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8" r:id="rId21"/>
    <p:sldId id="280" r:id="rId22"/>
    <p:sldId id="281" r:id="rId23"/>
    <p:sldId id="282" r:id="rId24"/>
    <p:sldId id="283" r:id="rId25"/>
    <p:sldId id="285" r:id="rId26"/>
    <p:sldId id="286" r:id="rId27"/>
    <p:sldId id="288" r:id="rId28"/>
    <p:sldId id="289" r:id="rId29"/>
    <p:sldId id="291" r:id="rId30"/>
    <p:sldId id="292" r:id="rId31"/>
    <p:sldId id="293" r:id="rId32"/>
    <p:sldId id="294" r:id="rId33"/>
    <p:sldId id="296" r:id="rId34"/>
    <p:sldId id="297" r:id="rId35"/>
    <p:sldId id="299" r:id="rId36"/>
    <p:sldId id="300"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167376</c:v>
                </c:pt>
                <c:pt idx="1">
                  <c:v>167383</c:v>
                </c:pt>
                <c:pt idx="2">
                  <c:v>167412</c:v>
                </c:pt>
                <c:pt idx="3">
                  <c:v>167429</c:v>
                </c:pt>
                <c:pt idx="4">
                  <c:v>167488</c:v>
                </c:pt>
                <c:pt idx="5">
                  <c:v>167542</c:v>
                </c:pt>
                <c:pt idx="6">
                  <c:v>167608</c:v>
                </c:pt>
                <c:pt idx="7">
                  <c:v>167694</c:v>
                </c:pt>
                <c:pt idx="8">
                  <c:v>167754</c:v>
                </c:pt>
                <c:pt idx="9">
                  <c:v>167798</c:v>
                </c:pt>
                <c:pt idx="10">
                  <c:v>167830</c:v>
                </c:pt>
                <c:pt idx="11">
                  <c:v>167867</c:v>
                </c:pt>
                <c:pt idx="12">
                  <c:v>167885</c:v>
                </c:pt>
                <c:pt idx="13">
                  <c:v>167904</c:v>
                </c:pt>
                <c:pt idx="14">
                  <c:v>167917</c:v>
                </c:pt>
                <c:pt idx="15">
                  <c:v>167926</c:v>
                </c:pt>
                <c:pt idx="16">
                  <c:v>167945</c:v>
                </c:pt>
                <c:pt idx="17">
                  <c:v>167957</c:v>
                </c:pt>
                <c:pt idx="18">
                  <c:v>167995</c:v>
                </c:pt>
                <c:pt idx="19">
                  <c:v>168018</c:v>
                </c:pt>
                <c:pt idx="20">
                  <c:v>168072</c:v>
                </c:pt>
                <c:pt idx="21">
                  <c:v>168111</c:v>
                </c:pt>
                <c:pt idx="22">
                  <c:v>168222</c:v>
                </c:pt>
                <c:pt idx="23">
                  <c:v>168267</c:v>
                </c:pt>
                <c:pt idx="24">
                  <c:v>168309</c:v>
                </c:pt>
                <c:pt idx="25">
                  <c:v>168338</c:v>
                </c:pt>
                <c:pt idx="26">
                  <c:v>168381</c:v>
                </c:pt>
                <c:pt idx="27">
                  <c:v>168413</c:v>
                </c:pt>
                <c:pt idx="28">
                  <c:v>168449</c:v>
                </c:pt>
                <c:pt idx="29">
                  <c:v>168556</c:v>
                </c:pt>
                <c:pt idx="30">
                  <c:v>168629</c:v>
                </c:pt>
                <c:pt idx="31">
                  <c:v>168714</c:v>
                </c:pt>
                <c:pt idx="32">
                  <c:v>168826</c:v>
                </c:pt>
                <c:pt idx="33">
                  <c:v>168905</c:v>
                </c:pt>
                <c:pt idx="34">
                  <c:v>168941</c:v>
                </c:pt>
                <c:pt idx="35">
                  <c:v>168975</c:v>
                </c:pt>
                <c:pt idx="36">
                  <c:v>169042</c:v>
                </c:pt>
                <c:pt idx="37">
                  <c:v>169065</c:v>
                </c:pt>
                <c:pt idx="38">
                  <c:v>169083</c:v>
                </c:pt>
                <c:pt idx="39">
                  <c:v>169125</c:v>
                </c:pt>
                <c:pt idx="40">
                  <c:v>169144</c:v>
                </c:pt>
                <c:pt idx="41">
                  <c:v>169211</c:v>
                </c:pt>
                <c:pt idx="42">
                  <c:v>169257</c:v>
                </c:pt>
                <c:pt idx="43">
                  <c:v>169548</c:v>
                </c:pt>
                <c:pt idx="44">
                  <c:v>169763</c:v>
                </c:pt>
                <c:pt idx="45">
                  <c:v>169929</c:v>
                </c:pt>
                <c:pt idx="46">
                  <c:v>170033</c:v>
                </c:pt>
                <c:pt idx="47">
                  <c:v>170075</c:v>
                </c:pt>
                <c:pt idx="48">
                  <c:v>170106</c:v>
                </c:pt>
                <c:pt idx="49">
                  <c:v>170458</c:v>
                </c:pt>
                <c:pt idx="50">
                  <c:v>170628</c:v>
                </c:pt>
                <c:pt idx="51">
                  <c:v>170671</c:v>
                </c:pt>
                <c:pt idx="52">
                  <c:v>170712</c:v>
                </c:pt>
                <c:pt idx="53">
                  <c:v>170740</c:v>
                </c:pt>
                <c:pt idx="54">
                  <c:v>170776</c:v>
                </c:pt>
                <c:pt idx="55">
                  <c:v>170772</c:v>
                </c:pt>
                <c:pt idx="56">
                  <c:v>170788</c:v>
                </c:pt>
                <c:pt idx="57">
                  <c:v>170795</c:v>
                </c:pt>
                <c:pt idx="58">
                  <c:v>170797</c:v>
                </c:pt>
                <c:pt idx="59">
                  <c:v>170799</c:v>
                </c:pt>
                <c:pt idx="60">
                  <c:v>170801</c:v>
                </c:pt>
                <c:pt idx="61">
                  <c:v>170806</c:v>
                </c:pt>
                <c:pt idx="62">
                  <c:v>170808</c:v>
                </c:pt>
                <c:pt idx="63">
                  <c:v>170831</c:v>
                </c:pt>
                <c:pt idx="64">
                  <c:v>170849</c:v>
                </c:pt>
                <c:pt idx="65">
                  <c:v>170904</c:v>
                </c:pt>
                <c:pt idx="66">
                  <c:v>170938</c:v>
                </c:pt>
                <c:pt idx="67">
                  <c:v>170961</c:v>
                </c:pt>
                <c:pt idx="68">
                  <c:v>170975</c:v>
                </c:pt>
                <c:pt idx="69">
                  <c:v>171003</c:v>
                </c:pt>
                <c:pt idx="70">
                  <c:v>171022</c:v>
                </c:pt>
                <c:pt idx="71">
                  <c:v>171076</c:v>
                </c:pt>
                <c:pt idx="72">
                  <c:v>171126</c:v>
                </c:pt>
                <c:pt idx="73">
                  <c:v>171186</c:v>
                </c:pt>
                <c:pt idx="74">
                  <c:v>171241</c:v>
                </c:pt>
                <c:pt idx="75">
                  <c:v>171264</c:v>
                </c:pt>
                <c:pt idx="76">
                  <c:v>171371</c:v>
                </c:pt>
                <c:pt idx="77">
                  <c:v>171413</c:v>
                </c:pt>
                <c:pt idx="78">
                  <c:v>171445</c:v>
                </c:pt>
                <c:pt idx="79">
                  <c:v>171482</c:v>
                </c:pt>
                <c:pt idx="80">
                  <c:v>171493</c:v>
                </c:pt>
                <c:pt idx="81">
                  <c:v>171522</c:v>
                </c:pt>
                <c:pt idx="82">
                  <c:v>171530</c:v>
                </c:pt>
                <c:pt idx="83">
                  <c:v>171540</c:v>
                </c:pt>
                <c:pt idx="84">
                  <c:v>171569</c:v>
                </c:pt>
                <c:pt idx="85">
                  <c:v>171830</c:v>
                </c:pt>
                <c:pt idx="86">
                  <c:v>171969</c:v>
                </c:pt>
                <c:pt idx="87">
                  <c:v>172289</c:v>
                </c:pt>
                <c:pt idx="88">
                  <c:v>172538</c:v>
                </c:pt>
                <c:pt idx="89">
                  <c:v>172909</c:v>
                </c:pt>
                <c:pt idx="90">
                  <c:v>173259</c:v>
                </c:pt>
                <c:pt idx="91">
                  <c:v>173546</c:v>
                </c:pt>
                <c:pt idx="92">
                  <c:v>173742</c:v>
                </c:pt>
                <c:pt idx="93">
                  <c:v>173883</c:v>
                </c:pt>
                <c:pt idx="94">
                  <c:v>173985</c:v>
                </c:pt>
                <c:pt idx="95">
                  <c:v>174060</c:v>
                </c:pt>
                <c:pt idx="96">
                  <c:v>174152</c:v>
                </c:pt>
                <c:pt idx="97">
                  <c:v>174230</c:v>
                </c:pt>
                <c:pt idx="98">
                  <c:v>174291</c:v>
                </c:pt>
                <c:pt idx="99">
                  <c:v>174332</c:v>
                </c:pt>
                <c:pt idx="100">
                  <c:v>174369</c:v>
                </c:pt>
                <c:pt idx="101">
                  <c:v>174378</c:v>
                </c:pt>
                <c:pt idx="102">
                  <c:v>174386</c:v>
                </c:pt>
                <c:pt idx="103">
                  <c:v>174406</c:v>
                </c:pt>
                <c:pt idx="104">
                  <c:v>174478</c:v>
                </c:pt>
                <c:pt idx="105">
                  <c:v>174473</c:v>
                </c:pt>
                <c:pt idx="106">
                  <c:v>174481</c:v>
                </c:pt>
                <c:pt idx="107">
                  <c:v>174527</c:v>
                </c:pt>
                <c:pt idx="108">
                  <c:v>174633</c:v>
                </c:pt>
                <c:pt idx="109">
                  <c:v>174725</c:v>
                </c:pt>
                <c:pt idx="110">
                  <c:v>174748</c:v>
                </c:pt>
                <c:pt idx="111">
                  <c:v>174785</c:v>
                </c:pt>
                <c:pt idx="112">
                  <c:v>174796</c:v>
                </c:pt>
                <c:pt idx="113">
                  <c:v>174796</c:v>
                </c:pt>
                <c:pt idx="114">
                  <c:v>174823</c:v>
                </c:pt>
                <c:pt idx="115">
                  <c:v>174839</c:v>
                </c:pt>
                <c:pt idx="116">
                  <c:v>174844</c:v>
                </c:pt>
                <c:pt idx="117">
                  <c:v>174839</c:v>
                </c:pt>
                <c:pt idx="118">
                  <c:v>174858</c:v>
                </c:pt>
                <c:pt idx="119">
                  <c:v>174884</c:v>
                </c:pt>
                <c:pt idx="120">
                  <c:v>174920</c:v>
                </c:pt>
                <c:pt idx="121">
                  <c:v>175045</c:v>
                </c:pt>
                <c:pt idx="122">
                  <c:v>175287</c:v>
                </c:pt>
                <c:pt idx="123">
                  <c:v>175450</c:v>
                </c:pt>
                <c:pt idx="124">
                  <c:v>175559</c:v>
                </c:pt>
                <c:pt idx="125">
                  <c:v>175620</c:v>
                </c:pt>
                <c:pt idx="126">
                  <c:v>175675</c:v>
                </c:pt>
                <c:pt idx="127">
                  <c:v>175684</c:v>
                </c:pt>
                <c:pt idx="128">
                  <c:v>175718</c:v>
                </c:pt>
                <c:pt idx="129">
                  <c:v>175742</c:v>
                </c:pt>
                <c:pt idx="130">
                  <c:v>175783</c:v>
                </c:pt>
                <c:pt idx="131">
                  <c:v>175915</c:v>
                </c:pt>
                <c:pt idx="132">
                  <c:v>175968</c:v>
                </c:pt>
                <c:pt idx="133">
                  <c:v>176082</c:v>
                </c:pt>
                <c:pt idx="134">
                  <c:v>176160</c:v>
                </c:pt>
                <c:pt idx="135">
                  <c:v>176230</c:v>
                </c:pt>
                <c:pt idx="136">
                  <c:v>176355</c:v>
                </c:pt>
                <c:pt idx="137">
                  <c:v>176432</c:v>
                </c:pt>
                <c:pt idx="138">
                  <c:v>176473</c:v>
                </c:pt>
                <c:pt idx="139">
                  <c:v>176498</c:v>
                </c:pt>
                <c:pt idx="140">
                  <c:v>176499</c:v>
                </c:pt>
                <c:pt idx="141">
                  <c:v>176569</c:v>
                </c:pt>
                <c:pt idx="142">
                  <c:v>176612</c:v>
                </c:pt>
                <c:pt idx="143">
                  <c:v>176636</c:v>
                </c:pt>
                <c:pt idx="144">
                  <c:v>176670</c:v>
                </c:pt>
                <c:pt idx="145">
                  <c:v>176678</c:v>
                </c:pt>
                <c:pt idx="146">
                  <c:v>176704</c:v>
                </c:pt>
                <c:pt idx="147">
                  <c:v>176733</c:v>
                </c:pt>
                <c:pt idx="148">
                  <c:v>176767</c:v>
                </c:pt>
                <c:pt idx="149">
                  <c:v>176795</c:v>
                </c:pt>
                <c:pt idx="150">
                  <c:v>176810</c:v>
                </c:pt>
                <c:pt idx="151">
                  <c:v>176819</c:v>
                </c:pt>
                <c:pt idx="152">
                  <c:v>176814</c:v>
                </c:pt>
                <c:pt idx="153">
                  <c:v>176797</c:v>
                </c:pt>
                <c:pt idx="154">
                  <c:v>176748</c:v>
                </c:pt>
                <c:pt idx="155">
                  <c:v>176718</c:v>
                </c:pt>
                <c:pt idx="156">
                  <c:v>176828</c:v>
                </c:pt>
                <c:pt idx="157">
                  <c:v>176957</c:v>
                </c:pt>
                <c:pt idx="158">
                  <c:v>176993</c:v>
                </c:pt>
                <c:pt idx="159">
                  <c:v>177000</c:v>
                </c:pt>
                <c:pt idx="160">
                  <c:v>177025</c:v>
                </c:pt>
                <c:pt idx="161">
                  <c:v>177031</c:v>
                </c:pt>
                <c:pt idx="162">
                  <c:v>177053</c:v>
                </c:pt>
                <c:pt idx="163">
                  <c:v>177039</c:v>
                </c:pt>
                <c:pt idx="164">
                  <c:v>177033</c:v>
                </c:pt>
                <c:pt idx="165">
                  <c:v>177022</c:v>
                </c:pt>
                <c:pt idx="166">
                  <c:v>177001</c:v>
                </c:pt>
                <c:pt idx="167">
                  <c:v>177001</c:v>
                </c:pt>
                <c:pt idx="168">
                  <c:v>176997</c:v>
                </c:pt>
                <c:pt idx="169">
                  <c:v>176951</c:v>
                </c:pt>
                <c:pt idx="170">
                  <c:v>176934</c:v>
                </c:pt>
                <c:pt idx="171">
                  <c:v>176918</c:v>
                </c:pt>
                <c:pt idx="172">
                  <c:v>176878</c:v>
                </c:pt>
                <c:pt idx="173">
                  <c:v>176853</c:v>
                </c:pt>
                <c:pt idx="174">
                  <c:v>176858</c:v>
                </c:pt>
                <c:pt idx="175">
                  <c:v>176849</c:v>
                </c:pt>
                <c:pt idx="176">
                  <c:v>176838</c:v>
                </c:pt>
                <c:pt idx="177">
                  <c:v>176812</c:v>
                </c:pt>
                <c:pt idx="178">
                  <c:v>176791</c:v>
                </c:pt>
                <c:pt idx="179">
                  <c:v>176783</c:v>
                </c:pt>
                <c:pt idx="180">
                  <c:v>176770</c:v>
                </c:pt>
                <c:pt idx="181">
                  <c:v>176762</c:v>
                </c:pt>
                <c:pt idx="182">
                  <c:v>176754</c:v>
                </c:pt>
                <c:pt idx="183">
                  <c:v>176808</c:v>
                </c:pt>
                <c:pt idx="184">
                  <c:v>176826</c:v>
                </c:pt>
                <c:pt idx="185">
                  <c:v>176819</c:v>
                </c:pt>
                <c:pt idx="186">
                  <c:v>176805</c:v>
                </c:pt>
                <c:pt idx="187">
                  <c:v>176805</c:v>
                </c:pt>
                <c:pt idx="188">
                  <c:v>176789</c:v>
                </c:pt>
                <c:pt idx="189">
                  <c:v>176771</c:v>
                </c:pt>
                <c:pt idx="190">
                  <c:v>176751</c:v>
                </c:pt>
                <c:pt idx="191">
                  <c:v>176736</c:v>
                </c:pt>
                <c:pt idx="192">
                  <c:v>176716</c:v>
                </c:pt>
                <c:pt idx="193">
                  <c:v>176711</c:v>
                </c:pt>
                <c:pt idx="194">
                  <c:v>176706</c:v>
                </c:pt>
                <c:pt idx="195">
                  <c:v>176751</c:v>
                </c:pt>
                <c:pt idx="196">
                  <c:v>176745</c:v>
                </c:pt>
                <c:pt idx="197">
                  <c:v>176735</c:v>
                </c:pt>
                <c:pt idx="198">
                  <c:v>176724</c:v>
                </c:pt>
                <c:pt idx="199">
                  <c:v>176732</c:v>
                </c:pt>
                <c:pt idx="200">
                  <c:v>176738</c:v>
                </c:pt>
                <c:pt idx="201">
                  <c:v>176742</c:v>
                </c:pt>
                <c:pt idx="202">
                  <c:v>176746</c:v>
                </c:pt>
                <c:pt idx="203">
                  <c:v>176741</c:v>
                </c:pt>
                <c:pt idx="204">
                  <c:v>176729</c:v>
                </c:pt>
                <c:pt idx="205">
                  <c:v>176728</c:v>
                </c:pt>
                <c:pt idx="206">
                  <c:v>176721</c:v>
                </c:pt>
                <c:pt idx="207">
                  <c:v>176708</c:v>
                </c:pt>
                <c:pt idx="208">
                  <c:v>176693</c:v>
                </c:pt>
                <c:pt idx="209">
                  <c:v>176691</c:v>
                </c:pt>
                <c:pt idx="210">
                  <c:v>176682</c:v>
                </c:pt>
                <c:pt idx="211">
                  <c:v>176959</c:v>
                </c:pt>
                <c:pt idx="212">
                  <c:v>177106</c:v>
                </c:pt>
                <c:pt idx="213">
                  <c:v>177167</c:v>
                </c:pt>
                <c:pt idx="214">
                  <c:v>177214</c:v>
                </c:pt>
                <c:pt idx="215">
                  <c:v>177222</c:v>
                </c:pt>
                <c:pt idx="216">
                  <c:v>177229</c:v>
                </c:pt>
                <c:pt idx="217">
                  <c:v>177456</c:v>
                </c:pt>
                <c:pt idx="218">
                  <c:v>177693</c:v>
                </c:pt>
                <c:pt idx="219">
                  <c:v>177824</c:v>
                </c:pt>
                <c:pt idx="220">
                  <c:v>177934</c:v>
                </c:pt>
                <c:pt idx="221">
                  <c:v>178022</c:v>
                </c:pt>
                <c:pt idx="222">
                  <c:v>178094</c:v>
                </c:pt>
                <c:pt idx="223">
                  <c:v>178145</c:v>
                </c:pt>
                <c:pt idx="224">
                  <c:v>178177</c:v>
                </c:pt>
                <c:pt idx="225">
                  <c:v>178181</c:v>
                </c:pt>
                <c:pt idx="226">
                  <c:v>178293</c:v>
                </c:pt>
                <c:pt idx="227">
                  <c:v>178455</c:v>
                </c:pt>
                <c:pt idx="228">
                  <c:v>178565</c:v>
                </c:pt>
                <c:pt idx="229">
                  <c:v>178627</c:v>
                </c:pt>
                <c:pt idx="230">
                  <c:v>178728</c:v>
                </c:pt>
                <c:pt idx="231">
                  <c:v>178771</c:v>
                </c:pt>
                <c:pt idx="232">
                  <c:v>178811</c:v>
                </c:pt>
                <c:pt idx="233">
                  <c:v>178808</c:v>
                </c:pt>
                <c:pt idx="234">
                  <c:v>178808</c:v>
                </c:pt>
                <c:pt idx="235">
                  <c:v>178814</c:v>
                </c:pt>
                <c:pt idx="236">
                  <c:v>178812</c:v>
                </c:pt>
                <c:pt idx="237">
                  <c:v>178794</c:v>
                </c:pt>
                <c:pt idx="238">
                  <c:v>178787</c:v>
                </c:pt>
                <c:pt idx="239">
                  <c:v>178778</c:v>
                </c:pt>
                <c:pt idx="240">
                  <c:v>178780</c:v>
                </c:pt>
                <c:pt idx="241">
                  <c:v>178786</c:v>
                </c:pt>
                <c:pt idx="242">
                  <c:v>178812</c:v>
                </c:pt>
                <c:pt idx="243">
                  <c:v>178813</c:v>
                </c:pt>
                <c:pt idx="244">
                  <c:v>178822</c:v>
                </c:pt>
                <c:pt idx="245">
                  <c:v>178811</c:v>
                </c:pt>
                <c:pt idx="246">
                  <c:v>178820</c:v>
                </c:pt>
                <c:pt idx="247">
                  <c:v>178817</c:v>
                </c:pt>
                <c:pt idx="248">
                  <c:v>178828</c:v>
                </c:pt>
                <c:pt idx="249">
                  <c:v>178870</c:v>
                </c:pt>
                <c:pt idx="250">
                  <c:v>178932</c:v>
                </c:pt>
                <c:pt idx="251">
                  <c:v>179151</c:v>
                </c:pt>
                <c:pt idx="252">
                  <c:v>179246</c:v>
                </c:pt>
                <c:pt idx="253">
                  <c:v>179284</c:v>
                </c:pt>
                <c:pt idx="254">
                  <c:v>179290</c:v>
                </c:pt>
                <c:pt idx="255">
                  <c:v>179301</c:v>
                </c:pt>
                <c:pt idx="256">
                  <c:v>179303</c:v>
                </c:pt>
                <c:pt idx="257">
                  <c:v>179309</c:v>
                </c:pt>
                <c:pt idx="258">
                  <c:v>179307</c:v>
                </c:pt>
                <c:pt idx="259">
                  <c:v>179312</c:v>
                </c:pt>
                <c:pt idx="260">
                  <c:v>179545</c:v>
                </c:pt>
                <c:pt idx="261">
                  <c:v>180246</c:v>
                </c:pt>
                <c:pt idx="262">
                  <c:v>181621</c:v>
                </c:pt>
                <c:pt idx="263">
                  <c:v>183115</c:v>
                </c:pt>
                <c:pt idx="264">
                  <c:v>183835</c:v>
                </c:pt>
                <c:pt idx="265">
                  <c:v>184346</c:v>
                </c:pt>
                <c:pt idx="266">
                  <c:v>184775</c:v>
                </c:pt>
                <c:pt idx="267">
                  <c:v>185063</c:v>
                </c:pt>
                <c:pt idx="268">
                  <c:v>185275</c:v>
                </c:pt>
                <c:pt idx="269">
                  <c:v>185394</c:v>
                </c:pt>
                <c:pt idx="270">
                  <c:v>185508</c:v>
                </c:pt>
                <c:pt idx="271">
                  <c:v>185638</c:v>
                </c:pt>
                <c:pt idx="272">
                  <c:v>185744</c:v>
                </c:pt>
                <c:pt idx="273">
                  <c:v>185858</c:v>
                </c:pt>
                <c:pt idx="274">
                  <c:v>185952</c:v>
                </c:pt>
                <c:pt idx="275">
                  <c:v>186045</c:v>
                </c:pt>
                <c:pt idx="276">
                  <c:v>186108</c:v>
                </c:pt>
                <c:pt idx="277">
                  <c:v>186198</c:v>
                </c:pt>
                <c:pt idx="278">
                  <c:v>186246</c:v>
                </c:pt>
                <c:pt idx="279">
                  <c:v>186375</c:v>
                </c:pt>
                <c:pt idx="280">
                  <c:v>186451</c:v>
                </c:pt>
                <c:pt idx="281">
                  <c:v>186670</c:v>
                </c:pt>
                <c:pt idx="282">
                  <c:v>186850</c:v>
                </c:pt>
                <c:pt idx="283">
                  <c:v>187031</c:v>
                </c:pt>
                <c:pt idx="284">
                  <c:v>187193</c:v>
                </c:pt>
                <c:pt idx="285">
                  <c:v>187285</c:v>
                </c:pt>
                <c:pt idx="286">
                  <c:v>187374</c:v>
                </c:pt>
                <c:pt idx="287">
                  <c:v>187464</c:v>
                </c:pt>
                <c:pt idx="288">
                  <c:v>187527</c:v>
                </c:pt>
                <c:pt idx="289">
                  <c:v>187561</c:v>
                </c:pt>
                <c:pt idx="290">
                  <c:v>187611</c:v>
                </c:pt>
                <c:pt idx="291">
                  <c:v>187678</c:v>
                </c:pt>
                <c:pt idx="292">
                  <c:v>187763</c:v>
                </c:pt>
                <c:pt idx="293">
                  <c:v>187834</c:v>
                </c:pt>
                <c:pt idx="294">
                  <c:v>187870</c:v>
                </c:pt>
                <c:pt idx="295">
                  <c:v>187909</c:v>
                </c:pt>
                <c:pt idx="296">
                  <c:v>187942</c:v>
                </c:pt>
                <c:pt idx="297">
                  <c:v>187964</c:v>
                </c:pt>
                <c:pt idx="298">
                  <c:v>188037</c:v>
                </c:pt>
                <c:pt idx="299">
                  <c:v>188050</c:v>
                </c:pt>
                <c:pt idx="300">
                  <c:v>188060</c:v>
                </c:pt>
                <c:pt idx="301">
                  <c:v>188070</c:v>
                </c:pt>
                <c:pt idx="302">
                  <c:v>188126</c:v>
                </c:pt>
                <c:pt idx="303">
                  <c:v>188140</c:v>
                </c:pt>
                <c:pt idx="304">
                  <c:v>188143</c:v>
                </c:pt>
                <c:pt idx="305">
                  <c:v>188166</c:v>
                </c:pt>
                <c:pt idx="306">
                  <c:v>188174</c:v>
                </c:pt>
                <c:pt idx="307">
                  <c:v>188199</c:v>
                </c:pt>
                <c:pt idx="308">
                  <c:v>188210</c:v>
                </c:pt>
                <c:pt idx="309">
                  <c:v>188222</c:v>
                </c:pt>
                <c:pt idx="310">
                  <c:v>188339</c:v>
                </c:pt>
                <c:pt idx="311">
                  <c:v>188435</c:v>
                </c:pt>
                <c:pt idx="312">
                  <c:v>188534</c:v>
                </c:pt>
                <c:pt idx="313">
                  <c:v>188580</c:v>
                </c:pt>
                <c:pt idx="314">
                  <c:v>188618</c:v>
                </c:pt>
                <c:pt idx="315">
                  <c:v>188734</c:v>
                </c:pt>
                <c:pt idx="316">
                  <c:v>188753</c:v>
                </c:pt>
                <c:pt idx="317">
                  <c:v>188780</c:v>
                </c:pt>
                <c:pt idx="318">
                  <c:v>188856</c:v>
                </c:pt>
                <c:pt idx="319">
                  <c:v>188973</c:v>
                </c:pt>
                <c:pt idx="320">
                  <c:v>189013</c:v>
                </c:pt>
                <c:pt idx="321">
                  <c:v>189043</c:v>
                </c:pt>
                <c:pt idx="322">
                  <c:v>189075</c:v>
                </c:pt>
                <c:pt idx="323">
                  <c:v>189256</c:v>
                </c:pt>
                <c:pt idx="324">
                  <c:v>189342</c:v>
                </c:pt>
                <c:pt idx="325">
                  <c:v>189393</c:v>
                </c:pt>
                <c:pt idx="326">
                  <c:v>189429</c:v>
                </c:pt>
                <c:pt idx="327">
                  <c:v>189486</c:v>
                </c:pt>
                <c:pt idx="328">
                  <c:v>189528</c:v>
                </c:pt>
                <c:pt idx="329">
                  <c:v>189562</c:v>
                </c:pt>
                <c:pt idx="330">
                  <c:v>189591</c:v>
                </c:pt>
                <c:pt idx="331">
                  <c:v>189594</c:v>
                </c:pt>
                <c:pt idx="332">
                  <c:v>189612</c:v>
                </c:pt>
                <c:pt idx="333">
                  <c:v>189624</c:v>
                </c:pt>
                <c:pt idx="334">
                  <c:v>189635</c:v>
                </c:pt>
                <c:pt idx="335">
                  <c:v>189696</c:v>
                </c:pt>
                <c:pt idx="336">
                  <c:v>189749</c:v>
                </c:pt>
                <c:pt idx="337">
                  <c:v>189771</c:v>
                </c:pt>
                <c:pt idx="338">
                  <c:v>189792</c:v>
                </c:pt>
                <c:pt idx="339">
                  <c:v>189776</c:v>
                </c:pt>
                <c:pt idx="340">
                  <c:v>189790</c:v>
                </c:pt>
                <c:pt idx="341">
                  <c:v>189788</c:v>
                </c:pt>
                <c:pt idx="342">
                  <c:v>189809</c:v>
                </c:pt>
                <c:pt idx="343">
                  <c:v>189878</c:v>
                </c:pt>
                <c:pt idx="344">
                  <c:v>190346</c:v>
                </c:pt>
                <c:pt idx="345">
                  <c:v>190724</c:v>
                </c:pt>
                <c:pt idx="346">
                  <c:v>190900</c:v>
                </c:pt>
                <c:pt idx="347">
                  <c:v>191039</c:v>
                </c:pt>
                <c:pt idx="348">
                  <c:v>191143</c:v>
                </c:pt>
                <c:pt idx="349">
                  <c:v>191200</c:v>
                </c:pt>
                <c:pt idx="350">
                  <c:v>191250</c:v>
                </c:pt>
                <c:pt idx="351">
                  <c:v>191549</c:v>
                </c:pt>
                <c:pt idx="352">
                  <c:v>191666</c:v>
                </c:pt>
                <c:pt idx="353">
                  <c:v>191722</c:v>
                </c:pt>
                <c:pt idx="354">
                  <c:v>191799</c:v>
                </c:pt>
                <c:pt idx="355">
                  <c:v>191844</c:v>
                </c:pt>
                <c:pt idx="356">
                  <c:v>191918</c:v>
                </c:pt>
                <c:pt idx="357">
                  <c:v>191999</c:v>
                </c:pt>
                <c:pt idx="358">
                  <c:v>192027</c:v>
                </c:pt>
                <c:pt idx="359">
                  <c:v>192068</c:v>
                </c:pt>
                <c:pt idx="360">
                  <c:v>192105</c:v>
                </c:pt>
                <c:pt idx="361">
                  <c:v>192155</c:v>
                </c:pt>
                <c:pt idx="362">
                  <c:v>192180</c:v>
                </c:pt>
                <c:pt idx="363">
                  <c:v>192203</c:v>
                </c:pt>
                <c:pt idx="364">
                  <c:v>192254</c:v>
                </c:pt>
              </c:numCache>
            </c:numRef>
          </c:val>
          <c:smooth val="0"/>
          <c:extLst>
            <c:ext xmlns:c16="http://schemas.microsoft.com/office/drawing/2014/chart" uri="{C3380CC4-5D6E-409C-BE32-E72D297353CC}">
              <c16:uniqueId val="{00000000-A3E9-4C2A-B4F4-78CC0877B166}"/>
            </c:ext>
          </c:extLst>
        </c:ser>
        <c:dLbls>
          <c:showLegendKey val="0"/>
          <c:showVal val="0"/>
          <c:showCatName val="0"/>
          <c:showSerName val="0"/>
          <c:showPercent val="0"/>
          <c:showBubbleSize val="0"/>
        </c:dLbls>
        <c:smooth val="0"/>
        <c:axId val="285296496"/>
        <c:axId val="284596984"/>
      </c:lineChart>
      <c:catAx>
        <c:axId val="28529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96984"/>
        <c:crosses val="autoZero"/>
        <c:auto val="1"/>
        <c:lblAlgn val="ctr"/>
        <c:lblOffset val="100"/>
        <c:noMultiLvlLbl val="0"/>
      </c:catAx>
      <c:valAx>
        <c:axId val="284596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9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105222</c:v>
                </c:pt>
                <c:pt idx="1">
                  <c:v>157793</c:v>
                </c:pt>
                <c:pt idx="2">
                  <c:v>156347</c:v>
                </c:pt>
                <c:pt idx="3">
                  <c:v>174026</c:v>
                </c:pt>
                <c:pt idx="4">
                  <c:v>203533</c:v>
                </c:pt>
                <c:pt idx="5">
                  <c:v>201228</c:v>
                </c:pt>
                <c:pt idx="6">
                  <c:v>228498</c:v>
                </c:pt>
                <c:pt idx="7">
                  <c:v>256180</c:v>
                </c:pt>
                <c:pt idx="8">
                  <c:v>173491</c:v>
                </c:pt>
                <c:pt idx="9">
                  <c:v>114290</c:v>
                </c:pt>
                <c:pt idx="10">
                  <c:v>103206</c:v>
                </c:pt>
                <c:pt idx="11">
                  <c:v>114643</c:v>
                </c:pt>
                <c:pt idx="12">
                  <c:v>113936</c:v>
                </c:pt>
                <c:pt idx="13">
                  <c:v>104092</c:v>
                </c:pt>
                <c:pt idx="14">
                  <c:v>93920</c:v>
                </c:pt>
                <c:pt idx="15">
                  <c:v>150948</c:v>
                </c:pt>
                <c:pt idx="16">
                  <c:v>130532</c:v>
                </c:pt>
                <c:pt idx="17">
                  <c:v>113285</c:v>
                </c:pt>
                <c:pt idx="18">
                  <c:v>101882</c:v>
                </c:pt>
                <c:pt idx="19">
                  <c:v>117556</c:v>
                </c:pt>
                <c:pt idx="20">
                  <c:v>197797</c:v>
                </c:pt>
                <c:pt idx="21">
                  <c:v>201140</c:v>
                </c:pt>
                <c:pt idx="22">
                  <c:v>172542</c:v>
                </c:pt>
                <c:pt idx="23">
                  <c:v>222567</c:v>
                </c:pt>
                <c:pt idx="24">
                  <c:v>166211</c:v>
                </c:pt>
                <c:pt idx="25">
                  <c:v>132168</c:v>
                </c:pt>
                <c:pt idx="26">
                  <c:v>113440</c:v>
                </c:pt>
                <c:pt idx="27">
                  <c:v>78525</c:v>
                </c:pt>
                <c:pt idx="28">
                  <c:v>121781</c:v>
                </c:pt>
                <c:pt idx="29">
                  <c:v>256132</c:v>
                </c:pt>
                <c:pt idx="30">
                  <c:v>216617</c:v>
                </c:pt>
                <c:pt idx="31">
                  <c:v>211087</c:v>
                </c:pt>
                <c:pt idx="32">
                  <c:v>317187</c:v>
                </c:pt>
                <c:pt idx="33">
                  <c:v>326346</c:v>
                </c:pt>
                <c:pt idx="34">
                  <c:v>200542</c:v>
                </c:pt>
                <c:pt idx="35">
                  <c:v>164096</c:v>
                </c:pt>
                <c:pt idx="36">
                  <c:v>183597</c:v>
                </c:pt>
                <c:pt idx="37">
                  <c:v>146626</c:v>
                </c:pt>
                <c:pt idx="38">
                  <c:v>130288</c:v>
                </c:pt>
                <c:pt idx="39">
                  <c:v>168402</c:v>
                </c:pt>
                <c:pt idx="40">
                  <c:v>88539</c:v>
                </c:pt>
                <c:pt idx="41">
                  <c:v>164569</c:v>
                </c:pt>
                <c:pt idx="42">
                  <c:v>219492</c:v>
                </c:pt>
                <c:pt idx="43">
                  <c:v>595888</c:v>
                </c:pt>
                <c:pt idx="44">
                  <c:v>500255</c:v>
                </c:pt>
                <c:pt idx="45">
                  <c:v>371830</c:v>
                </c:pt>
                <c:pt idx="46">
                  <c:v>225088</c:v>
                </c:pt>
                <c:pt idx="47">
                  <c:v>153012</c:v>
                </c:pt>
                <c:pt idx="48">
                  <c:v>133063</c:v>
                </c:pt>
                <c:pt idx="49">
                  <c:v>644448</c:v>
                </c:pt>
                <c:pt idx="50">
                  <c:v>296663</c:v>
                </c:pt>
                <c:pt idx="51">
                  <c:v>174543</c:v>
                </c:pt>
                <c:pt idx="52">
                  <c:v>139260</c:v>
                </c:pt>
                <c:pt idx="53">
                  <c:v>95129</c:v>
                </c:pt>
                <c:pt idx="54">
                  <c:v>45766</c:v>
                </c:pt>
                <c:pt idx="55">
                  <c:v>38178</c:v>
                </c:pt>
                <c:pt idx="56">
                  <c:v>43368</c:v>
                </c:pt>
                <c:pt idx="57">
                  <c:v>59972</c:v>
                </c:pt>
                <c:pt idx="58">
                  <c:v>44692</c:v>
                </c:pt>
                <c:pt idx="59">
                  <c:v>23690</c:v>
                </c:pt>
                <c:pt idx="60">
                  <c:v>58765</c:v>
                </c:pt>
                <c:pt idx="61">
                  <c:v>24657</c:v>
                </c:pt>
                <c:pt idx="62">
                  <c:v>68098</c:v>
                </c:pt>
                <c:pt idx="63">
                  <c:v>57246</c:v>
                </c:pt>
                <c:pt idx="64">
                  <c:v>72553</c:v>
                </c:pt>
                <c:pt idx="65">
                  <c:v>66968</c:v>
                </c:pt>
                <c:pt idx="66">
                  <c:v>38558</c:v>
                </c:pt>
                <c:pt idx="67">
                  <c:v>23456</c:v>
                </c:pt>
                <c:pt idx="68">
                  <c:v>51857</c:v>
                </c:pt>
                <c:pt idx="69">
                  <c:v>84526</c:v>
                </c:pt>
                <c:pt idx="70">
                  <c:v>72095</c:v>
                </c:pt>
                <c:pt idx="71">
                  <c:v>71841</c:v>
                </c:pt>
                <c:pt idx="72">
                  <c:v>97918</c:v>
                </c:pt>
                <c:pt idx="73">
                  <c:v>135501</c:v>
                </c:pt>
                <c:pt idx="74">
                  <c:v>105382</c:v>
                </c:pt>
                <c:pt idx="75">
                  <c:v>98468</c:v>
                </c:pt>
                <c:pt idx="76">
                  <c:v>215121</c:v>
                </c:pt>
                <c:pt idx="77">
                  <c:v>202895</c:v>
                </c:pt>
                <c:pt idx="78">
                  <c:v>113627</c:v>
                </c:pt>
                <c:pt idx="79">
                  <c:v>99106</c:v>
                </c:pt>
                <c:pt idx="80">
                  <c:v>63693</c:v>
                </c:pt>
                <c:pt idx="81">
                  <c:v>67110</c:v>
                </c:pt>
                <c:pt idx="82">
                  <c:v>63223</c:v>
                </c:pt>
                <c:pt idx="83">
                  <c:v>100762</c:v>
                </c:pt>
                <c:pt idx="84">
                  <c:v>116970</c:v>
                </c:pt>
                <c:pt idx="85">
                  <c:v>171944</c:v>
                </c:pt>
                <c:pt idx="86">
                  <c:v>239907</c:v>
                </c:pt>
                <c:pt idx="87">
                  <c:v>635520</c:v>
                </c:pt>
                <c:pt idx="88">
                  <c:v>574712</c:v>
                </c:pt>
                <c:pt idx="89">
                  <c:v>728944</c:v>
                </c:pt>
                <c:pt idx="90">
                  <c:v>819785</c:v>
                </c:pt>
                <c:pt idx="91">
                  <c:v>612489</c:v>
                </c:pt>
                <c:pt idx="92">
                  <c:v>428361</c:v>
                </c:pt>
                <c:pt idx="93">
                  <c:v>277878</c:v>
                </c:pt>
                <c:pt idx="94">
                  <c:v>202178</c:v>
                </c:pt>
                <c:pt idx="95">
                  <c:v>143242</c:v>
                </c:pt>
                <c:pt idx="96">
                  <c:v>160673</c:v>
                </c:pt>
                <c:pt idx="97">
                  <c:v>127281</c:v>
                </c:pt>
                <c:pt idx="98">
                  <c:v>217660</c:v>
                </c:pt>
                <c:pt idx="99">
                  <c:v>248496</c:v>
                </c:pt>
                <c:pt idx="100">
                  <c:v>124668</c:v>
                </c:pt>
                <c:pt idx="101">
                  <c:v>56309</c:v>
                </c:pt>
                <c:pt idx="102">
                  <c:v>31951</c:v>
                </c:pt>
                <c:pt idx="103">
                  <c:v>50367</c:v>
                </c:pt>
                <c:pt idx="104">
                  <c:v>59080</c:v>
                </c:pt>
                <c:pt idx="105">
                  <c:v>46708</c:v>
                </c:pt>
                <c:pt idx="106">
                  <c:v>72958</c:v>
                </c:pt>
                <c:pt idx="107">
                  <c:v>142121</c:v>
                </c:pt>
                <c:pt idx="108">
                  <c:v>162698</c:v>
                </c:pt>
                <c:pt idx="109">
                  <c:v>231439</c:v>
                </c:pt>
                <c:pt idx="110">
                  <c:v>114978</c:v>
                </c:pt>
                <c:pt idx="111">
                  <c:v>88903</c:v>
                </c:pt>
                <c:pt idx="112">
                  <c:v>97632</c:v>
                </c:pt>
                <c:pt idx="113">
                  <c:v>61229</c:v>
                </c:pt>
                <c:pt idx="114">
                  <c:v>29567</c:v>
                </c:pt>
                <c:pt idx="115">
                  <c:v>36021</c:v>
                </c:pt>
                <c:pt idx="116">
                  <c:v>40391</c:v>
                </c:pt>
                <c:pt idx="117">
                  <c:v>41368</c:v>
                </c:pt>
                <c:pt idx="118">
                  <c:v>60304</c:v>
                </c:pt>
                <c:pt idx="119">
                  <c:v>122873</c:v>
                </c:pt>
                <c:pt idx="120">
                  <c:v>121919</c:v>
                </c:pt>
                <c:pt idx="121">
                  <c:v>213778</c:v>
                </c:pt>
                <c:pt idx="122">
                  <c:v>306743</c:v>
                </c:pt>
                <c:pt idx="123">
                  <c:v>237984</c:v>
                </c:pt>
                <c:pt idx="124">
                  <c:v>141040</c:v>
                </c:pt>
                <c:pt idx="125">
                  <c:v>136492</c:v>
                </c:pt>
                <c:pt idx="126">
                  <c:v>113242</c:v>
                </c:pt>
                <c:pt idx="127">
                  <c:v>74866</c:v>
                </c:pt>
                <c:pt idx="128">
                  <c:v>58420</c:v>
                </c:pt>
                <c:pt idx="129">
                  <c:v>45347</c:v>
                </c:pt>
                <c:pt idx="130">
                  <c:v>48964</c:v>
                </c:pt>
                <c:pt idx="131">
                  <c:v>170415</c:v>
                </c:pt>
                <c:pt idx="132">
                  <c:v>112575</c:v>
                </c:pt>
                <c:pt idx="133">
                  <c:v>190591</c:v>
                </c:pt>
                <c:pt idx="134">
                  <c:v>198756</c:v>
                </c:pt>
                <c:pt idx="135">
                  <c:v>181447</c:v>
                </c:pt>
                <c:pt idx="136">
                  <c:v>194911</c:v>
                </c:pt>
                <c:pt idx="137">
                  <c:v>144855</c:v>
                </c:pt>
                <c:pt idx="138">
                  <c:v>83423</c:v>
                </c:pt>
                <c:pt idx="139">
                  <c:v>86446</c:v>
                </c:pt>
                <c:pt idx="140">
                  <c:v>69413</c:v>
                </c:pt>
                <c:pt idx="141">
                  <c:v>93692</c:v>
                </c:pt>
                <c:pt idx="142">
                  <c:v>139431</c:v>
                </c:pt>
                <c:pt idx="143">
                  <c:v>120847</c:v>
                </c:pt>
                <c:pt idx="144">
                  <c:v>111232</c:v>
                </c:pt>
                <c:pt idx="145">
                  <c:v>108263</c:v>
                </c:pt>
                <c:pt idx="146">
                  <c:v>91259</c:v>
                </c:pt>
                <c:pt idx="147">
                  <c:v>114340</c:v>
                </c:pt>
                <c:pt idx="148">
                  <c:v>149855</c:v>
                </c:pt>
                <c:pt idx="149">
                  <c:v>152894</c:v>
                </c:pt>
                <c:pt idx="150">
                  <c:v>97641</c:v>
                </c:pt>
                <c:pt idx="151">
                  <c:v>58081</c:v>
                </c:pt>
                <c:pt idx="152">
                  <c:v>59937</c:v>
                </c:pt>
                <c:pt idx="153">
                  <c:v>42609</c:v>
                </c:pt>
                <c:pt idx="154">
                  <c:v>46711</c:v>
                </c:pt>
                <c:pt idx="155">
                  <c:v>70294</c:v>
                </c:pt>
                <c:pt idx="156">
                  <c:v>282269</c:v>
                </c:pt>
                <c:pt idx="157">
                  <c:v>550568</c:v>
                </c:pt>
                <c:pt idx="158">
                  <c:v>373043</c:v>
                </c:pt>
                <c:pt idx="159">
                  <c:v>252557</c:v>
                </c:pt>
                <c:pt idx="160">
                  <c:v>193194</c:v>
                </c:pt>
                <c:pt idx="161">
                  <c:v>144861</c:v>
                </c:pt>
                <c:pt idx="162">
                  <c:v>110428</c:v>
                </c:pt>
                <c:pt idx="163">
                  <c:v>78850</c:v>
                </c:pt>
                <c:pt idx="164">
                  <c:v>72291</c:v>
                </c:pt>
                <c:pt idx="165">
                  <c:v>103069</c:v>
                </c:pt>
                <c:pt idx="166">
                  <c:v>46615</c:v>
                </c:pt>
                <c:pt idx="167">
                  <c:v>53597</c:v>
                </c:pt>
                <c:pt idx="168">
                  <c:v>81286</c:v>
                </c:pt>
                <c:pt idx="169">
                  <c:v>51704</c:v>
                </c:pt>
                <c:pt idx="170">
                  <c:v>32046</c:v>
                </c:pt>
                <c:pt idx="171">
                  <c:v>28523</c:v>
                </c:pt>
                <c:pt idx="172">
                  <c:v>30335</c:v>
                </c:pt>
                <c:pt idx="173">
                  <c:v>41738</c:v>
                </c:pt>
                <c:pt idx="174">
                  <c:v>188303</c:v>
                </c:pt>
                <c:pt idx="175">
                  <c:v>100325</c:v>
                </c:pt>
                <c:pt idx="176">
                  <c:v>46556</c:v>
                </c:pt>
                <c:pt idx="177">
                  <c:v>53314</c:v>
                </c:pt>
                <c:pt idx="178">
                  <c:v>34300</c:v>
                </c:pt>
                <c:pt idx="179">
                  <c:v>29478</c:v>
                </c:pt>
                <c:pt idx="180">
                  <c:v>39631</c:v>
                </c:pt>
                <c:pt idx="181">
                  <c:v>22144</c:v>
                </c:pt>
                <c:pt idx="182">
                  <c:v>15540</c:v>
                </c:pt>
                <c:pt idx="183">
                  <c:v>91203</c:v>
                </c:pt>
                <c:pt idx="184">
                  <c:v>142151</c:v>
                </c:pt>
                <c:pt idx="185">
                  <c:v>66420</c:v>
                </c:pt>
                <c:pt idx="186">
                  <c:v>50966</c:v>
                </c:pt>
                <c:pt idx="187">
                  <c:v>95046</c:v>
                </c:pt>
                <c:pt idx="188">
                  <c:v>56920</c:v>
                </c:pt>
                <c:pt idx="189">
                  <c:v>31336</c:v>
                </c:pt>
                <c:pt idx="190">
                  <c:v>45728</c:v>
                </c:pt>
                <c:pt idx="191">
                  <c:v>39322</c:v>
                </c:pt>
                <c:pt idx="192">
                  <c:v>40208</c:v>
                </c:pt>
                <c:pt idx="193">
                  <c:v>31860</c:v>
                </c:pt>
                <c:pt idx="194">
                  <c:v>50504</c:v>
                </c:pt>
                <c:pt idx="195">
                  <c:v>89319</c:v>
                </c:pt>
                <c:pt idx="196">
                  <c:v>56128</c:v>
                </c:pt>
                <c:pt idx="197">
                  <c:v>51440</c:v>
                </c:pt>
                <c:pt idx="198">
                  <c:v>40223</c:v>
                </c:pt>
                <c:pt idx="199">
                  <c:v>33127</c:v>
                </c:pt>
                <c:pt idx="200">
                  <c:v>27784</c:v>
                </c:pt>
                <c:pt idx="201">
                  <c:v>64773</c:v>
                </c:pt>
                <c:pt idx="202">
                  <c:v>84143</c:v>
                </c:pt>
                <c:pt idx="203">
                  <c:v>55880</c:v>
                </c:pt>
                <c:pt idx="204">
                  <c:v>70226</c:v>
                </c:pt>
                <c:pt idx="205">
                  <c:v>47829</c:v>
                </c:pt>
                <c:pt idx="206">
                  <c:v>49118</c:v>
                </c:pt>
                <c:pt idx="207">
                  <c:v>50909</c:v>
                </c:pt>
                <c:pt idx="208">
                  <c:v>56023</c:v>
                </c:pt>
                <c:pt idx="209">
                  <c:v>53401</c:v>
                </c:pt>
                <c:pt idx="210">
                  <c:v>45746</c:v>
                </c:pt>
                <c:pt idx="211">
                  <c:v>519338</c:v>
                </c:pt>
                <c:pt idx="212">
                  <c:v>500004</c:v>
                </c:pt>
                <c:pt idx="213">
                  <c:v>344294</c:v>
                </c:pt>
                <c:pt idx="214">
                  <c:v>225926</c:v>
                </c:pt>
                <c:pt idx="215">
                  <c:v>141753</c:v>
                </c:pt>
                <c:pt idx="216">
                  <c:v>155880</c:v>
                </c:pt>
                <c:pt idx="217">
                  <c:v>420839</c:v>
                </c:pt>
                <c:pt idx="218">
                  <c:v>544689</c:v>
                </c:pt>
                <c:pt idx="219">
                  <c:v>288391</c:v>
                </c:pt>
                <c:pt idx="220">
                  <c:v>245496</c:v>
                </c:pt>
                <c:pt idx="221">
                  <c:v>240688</c:v>
                </c:pt>
                <c:pt idx="222">
                  <c:v>211713</c:v>
                </c:pt>
                <c:pt idx="223">
                  <c:v>195417</c:v>
                </c:pt>
                <c:pt idx="224">
                  <c:v>130318</c:v>
                </c:pt>
                <c:pt idx="225">
                  <c:v>103407</c:v>
                </c:pt>
                <c:pt idx="226">
                  <c:v>183716</c:v>
                </c:pt>
                <c:pt idx="227">
                  <c:v>284724</c:v>
                </c:pt>
                <c:pt idx="228">
                  <c:v>182129</c:v>
                </c:pt>
                <c:pt idx="229">
                  <c:v>144267</c:v>
                </c:pt>
                <c:pt idx="230">
                  <c:v>152448</c:v>
                </c:pt>
                <c:pt idx="231">
                  <c:v>135807</c:v>
                </c:pt>
                <c:pt idx="232">
                  <c:v>106866</c:v>
                </c:pt>
                <c:pt idx="233">
                  <c:v>100316</c:v>
                </c:pt>
                <c:pt idx="234">
                  <c:v>76596</c:v>
                </c:pt>
                <c:pt idx="235">
                  <c:v>61182</c:v>
                </c:pt>
                <c:pt idx="236">
                  <c:v>45495</c:v>
                </c:pt>
                <c:pt idx="237">
                  <c:v>39978</c:v>
                </c:pt>
                <c:pt idx="238">
                  <c:v>30761</c:v>
                </c:pt>
                <c:pt idx="239">
                  <c:v>23140</c:v>
                </c:pt>
                <c:pt idx="240">
                  <c:v>33179</c:v>
                </c:pt>
                <c:pt idx="241">
                  <c:v>34821</c:v>
                </c:pt>
                <c:pt idx="242">
                  <c:v>63237</c:v>
                </c:pt>
                <c:pt idx="243">
                  <c:v>37349</c:v>
                </c:pt>
                <c:pt idx="244">
                  <c:v>51672</c:v>
                </c:pt>
                <c:pt idx="245">
                  <c:v>57576</c:v>
                </c:pt>
                <c:pt idx="246">
                  <c:v>53871</c:v>
                </c:pt>
                <c:pt idx="247">
                  <c:v>53602</c:v>
                </c:pt>
                <c:pt idx="248">
                  <c:v>120361</c:v>
                </c:pt>
                <c:pt idx="249">
                  <c:v>103438</c:v>
                </c:pt>
                <c:pt idx="250">
                  <c:v>163743</c:v>
                </c:pt>
                <c:pt idx="251">
                  <c:v>364782</c:v>
                </c:pt>
                <c:pt idx="252">
                  <c:v>283833</c:v>
                </c:pt>
                <c:pt idx="253">
                  <c:v>126371</c:v>
                </c:pt>
                <c:pt idx="254">
                  <c:v>72553</c:v>
                </c:pt>
                <c:pt idx="255">
                  <c:v>40327</c:v>
                </c:pt>
                <c:pt idx="256">
                  <c:v>31312</c:v>
                </c:pt>
                <c:pt idx="257">
                  <c:v>28580</c:v>
                </c:pt>
                <c:pt idx="258">
                  <c:v>53859</c:v>
                </c:pt>
                <c:pt idx="259">
                  <c:v>70191</c:v>
                </c:pt>
                <c:pt idx="260">
                  <c:v>233665</c:v>
                </c:pt>
                <c:pt idx="261">
                  <c:v>742739</c:v>
                </c:pt>
                <c:pt idx="262">
                  <c:v>1788811</c:v>
                </c:pt>
                <c:pt idx="263">
                  <c:v>2183387</c:v>
                </c:pt>
                <c:pt idx="264">
                  <c:v>1419451</c:v>
                </c:pt>
                <c:pt idx="265">
                  <c:v>888165</c:v>
                </c:pt>
                <c:pt idx="266">
                  <c:v>733066</c:v>
                </c:pt>
                <c:pt idx="267">
                  <c:v>521946</c:v>
                </c:pt>
                <c:pt idx="268">
                  <c:v>368510</c:v>
                </c:pt>
                <c:pt idx="269">
                  <c:v>275231</c:v>
                </c:pt>
                <c:pt idx="270">
                  <c:v>311352</c:v>
                </c:pt>
                <c:pt idx="271">
                  <c:v>274859</c:v>
                </c:pt>
                <c:pt idx="272">
                  <c:v>243919</c:v>
                </c:pt>
                <c:pt idx="273">
                  <c:v>292033</c:v>
                </c:pt>
                <c:pt idx="274">
                  <c:v>260290</c:v>
                </c:pt>
                <c:pt idx="275">
                  <c:v>267225</c:v>
                </c:pt>
                <c:pt idx="276">
                  <c:v>191892</c:v>
                </c:pt>
                <c:pt idx="277">
                  <c:v>177559</c:v>
                </c:pt>
                <c:pt idx="278">
                  <c:v>145231</c:v>
                </c:pt>
                <c:pt idx="279">
                  <c:v>231024</c:v>
                </c:pt>
                <c:pt idx="280">
                  <c:v>263797</c:v>
                </c:pt>
                <c:pt idx="281">
                  <c:v>285771</c:v>
                </c:pt>
                <c:pt idx="282">
                  <c:v>475389</c:v>
                </c:pt>
                <c:pt idx="283">
                  <c:v>446069</c:v>
                </c:pt>
                <c:pt idx="284">
                  <c:v>403868</c:v>
                </c:pt>
                <c:pt idx="285">
                  <c:v>306879</c:v>
                </c:pt>
                <c:pt idx="286">
                  <c:v>275166</c:v>
                </c:pt>
                <c:pt idx="287">
                  <c:v>311804</c:v>
                </c:pt>
                <c:pt idx="288">
                  <c:v>226430</c:v>
                </c:pt>
                <c:pt idx="289">
                  <c:v>168320</c:v>
                </c:pt>
                <c:pt idx="290">
                  <c:v>135671</c:v>
                </c:pt>
                <c:pt idx="291">
                  <c:v>183481</c:v>
                </c:pt>
                <c:pt idx="292">
                  <c:v>256563</c:v>
                </c:pt>
                <c:pt idx="293">
                  <c:v>168588</c:v>
                </c:pt>
                <c:pt idx="294">
                  <c:v>121995</c:v>
                </c:pt>
                <c:pt idx="295">
                  <c:v>124669</c:v>
                </c:pt>
                <c:pt idx="296">
                  <c:v>170348</c:v>
                </c:pt>
                <c:pt idx="297">
                  <c:v>88011</c:v>
                </c:pt>
                <c:pt idx="298">
                  <c:v>132335</c:v>
                </c:pt>
                <c:pt idx="299">
                  <c:v>108035</c:v>
                </c:pt>
                <c:pt idx="300">
                  <c:v>113188</c:v>
                </c:pt>
                <c:pt idx="301">
                  <c:v>97565</c:v>
                </c:pt>
                <c:pt idx="302">
                  <c:v>148878</c:v>
                </c:pt>
                <c:pt idx="303">
                  <c:v>105307</c:v>
                </c:pt>
                <c:pt idx="304">
                  <c:v>79024</c:v>
                </c:pt>
                <c:pt idx="305">
                  <c:v>68488</c:v>
                </c:pt>
                <c:pt idx="306">
                  <c:v>72721</c:v>
                </c:pt>
                <c:pt idx="307">
                  <c:v>69400</c:v>
                </c:pt>
                <c:pt idx="308">
                  <c:v>71142</c:v>
                </c:pt>
                <c:pt idx="309">
                  <c:v>67032</c:v>
                </c:pt>
                <c:pt idx="310">
                  <c:v>238976</c:v>
                </c:pt>
                <c:pt idx="311">
                  <c:v>180632</c:v>
                </c:pt>
                <c:pt idx="312">
                  <c:v>216666</c:v>
                </c:pt>
                <c:pt idx="313">
                  <c:v>164149</c:v>
                </c:pt>
                <c:pt idx="314">
                  <c:v>133093</c:v>
                </c:pt>
                <c:pt idx="315">
                  <c:v>231087</c:v>
                </c:pt>
                <c:pt idx="316">
                  <c:v>132818</c:v>
                </c:pt>
                <c:pt idx="317">
                  <c:v>109954</c:v>
                </c:pt>
                <c:pt idx="318">
                  <c:v>143232</c:v>
                </c:pt>
                <c:pt idx="319">
                  <c:v>189588</c:v>
                </c:pt>
                <c:pt idx="320">
                  <c:v>104408</c:v>
                </c:pt>
                <c:pt idx="321">
                  <c:v>119210</c:v>
                </c:pt>
                <c:pt idx="322">
                  <c:v>76818</c:v>
                </c:pt>
                <c:pt idx="323">
                  <c:v>313812</c:v>
                </c:pt>
                <c:pt idx="324">
                  <c:v>190167</c:v>
                </c:pt>
                <c:pt idx="325">
                  <c:v>127873</c:v>
                </c:pt>
                <c:pt idx="326">
                  <c:v>121136</c:v>
                </c:pt>
                <c:pt idx="327">
                  <c:v>143909</c:v>
                </c:pt>
                <c:pt idx="328">
                  <c:v>98060</c:v>
                </c:pt>
                <c:pt idx="329">
                  <c:v>87002</c:v>
                </c:pt>
                <c:pt idx="330">
                  <c:v>59049</c:v>
                </c:pt>
                <c:pt idx="331">
                  <c:v>32657</c:v>
                </c:pt>
                <c:pt idx="332">
                  <c:v>21842</c:v>
                </c:pt>
                <c:pt idx="333">
                  <c:v>47453</c:v>
                </c:pt>
                <c:pt idx="334">
                  <c:v>27269</c:v>
                </c:pt>
                <c:pt idx="335">
                  <c:v>101810</c:v>
                </c:pt>
                <c:pt idx="336">
                  <c:v>120034</c:v>
                </c:pt>
                <c:pt idx="337">
                  <c:v>90292</c:v>
                </c:pt>
                <c:pt idx="338">
                  <c:v>89089</c:v>
                </c:pt>
                <c:pt idx="339">
                  <c:v>37715</c:v>
                </c:pt>
                <c:pt idx="340">
                  <c:v>27106</c:v>
                </c:pt>
                <c:pt idx="341">
                  <c:v>37697</c:v>
                </c:pt>
                <c:pt idx="342">
                  <c:v>68157</c:v>
                </c:pt>
                <c:pt idx="343">
                  <c:v>245040</c:v>
                </c:pt>
                <c:pt idx="344">
                  <c:v>1497954</c:v>
                </c:pt>
                <c:pt idx="345">
                  <c:v>1276899</c:v>
                </c:pt>
                <c:pt idx="346">
                  <c:v>755132</c:v>
                </c:pt>
                <c:pt idx="347">
                  <c:v>578373</c:v>
                </c:pt>
                <c:pt idx="348">
                  <c:v>543300</c:v>
                </c:pt>
                <c:pt idx="349">
                  <c:v>395818</c:v>
                </c:pt>
                <c:pt idx="350">
                  <c:v>231830</c:v>
                </c:pt>
                <c:pt idx="351">
                  <c:v>590856</c:v>
                </c:pt>
                <c:pt idx="352">
                  <c:v>311190</c:v>
                </c:pt>
                <c:pt idx="353">
                  <c:v>169233</c:v>
                </c:pt>
                <c:pt idx="354">
                  <c:v>182345</c:v>
                </c:pt>
                <c:pt idx="355">
                  <c:v>157386</c:v>
                </c:pt>
                <c:pt idx="356">
                  <c:v>177907</c:v>
                </c:pt>
                <c:pt idx="357">
                  <c:v>238849</c:v>
                </c:pt>
                <c:pt idx="358">
                  <c:v>131847</c:v>
                </c:pt>
                <c:pt idx="359">
                  <c:v>83454</c:v>
                </c:pt>
                <c:pt idx="360">
                  <c:v>109085</c:v>
                </c:pt>
                <c:pt idx="361">
                  <c:v>86410</c:v>
                </c:pt>
                <c:pt idx="362">
                  <c:v>103790</c:v>
                </c:pt>
                <c:pt idx="363">
                  <c:v>117916</c:v>
                </c:pt>
                <c:pt idx="364">
                  <c:v>118710</c:v>
                </c:pt>
              </c:numCache>
            </c:numRef>
          </c:val>
          <c:smooth val="0"/>
          <c:extLst>
            <c:ext xmlns:c16="http://schemas.microsoft.com/office/drawing/2014/chart" uri="{C3380CC4-5D6E-409C-BE32-E72D297353CC}">
              <c16:uniqueId val="{00000000-C904-4719-B568-75361FF92EF3}"/>
            </c:ext>
          </c:extLst>
        </c:ser>
        <c:dLbls>
          <c:showLegendKey val="0"/>
          <c:showVal val="0"/>
          <c:showCatName val="0"/>
          <c:showSerName val="0"/>
          <c:showPercent val="0"/>
          <c:showBubbleSize val="0"/>
        </c:dLbls>
        <c:smooth val="0"/>
        <c:axId val="349797128"/>
        <c:axId val="349794176"/>
      </c:lineChart>
      <c:catAx>
        <c:axId val="34979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94176"/>
        <c:crosses val="autoZero"/>
        <c:auto val="1"/>
        <c:lblAlgn val="ctr"/>
        <c:lblOffset val="100"/>
        <c:noMultiLvlLbl val="0"/>
      </c:catAx>
      <c:valAx>
        <c:axId val="34979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9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4357</c:v>
                </c:pt>
                <c:pt idx="1">
                  <c:v>6942</c:v>
                </c:pt>
                <c:pt idx="2">
                  <c:v>8013</c:v>
                </c:pt>
                <c:pt idx="3">
                  <c:v>10980</c:v>
                </c:pt>
                <c:pt idx="4">
                  <c:v>10426</c:v>
                </c:pt>
                <c:pt idx="5">
                  <c:v>12498</c:v>
                </c:pt>
                <c:pt idx="6">
                  <c:v>17675</c:v>
                </c:pt>
                <c:pt idx="7">
                  <c:v>23250</c:v>
                </c:pt>
                <c:pt idx="8">
                  <c:v>10663</c:v>
                </c:pt>
                <c:pt idx="9">
                  <c:v>6864</c:v>
                </c:pt>
                <c:pt idx="10">
                  <c:v>5436</c:v>
                </c:pt>
                <c:pt idx="11">
                  <c:v>5862</c:v>
                </c:pt>
                <c:pt idx="12">
                  <c:v>7297</c:v>
                </c:pt>
                <c:pt idx="13">
                  <c:v>4891</c:v>
                </c:pt>
                <c:pt idx="14">
                  <c:v>4425</c:v>
                </c:pt>
                <c:pt idx="15">
                  <c:v>8475</c:v>
                </c:pt>
                <c:pt idx="16">
                  <c:v>6886</c:v>
                </c:pt>
                <c:pt idx="17">
                  <c:v>5931</c:v>
                </c:pt>
                <c:pt idx="18">
                  <c:v>4816</c:v>
                </c:pt>
                <c:pt idx="19">
                  <c:v>5907</c:v>
                </c:pt>
                <c:pt idx="20">
                  <c:v>13921</c:v>
                </c:pt>
                <c:pt idx="21">
                  <c:v>13580</c:v>
                </c:pt>
                <c:pt idx="22">
                  <c:v>11918</c:v>
                </c:pt>
                <c:pt idx="23">
                  <c:v>13079</c:v>
                </c:pt>
                <c:pt idx="24">
                  <c:v>8867</c:v>
                </c:pt>
                <c:pt idx="25">
                  <c:v>6683</c:v>
                </c:pt>
                <c:pt idx="26">
                  <c:v>6409</c:v>
                </c:pt>
                <c:pt idx="27">
                  <c:v>6133</c:v>
                </c:pt>
                <c:pt idx="28">
                  <c:v>14260</c:v>
                </c:pt>
                <c:pt idx="29">
                  <c:v>21572</c:v>
                </c:pt>
                <c:pt idx="30">
                  <c:v>13146</c:v>
                </c:pt>
                <c:pt idx="31">
                  <c:v>11630</c:v>
                </c:pt>
                <c:pt idx="32">
                  <c:v>17466</c:v>
                </c:pt>
                <c:pt idx="33">
                  <c:v>16518</c:v>
                </c:pt>
                <c:pt idx="34">
                  <c:v>11502</c:v>
                </c:pt>
                <c:pt idx="35">
                  <c:v>10612</c:v>
                </c:pt>
                <c:pt idx="36">
                  <c:v>11078</c:v>
                </c:pt>
                <c:pt idx="37">
                  <c:v>9488</c:v>
                </c:pt>
                <c:pt idx="38">
                  <c:v>7412</c:v>
                </c:pt>
                <c:pt idx="39">
                  <c:v>7793</c:v>
                </c:pt>
                <c:pt idx="40">
                  <c:v>4487</c:v>
                </c:pt>
                <c:pt idx="41">
                  <c:v>16577</c:v>
                </c:pt>
                <c:pt idx="42">
                  <c:v>16685</c:v>
                </c:pt>
                <c:pt idx="43">
                  <c:v>42992</c:v>
                </c:pt>
                <c:pt idx="44">
                  <c:v>36369</c:v>
                </c:pt>
                <c:pt idx="45">
                  <c:v>27032</c:v>
                </c:pt>
                <c:pt idx="46">
                  <c:v>13489</c:v>
                </c:pt>
                <c:pt idx="47">
                  <c:v>10178</c:v>
                </c:pt>
                <c:pt idx="48">
                  <c:v>8170</c:v>
                </c:pt>
                <c:pt idx="49">
                  <c:v>62106</c:v>
                </c:pt>
                <c:pt idx="50">
                  <c:v>22740</c:v>
                </c:pt>
                <c:pt idx="51">
                  <c:v>10855</c:v>
                </c:pt>
                <c:pt idx="52">
                  <c:v>9914</c:v>
                </c:pt>
                <c:pt idx="53">
                  <c:v>5712</c:v>
                </c:pt>
                <c:pt idx="54">
                  <c:v>2892</c:v>
                </c:pt>
                <c:pt idx="55">
                  <c:v>2298</c:v>
                </c:pt>
                <c:pt idx="56">
                  <c:v>1775</c:v>
                </c:pt>
                <c:pt idx="57">
                  <c:v>2738</c:v>
                </c:pt>
                <c:pt idx="58">
                  <c:v>1347</c:v>
                </c:pt>
                <c:pt idx="59">
                  <c:v>920</c:v>
                </c:pt>
                <c:pt idx="60">
                  <c:v>3154</c:v>
                </c:pt>
                <c:pt idx="61">
                  <c:v>1279</c:v>
                </c:pt>
                <c:pt idx="62">
                  <c:v>5130</c:v>
                </c:pt>
                <c:pt idx="63">
                  <c:v>4075</c:v>
                </c:pt>
                <c:pt idx="64">
                  <c:v>5337</c:v>
                </c:pt>
                <c:pt idx="65">
                  <c:v>3996</c:v>
                </c:pt>
                <c:pt idx="66">
                  <c:v>2199</c:v>
                </c:pt>
                <c:pt idx="67">
                  <c:v>1412</c:v>
                </c:pt>
                <c:pt idx="68">
                  <c:v>2282</c:v>
                </c:pt>
                <c:pt idx="69">
                  <c:v>5376</c:v>
                </c:pt>
                <c:pt idx="70">
                  <c:v>4053</c:v>
                </c:pt>
                <c:pt idx="71">
                  <c:v>3636</c:v>
                </c:pt>
                <c:pt idx="72">
                  <c:v>6367</c:v>
                </c:pt>
                <c:pt idx="73">
                  <c:v>15507</c:v>
                </c:pt>
                <c:pt idx="74">
                  <c:v>11172</c:v>
                </c:pt>
                <c:pt idx="75">
                  <c:v>7114</c:v>
                </c:pt>
                <c:pt idx="76">
                  <c:v>15703</c:v>
                </c:pt>
                <c:pt idx="77">
                  <c:v>15424</c:v>
                </c:pt>
                <c:pt idx="78">
                  <c:v>6869</c:v>
                </c:pt>
                <c:pt idx="79">
                  <c:v>6654</c:v>
                </c:pt>
                <c:pt idx="80">
                  <c:v>3360</c:v>
                </c:pt>
                <c:pt idx="81">
                  <c:v>3314</c:v>
                </c:pt>
                <c:pt idx="82">
                  <c:v>3504</c:v>
                </c:pt>
                <c:pt idx="83">
                  <c:v>9759</c:v>
                </c:pt>
                <c:pt idx="84">
                  <c:v>8455</c:v>
                </c:pt>
                <c:pt idx="85">
                  <c:v>17257</c:v>
                </c:pt>
                <c:pt idx="86">
                  <c:v>16619</c:v>
                </c:pt>
                <c:pt idx="87">
                  <c:v>43872</c:v>
                </c:pt>
                <c:pt idx="88">
                  <c:v>39343</c:v>
                </c:pt>
                <c:pt idx="89">
                  <c:v>48850</c:v>
                </c:pt>
                <c:pt idx="90">
                  <c:v>73823</c:v>
                </c:pt>
                <c:pt idx="91">
                  <c:v>49047</c:v>
                </c:pt>
                <c:pt idx="92">
                  <c:v>27041</c:v>
                </c:pt>
                <c:pt idx="93">
                  <c:v>22133</c:v>
                </c:pt>
                <c:pt idx="94">
                  <c:v>13046</c:v>
                </c:pt>
                <c:pt idx="95">
                  <c:v>9221</c:v>
                </c:pt>
                <c:pt idx="96">
                  <c:v>11018</c:v>
                </c:pt>
                <c:pt idx="97">
                  <c:v>7696</c:v>
                </c:pt>
                <c:pt idx="98">
                  <c:v>17466</c:v>
                </c:pt>
                <c:pt idx="99">
                  <c:v>19025</c:v>
                </c:pt>
                <c:pt idx="100">
                  <c:v>8771</c:v>
                </c:pt>
                <c:pt idx="101">
                  <c:v>3455</c:v>
                </c:pt>
                <c:pt idx="102">
                  <c:v>1956</c:v>
                </c:pt>
                <c:pt idx="103">
                  <c:v>4704</c:v>
                </c:pt>
                <c:pt idx="104">
                  <c:v>6579</c:v>
                </c:pt>
                <c:pt idx="105">
                  <c:v>2341</c:v>
                </c:pt>
                <c:pt idx="106">
                  <c:v>8245</c:v>
                </c:pt>
                <c:pt idx="107">
                  <c:v>16379</c:v>
                </c:pt>
                <c:pt idx="108">
                  <c:v>16795</c:v>
                </c:pt>
                <c:pt idx="109">
                  <c:v>20462</c:v>
                </c:pt>
                <c:pt idx="110">
                  <c:v>10337</c:v>
                </c:pt>
                <c:pt idx="111">
                  <c:v>8170</c:v>
                </c:pt>
                <c:pt idx="112">
                  <c:v>8377</c:v>
                </c:pt>
                <c:pt idx="113">
                  <c:v>5676</c:v>
                </c:pt>
                <c:pt idx="114">
                  <c:v>1865</c:v>
                </c:pt>
                <c:pt idx="115">
                  <c:v>2601</c:v>
                </c:pt>
                <c:pt idx="116">
                  <c:v>2971</c:v>
                </c:pt>
                <c:pt idx="117">
                  <c:v>3045</c:v>
                </c:pt>
                <c:pt idx="118">
                  <c:v>4764</c:v>
                </c:pt>
                <c:pt idx="119">
                  <c:v>13091</c:v>
                </c:pt>
                <c:pt idx="120">
                  <c:v>11064</c:v>
                </c:pt>
                <c:pt idx="121">
                  <c:v>28977</c:v>
                </c:pt>
                <c:pt idx="122">
                  <c:v>37108</c:v>
                </c:pt>
                <c:pt idx="123">
                  <c:v>27102</c:v>
                </c:pt>
                <c:pt idx="124">
                  <c:v>15711</c:v>
                </c:pt>
                <c:pt idx="125">
                  <c:v>13382</c:v>
                </c:pt>
                <c:pt idx="126">
                  <c:v>13778</c:v>
                </c:pt>
                <c:pt idx="127">
                  <c:v>7044</c:v>
                </c:pt>
                <c:pt idx="128">
                  <c:v>5440</c:v>
                </c:pt>
                <c:pt idx="129">
                  <c:v>3708</c:v>
                </c:pt>
                <c:pt idx="130">
                  <c:v>4075</c:v>
                </c:pt>
                <c:pt idx="131">
                  <c:v>19815</c:v>
                </c:pt>
                <c:pt idx="132">
                  <c:v>10313</c:v>
                </c:pt>
                <c:pt idx="133">
                  <c:v>14657</c:v>
                </c:pt>
                <c:pt idx="134">
                  <c:v>11950</c:v>
                </c:pt>
                <c:pt idx="135">
                  <c:v>12729</c:v>
                </c:pt>
                <c:pt idx="136">
                  <c:v>15896</c:v>
                </c:pt>
                <c:pt idx="137">
                  <c:v>10794</c:v>
                </c:pt>
                <c:pt idx="138">
                  <c:v>5746</c:v>
                </c:pt>
                <c:pt idx="139">
                  <c:v>9995</c:v>
                </c:pt>
                <c:pt idx="140">
                  <c:v>7798</c:v>
                </c:pt>
                <c:pt idx="141">
                  <c:v>10180</c:v>
                </c:pt>
                <c:pt idx="142">
                  <c:v>9760</c:v>
                </c:pt>
                <c:pt idx="143">
                  <c:v>7917</c:v>
                </c:pt>
                <c:pt idx="144">
                  <c:v>8430</c:v>
                </c:pt>
                <c:pt idx="145">
                  <c:v>7469</c:v>
                </c:pt>
                <c:pt idx="146">
                  <c:v>6205</c:v>
                </c:pt>
                <c:pt idx="147">
                  <c:v>9959</c:v>
                </c:pt>
                <c:pt idx="148">
                  <c:v>14307</c:v>
                </c:pt>
                <c:pt idx="149">
                  <c:v>10890</c:v>
                </c:pt>
                <c:pt idx="150">
                  <c:v>6902</c:v>
                </c:pt>
                <c:pt idx="151">
                  <c:v>3178</c:v>
                </c:pt>
                <c:pt idx="152">
                  <c:v>3365</c:v>
                </c:pt>
                <c:pt idx="153">
                  <c:v>2152</c:v>
                </c:pt>
                <c:pt idx="154">
                  <c:v>3666</c:v>
                </c:pt>
                <c:pt idx="155">
                  <c:v>5477</c:v>
                </c:pt>
                <c:pt idx="156">
                  <c:v>28073</c:v>
                </c:pt>
                <c:pt idx="157">
                  <c:v>51826</c:v>
                </c:pt>
                <c:pt idx="158">
                  <c:v>30371</c:v>
                </c:pt>
                <c:pt idx="159">
                  <c:v>21976</c:v>
                </c:pt>
                <c:pt idx="160">
                  <c:v>15205</c:v>
                </c:pt>
                <c:pt idx="161">
                  <c:v>12182</c:v>
                </c:pt>
                <c:pt idx="162">
                  <c:v>10600</c:v>
                </c:pt>
                <c:pt idx="163">
                  <c:v>6464</c:v>
                </c:pt>
                <c:pt idx="164">
                  <c:v>7987</c:v>
                </c:pt>
                <c:pt idx="165">
                  <c:v>10417</c:v>
                </c:pt>
                <c:pt idx="166">
                  <c:v>4655</c:v>
                </c:pt>
                <c:pt idx="167">
                  <c:v>5994</c:v>
                </c:pt>
                <c:pt idx="168">
                  <c:v>10734</c:v>
                </c:pt>
                <c:pt idx="169">
                  <c:v>5245</c:v>
                </c:pt>
                <c:pt idx="170">
                  <c:v>2319</c:v>
                </c:pt>
                <c:pt idx="171">
                  <c:v>1695</c:v>
                </c:pt>
                <c:pt idx="172">
                  <c:v>1928</c:v>
                </c:pt>
                <c:pt idx="173">
                  <c:v>2511</c:v>
                </c:pt>
                <c:pt idx="174">
                  <c:v>12739</c:v>
                </c:pt>
                <c:pt idx="175">
                  <c:v>5703</c:v>
                </c:pt>
                <c:pt idx="176">
                  <c:v>2427</c:v>
                </c:pt>
                <c:pt idx="177">
                  <c:v>4120</c:v>
                </c:pt>
                <c:pt idx="178">
                  <c:v>2444</c:v>
                </c:pt>
                <c:pt idx="179">
                  <c:v>1608</c:v>
                </c:pt>
                <c:pt idx="180">
                  <c:v>2149</c:v>
                </c:pt>
                <c:pt idx="181">
                  <c:v>910</c:v>
                </c:pt>
                <c:pt idx="182">
                  <c:v>1093</c:v>
                </c:pt>
                <c:pt idx="183">
                  <c:v>10592</c:v>
                </c:pt>
                <c:pt idx="184">
                  <c:v>10713</c:v>
                </c:pt>
                <c:pt idx="185">
                  <c:v>4496</c:v>
                </c:pt>
                <c:pt idx="186">
                  <c:v>3010</c:v>
                </c:pt>
                <c:pt idx="187">
                  <c:v>12318</c:v>
                </c:pt>
                <c:pt idx="188">
                  <c:v>4039</c:v>
                </c:pt>
                <c:pt idx="189">
                  <c:v>1725</c:v>
                </c:pt>
                <c:pt idx="190">
                  <c:v>3572</c:v>
                </c:pt>
                <c:pt idx="191">
                  <c:v>2474</c:v>
                </c:pt>
                <c:pt idx="192">
                  <c:v>2414</c:v>
                </c:pt>
                <c:pt idx="193">
                  <c:v>2196</c:v>
                </c:pt>
                <c:pt idx="194">
                  <c:v>3690</c:v>
                </c:pt>
                <c:pt idx="195">
                  <c:v>7902</c:v>
                </c:pt>
                <c:pt idx="196">
                  <c:v>4259</c:v>
                </c:pt>
                <c:pt idx="197">
                  <c:v>4980</c:v>
                </c:pt>
                <c:pt idx="198">
                  <c:v>5855</c:v>
                </c:pt>
                <c:pt idx="199">
                  <c:v>6252</c:v>
                </c:pt>
                <c:pt idx="200">
                  <c:v>6454</c:v>
                </c:pt>
                <c:pt idx="201">
                  <c:v>15781</c:v>
                </c:pt>
                <c:pt idx="202">
                  <c:v>11547</c:v>
                </c:pt>
                <c:pt idx="203">
                  <c:v>5780</c:v>
                </c:pt>
                <c:pt idx="204">
                  <c:v>8515</c:v>
                </c:pt>
                <c:pt idx="205">
                  <c:v>8739</c:v>
                </c:pt>
                <c:pt idx="206">
                  <c:v>6319</c:v>
                </c:pt>
                <c:pt idx="207">
                  <c:v>15481</c:v>
                </c:pt>
                <c:pt idx="208">
                  <c:v>9518</c:v>
                </c:pt>
                <c:pt idx="209">
                  <c:v>7595</c:v>
                </c:pt>
                <c:pt idx="210">
                  <c:v>4785</c:v>
                </c:pt>
                <c:pt idx="211">
                  <c:v>68707</c:v>
                </c:pt>
                <c:pt idx="212">
                  <c:v>52529</c:v>
                </c:pt>
                <c:pt idx="213">
                  <c:v>35062</c:v>
                </c:pt>
                <c:pt idx="214">
                  <c:v>22174</c:v>
                </c:pt>
                <c:pt idx="215">
                  <c:v>11351</c:v>
                </c:pt>
                <c:pt idx="216">
                  <c:v>15007</c:v>
                </c:pt>
                <c:pt idx="217">
                  <c:v>39285</c:v>
                </c:pt>
                <c:pt idx="218">
                  <c:v>46822</c:v>
                </c:pt>
                <c:pt idx="219">
                  <c:v>26397</c:v>
                </c:pt>
                <c:pt idx="220">
                  <c:v>20229</c:v>
                </c:pt>
                <c:pt idx="221">
                  <c:v>19885</c:v>
                </c:pt>
                <c:pt idx="222">
                  <c:v>24838</c:v>
                </c:pt>
                <c:pt idx="223">
                  <c:v>13942</c:v>
                </c:pt>
                <c:pt idx="224">
                  <c:v>11962</c:v>
                </c:pt>
                <c:pt idx="225">
                  <c:v>9079</c:v>
                </c:pt>
                <c:pt idx="226">
                  <c:v>20328</c:v>
                </c:pt>
                <c:pt idx="227">
                  <c:v>30133</c:v>
                </c:pt>
                <c:pt idx="228">
                  <c:v>17983</c:v>
                </c:pt>
                <c:pt idx="229">
                  <c:v>14497</c:v>
                </c:pt>
                <c:pt idx="230">
                  <c:v>16186</c:v>
                </c:pt>
                <c:pt idx="231">
                  <c:v>18666</c:v>
                </c:pt>
                <c:pt idx="232">
                  <c:v>9139</c:v>
                </c:pt>
                <c:pt idx="233">
                  <c:v>7740</c:v>
                </c:pt>
                <c:pt idx="234">
                  <c:v>6661</c:v>
                </c:pt>
                <c:pt idx="235">
                  <c:v>6980</c:v>
                </c:pt>
                <c:pt idx="236">
                  <c:v>4003</c:v>
                </c:pt>
                <c:pt idx="237">
                  <c:v>3045</c:v>
                </c:pt>
                <c:pt idx="238">
                  <c:v>1815</c:v>
                </c:pt>
                <c:pt idx="239">
                  <c:v>1935</c:v>
                </c:pt>
                <c:pt idx="240">
                  <c:v>4560</c:v>
                </c:pt>
                <c:pt idx="241">
                  <c:v>3230</c:v>
                </c:pt>
                <c:pt idx="242">
                  <c:v>4541</c:v>
                </c:pt>
                <c:pt idx="243">
                  <c:v>8299</c:v>
                </c:pt>
                <c:pt idx="244">
                  <c:v>5609</c:v>
                </c:pt>
                <c:pt idx="245">
                  <c:v>4469</c:v>
                </c:pt>
                <c:pt idx="246">
                  <c:v>3808</c:v>
                </c:pt>
                <c:pt idx="247">
                  <c:v>4173</c:v>
                </c:pt>
                <c:pt idx="248">
                  <c:v>6560</c:v>
                </c:pt>
                <c:pt idx="249">
                  <c:v>5709</c:v>
                </c:pt>
                <c:pt idx="250">
                  <c:v>11864</c:v>
                </c:pt>
                <c:pt idx="251">
                  <c:v>34632</c:v>
                </c:pt>
                <c:pt idx="252">
                  <c:v>21106</c:v>
                </c:pt>
                <c:pt idx="253">
                  <c:v>10470</c:v>
                </c:pt>
                <c:pt idx="254">
                  <c:v>4219</c:v>
                </c:pt>
                <c:pt idx="255">
                  <c:v>2418</c:v>
                </c:pt>
                <c:pt idx="256">
                  <c:v>3001</c:v>
                </c:pt>
                <c:pt idx="257">
                  <c:v>2749</c:v>
                </c:pt>
                <c:pt idx="258">
                  <c:v>5975</c:v>
                </c:pt>
                <c:pt idx="259">
                  <c:v>7742</c:v>
                </c:pt>
                <c:pt idx="260">
                  <c:v>28174</c:v>
                </c:pt>
                <c:pt idx="261">
                  <c:v>115371</c:v>
                </c:pt>
                <c:pt idx="262">
                  <c:v>264176</c:v>
                </c:pt>
                <c:pt idx="263">
                  <c:v>315828</c:v>
                </c:pt>
                <c:pt idx="264">
                  <c:v>176562</c:v>
                </c:pt>
                <c:pt idx="265">
                  <c:v>101684</c:v>
                </c:pt>
                <c:pt idx="266">
                  <c:v>80675</c:v>
                </c:pt>
                <c:pt idx="267">
                  <c:v>59068</c:v>
                </c:pt>
                <c:pt idx="268">
                  <c:v>40688</c:v>
                </c:pt>
                <c:pt idx="269">
                  <c:v>31185</c:v>
                </c:pt>
                <c:pt idx="270">
                  <c:v>35581</c:v>
                </c:pt>
                <c:pt idx="271">
                  <c:v>31695</c:v>
                </c:pt>
                <c:pt idx="272">
                  <c:v>29490</c:v>
                </c:pt>
                <c:pt idx="273">
                  <c:v>35342</c:v>
                </c:pt>
                <c:pt idx="274">
                  <c:v>31932</c:v>
                </c:pt>
                <c:pt idx="275">
                  <c:v>31525</c:v>
                </c:pt>
                <c:pt idx="276">
                  <c:v>23116</c:v>
                </c:pt>
                <c:pt idx="277">
                  <c:v>21515</c:v>
                </c:pt>
                <c:pt idx="278">
                  <c:v>16278</c:v>
                </c:pt>
                <c:pt idx="279">
                  <c:v>16534</c:v>
                </c:pt>
                <c:pt idx="280">
                  <c:v>19956</c:v>
                </c:pt>
                <c:pt idx="281">
                  <c:v>22432</c:v>
                </c:pt>
                <c:pt idx="282">
                  <c:v>32282</c:v>
                </c:pt>
                <c:pt idx="283">
                  <c:v>29552</c:v>
                </c:pt>
                <c:pt idx="284">
                  <c:v>29239</c:v>
                </c:pt>
                <c:pt idx="285">
                  <c:v>20924</c:v>
                </c:pt>
                <c:pt idx="286">
                  <c:v>21456</c:v>
                </c:pt>
                <c:pt idx="287">
                  <c:v>22659</c:v>
                </c:pt>
                <c:pt idx="288">
                  <c:v>15165</c:v>
                </c:pt>
                <c:pt idx="289">
                  <c:v>11996</c:v>
                </c:pt>
                <c:pt idx="290">
                  <c:v>8754</c:v>
                </c:pt>
                <c:pt idx="291">
                  <c:v>16389</c:v>
                </c:pt>
                <c:pt idx="292">
                  <c:v>21086</c:v>
                </c:pt>
                <c:pt idx="293">
                  <c:v>10872</c:v>
                </c:pt>
                <c:pt idx="294">
                  <c:v>11728</c:v>
                </c:pt>
                <c:pt idx="295">
                  <c:v>12096</c:v>
                </c:pt>
                <c:pt idx="296">
                  <c:v>11905</c:v>
                </c:pt>
                <c:pt idx="297">
                  <c:v>5621</c:v>
                </c:pt>
                <c:pt idx="298">
                  <c:v>9305</c:v>
                </c:pt>
                <c:pt idx="299">
                  <c:v>9797</c:v>
                </c:pt>
                <c:pt idx="300">
                  <c:v>11271</c:v>
                </c:pt>
                <c:pt idx="301">
                  <c:v>9544</c:v>
                </c:pt>
                <c:pt idx="302">
                  <c:v>15957</c:v>
                </c:pt>
                <c:pt idx="303">
                  <c:v>12535</c:v>
                </c:pt>
                <c:pt idx="304">
                  <c:v>9054</c:v>
                </c:pt>
                <c:pt idx="305">
                  <c:v>5875</c:v>
                </c:pt>
                <c:pt idx="306">
                  <c:v>4578</c:v>
                </c:pt>
                <c:pt idx="307">
                  <c:v>5545</c:v>
                </c:pt>
                <c:pt idx="308">
                  <c:v>7304</c:v>
                </c:pt>
                <c:pt idx="309">
                  <c:v>6030</c:v>
                </c:pt>
                <c:pt idx="310">
                  <c:v>40409</c:v>
                </c:pt>
                <c:pt idx="311">
                  <c:v>25114</c:v>
                </c:pt>
                <c:pt idx="312">
                  <c:v>26383</c:v>
                </c:pt>
                <c:pt idx="313">
                  <c:v>20586</c:v>
                </c:pt>
                <c:pt idx="314">
                  <c:v>14835</c:v>
                </c:pt>
                <c:pt idx="315">
                  <c:v>30809</c:v>
                </c:pt>
                <c:pt idx="316">
                  <c:v>16669</c:v>
                </c:pt>
                <c:pt idx="317">
                  <c:v>11229</c:v>
                </c:pt>
                <c:pt idx="318">
                  <c:v>12851</c:v>
                </c:pt>
                <c:pt idx="319">
                  <c:v>14733</c:v>
                </c:pt>
                <c:pt idx="320">
                  <c:v>7475</c:v>
                </c:pt>
                <c:pt idx="321">
                  <c:v>10761</c:v>
                </c:pt>
                <c:pt idx="322">
                  <c:v>6125</c:v>
                </c:pt>
                <c:pt idx="323">
                  <c:v>26007</c:v>
                </c:pt>
                <c:pt idx="324">
                  <c:v>16652</c:v>
                </c:pt>
                <c:pt idx="325">
                  <c:v>9975</c:v>
                </c:pt>
                <c:pt idx="326">
                  <c:v>7606</c:v>
                </c:pt>
                <c:pt idx="327">
                  <c:v>8298</c:v>
                </c:pt>
                <c:pt idx="328">
                  <c:v>8013</c:v>
                </c:pt>
                <c:pt idx="329">
                  <c:v>6983</c:v>
                </c:pt>
                <c:pt idx="330">
                  <c:v>6977</c:v>
                </c:pt>
                <c:pt idx="331">
                  <c:v>2765</c:v>
                </c:pt>
                <c:pt idx="332">
                  <c:v>1599</c:v>
                </c:pt>
                <c:pt idx="333">
                  <c:v>3113</c:v>
                </c:pt>
                <c:pt idx="334">
                  <c:v>1588</c:v>
                </c:pt>
                <c:pt idx="335">
                  <c:v>8146</c:v>
                </c:pt>
                <c:pt idx="336">
                  <c:v>11009</c:v>
                </c:pt>
                <c:pt idx="337">
                  <c:v>6932</c:v>
                </c:pt>
                <c:pt idx="338">
                  <c:v>6308</c:v>
                </c:pt>
                <c:pt idx="339">
                  <c:v>2566</c:v>
                </c:pt>
                <c:pt idx="340">
                  <c:v>1604</c:v>
                </c:pt>
                <c:pt idx="341">
                  <c:v>2616</c:v>
                </c:pt>
                <c:pt idx="342">
                  <c:v>6941</c:v>
                </c:pt>
                <c:pt idx="343">
                  <c:v>21849</c:v>
                </c:pt>
                <c:pt idx="344">
                  <c:v>107408</c:v>
                </c:pt>
                <c:pt idx="345">
                  <c:v>84379</c:v>
                </c:pt>
                <c:pt idx="346">
                  <c:v>46594</c:v>
                </c:pt>
                <c:pt idx="347">
                  <c:v>34859</c:v>
                </c:pt>
                <c:pt idx="348">
                  <c:v>27260</c:v>
                </c:pt>
                <c:pt idx="349">
                  <c:v>19195</c:v>
                </c:pt>
                <c:pt idx="350">
                  <c:v>15374</c:v>
                </c:pt>
                <c:pt idx="351">
                  <c:v>43323</c:v>
                </c:pt>
                <c:pt idx="352">
                  <c:v>18571</c:v>
                </c:pt>
                <c:pt idx="353">
                  <c:v>9504</c:v>
                </c:pt>
                <c:pt idx="354">
                  <c:v>12551</c:v>
                </c:pt>
                <c:pt idx="355">
                  <c:v>17417</c:v>
                </c:pt>
                <c:pt idx="356">
                  <c:v>20430</c:v>
                </c:pt>
                <c:pt idx="357">
                  <c:v>32021</c:v>
                </c:pt>
                <c:pt idx="358">
                  <c:v>12446</c:v>
                </c:pt>
                <c:pt idx="359">
                  <c:v>9965</c:v>
                </c:pt>
                <c:pt idx="360">
                  <c:v>15315</c:v>
                </c:pt>
                <c:pt idx="361">
                  <c:v>18199</c:v>
                </c:pt>
                <c:pt idx="362">
                  <c:v>15142</c:v>
                </c:pt>
                <c:pt idx="363">
                  <c:v>15615</c:v>
                </c:pt>
                <c:pt idx="364">
                  <c:v>15186</c:v>
                </c:pt>
              </c:numCache>
            </c:numRef>
          </c:val>
          <c:smooth val="0"/>
          <c:extLst>
            <c:ext xmlns:c16="http://schemas.microsoft.com/office/drawing/2014/chart" uri="{C3380CC4-5D6E-409C-BE32-E72D297353CC}">
              <c16:uniqueId val="{00000000-0787-4FCC-A337-F757850A5AE0}"/>
            </c:ext>
          </c:extLst>
        </c:ser>
        <c:dLbls>
          <c:showLegendKey val="0"/>
          <c:showVal val="0"/>
          <c:showCatName val="0"/>
          <c:showSerName val="0"/>
          <c:showPercent val="0"/>
          <c:showBubbleSize val="0"/>
        </c:dLbls>
        <c:smooth val="0"/>
        <c:axId val="151618456"/>
        <c:axId val="151618128"/>
      </c:lineChart>
      <c:catAx>
        <c:axId val="15161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618128"/>
        <c:crosses val="autoZero"/>
        <c:auto val="1"/>
        <c:lblAlgn val="ctr"/>
        <c:lblOffset val="100"/>
        <c:noMultiLvlLbl val="0"/>
      </c:catAx>
      <c:valAx>
        <c:axId val="15161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61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8851</c:v>
                </c:pt>
                <c:pt idx="1">
                  <c:v>22159</c:v>
                </c:pt>
                <c:pt idx="2">
                  <c:v>25986</c:v>
                </c:pt>
                <c:pt idx="3">
                  <c:v>34668</c:v>
                </c:pt>
                <c:pt idx="4">
                  <c:v>31698</c:v>
                </c:pt>
                <c:pt idx="5">
                  <c:v>26363</c:v>
                </c:pt>
                <c:pt idx="6">
                  <c:v>34572</c:v>
                </c:pt>
                <c:pt idx="7">
                  <c:v>20957</c:v>
                </c:pt>
                <c:pt idx="8">
                  <c:v>16589</c:v>
                </c:pt>
                <c:pt idx="9">
                  <c:v>11698</c:v>
                </c:pt>
                <c:pt idx="10">
                  <c:v>13814</c:v>
                </c:pt>
                <c:pt idx="11">
                  <c:v>12403</c:v>
                </c:pt>
                <c:pt idx="12">
                  <c:v>20881</c:v>
                </c:pt>
                <c:pt idx="13">
                  <c:v>13619</c:v>
                </c:pt>
                <c:pt idx="14">
                  <c:v>16267</c:v>
                </c:pt>
                <c:pt idx="15">
                  <c:v>16710</c:v>
                </c:pt>
                <c:pt idx="16">
                  <c:v>11365</c:v>
                </c:pt>
                <c:pt idx="17">
                  <c:v>8224</c:v>
                </c:pt>
                <c:pt idx="18">
                  <c:v>11218</c:v>
                </c:pt>
                <c:pt idx="19">
                  <c:v>13580</c:v>
                </c:pt>
                <c:pt idx="20">
                  <c:v>31317</c:v>
                </c:pt>
                <c:pt idx="21">
                  <c:v>28806</c:v>
                </c:pt>
                <c:pt idx="22">
                  <c:v>34225</c:v>
                </c:pt>
                <c:pt idx="23">
                  <c:v>21832</c:v>
                </c:pt>
                <c:pt idx="24">
                  <c:v>21805</c:v>
                </c:pt>
                <c:pt idx="25">
                  <c:v>20097</c:v>
                </c:pt>
                <c:pt idx="26">
                  <c:v>11228</c:v>
                </c:pt>
                <c:pt idx="27">
                  <c:v>15403</c:v>
                </c:pt>
                <c:pt idx="28">
                  <c:v>13043</c:v>
                </c:pt>
                <c:pt idx="29">
                  <c:v>70893</c:v>
                </c:pt>
                <c:pt idx="30">
                  <c:v>41381</c:v>
                </c:pt>
                <c:pt idx="31">
                  <c:v>33230</c:v>
                </c:pt>
                <c:pt idx="32">
                  <c:v>47335</c:v>
                </c:pt>
                <c:pt idx="33">
                  <c:v>32100</c:v>
                </c:pt>
                <c:pt idx="34">
                  <c:v>23707</c:v>
                </c:pt>
                <c:pt idx="35">
                  <c:v>17657</c:v>
                </c:pt>
                <c:pt idx="36">
                  <c:v>24726</c:v>
                </c:pt>
                <c:pt idx="37">
                  <c:v>16344</c:v>
                </c:pt>
                <c:pt idx="38">
                  <c:v>17943</c:v>
                </c:pt>
                <c:pt idx="39">
                  <c:v>22890</c:v>
                </c:pt>
                <c:pt idx="40">
                  <c:v>10966</c:v>
                </c:pt>
                <c:pt idx="41">
                  <c:v>39395</c:v>
                </c:pt>
                <c:pt idx="42">
                  <c:v>33421</c:v>
                </c:pt>
                <c:pt idx="43">
                  <c:v>102139</c:v>
                </c:pt>
                <c:pt idx="44">
                  <c:v>79575</c:v>
                </c:pt>
                <c:pt idx="45">
                  <c:v>64921</c:v>
                </c:pt>
                <c:pt idx="46">
                  <c:v>37243</c:v>
                </c:pt>
                <c:pt idx="47">
                  <c:v>20153</c:v>
                </c:pt>
                <c:pt idx="48">
                  <c:v>19911</c:v>
                </c:pt>
                <c:pt idx="49">
                  <c:v>117687</c:v>
                </c:pt>
                <c:pt idx="50">
                  <c:v>42484</c:v>
                </c:pt>
                <c:pt idx="51">
                  <c:v>21096</c:v>
                </c:pt>
                <c:pt idx="52">
                  <c:v>20375</c:v>
                </c:pt>
                <c:pt idx="53">
                  <c:v>11773</c:v>
                </c:pt>
                <c:pt idx="54">
                  <c:v>6451</c:v>
                </c:pt>
                <c:pt idx="55">
                  <c:v>5040</c:v>
                </c:pt>
                <c:pt idx="56">
                  <c:v>3875</c:v>
                </c:pt>
                <c:pt idx="57">
                  <c:v>6814</c:v>
                </c:pt>
                <c:pt idx="58">
                  <c:v>2686</c:v>
                </c:pt>
                <c:pt idx="59">
                  <c:v>2770</c:v>
                </c:pt>
                <c:pt idx="60">
                  <c:v>11046</c:v>
                </c:pt>
                <c:pt idx="61">
                  <c:v>4485</c:v>
                </c:pt>
                <c:pt idx="62">
                  <c:v>7443</c:v>
                </c:pt>
                <c:pt idx="63">
                  <c:v>3283</c:v>
                </c:pt>
                <c:pt idx="64">
                  <c:v>2030</c:v>
                </c:pt>
                <c:pt idx="65">
                  <c:v>8848</c:v>
                </c:pt>
                <c:pt idx="66">
                  <c:v>4991</c:v>
                </c:pt>
                <c:pt idx="67">
                  <c:v>3308</c:v>
                </c:pt>
                <c:pt idx="68">
                  <c:v>3238</c:v>
                </c:pt>
                <c:pt idx="69">
                  <c:v>12888</c:v>
                </c:pt>
                <c:pt idx="70">
                  <c:v>8166</c:v>
                </c:pt>
                <c:pt idx="71">
                  <c:v>8631</c:v>
                </c:pt>
                <c:pt idx="72">
                  <c:v>16529</c:v>
                </c:pt>
                <c:pt idx="73">
                  <c:v>37606</c:v>
                </c:pt>
                <c:pt idx="74">
                  <c:v>27441</c:v>
                </c:pt>
                <c:pt idx="75">
                  <c:v>17868</c:v>
                </c:pt>
                <c:pt idx="76">
                  <c:v>50034</c:v>
                </c:pt>
                <c:pt idx="77">
                  <c:v>38266</c:v>
                </c:pt>
                <c:pt idx="78">
                  <c:v>19020</c:v>
                </c:pt>
                <c:pt idx="79">
                  <c:v>11698</c:v>
                </c:pt>
                <c:pt idx="80">
                  <c:v>7719</c:v>
                </c:pt>
                <c:pt idx="81">
                  <c:v>6691</c:v>
                </c:pt>
                <c:pt idx="82">
                  <c:v>10559</c:v>
                </c:pt>
                <c:pt idx="83">
                  <c:v>36285</c:v>
                </c:pt>
                <c:pt idx="84">
                  <c:v>22303</c:v>
                </c:pt>
                <c:pt idx="85">
                  <c:v>41116</c:v>
                </c:pt>
                <c:pt idx="86">
                  <c:v>37924</c:v>
                </c:pt>
                <c:pt idx="87">
                  <c:v>102539</c:v>
                </c:pt>
                <c:pt idx="88">
                  <c:v>78461</c:v>
                </c:pt>
                <c:pt idx="89">
                  <c:v>100407</c:v>
                </c:pt>
                <c:pt idx="90">
                  <c:v>151398</c:v>
                </c:pt>
                <c:pt idx="91">
                  <c:v>92211</c:v>
                </c:pt>
                <c:pt idx="92">
                  <c:v>56418</c:v>
                </c:pt>
                <c:pt idx="93">
                  <c:v>39564</c:v>
                </c:pt>
                <c:pt idx="94">
                  <c:v>25777</c:v>
                </c:pt>
                <c:pt idx="95">
                  <c:v>19540</c:v>
                </c:pt>
                <c:pt idx="96">
                  <c:v>10143</c:v>
                </c:pt>
                <c:pt idx="97">
                  <c:v>10736</c:v>
                </c:pt>
                <c:pt idx="98">
                  <c:v>28585</c:v>
                </c:pt>
                <c:pt idx="99">
                  <c:v>29157</c:v>
                </c:pt>
                <c:pt idx="100">
                  <c:v>11665</c:v>
                </c:pt>
                <c:pt idx="101">
                  <c:v>5371</c:v>
                </c:pt>
                <c:pt idx="102">
                  <c:v>3809</c:v>
                </c:pt>
                <c:pt idx="103">
                  <c:v>9789</c:v>
                </c:pt>
                <c:pt idx="104">
                  <c:v>7344</c:v>
                </c:pt>
                <c:pt idx="105">
                  <c:v>6423</c:v>
                </c:pt>
                <c:pt idx="106">
                  <c:v>22427</c:v>
                </c:pt>
                <c:pt idx="107">
                  <c:v>28263</c:v>
                </c:pt>
                <c:pt idx="108">
                  <c:v>32177</c:v>
                </c:pt>
                <c:pt idx="109">
                  <c:v>37540</c:v>
                </c:pt>
                <c:pt idx="110">
                  <c:v>19525</c:v>
                </c:pt>
                <c:pt idx="111">
                  <c:v>17727</c:v>
                </c:pt>
                <c:pt idx="112">
                  <c:v>20436</c:v>
                </c:pt>
                <c:pt idx="113">
                  <c:v>8144</c:v>
                </c:pt>
                <c:pt idx="114">
                  <c:v>4027</c:v>
                </c:pt>
                <c:pt idx="115">
                  <c:v>5688</c:v>
                </c:pt>
                <c:pt idx="116">
                  <c:v>7402</c:v>
                </c:pt>
                <c:pt idx="117">
                  <c:v>5036</c:v>
                </c:pt>
                <c:pt idx="118">
                  <c:v>10993</c:v>
                </c:pt>
                <c:pt idx="119">
                  <c:v>32643</c:v>
                </c:pt>
                <c:pt idx="120">
                  <c:v>21601</c:v>
                </c:pt>
                <c:pt idx="121">
                  <c:v>59725</c:v>
                </c:pt>
                <c:pt idx="122">
                  <c:v>80389</c:v>
                </c:pt>
                <c:pt idx="123">
                  <c:v>49942</c:v>
                </c:pt>
                <c:pt idx="124">
                  <c:v>32857</c:v>
                </c:pt>
                <c:pt idx="125">
                  <c:v>31297</c:v>
                </c:pt>
                <c:pt idx="126">
                  <c:v>20256</c:v>
                </c:pt>
                <c:pt idx="127">
                  <c:v>14759</c:v>
                </c:pt>
                <c:pt idx="128">
                  <c:v>11785</c:v>
                </c:pt>
                <c:pt idx="129">
                  <c:v>8046</c:v>
                </c:pt>
                <c:pt idx="130">
                  <c:v>9497</c:v>
                </c:pt>
                <c:pt idx="131">
                  <c:v>38033</c:v>
                </c:pt>
                <c:pt idx="132">
                  <c:v>24984</c:v>
                </c:pt>
                <c:pt idx="133">
                  <c:v>29901</c:v>
                </c:pt>
                <c:pt idx="134">
                  <c:v>29737</c:v>
                </c:pt>
                <c:pt idx="135">
                  <c:v>28853</c:v>
                </c:pt>
                <c:pt idx="136">
                  <c:v>34260</c:v>
                </c:pt>
                <c:pt idx="137">
                  <c:v>26481</c:v>
                </c:pt>
                <c:pt idx="138">
                  <c:v>13263</c:v>
                </c:pt>
                <c:pt idx="139">
                  <c:v>21598</c:v>
                </c:pt>
                <c:pt idx="140">
                  <c:v>17688</c:v>
                </c:pt>
                <c:pt idx="141">
                  <c:v>17844</c:v>
                </c:pt>
                <c:pt idx="142">
                  <c:v>14936</c:v>
                </c:pt>
                <c:pt idx="143">
                  <c:v>13750</c:v>
                </c:pt>
                <c:pt idx="144">
                  <c:v>19456</c:v>
                </c:pt>
                <c:pt idx="145">
                  <c:v>14540</c:v>
                </c:pt>
                <c:pt idx="146">
                  <c:v>15518</c:v>
                </c:pt>
                <c:pt idx="147">
                  <c:v>23746</c:v>
                </c:pt>
                <c:pt idx="148">
                  <c:v>24141</c:v>
                </c:pt>
                <c:pt idx="149">
                  <c:v>23476</c:v>
                </c:pt>
                <c:pt idx="150">
                  <c:v>14572</c:v>
                </c:pt>
                <c:pt idx="151">
                  <c:v>8179</c:v>
                </c:pt>
                <c:pt idx="152">
                  <c:v>5850</c:v>
                </c:pt>
                <c:pt idx="153">
                  <c:v>3382</c:v>
                </c:pt>
                <c:pt idx="154">
                  <c:v>10855</c:v>
                </c:pt>
                <c:pt idx="155">
                  <c:v>15079</c:v>
                </c:pt>
                <c:pt idx="156">
                  <c:v>51301</c:v>
                </c:pt>
                <c:pt idx="157">
                  <c:v>87592</c:v>
                </c:pt>
                <c:pt idx="158">
                  <c:v>51897</c:v>
                </c:pt>
                <c:pt idx="159">
                  <c:v>29827</c:v>
                </c:pt>
                <c:pt idx="160">
                  <c:v>28949</c:v>
                </c:pt>
                <c:pt idx="161">
                  <c:v>27069</c:v>
                </c:pt>
                <c:pt idx="162">
                  <c:v>24311</c:v>
                </c:pt>
                <c:pt idx="163">
                  <c:v>11652</c:v>
                </c:pt>
                <c:pt idx="164">
                  <c:v>13018</c:v>
                </c:pt>
                <c:pt idx="165">
                  <c:v>26848</c:v>
                </c:pt>
                <c:pt idx="166">
                  <c:v>5450</c:v>
                </c:pt>
                <c:pt idx="167">
                  <c:v>4567</c:v>
                </c:pt>
                <c:pt idx="168">
                  <c:v>18772</c:v>
                </c:pt>
                <c:pt idx="169">
                  <c:v>7085</c:v>
                </c:pt>
                <c:pt idx="170">
                  <c:v>3790</c:v>
                </c:pt>
                <c:pt idx="171">
                  <c:v>3859</c:v>
                </c:pt>
                <c:pt idx="172">
                  <c:v>4624</c:v>
                </c:pt>
                <c:pt idx="173">
                  <c:v>3182</c:v>
                </c:pt>
                <c:pt idx="174">
                  <c:v>33664</c:v>
                </c:pt>
                <c:pt idx="175">
                  <c:v>15090</c:v>
                </c:pt>
                <c:pt idx="176">
                  <c:v>6107</c:v>
                </c:pt>
                <c:pt idx="177">
                  <c:v>6254</c:v>
                </c:pt>
                <c:pt idx="178">
                  <c:v>3762</c:v>
                </c:pt>
                <c:pt idx="179">
                  <c:v>2304</c:v>
                </c:pt>
                <c:pt idx="180">
                  <c:v>6264</c:v>
                </c:pt>
                <c:pt idx="181">
                  <c:v>2732</c:v>
                </c:pt>
                <c:pt idx="182">
                  <c:v>1388</c:v>
                </c:pt>
                <c:pt idx="183">
                  <c:v>9340</c:v>
                </c:pt>
                <c:pt idx="184">
                  <c:v>10692</c:v>
                </c:pt>
                <c:pt idx="185">
                  <c:v>5064</c:v>
                </c:pt>
                <c:pt idx="186">
                  <c:v>2940</c:v>
                </c:pt>
                <c:pt idx="187">
                  <c:v>1625</c:v>
                </c:pt>
                <c:pt idx="188">
                  <c:v>2352</c:v>
                </c:pt>
                <c:pt idx="189">
                  <c:v>3210</c:v>
                </c:pt>
                <c:pt idx="190">
                  <c:v>5771</c:v>
                </c:pt>
                <c:pt idx="191">
                  <c:v>3047</c:v>
                </c:pt>
                <c:pt idx="192">
                  <c:v>5941</c:v>
                </c:pt>
                <c:pt idx="193">
                  <c:v>4183</c:v>
                </c:pt>
                <c:pt idx="194">
                  <c:v>2661</c:v>
                </c:pt>
                <c:pt idx="195">
                  <c:v>11402</c:v>
                </c:pt>
                <c:pt idx="196">
                  <c:v>6770</c:v>
                </c:pt>
                <c:pt idx="197">
                  <c:v>7047</c:v>
                </c:pt>
                <c:pt idx="198">
                  <c:v>9177</c:v>
                </c:pt>
                <c:pt idx="199">
                  <c:v>9847</c:v>
                </c:pt>
                <c:pt idx="200">
                  <c:v>9375</c:v>
                </c:pt>
                <c:pt idx="201">
                  <c:v>25134</c:v>
                </c:pt>
                <c:pt idx="202">
                  <c:v>12826</c:v>
                </c:pt>
                <c:pt idx="203">
                  <c:v>14364</c:v>
                </c:pt>
                <c:pt idx="204">
                  <c:v>17807</c:v>
                </c:pt>
                <c:pt idx="205">
                  <c:v>12300</c:v>
                </c:pt>
                <c:pt idx="206">
                  <c:v>13283</c:v>
                </c:pt>
                <c:pt idx="207">
                  <c:v>14157</c:v>
                </c:pt>
                <c:pt idx="208">
                  <c:v>10726</c:v>
                </c:pt>
                <c:pt idx="209">
                  <c:v>18728</c:v>
                </c:pt>
                <c:pt idx="210">
                  <c:v>9215</c:v>
                </c:pt>
                <c:pt idx="211">
                  <c:v>136869</c:v>
                </c:pt>
                <c:pt idx="212">
                  <c:v>105562</c:v>
                </c:pt>
                <c:pt idx="213">
                  <c:v>47243</c:v>
                </c:pt>
                <c:pt idx="214">
                  <c:v>35130</c:v>
                </c:pt>
                <c:pt idx="215">
                  <c:v>19776</c:v>
                </c:pt>
                <c:pt idx="216">
                  <c:v>28111</c:v>
                </c:pt>
                <c:pt idx="217">
                  <c:v>74237</c:v>
                </c:pt>
                <c:pt idx="218">
                  <c:v>80197</c:v>
                </c:pt>
                <c:pt idx="219">
                  <c:v>52768</c:v>
                </c:pt>
                <c:pt idx="220">
                  <c:v>38299</c:v>
                </c:pt>
                <c:pt idx="221">
                  <c:v>32743</c:v>
                </c:pt>
                <c:pt idx="222">
                  <c:v>45892</c:v>
                </c:pt>
                <c:pt idx="223">
                  <c:v>24538</c:v>
                </c:pt>
                <c:pt idx="224">
                  <c:v>19592</c:v>
                </c:pt>
                <c:pt idx="225">
                  <c:v>14032</c:v>
                </c:pt>
                <c:pt idx="226">
                  <c:v>26025</c:v>
                </c:pt>
                <c:pt idx="227">
                  <c:v>51746</c:v>
                </c:pt>
                <c:pt idx="228">
                  <c:v>32520</c:v>
                </c:pt>
                <c:pt idx="229">
                  <c:v>24913</c:v>
                </c:pt>
                <c:pt idx="230">
                  <c:v>28954</c:v>
                </c:pt>
                <c:pt idx="231">
                  <c:v>22817</c:v>
                </c:pt>
                <c:pt idx="232">
                  <c:v>16027</c:v>
                </c:pt>
                <c:pt idx="233">
                  <c:v>10569</c:v>
                </c:pt>
                <c:pt idx="234">
                  <c:v>14286</c:v>
                </c:pt>
                <c:pt idx="235">
                  <c:v>9289</c:v>
                </c:pt>
                <c:pt idx="236">
                  <c:v>5971</c:v>
                </c:pt>
                <c:pt idx="237">
                  <c:v>3762</c:v>
                </c:pt>
                <c:pt idx="238">
                  <c:v>2860</c:v>
                </c:pt>
                <c:pt idx="239">
                  <c:v>3720</c:v>
                </c:pt>
                <c:pt idx="240">
                  <c:v>6143</c:v>
                </c:pt>
                <c:pt idx="241">
                  <c:v>1982</c:v>
                </c:pt>
                <c:pt idx="242">
                  <c:v>1913</c:v>
                </c:pt>
                <c:pt idx="243">
                  <c:v>1545</c:v>
                </c:pt>
                <c:pt idx="244">
                  <c:v>1077</c:v>
                </c:pt>
                <c:pt idx="245">
                  <c:v>1052</c:v>
                </c:pt>
                <c:pt idx="246">
                  <c:v>1065</c:v>
                </c:pt>
                <c:pt idx="247">
                  <c:v>6024</c:v>
                </c:pt>
                <c:pt idx="248">
                  <c:v>9273</c:v>
                </c:pt>
                <c:pt idx="249">
                  <c:v>6788</c:v>
                </c:pt>
                <c:pt idx="250">
                  <c:v>4558</c:v>
                </c:pt>
                <c:pt idx="251">
                  <c:v>2862</c:v>
                </c:pt>
                <c:pt idx="252">
                  <c:v>7988</c:v>
                </c:pt>
                <c:pt idx="253">
                  <c:v>9311</c:v>
                </c:pt>
                <c:pt idx="254">
                  <c:v>3706</c:v>
                </c:pt>
                <c:pt idx="255">
                  <c:v>2181</c:v>
                </c:pt>
                <c:pt idx="256">
                  <c:v>1907</c:v>
                </c:pt>
                <c:pt idx="257">
                  <c:v>1906</c:v>
                </c:pt>
                <c:pt idx="258">
                  <c:v>3008</c:v>
                </c:pt>
                <c:pt idx="259">
                  <c:v>14395</c:v>
                </c:pt>
                <c:pt idx="260">
                  <c:v>58747</c:v>
                </c:pt>
                <c:pt idx="261">
                  <c:v>200419</c:v>
                </c:pt>
                <c:pt idx="262">
                  <c:v>460081</c:v>
                </c:pt>
                <c:pt idx="263">
                  <c:v>513343</c:v>
                </c:pt>
                <c:pt idx="264">
                  <c:v>301378</c:v>
                </c:pt>
                <c:pt idx="265">
                  <c:v>177776</c:v>
                </c:pt>
                <c:pt idx="266">
                  <c:v>143221</c:v>
                </c:pt>
                <c:pt idx="267">
                  <c:v>99618</c:v>
                </c:pt>
                <c:pt idx="268">
                  <c:v>66831</c:v>
                </c:pt>
                <c:pt idx="269">
                  <c:v>47170</c:v>
                </c:pt>
                <c:pt idx="270">
                  <c:v>57369</c:v>
                </c:pt>
                <c:pt idx="271">
                  <c:v>47443</c:v>
                </c:pt>
                <c:pt idx="272">
                  <c:v>53304</c:v>
                </c:pt>
                <c:pt idx="273">
                  <c:v>61503</c:v>
                </c:pt>
                <c:pt idx="274">
                  <c:v>58780</c:v>
                </c:pt>
                <c:pt idx="275">
                  <c:v>45665</c:v>
                </c:pt>
                <c:pt idx="276">
                  <c:v>34664</c:v>
                </c:pt>
                <c:pt idx="277">
                  <c:v>34683</c:v>
                </c:pt>
                <c:pt idx="278">
                  <c:v>22639</c:v>
                </c:pt>
                <c:pt idx="279">
                  <c:v>32162</c:v>
                </c:pt>
                <c:pt idx="280">
                  <c:v>32092</c:v>
                </c:pt>
                <c:pt idx="281">
                  <c:v>42776</c:v>
                </c:pt>
                <c:pt idx="282">
                  <c:v>70460</c:v>
                </c:pt>
                <c:pt idx="283">
                  <c:v>64053</c:v>
                </c:pt>
                <c:pt idx="284">
                  <c:v>59754</c:v>
                </c:pt>
                <c:pt idx="285">
                  <c:v>42703</c:v>
                </c:pt>
                <c:pt idx="286">
                  <c:v>48410</c:v>
                </c:pt>
                <c:pt idx="287">
                  <c:v>48549</c:v>
                </c:pt>
                <c:pt idx="288">
                  <c:v>28961</c:v>
                </c:pt>
                <c:pt idx="289">
                  <c:v>21737</c:v>
                </c:pt>
                <c:pt idx="290">
                  <c:v>17758</c:v>
                </c:pt>
                <c:pt idx="291">
                  <c:v>29172</c:v>
                </c:pt>
                <c:pt idx="292">
                  <c:v>21889</c:v>
                </c:pt>
                <c:pt idx="293">
                  <c:v>19610</c:v>
                </c:pt>
                <c:pt idx="294">
                  <c:v>11374</c:v>
                </c:pt>
                <c:pt idx="295">
                  <c:v>21804</c:v>
                </c:pt>
                <c:pt idx="296">
                  <c:v>16799</c:v>
                </c:pt>
                <c:pt idx="297">
                  <c:v>8791</c:v>
                </c:pt>
                <c:pt idx="298">
                  <c:v>14202</c:v>
                </c:pt>
                <c:pt idx="299">
                  <c:v>10957</c:v>
                </c:pt>
                <c:pt idx="300">
                  <c:v>21435</c:v>
                </c:pt>
                <c:pt idx="301">
                  <c:v>17026</c:v>
                </c:pt>
                <c:pt idx="302">
                  <c:v>34624</c:v>
                </c:pt>
                <c:pt idx="303">
                  <c:v>22785</c:v>
                </c:pt>
                <c:pt idx="304">
                  <c:v>14050</c:v>
                </c:pt>
                <c:pt idx="305">
                  <c:v>10806</c:v>
                </c:pt>
                <c:pt idx="306">
                  <c:v>11279</c:v>
                </c:pt>
                <c:pt idx="307">
                  <c:v>10294</c:v>
                </c:pt>
                <c:pt idx="308">
                  <c:v>15045</c:v>
                </c:pt>
                <c:pt idx="309">
                  <c:v>16276</c:v>
                </c:pt>
                <c:pt idx="310">
                  <c:v>66956</c:v>
                </c:pt>
                <c:pt idx="311">
                  <c:v>50023</c:v>
                </c:pt>
                <c:pt idx="312">
                  <c:v>49134</c:v>
                </c:pt>
                <c:pt idx="313">
                  <c:v>29847</c:v>
                </c:pt>
                <c:pt idx="314">
                  <c:v>32863</c:v>
                </c:pt>
                <c:pt idx="315">
                  <c:v>38268</c:v>
                </c:pt>
                <c:pt idx="316">
                  <c:v>22962</c:v>
                </c:pt>
                <c:pt idx="317">
                  <c:v>25947</c:v>
                </c:pt>
                <c:pt idx="318">
                  <c:v>26422</c:v>
                </c:pt>
                <c:pt idx="319">
                  <c:v>26306</c:v>
                </c:pt>
                <c:pt idx="320">
                  <c:v>16048</c:v>
                </c:pt>
                <c:pt idx="321">
                  <c:v>17586</c:v>
                </c:pt>
                <c:pt idx="322">
                  <c:v>11577</c:v>
                </c:pt>
                <c:pt idx="323">
                  <c:v>66094</c:v>
                </c:pt>
                <c:pt idx="324">
                  <c:v>40262</c:v>
                </c:pt>
                <c:pt idx="325">
                  <c:v>21146</c:v>
                </c:pt>
                <c:pt idx="326">
                  <c:v>16126</c:v>
                </c:pt>
                <c:pt idx="327">
                  <c:v>15138</c:v>
                </c:pt>
                <c:pt idx="328">
                  <c:v>16618</c:v>
                </c:pt>
                <c:pt idx="329">
                  <c:v>16103</c:v>
                </c:pt>
                <c:pt idx="330">
                  <c:v>6961</c:v>
                </c:pt>
                <c:pt idx="331">
                  <c:v>4202</c:v>
                </c:pt>
                <c:pt idx="332">
                  <c:v>3883</c:v>
                </c:pt>
                <c:pt idx="333">
                  <c:v>8551</c:v>
                </c:pt>
                <c:pt idx="334">
                  <c:v>4428</c:v>
                </c:pt>
                <c:pt idx="335">
                  <c:v>19682</c:v>
                </c:pt>
                <c:pt idx="336">
                  <c:v>27343</c:v>
                </c:pt>
                <c:pt idx="337">
                  <c:v>11320</c:v>
                </c:pt>
                <c:pt idx="338">
                  <c:v>14845</c:v>
                </c:pt>
                <c:pt idx="339">
                  <c:v>6607</c:v>
                </c:pt>
                <c:pt idx="340">
                  <c:v>4626</c:v>
                </c:pt>
                <c:pt idx="341">
                  <c:v>5147</c:v>
                </c:pt>
                <c:pt idx="342">
                  <c:v>15590</c:v>
                </c:pt>
                <c:pt idx="343">
                  <c:v>66881</c:v>
                </c:pt>
                <c:pt idx="344">
                  <c:v>312947</c:v>
                </c:pt>
                <c:pt idx="345">
                  <c:v>240268</c:v>
                </c:pt>
                <c:pt idx="346">
                  <c:v>126723</c:v>
                </c:pt>
                <c:pt idx="347">
                  <c:v>93576</c:v>
                </c:pt>
                <c:pt idx="348">
                  <c:v>80769</c:v>
                </c:pt>
                <c:pt idx="349">
                  <c:v>55043</c:v>
                </c:pt>
                <c:pt idx="350">
                  <c:v>44626</c:v>
                </c:pt>
                <c:pt idx="351">
                  <c:v>110853</c:v>
                </c:pt>
                <c:pt idx="352">
                  <c:v>40885</c:v>
                </c:pt>
                <c:pt idx="353">
                  <c:v>26005</c:v>
                </c:pt>
                <c:pt idx="354">
                  <c:v>33184</c:v>
                </c:pt>
                <c:pt idx="355">
                  <c:v>31753</c:v>
                </c:pt>
                <c:pt idx="356">
                  <c:v>59799</c:v>
                </c:pt>
                <c:pt idx="357">
                  <c:v>80178</c:v>
                </c:pt>
                <c:pt idx="358">
                  <c:v>32514</c:v>
                </c:pt>
                <c:pt idx="359">
                  <c:v>28102</c:v>
                </c:pt>
                <c:pt idx="360">
                  <c:v>33034</c:v>
                </c:pt>
                <c:pt idx="361">
                  <c:v>38062</c:v>
                </c:pt>
                <c:pt idx="362">
                  <c:v>30676</c:v>
                </c:pt>
                <c:pt idx="363">
                  <c:v>37199</c:v>
                </c:pt>
                <c:pt idx="364">
                  <c:v>37563</c:v>
                </c:pt>
              </c:numCache>
            </c:numRef>
          </c:val>
          <c:smooth val="0"/>
          <c:extLst>
            <c:ext xmlns:c16="http://schemas.microsoft.com/office/drawing/2014/chart" uri="{C3380CC4-5D6E-409C-BE32-E72D297353CC}">
              <c16:uniqueId val="{00000000-E157-4DC6-9486-F65A279F0A85}"/>
            </c:ext>
          </c:extLst>
        </c:ser>
        <c:dLbls>
          <c:showLegendKey val="0"/>
          <c:showVal val="0"/>
          <c:showCatName val="0"/>
          <c:showSerName val="0"/>
          <c:showPercent val="0"/>
          <c:showBubbleSize val="0"/>
        </c:dLbls>
        <c:smooth val="0"/>
        <c:axId val="174817656"/>
        <c:axId val="153032056"/>
      </c:lineChart>
      <c:catAx>
        <c:axId val="17481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032056"/>
        <c:crosses val="autoZero"/>
        <c:auto val="1"/>
        <c:lblAlgn val="ctr"/>
        <c:lblOffset val="100"/>
        <c:noMultiLvlLbl val="0"/>
      </c:catAx>
      <c:valAx>
        <c:axId val="15303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81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217</c:v>
                </c:pt>
              </c:numCache>
            </c:numRef>
          </c:val>
          <c:extLst>
            <c:ext xmlns:c16="http://schemas.microsoft.com/office/drawing/2014/chart" uri="{C3380CC4-5D6E-409C-BE32-E72D297353CC}">
              <c16:uniqueId val="{00000000-4C42-4559-8109-F0A32B3824F2}"/>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1</c:v>
                </c:pt>
              </c:numCache>
            </c:numRef>
          </c:val>
          <c:extLst>
            <c:ext xmlns:c16="http://schemas.microsoft.com/office/drawing/2014/chart" uri="{C3380CC4-5D6E-409C-BE32-E72D297353CC}">
              <c16:uniqueId val="{00000001-4C42-4559-8109-F0A32B3824F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108</c:v>
                </c:pt>
              </c:numCache>
            </c:numRef>
          </c:val>
          <c:extLst>
            <c:ext xmlns:c16="http://schemas.microsoft.com/office/drawing/2014/chart" uri="{C3380CC4-5D6E-409C-BE32-E72D297353CC}">
              <c16:uniqueId val="{00000002-4C42-4559-8109-F0A32B3824F2}"/>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Panorama</c:v>
                </c:pt>
              </c:strCache>
            </c:strRef>
          </c:cat>
          <c:val>
            <c:numRef>
              <c:f>Sheet1!$E$2</c:f>
              <c:numCache>
                <c:formatCode>General</c:formatCode>
                <c:ptCount val="1"/>
                <c:pt idx="0">
                  <c:v>1</c:v>
                </c:pt>
              </c:numCache>
            </c:numRef>
          </c:val>
          <c:extLst>
            <c:ext xmlns:c16="http://schemas.microsoft.com/office/drawing/2014/chart" uri="{C3380CC4-5D6E-409C-BE32-E72D297353CC}">
              <c16:uniqueId val="{00000003-4C42-4559-8109-F0A32B3824F2}"/>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Panorama</c:v>
                </c:pt>
              </c:strCache>
            </c:strRef>
          </c:cat>
          <c:val>
            <c:numRef>
              <c:f>Sheet1!$F$2</c:f>
              <c:numCache>
                <c:formatCode>General</c:formatCode>
                <c:ptCount val="1"/>
                <c:pt idx="0">
                  <c:v>253</c:v>
                </c:pt>
              </c:numCache>
            </c:numRef>
          </c:val>
          <c:extLst>
            <c:ext xmlns:c16="http://schemas.microsoft.com/office/drawing/2014/chart" uri="{C3380CC4-5D6E-409C-BE32-E72D297353CC}">
              <c16:uniqueId val="{00000004-4C42-4559-8109-F0A32B3824F2}"/>
            </c:ext>
          </c:extLst>
        </c:ser>
        <c:dLbls>
          <c:showLegendKey val="0"/>
          <c:showVal val="0"/>
          <c:showCatName val="0"/>
          <c:showSerName val="0"/>
          <c:showPercent val="0"/>
          <c:showBubbleSize val="0"/>
        </c:dLbls>
        <c:gapWidth val="150"/>
        <c:overlap val="100"/>
        <c:axId val="345021184"/>
        <c:axId val="345018560"/>
      </c:barChart>
      <c:catAx>
        <c:axId val="34502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18560"/>
        <c:crosses val="autoZero"/>
        <c:auto val="1"/>
        <c:lblAlgn val="ctr"/>
        <c:lblOffset val="100"/>
        <c:noMultiLvlLbl val="0"/>
      </c:catAx>
      <c:valAx>
        <c:axId val="345018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2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D337F-8C3C-45B2-A348-8B6D9D31B615}"/>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115E5429-7F8E-40D9-B4EB-702600E5C7BD}"/>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99934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B5758-F05D-4E8B-A6FC-2B5C1C4E96DC}"/>
              </a:ext>
            </a:extLst>
          </p:cNvPr>
          <p:cNvSpPr>
            <a:spLocks noGrp="1"/>
          </p:cNvSpPr>
          <p:nvPr>
            <p:ph type="title"/>
          </p:nvPr>
        </p:nvSpPr>
        <p:spPr/>
        <p:txBody>
          <a:bodyPr/>
          <a:lstStyle/>
          <a:p>
            <a:r>
              <a:rPr lang="en-US"/>
              <a:t>Facebook Profil - Potenz.Reichw.,Aktive Nutzer,I-Rate,Fans | Panorama</a:t>
            </a:r>
          </a:p>
        </p:txBody>
      </p:sp>
      <p:graphicFrame>
        <p:nvGraphicFramePr>
          <p:cNvPr id="5" name="Table Placeholder 4">
            <a:extLst>
              <a:ext uri="{FF2B5EF4-FFF2-40B4-BE49-F238E27FC236}">
                <a16:creationId xmlns:a16="http://schemas.microsoft.com/office/drawing/2014/main" id="{CC56A3D8-D53F-42F7-B826-E087A038022B}"/>
              </a:ext>
            </a:extLst>
          </p:cNvPr>
          <p:cNvGraphicFramePr>
            <a:graphicFrameLocks noGrp="1"/>
          </p:cNvGraphicFramePr>
          <p:nvPr>
            <p:ph type="tbl" sz="quarter" idx="13"/>
            <p:extLst>
              <p:ext uri="{D42A27DB-BD31-4B8C-83A1-F6EECF244321}">
                <p14:modId xmlns:p14="http://schemas.microsoft.com/office/powerpoint/2010/main" val="3373610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6728588"/>
                    </a:ext>
                  </a:extLst>
                </a:gridCol>
                <a:gridCol w="1645920">
                  <a:extLst>
                    <a:ext uri="{9D8B030D-6E8A-4147-A177-3AD203B41FA5}">
                      <a16:colId xmlns:a16="http://schemas.microsoft.com/office/drawing/2014/main" val="3990436263"/>
                    </a:ext>
                  </a:extLst>
                </a:gridCol>
                <a:gridCol w="1645920">
                  <a:extLst>
                    <a:ext uri="{9D8B030D-6E8A-4147-A177-3AD203B41FA5}">
                      <a16:colId xmlns:a16="http://schemas.microsoft.com/office/drawing/2014/main" val="3033051110"/>
                    </a:ext>
                  </a:extLst>
                </a:gridCol>
                <a:gridCol w="1234440">
                  <a:extLst>
                    <a:ext uri="{9D8B030D-6E8A-4147-A177-3AD203B41FA5}">
                      <a16:colId xmlns:a16="http://schemas.microsoft.com/office/drawing/2014/main" val="510804013"/>
                    </a:ext>
                  </a:extLst>
                </a:gridCol>
                <a:gridCol w="1234440">
                  <a:extLst>
                    <a:ext uri="{9D8B030D-6E8A-4147-A177-3AD203B41FA5}">
                      <a16:colId xmlns:a16="http://schemas.microsoft.com/office/drawing/2014/main" val="1362768562"/>
                    </a:ext>
                  </a:extLst>
                </a:gridCol>
                <a:gridCol w="822960">
                  <a:extLst>
                    <a:ext uri="{9D8B030D-6E8A-4147-A177-3AD203B41FA5}">
                      <a16:colId xmlns:a16="http://schemas.microsoft.com/office/drawing/2014/main" val="420737776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145544363"/>
                  </a:ext>
                </a:extLst>
              </a:tr>
              <a:tr h="370840">
                <a:tc>
                  <a:txBody>
                    <a:bodyPr/>
                    <a:lstStyle/>
                    <a:p>
                      <a:r>
                        <a:rPr lang="en-US" sz="1000"/>
                        <a:t>Panorama</a:t>
                      </a:r>
                    </a:p>
                  </a:txBody>
                  <a:tcPr/>
                </a:tc>
                <a:tc>
                  <a:txBody>
                    <a:bodyPr/>
                    <a:lstStyle/>
                    <a:p>
                      <a:r>
                        <a:rPr lang="en-US" sz="1000"/>
                        <a:t>180701</a:t>
                      </a:r>
                    </a:p>
                  </a:txBody>
                  <a:tcPr/>
                </a:tc>
                <a:tc>
                  <a:txBody>
                    <a:bodyPr/>
                    <a:lstStyle/>
                    <a:p>
                      <a:r>
                        <a:rPr lang="en-US" sz="1000"/>
                        <a:t>0</a:t>
                      </a:r>
                    </a:p>
                  </a:txBody>
                  <a:tcPr/>
                </a:tc>
                <a:tc>
                  <a:txBody>
                    <a:bodyPr/>
                    <a:lstStyle/>
                    <a:p>
                      <a:r>
                        <a:rPr lang="en-US" sz="1000"/>
                        <a:t>16223</a:t>
                      </a:r>
                    </a:p>
                  </a:txBody>
                  <a:tcPr/>
                </a:tc>
                <a:tc>
                  <a:txBody>
                    <a:bodyPr/>
                    <a:lstStyle/>
                    <a:p>
                      <a:r>
                        <a:rPr lang="en-US" sz="1000"/>
                        <a:t>8.6 %</a:t>
                      </a:r>
                    </a:p>
                  </a:txBody>
                  <a:tcPr/>
                </a:tc>
                <a:tc>
                  <a:txBody>
                    <a:bodyPr/>
                    <a:lstStyle/>
                    <a:p>
                      <a:r>
                        <a:rPr lang="en-US" sz="1000"/>
                        <a:t>192254</a:t>
                      </a:r>
                    </a:p>
                  </a:txBody>
                  <a:tcPr/>
                </a:tc>
                <a:extLst>
                  <a:ext uri="{0D108BD9-81ED-4DB2-BD59-A6C34878D82A}">
                    <a16:rowId xmlns:a16="http://schemas.microsoft.com/office/drawing/2014/main" val="3732465073"/>
                  </a:ext>
                </a:extLst>
              </a:tr>
            </a:tbl>
          </a:graphicData>
        </a:graphic>
      </p:graphicFrame>
      <p:sp>
        <p:nvSpPr>
          <p:cNvPr id="4" name="Text Placeholder 3">
            <a:extLst>
              <a:ext uri="{FF2B5EF4-FFF2-40B4-BE49-F238E27FC236}">
                <a16:creationId xmlns:a16="http://schemas.microsoft.com/office/drawing/2014/main" id="{CC5478B8-5064-4C01-AC25-14169FF77F57}"/>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601358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CE7FE-9C0E-4642-B616-4B7B6EF9420A}"/>
              </a:ext>
            </a:extLst>
          </p:cNvPr>
          <p:cNvSpPr>
            <a:spLocks noGrp="1"/>
          </p:cNvSpPr>
          <p:nvPr>
            <p:ph type="title"/>
          </p:nvPr>
        </p:nvSpPr>
        <p:spPr/>
        <p:txBody>
          <a:bodyPr/>
          <a:lstStyle/>
          <a:p>
            <a:r>
              <a:rPr lang="en-US"/>
              <a:t>Facebook Anzahl Post, Reaktionen (Kommentare, Shares, Likes) - FB Insights | Panorama</a:t>
            </a:r>
          </a:p>
        </p:txBody>
      </p:sp>
      <p:graphicFrame>
        <p:nvGraphicFramePr>
          <p:cNvPr id="5" name="Table Placeholder 4">
            <a:extLst>
              <a:ext uri="{FF2B5EF4-FFF2-40B4-BE49-F238E27FC236}">
                <a16:creationId xmlns:a16="http://schemas.microsoft.com/office/drawing/2014/main" id="{D68865B5-1AEE-4277-8FBA-69103860DE75}"/>
              </a:ext>
            </a:extLst>
          </p:cNvPr>
          <p:cNvGraphicFramePr>
            <a:graphicFrameLocks noGrp="1"/>
          </p:cNvGraphicFramePr>
          <p:nvPr>
            <p:ph type="tbl" sz="quarter" idx="13"/>
            <p:extLst>
              <p:ext uri="{D42A27DB-BD31-4B8C-83A1-F6EECF244321}">
                <p14:modId xmlns:p14="http://schemas.microsoft.com/office/powerpoint/2010/main" val="46548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72405684"/>
                    </a:ext>
                  </a:extLst>
                </a:gridCol>
                <a:gridCol w="1234440">
                  <a:extLst>
                    <a:ext uri="{9D8B030D-6E8A-4147-A177-3AD203B41FA5}">
                      <a16:colId xmlns:a16="http://schemas.microsoft.com/office/drawing/2014/main" val="3548321700"/>
                    </a:ext>
                  </a:extLst>
                </a:gridCol>
                <a:gridCol w="1234440">
                  <a:extLst>
                    <a:ext uri="{9D8B030D-6E8A-4147-A177-3AD203B41FA5}">
                      <a16:colId xmlns:a16="http://schemas.microsoft.com/office/drawing/2014/main" val="1269525571"/>
                    </a:ext>
                  </a:extLst>
                </a:gridCol>
                <a:gridCol w="1234440">
                  <a:extLst>
                    <a:ext uri="{9D8B030D-6E8A-4147-A177-3AD203B41FA5}">
                      <a16:colId xmlns:a16="http://schemas.microsoft.com/office/drawing/2014/main" val="209600069"/>
                    </a:ext>
                  </a:extLst>
                </a:gridCol>
                <a:gridCol w="1234440">
                  <a:extLst>
                    <a:ext uri="{9D8B030D-6E8A-4147-A177-3AD203B41FA5}">
                      <a16:colId xmlns:a16="http://schemas.microsoft.com/office/drawing/2014/main" val="227132065"/>
                    </a:ext>
                  </a:extLst>
                </a:gridCol>
                <a:gridCol w="1234440">
                  <a:extLst>
                    <a:ext uri="{9D8B030D-6E8A-4147-A177-3AD203B41FA5}">
                      <a16:colId xmlns:a16="http://schemas.microsoft.com/office/drawing/2014/main" val="3693935561"/>
                    </a:ext>
                  </a:extLst>
                </a:gridCol>
                <a:gridCol w="822960">
                  <a:extLst>
                    <a:ext uri="{9D8B030D-6E8A-4147-A177-3AD203B41FA5}">
                      <a16:colId xmlns:a16="http://schemas.microsoft.com/office/drawing/2014/main" val="9782238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75956022"/>
                  </a:ext>
                </a:extLst>
              </a:tr>
              <a:tr h="370840">
                <a:tc>
                  <a:txBody>
                    <a:bodyPr/>
                    <a:lstStyle/>
                    <a:p>
                      <a:r>
                        <a:rPr lang="en-US" sz="1000"/>
                        <a:t>Panorama</a:t>
                      </a:r>
                    </a:p>
                  </a:txBody>
                  <a:tcPr/>
                </a:tc>
                <a:tc>
                  <a:txBody>
                    <a:bodyPr/>
                    <a:lstStyle/>
                    <a:p>
                      <a:r>
                        <a:rPr lang="en-US" sz="1000"/>
                        <a:t>192254</a:t>
                      </a:r>
                    </a:p>
                  </a:txBody>
                  <a:tcPr/>
                </a:tc>
                <a:tc>
                  <a:txBody>
                    <a:bodyPr/>
                    <a:lstStyle/>
                    <a:p>
                      <a:r>
                        <a:rPr lang="en-US" sz="1000"/>
                        <a:t>580</a:t>
                      </a:r>
                    </a:p>
                  </a:txBody>
                  <a:tcPr/>
                </a:tc>
                <a:tc>
                  <a:txBody>
                    <a:bodyPr/>
                    <a:lstStyle/>
                    <a:p>
                      <a:r>
                        <a:rPr lang="en-US" sz="1000"/>
                        <a:t>792749</a:t>
                      </a:r>
                    </a:p>
                  </a:txBody>
                  <a:tcPr/>
                </a:tc>
                <a:tc>
                  <a:txBody>
                    <a:bodyPr/>
                    <a:lstStyle/>
                    <a:p>
                      <a:r>
                        <a:rPr lang="en-US" sz="1000"/>
                        <a:t>109854</a:t>
                      </a:r>
                    </a:p>
                  </a:txBody>
                  <a:tcPr/>
                </a:tc>
                <a:tc>
                  <a:txBody>
                    <a:bodyPr/>
                    <a:lstStyle/>
                    <a:p>
                      <a:r>
                        <a:rPr lang="en-US" sz="1000"/>
                        <a:t>268731</a:t>
                      </a:r>
                    </a:p>
                  </a:txBody>
                  <a:tcPr/>
                </a:tc>
                <a:tc>
                  <a:txBody>
                    <a:bodyPr/>
                    <a:lstStyle/>
                    <a:p>
                      <a:r>
                        <a:rPr lang="en-US" sz="1000"/>
                        <a:t>410538</a:t>
                      </a:r>
                    </a:p>
                  </a:txBody>
                  <a:tcPr/>
                </a:tc>
                <a:extLst>
                  <a:ext uri="{0D108BD9-81ED-4DB2-BD59-A6C34878D82A}">
                    <a16:rowId xmlns:a16="http://schemas.microsoft.com/office/drawing/2014/main" val="2287907712"/>
                  </a:ext>
                </a:extLst>
              </a:tr>
            </a:tbl>
          </a:graphicData>
        </a:graphic>
      </p:graphicFrame>
      <p:sp>
        <p:nvSpPr>
          <p:cNvPr id="4" name="Text Placeholder 3">
            <a:extLst>
              <a:ext uri="{FF2B5EF4-FFF2-40B4-BE49-F238E27FC236}">
                <a16:creationId xmlns:a16="http://schemas.microsoft.com/office/drawing/2014/main" id="{4554C489-278A-4F50-9E42-7818B3EAFC0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819122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09338-7AB2-47EF-9F9B-C5F22F701D4A}"/>
              </a:ext>
            </a:extLst>
          </p:cNvPr>
          <p:cNvSpPr>
            <a:spLocks noGrp="1"/>
          </p:cNvSpPr>
          <p:nvPr>
            <p:ph type="title"/>
          </p:nvPr>
        </p:nvSpPr>
        <p:spPr/>
        <p:txBody>
          <a:bodyPr/>
          <a:lstStyle/>
          <a:p>
            <a:r>
              <a:rPr lang="en-US"/>
              <a:t>Facebook Profil - Fans | Panorama</a:t>
            </a:r>
          </a:p>
        </p:txBody>
      </p:sp>
      <p:graphicFrame>
        <p:nvGraphicFramePr>
          <p:cNvPr id="6" name="Chart Placeholder 5">
            <a:extLst>
              <a:ext uri="{FF2B5EF4-FFF2-40B4-BE49-F238E27FC236}">
                <a16:creationId xmlns:a16="http://schemas.microsoft.com/office/drawing/2014/main" id="{D78CF04C-3B77-4F5B-B25F-471092FA0A57}"/>
              </a:ext>
            </a:extLst>
          </p:cNvPr>
          <p:cNvGraphicFramePr>
            <a:graphicFrameLocks noGrp="1"/>
          </p:cNvGraphicFramePr>
          <p:nvPr>
            <p:ph type="chart" sz="quarter" idx="13"/>
            <p:extLst>
              <p:ext uri="{D42A27DB-BD31-4B8C-83A1-F6EECF244321}">
                <p14:modId xmlns:p14="http://schemas.microsoft.com/office/powerpoint/2010/main" val="1798874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FA8B38-EA1E-42E5-A836-F962A9EB4828}"/>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7BB8BEF9-9339-4600-AA8D-CA93171C8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6545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291-61BC-4EF3-9074-A14FD0AD7026}"/>
              </a:ext>
            </a:extLst>
          </p:cNvPr>
          <p:cNvSpPr>
            <a:spLocks noGrp="1"/>
          </p:cNvSpPr>
          <p:nvPr>
            <p:ph type="title"/>
          </p:nvPr>
        </p:nvSpPr>
        <p:spPr/>
        <p:txBody>
          <a:bodyPr/>
          <a:lstStyle/>
          <a:p>
            <a:r>
              <a:rPr lang="en-US"/>
              <a:t>Facebook Profil - Potenzielle Reichweite | Panorama</a:t>
            </a:r>
          </a:p>
        </p:txBody>
      </p:sp>
      <p:graphicFrame>
        <p:nvGraphicFramePr>
          <p:cNvPr id="6" name="Chart Placeholder 5">
            <a:extLst>
              <a:ext uri="{FF2B5EF4-FFF2-40B4-BE49-F238E27FC236}">
                <a16:creationId xmlns:a16="http://schemas.microsoft.com/office/drawing/2014/main" id="{27F14C33-021E-40A2-9365-B5401E235292}"/>
              </a:ext>
            </a:extLst>
          </p:cNvPr>
          <p:cNvGraphicFramePr>
            <a:graphicFrameLocks noGrp="1"/>
          </p:cNvGraphicFramePr>
          <p:nvPr>
            <p:ph type="chart" sz="quarter" idx="13"/>
            <p:extLst>
              <p:ext uri="{D42A27DB-BD31-4B8C-83A1-F6EECF244321}">
                <p14:modId xmlns:p14="http://schemas.microsoft.com/office/powerpoint/2010/main" val="3615672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7E03E7-A1A9-4DD9-9FBD-A0CFDD8B1AFF}"/>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E1158319-0757-4F87-BEEC-21BC3DA68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3595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9FF7-E740-4161-B9C9-70C01CC3018F}"/>
              </a:ext>
            </a:extLst>
          </p:cNvPr>
          <p:cNvSpPr>
            <a:spLocks noGrp="1"/>
          </p:cNvSpPr>
          <p:nvPr>
            <p:ph type="title"/>
          </p:nvPr>
        </p:nvSpPr>
        <p:spPr/>
        <p:txBody>
          <a:bodyPr/>
          <a:lstStyle/>
          <a:p>
            <a:r>
              <a:rPr lang="en-US"/>
              <a:t>Facebook Profil - Aktive Nutzer | Panorama</a:t>
            </a:r>
          </a:p>
        </p:txBody>
      </p:sp>
      <p:graphicFrame>
        <p:nvGraphicFramePr>
          <p:cNvPr id="6" name="Chart Placeholder 5">
            <a:extLst>
              <a:ext uri="{FF2B5EF4-FFF2-40B4-BE49-F238E27FC236}">
                <a16:creationId xmlns:a16="http://schemas.microsoft.com/office/drawing/2014/main" id="{CD358CB1-849A-4A27-95A6-146F48C66F09}"/>
              </a:ext>
            </a:extLst>
          </p:cNvPr>
          <p:cNvGraphicFramePr>
            <a:graphicFrameLocks noGrp="1"/>
          </p:cNvGraphicFramePr>
          <p:nvPr>
            <p:ph type="chart" sz="quarter" idx="13"/>
            <p:extLst>
              <p:ext uri="{D42A27DB-BD31-4B8C-83A1-F6EECF244321}">
                <p14:modId xmlns:p14="http://schemas.microsoft.com/office/powerpoint/2010/main" val="1796623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98C10-AF95-4B35-B6A8-C22CC92DE365}"/>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31D81F1B-9C3A-46D4-91BE-C921C6A1FA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581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0D335-AE03-4C5E-9CB1-948A5FB5A987}"/>
              </a:ext>
            </a:extLst>
          </p:cNvPr>
          <p:cNvSpPr>
            <a:spLocks noGrp="1"/>
          </p:cNvSpPr>
          <p:nvPr>
            <p:ph type="title"/>
          </p:nvPr>
        </p:nvSpPr>
        <p:spPr/>
        <p:txBody>
          <a:bodyPr/>
          <a:lstStyle/>
          <a:p>
            <a:r>
              <a:rPr lang="en-US"/>
              <a:t>Facebook Profil - Video-Starts ab 10 Sek. | Panorama</a:t>
            </a:r>
          </a:p>
        </p:txBody>
      </p:sp>
      <p:graphicFrame>
        <p:nvGraphicFramePr>
          <p:cNvPr id="6" name="Chart Placeholder 5">
            <a:extLst>
              <a:ext uri="{FF2B5EF4-FFF2-40B4-BE49-F238E27FC236}">
                <a16:creationId xmlns:a16="http://schemas.microsoft.com/office/drawing/2014/main" id="{91435D30-B7CC-478E-8829-4FBF77CDBFA6}"/>
              </a:ext>
            </a:extLst>
          </p:cNvPr>
          <p:cNvGraphicFramePr>
            <a:graphicFrameLocks noGrp="1"/>
          </p:cNvGraphicFramePr>
          <p:nvPr>
            <p:ph type="chart" sz="quarter" idx="13"/>
            <p:extLst>
              <p:ext uri="{D42A27DB-BD31-4B8C-83A1-F6EECF244321}">
                <p14:modId xmlns:p14="http://schemas.microsoft.com/office/powerpoint/2010/main" val="1506686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500DF-B48D-4E40-B30C-9E31FC4926ED}"/>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A14E5392-D71D-4AE2-9FCE-04E21B212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6567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E66BA-343F-4A1A-8F59-983B2BFF9772}"/>
              </a:ext>
            </a:extLst>
          </p:cNvPr>
          <p:cNvSpPr>
            <a:spLocks noGrp="1"/>
          </p:cNvSpPr>
          <p:nvPr>
            <p:ph type="title"/>
          </p:nvPr>
        </p:nvSpPr>
        <p:spPr/>
        <p:txBody>
          <a:bodyPr/>
          <a:lstStyle/>
          <a:p>
            <a:r>
              <a:rPr lang="de-DE"/>
              <a:t>Facebook Profil - Durchschnitt Potenzi. Reichweite pro Tag | Panorama</a:t>
            </a:r>
            <a:endParaRPr lang="en-US"/>
          </a:p>
        </p:txBody>
      </p:sp>
      <p:graphicFrame>
        <p:nvGraphicFramePr>
          <p:cNvPr id="5" name="Table Placeholder 4">
            <a:extLst>
              <a:ext uri="{FF2B5EF4-FFF2-40B4-BE49-F238E27FC236}">
                <a16:creationId xmlns:a16="http://schemas.microsoft.com/office/drawing/2014/main" id="{F1A497A6-B4A0-4680-90D4-B095D22B544F}"/>
              </a:ext>
            </a:extLst>
          </p:cNvPr>
          <p:cNvGraphicFramePr>
            <a:graphicFrameLocks noGrp="1"/>
          </p:cNvGraphicFramePr>
          <p:nvPr>
            <p:ph type="tbl" sz="quarter" idx="13"/>
            <p:extLst>
              <p:ext uri="{D42A27DB-BD31-4B8C-83A1-F6EECF244321}">
                <p14:modId xmlns:p14="http://schemas.microsoft.com/office/powerpoint/2010/main" val="242676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0316461"/>
                    </a:ext>
                  </a:extLst>
                </a:gridCol>
                <a:gridCol w="1645920">
                  <a:extLst>
                    <a:ext uri="{9D8B030D-6E8A-4147-A177-3AD203B41FA5}">
                      <a16:colId xmlns:a16="http://schemas.microsoft.com/office/drawing/2014/main" val="1628289530"/>
                    </a:ext>
                  </a:extLst>
                </a:gridCol>
                <a:gridCol w="1234440">
                  <a:extLst>
                    <a:ext uri="{9D8B030D-6E8A-4147-A177-3AD203B41FA5}">
                      <a16:colId xmlns:a16="http://schemas.microsoft.com/office/drawing/2014/main" val="98107693"/>
                    </a:ext>
                  </a:extLst>
                </a:gridCol>
                <a:gridCol w="1234440">
                  <a:extLst>
                    <a:ext uri="{9D8B030D-6E8A-4147-A177-3AD203B41FA5}">
                      <a16:colId xmlns:a16="http://schemas.microsoft.com/office/drawing/2014/main" val="3383850016"/>
                    </a:ext>
                  </a:extLst>
                </a:gridCol>
                <a:gridCol w="1234440">
                  <a:extLst>
                    <a:ext uri="{9D8B030D-6E8A-4147-A177-3AD203B41FA5}">
                      <a16:colId xmlns:a16="http://schemas.microsoft.com/office/drawing/2014/main" val="2248491231"/>
                    </a:ext>
                  </a:extLst>
                </a:gridCol>
                <a:gridCol w="1234440">
                  <a:extLst>
                    <a:ext uri="{9D8B030D-6E8A-4147-A177-3AD203B41FA5}">
                      <a16:colId xmlns:a16="http://schemas.microsoft.com/office/drawing/2014/main" val="237594253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716536516"/>
                  </a:ext>
                </a:extLst>
              </a:tr>
              <a:tr h="370840">
                <a:tc>
                  <a:txBody>
                    <a:bodyPr/>
                    <a:lstStyle/>
                    <a:p>
                      <a:r>
                        <a:rPr lang="en-US" sz="1000"/>
                        <a:t>Panorama</a:t>
                      </a:r>
                    </a:p>
                  </a:txBody>
                  <a:tcPr/>
                </a:tc>
                <a:tc>
                  <a:txBody>
                    <a:bodyPr/>
                    <a:lstStyle/>
                    <a:p>
                      <a:r>
                        <a:rPr lang="en-US" sz="1000"/>
                        <a:t>180701</a:t>
                      </a:r>
                    </a:p>
                  </a:txBody>
                  <a:tcPr/>
                </a:tc>
                <a:tc>
                  <a:txBody>
                    <a:bodyPr/>
                    <a:lstStyle/>
                    <a:p>
                      <a:r>
                        <a:rPr lang="en-US" sz="1000"/>
                        <a:t>143382</a:t>
                      </a:r>
                    </a:p>
                  </a:txBody>
                  <a:tcPr/>
                </a:tc>
                <a:tc>
                  <a:txBody>
                    <a:bodyPr/>
                    <a:lstStyle/>
                    <a:p>
                      <a:r>
                        <a:rPr lang="en-US" sz="1000"/>
                        <a:t>0</a:t>
                      </a:r>
                    </a:p>
                  </a:txBody>
                  <a:tcPr/>
                </a:tc>
                <a:tc>
                  <a:txBody>
                    <a:bodyPr/>
                    <a:lstStyle/>
                    <a:p>
                      <a:r>
                        <a:rPr lang="en-US" sz="1000"/>
                        <a:t>40598</a:t>
                      </a:r>
                    </a:p>
                  </a:txBody>
                  <a:tcPr/>
                </a:tc>
                <a:tc>
                  <a:txBody>
                    <a:bodyPr/>
                    <a:lstStyle/>
                    <a:p>
                      <a:r>
                        <a:rPr lang="en-US" sz="1000"/>
                        <a:t>180701</a:t>
                      </a:r>
                    </a:p>
                  </a:txBody>
                  <a:tcPr/>
                </a:tc>
                <a:extLst>
                  <a:ext uri="{0D108BD9-81ED-4DB2-BD59-A6C34878D82A}">
                    <a16:rowId xmlns:a16="http://schemas.microsoft.com/office/drawing/2014/main" val="130614825"/>
                  </a:ext>
                </a:extLst>
              </a:tr>
            </a:tbl>
          </a:graphicData>
        </a:graphic>
      </p:graphicFrame>
      <p:sp>
        <p:nvSpPr>
          <p:cNvPr id="4" name="Text Placeholder 3">
            <a:extLst>
              <a:ext uri="{FF2B5EF4-FFF2-40B4-BE49-F238E27FC236}">
                <a16:creationId xmlns:a16="http://schemas.microsoft.com/office/drawing/2014/main" id="{9E561C65-7026-48C7-A2E1-4F698B693381}"/>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9547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87113-CF5F-400D-97BA-459C039EF722}"/>
              </a:ext>
            </a:extLst>
          </p:cNvPr>
          <p:cNvSpPr>
            <a:spLocks noGrp="1"/>
          </p:cNvSpPr>
          <p:nvPr>
            <p:ph type="title"/>
          </p:nvPr>
        </p:nvSpPr>
        <p:spPr/>
        <p:txBody>
          <a:bodyPr/>
          <a:lstStyle/>
          <a:p>
            <a:r>
              <a:rPr lang="en-US"/>
              <a:t>Facebook Distributionstyp - FB Insights | Panorama</a:t>
            </a:r>
          </a:p>
        </p:txBody>
      </p:sp>
      <p:graphicFrame>
        <p:nvGraphicFramePr>
          <p:cNvPr id="6" name="Chart Placeholder 5">
            <a:extLst>
              <a:ext uri="{FF2B5EF4-FFF2-40B4-BE49-F238E27FC236}">
                <a16:creationId xmlns:a16="http://schemas.microsoft.com/office/drawing/2014/main" id="{16E23A2D-25B7-49E9-981B-D1A20A5B258C}"/>
              </a:ext>
            </a:extLst>
          </p:cNvPr>
          <p:cNvGraphicFramePr>
            <a:graphicFrameLocks noGrp="1"/>
          </p:cNvGraphicFramePr>
          <p:nvPr>
            <p:ph type="chart" sz="quarter" idx="13"/>
            <p:extLst>
              <p:ext uri="{D42A27DB-BD31-4B8C-83A1-F6EECF244321}">
                <p14:modId xmlns:p14="http://schemas.microsoft.com/office/powerpoint/2010/main" val="3360485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A7904-A41F-4FD7-81CD-203F600F776E}"/>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EEB70FE8-8AE1-4DEC-8268-7AFCC6740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025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D5AF-39CE-49C7-8439-1CD4A71F6877}"/>
              </a:ext>
            </a:extLst>
          </p:cNvPr>
          <p:cNvSpPr>
            <a:spLocks noGrp="1"/>
          </p:cNvSpPr>
          <p:nvPr>
            <p:ph type="title"/>
          </p:nvPr>
        </p:nvSpPr>
        <p:spPr/>
        <p:txBody>
          <a:bodyPr/>
          <a:lstStyle/>
          <a:p>
            <a:r>
              <a:rPr lang="en-US"/>
              <a:t>Facebook Distributionstyp - Tabelle - FB Insights | Panorama</a:t>
            </a:r>
          </a:p>
        </p:txBody>
      </p:sp>
      <p:graphicFrame>
        <p:nvGraphicFramePr>
          <p:cNvPr id="5" name="Table Placeholder 4">
            <a:extLst>
              <a:ext uri="{FF2B5EF4-FFF2-40B4-BE49-F238E27FC236}">
                <a16:creationId xmlns:a16="http://schemas.microsoft.com/office/drawing/2014/main" id="{3A448BAA-D36B-476A-8E15-34AD4053E6D0}"/>
              </a:ext>
            </a:extLst>
          </p:cNvPr>
          <p:cNvGraphicFramePr>
            <a:graphicFrameLocks noGrp="1"/>
          </p:cNvGraphicFramePr>
          <p:nvPr>
            <p:ph type="tbl" sz="quarter" idx="13"/>
            <p:extLst>
              <p:ext uri="{D42A27DB-BD31-4B8C-83A1-F6EECF244321}">
                <p14:modId xmlns:p14="http://schemas.microsoft.com/office/powerpoint/2010/main" val="7043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9366883"/>
                    </a:ext>
                  </a:extLst>
                </a:gridCol>
                <a:gridCol w="1234440">
                  <a:extLst>
                    <a:ext uri="{9D8B030D-6E8A-4147-A177-3AD203B41FA5}">
                      <a16:colId xmlns:a16="http://schemas.microsoft.com/office/drawing/2014/main" val="227031441"/>
                    </a:ext>
                  </a:extLst>
                </a:gridCol>
                <a:gridCol w="822960">
                  <a:extLst>
                    <a:ext uri="{9D8B030D-6E8A-4147-A177-3AD203B41FA5}">
                      <a16:colId xmlns:a16="http://schemas.microsoft.com/office/drawing/2014/main" val="1007572412"/>
                    </a:ext>
                  </a:extLst>
                </a:gridCol>
                <a:gridCol w="822960">
                  <a:extLst>
                    <a:ext uri="{9D8B030D-6E8A-4147-A177-3AD203B41FA5}">
                      <a16:colId xmlns:a16="http://schemas.microsoft.com/office/drawing/2014/main" val="2400439599"/>
                    </a:ext>
                  </a:extLst>
                </a:gridCol>
                <a:gridCol w="822960">
                  <a:extLst>
                    <a:ext uri="{9D8B030D-6E8A-4147-A177-3AD203B41FA5}">
                      <a16:colId xmlns:a16="http://schemas.microsoft.com/office/drawing/2014/main" val="623349005"/>
                    </a:ext>
                  </a:extLst>
                </a:gridCol>
                <a:gridCol w="822960">
                  <a:extLst>
                    <a:ext uri="{9D8B030D-6E8A-4147-A177-3AD203B41FA5}">
                      <a16:colId xmlns:a16="http://schemas.microsoft.com/office/drawing/2014/main" val="4189630386"/>
                    </a:ext>
                  </a:extLst>
                </a:gridCol>
                <a:gridCol w="822960">
                  <a:extLst>
                    <a:ext uri="{9D8B030D-6E8A-4147-A177-3AD203B41FA5}">
                      <a16:colId xmlns:a16="http://schemas.microsoft.com/office/drawing/2014/main" val="1352118270"/>
                    </a:ext>
                  </a:extLst>
                </a:gridCol>
                <a:gridCol w="822960">
                  <a:extLst>
                    <a:ext uri="{9D8B030D-6E8A-4147-A177-3AD203B41FA5}">
                      <a16:colId xmlns:a16="http://schemas.microsoft.com/office/drawing/2014/main" val="416650879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526010490"/>
                  </a:ext>
                </a:extLst>
              </a:tr>
              <a:tr h="370840">
                <a:tc>
                  <a:txBody>
                    <a:bodyPr/>
                    <a:lstStyle/>
                    <a:p>
                      <a:r>
                        <a:rPr lang="en-US" sz="1000"/>
                        <a:t>Panorama</a:t>
                      </a:r>
                    </a:p>
                  </a:txBody>
                  <a:tcPr/>
                </a:tc>
                <a:tc>
                  <a:txBody>
                    <a:bodyPr/>
                    <a:lstStyle/>
                    <a:p>
                      <a:r>
                        <a:rPr lang="en-US" sz="1000"/>
                        <a:t>580</a:t>
                      </a:r>
                    </a:p>
                  </a:txBody>
                  <a:tcPr/>
                </a:tc>
                <a:tc>
                  <a:txBody>
                    <a:bodyPr/>
                    <a:lstStyle/>
                    <a:p>
                      <a:r>
                        <a:rPr lang="en-US" sz="1000"/>
                        <a:t>108</a:t>
                      </a:r>
                    </a:p>
                  </a:txBody>
                  <a:tcPr/>
                </a:tc>
                <a:tc>
                  <a:txBody>
                    <a:bodyPr/>
                    <a:lstStyle/>
                    <a:p>
                      <a:r>
                        <a:rPr lang="en-US" sz="1000"/>
                        <a:t>253</a:t>
                      </a:r>
                    </a:p>
                  </a:txBody>
                  <a:tcPr/>
                </a:tc>
                <a:tc>
                  <a:txBody>
                    <a:bodyPr/>
                    <a:lstStyle/>
                    <a:p>
                      <a:r>
                        <a:rPr lang="en-US" sz="1000"/>
                        <a:t>1</a:t>
                      </a:r>
                    </a:p>
                  </a:txBody>
                  <a:tcPr/>
                </a:tc>
                <a:tc>
                  <a:txBody>
                    <a:bodyPr/>
                    <a:lstStyle/>
                    <a:p>
                      <a:r>
                        <a:rPr lang="en-US" sz="1000"/>
                        <a:t>217</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112165924"/>
                  </a:ext>
                </a:extLst>
              </a:tr>
            </a:tbl>
          </a:graphicData>
        </a:graphic>
      </p:graphicFrame>
      <p:sp>
        <p:nvSpPr>
          <p:cNvPr id="4" name="Text Placeholder 3">
            <a:extLst>
              <a:ext uri="{FF2B5EF4-FFF2-40B4-BE49-F238E27FC236}">
                <a16:creationId xmlns:a16="http://schemas.microsoft.com/office/drawing/2014/main" id="{04869A92-2787-41DD-B0E0-F263A234B3CC}"/>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642739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58453-B042-4665-A628-99B72DA36540}"/>
              </a:ext>
            </a:extLst>
          </p:cNvPr>
          <p:cNvSpPr>
            <a:spLocks noGrp="1"/>
          </p:cNvSpPr>
          <p:nvPr>
            <p:ph type="title"/>
          </p:nvPr>
        </p:nvSpPr>
        <p:spPr/>
        <p:txBody>
          <a:bodyPr/>
          <a:lstStyle/>
          <a:p>
            <a:r>
              <a:rPr lang="en-US"/>
              <a:t>Facebook Eigene Posts - Shares - Export | Panorama - 1 of 2</a:t>
            </a:r>
          </a:p>
        </p:txBody>
      </p:sp>
      <p:graphicFrame>
        <p:nvGraphicFramePr>
          <p:cNvPr id="5" name="Table Placeholder 4">
            <a:extLst>
              <a:ext uri="{FF2B5EF4-FFF2-40B4-BE49-F238E27FC236}">
                <a16:creationId xmlns:a16="http://schemas.microsoft.com/office/drawing/2014/main" id="{F114666A-51BB-4AD6-8ACC-DC7C1975F580}"/>
              </a:ext>
            </a:extLst>
          </p:cNvPr>
          <p:cNvGraphicFramePr>
            <a:graphicFrameLocks noGrp="1"/>
          </p:cNvGraphicFramePr>
          <p:nvPr>
            <p:ph type="tbl" sz="quarter" idx="13"/>
            <p:extLst>
              <p:ext uri="{D42A27DB-BD31-4B8C-83A1-F6EECF244321}">
                <p14:modId xmlns:p14="http://schemas.microsoft.com/office/powerpoint/2010/main" val="320755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4668551"/>
                    </a:ext>
                  </a:extLst>
                </a:gridCol>
                <a:gridCol w="822960">
                  <a:extLst>
                    <a:ext uri="{9D8B030D-6E8A-4147-A177-3AD203B41FA5}">
                      <a16:colId xmlns:a16="http://schemas.microsoft.com/office/drawing/2014/main" val="3144104749"/>
                    </a:ext>
                  </a:extLst>
                </a:gridCol>
                <a:gridCol w="822960">
                  <a:extLst>
                    <a:ext uri="{9D8B030D-6E8A-4147-A177-3AD203B41FA5}">
                      <a16:colId xmlns:a16="http://schemas.microsoft.com/office/drawing/2014/main" val="4219729916"/>
                    </a:ext>
                  </a:extLst>
                </a:gridCol>
                <a:gridCol w="822960">
                  <a:extLst>
                    <a:ext uri="{9D8B030D-6E8A-4147-A177-3AD203B41FA5}">
                      <a16:colId xmlns:a16="http://schemas.microsoft.com/office/drawing/2014/main" val="1013566776"/>
                    </a:ext>
                  </a:extLst>
                </a:gridCol>
                <a:gridCol w="822960">
                  <a:extLst>
                    <a:ext uri="{9D8B030D-6E8A-4147-A177-3AD203B41FA5}">
                      <a16:colId xmlns:a16="http://schemas.microsoft.com/office/drawing/2014/main" val="202360546"/>
                    </a:ext>
                  </a:extLst>
                </a:gridCol>
                <a:gridCol w="822960">
                  <a:extLst>
                    <a:ext uri="{9D8B030D-6E8A-4147-A177-3AD203B41FA5}">
                      <a16:colId xmlns:a16="http://schemas.microsoft.com/office/drawing/2014/main" val="4265577628"/>
                    </a:ext>
                  </a:extLst>
                </a:gridCol>
                <a:gridCol w="822960">
                  <a:extLst>
                    <a:ext uri="{9D8B030D-6E8A-4147-A177-3AD203B41FA5}">
                      <a16:colId xmlns:a16="http://schemas.microsoft.com/office/drawing/2014/main" val="4279147072"/>
                    </a:ext>
                  </a:extLst>
                </a:gridCol>
                <a:gridCol w="822960">
                  <a:extLst>
                    <a:ext uri="{9D8B030D-6E8A-4147-A177-3AD203B41FA5}">
                      <a16:colId xmlns:a16="http://schemas.microsoft.com/office/drawing/2014/main" val="127819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046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755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684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3636059"/>
                  </a:ext>
                </a:extLst>
              </a:tr>
            </a:tbl>
          </a:graphicData>
        </a:graphic>
      </p:graphicFrame>
      <p:sp>
        <p:nvSpPr>
          <p:cNvPr id="4" name="Text Placeholder 3">
            <a:extLst>
              <a:ext uri="{FF2B5EF4-FFF2-40B4-BE49-F238E27FC236}">
                <a16:creationId xmlns:a16="http://schemas.microsoft.com/office/drawing/2014/main" id="{C9E5D1E4-8070-4546-8906-0FB85076CE8E}"/>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117948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3D99-EC7B-4A57-8CC6-FE5E58F32326}"/>
              </a:ext>
            </a:extLst>
          </p:cNvPr>
          <p:cNvSpPr>
            <a:spLocks noGrp="1"/>
          </p:cNvSpPr>
          <p:nvPr>
            <p:ph type="title"/>
          </p:nvPr>
        </p:nvSpPr>
        <p:spPr/>
        <p:txBody>
          <a:bodyPr/>
          <a:lstStyle/>
          <a:p>
            <a:r>
              <a:rPr lang="en-US"/>
              <a:t>Facebook Eigene Posts - Shares - Export | Panorama - 2 of 2</a:t>
            </a:r>
          </a:p>
        </p:txBody>
      </p:sp>
      <p:graphicFrame>
        <p:nvGraphicFramePr>
          <p:cNvPr id="5" name="Table Placeholder 4">
            <a:extLst>
              <a:ext uri="{FF2B5EF4-FFF2-40B4-BE49-F238E27FC236}">
                <a16:creationId xmlns:a16="http://schemas.microsoft.com/office/drawing/2014/main" id="{133FE366-2CEA-49FE-8109-FEC12C6FF68E}"/>
              </a:ext>
            </a:extLst>
          </p:cNvPr>
          <p:cNvGraphicFramePr>
            <a:graphicFrameLocks noGrp="1"/>
          </p:cNvGraphicFramePr>
          <p:nvPr>
            <p:ph type="tbl" sz="quarter" idx="13"/>
            <p:extLst>
              <p:ext uri="{D42A27DB-BD31-4B8C-83A1-F6EECF244321}">
                <p14:modId xmlns:p14="http://schemas.microsoft.com/office/powerpoint/2010/main" val="3373913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7941145"/>
                    </a:ext>
                  </a:extLst>
                </a:gridCol>
                <a:gridCol w="822960">
                  <a:extLst>
                    <a:ext uri="{9D8B030D-6E8A-4147-A177-3AD203B41FA5}">
                      <a16:colId xmlns:a16="http://schemas.microsoft.com/office/drawing/2014/main" val="1468721436"/>
                    </a:ext>
                  </a:extLst>
                </a:gridCol>
                <a:gridCol w="822960">
                  <a:extLst>
                    <a:ext uri="{9D8B030D-6E8A-4147-A177-3AD203B41FA5}">
                      <a16:colId xmlns:a16="http://schemas.microsoft.com/office/drawing/2014/main" val="3474354812"/>
                    </a:ext>
                  </a:extLst>
                </a:gridCol>
                <a:gridCol w="822960">
                  <a:extLst>
                    <a:ext uri="{9D8B030D-6E8A-4147-A177-3AD203B41FA5}">
                      <a16:colId xmlns:a16="http://schemas.microsoft.com/office/drawing/2014/main" val="103654899"/>
                    </a:ext>
                  </a:extLst>
                </a:gridCol>
                <a:gridCol w="822960">
                  <a:extLst>
                    <a:ext uri="{9D8B030D-6E8A-4147-A177-3AD203B41FA5}">
                      <a16:colId xmlns:a16="http://schemas.microsoft.com/office/drawing/2014/main" val="3314577222"/>
                    </a:ext>
                  </a:extLst>
                </a:gridCol>
                <a:gridCol w="822960">
                  <a:extLst>
                    <a:ext uri="{9D8B030D-6E8A-4147-A177-3AD203B41FA5}">
                      <a16:colId xmlns:a16="http://schemas.microsoft.com/office/drawing/2014/main" val="3215303044"/>
                    </a:ext>
                  </a:extLst>
                </a:gridCol>
                <a:gridCol w="822960">
                  <a:extLst>
                    <a:ext uri="{9D8B030D-6E8A-4147-A177-3AD203B41FA5}">
                      <a16:colId xmlns:a16="http://schemas.microsoft.com/office/drawing/2014/main" val="432717019"/>
                    </a:ext>
                  </a:extLst>
                </a:gridCol>
                <a:gridCol w="822960">
                  <a:extLst>
                    <a:ext uri="{9D8B030D-6E8A-4147-A177-3AD203B41FA5}">
                      <a16:colId xmlns:a16="http://schemas.microsoft.com/office/drawing/2014/main" val="120536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2011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165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002696"/>
                  </a:ext>
                </a:extLst>
              </a:tr>
            </a:tbl>
          </a:graphicData>
        </a:graphic>
      </p:graphicFrame>
      <p:sp>
        <p:nvSpPr>
          <p:cNvPr id="4" name="Text Placeholder 3">
            <a:extLst>
              <a:ext uri="{FF2B5EF4-FFF2-40B4-BE49-F238E27FC236}">
                <a16:creationId xmlns:a16="http://schemas.microsoft.com/office/drawing/2014/main" id="{37E91940-7DE0-4567-8170-9FDBB1A192C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005791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44A7-4E82-4B76-B445-10E95AFC057E}"/>
              </a:ext>
            </a:extLst>
          </p:cNvPr>
          <p:cNvSpPr>
            <a:spLocks noGrp="1"/>
          </p:cNvSpPr>
          <p:nvPr>
            <p:ph type="title"/>
          </p:nvPr>
        </p:nvSpPr>
        <p:spPr/>
        <p:txBody>
          <a:bodyPr/>
          <a:lstStyle/>
          <a:p>
            <a:r>
              <a:rPr lang="en-US"/>
              <a:t>Facebook Eigene Posts - Kommentare - Export | Panorama - 1 of 2</a:t>
            </a:r>
          </a:p>
        </p:txBody>
      </p:sp>
      <p:graphicFrame>
        <p:nvGraphicFramePr>
          <p:cNvPr id="5" name="Table Placeholder 4">
            <a:extLst>
              <a:ext uri="{FF2B5EF4-FFF2-40B4-BE49-F238E27FC236}">
                <a16:creationId xmlns:a16="http://schemas.microsoft.com/office/drawing/2014/main" id="{4CDEF55B-D3FE-4B3E-97D9-4AF73E1C288A}"/>
              </a:ext>
            </a:extLst>
          </p:cNvPr>
          <p:cNvGraphicFramePr>
            <a:graphicFrameLocks noGrp="1"/>
          </p:cNvGraphicFramePr>
          <p:nvPr>
            <p:ph type="tbl" sz="quarter" idx="13"/>
            <p:extLst>
              <p:ext uri="{D42A27DB-BD31-4B8C-83A1-F6EECF244321}">
                <p14:modId xmlns:p14="http://schemas.microsoft.com/office/powerpoint/2010/main" val="56099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6823977"/>
                    </a:ext>
                  </a:extLst>
                </a:gridCol>
                <a:gridCol w="822960">
                  <a:extLst>
                    <a:ext uri="{9D8B030D-6E8A-4147-A177-3AD203B41FA5}">
                      <a16:colId xmlns:a16="http://schemas.microsoft.com/office/drawing/2014/main" val="2456704062"/>
                    </a:ext>
                  </a:extLst>
                </a:gridCol>
                <a:gridCol w="822960">
                  <a:extLst>
                    <a:ext uri="{9D8B030D-6E8A-4147-A177-3AD203B41FA5}">
                      <a16:colId xmlns:a16="http://schemas.microsoft.com/office/drawing/2014/main" val="162207236"/>
                    </a:ext>
                  </a:extLst>
                </a:gridCol>
                <a:gridCol w="822960">
                  <a:extLst>
                    <a:ext uri="{9D8B030D-6E8A-4147-A177-3AD203B41FA5}">
                      <a16:colId xmlns:a16="http://schemas.microsoft.com/office/drawing/2014/main" val="325862612"/>
                    </a:ext>
                  </a:extLst>
                </a:gridCol>
                <a:gridCol w="822960">
                  <a:extLst>
                    <a:ext uri="{9D8B030D-6E8A-4147-A177-3AD203B41FA5}">
                      <a16:colId xmlns:a16="http://schemas.microsoft.com/office/drawing/2014/main" val="1645529559"/>
                    </a:ext>
                  </a:extLst>
                </a:gridCol>
                <a:gridCol w="822960">
                  <a:extLst>
                    <a:ext uri="{9D8B030D-6E8A-4147-A177-3AD203B41FA5}">
                      <a16:colId xmlns:a16="http://schemas.microsoft.com/office/drawing/2014/main" val="3389854611"/>
                    </a:ext>
                  </a:extLst>
                </a:gridCol>
                <a:gridCol w="822960">
                  <a:extLst>
                    <a:ext uri="{9D8B030D-6E8A-4147-A177-3AD203B41FA5}">
                      <a16:colId xmlns:a16="http://schemas.microsoft.com/office/drawing/2014/main" val="1119802139"/>
                    </a:ext>
                  </a:extLst>
                </a:gridCol>
                <a:gridCol w="822960">
                  <a:extLst>
                    <a:ext uri="{9D8B030D-6E8A-4147-A177-3AD203B41FA5}">
                      <a16:colId xmlns:a16="http://schemas.microsoft.com/office/drawing/2014/main" val="1342221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6604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779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84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1116210"/>
                  </a:ext>
                </a:extLst>
              </a:tr>
            </a:tbl>
          </a:graphicData>
        </a:graphic>
      </p:graphicFrame>
      <p:sp>
        <p:nvSpPr>
          <p:cNvPr id="4" name="Text Placeholder 3">
            <a:extLst>
              <a:ext uri="{FF2B5EF4-FFF2-40B4-BE49-F238E27FC236}">
                <a16:creationId xmlns:a16="http://schemas.microsoft.com/office/drawing/2014/main" id="{A211D64E-9BB1-4337-9219-59276E1AF47E}"/>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080179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9B4B8-83D2-4107-A3BC-156915A30C87}"/>
              </a:ext>
            </a:extLst>
          </p:cNvPr>
          <p:cNvSpPr>
            <a:spLocks noGrp="1"/>
          </p:cNvSpPr>
          <p:nvPr>
            <p:ph type="title"/>
          </p:nvPr>
        </p:nvSpPr>
        <p:spPr/>
        <p:txBody>
          <a:bodyPr/>
          <a:lstStyle/>
          <a:p>
            <a:r>
              <a:rPr lang="en-US"/>
              <a:t>Facebook Eigene Posts - Kommentare - Export | Panorama - 2 of 2</a:t>
            </a:r>
          </a:p>
        </p:txBody>
      </p:sp>
      <p:graphicFrame>
        <p:nvGraphicFramePr>
          <p:cNvPr id="5" name="Table Placeholder 4">
            <a:extLst>
              <a:ext uri="{FF2B5EF4-FFF2-40B4-BE49-F238E27FC236}">
                <a16:creationId xmlns:a16="http://schemas.microsoft.com/office/drawing/2014/main" id="{9D0A386D-C699-46C3-AD22-3C0DC083D3CA}"/>
              </a:ext>
            </a:extLst>
          </p:cNvPr>
          <p:cNvGraphicFramePr>
            <a:graphicFrameLocks noGrp="1"/>
          </p:cNvGraphicFramePr>
          <p:nvPr>
            <p:ph type="tbl" sz="quarter" idx="13"/>
            <p:extLst>
              <p:ext uri="{D42A27DB-BD31-4B8C-83A1-F6EECF244321}">
                <p14:modId xmlns:p14="http://schemas.microsoft.com/office/powerpoint/2010/main" val="177682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30720691"/>
                    </a:ext>
                  </a:extLst>
                </a:gridCol>
                <a:gridCol w="822960">
                  <a:extLst>
                    <a:ext uri="{9D8B030D-6E8A-4147-A177-3AD203B41FA5}">
                      <a16:colId xmlns:a16="http://schemas.microsoft.com/office/drawing/2014/main" val="895656851"/>
                    </a:ext>
                  </a:extLst>
                </a:gridCol>
                <a:gridCol w="822960">
                  <a:extLst>
                    <a:ext uri="{9D8B030D-6E8A-4147-A177-3AD203B41FA5}">
                      <a16:colId xmlns:a16="http://schemas.microsoft.com/office/drawing/2014/main" val="688481130"/>
                    </a:ext>
                  </a:extLst>
                </a:gridCol>
                <a:gridCol w="822960">
                  <a:extLst>
                    <a:ext uri="{9D8B030D-6E8A-4147-A177-3AD203B41FA5}">
                      <a16:colId xmlns:a16="http://schemas.microsoft.com/office/drawing/2014/main" val="3798325876"/>
                    </a:ext>
                  </a:extLst>
                </a:gridCol>
                <a:gridCol w="822960">
                  <a:extLst>
                    <a:ext uri="{9D8B030D-6E8A-4147-A177-3AD203B41FA5}">
                      <a16:colId xmlns:a16="http://schemas.microsoft.com/office/drawing/2014/main" val="4186656119"/>
                    </a:ext>
                  </a:extLst>
                </a:gridCol>
                <a:gridCol w="822960">
                  <a:extLst>
                    <a:ext uri="{9D8B030D-6E8A-4147-A177-3AD203B41FA5}">
                      <a16:colId xmlns:a16="http://schemas.microsoft.com/office/drawing/2014/main" val="137928777"/>
                    </a:ext>
                  </a:extLst>
                </a:gridCol>
                <a:gridCol w="822960">
                  <a:extLst>
                    <a:ext uri="{9D8B030D-6E8A-4147-A177-3AD203B41FA5}">
                      <a16:colId xmlns:a16="http://schemas.microsoft.com/office/drawing/2014/main" val="2405134406"/>
                    </a:ext>
                  </a:extLst>
                </a:gridCol>
                <a:gridCol w="822960">
                  <a:extLst>
                    <a:ext uri="{9D8B030D-6E8A-4147-A177-3AD203B41FA5}">
                      <a16:colId xmlns:a16="http://schemas.microsoft.com/office/drawing/2014/main" val="118240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127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- 2018-01-25 11:15:02 </a:t>
                      </a:r>
                      <a:r>
                        <a:rPr kumimoji="0" lang="de-DE" sz="1000" b="0" i="0" u="none" strike="noStrike" kern="1200" cap="none" spc="0" normalizeH="0" baseline="0" noProof="0">
                          <a:ln>
                            <a:noFill/>
                          </a:ln>
                          <a:solidFill>
                            <a:prstClr val="black"/>
                          </a:solidFill>
                          <a:effectLst/>
                          <a:uLnTx/>
                          <a:uFillTx/>
                          <a:latin typeface="+mn-lt"/>
                          <a:ea typeface="+mn-ea"/>
                          <a:cs typeface="+mn-cs"/>
                        </a:rPr>
                        <a:t> 
 Ohne Ihre Rundfunkbeiträge gäbe es keine tagesschau, keinen Tatort - und kein Panorama. In der Schweiz droht dem Öffentlich-Rechtlichen jetzt genau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238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- 2018-01-30 09:24:36 </a:t>
                      </a:r>
                      <a:r>
                        <a:rPr kumimoji="0" lang="de-DE" sz="1000" b="0" i="0" u="none" strike="noStrike" kern="1200" cap="none" spc="0" normalizeH="0" baseline="0" noProof="0">
                          <a:ln>
                            <a:noFill/>
                          </a:ln>
                          <a:solidFill>
                            <a:prstClr val="black"/>
                          </a:solidFill>
                          <a:effectLst/>
                          <a:uLnTx/>
                          <a:uFillTx/>
                          <a:latin typeface="+mn-lt"/>
                          <a:ea typeface="+mn-ea"/>
                          <a:cs typeface="+mn-cs"/>
                        </a:rPr>
                        <a:t> 
 "Hackfresse" oder "Produkt politischer Inzucht". So bezeichnet Stephan Brandner von der AfD seine Gegner. Morgen am 31.01. soll er zum Vorsitzenden des Rechtsausschusses des Deutschen Bundestags gewählt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3531874"/>
                  </a:ext>
                </a:extLst>
              </a:tr>
            </a:tbl>
          </a:graphicData>
        </a:graphic>
      </p:graphicFrame>
      <p:sp>
        <p:nvSpPr>
          <p:cNvPr id="4" name="Text Placeholder 3">
            <a:extLst>
              <a:ext uri="{FF2B5EF4-FFF2-40B4-BE49-F238E27FC236}">
                <a16:creationId xmlns:a16="http://schemas.microsoft.com/office/drawing/2014/main" id="{CEF17AA2-82C7-4258-83C1-7CD58A822F2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727267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DCA5-5007-4436-9773-7F93279B5AB7}"/>
              </a:ext>
            </a:extLst>
          </p:cNvPr>
          <p:cNvSpPr>
            <a:spLocks noGrp="1"/>
          </p:cNvSpPr>
          <p:nvPr>
            <p:ph type="title"/>
          </p:nvPr>
        </p:nvSpPr>
        <p:spPr/>
        <p:txBody>
          <a:bodyPr/>
          <a:lstStyle/>
          <a:p>
            <a:r>
              <a:rPr lang="en-US"/>
              <a:t>Facebook Eigene Posts - Links - Export | Panorama - 1 of 4</a:t>
            </a:r>
          </a:p>
        </p:txBody>
      </p:sp>
      <p:graphicFrame>
        <p:nvGraphicFramePr>
          <p:cNvPr id="5" name="Table Placeholder 4">
            <a:extLst>
              <a:ext uri="{FF2B5EF4-FFF2-40B4-BE49-F238E27FC236}">
                <a16:creationId xmlns:a16="http://schemas.microsoft.com/office/drawing/2014/main" id="{C2CA2ADB-0D69-476F-AD0E-ABAABD8EB14D}"/>
              </a:ext>
            </a:extLst>
          </p:cNvPr>
          <p:cNvGraphicFramePr>
            <a:graphicFrameLocks noGrp="1"/>
          </p:cNvGraphicFramePr>
          <p:nvPr>
            <p:ph type="tbl" sz="quarter" idx="13"/>
            <p:extLst>
              <p:ext uri="{D42A27DB-BD31-4B8C-83A1-F6EECF244321}">
                <p14:modId xmlns:p14="http://schemas.microsoft.com/office/powerpoint/2010/main" val="24734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6027563"/>
                    </a:ext>
                  </a:extLst>
                </a:gridCol>
                <a:gridCol w="822960">
                  <a:extLst>
                    <a:ext uri="{9D8B030D-6E8A-4147-A177-3AD203B41FA5}">
                      <a16:colId xmlns:a16="http://schemas.microsoft.com/office/drawing/2014/main" val="4136088040"/>
                    </a:ext>
                  </a:extLst>
                </a:gridCol>
                <a:gridCol w="822960">
                  <a:extLst>
                    <a:ext uri="{9D8B030D-6E8A-4147-A177-3AD203B41FA5}">
                      <a16:colId xmlns:a16="http://schemas.microsoft.com/office/drawing/2014/main" val="2248186607"/>
                    </a:ext>
                  </a:extLst>
                </a:gridCol>
                <a:gridCol w="822960">
                  <a:extLst>
                    <a:ext uri="{9D8B030D-6E8A-4147-A177-3AD203B41FA5}">
                      <a16:colId xmlns:a16="http://schemas.microsoft.com/office/drawing/2014/main" val="3876748620"/>
                    </a:ext>
                  </a:extLst>
                </a:gridCol>
                <a:gridCol w="822960">
                  <a:extLst>
                    <a:ext uri="{9D8B030D-6E8A-4147-A177-3AD203B41FA5}">
                      <a16:colId xmlns:a16="http://schemas.microsoft.com/office/drawing/2014/main" val="2754317826"/>
                    </a:ext>
                  </a:extLst>
                </a:gridCol>
                <a:gridCol w="822960">
                  <a:extLst>
                    <a:ext uri="{9D8B030D-6E8A-4147-A177-3AD203B41FA5}">
                      <a16:colId xmlns:a16="http://schemas.microsoft.com/office/drawing/2014/main" val="1238534561"/>
                    </a:ext>
                  </a:extLst>
                </a:gridCol>
                <a:gridCol w="822960">
                  <a:extLst>
                    <a:ext uri="{9D8B030D-6E8A-4147-A177-3AD203B41FA5}">
                      <a16:colId xmlns:a16="http://schemas.microsoft.com/office/drawing/2014/main" val="1670716195"/>
                    </a:ext>
                  </a:extLst>
                </a:gridCol>
                <a:gridCol w="822960">
                  <a:extLst>
                    <a:ext uri="{9D8B030D-6E8A-4147-A177-3AD203B41FA5}">
                      <a16:colId xmlns:a16="http://schemas.microsoft.com/office/drawing/2014/main" val="3941754122"/>
                    </a:ext>
                  </a:extLst>
                </a:gridCol>
                <a:gridCol w="822960">
                  <a:extLst>
                    <a:ext uri="{9D8B030D-6E8A-4147-A177-3AD203B41FA5}">
                      <a16:colId xmlns:a16="http://schemas.microsoft.com/office/drawing/2014/main" val="4156240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5368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- 2018-07-27 16:09:51 </a:t>
                      </a:r>
                      <a:r>
                        <a:rPr kumimoji="0" lang="de-DE" sz="1000" b="0" i="0" u="none" strike="noStrike" kern="1200" cap="none" spc="0" normalizeH="0" baseline="0" noProof="0">
                          <a:ln>
                            <a:noFill/>
                          </a:ln>
                          <a:solidFill>
                            <a:prstClr val="black"/>
                          </a:solidFill>
                          <a:effectLst/>
                          <a:uLnTx/>
                          <a:uFillTx/>
                          <a:latin typeface="+mn-lt"/>
                          <a:ea typeface="+mn-ea"/>
                          <a:cs typeface="+mn-cs"/>
                        </a:rPr>
                        <a:t> 
 "Ich finde das ziemlich widerwärtig." Der Kollege und Monitor-Chef Georg Restle kritisiert im Interview mit dem Fachmagazin journalist - das Medienmagazin, dass einige Journalisten in Deutschland seiner Meinung nach die Methoden der AfD bei der Jagd um Aufmerksamkeit nachahmen.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683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- 2018-06-13 13:34:28 </a:t>
                      </a:r>
                      <a:r>
                        <a:rPr kumimoji="0" lang="de-DE" sz="1000" b="0" i="0" u="none" strike="noStrike" kern="1200" cap="none" spc="0" normalizeH="0" baseline="0" noProof="0">
                          <a:ln>
                            <a:noFill/>
                          </a:ln>
                          <a:solidFill>
                            <a:prstClr val="black"/>
                          </a:solidFill>
                          <a:effectLst/>
                          <a:uLnTx/>
                          <a:uFillTx/>
                          <a:latin typeface="+mn-lt"/>
                          <a:ea typeface="+mn-ea"/>
                          <a:cs typeface="+mn-cs"/>
                        </a:rPr>
                        <a:t> 
 Ein 27-Jähriger soll einen Polizeihubschrauber geblendet haben. Doch das Gericht hat Zweifel an der Geschichte. Hat die Besatzung gelogen?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3330876"/>
                  </a:ext>
                </a:extLst>
              </a:tr>
            </a:tbl>
          </a:graphicData>
        </a:graphic>
      </p:graphicFrame>
      <p:sp>
        <p:nvSpPr>
          <p:cNvPr id="4" name="Text Placeholder 3">
            <a:extLst>
              <a:ext uri="{FF2B5EF4-FFF2-40B4-BE49-F238E27FC236}">
                <a16:creationId xmlns:a16="http://schemas.microsoft.com/office/drawing/2014/main" id="{DF6CEFAA-7857-407D-BDCC-06CC4FEF83CB}"/>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037541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9E81-8C8B-41AB-ACA6-C77B7FB3F186}"/>
              </a:ext>
            </a:extLst>
          </p:cNvPr>
          <p:cNvSpPr>
            <a:spLocks noGrp="1"/>
          </p:cNvSpPr>
          <p:nvPr>
            <p:ph type="title"/>
          </p:nvPr>
        </p:nvSpPr>
        <p:spPr/>
        <p:txBody>
          <a:bodyPr/>
          <a:lstStyle/>
          <a:p>
            <a:r>
              <a:rPr lang="en-US"/>
              <a:t>Facebook Eigene Posts - Links - Export | Panorama - 2 of 4</a:t>
            </a:r>
          </a:p>
        </p:txBody>
      </p:sp>
      <p:graphicFrame>
        <p:nvGraphicFramePr>
          <p:cNvPr id="5" name="Table Placeholder 4">
            <a:extLst>
              <a:ext uri="{FF2B5EF4-FFF2-40B4-BE49-F238E27FC236}">
                <a16:creationId xmlns:a16="http://schemas.microsoft.com/office/drawing/2014/main" id="{7ACE130D-84EF-4FDE-BCB7-A470BA1D9364}"/>
              </a:ext>
            </a:extLst>
          </p:cNvPr>
          <p:cNvGraphicFramePr>
            <a:graphicFrameLocks noGrp="1"/>
          </p:cNvGraphicFramePr>
          <p:nvPr>
            <p:ph type="tbl" sz="quarter" idx="13"/>
            <p:extLst>
              <p:ext uri="{D42A27DB-BD31-4B8C-83A1-F6EECF244321}">
                <p14:modId xmlns:p14="http://schemas.microsoft.com/office/powerpoint/2010/main" val="2976870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4021503"/>
                    </a:ext>
                  </a:extLst>
                </a:gridCol>
                <a:gridCol w="822960">
                  <a:extLst>
                    <a:ext uri="{9D8B030D-6E8A-4147-A177-3AD203B41FA5}">
                      <a16:colId xmlns:a16="http://schemas.microsoft.com/office/drawing/2014/main" val="4057804306"/>
                    </a:ext>
                  </a:extLst>
                </a:gridCol>
                <a:gridCol w="822960">
                  <a:extLst>
                    <a:ext uri="{9D8B030D-6E8A-4147-A177-3AD203B41FA5}">
                      <a16:colId xmlns:a16="http://schemas.microsoft.com/office/drawing/2014/main" val="208413848"/>
                    </a:ext>
                  </a:extLst>
                </a:gridCol>
                <a:gridCol w="822960">
                  <a:extLst>
                    <a:ext uri="{9D8B030D-6E8A-4147-A177-3AD203B41FA5}">
                      <a16:colId xmlns:a16="http://schemas.microsoft.com/office/drawing/2014/main" val="1120319119"/>
                    </a:ext>
                  </a:extLst>
                </a:gridCol>
                <a:gridCol w="822960">
                  <a:extLst>
                    <a:ext uri="{9D8B030D-6E8A-4147-A177-3AD203B41FA5}">
                      <a16:colId xmlns:a16="http://schemas.microsoft.com/office/drawing/2014/main" val="1346033834"/>
                    </a:ext>
                  </a:extLst>
                </a:gridCol>
                <a:gridCol w="822960">
                  <a:extLst>
                    <a:ext uri="{9D8B030D-6E8A-4147-A177-3AD203B41FA5}">
                      <a16:colId xmlns:a16="http://schemas.microsoft.com/office/drawing/2014/main" val="814654991"/>
                    </a:ext>
                  </a:extLst>
                </a:gridCol>
                <a:gridCol w="822960">
                  <a:extLst>
                    <a:ext uri="{9D8B030D-6E8A-4147-A177-3AD203B41FA5}">
                      <a16:colId xmlns:a16="http://schemas.microsoft.com/office/drawing/2014/main" val="3642032471"/>
                    </a:ext>
                  </a:extLst>
                </a:gridCol>
                <a:gridCol w="822960">
                  <a:extLst>
                    <a:ext uri="{9D8B030D-6E8A-4147-A177-3AD203B41FA5}">
                      <a16:colId xmlns:a16="http://schemas.microsoft.com/office/drawing/2014/main" val="955673493"/>
                    </a:ext>
                  </a:extLst>
                </a:gridCol>
                <a:gridCol w="822960">
                  <a:extLst>
                    <a:ext uri="{9D8B030D-6E8A-4147-A177-3AD203B41FA5}">
                      <a16:colId xmlns:a16="http://schemas.microsoft.com/office/drawing/2014/main" val="1873329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6780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- 2018-06-20 06:52:48 </a:t>
                      </a:r>
                      <a:r>
                        <a:rPr kumimoji="0" lang="de-DE" sz="1000" b="0" i="0" u="none" strike="noStrike" kern="1200" cap="none" spc="0" normalizeH="0" baseline="0" noProof="0">
                          <a:ln>
                            <a:noFill/>
                          </a:ln>
                          <a:solidFill>
                            <a:prstClr val="black"/>
                          </a:solidFill>
                          <a:effectLst/>
                          <a:uLnTx/>
                          <a:uFillTx/>
                          <a:latin typeface="+mn-lt"/>
                          <a:ea typeface="+mn-ea"/>
                          <a:cs typeface="+mn-cs"/>
                        </a:rPr>
                        <a:t> 
 Eine Frau gibt ihre Tochter nach der Geburt an ein Heim ab. Über fünfzig Jahre später ist die Mutter pflegebedürftig. Doch das ehemalige Pflegekind will nicht für die Kosten aufkommen.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1846948"/>
                  </a:ext>
                </a:extLst>
              </a:tr>
            </a:tbl>
          </a:graphicData>
        </a:graphic>
      </p:graphicFrame>
      <p:sp>
        <p:nvSpPr>
          <p:cNvPr id="4" name="Text Placeholder 3">
            <a:extLst>
              <a:ext uri="{FF2B5EF4-FFF2-40B4-BE49-F238E27FC236}">
                <a16:creationId xmlns:a16="http://schemas.microsoft.com/office/drawing/2014/main" id="{541F19CD-3A7D-4BC0-85E8-415B52A28C8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302161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3E111-2DF6-493F-A036-99F11032E393}"/>
              </a:ext>
            </a:extLst>
          </p:cNvPr>
          <p:cNvSpPr>
            <a:spLocks noGrp="1"/>
          </p:cNvSpPr>
          <p:nvPr>
            <p:ph type="title"/>
          </p:nvPr>
        </p:nvSpPr>
        <p:spPr/>
        <p:txBody>
          <a:bodyPr/>
          <a:lstStyle/>
          <a:p>
            <a:r>
              <a:rPr lang="en-US"/>
              <a:t>Facebook Eigene Posts - Links - Export | Panorama - 3 of 4</a:t>
            </a:r>
          </a:p>
        </p:txBody>
      </p:sp>
      <p:graphicFrame>
        <p:nvGraphicFramePr>
          <p:cNvPr id="5" name="Table Placeholder 4">
            <a:extLst>
              <a:ext uri="{FF2B5EF4-FFF2-40B4-BE49-F238E27FC236}">
                <a16:creationId xmlns:a16="http://schemas.microsoft.com/office/drawing/2014/main" id="{B6124EDA-7492-4514-AAD8-04092972905F}"/>
              </a:ext>
            </a:extLst>
          </p:cNvPr>
          <p:cNvGraphicFramePr>
            <a:graphicFrameLocks noGrp="1"/>
          </p:cNvGraphicFramePr>
          <p:nvPr>
            <p:ph type="tbl" sz="quarter" idx="13"/>
            <p:extLst>
              <p:ext uri="{D42A27DB-BD31-4B8C-83A1-F6EECF244321}">
                <p14:modId xmlns:p14="http://schemas.microsoft.com/office/powerpoint/2010/main" val="2053408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9582498"/>
                    </a:ext>
                  </a:extLst>
                </a:gridCol>
                <a:gridCol w="822960">
                  <a:extLst>
                    <a:ext uri="{9D8B030D-6E8A-4147-A177-3AD203B41FA5}">
                      <a16:colId xmlns:a16="http://schemas.microsoft.com/office/drawing/2014/main" val="1448023093"/>
                    </a:ext>
                  </a:extLst>
                </a:gridCol>
                <a:gridCol w="822960">
                  <a:extLst>
                    <a:ext uri="{9D8B030D-6E8A-4147-A177-3AD203B41FA5}">
                      <a16:colId xmlns:a16="http://schemas.microsoft.com/office/drawing/2014/main" val="2126935412"/>
                    </a:ext>
                  </a:extLst>
                </a:gridCol>
                <a:gridCol w="822960">
                  <a:extLst>
                    <a:ext uri="{9D8B030D-6E8A-4147-A177-3AD203B41FA5}">
                      <a16:colId xmlns:a16="http://schemas.microsoft.com/office/drawing/2014/main" val="3131691532"/>
                    </a:ext>
                  </a:extLst>
                </a:gridCol>
                <a:gridCol w="822960">
                  <a:extLst>
                    <a:ext uri="{9D8B030D-6E8A-4147-A177-3AD203B41FA5}">
                      <a16:colId xmlns:a16="http://schemas.microsoft.com/office/drawing/2014/main" val="2553205365"/>
                    </a:ext>
                  </a:extLst>
                </a:gridCol>
                <a:gridCol w="822960">
                  <a:extLst>
                    <a:ext uri="{9D8B030D-6E8A-4147-A177-3AD203B41FA5}">
                      <a16:colId xmlns:a16="http://schemas.microsoft.com/office/drawing/2014/main" val="1161051592"/>
                    </a:ext>
                  </a:extLst>
                </a:gridCol>
                <a:gridCol w="822960">
                  <a:extLst>
                    <a:ext uri="{9D8B030D-6E8A-4147-A177-3AD203B41FA5}">
                      <a16:colId xmlns:a16="http://schemas.microsoft.com/office/drawing/2014/main" val="3718990684"/>
                    </a:ext>
                  </a:extLst>
                </a:gridCol>
                <a:gridCol w="822960">
                  <a:extLst>
                    <a:ext uri="{9D8B030D-6E8A-4147-A177-3AD203B41FA5}">
                      <a16:colId xmlns:a16="http://schemas.microsoft.com/office/drawing/2014/main" val="3444304115"/>
                    </a:ext>
                  </a:extLst>
                </a:gridCol>
                <a:gridCol w="822960">
                  <a:extLst>
                    <a:ext uri="{9D8B030D-6E8A-4147-A177-3AD203B41FA5}">
                      <a16:colId xmlns:a16="http://schemas.microsoft.com/office/drawing/2014/main" val="140718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1590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- 2018-02-22 09:53:36 </a:t>
                      </a:r>
                      <a:r>
                        <a:rPr kumimoji="0" lang="de-DE" sz="1000" b="0" i="0" u="none" strike="noStrike" kern="1200" cap="none" spc="0" normalizeH="0" baseline="0" noProof="0">
                          <a:ln>
                            <a:noFill/>
                          </a:ln>
                          <a:solidFill>
                            <a:prstClr val="black"/>
                          </a:solidFill>
                          <a:effectLst/>
                          <a:uLnTx/>
                          <a:uFillTx/>
                          <a:latin typeface="+mn-lt"/>
                          <a:ea typeface="+mn-ea"/>
                          <a:cs typeface="+mn-cs"/>
                        </a:rPr>
                        <a:t> 
 "Können Sie mir jetzt versprechen, dass Sie keine einzige Spende der NRA mehr akzeptieren werden?" Die Frage stellt ein Überlebender des Massakers in Parkland an Marco Rubio. Der republikanische Senator von Florida lässt seine Kampagnen auch von der mächtigen Waffenlobby NRA finanzieren.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3363309"/>
                  </a:ext>
                </a:extLst>
              </a:tr>
            </a:tbl>
          </a:graphicData>
        </a:graphic>
      </p:graphicFrame>
      <p:sp>
        <p:nvSpPr>
          <p:cNvPr id="4" name="Text Placeholder 3">
            <a:extLst>
              <a:ext uri="{FF2B5EF4-FFF2-40B4-BE49-F238E27FC236}">
                <a16:creationId xmlns:a16="http://schemas.microsoft.com/office/drawing/2014/main" id="{D1AB0D36-0E6D-4C0D-8886-757F1730C0E7}"/>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44214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37C2-CC9C-4ABB-BDC0-FB015E534909}"/>
              </a:ext>
            </a:extLst>
          </p:cNvPr>
          <p:cNvSpPr>
            <a:spLocks noGrp="1"/>
          </p:cNvSpPr>
          <p:nvPr>
            <p:ph type="title"/>
          </p:nvPr>
        </p:nvSpPr>
        <p:spPr/>
        <p:txBody>
          <a:bodyPr/>
          <a:lstStyle/>
          <a:p>
            <a:r>
              <a:rPr lang="en-US"/>
              <a:t>Facebook Eigene Posts - Links - Export | Panorama - 4 of 4</a:t>
            </a:r>
          </a:p>
        </p:txBody>
      </p:sp>
      <p:graphicFrame>
        <p:nvGraphicFramePr>
          <p:cNvPr id="5" name="Table Placeholder 4">
            <a:extLst>
              <a:ext uri="{FF2B5EF4-FFF2-40B4-BE49-F238E27FC236}">
                <a16:creationId xmlns:a16="http://schemas.microsoft.com/office/drawing/2014/main" id="{6723BC42-6E3C-496B-BEA4-4A23318538C1}"/>
              </a:ext>
            </a:extLst>
          </p:cNvPr>
          <p:cNvGraphicFramePr>
            <a:graphicFrameLocks noGrp="1"/>
          </p:cNvGraphicFramePr>
          <p:nvPr>
            <p:ph type="tbl" sz="quarter" idx="13"/>
            <p:extLst>
              <p:ext uri="{D42A27DB-BD31-4B8C-83A1-F6EECF244321}">
                <p14:modId xmlns:p14="http://schemas.microsoft.com/office/powerpoint/2010/main" val="1569238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130063"/>
                    </a:ext>
                  </a:extLst>
                </a:gridCol>
                <a:gridCol w="822960">
                  <a:extLst>
                    <a:ext uri="{9D8B030D-6E8A-4147-A177-3AD203B41FA5}">
                      <a16:colId xmlns:a16="http://schemas.microsoft.com/office/drawing/2014/main" val="3697558045"/>
                    </a:ext>
                  </a:extLst>
                </a:gridCol>
                <a:gridCol w="822960">
                  <a:extLst>
                    <a:ext uri="{9D8B030D-6E8A-4147-A177-3AD203B41FA5}">
                      <a16:colId xmlns:a16="http://schemas.microsoft.com/office/drawing/2014/main" val="3615622233"/>
                    </a:ext>
                  </a:extLst>
                </a:gridCol>
                <a:gridCol w="822960">
                  <a:extLst>
                    <a:ext uri="{9D8B030D-6E8A-4147-A177-3AD203B41FA5}">
                      <a16:colId xmlns:a16="http://schemas.microsoft.com/office/drawing/2014/main" val="2305186069"/>
                    </a:ext>
                  </a:extLst>
                </a:gridCol>
                <a:gridCol w="822960">
                  <a:extLst>
                    <a:ext uri="{9D8B030D-6E8A-4147-A177-3AD203B41FA5}">
                      <a16:colId xmlns:a16="http://schemas.microsoft.com/office/drawing/2014/main" val="1640265092"/>
                    </a:ext>
                  </a:extLst>
                </a:gridCol>
                <a:gridCol w="822960">
                  <a:extLst>
                    <a:ext uri="{9D8B030D-6E8A-4147-A177-3AD203B41FA5}">
                      <a16:colId xmlns:a16="http://schemas.microsoft.com/office/drawing/2014/main" val="791185297"/>
                    </a:ext>
                  </a:extLst>
                </a:gridCol>
                <a:gridCol w="822960">
                  <a:extLst>
                    <a:ext uri="{9D8B030D-6E8A-4147-A177-3AD203B41FA5}">
                      <a16:colId xmlns:a16="http://schemas.microsoft.com/office/drawing/2014/main" val="3378115616"/>
                    </a:ext>
                  </a:extLst>
                </a:gridCol>
                <a:gridCol w="822960">
                  <a:extLst>
                    <a:ext uri="{9D8B030D-6E8A-4147-A177-3AD203B41FA5}">
                      <a16:colId xmlns:a16="http://schemas.microsoft.com/office/drawing/2014/main" val="3115534210"/>
                    </a:ext>
                  </a:extLst>
                </a:gridCol>
                <a:gridCol w="822960">
                  <a:extLst>
                    <a:ext uri="{9D8B030D-6E8A-4147-A177-3AD203B41FA5}">
                      <a16:colId xmlns:a16="http://schemas.microsoft.com/office/drawing/2014/main" val="54057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3185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- 2018-08-28 17:00:49 </a:t>
                      </a:r>
                      <a:r>
                        <a:rPr kumimoji="0" lang="de-DE" sz="1000" b="0" i="0" u="none" strike="noStrike" kern="1200" cap="none" spc="0" normalizeH="0" baseline="0" noProof="0">
                          <a:ln>
                            <a:noFill/>
                          </a:ln>
                          <a:solidFill>
                            <a:prstClr val="black"/>
                          </a:solidFill>
                          <a:effectLst/>
                          <a:uLnTx/>
                          <a:uFillTx/>
                          <a:latin typeface="+mn-lt"/>
                          <a:ea typeface="+mn-ea"/>
                          <a:cs typeface="+mn-cs"/>
                        </a:rPr>
                        <a:t> 
 Ein 32-Jähriger wurde in einem G20-Verfahren freigesprochen. Ihm wurden Flaschenwürfe auf Polizisten vorgeworfen. Bemerkenswert: Das Gericht kritisierte die Polizeizeugen.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9692273"/>
                  </a:ext>
                </a:extLst>
              </a:tr>
            </a:tbl>
          </a:graphicData>
        </a:graphic>
      </p:graphicFrame>
      <p:sp>
        <p:nvSpPr>
          <p:cNvPr id="4" name="Text Placeholder 3">
            <a:extLst>
              <a:ext uri="{FF2B5EF4-FFF2-40B4-BE49-F238E27FC236}">
                <a16:creationId xmlns:a16="http://schemas.microsoft.com/office/drawing/2014/main" id="{8009F7C2-108D-4A73-B389-EDC10EF5815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865331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DF801-C5F1-4C15-8F67-7DB248B416D7}"/>
              </a:ext>
            </a:extLst>
          </p:cNvPr>
          <p:cNvSpPr>
            <a:spLocks noGrp="1"/>
          </p:cNvSpPr>
          <p:nvPr>
            <p:ph type="title"/>
          </p:nvPr>
        </p:nvSpPr>
        <p:spPr/>
        <p:txBody>
          <a:bodyPr/>
          <a:lstStyle/>
          <a:p>
            <a:r>
              <a:rPr lang="en-US"/>
              <a:t>Facebook Eigene Posts - Videostartrate - Export | Panorama</a:t>
            </a:r>
          </a:p>
        </p:txBody>
      </p:sp>
      <p:graphicFrame>
        <p:nvGraphicFramePr>
          <p:cNvPr id="5" name="Table Placeholder 4">
            <a:extLst>
              <a:ext uri="{FF2B5EF4-FFF2-40B4-BE49-F238E27FC236}">
                <a16:creationId xmlns:a16="http://schemas.microsoft.com/office/drawing/2014/main" id="{35E3460A-66BD-4A58-8BE4-9B35B6E637F3}"/>
              </a:ext>
            </a:extLst>
          </p:cNvPr>
          <p:cNvGraphicFramePr>
            <a:graphicFrameLocks noGrp="1"/>
          </p:cNvGraphicFramePr>
          <p:nvPr>
            <p:ph type="tbl" sz="quarter" idx="13"/>
            <p:extLst>
              <p:ext uri="{D42A27DB-BD31-4B8C-83A1-F6EECF244321}">
                <p14:modId xmlns:p14="http://schemas.microsoft.com/office/powerpoint/2010/main" val="340316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9361223"/>
                    </a:ext>
                  </a:extLst>
                </a:gridCol>
                <a:gridCol w="822960">
                  <a:extLst>
                    <a:ext uri="{9D8B030D-6E8A-4147-A177-3AD203B41FA5}">
                      <a16:colId xmlns:a16="http://schemas.microsoft.com/office/drawing/2014/main" val="2635095807"/>
                    </a:ext>
                  </a:extLst>
                </a:gridCol>
                <a:gridCol w="822960">
                  <a:extLst>
                    <a:ext uri="{9D8B030D-6E8A-4147-A177-3AD203B41FA5}">
                      <a16:colId xmlns:a16="http://schemas.microsoft.com/office/drawing/2014/main" val="1978901107"/>
                    </a:ext>
                  </a:extLst>
                </a:gridCol>
                <a:gridCol w="822960">
                  <a:extLst>
                    <a:ext uri="{9D8B030D-6E8A-4147-A177-3AD203B41FA5}">
                      <a16:colId xmlns:a16="http://schemas.microsoft.com/office/drawing/2014/main" val="1592944519"/>
                    </a:ext>
                  </a:extLst>
                </a:gridCol>
                <a:gridCol w="822960">
                  <a:extLst>
                    <a:ext uri="{9D8B030D-6E8A-4147-A177-3AD203B41FA5}">
                      <a16:colId xmlns:a16="http://schemas.microsoft.com/office/drawing/2014/main" val="1138515703"/>
                    </a:ext>
                  </a:extLst>
                </a:gridCol>
                <a:gridCol w="822960">
                  <a:extLst>
                    <a:ext uri="{9D8B030D-6E8A-4147-A177-3AD203B41FA5}">
                      <a16:colId xmlns:a16="http://schemas.microsoft.com/office/drawing/2014/main" val="4091923872"/>
                    </a:ext>
                  </a:extLst>
                </a:gridCol>
                <a:gridCol w="822960">
                  <a:extLst>
                    <a:ext uri="{9D8B030D-6E8A-4147-A177-3AD203B41FA5}">
                      <a16:colId xmlns:a16="http://schemas.microsoft.com/office/drawing/2014/main" val="138413110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4277678"/>
                  </a:ext>
                </a:extLst>
              </a:tr>
              <a:tr h="370840">
                <a:tc>
                  <a:txBody>
                    <a:bodyPr/>
                    <a:lstStyle/>
                    <a:p>
                      <a:r>
                        <a:rPr lang="it-IT" sz="1000" b="1"/>
                        <a:t> Panorama - 2018-07-19 13:46:05 </a:t>
                      </a:r>
                      <a:r>
                        <a:rPr lang="it-IT" sz="1000"/>
                        <a:t> 
 "Combat 18" - eine neue Nazi-Terrortruppe ...?</a:t>
                      </a:r>
                      <a:endParaRPr lang="en-US" sz="1000"/>
                    </a:p>
                  </a:txBody>
                  <a:tcPr/>
                </a:tc>
                <a:tc>
                  <a:txBody>
                    <a:bodyPr/>
                    <a:lstStyle/>
                    <a:p>
                      <a:r>
                        <a:rPr lang="en-US" sz="1000"/>
                        <a:t>44.22 %</a:t>
                      </a:r>
                    </a:p>
                  </a:txBody>
                  <a:tcPr/>
                </a:tc>
                <a:tc>
                  <a:txBody>
                    <a:bodyPr/>
                    <a:lstStyle/>
                    <a:p>
                      <a:r>
                        <a:rPr lang="en-US" sz="1000"/>
                        <a:t>59.64 %</a:t>
                      </a:r>
                    </a:p>
                  </a:txBody>
                  <a:tcPr/>
                </a:tc>
                <a:tc>
                  <a:txBody>
                    <a:bodyPr/>
                    <a:lstStyle/>
                    <a:p>
                      <a:r>
                        <a:rPr lang="en-US" sz="1000"/>
                        <a:t>163405</a:t>
                      </a:r>
                    </a:p>
                  </a:txBody>
                  <a:tcPr/>
                </a:tc>
                <a:tc>
                  <a:txBody>
                    <a:bodyPr/>
                    <a:lstStyle/>
                    <a:p>
                      <a:r>
                        <a:rPr lang="en-US" sz="1000"/>
                        <a:t>355802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60334784"/>
                  </a:ext>
                </a:extLst>
              </a:tr>
              <a:tr h="370840">
                <a:tc>
                  <a:txBody>
                    <a:bodyPr/>
                    <a:lstStyle/>
                    <a:p>
                      <a:r>
                        <a:rPr lang="de-DE" sz="1000" b="1"/>
                        <a:t> Panorama - 2018-03-20 09:05:49 </a:t>
                      </a:r>
                      <a:r>
                        <a:rPr lang="de-DE" sz="1000"/>
                        <a:t> 
 In der RTL-Sendung "Mario Barth deckt auf" hat sich der Comedian über einen Gefängnisleiter lustig gemacht, der stotterte. Dabei äffte er ihn nach. Der Sender hat angekündigt, dass sich Barth in seiner nächsten Sendung öffentlich entschuldigen wird.</a:t>
                      </a:r>
                      <a:endParaRPr lang="en-US" sz="1000"/>
                    </a:p>
                  </a:txBody>
                  <a:tcPr/>
                </a:tc>
                <a:tc>
                  <a:txBody>
                    <a:bodyPr/>
                    <a:lstStyle/>
                    <a:p>
                      <a:r>
                        <a:rPr lang="en-US" sz="1000"/>
                        <a:t>40.81 %</a:t>
                      </a:r>
                    </a:p>
                  </a:txBody>
                  <a:tcPr/>
                </a:tc>
                <a:tc>
                  <a:txBody>
                    <a:bodyPr/>
                    <a:lstStyle/>
                    <a:p>
                      <a:r>
                        <a:rPr lang="en-US" sz="1000"/>
                        <a:t>56.36 %</a:t>
                      </a:r>
                    </a:p>
                  </a:txBody>
                  <a:tcPr/>
                </a:tc>
                <a:tc>
                  <a:txBody>
                    <a:bodyPr/>
                    <a:lstStyle/>
                    <a:p>
                      <a:r>
                        <a:rPr lang="en-US" sz="1000"/>
                        <a:t>13582</a:t>
                      </a:r>
                    </a:p>
                  </a:txBody>
                  <a:tcPr/>
                </a:tc>
                <a:tc>
                  <a:txBody>
                    <a:bodyPr/>
                    <a:lstStyle/>
                    <a:p>
                      <a:r>
                        <a:rPr lang="en-US" sz="1000"/>
                        <a:t>33281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108350"/>
                  </a:ext>
                </a:extLst>
              </a:tr>
              <a:tr h="370840">
                <a:tc>
                  <a:txBody>
                    <a:bodyPr/>
                    <a:lstStyle/>
                    <a:p>
                      <a:r>
                        <a:rPr lang="de-DE" sz="1000" b="1"/>
                        <a:t> Panorama - 2018-03-28 16:01:38 </a:t>
                      </a:r>
                      <a:r>
                        <a:rPr lang="de-DE" sz="1000"/>
                        <a:t> 
 Wieso hassen Rapper die Polizei? Johannes Edelhoff trifft sich für Strg_f mit Rappern, ihren Fans und bittet einen Polizeihasser sowie zwei Polizisten zum Gespräch.</a:t>
                      </a:r>
                      <a:endParaRPr lang="en-US" sz="1000"/>
                    </a:p>
                  </a:txBody>
                  <a:tcPr/>
                </a:tc>
                <a:tc>
                  <a:txBody>
                    <a:bodyPr/>
                    <a:lstStyle/>
                    <a:p>
                      <a:r>
                        <a:rPr lang="en-US" sz="1000"/>
                        <a:t>37.18 %</a:t>
                      </a:r>
                    </a:p>
                  </a:txBody>
                  <a:tcPr/>
                </a:tc>
                <a:tc>
                  <a:txBody>
                    <a:bodyPr/>
                    <a:lstStyle/>
                    <a:p>
                      <a:r>
                        <a:rPr lang="en-US" sz="1000"/>
                        <a:t>66.98 %</a:t>
                      </a:r>
                    </a:p>
                  </a:txBody>
                  <a:tcPr/>
                </a:tc>
                <a:tc>
                  <a:txBody>
                    <a:bodyPr/>
                    <a:lstStyle/>
                    <a:p>
                      <a:r>
                        <a:rPr lang="en-US" sz="1000"/>
                        <a:t>4951</a:t>
                      </a:r>
                    </a:p>
                  </a:txBody>
                  <a:tcPr/>
                </a:tc>
                <a:tc>
                  <a:txBody>
                    <a:bodyPr/>
                    <a:lstStyle/>
                    <a:p>
                      <a:r>
                        <a:rPr lang="en-US" sz="1000"/>
                        <a:t>12045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22311750"/>
                  </a:ext>
                </a:extLst>
              </a:tr>
              <a:tr h="370840">
                <a:tc>
                  <a:txBody>
                    <a:bodyPr/>
                    <a:lstStyle/>
                    <a:p>
                      <a:r>
                        <a:rPr lang="de-DE" sz="1000" b="1"/>
                        <a:t> Panorama - 2018-02-28 16:44:41 </a:t>
                      </a:r>
                      <a:r>
                        <a:rPr lang="de-DE" sz="1000"/>
                        <a:t> 
 Der Verein TuS Appen von 1947 e.V. steht vor einem Dilemma: Eines ihrer Mitglieder ist der Landesvorsitzende der NPD Hamburg. Die Mannschaft möchte ihn nicht im Team haben, doch der Vereinsausschluss scheiterte.</a:t>
                      </a:r>
                      <a:endParaRPr lang="en-US" sz="1000"/>
                    </a:p>
                  </a:txBody>
                  <a:tcPr/>
                </a:tc>
                <a:tc>
                  <a:txBody>
                    <a:bodyPr/>
                    <a:lstStyle/>
                    <a:p>
                      <a:r>
                        <a:rPr lang="en-US" sz="1000"/>
                        <a:t>35.99 %</a:t>
                      </a:r>
                    </a:p>
                  </a:txBody>
                  <a:tcPr/>
                </a:tc>
                <a:tc>
                  <a:txBody>
                    <a:bodyPr/>
                    <a:lstStyle/>
                    <a:p>
                      <a:r>
                        <a:rPr lang="en-US" sz="1000"/>
                        <a:t>57.89 %</a:t>
                      </a:r>
                    </a:p>
                  </a:txBody>
                  <a:tcPr/>
                </a:tc>
                <a:tc>
                  <a:txBody>
                    <a:bodyPr/>
                    <a:lstStyle/>
                    <a:p>
                      <a:r>
                        <a:rPr lang="en-US" sz="1000"/>
                        <a:t>104877</a:t>
                      </a:r>
                    </a:p>
                  </a:txBody>
                  <a:tcPr/>
                </a:tc>
                <a:tc>
                  <a:txBody>
                    <a:bodyPr/>
                    <a:lstStyle/>
                    <a:p>
                      <a:r>
                        <a:rPr lang="en-US" sz="1000"/>
                        <a:t>274901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73183489"/>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35.06 %</a:t>
                      </a:r>
                    </a:p>
                  </a:txBody>
                  <a:tcPr/>
                </a:tc>
                <a:tc>
                  <a:txBody>
                    <a:bodyPr/>
                    <a:lstStyle/>
                    <a:p>
                      <a:r>
                        <a:rPr lang="en-US" sz="1000"/>
                        <a:t>51.79 %</a:t>
                      </a:r>
                    </a:p>
                  </a:txBody>
                  <a:tcPr/>
                </a:tc>
                <a:tc>
                  <a:txBody>
                    <a:bodyPr/>
                    <a:lstStyle/>
                    <a:p>
                      <a:r>
                        <a:rPr lang="en-US" sz="1000"/>
                        <a:t>706205</a:t>
                      </a:r>
                    </a:p>
                  </a:txBody>
                  <a:tcPr/>
                </a:tc>
                <a:tc>
                  <a:txBody>
                    <a:bodyPr/>
                    <a:lstStyle/>
                    <a:p>
                      <a:r>
                        <a:rPr lang="en-US" sz="1000"/>
                        <a:t>1767221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6697755"/>
                  </a:ext>
                </a:extLst>
              </a:tr>
            </a:tbl>
          </a:graphicData>
        </a:graphic>
      </p:graphicFrame>
      <p:sp>
        <p:nvSpPr>
          <p:cNvPr id="4" name="Text Placeholder 3">
            <a:extLst>
              <a:ext uri="{FF2B5EF4-FFF2-40B4-BE49-F238E27FC236}">
                <a16:creationId xmlns:a16="http://schemas.microsoft.com/office/drawing/2014/main" id="{1344224D-7301-4FD9-B1CF-B828E192815F}"/>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473723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C806-721E-45AB-AB84-9A268CB23777}"/>
              </a:ext>
            </a:extLst>
          </p:cNvPr>
          <p:cNvSpPr>
            <a:spLocks noGrp="1"/>
          </p:cNvSpPr>
          <p:nvPr>
            <p:ph type="title"/>
          </p:nvPr>
        </p:nvSpPr>
        <p:spPr/>
        <p:txBody>
          <a:bodyPr/>
          <a:lstStyle/>
          <a:p>
            <a:r>
              <a:rPr lang="en-US"/>
              <a:t>Facebook Eigene Posts - Videostartrate - Flop - Export | Panorama</a:t>
            </a:r>
          </a:p>
        </p:txBody>
      </p:sp>
      <p:graphicFrame>
        <p:nvGraphicFramePr>
          <p:cNvPr id="5" name="Table Placeholder 4">
            <a:extLst>
              <a:ext uri="{FF2B5EF4-FFF2-40B4-BE49-F238E27FC236}">
                <a16:creationId xmlns:a16="http://schemas.microsoft.com/office/drawing/2014/main" id="{8B3D94D0-BA67-490B-A049-E5D54E4DAED4}"/>
              </a:ext>
            </a:extLst>
          </p:cNvPr>
          <p:cNvGraphicFramePr>
            <a:graphicFrameLocks noGrp="1"/>
          </p:cNvGraphicFramePr>
          <p:nvPr>
            <p:ph type="tbl" sz="quarter" idx="13"/>
            <p:extLst>
              <p:ext uri="{D42A27DB-BD31-4B8C-83A1-F6EECF244321}">
                <p14:modId xmlns:p14="http://schemas.microsoft.com/office/powerpoint/2010/main" val="264400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1780632"/>
                    </a:ext>
                  </a:extLst>
                </a:gridCol>
                <a:gridCol w="822960">
                  <a:extLst>
                    <a:ext uri="{9D8B030D-6E8A-4147-A177-3AD203B41FA5}">
                      <a16:colId xmlns:a16="http://schemas.microsoft.com/office/drawing/2014/main" val="1869381673"/>
                    </a:ext>
                  </a:extLst>
                </a:gridCol>
                <a:gridCol w="822960">
                  <a:extLst>
                    <a:ext uri="{9D8B030D-6E8A-4147-A177-3AD203B41FA5}">
                      <a16:colId xmlns:a16="http://schemas.microsoft.com/office/drawing/2014/main" val="2252205535"/>
                    </a:ext>
                  </a:extLst>
                </a:gridCol>
                <a:gridCol w="822960">
                  <a:extLst>
                    <a:ext uri="{9D8B030D-6E8A-4147-A177-3AD203B41FA5}">
                      <a16:colId xmlns:a16="http://schemas.microsoft.com/office/drawing/2014/main" val="2270548593"/>
                    </a:ext>
                  </a:extLst>
                </a:gridCol>
                <a:gridCol w="822960">
                  <a:extLst>
                    <a:ext uri="{9D8B030D-6E8A-4147-A177-3AD203B41FA5}">
                      <a16:colId xmlns:a16="http://schemas.microsoft.com/office/drawing/2014/main" val="1065893537"/>
                    </a:ext>
                  </a:extLst>
                </a:gridCol>
                <a:gridCol w="822960">
                  <a:extLst>
                    <a:ext uri="{9D8B030D-6E8A-4147-A177-3AD203B41FA5}">
                      <a16:colId xmlns:a16="http://schemas.microsoft.com/office/drawing/2014/main" val="340284718"/>
                    </a:ext>
                  </a:extLst>
                </a:gridCol>
                <a:gridCol w="822960">
                  <a:extLst>
                    <a:ext uri="{9D8B030D-6E8A-4147-A177-3AD203B41FA5}">
                      <a16:colId xmlns:a16="http://schemas.microsoft.com/office/drawing/2014/main" val="32079000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50750131"/>
                  </a:ext>
                </a:extLst>
              </a:tr>
              <a:tr h="370840">
                <a:tc>
                  <a:txBody>
                    <a:bodyPr/>
                    <a:lstStyle/>
                    <a:p>
                      <a:r>
                        <a:rPr lang="de-DE" sz="1000" b="1"/>
                        <a:t> Panorama - 2018-05-10 17:22:58 </a:t>
                      </a:r>
                      <a:r>
                        <a:rPr lang="de-DE" sz="1000"/>
                        <a:t> 
 Mehr als dreimal so viele Teilnehmer wie ursprünglich angenommen (zwischen ca. 23.000 und 30.000) haben heute in München gegen das neue Polizeiaufgabengesetz demonstriert. Viele befürchten eine Einschränkung von Grundrechten.</a:t>
                      </a:r>
                      <a:endParaRPr lang="en-US" sz="1000"/>
                    </a:p>
                  </a:txBody>
                  <a:tcPr/>
                </a:tc>
                <a:tc>
                  <a:txBody>
                    <a:bodyPr/>
                    <a:lstStyle/>
                    <a:p>
                      <a:r>
                        <a:rPr lang="en-US" sz="1000"/>
                        <a:t>0.0 %</a:t>
                      </a:r>
                    </a:p>
                  </a:txBody>
                  <a:tcPr/>
                </a:tc>
                <a:tc>
                  <a:txBody>
                    <a:bodyPr/>
                    <a:lstStyle/>
                    <a:p>
                      <a:r>
                        <a:rPr lang="en-US" sz="1000"/>
                        <a:t>76.3 %</a:t>
                      </a:r>
                    </a:p>
                  </a:txBody>
                  <a:tcPr/>
                </a:tc>
                <a:tc>
                  <a:txBody>
                    <a:bodyPr/>
                    <a:lstStyle/>
                    <a:p>
                      <a:r>
                        <a:rPr lang="en-US" sz="1000"/>
                        <a:t>0</a:t>
                      </a:r>
                    </a:p>
                  </a:txBody>
                  <a:tcPr/>
                </a:tc>
                <a:tc>
                  <a:txBody>
                    <a:bodyPr/>
                    <a:lstStyle/>
                    <a:p>
                      <a:r>
                        <a:rPr lang="en-US" sz="1000"/>
                        <a:t>12576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93681337"/>
                  </a:ext>
                </a:extLst>
              </a:tr>
              <a:tr h="370840">
                <a:tc>
                  <a:txBody>
                    <a:bodyPr/>
                    <a:lstStyle/>
                    <a:p>
                      <a:r>
                        <a:rPr lang="de-DE" sz="1000" b="1"/>
                        <a:t> Panorama - 2018-01-23 14:03:09 </a:t>
                      </a:r>
                      <a:r>
                        <a:rPr lang="de-DE" sz="1000"/>
                        <a:t> 
 "Kollegen werden abgemahnt, weil sie 16 Sekunden zu früh in die Mittagspause gegangen sind. Solche Dinge passieren täglich" - VICE Deutschland über die Arbeit bei Amazon: https://motherboard.vice.com/de/article/yw5v4b/sekundenregeln-und-schikanen-vom-irrsinn-bei-amazon-zu-arbeiten?utm_campaign=sharebutton
Da waren unsere Erfahrungen ganz ähnlich:</a:t>
                      </a:r>
                      <a:endParaRPr lang="en-US" sz="1000"/>
                    </a:p>
                  </a:txBody>
                  <a:tcPr/>
                </a:tc>
                <a:tc>
                  <a:txBody>
                    <a:bodyPr/>
                    <a:lstStyle/>
                    <a:p>
                      <a:r>
                        <a:rPr lang="en-US" sz="1000"/>
                        <a:t>0.0 %</a:t>
                      </a:r>
                    </a:p>
                  </a:txBody>
                  <a:tcPr/>
                </a:tc>
                <a:tc>
                  <a:txBody>
                    <a:bodyPr/>
                    <a:lstStyle/>
                    <a:p>
                      <a:r>
                        <a:rPr lang="en-US" sz="1000"/>
                        <a:t>39.0 %</a:t>
                      </a:r>
                    </a:p>
                  </a:txBody>
                  <a:tcPr/>
                </a:tc>
                <a:tc>
                  <a:txBody>
                    <a:bodyPr/>
                    <a:lstStyle/>
                    <a:p>
                      <a:r>
                        <a:rPr lang="en-US" sz="1000"/>
                        <a:t>0</a:t>
                      </a:r>
                    </a:p>
                  </a:txBody>
                  <a:tcPr/>
                </a:tc>
                <a:tc>
                  <a:txBody>
                    <a:bodyPr/>
                    <a:lstStyle/>
                    <a:p>
                      <a:r>
                        <a:rPr lang="en-US" sz="1000"/>
                        <a:t>53211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12447303"/>
                  </a:ext>
                </a:extLst>
              </a:tr>
              <a:tr h="370840">
                <a:tc>
                  <a:txBody>
                    <a:bodyPr/>
                    <a:lstStyle/>
                    <a:p>
                      <a:r>
                        <a:rPr lang="de-DE" sz="1000" b="1"/>
                        <a:t> Panorama - 2018-05-23 10:30:00 </a:t>
                      </a:r>
                      <a:r>
                        <a:rPr lang="de-DE" sz="1000"/>
                        <a:t> 
 ZDF-Moderatorin Dunja Hayali hat das Bundesverdienstkreuz erhalten. In Panorama berichtete sie über den Hass, der ihr im Netz zuweilen entgegenschlägt.</a:t>
                      </a:r>
                      <a:endParaRPr lang="en-US" sz="1000"/>
                    </a:p>
                  </a:txBody>
                  <a:tcPr/>
                </a:tc>
                <a:tc>
                  <a:txBody>
                    <a:bodyPr/>
                    <a:lstStyle/>
                    <a:p>
                      <a:r>
                        <a:rPr lang="en-US" sz="1000"/>
                        <a:t>0.0 %</a:t>
                      </a:r>
                    </a:p>
                  </a:txBody>
                  <a:tcPr/>
                </a:tc>
                <a:tc>
                  <a:txBody>
                    <a:bodyPr/>
                    <a:lstStyle/>
                    <a:p>
                      <a:r>
                        <a:rPr lang="en-US" sz="1000"/>
                        <a:t>127.0 %</a:t>
                      </a:r>
                    </a:p>
                  </a:txBody>
                  <a:tcPr/>
                </a:tc>
                <a:tc>
                  <a:txBody>
                    <a:bodyPr/>
                    <a:lstStyle/>
                    <a:p>
                      <a:r>
                        <a:rPr lang="en-US" sz="1000"/>
                        <a:t>0</a:t>
                      </a:r>
                    </a:p>
                  </a:txBody>
                  <a:tcPr/>
                </a:tc>
                <a:tc>
                  <a:txBody>
                    <a:bodyPr/>
                    <a:lstStyle/>
                    <a:p>
                      <a:r>
                        <a:rPr lang="en-US" sz="1000"/>
                        <a:t>11746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29568294"/>
                  </a:ext>
                </a:extLst>
              </a:tr>
              <a:tr h="370840">
                <a:tc>
                  <a:txBody>
                    <a:bodyPr/>
                    <a:lstStyle/>
                    <a:p>
                      <a:r>
                        <a:rPr lang="de-DE" sz="1000" b="1"/>
                        <a:t> Panorama - 2018-01-17 17:41:21 </a:t>
                      </a:r>
                      <a:r>
                        <a:rPr lang="de-DE" sz="1000"/>
                        <a:t> 
 Lange Haft für rechtsextreme "Gruppe Freital" gefordert: http://www.tagesschau.de/inland/freital-prozess-103.html</a:t>
                      </a:r>
                      <a:endParaRPr lang="en-US" sz="1000"/>
                    </a:p>
                  </a:txBody>
                  <a:tcPr/>
                </a:tc>
                <a:tc>
                  <a:txBody>
                    <a:bodyPr/>
                    <a:lstStyle/>
                    <a:p>
                      <a:r>
                        <a:rPr lang="en-US" sz="1000"/>
                        <a:t>0.0 %</a:t>
                      </a:r>
                    </a:p>
                  </a:txBody>
                  <a:tcPr/>
                </a:tc>
                <a:tc>
                  <a:txBody>
                    <a:bodyPr/>
                    <a:lstStyle/>
                    <a:p>
                      <a:r>
                        <a:rPr lang="en-US" sz="1000"/>
                        <a:t>37.2 %</a:t>
                      </a:r>
                    </a:p>
                  </a:txBody>
                  <a:tcPr/>
                </a:tc>
                <a:tc>
                  <a:txBody>
                    <a:bodyPr/>
                    <a:lstStyle/>
                    <a:p>
                      <a:r>
                        <a:rPr lang="en-US" sz="1000"/>
                        <a:t>0</a:t>
                      </a:r>
                    </a:p>
                  </a:txBody>
                  <a:tcPr/>
                </a:tc>
                <a:tc>
                  <a:txBody>
                    <a:bodyPr/>
                    <a:lstStyle/>
                    <a:p>
                      <a:r>
                        <a:rPr lang="en-US" sz="1000"/>
                        <a:t>40373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40901776"/>
                  </a:ext>
                </a:extLst>
              </a:tr>
              <a:tr h="370840">
                <a:tc>
                  <a:txBody>
                    <a:bodyPr/>
                    <a:lstStyle/>
                    <a:p>
                      <a:r>
                        <a:rPr lang="de-DE" sz="1000" b="1"/>
                        <a:t> Panorama - 2018-01-12 13:44:48 </a:t>
                      </a:r>
                      <a:r>
                        <a:rPr lang="de-DE" sz="1000"/>
                        <a:t> 
 Das interne Hickhack in der niedersächsischen AfD geht in die nächste Runde: AfD-Landesvorsitzender Armin-Paul Hampel hatte kurzerhand den Parteitag abgesagt. Seine Gegner wollen sich trotzdem am Sonnabend in Hannover treffen. http://www.ndr.de/nachrichten/niedersachsen/hannover_weser-leinegebiet/AfD-Hampel-Gegner-wollen-Treffen-erzwingen,afd1528.html</a:t>
                      </a:r>
                      <a:endParaRPr lang="en-US" sz="1000"/>
                    </a:p>
                  </a:txBody>
                  <a:tcPr/>
                </a:tc>
                <a:tc>
                  <a:txBody>
                    <a:bodyPr/>
                    <a:lstStyle/>
                    <a:p>
                      <a:r>
                        <a:rPr lang="en-US" sz="1000"/>
                        <a:t>0.0 %</a:t>
                      </a:r>
                    </a:p>
                  </a:txBody>
                  <a:tcPr/>
                </a:tc>
                <a:tc>
                  <a:txBody>
                    <a:bodyPr/>
                    <a:lstStyle/>
                    <a:p>
                      <a:r>
                        <a:rPr lang="en-US" sz="1000"/>
                        <a:t>32.6 %</a:t>
                      </a:r>
                    </a:p>
                  </a:txBody>
                  <a:tcPr/>
                </a:tc>
                <a:tc>
                  <a:txBody>
                    <a:bodyPr/>
                    <a:lstStyle/>
                    <a:p>
                      <a:r>
                        <a:rPr lang="en-US" sz="1000"/>
                        <a:t>0</a:t>
                      </a:r>
                    </a:p>
                  </a:txBody>
                  <a:tcPr/>
                </a:tc>
                <a:tc>
                  <a:txBody>
                    <a:bodyPr/>
                    <a:lstStyle/>
                    <a:p>
                      <a:r>
                        <a:rPr lang="en-US" sz="1000"/>
                        <a:t>38659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74541670"/>
                  </a:ext>
                </a:extLst>
              </a:tr>
            </a:tbl>
          </a:graphicData>
        </a:graphic>
      </p:graphicFrame>
      <p:sp>
        <p:nvSpPr>
          <p:cNvPr id="4" name="Text Placeholder 3">
            <a:extLst>
              <a:ext uri="{FF2B5EF4-FFF2-40B4-BE49-F238E27FC236}">
                <a16:creationId xmlns:a16="http://schemas.microsoft.com/office/drawing/2014/main" id="{2CC6B468-5B0F-43C1-8E15-205C528D4E1E}"/>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818094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685FF-B506-431B-A288-A98BCEBE56C9}"/>
              </a:ext>
            </a:extLst>
          </p:cNvPr>
          <p:cNvSpPr>
            <a:spLocks noGrp="1"/>
          </p:cNvSpPr>
          <p:nvPr>
            <p:ph type="title"/>
          </p:nvPr>
        </p:nvSpPr>
        <p:spPr/>
        <p:txBody>
          <a:bodyPr/>
          <a:lstStyle/>
          <a:p>
            <a:r>
              <a:rPr lang="en-US"/>
              <a:t>Facebook Eigene Posts - Potenzielle Reichweite - Export | Panorama - 1 of 2</a:t>
            </a:r>
          </a:p>
        </p:txBody>
      </p:sp>
      <p:graphicFrame>
        <p:nvGraphicFramePr>
          <p:cNvPr id="5" name="Table Placeholder 4">
            <a:extLst>
              <a:ext uri="{FF2B5EF4-FFF2-40B4-BE49-F238E27FC236}">
                <a16:creationId xmlns:a16="http://schemas.microsoft.com/office/drawing/2014/main" id="{EEAD7031-6095-4544-B869-FAF5E3823C41}"/>
              </a:ext>
            </a:extLst>
          </p:cNvPr>
          <p:cNvGraphicFramePr>
            <a:graphicFrameLocks noGrp="1"/>
          </p:cNvGraphicFramePr>
          <p:nvPr>
            <p:ph type="tbl" sz="quarter" idx="13"/>
            <p:extLst>
              <p:ext uri="{D42A27DB-BD31-4B8C-83A1-F6EECF244321}">
                <p14:modId xmlns:p14="http://schemas.microsoft.com/office/powerpoint/2010/main" val="361610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2391278"/>
                    </a:ext>
                  </a:extLst>
                </a:gridCol>
                <a:gridCol w="822960">
                  <a:extLst>
                    <a:ext uri="{9D8B030D-6E8A-4147-A177-3AD203B41FA5}">
                      <a16:colId xmlns:a16="http://schemas.microsoft.com/office/drawing/2014/main" val="3606499830"/>
                    </a:ext>
                  </a:extLst>
                </a:gridCol>
                <a:gridCol w="822960">
                  <a:extLst>
                    <a:ext uri="{9D8B030D-6E8A-4147-A177-3AD203B41FA5}">
                      <a16:colId xmlns:a16="http://schemas.microsoft.com/office/drawing/2014/main" val="1190762879"/>
                    </a:ext>
                  </a:extLst>
                </a:gridCol>
                <a:gridCol w="822960">
                  <a:extLst>
                    <a:ext uri="{9D8B030D-6E8A-4147-A177-3AD203B41FA5}">
                      <a16:colId xmlns:a16="http://schemas.microsoft.com/office/drawing/2014/main" val="3566641451"/>
                    </a:ext>
                  </a:extLst>
                </a:gridCol>
                <a:gridCol w="822960">
                  <a:extLst>
                    <a:ext uri="{9D8B030D-6E8A-4147-A177-3AD203B41FA5}">
                      <a16:colId xmlns:a16="http://schemas.microsoft.com/office/drawing/2014/main" val="2313618640"/>
                    </a:ext>
                  </a:extLst>
                </a:gridCol>
                <a:gridCol w="822960">
                  <a:extLst>
                    <a:ext uri="{9D8B030D-6E8A-4147-A177-3AD203B41FA5}">
                      <a16:colId xmlns:a16="http://schemas.microsoft.com/office/drawing/2014/main" val="3883942858"/>
                    </a:ext>
                  </a:extLst>
                </a:gridCol>
                <a:gridCol w="411480">
                  <a:extLst>
                    <a:ext uri="{9D8B030D-6E8A-4147-A177-3AD203B41FA5}">
                      <a16:colId xmlns:a16="http://schemas.microsoft.com/office/drawing/2014/main" val="3300810328"/>
                    </a:ext>
                  </a:extLst>
                </a:gridCol>
                <a:gridCol w="822960">
                  <a:extLst>
                    <a:ext uri="{9D8B030D-6E8A-4147-A177-3AD203B41FA5}">
                      <a16:colId xmlns:a16="http://schemas.microsoft.com/office/drawing/2014/main" val="2332921694"/>
                    </a:ext>
                  </a:extLst>
                </a:gridCol>
                <a:gridCol w="822960">
                  <a:extLst>
                    <a:ext uri="{9D8B030D-6E8A-4147-A177-3AD203B41FA5}">
                      <a16:colId xmlns:a16="http://schemas.microsoft.com/office/drawing/2014/main" val="3693450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313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804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774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7364408"/>
                  </a:ext>
                </a:extLst>
              </a:tr>
            </a:tbl>
          </a:graphicData>
        </a:graphic>
      </p:graphicFrame>
      <p:sp>
        <p:nvSpPr>
          <p:cNvPr id="4" name="Text Placeholder 3">
            <a:extLst>
              <a:ext uri="{FF2B5EF4-FFF2-40B4-BE49-F238E27FC236}">
                <a16:creationId xmlns:a16="http://schemas.microsoft.com/office/drawing/2014/main" id="{91ABC26D-513A-408D-97A1-808AF626910D}"/>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609721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120D-FFF0-4B58-89F1-D98FAB92B934}"/>
              </a:ext>
            </a:extLst>
          </p:cNvPr>
          <p:cNvSpPr>
            <a:spLocks noGrp="1"/>
          </p:cNvSpPr>
          <p:nvPr>
            <p:ph type="title"/>
          </p:nvPr>
        </p:nvSpPr>
        <p:spPr/>
        <p:txBody>
          <a:bodyPr/>
          <a:lstStyle/>
          <a:p>
            <a:r>
              <a:rPr lang="en-US"/>
              <a:t>Facebook Eigene Posts - Potenzielle Reichweite - Export | Panorama - 2 of 2</a:t>
            </a:r>
          </a:p>
        </p:txBody>
      </p:sp>
      <p:graphicFrame>
        <p:nvGraphicFramePr>
          <p:cNvPr id="5" name="Table Placeholder 4">
            <a:extLst>
              <a:ext uri="{FF2B5EF4-FFF2-40B4-BE49-F238E27FC236}">
                <a16:creationId xmlns:a16="http://schemas.microsoft.com/office/drawing/2014/main" id="{F62FE871-9526-46F9-8AB5-3816ED62B1BA}"/>
              </a:ext>
            </a:extLst>
          </p:cNvPr>
          <p:cNvGraphicFramePr>
            <a:graphicFrameLocks noGrp="1"/>
          </p:cNvGraphicFramePr>
          <p:nvPr>
            <p:ph type="tbl" sz="quarter" idx="13"/>
            <p:extLst>
              <p:ext uri="{D42A27DB-BD31-4B8C-83A1-F6EECF244321}">
                <p14:modId xmlns:p14="http://schemas.microsoft.com/office/powerpoint/2010/main" val="3345693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8613313"/>
                    </a:ext>
                  </a:extLst>
                </a:gridCol>
                <a:gridCol w="822960">
                  <a:extLst>
                    <a:ext uri="{9D8B030D-6E8A-4147-A177-3AD203B41FA5}">
                      <a16:colId xmlns:a16="http://schemas.microsoft.com/office/drawing/2014/main" val="1709594874"/>
                    </a:ext>
                  </a:extLst>
                </a:gridCol>
                <a:gridCol w="822960">
                  <a:extLst>
                    <a:ext uri="{9D8B030D-6E8A-4147-A177-3AD203B41FA5}">
                      <a16:colId xmlns:a16="http://schemas.microsoft.com/office/drawing/2014/main" val="830736841"/>
                    </a:ext>
                  </a:extLst>
                </a:gridCol>
                <a:gridCol w="822960">
                  <a:extLst>
                    <a:ext uri="{9D8B030D-6E8A-4147-A177-3AD203B41FA5}">
                      <a16:colId xmlns:a16="http://schemas.microsoft.com/office/drawing/2014/main" val="337684350"/>
                    </a:ext>
                  </a:extLst>
                </a:gridCol>
                <a:gridCol w="822960">
                  <a:extLst>
                    <a:ext uri="{9D8B030D-6E8A-4147-A177-3AD203B41FA5}">
                      <a16:colId xmlns:a16="http://schemas.microsoft.com/office/drawing/2014/main" val="611422332"/>
                    </a:ext>
                  </a:extLst>
                </a:gridCol>
                <a:gridCol w="822960">
                  <a:extLst>
                    <a:ext uri="{9D8B030D-6E8A-4147-A177-3AD203B41FA5}">
                      <a16:colId xmlns:a16="http://schemas.microsoft.com/office/drawing/2014/main" val="1734964666"/>
                    </a:ext>
                  </a:extLst>
                </a:gridCol>
                <a:gridCol w="411480">
                  <a:extLst>
                    <a:ext uri="{9D8B030D-6E8A-4147-A177-3AD203B41FA5}">
                      <a16:colId xmlns:a16="http://schemas.microsoft.com/office/drawing/2014/main" val="1271279681"/>
                    </a:ext>
                  </a:extLst>
                </a:gridCol>
                <a:gridCol w="822960">
                  <a:extLst>
                    <a:ext uri="{9D8B030D-6E8A-4147-A177-3AD203B41FA5}">
                      <a16:colId xmlns:a16="http://schemas.microsoft.com/office/drawing/2014/main" val="212988238"/>
                    </a:ext>
                  </a:extLst>
                </a:gridCol>
                <a:gridCol w="822960">
                  <a:extLst>
                    <a:ext uri="{9D8B030D-6E8A-4147-A177-3AD203B41FA5}">
                      <a16:colId xmlns:a16="http://schemas.microsoft.com/office/drawing/2014/main" val="1618053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8884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595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8856928"/>
                  </a:ext>
                </a:extLst>
              </a:tr>
            </a:tbl>
          </a:graphicData>
        </a:graphic>
      </p:graphicFrame>
      <p:sp>
        <p:nvSpPr>
          <p:cNvPr id="4" name="Text Placeholder 3">
            <a:extLst>
              <a:ext uri="{FF2B5EF4-FFF2-40B4-BE49-F238E27FC236}">
                <a16:creationId xmlns:a16="http://schemas.microsoft.com/office/drawing/2014/main" id="{24B33F4C-F1D6-4404-8F89-F53B30EEB58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074155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58B8-7760-42B1-B274-8F116EDE588E}"/>
              </a:ext>
            </a:extLst>
          </p:cNvPr>
          <p:cNvSpPr>
            <a:spLocks noGrp="1"/>
          </p:cNvSpPr>
          <p:nvPr>
            <p:ph type="title"/>
          </p:nvPr>
        </p:nvSpPr>
        <p:spPr/>
        <p:txBody>
          <a:bodyPr/>
          <a:lstStyle/>
          <a:p>
            <a:r>
              <a:rPr lang="en-US"/>
              <a:t>Facebook Eigene Posts - Aktive Nutzer - Export | Panorama</a:t>
            </a:r>
          </a:p>
        </p:txBody>
      </p:sp>
      <p:graphicFrame>
        <p:nvGraphicFramePr>
          <p:cNvPr id="5" name="Table Placeholder 4">
            <a:extLst>
              <a:ext uri="{FF2B5EF4-FFF2-40B4-BE49-F238E27FC236}">
                <a16:creationId xmlns:a16="http://schemas.microsoft.com/office/drawing/2014/main" id="{9302D8AB-E706-4680-9AA3-4886A5D454F8}"/>
              </a:ext>
            </a:extLst>
          </p:cNvPr>
          <p:cNvGraphicFramePr>
            <a:graphicFrameLocks noGrp="1"/>
          </p:cNvGraphicFramePr>
          <p:nvPr>
            <p:ph type="tbl" sz="quarter" idx="13"/>
            <p:extLst>
              <p:ext uri="{D42A27DB-BD31-4B8C-83A1-F6EECF244321}">
                <p14:modId xmlns:p14="http://schemas.microsoft.com/office/powerpoint/2010/main" val="410236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31392456"/>
                    </a:ext>
                  </a:extLst>
                </a:gridCol>
                <a:gridCol w="822960">
                  <a:extLst>
                    <a:ext uri="{9D8B030D-6E8A-4147-A177-3AD203B41FA5}">
                      <a16:colId xmlns:a16="http://schemas.microsoft.com/office/drawing/2014/main" val="2896452322"/>
                    </a:ext>
                  </a:extLst>
                </a:gridCol>
                <a:gridCol w="822960">
                  <a:extLst>
                    <a:ext uri="{9D8B030D-6E8A-4147-A177-3AD203B41FA5}">
                      <a16:colId xmlns:a16="http://schemas.microsoft.com/office/drawing/2014/main" val="597906582"/>
                    </a:ext>
                  </a:extLst>
                </a:gridCol>
                <a:gridCol w="822960">
                  <a:extLst>
                    <a:ext uri="{9D8B030D-6E8A-4147-A177-3AD203B41FA5}">
                      <a16:colId xmlns:a16="http://schemas.microsoft.com/office/drawing/2014/main" val="1384138643"/>
                    </a:ext>
                  </a:extLst>
                </a:gridCol>
                <a:gridCol w="822960">
                  <a:extLst>
                    <a:ext uri="{9D8B030D-6E8A-4147-A177-3AD203B41FA5}">
                      <a16:colId xmlns:a16="http://schemas.microsoft.com/office/drawing/2014/main" val="888573098"/>
                    </a:ext>
                  </a:extLst>
                </a:gridCol>
                <a:gridCol w="493776">
                  <a:extLst>
                    <a:ext uri="{9D8B030D-6E8A-4147-A177-3AD203B41FA5}">
                      <a16:colId xmlns:a16="http://schemas.microsoft.com/office/drawing/2014/main" val="1091591015"/>
                    </a:ext>
                  </a:extLst>
                </a:gridCol>
                <a:gridCol w="493776">
                  <a:extLst>
                    <a:ext uri="{9D8B030D-6E8A-4147-A177-3AD203B41FA5}">
                      <a16:colId xmlns:a16="http://schemas.microsoft.com/office/drawing/2014/main" val="3903986518"/>
                    </a:ext>
                  </a:extLst>
                </a:gridCol>
                <a:gridCol w="493776">
                  <a:extLst>
                    <a:ext uri="{9D8B030D-6E8A-4147-A177-3AD203B41FA5}">
                      <a16:colId xmlns:a16="http://schemas.microsoft.com/office/drawing/2014/main" val="398568602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56765135"/>
                  </a:ext>
                </a:extLst>
              </a:tr>
              <a:tr h="370840">
                <a:tc>
                  <a:txBody>
                    <a:bodyPr/>
                    <a:lstStyle/>
                    <a:p>
                      <a:r>
                        <a:rPr lang="de-DE" sz="1000" b="1"/>
                        <a:t> Panorama - 2018-07-20 15:12:46 </a:t>
                      </a:r>
                      <a:r>
                        <a:rPr lang="de-DE" sz="1000"/>
                        <a:t> 
 Anja Reschke: "Dass Menschen schamlos am hellichten Tag auf einem der berühmtesten Plätze Dresdens rufen, dass Menschen absaufen - also sterben - sollen, wäre vor einiger Zeit wirklich unvorstellbar gewesen."</a:t>
                      </a:r>
                      <a:endParaRPr lang="en-US" sz="1000"/>
                    </a:p>
                  </a:txBody>
                  <a:tcPr/>
                </a:tc>
                <a:tc>
                  <a:txBody>
                    <a:bodyPr/>
                    <a:lstStyle/>
                    <a:p>
                      <a:r>
                        <a:rPr lang="en-US" sz="1000"/>
                        <a:t>964575</a:t>
                      </a:r>
                    </a:p>
                  </a:txBody>
                  <a:tcPr/>
                </a:tc>
                <a:tc>
                  <a:txBody>
                    <a:bodyPr/>
                    <a:lstStyle/>
                    <a:p>
                      <a:r>
                        <a:rPr lang="en-US" sz="1000"/>
                        <a:t>6051952</a:t>
                      </a:r>
                    </a:p>
                  </a:txBody>
                  <a:tcPr/>
                </a:tc>
                <a:tc>
                  <a:txBody>
                    <a:bodyPr/>
                    <a:lstStyle/>
                    <a:p>
                      <a:r>
                        <a:rPr lang="en-US" sz="1000"/>
                        <a:t>15.9 %</a:t>
                      </a:r>
                    </a:p>
                  </a:txBody>
                  <a:tcPr/>
                </a:tc>
                <a:tc>
                  <a:txBody>
                    <a:bodyPr/>
                    <a:lstStyle/>
                    <a:p>
                      <a:r>
                        <a:rPr lang="en-US" sz="1000"/>
                        <a:t>145885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58104829"/>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319553</a:t>
                      </a:r>
                    </a:p>
                  </a:txBody>
                  <a:tcPr/>
                </a:tc>
                <a:tc>
                  <a:txBody>
                    <a:bodyPr/>
                    <a:lstStyle/>
                    <a:p>
                      <a:r>
                        <a:rPr lang="en-US" sz="1000"/>
                        <a:t>1767221</a:t>
                      </a:r>
                    </a:p>
                  </a:txBody>
                  <a:tcPr/>
                </a:tc>
                <a:tc>
                  <a:txBody>
                    <a:bodyPr/>
                    <a:lstStyle/>
                    <a:p>
                      <a:r>
                        <a:rPr lang="en-US" sz="1000"/>
                        <a:t>18.1 %</a:t>
                      </a:r>
                    </a:p>
                  </a:txBody>
                  <a:tcPr/>
                </a:tc>
                <a:tc>
                  <a:txBody>
                    <a:bodyPr/>
                    <a:lstStyle/>
                    <a:p>
                      <a:r>
                        <a:rPr lang="en-US" sz="1000"/>
                        <a:t>42636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7958972"/>
                  </a:ext>
                </a:extLst>
              </a:tr>
              <a:tr h="370840">
                <a:tc>
                  <a:txBody>
                    <a:bodyPr/>
                    <a:lstStyle/>
                    <a:p>
                      <a:r>
                        <a:rPr lang="de-DE" sz="1000" b="1"/>
                        <a:t> Panorama - 2018-10-10 16:45:48 </a:t>
                      </a:r>
                      <a:r>
                        <a:rPr lang="de-DE" sz="1000"/>
                        <a:t> 
 Immer wieder werden Patienten bei der Kinderintensivstation der Medizinischen Hoschschule Hannover abgewiesen. Genug Betten und Ärzte gibt es. Was fehlt, sind genügend Krankenschwestern und Krankenpfleger.</a:t>
                      </a:r>
                      <a:endParaRPr lang="en-US" sz="1000"/>
                    </a:p>
                  </a:txBody>
                  <a:tcPr/>
                </a:tc>
                <a:tc>
                  <a:txBody>
                    <a:bodyPr/>
                    <a:lstStyle/>
                    <a:p>
                      <a:r>
                        <a:rPr lang="en-US" sz="1000"/>
                        <a:t>316563</a:t>
                      </a:r>
                    </a:p>
                  </a:txBody>
                  <a:tcPr/>
                </a:tc>
                <a:tc>
                  <a:txBody>
                    <a:bodyPr/>
                    <a:lstStyle/>
                    <a:p>
                      <a:r>
                        <a:rPr lang="en-US" sz="1000"/>
                        <a:t>4363569</a:t>
                      </a:r>
                    </a:p>
                  </a:txBody>
                  <a:tcPr/>
                </a:tc>
                <a:tc>
                  <a:txBody>
                    <a:bodyPr/>
                    <a:lstStyle/>
                    <a:p>
                      <a:r>
                        <a:rPr lang="en-US" sz="1000"/>
                        <a:t>7.3 %</a:t>
                      </a:r>
                    </a:p>
                  </a:txBody>
                  <a:tcPr/>
                </a:tc>
                <a:tc>
                  <a:txBody>
                    <a:bodyPr/>
                    <a:lstStyle/>
                    <a:p>
                      <a:r>
                        <a:rPr lang="en-US" sz="1000"/>
                        <a:t>57485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79451205"/>
                  </a:ext>
                </a:extLst>
              </a:tr>
              <a:tr h="370840">
                <a:tc>
                  <a:txBody>
                    <a:bodyPr/>
                    <a:lstStyle/>
                    <a:p>
                      <a:r>
                        <a:rPr lang="de-DE" sz="1000" b="1"/>
                        <a:t> Panorama - 2017-12-12 17:10:00 </a:t>
                      </a:r>
                      <a:r>
                        <a:rPr lang="de-DE" sz="1000"/>
                        <a:t> 
 Kameras überall: Panorama 3-Reporter Kaveh Kooroshy hat verdeckt bei Amazon in Winsen an der Luhe gearbeitet.</a:t>
                      </a:r>
                      <a:endParaRPr lang="en-US" sz="1000"/>
                    </a:p>
                  </a:txBody>
                  <a:tcPr/>
                </a:tc>
                <a:tc>
                  <a:txBody>
                    <a:bodyPr/>
                    <a:lstStyle/>
                    <a:p>
                      <a:r>
                        <a:rPr lang="en-US" sz="1000"/>
                        <a:t>175309</a:t>
                      </a:r>
                    </a:p>
                  </a:txBody>
                  <a:tcPr/>
                </a:tc>
                <a:tc>
                  <a:txBody>
                    <a:bodyPr/>
                    <a:lstStyle/>
                    <a:p>
                      <a:r>
                        <a:rPr lang="en-US" sz="1000"/>
                        <a:t>710936</a:t>
                      </a:r>
                    </a:p>
                  </a:txBody>
                  <a:tcPr/>
                </a:tc>
                <a:tc>
                  <a:txBody>
                    <a:bodyPr/>
                    <a:lstStyle/>
                    <a:p>
                      <a:r>
                        <a:rPr lang="en-US" sz="1000"/>
                        <a:t>24.7 %</a:t>
                      </a:r>
                    </a:p>
                  </a:txBody>
                  <a:tcPr/>
                </a:tc>
                <a:tc>
                  <a:txBody>
                    <a:bodyPr/>
                    <a:lstStyle/>
                    <a:p>
                      <a:r>
                        <a:rPr lang="en-US" sz="1000"/>
                        <a:t>2658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4380827"/>
                  </a:ext>
                </a:extLst>
              </a:tr>
              <a:tr h="370840">
                <a:tc>
                  <a:txBody>
                    <a:bodyPr/>
                    <a:lstStyle/>
                    <a:p>
                      <a:r>
                        <a:rPr lang="de-DE" sz="1000" b="1"/>
                        <a:t> Panorama - 2018-04-06 15:06:49 </a:t>
                      </a:r>
                      <a:r>
                        <a:rPr lang="de-DE" sz="1000"/>
                        <a:t> 
 Extra 3 mit einem lustigen Song zu einem ernsten Thema: Der Erzieher-Beruf ist wichtig, aber komplett unattraktiv. Vier Jahre dauert die Ausbildung und wird größtenteils nicht bezahlt.</a:t>
                      </a:r>
                      <a:endParaRPr lang="en-US" sz="1000"/>
                    </a:p>
                  </a:txBody>
                  <a:tcPr/>
                </a:tc>
                <a:tc>
                  <a:txBody>
                    <a:bodyPr/>
                    <a:lstStyle/>
                    <a:p>
                      <a:r>
                        <a:rPr lang="en-US" sz="1000"/>
                        <a:t>152933</a:t>
                      </a:r>
                    </a:p>
                  </a:txBody>
                  <a:tcPr/>
                </a:tc>
                <a:tc>
                  <a:txBody>
                    <a:bodyPr/>
                    <a:lstStyle/>
                    <a:p>
                      <a:r>
                        <a:rPr lang="en-US" sz="1000"/>
                        <a:t>1653492</a:t>
                      </a:r>
                    </a:p>
                  </a:txBody>
                  <a:tcPr/>
                </a:tc>
                <a:tc>
                  <a:txBody>
                    <a:bodyPr/>
                    <a:lstStyle/>
                    <a:p>
                      <a:r>
                        <a:rPr lang="en-US" sz="1000"/>
                        <a:t>9.2 %</a:t>
                      </a:r>
                    </a:p>
                  </a:txBody>
                  <a:tcPr/>
                </a:tc>
                <a:tc>
                  <a:txBody>
                    <a:bodyPr/>
                    <a:lstStyle/>
                    <a:p>
                      <a:r>
                        <a:rPr lang="en-US" sz="1000"/>
                        <a:t>22729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93986298"/>
                  </a:ext>
                </a:extLst>
              </a:tr>
            </a:tbl>
          </a:graphicData>
        </a:graphic>
      </p:graphicFrame>
      <p:sp>
        <p:nvSpPr>
          <p:cNvPr id="4" name="Text Placeholder 3">
            <a:extLst>
              <a:ext uri="{FF2B5EF4-FFF2-40B4-BE49-F238E27FC236}">
                <a16:creationId xmlns:a16="http://schemas.microsoft.com/office/drawing/2014/main" id="{7F4F6A31-CA32-441F-8EFE-3285FB849EDB}"/>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766359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D3D5-1073-41DC-8839-77618D99A7F1}"/>
              </a:ext>
            </a:extLst>
          </p:cNvPr>
          <p:cNvSpPr>
            <a:spLocks noGrp="1"/>
          </p:cNvSpPr>
          <p:nvPr>
            <p:ph type="title"/>
          </p:nvPr>
        </p:nvSpPr>
        <p:spPr/>
        <p:txBody>
          <a:bodyPr/>
          <a:lstStyle/>
          <a:p>
            <a:r>
              <a:rPr lang="en-US"/>
              <a:t>Facebook Eigene Posts - I-Rate Aktive Nutzer - Export | Panorama</a:t>
            </a:r>
          </a:p>
        </p:txBody>
      </p:sp>
      <p:graphicFrame>
        <p:nvGraphicFramePr>
          <p:cNvPr id="5" name="Table Placeholder 4">
            <a:extLst>
              <a:ext uri="{FF2B5EF4-FFF2-40B4-BE49-F238E27FC236}">
                <a16:creationId xmlns:a16="http://schemas.microsoft.com/office/drawing/2014/main" id="{B91ECBF7-145C-4D93-896D-518E551B6AFB}"/>
              </a:ext>
            </a:extLst>
          </p:cNvPr>
          <p:cNvGraphicFramePr>
            <a:graphicFrameLocks noGrp="1"/>
          </p:cNvGraphicFramePr>
          <p:nvPr>
            <p:ph type="tbl" sz="quarter" idx="13"/>
            <p:extLst>
              <p:ext uri="{D42A27DB-BD31-4B8C-83A1-F6EECF244321}">
                <p14:modId xmlns:p14="http://schemas.microsoft.com/office/powerpoint/2010/main" val="518783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08332896"/>
                    </a:ext>
                  </a:extLst>
                </a:gridCol>
                <a:gridCol w="822960">
                  <a:extLst>
                    <a:ext uri="{9D8B030D-6E8A-4147-A177-3AD203B41FA5}">
                      <a16:colId xmlns:a16="http://schemas.microsoft.com/office/drawing/2014/main" val="1016467333"/>
                    </a:ext>
                  </a:extLst>
                </a:gridCol>
                <a:gridCol w="822960">
                  <a:extLst>
                    <a:ext uri="{9D8B030D-6E8A-4147-A177-3AD203B41FA5}">
                      <a16:colId xmlns:a16="http://schemas.microsoft.com/office/drawing/2014/main" val="4280257819"/>
                    </a:ext>
                  </a:extLst>
                </a:gridCol>
                <a:gridCol w="822960">
                  <a:extLst>
                    <a:ext uri="{9D8B030D-6E8A-4147-A177-3AD203B41FA5}">
                      <a16:colId xmlns:a16="http://schemas.microsoft.com/office/drawing/2014/main" val="2871650514"/>
                    </a:ext>
                  </a:extLst>
                </a:gridCol>
                <a:gridCol w="822960">
                  <a:extLst>
                    <a:ext uri="{9D8B030D-6E8A-4147-A177-3AD203B41FA5}">
                      <a16:colId xmlns:a16="http://schemas.microsoft.com/office/drawing/2014/main" val="1519694550"/>
                    </a:ext>
                  </a:extLst>
                </a:gridCol>
                <a:gridCol w="822960">
                  <a:extLst>
                    <a:ext uri="{9D8B030D-6E8A-4147-A177-3AD203B41FA5}">
                      <a16:colId xmlns:a16="http://schemas.microsoft.com/office/drawing/2014/main" val="3431425291"/>
                    </a:ext>
                  </a:extLst>
                </a:gridCol>
                <a:gridCol w="822960">
                  <a:extLst>
                    <a:ext uri="{9D8B030D-6E8A-4147-A177-3AD203B41FA5}">
                      <a16:colId xmlns:a16="http://schemas.microsoft.com/office/drawing/2014/main" val="3394493568"/>
                    </a:ext>
                  </a:extLst>
                </a:gridCol>
                <a:gridCol w="822960">
                  <a:extLst>
                    <a:ext uri="{9D8B030D-6E8A-4147-A177-3AD203B41FA5}">
                      <a16:colId xmlns:a16="http://schemas.microsoft.com/office/drawing/2014/main" val="293225336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34591402"/>
                  </a:ext>
                </a:extLst>
              </a:tr>
              <a:tr h="370840">
                <a:tc>
                  <a:txBody>
                    <a:bodyPr/>
                    <a:lstStyle/>
                    <a:p>
                      <a:r>
                        <a:rPr lang="pt-BR" sz="1000" b="1"/>
                        <a:t> Panorama - 2018-07-02 12:44:55 </a:t>
                      </a:r>
                      <a:r>
                        <a:rPr lang="pt-BR" sz="1000"/>
                        <a:t> 
 </a:t>
                      </a:r>
                      <a:endParaRPr lang="en-US" sz="1000"/>
                    </a:p>
                  </a:txBody>
                  <a:tcPr/>
                </a:tc>
                <a:tc>
                  <a:txBody>
                    <a:bodyPr/>
                    <a:lstStyle/>
                    <a:p>
                      <a:r>
                        <a:rPr lang="en-US" sz="1000"/>
                        <a:t>51.0 %</a:t>
                      </a:r>
                    </a:p>
                  </a:txBody>
                  <a:tcPr/>
                </a:tc>
                <a:tc>
                  <a:txBody>
                    <a:bodyPr/>
                    <a:lstStyle/>
                    <a:p>
                      <a:r>
                        <a:rPr lang="en-US" sz="1000"/>
                        <a:t>8479</a:t>
                      </a:r>
                    </a:p>
                  </a:txBody>
                  <a:tcPr/>
                </a:tc>
                <a:tc>
                  <a:txBody>
                    <a:bodyPr/>
                    <a:lstStyle/>
                    <a:p>
                      <a:r>
                        <a:rPr lang="en-US" sz="1000"/>
                        <a:t>16612</a:t>
                      </a:r>
                    </a:p>
                  </a:txBody>
                  <a:tcPr/>
                </a:tc>
                <a:tc>
                  <a:txBody>
                    <a:bodyPr/>
                    <a:lstStyle/>
                    <a:p>
                      <a:r>
                        <a:rPr lang="en-US" sz="1000"/>
                        <a:t>2265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90447323"/>
                  </a:ext>
                </a:extLst>
              </a:tr>
              <a:tr h="370840">
                <a:tc>
                  <a:txBody>
                    <a:bodyPr/>
                    <a:lstStyle/>
                    <a:p>
                      <a:r>
                        <a:rPr lang="de-DE" sz="1000" b="1"/>
                        <a:t> Panorama - 2018-06-11 09:26:19 </a:t>
                      </a:r>
                      <a:r>
                        <a:rPr lang="de-DE" sz="1000"/>
                        <a:t> 
 Trump absetzen - das wünschte sich Schauspieler Robert de Niro vergangenen Oktober. Bei den den Tony Awards wurde er nun noch deutlicher: http://www.spiegel.de/panorama/leute/robert-de-niro-sagt-fuck-trump-bei-tony-awards-a-1212218.html</a:t>
                      </a:r>
                      <a:endParaRPr lang="en-US" sz="1000"/>
                    </a:p>
                  </a:txBody>
                  <a:tcPr/>
                </a:tc>
                <a:tc>
                  <a:txBody>
                    <a:bodyPr/>
                    <a:lstStyle/>
                    <a:p>
                      <a:r>
                        <a:rPr lang="en-US" sz="1000"/>
                        <a:t>45.1 %</a:t>
                      </a:r>
                    </a:p>
                  </a:txBody>
                  <a:tcPr/>
                </a:tc>
                <a:tc>
                  <a:txBody>
                    <a:bodyPr/>
                    <a:lstStyle/>
                    <a:p>
                      <a:r>
                        <a:rPr lang="en-US" sz="1000"/>
                        <a:t>6539</a:t>
                      </a:r>
                    </a:p>
                  </a:txBody>
                  <a:tcPr/>
                </a:tc>
                <a:tc>
                  <a:txBody>
                    <a:bodyPr/>
                    <a:lstStyle/>
                    <a:p>
                      <a:r>
                        <a:rPr lang="en-US" sz="1000"/>
                        <a:t>14489</a:t>
                      </a:r>
                    </a:p>
                  </a:txBody>
                  <a:tcPr/>
                </a:tc>
                <a:tc>
                  <a:txBody>
                    <a:bodyPr/>
                    <a:lstStyle/>
                    <a:p>
                      <a:r>
                        <a:rPr lang="en-US" sz="1000"/>
                        <a:t>1928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56199137"/>
                  </a:ext>
                </a:extLst>
              </a:tr>
              <a:tr h="370840">
                <a:tc>
                  <a:txBody>
                    <a:bodyPr/>
                    <a:lstStyle/>
                    <a:p>
                      <a:r>
                        <a:rPr lang="de-DE" sz="1000" b="1"/>
                        <a:t> Panorama - 2018-06-02 18:12:11 </a:t>
                      </a:r>
                      <a:r>
                        <a:rPr lang="de-DE" sz="1000"/>
                        <a:t> 
 Holocaust, Konzentrationslager, Millionen Kriegstote - für Alexander Gauland alles nur ein "Vogelschiss". Der Parteichef relativierte beim Bundeskongress der AfD-Nachwuchsorganisation die Zeit des Nationalsozialismus.</a:t>
                      </a:r>
                      <a:endParaRPr lang="en-US" sz="1000"/>
                    </a:p>
                  </a:txBody>
                  <a:tcPr/>
                </a:tc>
                <a:tc>
                  <a:txBody>
                    <a:bodyPr/>
                    <a:lstStyle/>
                    <a:p>
                      <a:r>
                        <a:rPr lang="en-US" sz="1000"/>
                        <a:t>39.4 %</a:t>
                      </a:r>
                    </a:p>
                  </a:txBody>
                  <a:tcPr/>
                </a:tc>
                <a:tc>
                  <a:txBody>
                    <a:bodyPr/>
                    <a:lstStyle/>
                    <a:p>
                      <a:r>
                        <a:rPr lang="en-US" sz="1000"/>
                        <a:t>8184</a:t>
                      </a:r>
                    </a:p>
                  </a:txBody>
                  <a:tcPr/>
                </a:tc>
                <a:tc>
                  <a:txBody>
                    <a:bodyPr/>
                    <a:lstStyle/>
                    <a:p>
                      <a:r>
                        <a:rPr lang="en-US" sz="1000"/>
                        <a:t>20754</a:t>
                      </a:r>
                    </a:p>
                  </a:txBody>
                  <a:tcPr/>
                </a:tc>
                <a:tc>
                  <a:txBody>
                    <a:bodyPr/>
                    <a:lstStyle/>
                    <a:p>
                      <a:r>
                        <a:rPr lang="en-US" sz="1000"/>
                        <a:t>1033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85810593"/>
                  </a:ext>
                </a:extLst>
              </a:tr>
              <a:tr h="370840">
                <a:tc>
                  <a:txBody>
                    <a:bodyPr/>
                    <a:lstStyle/>
                    <a:p>
                      <a:r>
                        <a:rPr lang="pt-BR" sz="1000" b="1"/>
                        <a:t> Panorama - 2018-05-27 14:26:12 </a:t>
                      </a:r>
                      <a:r>
                        <a:rPr lang="pt-BR" sz="1000"/>
                        <a:t> 
 </a:t>
                      </a:r>
                      <a:endParaRPr lang="en-US" sz="1000"/>
                    </a:p>
                  </a:txBody>
                  <a:tcPr/>
                </a:tc>
                <a:tc>
                  <a:txBody>
                    <a:bodyPr/>
                    <a:lstStyle/>
                    <a:p>
                      <a:r>
                        <a:rPr lang="en-US" sz="1000"/>
                        <a:t>39.1 %</a:t>
                      </a:r>
                    </a:p>
                  </a:txBody>
                  <a:tcPr/>
                </a:tc>
                <a:tc>
                  <a:txBody>
                    <a:bodyPr/>
                    <a:lstStyle/>
                    <a:p>
                      <a:r>
                        <a:rPr lang="en-US" sz="1000"/>
                        <a:t>8763</a:t>
                      </a:r>
                    </a:p>
                  </a:txBody>
                  <a:tcPr/>
                </a:tc>
                <a:tc>
                  <a:txBody>
                    <a:bodyPr/>
                    <a:lstStyle/>
                    <a:p>
                      <a:r>
                        <a:rPr lang="en-US" sz="1000"/>
                        <a:t>22413</a:t>
                      </a:r>
                    </a:p>
                  </a:txBody>
                  <a:tcPr/>
                </a:tc>
                <a:tc>
                  <a:txBody>
                    <a:bodyPr/>
                    <a:lstStyle/>
                    <a:p>
                      <a:r>
                        <a:rPr lang="en-US" sz="1000"/>
                        <a:t>3339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1097495"/>
                  </a:ext>
                </a:extLst>
              </a:tr>
              <a:tr h="370840">
                <a:tc>
                  <a:txBody>
                    <a:bodyPr/>
                    <a:lstStyle/>
                    <a:p>
                      <a:r>
                        <a:rPr lang="de-DE" sz="1000" b="1"/>
                        <a:t> Panorama - 2018-09-10 08:00:20 </a:t>
                      </a:r>
                      <a:r>
                        <a:rPr lang="de-DE" sz="1000"/>
                        <a:t> 
 "Dieser Staat steht vor einem Scheideweg. Die Ereignisse in Sachsen sind nicht besorgniserregend, sie sind kein Warnzeichen, sie sind nicht alarmierend, sie zeigen, dass das der Rechtsstaat in Deutschland in Teilen gescheitert ist und davor ist, weiter gravierend zu scheitern." Michel Abdollahi in einem offenen Brief an Angela Merkel und die Bundesregierung.</a:t>
                      </a:r>
                      <a:endParaRPr lang="en-US" sz="1000"/>
                    </a:p>
                  </a:txBody>
                  <a:tcPr/>
                </a:tc>
                <a:tc>
                  <a:txBody>
                    <a:bodyPr/>
                    <a:lstStyle/>
                    <a:p>
                      <a:r>
                        <a:rPr lang="en-US" sz="1000"/>
                        <a:t>36.1 %</a:t>
                      </a:r>
                    </a:p>
                  </a:txBody>
                  <a:tcPr/>
                </a:tc>
                <a:tc>
                  <a:txBody>
                    <a:bodyPr/>
                    <a:lstStyle/>
                    <a:p>
                      <a:r>
                        <a:rPr lang="en-US" sz="1000"/>
                        <a:t>5876</a:t>
                      </a:r>
                    </a:p>
                  </a:txBody>
                  <a:tcPr/>
                </a:tc>
                <a:tc>
                  <a:txBody>
                    <a:bodyPr/>
                    <a:lstStyle/>
                    <a:p>
                      <a:r>
                        <a:rPr lang="en-US" sz="1000"/>
                        <a:t>16256</a:t>
                      </a:r>
                    </a:p>
                  </a:txBody>
                  <a:tcPr/>
                </a:tc>
                <a:tc>
                  <a:txBody>
                    <a:bodyPr/>
                    <a:lstStyle/>
                    <a:p>
                      <a:r>
                        <a:rPr lang="en-US" sz="1000"/>
                        <a:t>727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49977250"/>
                  </a:ext>
                </a:extLst>
              </a:tr>
            </a:tbl>
          </a:graphicData>
        </a:graphic>
      </p:graphicFrame>
      <p:sp>
        <p:nvSpPr>
          <p:cNvPr id="4" name="Text Placeholder 3">
            <a:extLst>
              <a:ext uri="{FF2B5EF4-FFF2-40B4-BE49-F238E27FC236}">
                <a16:creationId xmlns:a16="http://schemas.microsoft.com/office/drawing/2014/main" id="{DBD020C9-1D7B-46A2-9510-7296FFBC4C04}"/>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489840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F5F2-C2B8-4A36-BF69-20617CB15CD6}"/>
              </a:ext>
            </a:extLst>
          </p:cNvPr>
          <p:cNvSpPr>
            <a:spLocks noGrp="1"/>
          </p:cNvSpPr>
          <p:nvPr>
            <p:ph type="title"/>
          </p:nvPr>
        </p:nvSpPr>
        <p:spPr/>
        <p:txBody>
          <a:bodyPr/>
          <a:lstStyle/>
          <a:p>
            <a:r>
              <a:rPr lang="en-US"/>
              <a:t>Facebook Eigene Posts - I-Rate Aktive Nutzer-Flop - Export | Panorama - 1 of 2</a:t>
            </a:r>
          </a:p>
        </p:txBody>
      </p:sp>
      <p:graphicFrame>
        <p:nvGraphicFramePr>
          <p:cNvPr id="5" name="Table Placeholder 4">
            <a:extLst>
              <a:ext uri="{FF2B5EF4-FFF2-40B4-BE49-F238E27FC236}">
                <a16:creationId xmlns:a16="http://schemas.microsoft.com/office/drawing/2014/main" id="{B38DA1B8-63D3-4104-BE5D-9BCA3FD9F79B}"/>
              </a:ext>
            </a:extLst>
          </p:cNvPr>
          <p:cNvGraphicFramePr>
            <a:graphicFrameLocks noGrp="1"/>
          </p:cNvGraphicFramePr>
          <p:nvPr>
            <p:ph type="tbl" sz="quarter" idx="13"/>
            <p:extLst>
              <p:ext uri="{D42A27DB-BD31-4B8C-83A1-F6EECF244321}">
                <p14:modId xmlns:p14="http://schemas.microsoft.com/office/powerpoint/2010/main" val="240787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8503535"/>
                    </a:ext>
                  </a:extLst>
                </a:gridCol>
                <a:gridCol w="822960">
                  <a:extLst>
                    <a:ext uri="{9D8B030D-6E8A-4147-A177-3AD203B41FA5}">
                      <a16:colId xmlns:a16="http://schemas.microsoft.com/office/drawing/2014/main" val="2047725461"/>
                    </a:ext>
                  </a:extLst>
                </a:gridCol>
                <a:gridCol w="822960">
                  <a:extLst>
                    <a:ext uri="{9D8B030D-6E8A-4147-A177-3AD203B41FA5}">
                      <a16:colId xmlns:a16="http://schemas.microsoft.com/office/drawing/2014/main" val="4011543715"/>
                    </a:ext>
                  </a:extLst>
                </a:gridCol>
                <a:gridCol w="822960">
                  <a:extLst>
                    <a:ext uri="{9D8B030D-6E8A-4147-A177-3AD203B41FA5}">
                      <a16:colId xmlns:a16="http://schemas.microsoft.com/office/drawing/2014/main" val="1141697882"/>
                    </a:ext>
                  </a:extLst>
                </a:gridCol>
                <a:gridCol w="822960">
                  <a:extLst>
                    <a:ext uri="{9D8B030D-6E8A-4147-A177-3AD203B41FA5}">
                      <a16:colId xmlns:a16="http://schemas.microsoft.com/office/drawing/2014/main" val="2775358963"/>
                    </a:ext>
                  </a:extLst>
                </a:gridCol>
                <a:gridCol w="822960">
                  <a:extLst>
                    <a:ext uri="{9D8B030D-6E8A-4147-A177-3AD203B41FA5}">
                      <a16:colId xmlns:a16="http://schemas.microsoft.com/office/drawing/2014/main" val="3138212556"/>
                    </a:ext>
                  </a:extLst>
                </a:gridCol>
                <a:gridCol w="822960">
                  <a:extLst>
                    <a:ext uri="{9D8B030D-6E8A-4147-A177-3AD203B41FA5}">
                      <a16:colId xmlns:a16="http://schemas.microsoft.com/office/drawing/2014/main" val="3177347678"/>
                    </a:ext>
                  </a:extLst>
                </a:gridCol>
                <a:gridCol w="822960">
                  <a:extLst>
                    <a:ext uri="{9D8B030D-6E8A-4147-A177-3AD203B41FA5}">
                      <a16:colId xmlns:a16="http://schemas.microsoft.com/office/drawing/2014/main" val="4039068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827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- 2017-12-29 15:01:26 </a:t>
                      </a:r>
                      <a:r>
                        <a:rPr kumimoji="0" lang="de-DE" sz="1000" b="0" i="0" u="none" strike="noStrike" kern="1200" cap="none" spc="0" normalizeH="0" baseline="0" noProof="0">
                          <a:ln>
                            <a:noFill/>
                          </a:ln>
                          <a:solidFill>
                            <a:prstClr val="black"/>
                          </a:solidFill>
                          <a:effectLst/>
                          <a:uLnTx/>
                          <a:uFillTx/>
                          <a:latin typeface="+mn-lt"/>
                          <a:ea typeface="+mn-ea"/>
                          <a:cs typeface="+mn-cs"/>
                        </a:rPr>
                        <a:t> 
 Überdurchschnittlich warm und mit ungewöhnlichen Ausreißern - so lässt sich das Wetter 2017 zusammenfassen. Der Deutsche Wetterdienst (DWD) geht davon aus, dass Deutschland in Zukunft häufiger Extremwetter erleben wird. Den Panorama-Bericht darüber, wie sich Kommunen auf solche Extremwetter vorbereiten wollen, finden Sie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05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- 2017-12-10 13:51:46 </a:t>
                      </a:r>
                      <a:r>
                        <a:rPr kumimoji="0" lang="de-DE" sz="1000" b="0" i="0" u="none" strike="noStrike" kern="1200" cap="none" spc="0" normalizeH="0" baseline="0" noProof="0">
                          <a:ln>
                            <a:noFill/>
                          </a:ln>
                          <a:solidFill>
                            <a:prstClr val="black"/>
                          </a:solidFill>
                          <a:effectLst/>
                          <a:uLnTx/>
                          <a:uFillTx/>
                          <a:latin typeface="+mn-lt"/>
                          <a:ea typeface="+mn-ea"/>
                          <a:cs typeface="+mn-cs"/>
                        </a:rPr>
                        <a:t> 
 "ICANs wichtigste Botschaft ist, dass die Welt niemals sicher sein kann, so lange wir Atomwaffen haben" - die Internationale Kampagne zur Abschaffung von Atomwaffen ist in Oslo mit dem Friedensnobelpreis ausgezeichnet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8207511"/>
                  </a:ext>
                </a:extLst>
              </a:tr>
            </a:tbl>
          </a:graphicData>
        </a:graphic>
      </p:graphicFrame>
      <p:sp>
        <p:nvSpPr>
          <p:cNvPr id="4" name="Text Placeholder 3">
            <a:extLst>
              <a:ext uri="{FF2B5EF4-FFF2-40B4-BE49-F238E27FC236}">
                <a16:creationId xmlns:a16="http://schemas.microsoft.com/office/drawing/2014/main" id="{C1B2FD9D-1898-43ED-AEBE-A7AEF24F80AA}"/>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786498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FF94A-F652-4685-AD41-CE2579F34CF1}"/>
              </a:ext>
            </a:extLst>
          </p:cNvPr>
          <p:cNvSpPr>
            <a:spLocks noGrp="1"/>
          </p:cNvSpPr>
          <p:nvPr>
            <p:ph type="title"/>
          </p:nvPr>
        </p:nvSpPr>
        <p:spPr/>
        <p:txBody>
          <a:bodyPr/>
          <a:lstStyle/>
          <a:p>
            <a:r>
              <a:rPr lang="en-US"/>
              <a:t>Facebook Eigene Posts - I-Rate Aktive Nutzer-Flop - Export | Panorama - 2 of 2</a:t>
            </a:r>
          </a:p>
        </p:txBody>
      </p:sp>
      <p:graphicFrame>
        <p:nvGraphicFramePr>
          <p:cNvPr id="5" name="Table Placeholder 4">
            <a:extLst>
              <a:ext uri="{FF2B5EF4-FFF2-40B4-BE49-F238E27FC236}">
                <a16:creationId xmlns:a16="http://schemas.microsoft.com/office/drawing/2014/main" id="{869D383B-BA50-47A9-B929-7F20A48ACD1F}"/>
              </a:ext>
            </a:extLst>
          </p:cNvPr>
          <p:cNvGraphicFramePr>
            <a:graphicFrameLocks noGrp="1"/>
          </p:cNvGraphicFramePr>
          <p:nvPr>
            <p:ph type="tbl" sz="quarter" idx="13"/>
            <p:extLst>
              <p:ext uri="{D42A27DB-BD31-4B8C-83A1-F6EECF244321}">
                <p14:modId xmlns:p14="http://schemas.microsoft.com/office/powerpoint/2010/main" val="3160015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1738396"/>
                    </a:ext>
                  </a:extLst>
                </a:gridCol>
                <a:gridCol w="822960">
                  <a:extLst>
                    <a:ext uri="{9D8B030D-6E8A-4147-A177-3AD203B41FA5}">
                      <a16:colId xmlns:a16="http://schemas.microsoft.com/office/drawing/2014/main" val="3198307155"/>
                    </a:ext>
                  </a:extLst>
                </a:gridCol>
                <a:gridCol w="822960">
                  <a:extLst>
                    <a:ext uri="{9D8B030D-6E8A-4147-A177-3AD203B41FA5}">
                      <a16:colId xmlns:a16="http://schemas.microsoft.com/office/drawing/2014/main" val="98048066"/>
                    </a:ext>
                  </a:extLst>
                </a:gridCol>
                <a:gridCol w="822960">
                  <a:extLst>
                    <a:ext uri="{9D8B030D-6E8A-4147-A177-3AD203B41FA5}">
                      <a16:colId xmlns:a16="http://schemas.microsoft.com/office/drawing/2014/main" val="867143885"/>
                    </a:ext>
                  </a:extLst>
                </a:gridCol>
                <a:gridCol w="822960">
                  <a:extLst>
                    <a:ext uri="{9D8B030D-6E8A-4147-A177-3AD203B41FA5}">
                      <a16:colId xmlns:a16="http://schemas.microsoft.com/office/drawing/2014/main" val="1657506402"/>
                    </a:ext>
                  </a:extLst>
                </a:gridCol>
                <a:gridCol w="822960">
                  <a:extLst>
                    <a:ext uri="{9D8B030D-6E8A-4147-A177-3AD203B41FA5}">
                      <a16:colId xmlns:a16="http://schemas.microsoft.com/office/drawing/2014/main" val="804453530"/>
                    </a:ext>
                  </a:extLst>
                </a:gridCol>
                <a:gridCol w="822960">
                  <a:extLst>
                    <a:ext uri="{9D8B030D-6E8A-4147-A177-3AD203B41FA5}">
                      <a16:colId xmlns:a16="http://schemas.microsoft.com/office/drawing/2014/main" val="3978199245"/>
                    </a:ext>
                  </a:extLst>
                </a:gridCol>
                <a:gridCol w="822960">
                  <a:extLst>
                    <a:ext uri="{9D8B030D-6E8A-4147-A177-3AD203B41FA5}">
                      <a16:colId xmlns:a16="http://schemas.microsoft.com/office/drawing/2014/main" val="2249958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136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- 2017-12-02 12:31:34 </a:t>
                      </a:r>
                      <a:r>
                        <a:rPr kumimoji="0" lang="de-DE" sz="1000" b="0" i="0" u="none" strike="noStrike" kern="1200" cap="none" spc="0" normalizeH="0" baseline="0" noProof="0">
                          <a:ln>
                            <a:noFill/>
                          </a:ln>
                          <a:solidFill>
                            <a:prstClr val="black"/>
                          </a:solidFill>
                          <a:effectLst/>
                          <a:uLnTx/>
                          <a:uFillTx/>
                          <a:latin typeface="+mn-lt"/>
                          <a:ea typeface="+mn-ea"/>
                          <a:cs typeface="+mn-cs"/>
                        </a:rPr>
                        <a:t> 
 "Die Wahrheit zu berichten, die Umwelt zu schützen, für Menschenrechte und soziale Gerechtigkeit zu arbeiten, das alles ist so riskant geworden wie nie zuvor."  Der Alternativen Nobelpreis ging an Menschenrechtsaktivisten aus vier Ländern, doch nicht alle Preisträger durften zur Verleihung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570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- 2018-01-12 17:45:00 </a:t>
                      </a:r>
                      <a:r>
                        <a:rPr kumimoji="0" lang="de-DE" sz="1000" b="0" i="0" u="none" strike="noStrike" kern="1200" cap="none" spc="0" normalizeH="0" baseline="0" noProof="0">
                          <a:ln>
                            <a:noFill/>
                          </a:ln>
                          <a:solidFill>
                            <a:prstClr val="black"/>
                          </a:solidFill>
                          <a:effectLst/>
                          <a:uLnTx/>
                          <a:uFillTx/>
                          <a:latin typeface="+mn-lt"/>
                          <a:ea typeface="+mn-ea"/>
                          <a:cs typeface="+mn-cs"/>
                        </a:rPr>
                        <a:t> 
 Kontraste wird 50. Das sieht man euch gar nicht an :) Herzlichen Glückwunsch!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779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- 2017-12-07 16:22:44 </a:t>
                      </a:r>
                      <a:r>
                        <a:rPr kumimoji="0" lang="de-DE" sz="1000" b="0" i="0" u="none" strike="noStrike" kern="1200" cap="none" spc="0" normalizeH="0" baseline="0" noProof="0">
                          <a:ln>
                            <a:noFill/>
                          </a:ln>
                          <a:solidFill>
                            <a:prstClr val="black"/>
                          </a:solidFill>
                          <a:effectLst/>
                          <a:uLnTx/>
                          <a:uFillTx/>
                          <a:latin typeface="+mn-lt"/>
                          <a:ea typeface="+mn-ea"/>
                          <a:cs typeface="+mn-cs"/>
                        </a:rPr>
                        <a:t> 
 Fala português? Die brasilianische Tochterfirma des VW-Konzerns soll sich während der Militärdiktatur aktiv an der Verfolgung von Regimegegnern beteiligt haben. Damit auch die Betroffenen in Brasilien den Panorama 3-Beitrag verstehen können, hat ihn ARD TELEVISION RIO DE JANEIRO ins Portugiesische übersetzt.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5756706"/>
                  </a:ext>
                </a:extLst>
              </a:tr>
            </a:tbl>
          </a:graphicData>
        </a:graphic>
      </p:graphicFrame>
      <p:sp>
        <p:nvSpPr>
          <p:cNvPr id="4" name="Text Placeholder 3">
            <a:extLst>
              <a:ext uri="{FF2B5EF4-FFF2-40B4-BE49-F238E27FC236}">
                <a16:creationId xmlns:a16="http://schemas.microsoft.com/office/drawing/2014/main" id="{98E5F85F-319D-4086-94A4-76874889638B}"/>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569395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BAE91-9415-4865-A5CA-00F4FEA306A9}"/>
              </a:ext>
            </a:extLst>
          </p:cNvPr>
          <p:cNvSpPr>
            <a:spLocks noGrp="1"/>
          </p:cNvSpPr>
          <p:nvPr>
            <p:ph type="title"/>
          </p:nvPr>
        </p:nvSpPr>
        <p:spPr/>
        <p:txBody>
          <a:bodyPr/>
          <a:lstStyle/>
          <a:p>
            <a:r>
              <a:rPr lang="en-US"/>
              <a:t>Facebook Eigene Post - Summe Interaktionen - Export | Panorama - 1 of 2</a:t>
            </a:r>
          </a:p>
        </p:txBody>
      </p:sp>
      <p:graphicFrame>
        <p:nvGraphicFramePr>
          <p:cNvPr id="5" name="Table Placeholder 4">
            <a:extLst>
              <a:ext uri="{FF2B5EF4-FFF2-40B4-BE49-F238E27FC236}">
                <a16:creationId xmlns:a16="http://schemas.microsoft.com/office/drawing/2014/main" id="{7B224FA0-7A74-4ABE-8F56-3550FDA881F6}"/>
              </a:ext>
            </a:extLst>
          </p:cNvPr>
          <p:cNvGraphicFramePr>
            <a:graphicFrameLocks noGrp="1"/>
          </p:cNvGraphicFramePr>
          <p:nvPr>
            <p:ph type="tbl" sz="quarter" idx="13"/>
            <p:extLst>
              <p:ext uri="{D42A27DB-BD31-4B8C-83A1-F6EECF244321}">
                <p14:modId xmlns:p14="http://schemas.microsoft.com/office/powerpoint/2010/main" val="712461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25685832"/>
                    </a:ext>
                  </a:extLst>
                </a:gridCol>
                <a:gridCol w="822960">
                  <a:extLst>
                    <a:ext uri="{9D8B030D-6E8A-4147-A177-3AD203B41FA5}">
                      <a16:colId xmlns:a16="http://schemas.microsoft.com/office/drawing/2014/main" val="990528211"/>
                    </a:ext>
                  </a:extLst>
                </a:gridCol>
                <a:gridCol w="822960">
                  <a:extLst>
                    <a:ext uri="{9D8B030D-6E8A-4147-A177-3AD203B41FA5}">
                      <a16:colId xmlns:a16="http://schemas.microsoft.com/office/drawing/2014/main" val="2254076878"/>
                    </a:ext>
                  </a:extLst>
                </a:gridCol>
                <a:gridCol w="822960">
                  <a:extLst>
                    <a:ext uri="{9D8B030D-6E8A-4147-A177-3AD203B41FA5}">
                      <a16:colId xmlns:a16="http://schemas.microsoft.com/office/drawing/2014/main" val="1323703144"/>
                    </a:ext>
                  </a:extLst>
                </a:gridCol>
                <a:gridCol w="822960">
                  <a:extLst>
                    <a:ext uri="{9D8B030D-6E8A-4147-A177-3AD203B41FA5}">
                      <a16:colId xmlns:a16="http://schemas.microsoft.com/office/drawing/2014/main" val="3934410283"/>
                    </a:ext>
                  </a:extLst>
                </a:gridCol>
                <a:gridCol w="822960">
                  <a:extLst>
                    <a:ext uri="{9D8B030D-6E8A-4147-A177-3AD203B41FA5}">
                      <a16:colId xmlns:a16="http://schemas.microsoft.com/office/drawing/2014/main" val="2604817020"/>
                    </a:ext>
                  </a:extLst>
                </a:gridCol>
                <a:gridCol w="822960">
                  <a:extLst>
                    <a:ext uri="{9D8B030D-6E8A-4147-A177-3AD203B41FA5}">
                      <a16:colId xmlns:a16="http://schemas.microsoft.com/office/drawing/2014/main" val="1184637671"/>
                    </a:ext>
                  </a:extLst>
                </a:gridCol>
                <a:gridCol w="822960">
                  <a:extLst>
                    <a:ext uri="{9D8B030D-6E8A-4147-A177-3AD203B41FA5}">
                      <a16:colId xmlns:a16="http://schemas.microsoft.com/office/drawing/2014/main" val="3423729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152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114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420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1592399"/>
                  </a:ext>
                </a:extLst>
              </a:tr>
            </a:tbl>
          </a:graphicData>
        </a:graphic>
      </p:graphicFrame>
      <p:sp>
        <p:nvSpPr>
          <p:cNvPr id="4" name="Text Placeholder 3">
            <a:extLst>
              <a:ext uri="{FF2B5EF4-FFF2-40B4-BE49-F238E27FC236}">
                <a16:creationId xmlns:a16="http://schemas.microsoft.com/office/drawing/2014/main" id="{E432C521-74AD-4058-80E5-29B95AF85F3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915884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CCCF-DAA1-4880-8AAB-6CDFFA8BFB23}"/>
              </a:ext>
            </a:extLst>
          </p:cNvPr>
          <p:cNvSpPr>
            <a:spLocks noGrp="1"/>
          </p:cNvSpPr>
          <p:nvPr>
            <p:ph type="title"/>
          </p:nvPr>
        </p:nvSpPr>
        <p:spPr/>
        <p:txBody>
          <a:bodyPr/>
          <a:lstStyle/>
          <a:p>
            <a:r>
              <a:rPr lang="en-US"/>
              <a:t>Facebook Eigene Post - Summe Interaktionen - Export | Panorama - 2 of 2</a:t>
            </a:r>
          </a:p>
        </p:txBody>
      </p:sp>
      <p:graphicFrame>
        <p:nvGraphicFramePr>
          <p:cNvPr id="5" name="Table Placeholder 4">
            <a:extLst>
              <a:ext uri="{FF2B5EF4-FFF2-40B4-BE49-F238E27FC236}">
                <a16:creationId xmlns:a16="http://schemas.microsoft.com/office/drawing/2014/main" id="{BB2B9068-64F5-465F-B0D7-03F53C916223}"/>
              </a:ext>
            </a:extLst>
          </p:cNvPr>
          <p:cNvGraphicFramePr>
            <a:graphicFrameLocks noGrp="1"/>
          </p:cNvGraphicFramePr>
          <p:nvPr>
            <p:ph type="tbl" sz="quarter" idx="13"/>
            <p:extLst>
              <p:ext uri="{D42A27DB-BD31-4B8C-83A1-F6EECF244321}">
                <p14:modId xmlns:p14="http://schemas.microsoft.com/office/powerpoint/2010/main" val="376307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79575321"/>
                    </a:ext>
                  </a:extLst>
                </a:gridCol>
                <a:gridCol w="822960">
                  <a:extLst>
                    <a:ext uri="{9D8B030D-6E8A-4147-A177-3AD203B41FA5}">
                      <a16:colId xmlns:a16="http://schemas.microsoft.com/office/drawing/2014/main" val="2088055221"/>
                    </a:ext>
                  </a:extLst>
                </a:gridCol>
                <a:gridCol w="822960">
                  <a:extLst>
                    <a:ext uri="{9D8B030D-6E8A-4147-A177-3AD203B41FA5}">
                      <a16:colId xmlns:a16="http://schemas.microsoft.com/office/drawing/2014/main" val="4070118493"/>
                    </a:ext>
                  </a:extLst>
                </a:gridCol>
                <a:gridCol w="822960">
                  <a:extLst>
                    <a:ext uri="{9D8B030D-6E8A-4147-A177-3AD203B41FA5}">
                      <a16:colId xmlns:a16="http://schemas.microsoft.com/office/drawing/2014/main" val="3354412446"/>
                    </a:ext>
                  </a:extLst>
                </a:gridCol>
                <a:gridCol w="822960">
                  <a:extLst>
                    <a:ext uri="{9D8B030D-6E8A-4147-A177-3AD203B41FA5}">
                      <a16:colId xmlns:a16="http://schemas.microsoft.com/office/drawing/2014/main" val="2938439366"/>
                    </a:ext>
                  </a:extLst>
                </a:gridCol>
                <a:gridCol w="822960">
                  <a:extLst>
                    <a:ext uri="{9D8B030D-6E8A-4147-A177-3AD203B41FA5}">
                      <a16:colId xmlns:a16="http://schemas.microsoft.com/office/drawing/2014/main" val="3072029993"/>
                    </a:ext>
                  </a:extLst>
                </a:gridCol>
                <a:gridCol w="822960">
                  <a:extLst>
                    <a:ext uri="{9D8B030D-6E8A-4147-A177-3AD203B41FA5}">
                      <a16:colId xmlns:a16="http://schemas.microsoft.com/office/drawing/2014/main" val="2169017659"/>
                    </a:ext>
                  </a:extLst>
                </a:gridCol>
                <a:gridCol w="822960">
                  <a:extLst>
                    <a:ext uri="{9D8B030D-6E8A-4147-A177-3AD203B41FA5}">
                      <a16:colId xmlns:a16="http://schemas.microsoft.com/office/drawing/2014/main" val="152666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7675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925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- 2018-05-31 13:32:32 </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6097189"/>
                  </a:ext>
                </a:extLst>
              </a:tr>
            </a:tbl>
          </a:graphicData>
        </a:graphic>
      </p:graphicFrame>
      <p:sp>
        <p:nvSpPr>
          <p:cNvPr id="4" name="Text Placeholder 3">
            <a:extLst>
              <a:ext uri="{FF2B5EF4-FFF2-40B4-BE49-F238E27FC236}">
                <a16:creationId xmlns:a16="http://schemas.microsoft.com/office/drawing/2014/main" id="{89B69B31-77E7-4782-9BA8-5E5BE9C58ED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674830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E9F0-3586-4C94-9D7C-B6411D695E8B}"/>
              </a:ext>
            </a:extLst>
          </p:cNvPr>
          <p:cNvSpPr>
            <a:spLocks noGrp="1"/>
          </p:cNvSpPr>
          <p:nvPr>
            <p:ph type="title"/>
          </p:nvPr>
        </p:nvSpPr>
        <p:spPr/>
        <p:txBody>
          <a:bodyPr/>
          <a:lstStyle/>
          <a:p>
            <a:r>
              <a:rPr lang="en-US"/>
              <a:t>Facebook Eigene Posts - Reaktionen - Export | Panorama - 1 of 3</a:t>
            </a:r>
          </a:p>
        </p:txBody>
      </p:sp>
      <p:graphicFrame>
        <p:nvGraphicFramePr>
          <p:cNvPr id="5" name="Table Placeholder 4">
            <a:extLst>
              <a:ext uri="{FF2B5EF4-FFF2-40B4-BE49-F238E27FC236}">
                <a16:creationId xmlns:a16="http://schemas.microsoft.com/office/drawing/2014/main" id="{EF3CC7F2-08EC-49A3-A564-FD690988A8E8}"/>
              </a:ext>
            </a:extLst>
          </p:cNvPr>
          <p:cNvGraphicFramePr>
            <a:graphicFrameLocks noGrp="1"/>
          </p:cNvGraphicFramePr>
          <p:nvPr>
            <p:ph type="tbl" sz="quarter" idx="13"/>
            <p:extLst>
              <p:ext uri="{D42A27DB-BD31-4B8C-83A1-F6EECF244321}">
                <p14:modId xmlns:p14="http://schemas.microsoft.com/office/powerpoint/2010/main" val="3580533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94530646"/>
                    </a:ext>
                  </a:extLst>
                </a:gridCol>
                <a:gridCol w="822960">
                  <a:extLst>
                    <a:ext uri="{9D8B030D-6E8A-4147-A177-3AD203B41FA5}">
                      <a16:colId xmlns:a16="http://schemas.microsoft.com/office/drawing/2014/main" val="3046860943"/>
                    </a:ext>
                  </a:extLst>
                </a:gridCol>
                <a:gridCol w="493776">
                  <a:extLst>
                    <a:ext uri="{9D8B030D-6E8A-4147-A177-3AD203B41FA5}">
                      <a16:colId xmlns:a16="http://schemas.microsoft.com/office/drawing/2014/main" val="224661994"/>
                    </a:ext>
                  </a:extLst>
                </a:gridCol>
                <a:gridCol w="493776">
                  <a:extLst>
                    <a:ext uri="{9D8B030D-6E8A-4147-A177-3AD203B41FA5}">
                      <a16:colId xmlns:a16="http://schemas.microsoft.com/office/drawing/2014/main" val="3969598836"/>
                    </a:ext>
                  </a:extLst>
                </a:gridCol>
                <a:gridCol w="493776">
                  <a:extLst>
                    <a:ext uri="{9D8B030D-6E8A-4147-A177-3AD203B41FA5}">
                      <a16:colId xmlns:a16="http://schemas.microsoft.com/office/drawing/2014/main" val="3249642114"/>
                    </a:ext>
                  </a:extLst>
                </a:gridCol>
                <a:gridCol w="493776">
                  <a:extLst>
                    <a:ext uri="{9D8B030D-6E8A-4147-A177-3AD203B41FA5}">
                      <a16:colId xmlns:a16="http://schemas.microsoft.com/office/drawing/2014/main" val="2245300470"/>
                    </a:ext>
                  </a:extLst>
                </a:gridCol>
                <a:gridCol w="493776">
                  <a:extLst>
                    <a:ext uri="{9D8B030D-6E8A-4147-A177-3AD203B41FA5}">
                      <a16:colId xmlns:a16="http://schemas.microsoft.com/office/drawing/2014/main" val="3089695817"/>
                    </a:ext>
                  </a:extLst>
                </a:gridCol>
                <a:gridCol w="493776">
                  <a:extLst>
                    <a:ext uri="{9D8B030D-6E8A-4147-A177-3AD203B41FA5}">
                      <a16:colId xmlns:a16="http://schemas.microsoft.com/office/drawing/2014/main" val="1201723674"/>
                    </a:ext>
                  </a:extLst>
                </a:gridCol>
                <a:gridCol w="493776">
                  <a:extLst>
                    <a:ext uri="{9D8B030D-6E8A-4147-A177-3AD203B41FA5}">
                      <a16:colId xmlns:a16="http://schemas.microsoft.com/office/drawing/2014/main" val="2317047502"/>
                    </a:ext>
                  </a:extLst>
                </a:gridCol>
                <a:gridCol w="493776">
                  <a:extLst>
                    <a:ext uri="{9D8B030D-6E8A-4147-A177-3AD203B41FA5}">
                      <a16:colId xmlns:a16="http://schemas.microsoft.com/office/drawing/2014/main" val="3284542356"/>
                    </a:ext>
                  </a:extLst>
                </a:gridCol>
                <a:gridCol w="493776">
                  <a:extLst>
                    <a:ext uri="{9D8B030D-6E8A-4147-A177-3AD203B41FA5}">
                      <a16:colId xmlns:a16="http://schemas.microsoft.com/office/drawing/2014/main" val="2438019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497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- 2018-07-20 15:12:46</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"Absaufen, absaufen ...!"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657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- 2018-10-10 16:45:48</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Pflegenotstand auf Kinderintensivstation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0747969"/>
                  </a:ext>
                </a:extLst>
              </a:tr>
            </a:tbl>
          </a:graphicData>
        </a:graphic>
      </p:graphicFrame>
      <p:sp>
        <p:nvSpPr>
          <p:cNvPr id="4" name="Text Placeholder 3">
            <a:extLst>
              <a:ext uri="{FF2B5EF4-FFF2-40B4-BE49-F238E27FC236}">
                <a16:creationId xmlns:a16="http://schemas.microsoft.com/office/drawing/2014/main" id="{C2AC23E3-20A8-49C9-9D78-3034A4A8275F}"/>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617336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06E49-25E1-4D9D-B426-340336F5DE6B}"/>
              </a:ext>
            </a:extLst>
          </p:cNvPr>
          <p:cNvSpPr>
            <a:spLocks noGrp="1"/>
          </p:cNvSpPr>
          <p:nvPr>
            <p:ph type="title"/>
          </p:nvPr>
        </p:nvSpPr>
        <p:spPr/>
        <p:txBody>
          <a:bodyPr/>
          <a:lstStyle/>
          <a:p>
            <a:r>
              <a:rPr lang="en-US"/>
              <a:t>Facebook Eigene Posts - Reaktionen - Export | Panorama - 2 of 3</a:t>
            </a:r>
          </a:p>
        </p:txBody>
      </p:sp>
      <p:graphicFrame>
        <p:nvGraphicFramePr>
          <p:cNvPr id="5" name="Table Placeholder 4">
            <a:extLst>
              <a:ext uri="{FF2B5EF4-FFF2-40B4-BE49-F238E27FC236}">
                <a16:creationId xmlns:a16="http://schemas.microsoft.com/office/drawing/2014/main" id="{3BD71D84-8C69-4BB0-9F7A-ECA15C22AF2B}"/>
              </a:ext>
            </a:extLst>
          </p:cNvPr>
          <p:cNvGraphicFramePr>
            <a:graphicFrameLocks noGrp="1"/>
          </p:cNvGraphicFramePr>
          <p:nvPr>
            <p:ph type="tbl" sz="quarter" idx="13"/>
            <p:extLst>
              <p:ext uri="{D42A27DB-BD31-4B8C-83A1-F6EECF244321}">
                <p14:modId xmlns:p14="http://schemas.microsoft.com/office/powerpoint/2010/main" val="71073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87977288"/>
                    </a:ext>
                  </a:extLst>
                </a:gridCol>
                <a:gridCol w="822960">
                  <a:extLst>
                    <a:ext uri="{9D8B030D-6E8A-4147-A177-3AD203B41FA5}">
                      <a16:colId xmlns:a16="http://schemas.microsoft.com/office/drawing/2014/main" val="2792007005"/>
                    </a:ext>
                  </a:extLst>
                </a:gridCol>
                <a:gridCol w="493776">
                  <a:extLst>
                    <a:ext uri="{9D8B030D-6E8A-4147-A177-3AD203B41FA5}">
                      <a16:colId xmlns:a16="http://schemas.microsoft.com/office/drawing/2014/main" val="3330743987"/>
                    </a:ext>
                  </a:extLst>
                </a:gridCol>
                <a:gridCol w="493776">
                  <a:extLst>
                    <a:ext uri="{9D8B030D-6E8A-4147-A177-3AD203B41FA5}">
                      <a16:colId xmlns:a16="http://schemas.microsoft.com/office/drawing/2014/main" val="1308989752"/>
                    </a:ext>
                  </a:extLst>
                </a:gridCol>
                <a:gridCol w="493776">
                  <a:extLst>
                    <a:ext uri="{9D8B030D-6E8A-4147-A177-3AD203B41FA5}">
                      <a16:colId xmlns:a16="http://schemas.microsoft.com/office/drawing/2014/main" val="2568587866"/>
                    </a:ext>
                  </a:extLst>
                </a:gridCol>
                <a:gridCol w="493776">
                  <a:extLst>
                    <a:ext uri="{9D8B030D-6E8A-4147-A177-3AD203B41FA5}">
                      <a16:colId xmlns:a16="http://schemas.microsoft.com/office/drawing/2014/main" val="3677540085"/>
                    </a:ext>
                  </a:extLst>
                </a:gridCol>
                <a:gridCol w="493776">
                  <a:extLst>
                    <a:ext uri="{9D8B030D-6E8A-4147-A177-3AD203B41FA5}">
                      <a16:colId xmlns:a16="http://schemas.microsoft.com/office/drawing/2014/main" val="3426077678"/>
                    </a:ext>
                  </a:extLst>
                </a:gridCol>
                <a:gridCol w="493776">
                  <a:extLst>
                    <a:ext uri="{9D8B030D-6E8A-4147-A177-3AD203B41FA5}">
                      <a16:colId xmlns:a16="http://schemas.microsoft.com/office/drawing/2014/main" val="106887647"/>
                    </a:ext>
                  </a:extLst>
                </a:gridCol>
                <a:gridCol w="493776">
                  <a:extLst>
                    <a:ext uri="{9D8B030D-6E8A-4147-A177-3AD203B41FA5}">
                      <a16:colId xmlns:a16="http://schemas.microsoft.com/office/drawing/2014/main" val="3658484304"/>
                    </a:ext>
                  </a:extLst>
                </a:gridCol>
                <a:gridCol w="493776">
                  <a:extLst>
                    <a:ext uri="{9D8B030D-6E8A-4147-A177-3AD203B41FA5}">
                      <a16:colId xmlns:a16="http://schemas.microsoft.com/office/drawing/2014/main" val="1101796184"/>
                    </a:ext>
                  </a:extLst>
                </a:gridCol>
                <a:gridCol w="493776">
                  <a:extLst>
                    <a:ext uri="{9D8B030D-6E8A-4147-A177-3AD203B41FA5}">
                      <a16:colId xmlns:a16="http://schemas.microsoft.com/office/drawing/2014/main" val="1594409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353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- 2018-03-02 17:00:27</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Holocaust - Die Lüge der ahnungslosen Deutschen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408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- 2018-04-06 15:06:49</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Extra 3: Der KITA-Song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2031456"/>
                  </a:ext>
                </a:extLst>
              </a:tr>
            </a:tbl>
          </a:graphicData>
        </a:graphic>
      </p:graphicFrame>
      <p:sp>
        <p:nvSpPr>
          <p:cNvPr id="4" name="Text Placeholder 3">
            <a:extLst>
              <a:ext uri="{FF2B5EF4-FFF2-40B4-BE49-F238E27FC236}">
                <a16:creationId xmlns:a16="http://schemas.microsoft.com/office/drawing/2014/main" id="{6231E135-3D45-4419-9440-1CA211D3985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92046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B7637-00B2-40D8-A10D-37C780464D93}"/>
              </a:ext>
            </a:extLst>
          </p:cNvPr>
          <p:cNvSpPr>
            <a:spLocks noGrp="1"/>
          </p:cNvSpPr>
          <p:nvPr>
            <p:ph type="title"/>
          </p:nvPr>
        </p:nvSpPr>
        <p:spPr/>
        <p:txBody>
          <a:bodyPr/>
          <a:lstStyle/>
          <a:p>
            <a:r>
              <a:rPr lang="en-US"/>
              <a:t>Facebook Eigene Posts - Reaktionen - Export | Panorama - 3 of 3</a:t>
            </a:r>
          </a:p>
        </p:txBody>
      </p:sp>
      <p:graphicFrame>
        <p:nvGraphicFramePr>
          <p:cNvPr id="5" name="Table Placeholder 4">
            <a:extLst>
              <a:ext uri="{FF2B5EF4-FFF2-40B4-BE49-F238E27FC236}">
                <a16:creationId xmlns:a16="http://schemas.microsoft.com/office/drawing/2014/main" id="{374A0C8C-751A-4FF7-9BD8-4E7D15DFA006}"/>
              </a:ext>
            </a:extLst>
          </p:cNvPr>
          <p:cNvGraphicFramePr>
            <a:graphicFrameLocks noGrp="1"/>
          </p:cNvGraphicFramePr>
          <p:nvPr>
            <p:ph type="tbl" sz="quarter" idx="13"/>
            <p:extLst>
              <p:ext uri="{D42A27DB-BD31-4B8C-83A1-F6EECF244321}">
                <p14:modId xmlns:p14="http://schemas.microsoft.com/office/powerpoint/2010/main" val="4091822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4492682"/>
                    </a:ext>
                  </a:extLst>
                </a:gridCol>
                <a:gridCol w="822960">
                  <a:extLst>
                    <a:ext uri="{9D8B030D-6E8A-4147-A177-3AD203B41FA5}">
                      <a16:colId xmlns:a16="http://schemas.microsoft.com/office/drawing/2014/main" val="1038709862"/>
                    </a:ext>
                  </a:extLst>
                </a:gridCol>
                <a:gridCol w="493776">
                  <a:extLst>
                    <a:ext uri="{9D8B030D-6E8A-4147-A177-3AD203B41FA5}">
                      <a16:colId xmlns:a16="http://schemas.microsoft.com/office/drawing/2014/main" val="3020508882"/>
                    </a:ext>
                  </a:extLst>
                </a:gridCol>
                <a:gridCol w="493776">
                  <a:extLst>
                    <a:ext uri="{9D8B030D-6E8A-4147-A177-3AD203B41FA5}">
                      <a16:colId xmlns:a16="http://schemas.microsoft.com/office/drawing/2014/main" val="1015162292"/>
                    </a:ext>
                  </a:extLst>
                </a:gridCol>
                <a:gridCol w="493776">
                  <a:extLst>
                    <a:ext uri="{9D8B030D-6E8A-4147-A177-3AD203B41FA5}">
                      <a16:colId xmlns:a16="http://schemas.microsoft.com/office/drawing/2014/main" val="3407786537"/>
                    </a:ext>
                  </a:extLst>
                </a:gridCol>
                <a:gridCol w="493776">
                  <a:extLst>
                    <a:ext uri="{9D8B030D-6E8A-4147-A177-3AD203B41FA5}">
                      <a16:colId xmlns:a16="http://schemas.microsoft.com/office/drawing/2014/main" val="3041350930"/>
                    </a:ext>
                  </a:extLst>
                </a:gridCol>
                <a:gridCol w="493776">
                  <a:extLst>
                    <a:ext uri="{9D8B030D-6E8A-4147-A177-3AD203B41FA5}">
                      <a16:colId xmlns:a16="http://schemas.microsoft.com/office/drawing/2014/main" val="3741918605"/>
                    </a:ext>
                  </a:extLst>
                </a:gridCol>
                <a:gridCol w="493776">
                  <a:extLst>
                    <a:ext uri="{9D8B030D-6E8A-4147-A177-3AD203B41FA5}">
                      <a16:colId xmlns:a16="http://schemas.microsoft.com/office/drawing/2014/main" val="2255616384"/>
                    </a:ext>
                  </a:extLst>
                </a:gridCol>
                <a:gridCol w="493776">
                  <a:extLst>
                    <a:ext uri="{9D8B030D-6E8A-4147-A177-3AD203B41FA5}">
                      <a16:colId xmlns:a16="http://schemas.microsoft.com/office/drawing/2014/main" val="1156641305"/>
                    </a:ext>
                  </a:extLst>
                </a:gridCol>
                <a:gridCol w="493776">
                  <a:extLst>
                    <a:ext uri="{9D8B030D-6E8A-4147-A177-3AD203B41FA5}">
                      <a16:colId xmlns:a16="http://schemas.microsoft.com/office/drawing/2014/main" val="3877592998"/>
                    </a:ext>
                  </a:extLst>
                </a:gridCol>
                <a:gridCol w="493776">
                  <a:extLst>
                    <a:ext uri="{9D8B030D-6E8A-4147-A177-3AD203B41FA5}">
                      <a16:colId xmlns:a16="http://schemas.microsoft.com/office/drawing/2014/main" val="119003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295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- 2018-05-31 13:32:32</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Stau dank Diesel-Fahrverbot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7363955"/>
                  </a:ext>
                </a:extLst>
              </a:tr>
            </a:tbl>
          </a:graphicData>
        </a:graphic>
      </p:graphicFrame>
      <p:sp>
        <p:nvSpPr>
          <p:cNvPr id="4" name="Text Placeholder 3">
            <a:extLst>
              <a:ext uri="{FF2B5EF4-FFF2-40B4-BE49-F238E27FC236}">
                <a16:creationId xmlns:a16="http://schemas.microsoft.com/office/drawing/2014/main" id="{A68D2FD1-47ED-4021-8CB3-99DBBB6B59B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750772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FC02-6E3C-4118-A2CF-4978834DF934}"/>
              </a:ext>
            </a:extLst>
          </p:cNvPr>
          <p:cNvSpPr>
            <a:spLocks noGrp="1"/>
          </p:cNvSpPr>
          <p:nvPr>
            <p:ph type="title"/>
          </p:nvPr>
        </p:nvSpPr>
        <p:spPr/>
        <p:txBody>
          <a:bodyPr/>
          <a:lstStyle/>
          <a:p>
            <a:r>
              <a:rPr lang="de-DE"/>
              <a:t>Eigene Posts - Videostarts - Profil-bezogene Nutzung | Panorama</a:t>
            </a:r>
            <a:endParaRPr lang="en-US"/>
          </a:p>
        </p:txBody>
      </p:sp>
      <p:graphicFrame>
        <p:nvGraphicFramePr>
          <p:cNvPr id="5" name="Table Placeholder 4">
            <a:extLst>
              <a:ext uri="{FF2B5EF4-FFF2-40B4-BE49-F238E27FC236}">
                <a16:creationId xmlns:a16="http://schemas.microsoft.com/office/drawing/2014/main" id="{068B6A5E-0A01-4F3F-ACEE-A4D7DB58E7EF}"/>
              </a:ext>
            </a:extLst>
          </p:cNvPr>
          <p:cNvGraphicFramePr>
            <a:graphicFrameLocks noGrp="1"/>
          </p:cNvGraphicFramePr>
          <p:nvPr>
            <p:ph type="tbl" sz="quarter" idx="13"/>
            <p:extLst>
              <p:ext uri="{D42A27DB-BD31-4B8C-83A1-F6EECF244321}">
                <p14:modId xmlns:p14="http://schemas.microsoft.com/office/powerpoint/2010/main" val="2219072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3931531"/>
                    </a:ext>
                  </a:extLst>
                </a:gridCol>
                <a:gridCol w="822960">
                  <a:extLst>
                    <a:ext uri="{9D8B030D-6E8A-4147-A177-3AD203B41FA5}">
                      <a16:colId xmlns:a16="http://schemas.microsoft.com/office/drawing/2014/main" val="857343263"/>
                    </a:ext>
                  </a:extLst>
                </a:gridCol>
                <a:gridCol w="822960">
                  <a:extLst>
                    <a:ext uri="{9D8B030D-6E8A-4147-A177-3AD203B41FA5}">
                      <a16:colId xmlns:a16="http://schemas.microsoft.com/office/drawing/2014/main" val="1890578267"/>
                    </a:ext>
                  </a:extLst>
                </a:gridCol>
                <a:gridCol w="822960">
                  <a:extLst>
                    <a:ext uri="{9D8B030D-6E8A-4147-A177-3AD203B41FA5}">
                      <a16:colId xmlns:a16="http://schemas.microsoft.com/office/drawing/2014/main" val="1917251797"/>
                    </a:ext>
                  </a:extLst>
                </a:gridCol>
                <a:gridCol w="822960">
                  <a:extLst>
                    <a:ext uri="{9D8B030D-6E8A-4147-A177-3AD203B41FA5}">
                      <a16:colId xmlns:a16="http://schemas.microsoft.com/office/drawing/2014/main" val="1344993728"/>
                    </a:ext>
                  </a:extLst>
                </a:gridCol>
                <a:gridCol w="822960">
                  <a:extLst>
                    <a:ext uri="{9D8B030D-6E8A-4147-A177-3AD203B41FA5}">
                      <a16:colId xmlns:a16="http://schemas.microsoft.com/office/drawing/2014/main" val="988669051"/>
                    </a:ext>
                  </a:extLst>
                </a:gridCol>
                <a:gridCol w="822960">
                  <a:extLst>
                    <a:ext uri="{9D8B030D-6E8A-4147-A177-3AD203B41FA5}">
                      <a16:colId xmlns:a16="http://schemas.microsoft.com/office/drawing/2014/main" val="1823388146"/>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975880878"/>
                  </a:ext>
                </a:extLst>
              </a:tr>
              <a:tr h="370840">
                <a:tc>
                  <a:txBody>
                    <a:bodyPr/>
                    <a:lstStyle/>
                    <a:p>
                      <a:r>
                        <a:rPr lang="de-DE" sz="1000" b="1"/>
                        <a:t> Panorama - 2018-07-20 15:12:46 </a:t>
                      </a:r>
                      <a:r>
                        <a:rPr lang="de-DE" sz="1000"/>
                        <a:t> 
 Anja Reschke: "Dass Menschen schamlos am hellichten Tag auf einem der berühmtesten Plätze Dresdens rufen, dass Menschen absaufen - also sterben - sollen, wäre vor einiger Zeit wirklich unvorstellbar gewesen."</a:t>
                      </a:r>
                      <a:endParaRPr lang="en-US" sz="1000"/>
                    </a:p>
                  </a:txBody>
                  <a:tcPr/>
                </a:tc>
                <a:tc>
                  <a:txBody>
                    <a:bodyPr/>
                    <a:lstStyle/>
                    <a:p>
                      <a:r>
                        <a:rPr lang="en-US" sz="1000"/>
                        <a:t>3549835</a:t>
                      </a:r>
                    </a:p>
                  </a:txBody>
                  <a:tcPr/>
                </a:tc>
                <a:tc>
                  <a:txBody>
                    <a:bodyPr/>
                    <a:lstStyle/>
                    <a:p>
                      <a:r>
                        <a:rPr lang="en-US" sz="1000"/>
                        <a:t>1671277</a:t>
                      </a:r>
                    </a:p>
                  </a:txBody>
                  <a:tcPr/>
                </a:tc>
                <a:tc>
                  <a:txBody>
                    <a:bodyPr/>
                    <a:lstStyle/>
                    <a:p>
                      <a:r>
                        <a:rPr lang="en-US" sz="1000"/>
                        <a:t>15 %</a:t>
                      </a:r>
                    </a:p>
                  </a:txBody>
                  <a:tcPr/>
                </a:tc>
                <a:tc>
                  <a:txBody>
                    <a:bodyPr/>
                    <a:lstStyle/>
                    <a:p>
                      <a:r>
                        <a:rPr lang="en-US" sz="1000"/>
                        <a:t>1:37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388947559"/>
                  </a:ext>
                </a:extLst>
              </a:tr>
              <a:tr h="370840">
                <a:tc>
                  <a:txBody>
                    <a:bodyPr/>
                    <a:lstStyle/>
                    <a:p>
                      <a:r>
                        <a:rPr lang="de-DE" sz="1000" b="1"/>
                        <a:t> Panorama - 2018-10-10 16:45:48 </a:t>
                      </a:r>
                      <a:r>
                        <a:rPr lang="de-DE" sz="1000"/>
                        <a:t> 
 Immer wieder werden Patienten bei der Kinderintensivstation der Medizinischen Hoschschule Hannover abgewiesen. Genug Betten und Ärzte gibt es. Was fehlt, sind genügend Krankenschwestern und Krankenpfleger.</a:t>
                      </a:r>
                      <a:endParaRPr lang="en-US" sz="1000"/>
                    </a:p>
                  </a:txBody>
                  <a:tcPr/>
                </a:tc>
                <a:tc>
                  <a:txBody>
                    <a:bodyPr/>
                    <a:lstStyle/>
                    <a:p>
                      <a:r>
                        <a:rPr lang="en-US" sz="1000"/>
                        <a:t>1924179</a:t>
                      </a:r>
                    </a:p>
                  </a:txBody>
                  <a:tcPr/>
                </a:tc>
                <a:tc>
                  <a:txBody>
                    <a:bodyPr/>
                    <a:lstStyle/>
                    <a:p>
                      <a:r>
                        <a:rPr lang="en-US" sz="1000"/>
                        <a:t>988852</a:t>
                      </a:r>
                    </a:p>
                  </a:txBody>
                  <a:tcPr/>
                </a:tc>
                <a:tc>
                  <a:txBody>
                    <a:bodyPr/>
                    <a:lstStyle/>
                    <a:p>
                      <a:r>
                        <a:rPr lang="en-US" sz="1000"/>
                        <a:t>17 %</a:t>
                      </a:r>
                    </a:p>
                  </a:txBody>
                  <a:tcPr/>
                </a:tc>
                <a:tc>
                  <a:txBody>
                    <a:bodyPr/>
                    <a:lstStyle/>
                    <a:p>
                      <a:r>
                        <a:rPr lang="en-US" sz="1000"/>
                        <a:t>1:00</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978858207"/>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1195052</a:t>
                      </a:r>
                    </a:p>
                  </a:txBody>
                  <a:tcPr/>
                </a:tc>
                <a:tc>
                  <a:txBody>
                    <a:bodyPr/>
                    <a:lstStyle/>
                    <a:p>
                      <a:r>
                        <a:rPr lang="en-US" sz="1000"/>
                        <a:t>706205</a:t>
                      </a:r>
                    </a:p>
                  </a:txBody>
                  <a:tcPr/>
                </a:tc>
                <a:tc>
                  <a:txBody>
                    <a:bodyPr/>
                    <a:lstStyle/>
                    <a:p>
                      <a:r>
                        <a:rPr lang="en-US" sz="1000"/>
                        <a:t>20 %</a:t>
                      </a:r>
                    </a:p>
                  </a:txBody>
                  <a:tcPr/>
                </a:tc>
                <a:tc>
                  <a:txBody>
                    <a:bodyPr/>
                    <a:lstStyle/>
                    <a:p>
                      <a:r>
                        <a:rPr lang="en-US" sz="1000"/>
                        <a:t>2:40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54496854"/>
                  </a:ext>
                </a:extLst>
              </a:tr>
              <a:tr h="370840">
                <a:tc>
                  <a:txBody>
                    <a:bodyPr/>
                    <a:lstStyle/>
                    <a:p>
                      <a:r>
                        <a:rPr lang="de-DE" sz="1000" b="1"/>
                        <a:t> Panorama - 2018-05-31 13:32:32 </a:t>
                      </a:r>
                      <a:r>
                        <a:rPr lang="de-DE" sz="1000"/>
                        <a:t> 
 Stau in Hamburg dank Diesel-Fahrverbot: Seit heute gilt das bundesweit erste Fahrverbot für ältere Dieselautos und Lastwagen. Die Folgen? Sehen Sie selbst...</a:t>
                      </a:r>
                      <a:endParaRPr lang="en-US" sz="1000"/>
                    </a:p>
                  </a:txBody>
                  <a:tcPr/>
                </a:tc>
                <a:tc>
                  <a:txBody>
                    <a:bodyPr/>
                    <a:lstStyle/>
                    <a:p>
                      <a:r>
                        <a:rPr lang="en-US" sz="1000"/>
                        <a:t>560898</a:t>
                      </a:r>
                    </a:p>
                  </a:txBody>
                  <a:tcPr/>
                </a:tc>
                <a:tc>
                  <a:txBody>
                    <a:bodyPr/>
                    <a:lstStyle/>
                    <a:p>
                      <a:r>
                        <a:rPr lang="en-US" sz="1000"/>
                        <a:t>323316</a:t>
                      </a:r>
                    </a:p>
                  </a:txBody>
                  <a:tcPr/>
                </a:tc>
                <a:tc>
                  <a:txBody>
                    <a:bodyPr/>
                    <a:lstStyle/>
                    <a:p>
                      <a:r>
                        <a:rPr lang="en-US" sz="1000"/>
                        <a:t>15 %</a:t>
                      </a:r>
                    </a:p>
                  </a:txBody>
                  <a:tcPr/>
                </a:tc>
                <a:tc>
                  <a:txBody>
                    <a:bodyPr/>
                    <a:lstStyle/>
                    <a:p>
                      <a:r>
                        <a:rPr lang="en-US" sz="1000"/>
                        <a:t>1:25</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775454186"/>
                  </a:ext>
                </a:extLst>
              </a:tr>
              <a:tr h="370840">
                <a:tc>
                  <a:txBody>
                    <a:bodyPr/>
                    <a:lstStyle/>
                    <a:p>
                      <a:r>
                        <a:rPr lang="de-DE" sz="1000" b="1"/>
                        <a:t> Panorama - 2018-01-27 08:55:00 </a:t>
                      </a:r>
                      <a:r>
                        <a:rPr lang="de-DE" sz="1000"/>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lang="en-US" sz="1000"/>
                    </a:p>
                  </a:txBody>
                  <a:tcPr/>
                </a:tc>
                <a:tc>
                  <a:txBody>
                    <a:bodyPr/>
                    <a:lstStyle/>
                    <a:p>
                      <a:r>
                        <a:rPr lang="en-US" sz="1000"/>
                        <a:t>634162</a:t>
                      </a:r>
                    </a:p>
                  </a:txBody>
                  <a:tcPr/>
                </a:tc>
                <a:tc>
                  <a:txBody>
                    <a:bodyPr/>
                    <a:lstStyle/>
                    <a:p>
                      <a:r>
                        <a:rPr lang="en-US" sz="1000"/>
                        <a:t>280768</a:t>
                      </a:r>
                    </a:p>
                  </a:txBody>
                  <a:tcPr/>
                </a:tc>
                <a:tc>
                  <a:txBody>
                    <a:bodyPr/>
                    <a:lstStyle/>
                    <a:p>
                      <a:r>
                        <a:rPr lang="en-US" sz="1000"/>
                        <a:t>8 %</a:t>
                      </a:r>
                    </a:p>
                  </a:txBody>
                  <a:tcPr/>
                </a:tc>
                <a:tc>
                  <a:txBody>
                    <a:bodyPr/>
                    <a:lstStyle/>
                    <a:p>
                      <a:r>
                        <a:rPr lang="en-US" sz="1000"/>
                        <a:t>3:52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545615448"/>
                  </a:ext>
                </a:extLst>
              </a:tr>
            </a:tbl>
          </a:graphicData>
        </a:graphic>
      </p:graphicFrame>
      <p:sp>
        <p:nvSpPr>
          <p:cNvPr id="4" name="Text Placeholder 3">
            <a:extLst>
              <a:ext uri="{FF2B5EF4-FFF2-40B4-BE49-F238E27FC236}">
                <a16:creationId xmlns:a16="http://schemas.microsoft.com/office/drawing/2014/main" id="{5AC32A4A-635A-4CE1-BA65-A34CC9B1016F}"/>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50541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37497-E546-4BD7-B8CE-336653415744}"/>
              </a:ext>
            </a:extLst>
          </p:cNvPr>
          <p:cNvSpPr>
            <a:spLocks noGrp="1"/>
          </p:cNvSpPr>
          <p:nvPr>
            <p:ph type="title"/>
          </p:nvPr>
        </p:nvSpPr>
        <p:spPr/>
        <p:txBody>
          <a:bodyPr/>
          <a:lstStyle/>
          <a:p>
            <a:r>
              <a:rPr lang="en-US"/>
              <a:t>Facebook Eigene Videos - Crossposts (ohne Ersteller) - Export | Panorama - 1 of 2</a:t>
            </a:r>
          </a:p>
        </p:txBody>
      </p:sp>
      <p:graphicFrame>
        <p:nvGraphicFramePr>
          <p:cNvPr id="5" name="Table Placeholder 4">
            <a:extLst>
              <a:ext uri="{FF2B5EF4-FFF2-40B4-BE49-F238E27FC236}">
                <a16:creationId xmlns:a16="http://schemas.microsoft.com/office/drawing/2014/main" id="{7F20BED6-AD7D-4A12-A1F0-2C207F4E2CD2}"/>
              </a:ext>
            </a:extLst>
          </p:cNvPr>
          <p:cNvGraphicFramePr>
            <a:graphicFrameLocks noGrp="1"/>
          </p:cNvGraphicFramePr>
          <p:nvPr>
            <p:ph type="tbl" sz="quarter" idx="13"/>
            <p:extLst>
              <p:ext uri="{D42A27DB-BD31-4B8C-83A1-F6EECF244321}">
                <p14:modId xmlns:p14="http://schemas.microsoft.com/office/powerpoint/2010/main" val="534021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24630663"/>
                    </a:ext>
                  </a:extLst>
                </a:gridCol>
                <a:gridCol w="493776">
                  <a:extLst>
                    <a:ext uri="{9D8B030D-6E8A-4147-A177-3AD203B41FA5}">
                      <a16:colId xmlns:a16="http://schemas.microsoft.com/office/drawing/2014/main" val="1976014658"/>
                    </a:ext>
                  </a:extLst>
                </a:gridCol>
                <a:gridCol w="411480">
                  <a:extLst>
                    <a:ext uri="{9D8B030D-6E8A-4147-A177-3AD203B41FA5}">
                      <a16:colId xmlns:a16="http://schemas.microsoft.com/office/drawing/2014/main" val="4180602631"/>
                    </a:ext>
                  </a:extLst>
                </a:gridCol>
                <a:gridCol w="411480">
                  <a:extLst>
                    <a:ext uri="{9D8B030D-6E8A-4147-A177-3AD203B41FA5}">
                      <a16:colId xmlns:a16="http://schemas.microsoft.com/office/drawing/2014/main" val="4125039980"/>
                    </a:ext>
                  </a:extLst>
                </a:gridCol>
                <a:gridCol w="246888">
                  <a:extLst>
                    <a:ext uri="{9D8B030D-6E8A-4147-A177-3AD203B41FA5}">
                      <a16:colId xmlns:a16="http://schemas.microsoft.com/office/drawing/2014/main" val="2658921715"/>
                    </a:ext>
                  </a:extLst>
                </a:gridCol>
                <a:gridCol w="658368">
                  <a:extLst>
                    <a:ext uri="{9D8B030D-6E8A-4147-A177-3AD203B41FA5}">
                      <a16:colId xmlns:a16="http://schemas.microsoft.com/office/drawing/2014/main" val="1384611443"/>
                    </a:ext>
                  </a:extLst>
                </a:gridCol>
                <a:gridCol w="576072">
                  <a:extLst>
                    <a:ext uri="{9D8B030D-6E8A-4147-A177-3AD203B41FA5}">
                      <a16:colId xmlns:a16="http://schemas.microsoft.com/office/drawing/2014/main" val="1537678935"/>
                    </a:ext>
                  </a:extLst>
                </a:gridCol>
                <a:gridCol w="576072">
                  <a:extLst>
                    <a:ext uri="{9D8B030D-6E8A-4147-A177-3AD203B41FA5}">
                      <a16:colId xmlns:a16="http://schemas.microsoft.com/office/drawing/2014/main" val="880149161"/>
                    </a:ext>
                  </a:extLst>
                </a:gridCol>
                <a:gridCol w="411480">
                  <a:extLst>
                    <a:ext uri="{9D8B030D-6E8A-4147-A177-3AD203B41FA5}">
                      <a16:colId xmlns:a16="http://schemas.microsoft.com/office/drawing/2014/main" val="2363209202"/>
                    </a:ext>
                  </a:extLst>
                </a:gridCol>
                <a:gridCol w="658368">
                  <a:extLst>
                    <a:ext uri="{9D8B030D-6E8A-4147-A177-3AD203B41FA5}">
                      <a16:colId xmlns:a16="http://schemas.microsoft.com/office/drawing/2014/main" val="3974770582"/>
                    </a:ext>
                  </a:extLst>
                </a:gridCol>
                <a:gridCol w="329184">
                  <a:extLst>
                    <a:ext uri="{9D8B030D-6E8A-4147-A177-3AD203B41FA5}">
                      <a16:colId xmlns:a16="http://schemas.microsoft.com/office/drawing/2014/main" val="3226413769"/>
                    </a:ext>
                  </a:extLst>
                </a:gridCol>
                <a:gridCol w="493776">
                  <a:extLst>
                    <a:ext uri="{9D8B030D-6E8A-4147-A177-3AD203B41FA5}">
                      <a16:colId xmlns:a16="http://schemas.microsoft.com/office/drawing/2014/main" val="2164515174"/>
                    </a:ext>
                  </a:extLst>
                </a:gridCol>
                <a:gridCol w="329184">
                  <a:extLst>
                    <a:ext uri="{9D8B030D-6E8A-4147-A177-3AD203B41FA5}">
                      <a16:colId xmlns:a16="http://schemas.microsoft.com/office/drawing/2014/main" val="2102051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5230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16:45:40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44685</a:t>
                      </a:r>
                    </a:p>
                  </a:txBody>
                  <a:tcPr/>
                </a:tc>
                <a:extLst>
                  <a:ext uri="{0D108BD9-81ED-4DB2-BD59-A6C34878D82A}">
                    <a16:rowId xmlns:a16="http://schemas.microsoft.com/office/drawing/2014/main" val="183742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14303</a:t>
                      </a:r>
                    </a:p>
                  </a:txBody>
                  <a:tcPr/>
                </a:tc>
                <a:extLst>
                  <a:ext uri="{0D108BD9-81ED-4DB2-BD59-A6C34878D82A}">
                    <a16:rowId xmlns:a16="http://schemas.microsoft.com/office/drawing/2014/main" val="319660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- 2018-01-13 14:00:00 </a:t>
                      </a:r>
                      <a:r>
                        <a:rPr kumimoji="0" lang="de-DE" sz="1000" b="0" i="0" u="none" strike="noStrike" kern="1200" cap="none" spc="0" normalizeH="0" baseline="0" noProof="0">
                          <a:ln>
                            <a:noFill/>
                          </a:ln>
                          <a:solidFill>
                            <a:prstClr val="black"/>
                          </a:solidFill>
                          <a:effectLst/>
                          <a:uLnTx/>
                          <a:uFillTx/>
                          <a:latin typeface="+mn-lt"/>
                          <a:ea typeface="+mn-ea"/>
                          <a:cs typeface="+mn-cs"/>
                        </a:rPr>
                        <a:t> 
 Im April 2017 riefen Anhänger von Energie Cottbus Nazi-Parolen. Doch nun bleiben diese vorläufig ungeahndet, weil Energie erfolgreich Berufung beim Sportgericht des Landesverbandes einlegte.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extLst>
                  <a:ext uri="{0D108BD9-81ED-4DB2-BD59-A6C34878D82A}">
                    <a16:rowId xmlns:a16="http://schemas.microsoft.com/office/drawing/2014/main" val="655099783"/>
                  </a:ext>
                </a:extLst>
              </a:tr>
            </a:tbl>
          </a:graphicData>
        </a:graphic>
      </p:graphicFrame>
      <p:sp>
        <p:nvSpPr>
          <p:cNvPr id="4" name="Text Placeholder 3">
            <a:extLst>
              <a:ext uri="{FF2B5EF4-FFF2-40B4-BE49-F238E27FC236}">
                <a16:creationId xmlns:a16="http://schemas.microsoft.com/office/drawing/2014/main" id="{1A8C22F2-53F2-43DA-A013-86D5C45516F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562455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FB86C-FFF4-4BA2-88CB-AF7FB50B4CCC}"/>
              </a:ext>
            </a:extLst>
          </p:cNvPr>
          <p:cNvSpPr>
            <a:spLocks noGrp="1"/>
          </p:cNvSpPr>
          <p:nvPr>
            <p:ph type="title"/>
          </p:nvPr>
        </p:nvSpPr>
        <p:spPr/>
        <p:txBody>
          <a:bodyPr/>
          <a:lstStyle/>
          <a:p>
            <a:r>
              <a:rPr lang="en-US"/>
              <a:t>Facebook Eigene Videos - Crossposts (ohne Ersteller) - Export | Panorama - 2 of 2</a:t>
            </a:r>
          </a:p>
        </p:txBody>
      </p:sp>
      <p:graphicFrame>
        <p:nvGraphicFramePr>
          <p:cNvPr id="5" name="Table Placeholder 4">
            <a:extLst>
              <a:ext uri="{FF2B5EF4-FFF2-40B4-BE49-F238E27FC236}">
                <a16:creationId xmlns:a16="http://schemas.microsoft.com/office/drawing/2014/main" id="{1AF98DA8-2F38-4DE3-9CC9-5912EA906BE6}"/>
              </a:ext>
            </a:extLst>
          </p:cNvPr>
          <p:cNvGraphicFramePr>
            <a:graphicFrameLocks noGrp="1"/>
          </p:cNvGraphicFramePr>
          <p:nvPr>
            <p:ph type="tbl" sz="quarter" idx="13"/>
            <p:extLst>
              <p:ext uri="{D42A27DB-BD31-4B8C-83A1-F6EECF244321}">
                <p14:modId xmlns:p14="http://schemas.microsoft.com/office/powerpoint/2010/main" val="119447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38131200"/>
                    </a:ext>
                  </a:extLst>
                </a:gridCol>
                <a:gridCol w="493776">
                  <a:extLst>
                    <a:ext uri="{9D8B030D-6E8A-4147-A177-3AD203B41FA5}">
                      <a16:colId xmlns:a16="http://schemas.microsoft.com/office/drawing/2014/main" val="3477118246"/>
                    </a:ext>
                  </a:extLst>
                </a:gridCol>
                <a:gridCol w="411480">
                  <a:extLst>
                    <a:ext uri="{9D8B030D-6E8A-4147-A177-3AD203B41FA5}">
                      <a16:colId xmlns:a16="http://schemas.microsoft.com/office/drawing/2014/main" val="4180218918"/>
                    </a:ext>
                  </a:extLst>
                </a:gridCol>
                <a:gridCol w="411480">
                  <a:extLst>
                    <a:ext uri="{9D8B030D-6E8A-4147-A177-3AD203B41FA5}">
                      <a16:colId xmlns:a16="http://schemas.microsoft.com/office/drawing/2014/main" val="2078595310"/>
                    </a:ext>
                  </a:extLst>
                </a:gridCol>
                <a:gridCol w="246888">
                  <a:extLst>
                    <a:ext uri="{9D8B030D-6E8A-4147-A177-3AD203B41FA5}">
                      <a16:colId xmlns:a16="http://schemas.microsoft.com/office/drawing/2014/main" val="1129935191"/>
                    </a:ext>
                  </a:extLst>
                </a:gridCol>
                <a:gridCol w="658368">
                  <a:extLst>
                    <a:ext uri="{9D8B030D-6E8A-4147-A177-3AD203B41FA5}">
                      <a16:colId xmlns:a16="http://schemas.microsoft.com/office/drawing/2014/main" val="1406418623"/>
                    </a:ext>
                  </a:extLst>
                </a:gridCol>
                <a:gridCol w="576072">
                  <a:extLst>
                    <a:ext uri="{9D8B030D-6E8A-4147-A177-3AD203B41FA5}">
                      <a16:colId xmlns:a16="http://schemas.microsoft.com/office/drawing/2014/main" val="2327238510"/>
                    </a:ext>
                  </a:extLst>
                </a:gridCol>
                <a:gridCol w="576072">
                  <a:extLst>
                    <a:ext uri="{9D8B030D-6E8A-4147-A177-3AD203B41FA5}">
                      <a16:colId xmlns:a16="http://schemas.microsoft.com/office/drawing/2014/main" val="3737933696"/>
                    </a:ext>
                  </a:extLst>
                </a:gridCol>
                <a:gridCol w="411480">
                  <a:extLst>
                    <a:ext uri="{9D8B030D-6E8A-4147-A177-3AD203B41FA5}">
                      <a16:colId xmlns:a16="http://schemas.microsoft.com/office/drawing/2014/main" val="2411053904"/>
                    </a:ext>
                  </a:extLst>
                </a:gridCol>
                <a:gridCol w="658368">
                  <a:extLst>
                    <a:ext uri="{9D8B030D-6E8A-4147-A177-3AD203B41FA5}">
                      <a16:colId xmlns:a16="http://schemas.microsoft.com/office/drawing/2014/main" val="2058234632"/>
                    </a:ext>
                  </a:extLst>
                </a:gridCol>
                <a:gridCol w="329184">
                  <a:extLst>
                    <a:ext uri="{9D8B030D-6E8A-4147-A177-3AD203B41FA5}">
                      <a16:colId xmlns:a16="http://schemas.microsoft.com/office/drawing/2014/main" val="686101099"/>
                    </a:ext>
                  </a:extLst>
                </a:gridCol>
                <a:gridCol w="493776">
                  <a:extLst>
                    <a:ext uri="{9D8B030D-6E8A-4147-A177-3AD203B41FA5}">
                      <a16:colId xmlns:a16="http://schemas.microsoft.com/office/drawing/2014/main" val="3520655546"/>
                    </a:ext>
                  </a:extLst>
                </a:gridCol>
                <a:gridCol w="329184">
                  <a:extLst>
                    <a:ext uri="{9D8B030D-6E8A-4147-A177-3AD203B41FA5}">
                      <a16:colId xmlns:a16="http://schemas.microsoft.com/office/drawing/2014/main" val="3677981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8074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10740</a:t>
                      </a:r>
                    </a:p>
                  </a:txBody>
                  <a:tcPr/>
                </a:tc>
                <a:extLst>
                  <a:ext uri="{0D108BD9-81ED-4DB2-BD59-A6C34878D82A}">
                    <a16:rowId xmlns:a16="http://schemas.microsoft.com/office/drawing/2014/main" val="187903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- 2018-08-10 14:21:05 </a:t>
                      </a:r>
                      <a:r>
                        <a:rPr kumimoji="0" lang="de-DE" sz="1000" b="0" i="0" u="none" strike="noStrike" kern="1200" cap="none" spc="0" normalizeH="0" baseline="0" noProof="0">
                          <a:ln>
                            <a:noFill/>
                          </a:ln>
                          <a:solidFill>
                            <a:prstClr val="black"/>
                          </a:solidFill>
                          <a:effectLst/>
                          <a:uLnTx/>
                          <a:uFillTx/>
                          <a:latin typeface="+mn-lt"/>
                          <a:ea typeface="+mn-ea"/>
                          <a:cs typeface="+mn-cs"/>
                        </a:rPr>
                        <a:t> 
 Die "Finger abschlecken" würden sich andere Länder nach so einem tollen Mautsystem wie Toll Collect, meint Verkehrsminister Andreas Scheuer. Anja Reschke wünscht sich aus Sicht der Steuerzahler etwas anderes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6949</a:t>
                      </a:r>
                    </a:p>
                  </a:txBody>
                  <a:tcPr/>
                </a:tc>
                <a:extLst>
                  <a:ext uri="{0D108BD9-81ED-4DB2-BD59-A6C34878D82A}">
                    <a16:rowId xmlns:a16="http://schemas.microsoft.com/office/drawing/2014/main" val="2767406304"/>
                  </a:ext>
                </a:extLst>
              </a:tr>
            </a:tbl>
          </a:graphicData>
        </a:graphic>
      </p:graphicFrame>
      <p:sp>
        <p:nvSpPr>
          <p:cNvPr id="4" name="Text Placeholder 3">
            <a:extLst>
              <a:ext uri="{FF2B5EF4-FFF2-40B4-BE49-F238E27FC236}">
                <a16:creationId xmlns:a16="http://schemas.microsoft.com/office/drawing/2014/main" id="{F6C815E2-EDF2-4A15-926B-A1B551BF0925}"/>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853515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B8A69-2B49-4480-8662-178C85DCD2E7}"/>
              </a:ext>
            </a:extLst>
          </p:cNvPr>
          <p:cNvSpPr>
            <a:spLocks noGrp="1"/>
          </p:cNvSpPr>
          <p:nvPr>
            <p:ph type="title"/>
          </p:nvPr>
        </p:nvSpPr>
        <p:spPr/>
        <p:txBody>
          <a:bodyPr/>
          <a:lstStyle/>
          <a:p>
            <a:r>
              <a:rPr lang="en-US"/>
              <a:t>Facebook Eigene Videos - Crossposts (nur Ersteller) - Export  | Panorama - 1 of 2</a:t>
            </a:r>
          </a:p>
        </p:txBody>
      </p:sp>
      <p:graphicFrame>
        <p:nvGraphicFramePr>
          <p:cNvPr id="5" name="Table Placeholder 4">
            <a:extLst>
              <a:ext uri="{FF2B5EF4-FFF2-40B4-BE49-F238E27FC236}">
                <a16:creationId xmlns:a16="http://schemas.microsoft.com/office/drawing/2014/main" id="{2A979B22-5001-4AEE-AEF3-D30C647FDC2C}"/>
              </a:ext>
            </a:extLst>
          </p:cNvPr>
          <p:cNvGraphicFramePr>
            <a:graphicFrameLocks noGrp="1"/>
          </p:cNvGraphicFramePr>
          <p:nvPr>
            <p:ph type="tbl" sz="quarter" idx="13"/>
            <p:extLst>
              <p:ext uri="{D42A27DB-BD31-4B8C-83A1-F6EECF244321}">
                <p14:modId xmlns:p14="http://schemas.microsoft.com/office/powerpoint/2010/main" val="2079139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96145437"/>
                    </a:ext>
                  </a:extLst>
                </a:gridCol>
                <a:gridCol w="493776">
                  <a:extLst>
                    <a:ext uri="{9D8B030D-6E8A-4147-A177-3AD203B41FA5}">
                      <a16:colId xmlns:a16="http://schemas.microsoft.com/office/drawing/2014/main" val="4137077627"/>
                    </a:ext>
                  </a:extLst>
                </a:gridCol>
                <a:gridCol w="411480">
                  <a:extLst>
                    <a:ext uri="{9D8B030D-6E8A-4147-A177-3AD203B41FA5}">
                      <a16:colId xmlns:a16="http://schemas.microsoft.com/office/drawing/2014/main" val="1768446619"/>
                    </a:ext>
                  </a:extLst>
                </a:gridCol>
                <a:gridCol w="411480">
                  <a:extLst>
                    <a:ext uri="{9D8B030D-6E8A-4147-A177-3AD203B41FA5}">
                      <a16:colId xmlns:a16="http://schemas.microsoft.com/office/drawing/2014/main" val="3854194085"/>
                    </a:ext>
                  </a:extLst>
                </a:gridCol>
                <a:gridCol w="246888">
                  <a:extLst>
                    <a:ext uri="{9D8B030D-6E8A-4147-A177-3AD203B41FA5}">
                      <a16:colId xmlns:a16="http://schemas.microsoft.com/office/drawing/2014/main" val="1818742231"/>
                    </a:ext>
                  </a:extLst>
                </a:gridCol>
                <a:gridCol w="658368">
                  <a:extLst>
                    <a:ext uri="{9D8B030D-6E8A-4147-A177-3AD203B41FA5}">
                      <a16:colId xmlns:a16="http://schemas.microsoft.com/office/drawing/2014/main" val="2160585285"/>
                    </a:ext>
                  </a:extLst>
                </a:gridCol>
                <a:gridCol w="576072">
                  <a:extLst>
                    <a:ext uri="{9D8B030D-6E8A-4147-A177-3AD203B41FA5}">
                      <a16:colId xmlns:a16="http://schemas.microsoft.com/office/drawing/2014/main" val="259328868"/>
                    </a:ext>
                  </a:extLst>
                </a:gridCol>
                <a:gridCol w="576072">
                  <a:extLst>
                    <a:ext uri="{9D8B030D-6E8A-4147-A177-3AD203B41FA5}">
                      <a16:colId xmlns:a16="http://schemas.microsoft.com/office/drawing/2014/main" val="1943452823"/>
                    </a:ext>
                  </a:extLst>
                </a:gridCol>
                <a:gridCol w="411480">
                  <a:extLst>
                    <a:ext uri="{9D8B030D-6E8A-4147-A177-3AD203B41FA5}">
                      <a16:colId xmlns:a16="http://schemas.microsoft.com/office/drawing/2014/main" val="729589030"/>
                    </a:ext>
                  </a:extLst>
                </a:gridCol>
                <a:gridCol w="658368">
                  <a:extLst>
                    <a:ext uri="{9D8B030D-6E8A-4147-A177-3AD203B41FA5}">
                      <a16:colId xmlns:a16="http://schemas.microsoft.com/office/drawing/2014/main" val="4170310604"/>
                    </a:ext>
                  </a:extLst>
                </a:gridCol>
                <a:gridCol w="329184">
                  <a:extLst>
                    <a:ext uri="{9D8B030D-6E8A-4147-A177-3AD203B41FA5}">
                      <a16:colId xmlns:a16="http://schemas.microsoft.com/office/drawing/2014/main" val="1025090123"/>
                    </a:ext>
                  </a:extLst>
                </a:gridCol>
                <a:gridCol w="493776">
                  <a:extLst>
                    <a:ext uri="{9D8B030D-6E8A-4147-A177-3AD203B41FA5}">
                      <a16:colId xmlns:a16="http://schemas.microsoft.com/office/drawing/2014/main" val="715760452"/>
                    </a:ext>
                  </a:extLst>
                </a:gridCol>
                <a:gridCol w="329184">
                  <a:extLst>
                    <a:ext uri="{9D8B030D-6E8A-4147-A177-3AD203B41FA5}">
                      <a16:colId xmlns:a16="http://schemas.microsoft.com/office/drawing/2014/main" val="42513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9709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43996</a:t>
                      </a:r>
                    </a:p>
                  </a:txBody>
                  <a:tcPr/>
                </a:tc>
                <a:extLst>
                  <a:ext uri="{0D108BD9-81ED-4DB2-BD59-A6C34878D82A}">
                    <a16:rowId xmlns:a16="http://schemas.microsoft.com/office/drawing/2014/main" val="262981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39940</a:t>
                      </a:r>
                    </a:p>
                  </a:txBody>
                  <a:tcPr/>
                </a:tc>
                <a:extLst>
                  <a:ext uri="{0D108BD9-81ED-4DB2-BD59-A6C34878D82A}">
                    <a16:rowId xmlns:a16="http://schemas.microsoft.com/office/drawing/2014/main" val="2534027814"/>
                  </a:ext>
                </a:extLst>
              </a:tr>
            </a:tbl>
          </a:graphicData>
        </a:graphic>
      </p:graphicFrame>
      <p:sp>
        <p:nvSpPr>
          <p:cNvPr id="4" name="Text Placeholder 3">
            <a:extLst>
              <a:ext uri="{FF2B5EF4-FFF2-40B4-BE49-F238E27FC236}">
                <a16:creationId xmlns:a16="http://schemas.microsoft.com/office/drawing/2014/main" id="{E7CEC924-5BDC-4CAB-A659-7E44BEC5E475}"/>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479149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1CD88-3FFE-4AD6-A7E1-FFCA0232AE36}"/>
              </a:ext>
            </a:extLst>
          </p:cNvPr>
          <p:cNvSpPr>
            <a:spLocks noGrp="1"/>
          </p:cNvSpPr>
          <p:nvPr>
            <p:ph type="title"/>
          </p:nvPr>
        </p:nvSpPr>
        <p:spPr/>
        <p:txBody>
          <a:bodyPr/>
          <a:lstStyle/>
          <a:p>
            <a:r>
              <a:rPr lang="en-US"/>
              <a:t>Facebook Eigene Videos - Crossposts (nur Ersteller) - Export  | Panorama - 2 of 2</a:t>
            </a:r>
          </a:p>
        </p:txBody>
      </p:sp>
      <p:graphicFrame>
        <p:nvGraphicFramePr>
          <p:cNvPr id="5" name="Table Placeholder 4">
            <a:extLst>
              <a:ext uri="{FF2B5EF4-FFF2-40B4-BE49-F238E27FC236}">
                <a16:creationId xmlns:a16="http://schemas.microsoft.com/office/drawing/2014/main" id="{CE85002F-8E68-4F22-A49C-426DB8B750C7}"/>
              </a:ext>
            </a:extLst>
          </p:cNvPr>
          <p:cNvGraphicFramePr>
            <a:graphicFrameLocks noGrp="1"/>
          </p:cNvGraphicFramePr>
          <p:nvPr>
            <p:ph type="tbl" sz="quarter" idx="13"/>
            <p:extLst>
              <p:ext uri="{D42A27DB-BD31-4B8C-83A1-F6EECF244321}">
                <p14:modId xmlns:p14="http://schemas.microsoft.com/office/powerpoint/2010/main" val="328687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40958539"/>
                    </a:ext>
                  </a:extLst>
                </a:gridCol>
                <a:gridCol w="493776">
                  <a:extLst>
                    <a:ext uri="{9D8B030D-6E8A-4147-A177-3AD203B41FA5}">
                      <a16:colId xmlns:a16="http://schemas.microsoft.com/office/drawing/2014/main" val="3244484214"/>
                    </a:ext>
                  </a:extLst>
                </a:gridCol>
                <a:gridCol w="411480">
                  <a:extLst>
                    <a:ext uri="{9D8B030D-6E8A-4147-A177-3AD203B41FA5}">
                      <a16:colId xmlns:a16="http://schemas.microsoft.com/office/drawing/2014/main" val="2725530910"/>
                    </a:ext>
                  </a:extLst>
                </a:gridCol>
                <a:gridCol w="411480">
                  <a:extLst>
                    <a:ext uri="{9D8B030D-6E8A-4147-A177-3AD203B41FA5}">
                      <a16:colId xmlns:a16="http://schemas.microsoft.com/office/drawing/2014/main" val="2748118593"/>
                    </a:ext>
                  </a:extLst>
                </a:gridCol>
                <a:gridCol w="246888">
                  <a:extLst>
                    <a:ext uri="{9D8B030D-6E8A-4147-A177-3AD203B41FA5}">
                      <a16:colId xmlns:a16="http://schemas.microsoft.com/office/drawing/2014/main" val="6436034"/>
                    </a:ext>
                  </a:extLst>
                </a:gridCol>
                <a:gridCol w="658368">
                  <a:extLst>
                    <a:ext uri="{9D8B030D-6E8A-4147-A177-3AD203B41FA5}">
                      <a16:colId xmlns:a16="http://schemas.microsoft.com/office/drawing/2014/main" val="2897767475"/>
                    </a:ext>
                  </a:extLst>
                </a:gridCol>
                <a:gridCol w="576072">
                  <a:extLst>
                    <a:ext uri="{9D8B030D-6E8A-4147-A177-3AD203B41FA5}">
                      <a16:colId xmlns:a16="http://schemas.microsoft.com/office/drawing/2014/main" val="2001701834"/>
                    </a:ext>
                  </a:extLst>
                </a:gridCol>
                <a:gridCol w="576072">
                  <a:extLst>
                    <a:ext uri="{9D8B030D-6E8A-4147-A177-3AD203B41FA5}">
                      <a16:colId xmlns:a16="http://schemas.microsoft.com/office/drawing/2014/main" val="3287651170"/>
                    </a:ext>
                  </a:extLst>
                </a:gridCol>
                <a:gridCol w="411480">
                  <a:extLst>
                    <a:ext uri="{9D8B030D-6E8A-4147-A177-3AD203B41FA5}">
                      <a16:colId xmlns:a16="http://schemas.microsoft.com/office/drawing/2014/main" val="863672776"/>
                    </a:ext>
                  </a:extLst>
                </a:gridCol>
                <a:gridCol w="658368">
                  <a:extLst>
                    <a:ext uri="{9D8B030D-6E8A-4147-A177-3AD203B41FA5}">
                      <a16:colId xmlns:a16="http://schemas.microsoft.com/office/drawing/2014/main" val="3604448285"/>
                    </a:ext>
                  </a:extLst>
                </a:gridCol>
                <a:gridCol w="329184">
                  <a:extLst>
                    <a:ext uri="{9D8B030D-6E8A-4147-A177-3AD203B41FA5}">
                      <a16:colId xmlns:a16="http://schemas.microsoft.com/office/drawing/2014/main" val="82400221"/>
                    </a:ext>
                  </a:extLst>
                </a:gridCol>
                <a:gridCol w="493776">
                  <a:extLst>
                    <a:ext uri="{9D8B030D-6E8A-4147-A177-3AD203B41FA5}">
                      <a16:colId xmlns:a16="http://schemas.microsoft.com/office/drawing/2014/main" val="1600308727"/>
                    </a:ext>
                  </a:extLst>
                </a:gridCol>
                <a:gridCol w="329184">
                  <a:extLst>
                    <a:ext uri="{9D8B030D-6E8A-4147-A177-3AD203B41FA5}">
                      <a16:colId xmlns:a16="http://schemas.microsoft.com/office/drawing/2014/main" val="834430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8755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- 2018-05-31 13:33:14 </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a:t>
                      </a:r>
                    </a:p>
                  </a:txBody>
                  <a:tcPr/>
                </a:tc>
                <a:extLst>
                  <a:ext uri="{0D108BD9-81ED-4DB2-BD59-A6C34878D82A}">
                    <a16:rowId xmlns:a16="http://schemas.microsoft.com/office/drawing/2014/main" val="8539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- 2018-03-08 15:19:45 </a:t>
                      </a:r>
                      <a:r>
                        <a:rPr kumimoji="0" lang="de-DE" sz="1000" b="0" i="0" u="none" strike="noStrike" kern="1200" cap="none" spc="0" normalizeH="0" baseline="0" noProof="0">
                          <a:ln>
                            <a:noFill/>
                          </a:ln>
                          <a:solidFill>
                            <a:prstClr val="black"/>
                          </a:solidFill>
                          <a:effectLst/>
                          <a:uLnTx/>
                          <a:uFillTx/>
                          <a:latin typeface="+mn-lt"/>
                          <a:ea typeface="+mn-ea"/>
                          <a:cs typeface="+mn-cs"/>
                        </a:rPr>
                        <a:t> 
 Sexismus und Chauvinismus existieren leider auch heute noch. Die anhaltende #metoo Debatte macht deutlich: Bis zur Gleichberechtigung ist es noch ein langer Weg. #weltfrauentag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extLst>
                  <a:ext uri="{0D108BD9-81ED-4DB2-BD59-A6C34878D82A}">
                    <a16:rowId xmlns:a16="http://schemas.microsoft.com/office/drawing/2014/main" val="333202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- 2018-09-24 15:38:18 </a:t>
                      </a:r>
                      <a:r>
                        <a:rPr kumimoji="0" lang="de-DE" sz="1000" b="0" i="0" u="none" strike="noStrike" kern="1200" cap="none" spc="0" normalizeH="0" baseline="0" noProof="0">
                          <a:ln>
                            <a:noFill/>
                          </a:ln>
                          <a:solidFill>
                            <a:prstClr val="black"/>
                          </a:solidFill>
                          <a:effectLst/>
                          <a:uLnTx/>
                          <a:uFillTx/>
                          <a:latin typeface="+mn-lt"/>
                          <a:ea typeface="+mn-ea"/>
                          <a:cs typeface="+mn-cs"/>
                        </a:rPr>
                        <a:t> 
 In den letzten 20 Jahren sind gerade einmal 2,6 Prozent mehr Frauen in Führungspositionen aufgerückt, so das Statistische Bundesamt. Insgesamt stellen Frauen nur 29 Prozent der Führungskräfte in Deutschland. Über die Gründe hat Panorama ausführlich berichtet: #DerkleineUnterschied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8365</a:t>
                      </a:r>
                    </a:p>
                  </a:txBody>
                  <a:tcPr/>
                </a:tc>
                <a:extLst>
                  <a:ext uri="{0D108BD9-81ED-4DB2-BD59-A6C34878D82A}">
                    <a16:rowId xmlns:a16="http://schemas.microsoft.com/office/drawing/2014/main" val="2917848338"/>
                  </a:ext>
                </a:extLst>
              </a:tr>
            </a:tbl>
          </a:graphicData>
        </a:graphic>
      </p:graphicFrame>
      <p:sp>
        <p:nvSpPr>
          <p:cNvPr id="4" name="Text Placeholder 3">
            <a:extLst>
              <a:ext uri="{FF2B5EF4-FFF2-40B4-BE49-F238E27FC236}">
                <a16:creationId xmlns:a16="http://schemas.microsoft.com/office/drawing/2014/main" id="{730BA018-0283-42DB-BA82-A1127704DBB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5619225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2151</Words>
  <Application>Microsoft Office PowerPoint</Application>
  <PresentationFormat>On-screen Show (4:3)</PresentationFormat>
  <Paragraphs>991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MeFo - Facebook - Social Media - Evaluation</vt:lpstr>
      <vt:lpstr>Facebook Profil - Potenz.Reichw.,Aktive Nutzer,I-Rate,Fans | Panorama</vt:lpstr>
      <vt:lpstr>Facebook Anzahl Post, Reaktionen (Kommentare, Shares, Likes) - FB Insights | Panorama</vt:lpstr>
      <vt:lpstr>Facebook Profil - Fans | Panorama</vt:lpstr>
      <vt:lpstr>Facebook Profil - Potenzielle Reichweite | Panorama</vt:lpstr>
      <vt:lpstr>Facebook Profil - Aktive Nutzer | Panorama</vt:lpstr>
      <vt:lpstr>Facebook Profil - Video-Starts ab 10 Sek. | Panorama</vt:lpstr>
      <vt:lpstr>Facebook Profil - Durchschnitt Potenzi. Reichweite pro Tag | Panorama</vt:lpstr>
      <vt:lpstr>Facebook Distributionstyp - FB Insights | Panorama</vt:lpstr>
      <vt:lpstr>Facebook Distributionstyp - Tabelle - FB Insights | Panorama</vt:lpstr>
      <vt:lpstr>Facebook Eigene Posts - Shares - Export | Panorama - 1 of 2</vt:lpstr>
      <vt:lpstr>Facebook Eigene Posts - Shares - Export | Panorama - 2 of 2</vt:lpstr>
      <vt:lpstr>Facebook Eigene Posts - Kommentare - Export | Panorama - 1 of 2</vt:lpstr>
      <vt:lpstr>Facebook Eigene Posts - Kommentare - Export | Panorama - 2 of 2</vt:lpstr>
      <vt:lpstr>Facebook Eigene Posts - Links - Export | Panorama - 1 of 4</vt:lpstr>
      <vt:lpstr>Facebook Eigene Posts - Links - Export | Panorama - 2 of 4</vt:lpstr>
      <vt:lpstr>Facebook Eigene Posts - Links - Export | Panorama - 3 of 4</vt:lpstr>
      <vt:lpstr>Facebook Eigene Posts - Links - Export | Panorama - 4 of 4</vt:lpstr>
      <vt:lpstr>Facebook Eigene Posts - Videostartrate - Export | Panorama</vt:lpstr>
      <vt:lpstr>Facebook Eigene Posts - Videostartrate - Flop - Export | Panorama</vt:lpstr>
      <vt:lpstr>Facebook Eigene Posts - Potenzielle Reichweite - Export | Panorama - 1 of 2</vt:lpstr>
      <vt:lpstr>Facebook Eigene Posts - Potenzielle Reichweite - Export | Panorama - 2 of 2</vt:lpstr>
      <vt:lpstr>Facebook Eigene Posts - Aktive Nutzer - Export | Panorama</vt:lpstr>
      <vt:lpstr>Facebook Eigene Posts - I-Rate Aktive Nutzer - Export | Panorama</vt:lpstr>
      <vt:lpstr>Facebook Eigene Posts - I-Rate Aktive Nutzer-Flop - Export | Panorama - 1 of 2</vt:lpstr>
      <vt:lpstr>Facebook Eigene Posts - I-Rate Aktive Nutzer-Flop - Export | Panorama - 2 of 2</vt:lpstr>
      <vt:lpstr>Facebook Eigene Post - Summe Interaktionen - Export | Panorama - 1 of 2</vt:lpstr>
      <vt:lpstr>Facebook Eigene Post - Summe Interaktionen - Export | Panorama - 2 of 2</vt:lpstr>
      <vt:lpstr>Facebook Eigene Posts - Reaktionen - Export | Panorama - 1 of 3</vt:lpstr>
      <vt:lpstr>Facebook Eigene Posts - Reaktionen - Export | Panorama - 2 of 3</vt:lpstr>
      <vt:lpstr>Facebook Eigene Posts - Reaktionen - Export | Panorama - 3 of 3</vt:lpstr>
      <vt:lpstr>Eigene Posts - Videostarts - Profil-bezogene Nutzung | Panorama</vt:lpstr>
      <vt:lpstr>Facebook Eigene Videos - Crossposts (ohne Ersteller) - Export | Panorama - 1 of 2</vt:lpstr>
      <vt:lpstr>Facebook Eigene Videos - Crossposts (ohne Ersteller) - Export | Panorama - 2 of 2</vt:lpstr>
      <vt:lpstr>Facebook Eigene Videos - Crossposts (nur Ersteller) - Export  | Panorama - 1 of 2</vt:lpstr>
      <vt:lpstr>Facebook Eigene Videos - Crossposts (nur Ersteller) - Export  | Panorama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2018-11-01T09:16:13Z</dcterms:created>
  <dcterms:modified xsi:type="dcterms:W3CDTF">2018-11-01T09:17:34Z</dcterms:modified>
</cp:coreProperties>
</file>