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extra3</c:v>
                </c:pt>
              </c:strCache>
            </c:strRef>
          </c:tx>
          <c:spPr>
            <a:ln w="28575" cap="rnd">
              <a:solidFill>
                <a:schemeClr val="accent1"/>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Sheet1!$B$2:$B$31</c:f>
              <c:numCache>
                <c:formatCode>General</c:formatCode>
                <c:ptCount val="30"/>
                <c:pt idx="0">
                  <c:v>155131</c:v>
                </c:pt>
                <c:pt idx="1">
                  <c:v>96932</c:v>
                </c:pt>
                <c:pt idx="2">
                  <c:v>776623</c:v>
                </c:pt>
                <c:pt idx="3">
                  <c:v>464258</c:v>
                </c:pt>
                <c:pt idx="4">
                  <c:v>397997</c:v>
                </c:pt>
                <c:pt idx="5">
                  <c:v>412117</c:v>
                </c:pt>
                <c:pt idx="6">
                  <c:v>455744</c:v>
                </c:pt>
                <c:pt idx="7">
                  <c:v>308105</c:v>
                </c:pt>
                <c:pt idx="8">
                  <c:v>171661</c:v>
                </c:pt>
                <c:pt idx="9">
                  <c:v>301999</c:v>
                </c:pt>
                <c:pt idx="10">
                  <c:v>320248</c:v>
                </c:pt>
                <c:pt idx="11">
                  <c:v>124695</c:v>
                </c:pt>
                <c:pt idx="12">
                  <c:v>95059</c:v>
                </c:pt>
                <c:pt idx="13">
                  <c:v>360090</c:v>
                </c:pt>
                <c:pt idx="14">
                  <c:v>142209</c:v>
                </c:pt>
                <c:pt idx="15">
                  <c:v>92919</c:v>
                </c:pt>
                <c:pt idx="16">
                  <c:v>549016</c:v>
                </c:pt>
                <c:pt idx="17">
                  <c:v>306386</c:v>
                </c:pt>
                <c:pt idx="18">
                  <c:v>405351</c:v>
                </c:pt>
                <c:pt idx="19">
                  <c:v>321716</c:v>
                </c:pt>
                <c:pt idx="20">
                  <c:v>439460</c:v>
                </c:pt>
                <c:pt idx="21">
                  <c:v>193906</c:v>
                </c:pt>
                <c:pt idx="22">
                  <c:v>139920</c:v>
                </c:pt>
                <c:pt idx="23">
                  <c:v>311328</c:v>
                </c:pt>
                <c:pt idx="24">
                  <c:v>113533</c:v>
                </c:pt>
                <c:pt idx="25">
                  <c:v>336587</c:v>
                </c:pt>
                <c:pt idx="26">
                  <c:v>568549</c:v>
                </c:pt>
                <c:pt idx="27">
                  <c:v>151467</c:v>
                </c:pt>
                <c:pt idx="28">
                  <c:v>339584</c:v>
                </c:pt>
                <c:pt idx="29">
                  <c:v>134320</c:v>
                </c:pt>
              </c:numCache>
            </c:numRef>
          </c:val>
          <c:smooth val="0"/>
          <c:extLst>
            <c:ext xmlns:c16="http://schemas.microsoft.com/office/drawing/2014/chart" uri="{C3380CC4-5D6E-409C-BE32-E72D297353CC}">
              <c16:uniqueId val="{00000000-5B89-4BBC-96B4-F22CE8828D48}"/>
            </c:ext>
          </c:extLst>
        </c:ser>
        <c:ser>
          <c:idx val="1"/>
          <c:order val="1"/>
          <c:tx>
            <c:strRef>
              <c:f>Sheet1!$C$1</c:f>
              <c:strCache>
                <c:ptCount val="1"/>
                <c:pt idx="0">
                  <c:v>eurovision_de</c:v>
                </c:pt>
              </c:strCache>
            </c:strRef>
          </c:tx>
          <c:spPr>
            <a:ln w="28575" cap="rnd">
              <a:solidFill>
                <a:schemeClr val="accent2"/>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Sheet1!$C$2:$C$31</c:f>
              <c:numCache>
                <c:formatCode>General</c:formatCode>
                <c:ptCount val="30"/>
                <c:pt idx="0">
                  <c:v>103</c:v>
                </c:pt>
                <c:pt idx="1">
                  <c:v>124</c:v>
                </c:pt>
                <c:pt idx="2">
                  <c:v>94</c:v>
                </c:pt>
                <c:pt idx="3">
                  <c:v>86</c:v>
                </c:pt>
                <c:pt idx="4">
                  <c:v>57</c:v>
                </c:pt>
                <c:pt idx="5">
                  <c:v>76</c:v>
                </c:pt>
                <c:pt idx="6">
                  <c:v>2982</c:v>
                </c:pt>
                <c:pt idx="7">
                  <c:v>542</c:v>
                </c:pt>
                <c:pt idx="8">
                  <c:v>4508</c:v>
                </c:pt>
                <c:pt idx="9">
                  <c:v>655</c:v>
                </c:pt>
                <c:pt idx="10">
                  <c:v>202</c:v>
                </c:pt>
                <c:pt idx="11">
                  <c:v>151</c:v>
                </c:pt>
                <c:pt idx="12">
                  <c:v>61</c:v>
                </c:pt>
                <c:pt idx="13">
                  <c:v>111</c:v>
                </c:pt>
                <c:pt idx="14">
                  <c:v>110</c:v>
                </c:pt>
                <c:pt idx="15">
                  <c:v>171</c:v>
                </c:pt>
                <c:pt idx="16">
                  <c:v>55</c:v>
                </c:pt>
                <c:pt idx="17">
                  <c:v>50</c:v>
                </c:pt>
                <c:pt idx="18">
                  <c:v>130</c:v>
                </c:pt>
                <c:pt idx="19">
                  <c:v>80</c:v>
                </c:pt>
                <c:pt idx="20">
                  <c:v>50</c:v>
                </c:pt>
                <c:pt idx="21">
                  <c:v>139</c:v>
                </c:pt>
                <c:pt idx="22">
                  <c:v>71</c:v>
                </c:pt>
                <c:pt idx="23">
                  <c:v>31</c:v>
                </c:pt>
                <c:pt idx="24">
                  <c:v>59</c:v>
                </c:pt>
                <c:pt idx="25">
                  <c:v>4164</c:v>
                </c:pt>
                <c:pt idx="26">
                  <c:v>5472</c:v>
                </c:pt>
                <c:pt idx="27">
                  <c:v>810</c:v>
                </c:pt>
                <c:pt idx="28">
                  <c:v>10433</c:v>
                </c:pt>
                <c:pt idx="29">
                  <c:v>40362</c:v>
                </c:pt>
              </c:numCache>
            </c:numRef>
          </c:val>
          <c:smooth val="0"/>
          <c:extLst>
            <c:ext xmlns:c16="http://schemas.microsoft.com/office/drawing/2014/chart" uri="{C3380CC4-5D6E-409C-BE32-E72D297353CC}">
              <c16:uniqueId val="{00000001-5B89-4BBC-96B4-F22CE8828D48}"/>
            </c:ext>
          </c:extLst>
        </c:ser>
        <c:ser>
          <c:idx val="2"/>
          <c:order val="2"/>
          <c:tx>
            <c:strRef>
              <c:f>Sheet1!$D$1</c:f>
              <c:strCache>
                <c:ptCount val="1"/>
                <c:pt idx="0">
                  <c:v>njoyde</c:v>
                </c:pt>
              </c:strCache>
            </c:strRef>
          </c:tx>
          <c:spPr>
            <a:ln w="28575" cap="rnd">
              <a:solidFill>
                <a:schemeClr val="accent3"/>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Sheet1!$D$2:$D$31</c:f>
              <c:numCache>
                <c:formatCode>General</c:formatCode>
                <c:ptCount val="30"/>
                <c:pt idx="0">
                  <c:v>10854</c:v>
                </c:pt>
                <c:pt idx="1">
                  <c:v>4588</c:v>
                </c:pt>
                <c:pt idx="2">
                  <c:v>41922</c:v>
                </c:pt>
                <c:pt idx="3">
                  <c:v>36340</c:v>
                </c:pt>
                <c:pt idx="4">
                  <c:v>79844</c:v>
                </c:pt>
                <c:pt idx="5">
                  <c:v>159958</c:v>
                </c:pt>
                <c:pt idx="6">
                  <c:v>111839</c:v>
                </c:pt>
                <c:pt idx="7">
                  <c:v>45753</c:v>
                </c:pt>
                <c:pt idx="8">
                  <c:v>15068</c:v>
                </c:pt>
                <c:pt idx="9">
                  <c:v>41636</c:v>
                </c:pt>
                <c:pt idx="10">
                  <c:v>23023</c:v>
                </c:pt>
                <c:pt idx="11">
                  <c:v>4856</c:v>
                </c:pt>
                <c:pt idx="12">
                  <c:v>74831</c:v>
                </c:pt>
                <c:pt idx="13">
                  <c:v>28582</c:v>
                </c:pt>
                <c:pt idx="14">
                  <c:v>3468</c:v>
                </c:pt>
                <c:pt idx="15">
                  <c:v>1634</c:v>
                </c:pt>
                <c:pt idx="16">
                  <c:v>73000</c:v>
                </c:pt>
                <c:pt idx="17">
                  <c:v>10167</c:v>
                </c:pt>
                <c:pt idx="18">
                  <c:v>45313</c:v>
                </c:pt>
                <c:pt idx="19">
                  <c:v>140424</c:v>
                </c:pt>
                <c:pt idx="20">
                  <c:v>181771</c:v>
                </c:pt>
                <c:pt idx="21">
                  <c:v>237990</c:v>
                </c:pt>
                <c:pt idx="22">
                  <c:v>155163</c:v>
                </c:pt>
                <c:pt idx="23">
                  <c:v>86036</c:v>
                </c:pt>
                <c:pt idx="24">
                  <c:v>63331</c:v>
                </c:pt>
                <c:pt idx="25">
                  <c:v>42651</c:v>
                </c:pt>
                <c:pt idx="26">
                  <c:v>21856</c:v>
                </c:pt>
                <c:pt idx="27">
                  <c:v>67122</c:v>
                </c:pt>
                <c:pt idx="28">
                  <c:v>38391</c:v>
                </c:pt>
                <c:pt idx="29">
                  <c:v>9124</c:v>
                </c:pt>
              </c:numCache>
            </c:numRef>
          </c:val>
          <c:smooth val="0"/>
          <c:extLst>
            <c:ext xmlns:c16="http://schemas.microsoft.com/office/drawing/2014/chart" uri="{C3380CC4-5D6E-409C-BE32-E72D297353CC}">
              <c16:uniqueId val="{00000002-5B89-4BBC-96B4-F22CE8828D48}"/>
            </c:ext>
          </c:extLst>
        </c:ser>
        <c:ser>
          <c:idx val="3"/>
          <c:order val="3"/>
          <c:tx>
            <c:strRef>
              <c:f>Sheet1!$E$1</c:f>
              <c:strCache>
                <c:ptCount val="1"/>
                <c:pt idx="0">
                  <c:v>ndr2</c:v>
                </c:pt>
              </c:strCache>
            </c:strRef>
          </c:tx>
          <c:spPr>
            <a:ln w="28575" cap="rnd">
              <a:solidFill>
                <a:schemeClr val="accent4"/>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Sheet1!$E$2:$E$31</c:f>
              <c:numCache>
                <c:formatCode>General</c:formatCode>
                <c:ptCount val="30"/>
                <c:pt idx="0">
                  <c:v>149351</c:v>
                </c:pt>
                <c:pt idx="1">
                  <c:v>187610</c:v>
                </c:pt>
                <c:pt idx="2">
                  <c:v>90312</c:v>
                </c:pt>
                <c:pt idx="3">
                  <c:v>106322</c:v>
                </c:pt>
                <c:pt idx="4">
                  <c:v>39949</c:v>
                </c:pt>
                <c:pt idx="5">
                  <c:v>19313</c:v>
                </c:pt>
                <c:pt idx="6">
                  <c:v>21221</c:v>
                </c:pt>
                <c:pt idx="7">
                  <c:v>17205</c:v>
                </c:pt>
                <c:pt idx="8">
                  <c:v>6325</c:v>
                </c:pt>
                <c:pt idx="9">
                  <c:v>16047</c:v>
                </c:pt>
                <c:pt idx="10">
                  <c:v>13761</c:v>
                </c:pt>
                <c:pt idx="11">
                  <c:v>20229</c:v>
                </c:pt>
                <c:pt idx="12">
                  <c:v>98517</c:v>
                </c:pt>
                <c:pt idx="13">
                  <c:v>131285</c:v>
                </c:pt>
                <c:pt idx="14">
                  <c:v>228059</c:v>
                </c:pt>
                <c:pt idx="15">
                  <c:v>136880</c:v>
                </c:pt>
                <c:pt idx="16">
                  <c:v>29131</c:v>
                </c:pt>
                <c:pt idx="17">
                  <c:v>19690</c:v>
                </c:pt>
                <c:pt idx="18">
                  <c:v>11174</c:v>
                </c:pt>
                <c:pt idx="19">
                  <c:v>26415</c:v>
                </c:pt>
                <c:pt idx="20">
                  <c:v>26605</c:v>
                </c:pt>
                <c:pt idx="21">
                  <c:v>17244</c:v>
                </c:pt>
                <c:pt idx="22">
                  <c:v>24015</c:v>
                </c:pt>
                <c:pt idx="23">
                  <c:v>24073</c:v>
                </c:pt>
                <c:pt idx="24">
                  <c:v>22774</c:v>
                </c:pt>
                <c:pt idx="25">
                  <c:v>41169</c:v>
                </c:pt>
                <c:pt idx="26">
                  <c:v>22909</c:v>
                </c:pt>
                <c:pt idx="27">
                  <c:v>1937</c:v>
                </c:pt>
                <c:pt idx="28">
                  <c:v>1337</c:v>
                </c:pt>
                <c:pt idx="29">
                  <c:v>1449</c:v>
                </c:pt>
              </c:numCache>
            </c:numRef>
          </c:val>
          <c:smooth val="0"/>
          <c:extLst>
            <c:ext xmlns:c16="http://schemas.microsoft.com/office/drawing/2014/chart" uri="{C3380CC4-5D6E-409C-BE32-E72D297353CC}">
              <c16:uniqueId val="{00000003-5B89-4BBC-96B4-F22CE8828D48}"/>
            </c:ext>
          </c:extLst>
        </c:ser>
        <c:ser>
          <c:idx val="4"/>
          <c:order val="4"/>
          <c:tx>
            <c:strRef>
              <c:f>Sheet1!$F$1</c:f>
              <c:strCache>
                <c:ptCount val="1"/>
                <c:pt idx="0">
                  <c:v>treckerfahrerduerfendas</c:v>
                </c:pt>
              </c:strCache>
            </c:strRef>
          </c:tx>
          <c:spPr>
            <a:ln w="28575" cap="rnd">
              <a:solidFill>
                <a:schemeClr val="accent5"/>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Sheet1!$F$2:$F$31</c:f>
              <c:numCache>
                <c:formatCode>General</c:formatCode>
                <c:ptCount val="30"/>
                <c:pt idx="0">
                  <c:v>48356</c:v>
                </c:pt>
                <c:pt idx="1">
                  <c:v>42871</c:v>
                </c:pt>
                <c:pt idx="2">
                  <c:v>44536</c:v>
                </c:pt>
                <c:pt idx="3">
                  <c:v>35170</c:v>
                </c:pt>
                <c:pt idx="4">
                  <c:v>43054</c:v>
                </c:pt>
                <c:pt idx="5">
                  <c:v>57835</c:v>
                </c:pt>
                <c:pt idx="6">
                  <c:v>51520</c:v>
                </c:pt>
                <c:pt idx="7">
                  <c:v>74536</c:v>
                </c:pt>
                <c:pt idx="8">
                  <c:v>82195</c:v>
                </c:pt>
                <c:pt idx="9">
                  <c:v>47734</c:v>
                </c:pt>
                <c:pt idx="10">
                  <c:v>38969</c:v>
                </c:pt>
                <c:pt idx="11">
                  <c:v>54255</c:v>
                </c:pt>
                <c:pt idx="12">
                  <c:v>33837</c:v>
                </c:pt>
                <c:pt idx="13">
                  <c:v>39423</c:v>
                </c:pt>
                <c:pt idx="14">
                  <c:v>38458</c:v>
                </c:pt>
                <c:pt idx="15">
                  <c:v>88155</c:v>
                </c:pt>
                <c:pt idx="16">
                  <c:v>46704</c:v>
                </c:pt>
                <c:pt idx="17">
                  <c:v>41173</c:v>
                </c:pt>
                <c:pt idx="18">
                  <c:v>52551</c:v>
                </c:pt>
                <c:pt idx="19">
                  <c:v>56292</c:v>
                </c:pt>
                <c:pt idx="20">
                  <c:v>64846</c:v>
                </c:pt>
                <c:pt idx="21">
                  <c:v>54583</c:v>
                </c:pt>
                <c:pt idx="22">
                  <c:v>72494</c:v>
                </c:pt>
                <c:pt idx="23">
                  <c:v>54457</c:v>
                </c:pt>
                <c:pt idx="24">
                  <c:v>59154</c:v>
                </c:pt>
                <c:pt idx="25">
                  <c:v>46334</c:v>
                </c:pt>
                <c:pt idx="26">
                  <c:v>40244</c:v>
                </c:pt>
                <c:pt idx="27">
                  <c:v>33396</c:v>
                </c:pt>
                <c:pt idx="28">
                  <c:v>61081</c:v>
                </c:pt>
                <c:pt idx="29">
                  <c:v>60009</c:v>
                </c:pt>
              </c:numCache>
            </c:numRef>
          </c:val>
          <c:smooth val="0"/>
          <c:extLst>
            <c:ext xmlns:c16="http://schemas.microsoft.com/office/drawing/2014/chart" uri="{C3380CC4-5D6E-409C-BE32-E72D297353CC}">
              <c16:uniqueId val="{00000004-5B89-4BBC-96B4-F22CE8828D48}"/>
            </c:ext>
          </c:extLst>
        </c:ser>
        <c:ser>
          <c:idx val="5"/>
          <c:order val="5"/>
          <c:tx>
            <c:strRef>
              <c:f>Sheet1!$G$1</c:f>
              <c:strCache>
                <c:ptCount val="1"/>
                <c:pt idx="0">
                  <c:v>jennifersnwb</c:v>
                </c:pt>
              </c:strCache>
            </c:strRef>
          </c:tx>
          <c:spPr>
            <a:ln w="28575" cap="rnd">
              <a:solidFill>
                <a:schemeClr val="accent6"/>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Sheet1!$G$2:$G$31</c:f>
              <c:numCache>
                <c:formatCode>General</c:formatCode>
                <c:ptCount val="30"/>
                <c:pt idx="0">
                  <c:v>17</c:v>
                </c:pt>
                <c:pt idx="1">
                  <c:v>4</c:v>
                </c:pt>
                <c:pt idx="2">
                  <c:v>13</c:v>
                </c:pt>
                <c:pt idx="3">
                  <c:v>7</c:v>
                </c:pt>
                <c:pt idx="4">
                  <c:v>4</c:v>
                </c:pt>
                <c:pt idx="5">
                  <c:v>18</c:v>
                </c:pt>
                <c:pt idx="6">
                  <c:v>0</c:v>
                </c:pt>
                <c:pt idx="7">
                  <c:v>2</c:v>
                </c:pt>
                <c:pt idx="8">
                  <c:v>0</c:v>
                </c:pt>
                <c:pt idx="9">
                  <c:v>3</c:v>
                </c:pt>
                <c:pt idx="10">
                  <c:v>0</c:v>
                </c:pt>
                <c:pt idx="11">
                  <c:v>4</c:v>
                </c:pt>
                <c:pt idx="12">
                  <c:v>5</c:v>
                </c:pt>
                <c:pt idx="13">
                  <c:v>1</c:v>
                </c:pt>
                <c:pt idx="14">
                  <c:v>13</c:v>
                </c:pt>
                <c:pt idx="15">
                  <c:v>1</c:v>
                </c:pt>
                <c:pt idx="16">
                  <c:v>9</c:v>
                </c:pt>
                <c:pt idx="17">
                  <c:v>1</c:v>
                </c:pt>
                <c:pt idx="18">
                  <c:v>0</c:v>
                </c:pt>
                <c:pt idx="19">
                  <c:v>5</c:v>
                </c:pt>
                <c:pt idx="20">
                  <c:v>2</c:v>
                </c:pt>
                <c:pt idx="21">
                  <c:v>1</c:v>
                </c:pt>
                <c:pt idx="22">
                  <c:v>0</c:v>
                </c:pt>
                <c:pt idx="23">
                  <c:v>0</c:v>
                </c:pt>
                <c:pt idx="24">
                  <c:v>0</c:v>
                </c:pt>
                <c:pt idx="25">
                  <c:v>2</c:v>
                </c:pt>
                <c:pt idx="26">
                  <c:v>2</c:v>
                </c:pt>
                <c:pt idx="27">
                  <c:v>0</c:v>
                </c:pt>
                <c:pt idx="28">
                  <c:v>0</c:v>
                </c:pt>
                <c:pt idx="29">
                  <c:v>0</c:v>
                </c:pt>
              </c:numCache>
            </c:numRef>
          </c:val>
          <c:smooth val="0"/>
          <c:extLst>
            <c:ext xmlns:c16="http://schemas.microsoft.com/office/drawing/2014/chart" uri="{C3380CC4-5D6E-409C-BE32-E72D297353CC}">
              <c16:uniqueId val="{00000005-5B89-4BBC-96B4-F22CE8828D48}"/>
            </c:ext>
          </c:extLst>
        </c:ser>
        <c:dLbls>
          <c:showLegendKey val="0"/>
          <c:showVal val="0"/>
          <c:showCatName val="0"/>
          <c:showSerName val="0"/>
          <c:showPercent val="0"/>
          <c:showBubbleSize val="0"/>
        </c:dLbls>
        <c:smooth val="0"/>
        <c:axId val="282679080"/>
        <c:axId val="14208680"/>
      </c:lineChart>
      <c:catAx>
        <c:axId val="28267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08680"/>
        <c:crosses val="autoZero"/>
        <c:auto val="1"/>
        <c:lblAlgn val="ctr"/>
        <c:lblOffset val="100"/>
        <c:noMultiLvlLbl val="0"/>
      </c:catAx>
      <c:valAx>
        <c:axId val="1420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7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extra3</c:v>
                </c:pt>
              </c:strCache>
            </c:strRef>
          </c:tx>
          <c:spPr>
            <a:ln w="28575" cap="rnd">
              <a:solidFill>
                <a:schemeClr val="accent1"/>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Sheet1!$B$2:$B$31</c:f>
              <c:numCache>
                <c:formatCode>General</c:formatCode>
                <c:ptCount val="30"/>
                <c:pt idx="0">
                  <c:v>90221</c:v>
                </c:pt>
                <c:pt idx="1">
                  <c:v>57581</c:v>
                </c:pt>
                <c:pt idx="2">
                  <c:v>178608</c:v>
                </c:pt>
                <c:pt idx="3">
                  <c:v>150004</c:v>
                </c:pt>
                <c:pt idx="4">
                  <c:v>145812</c:v>
                </c:pt>
                <c:pt idx="5">
                  <c:v>149714</c:v>
                </c:pt>
                <c:pt idx="6">
                  <c:v>172839</c:v>
                </c:pt>
                <c:pt idx="7">
                  <c:v>133183</c:v>
                </c:pt>
                <c:pt idx="8">
                  <c:v>89139</c:v>
                </c:pt>
                <c:pt idx="9">
                  <c:v>154450</c:v>
                </c:pt>
                <c:pt idx="10">
                  <c:v>182387</c:v>
                </c:pt>
                <c:pt idx="11">
                  <c:v>75999</c:v>
                </c:pt>
                <c:pt idx="12">
                  <c:v>56161</c:v>
                </c:pt>
                <c:pt idx="13">
                  <c:v>142366</c:v>
                </c:pt>
                <c:pt idx="14">
                  <c:v>76414</c:v>
                </c:pt>
                <c:pt idx="15">
                  <c:v>58817</c:v>
                </c:pt>
                <c:pt idx="16">
                  <c:v>152981</c:v>
                </c:pt>
                <c:pt idx="17">
                  <c:v>157461</c:v>
                </c:pt>
                <c:pt idx="18">
                  <c:v>152209</c:v>
                </c:pt>
                <c:pt idx="19">
                  <c:v>155745</c:v>
                </c:pt>
                <c:pt idx="20">
                  <c:v>151616</c:v>
                </c:pt>
                <c:pt idx="21">
                  <c:v>91070</c:v>
                </c:pt>
                <c:pt idx="22">
                  <c:v>74470</c:v>
                </c:pt>
                <c:pt idx="23">
                  <c:v>162415</c:v>
                </c:pt>
                <c:pt idx="24">
                  <c:v>67958</c:v>
                </c:pt>
                <c:pt idx="25">
                  <c:v>131252</c:v>
                </c:pt>
                <c:pt idx="26">
                  <c:v>161373</c:v>
                </c:pt>
                <c:pt idx="27">
                  <c:v>71948</c:v>
                </c:pt>
                <c:pt idx="28">
                  <c:v>167372</c:v>
                </c:pt>
                <c:pt idx="29">
                  <c:v>75987</c:v>
                </c:pt>
              </c:numCache>
            </c:numRef>
          </c:val>
          <c:smooth val="0"/>
          <c:extLst>
            <c:ext xmlns:c16="http://schemas.microsoft.com/office/drawing/2014/chart" uri="{C3380CC4-5D6E-409C-BE32-E72D297353CC}">
              <c16:uniqueId val="{00000000-49BA-4B68-A564-C4F0419E2E79}"/>
            </c:ext>
          </c:extLst>
        </c:ser>
        <c:ser>
          <c:idx val="1"/>
          <c:order val="1"/>
          <c:tx>
            <c:strRef>
              <c:f>Sheet1!$C$1</c:f>
              <c:strCache>
                <c:ptCount val="1"/>
                <c:pt idx="0">
                  <c:v>eurovision_de</c:v>
                </c:pt>
              </c:strCache>
            </c:strRef>
          </c:tx>
          <c:spPr>
            <a:ln w="28575" cap="rnd">
              <a:solidFill>
                <a:schemeClr val="accent2"/>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Sheet1!$C$2:$C$31</c:f>
              <c:numCache>
                <c:formatCode>General</c:formatCode>
                <c:ptCount val="30"/>
                <c:pt idx="0">
                  <c:v>70</c:v>
                </c:pt>
                <c:pt idx="1">
                  <c:v>62</c:v>
                </c:pt>
                <c:pt idx="2">
                  <c:v>38</c:v>
                </c:pt>
                <c:pt idx="3">
                  <c:v>34</c:v>
                </c:pt>
                <c:pt idx="4">
                  <c:v>36</c:v>
                </c:pt>
                <c:pt idx="5">
                  <c:v>46</c:v>
                </c:pt>
                <c:pt idx="6">
                  <c:v>1956</c:v>
                </c:pt>
                <c:pt idx="7">
                  <c:v>391</c:v>
                </c:pt>
                <c:pt idx="8">
                  <c:v>2335</c:v>
                </c:pt>
                <c:pt idx="9">
                  <c:v>563</c:v>
                </c:pt>
                <c:pt idx="10">
                  <c:v>75</c:v>
                </c:pt>
                <c:pt idx="11">
                  <c:v>43</c:v>
                </c:pt>
                <c:pt idx="12">
                  <c:v>43</c:v>
                </c:pt>
                <c:pt idx="13">
                  <c:v>46</c:v>
                </c:pt>
                <c:pt idx="14">
                  <c:v>43</c:v>
                </c:pt>
                <c:pt idx="15">
                  <c:v>54</c:v>
                </c:pt>
                <c:pt idx="16">
                  <c:v>27</c:v>
                </c:pt>
                <c:pt idx="17">
                  <c:v>30</c:v>
                </c:pt>
                <c:pt idx="18">
                  <c:v>34</c:v>
                </c:pt>
                <c:pt idx="19">
                  <c:v>25</c:v>
                </c:pt>
                <c:pt idx="20">
                  <c:v>26</c:v>
                </c:pt>
                <c:pt idx="21">
                  <c:v>38</c:v>
                </c:pt>
                <c:pt idx="22">
                  <c:v>33</c:v>
                </c:pt>
                <c:pt idx="23">
                  <c:v>18</c:v>
                </c:pt>
                <c:pt idx="24">
                  <c:v>19</c:v>
                </c:pt>
                <c:pt idx="25">
                  <c:v>2584</c:v>
                </c:pt>
                <c:pt idx="26">
                  <c:v>2144</c:v>
                </c:pt>
                <c:pt idx="27">
                  <c:v>474</c:v>
                </c:pt>
                <c:pt idx="28">
                  <c:v>2382</c:v>
                </c:pt>
                <c:pt idx="29">
                  <c:v>6799</c:v>
                </c:pt>
              </c:numCache>
            </c:numRef>
          </c:val>
          <c:smooth val="0"/>
          <c:extLst>
            <c:ext xmlns:c16="http://schemas.microsoft.com/office/drawing/2014/chart" uri="{C3380CC4-5D6E-409C-BE32-E72D297353CC}">
              <c16:uniqueId val="{00000001-49BA-4B68-A564-C4F0419E2E79}"/>
            </c:ext>
          </c:extLst>
        </c:ser>
        <c:ser>
          <c:idx val="2"/>
          <c:order val="2"/>
          <c:tx>
            <c:strRef>
              <c:f>Sheet1!$D$1</c:f>
              <c:strCache>
                <c:ptCount val="1"/>
                <c:pt idx="0">
                  <c:v>njoyde</c:v>
                </c:pt>
              </c:strCache>
            </c:strRef>
          </c:tx>
          <c:spPr>
            <a:ln w="28575" cap="rnd">
              <a:solidFill>
                <a:schemeClr val="accent3"/>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Sheet1!$D$2:$D$31</c:f>
              <c:numCache>
                <c:formatCode>General</c:formatCode>
                <c:ptCount val="30"/>
                <c:pt idx="0">
                  <c:v>5823</c:v>
                </c:pt>
                <c:pt idx="1">
                  <c:v>2584</c:v>
                </c:pt>
                <c:pt idx="2">
                  <c:v>16808</c:v>
                </c:pt>
                <c:pt idx="3">
                  <c:v>14110</c:v>
                </c:pt>
                <c:pt idx="4">
                  <c:v>18082</c:v>
                </c:pt>
                <c:pt idx="5">
                  <c:v>16697</c:v>
                </c:pt>
                <c:pt idx="6">
                  <c:v>18089</c:v>
                </c:pt>
                <c:pt idx="7">
                  <c:v>10346</c:v>
                </c:pt>
                <c:pt idx="8">
                  <c:v>4203</c:v>
                </c:pt>
                <c:pt idx="9">
                  <c:v>18600</c:v>
                </c:pt>
                <c:pt idx="10">
                  <c:v>14214</c:v>
                </c:pt>
                <c:pt idx="11">
                  <c:v>2896</c:v>
                </c:pt>
                <c:pt idx="12">
                  <c:v>16242</c:v>
                </c:pt>
                <c:pt idx="13">
                  <c:v>8884</c:v>
                </c:pt>
                <c:pt idx="14">
                  <c:v>1702</c:v>
                </c:pt>
                <c:pt idx="15">
                  <c:v>1005</c:v>
                </c:pt>
                <c:pt idx="16">
                  <c:v>14716</c:v>
                </c:pt>
                <c:pt idx="17">
                  <c:v>3423</c:v>
                </c:pt>
                <c:pt idx="18">
                  <c:v>9776</c:v>
                </c:pt>
                <c:pt idx="19">
                  <c:v>14104</c:v>
                </c:pt>
                <c:pt idx="20">
                  <c:v>14678</c:v>
                </c:pt>
                <c:pt idx="21">
                  <c:v>14924</c:v>
                </c:pt>
                <c:pt idx="22">
                  <c:v>14417</c:v>
                </c:pt>
                <c:pt idx="23">
                  <c:v>17177</c:v>
                </c:pt>
                <c:pt idx="24">
                  <c:v>14993</c:v>
                </c:pt>
                <c:pt idx="25">
                  <c:v>14036</c:v>
                </c:pt>
                <c:pt idx="26">
                  <c:v>12076</c:v>
                </c:pt>
                <c:pt idx="27">
                  <c:v>12794</c:v>
                </c:pt>
                <c:pt idx="28">
                  <c:v>16273</c:v>
                </c:pt>
                <c:pt idx="29">
                  <c:v>5884</c:v>
                </c:pt>
              </c:numCache>
            </c:numRef>
          </c:val>
          <c:smooth val="0"/>
          <c:extLst>
            <c:ext xmlns:c16="http://schemas.microsoft.com/office/drawing/2014/chart" uri="{C3380CC4-5D6E-409C-BE32-E72D297353CC}">
              <c16:uniqueId val="{00000002-49BA-4B68-A564-C4F0419E2E79}"/>
            </c:ext>
          </c:extLst>
        </c:ser>
        <c:ser>
          <c:idx val="3"/>
          <c:order val="3"/>
          <c:tx>
            <c:strRef>
              <c:f>Sheet1!$E$1</c:f>
              <c:strCache>
                <c:ptCount val="1"/>
                <c:pt idx="0">
                  <c:v>ndr2</c:v>
                </c:pt>
              </c:strCache>
            </c:strRef>
          </c:tx>
          <c:spPr>
            <a:ln w="28575" cap="rnd">
              <a:solidFill>
                <a:schemeClr val="accent4"/>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Sheet1!$E$2:$E$31</c:f>
              <c:numCache>
                <c:formatCode>General</c:formatCode>
                <c:ptCount val="30"/>
                <c:pt idx="0">
                  <c:v>14181</c:v>
                </c:pt>
                <c:pt idx="1">
                  <c:v>18941</c:v>
                </c:pt>
                <c:pt idx="2">
                  <c:v>24668</c:v>
                </c:pt>
                <c:pt idx="3">
                  <c:v>44442</c:v>
                </c:pt>
                <c:pt idx="4">
                  <c:v>23532</c:v>
                </c:pt>
                <c:pt idx="5">
                  <c:v>10031</c:v>
                </c:pt>
                <c:pt idx="6">
                  <c:v>8892</c:v>
                </c:pt>
                <c:pt idx="7">
                  <c:v>6939</c:v>
                </c:pt>
                <c:pt idx="8">
                  <c:v>3216</c:v>
                </c:pt>
                <c:pt idx="9">
                  <c:v>9483</c:v>
                </c:pt>
                <c:pt idx="10">
                  <c:v>7375</c:v>
                </c:pt>
                <c:pt idx="11">
                  <c:v>6438</c:v>
                </c:pt>
                <c:pt idx="12">
                  <c:v>10841</c:v>
                </c:pt>
                <c:pt idx="13">
                  <c:v>9664</c:v>
                </c:pt>
                <c:pt idx="14">
                  <c:v>11916</c:v>
                </c:pt>
                <c:pt idx="15">
                  <c:v>12089</c:v>
                </c:pt>
                <c:pt idx="16">
                  <c:v>7977</c:v>
                </c:pt>
                <c:pt idx="17">
                  <c:v>9642</c:v>
                </c:pt>
                <c:pt idx="18">
                  <c:v>6417</c:v>
                </c:pt>
                <c:pt idx="19">
                  <c:v>6729</c:v>
                </c:pt>
                <c:pt idx="20">
                  <c:v>8461</c:v>
                </c:pt>
                <c:pt idx="21">
                  <c:v>7766</c:v>
                </c:pt>
                <c:pt idx="22">
                  <c:v>10309</c:v>
                </c:pt>
                <c:pt idx="23">
                  <c:v>8729</c:v>
                </c:pt>
                <c:pt idx="24">
                  <c:v>13247</c:v>
                </c:pt>
                <c:pt idx="25">
                  <c:v>20274</c:v>
                </c:pt>
                <c:pt idx="26">
                  <c:v>13226</c:v>
                </c:pt>
                <c:pt idx="27">
                  <c:v>985</c:v>
                </c:pt>
                <c:pt idx="28">
                  <c:v>720</c:v>
                </c:pt>
                <c:pt idx="29">
                  <c:v>932</c:v>
                </c:pt>
              </c:numCache>
            </c:numRef>
          </c:val>
          <c:smooth val="0"/>
          <c:extLst>
            <c:ext xmlns:c16="http://schemas.microsoft.com/office/drawing/2014/chart" uri="{C3380CC4-5D6E-409C-BE32-E72D297353CC}">
              <c16:uniqueId val="{00000003-49BA-4B68-A564-C4F0419E2E79}"/>
            </c:ext>
          </c:extLst>
        </c:ser>
        <c:ser>
          <c:idx val="4"/>
          <c:order val="4"/>
          <c:tx>
            <c:strRef>
              <c:f>Sheet1!$F$1</c:f>
              <c:strCache>
                <c:ptCount val="1"/>
                <c:pt idx="0">
                  <c:v>treckerfahrerduerfendas</c:v>
                </c:pt>
              </c:strCache>
            </c:strRef>
          </c:tx>
          <c:spPr>
            <a:ln w="28575" cap="rnd">
              <a:solidFill>
                <a:schemeClr val="accent5"/>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Sheet1!$F$2:$F$31</c:f>
              <c:numCache>
                <c:formatCode>General</c:formatCode>
                <c:ptCount val="30"/>
                <c:pt idx="0">
                  <c:v>25265</c:v>
                </c:pt>
                <c:pt idx="1">
                  <c:v>23040</c:v>
                </c:pt>
                <c:pt idx="2">
                  <c:v>18909</c:v>
                </c:pt>
                <c:pt idx="3">
                  <c:v>18743</c:v>
                </c:pt>
                <c:pt idx="4">
                  <c:v>17775</c:v>
                </c:pt>
                <c:pt idx="5">
                  <c:v>20528</c:v>
                </c:pt>
                <c:pt idx="6">
                  <c:v>26878</c:v>
                </c:pt>
                <c:pt idx="7">
                  <c:v>20256</c:v>
                </c:pt>
                <c:pt idx="8">
                  <c:v>23025</c:v>
                </c:pt>
                <c:pt idx="9">
                  <c:v>19602</c:v>
                </c:pt>
                <c:pt idx="10">
                  <c:v>15858</c:v>
                </c:pt>
                <c:pt idx="11">
                  <c:v>18385</c:v>
                </c:pt>
                <c:pt idx="12">
                  <c:v>15886</c:v>
                </c:pt>
                <c:pt idx="13">
                  <c:v>16490</c:v>
                </c:pt>
                <c:pt idx="14">
                  <c:v>14725</c:v>
                </c:pt>
                <c:pt idx="15">
                  <c:v>15199</c:v>
                </c:pt>
                <c:pt idx="16">
                  <c:v>14171</c:v>
                </c:pt>
                <c:pt idx="17">
                  <c:v>15576</c:v>
                </c:pt>
                <c:pt idx="18">
                  <c:v>15401</c:v>
                </c:pt>
                <c:pt idx="19">
                  <c:v>22776</c:v>
                </c:pt>
                <c:pt idx="20">
                  <c:v>27683</c:v>
                </c:pt>
                <c:pt idx="21">
                  <c:v>23229</c:v>
                </c:pt>
                <c:pt idx="22">
                  <c:v>26156</c:v>
                </c:pt>
                <c:pt idx="23">
                  <c:v>20326</c:v>
                </c:pt>
                <c:pt idx="24">
                  <c:v>18885</c:v>
                </c:pt>
                <c:pt idx="25">
                  <c:v>16876</c:v>
                </c:pt>
                <c:pt idx="26">
                  <c:v>13989</c:v>
                </c:pt>
                <c:pt idx="27">
                  <c:v>15270</c:v>
                </c:pt>
                <c:pt idx="28">
                  <c:v>19063</c:v>
                </c:pt>
                <c:pt idx="29">
                  <c:v>18038</c:v>
                </c:pt>
              </c:numCache>
            </c:numRef>
          </c:val>
          <c:smooth val="0"/>
          <c:extLst>
            <c:ext xmlns:c16="http://schemas.microsoft.com/office/drawing/2014/chart" uri="{C3380CC4-5D6E-409C-BE32-E72D297353CC}">
              <c16:uniqueId val="{00000004-49BA-4B68-A564-C4F0419E2E79}"/>
            </c:ext>
          </c:extLst>
        </c:ser>
        <c:ser>
          <c:idx val="5"/>
          <c:order val="5"/>
          <c:tx>
            <c:strRef>
              <c:f>Sheet1!$G$1</c:f>
              <c:strCache>
                <c:ptCount val="1"/>
                <c:pt idx="0">
                  <c:v>jennifersnwb</c:v>
                </c:pt>
              </c:strCache>
            </c:strRef>
          </c:tx>
          <c:spPr>
            <a:ln w="28575" cap="rnd">
              <a:solidFill>
                <a:schemeClr val="accent6"/>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Sheet1!$G$2:$G$31</c:f>
              <c:numCache>
                <c:formatCode>General</c:formatCode>
                <c:ptCount val="30"/>
                <c:pt idx="0">
                  <c:v>4</c:v>
                </c:pt>
                <c:pt idx="1">
                  <c:v>1</c:v>
                </c:pt>
                <c:pt idx="2">
                  <c:v>2</c:v>
                </c:pt>
                <c:pt idx="3">
                  <c:v>2</c:v>
                </c:pt>
                <c:pt idx="4">
                  <c:v>2</c:v>
                </c:pt>
                <c:pt idx="5">
                  <c:v>4</c:v>
                </c:pt>
                <c:pt idx="6">
                  <c:v>0</c:v>
                </c:pt>
                <c:pt idx="7">
                  <c:v>1</c:v>
                </c:pt>
                <c:pt idx="8">
                  <c:v>0</c:v>
                </c:pt>
                <c:pt idx="9">
                  <c:v>2</c:v>
                </c:pt>
                <c:pt idx="10">
                  <c:v>0</c:v>
                </c:pt>
                <c:pt idx="11">
                  <c:v>1</c:v>
                </c:pt>
                <c:pt idx="12">
                  <c:v>2</c:v>
                </c:pt>
                <c:pt idx="13">
                  <c:v>1</c:v>
                </c:pt>
                <c:pt idx="14">
                  <c:v>3</c:v>
                </c:pt>
                <c:pt idx="15">
                  <c:v>1</c:v>
                </c:pt>
                <c:pt idx="16">
                  <c:v>1</c:v>
                </c:pt>
                <c:pt idx="17">
                  <c:v>1</c:v>
                </c:pt>
                <c:pt idx="18">
                  <c:v>0</c:v>
                </c:pt>
                <c:pt idx="19">
                  <c:v>4</c:v>
                </c:pt>
                <c:pt idx="20">
                  <c:v>2</c:v>
                </c:pt>
                <c:pt idx="21">
                  <c:v>1</c:v>
                </c:pt>
                <c:pt idx="22">
                  <c:v>0</c:v>
                </c:pt>
                <c:pt idx="23">
                  <c:v>0</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5-49BA-4B68-A564-C4F0419E2E79}"/>
            </c:ext>
          </c:extLst>
        </c:ser>
        <c:dLbls>
          <c:showLegendKey val="0"/>
          <c:showVal val="0"/>
          <c:showCatName val="0"/>
          <c:showSerName val="0"/>
          <c:showPercent val="0"/>
          <c:showBubbleSize val="0"/>
        </c:dLbls>
        <c:smooth val="0"/>
        <c:axId val="283485352"/>
        <c:axId val="283481744"/>
      </c:lineChart>
      <c:catAx>
        <c:axId val="28348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81744"/>
        <c:crosses val="autoZero"/>
        <c:auto val="1"/>
        <c:lblAlgn val="ctr"/>
        <c:lblOffset val="100"/>
        <c:noMultiLvlLbl val="0"/>
      </c:catAx>
      <c:valAx>
        <c:axId val="28348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8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extra3</c:v>
                </c:pt>
              </c:strCache>
            </c:strRef>
          </c:tx>
          <c:spPr>
            <a:ln w="28575" cap="rnd">
              <a:solidFill>
                <a:schemeClr val="accent1"/>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Sheet1!$B$2:$B$31</c:f>
              <c:numCache>
                <c:formatCode>General</c:formatCode>
                <c:ptCount val="30"/>
                <c:pt idx="0">
                  <c:v>0</c:v>
                </c:pt>
                <c:pt idx="1">
                  <c:v>0</c:v>
                </c:pt>
                <c:pt idx="2">
                  <c:v>4.6849999999999996</c:v>
                </c:pt>
                <c:pt idx="3">
                  <c:v>2.3241000000000001</c:v>
                </c:pt>
                <c:pt idx="4">
                  <c:v>4.3464999999999998</c:v>
                </c:pt>
                <c:pt idx="5">
                  <c:v>4.1166</c:v>
                </c:pt>
                <c:pt idx="6">
                  <c:v>5.5157999999999996</c:v>
                </c:pt>
                <c:pt idx="7">
                  <c:v>2.4418000000000002</c:v>
                </c:pt>
                <c:pt idx="8">
                  <c:v>0</c:v>
                </c:pt>
                <c:pt idx="9">
                  <c:v>2.8578999999999999</c:v>
                </c:pt>
                <c:pt idx="10">
                  <c:v>5.9970999999999997</c:v>
                </c:pt>
                <c:pt idx="11">
                  <c:v>0</c:v>
                </c:pt>
                <c:pt idx="12">
                  <c:v>0</c:v>
                </c:pt>
                <c:pt idx="13">
                  <c:v>2.698</c:v>
                </c:pt>
                <c:pt idx="14">
                  <c:v>0</c:v>
                </c:pt>
                <c:pt idx="15">
                  <c:v>0</c:v>
                </c:pt>
                <c:pt idx="16">
                  <c:v>3.8504</c:v>
                </c:pt>
                <c:pt idx="17">
                  <c:v>4.6994999999999996</c:v>
                </c:pt>
                <c:pt idx="18">
                  <c:v>2.5594999999999999</c:v>
                </c:pt>
                <c:pt idx="19">
                  <c:v>4.4676999999999998</c:v>
                </c:pt>
                <c:pt idx="20">
                  <c:v>2.4676999999999998</c:v>
                </c:pt>
                <c:pt idx="21">
                  <c:v>0</c:v>
                </c:pt>
                <c:pt idx="22">
                  <c:v>0</c:v>
                </c:pt>
                <c:pt idx="23">
                  <c:v>3.2088999999999999</c:v>
                </c:pt>
                <c:pt idx="24">
                  <c:v>0</c:v>
                </c:pt>
                <c:pt idx="25">
                  <c:v>2.99</c:v>
                </c:pt>
                <c:pt idx="26">
                  <c:v>4.6241000000000003</c:v>
                </c:pt>
                <c:pt idx="27">
                  <c:v>0</c:v>
                </c:pt>
                <c:pt idx="28">
                  <c:v>4.1479999999999997</c:v>
                </c:pt>
                <c:pt idx="29">
                  <c:v>0</c:v>
                </c:pt>
              </c:numCache>
            </c:numRef>
          </c:val>
          <c:smooth val="0"/>
          <c:extLst>
            <c:ext xmlns:c16="http://schemas.microsoft.com/office/drawing/2014/chart" uri="{C3380CC4-5D6E-409C-BE32-E72D297353CC}">
              <c16:uniqueId val="{00000000-B4B0-4F06-8EAF-BDE36BE09D5D}"/>
            </c:ext>
          </c:extLst>
        </c:ser>
        <c:ser>
          <c:idx val="1"/>
          <c:order val="1"/>
          <c:tx>
            <c:strRef>
              <c:f>Sheet1!$C$1</c:f>
              <c:strCache>
                <c:ptCount val="1"/>
                <c:pt idx="0">
                  <c:v>eurovision_de</c:v>
                </c:pt>
              </c:strCache>
            </c:strRef>
          </c:tx>
          <c:spPr>
            <a:ln w="28575" cap="rnd">
              <a:solidFill>
                <a:schemeClr val="accent2"/>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Sheet1!$C$2:$C$31</c:f>
              <c:numCache>
                <c:formatCode>General</c:formatCode>
                <c:ptCount val="30"/>
                <c:pt idx="0">
                  <c:v>0</c:v>
                </c:pt>
                <c:pt idx="1">
                  <c:v>0</c:v>
                </c:pt>
                <c:pt idx="2">
                  <c:v>0</c:v>
                </c:pt>
                <c:pt idx="3">
                  <c:v>0</c:v>
                </c:pt>
                <c:pt idx="4">
                  <c:v>0</c:v>
                </c:pt>
                <c:pt idx="5">
                  <c:v>0</c:v>
                </c:pt>
                <c:pt idx="6">
                  <c:v>4.4869000000000003</c:v>
                </c:pt>
                <c:pt idx="7">
                  <c:v>0</c:v>
                </c:pt>
                <c:pt idx="8">
                  <c:v>4.9550999999999998</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9.0145999999999997</c:v>
                </c:pt>
                <c:pt idx="26">
                  <c:v>3.2281</c:v>
                </c:pt>
                <c:pt idx="27">
                  <c:v>0</c:v>
                </c:pt>
                <c:pt idx="28">
                  <c:v>6.4302999999999999</c:v>
                </c:pt>
                <c:pt idx="29">
                  <c:v>32.903799999999997</c:v>
                </c:pt>
              </c:numCache>
            </c:numRef>
          </c:val>
          <c:smooth val="0"/>
          <c:extLst>
            <c:ext xmlns:c16="http://schemas.microsoft.com/office/drawing/2014/chart" uri="{C3380CC4-5D6E-409C-BE32-E72D297353CC}">
              <c16:uniqueId val="{00000001-B4B0-4F06-8EAF-BDE36BE09D5D}"/>
            </c:ext>
          </c:extLst>
        </c:ser>
        <c:ser>
          <c:idx val="2"/>
          <c:order val="2"/>
          <c:tx>
            <c:strRef>
              <c:f>Sheet1!$D$1</c:f>
              <c:strCache>
                <c:ptCount val="1"/>
                <c:pt idx="0">
                  <c:v>njoyde</c:v>
                </c:pt>
              </c:strCache>
            </c:strRef>
          </c:tx>
          <c:spPr>
            <a:ln w="28575" cap="rnd">
              <a:solidFill>
                <a:schemeClr val="accent3"/>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Sheet1!$D$2:$D$31</c:f>
              <c:numCache>
                <c:formatCode>General</c:formatCode>
                <c:ptCount val="30"/>
                <c:pt idx="0">
                  <c:v>0</c:v>
                </c:pt>
                <c:pt idx="1">
                  <c:v>0</c:v>
                </c:pt>
                <c:pt idx="2">
                  <c:v>3.6888000000000001</c:v>
                </c:pt>
                <c:pt idx="3">
                  <c:v>0</c:v>
                </c:pt>
                <c:pt idx="4">
                  <c:v>3.5137999999999998</c:v>
                </c:pt>
                <c:pt idx="5">
                  <c:v>1.9187000000000001</c:v>
                </c:pt>
                <c:pt idx="6">
                  <c:v>2.7816000000000001</c:v>
                </c:pt>
                <c:pt idx="7">
                  <c:v>0</c:v>
                </c:pt>
                <c:pt idx="8">
                  <c:v>0</c:v>
                </c:pt>
                <c:pt idx="9">
                  <c:v>2.6589</c:v>
                </c:pt>
                <c:pt idx="10">
                  <c:v>1.0028999999999999</c:v>
                </c:pt>
                <c:pt idx="11">
                  <c:v>0</c:v>
                </c:pt>
                <c:pt idx="12">
                  <c:v>3.2050999999999998</c:v>
                </c:pt>
                <c:pt idx="13">
                  <c:v>0</c:v>
                </c:pt>
                <c:pt idx="14">
                  <c:v>0</c:v>
                </c:pt>
                <c:pt idx="15">
                  <c:v>0</c:v>
                </c:pt>
                <c:pt idx="16">
                  <c:v>0.99950000000000006</c:v>
                </c:pt>
                <c:pt idx="17">
                  <c:v>0</c:v>
                </c:pt>
                <c:pt idx="18">
                  <c:v>1.2216</c:v>
                </c:pt>
                <c:pt idx="19">
                  <c:v>0.75190000000000001</c:v>
                </c:pt>
                <c:pt idx="20">
                  <c:v>0.95409999999999995</c:v>
                </c:pt>
                <c:pt idx="21">
                  <c:v>0.73570000000000002</c:v>
                </c:pt>
                <c:pt idx="22">
                  <c:v>0.85909999999999997</c:v>
                </c:pt>
                <c:pt idx="23">
                  <c:v>1.5354000000000001</c:v>
                </c:pt>
                <c:pt idx="24">
                  <c:v>0.95199999999999996</c:v>
                </c:pt>
                <c:pt idx="25">
                  <c:v>1.2928999999999999</c:v>
                </c:pt>
                <c:pt idx="26">
                  <c:v>1.0507</c:v>
                </c:pt>
                <c:pt idx="27">
                  <c:v>1.0462</c:v>
                </c:pt>
                <c:pt idx="28">
                  <c:v>2.6351</c:v>
                </c:pt>
                <c:pt idx="29">
                  <c:v>0</c:v>
                </c:pt>
              </c:numCache>
            </c:numRef>
          </c:val>
          <c:smooth val="0"/>
          <c:extLst>
            <c:ext xmlns:c16="http://schemas.microsoft.com/office/drawing/2014/chart" uri="{C3380CC4-5D6E-409C-BE32-E72D297353CC}">
              <c16:uniqueId val="{00000002-B4B0-4F06-8EAF-BDE36BE09D5D}"/>
            </c:ext>
          </c:extLst>
        </c:ser>
        <c:ser>
          <c:idx val="3"/>
          <c:order val="3"/>
          <c:tx>
            <c:strRef>
              <c:f>Sheet1!$E$1</c:f>
              <c:strCache>
                <c:ptCount val="1"/>
                <c:pt idx="0">
                  <c:v>ndr2</c:v>
                </c:pt>
              </c:strCache>
            </c:strRef>
          </c:tx>
          <c:spPr>
            <a:ln w="28575" cap="rnd">
              <a:solidFill>
                <a:schemeClr val="accent4"/>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Sheet1!$E$2:$E$31</c:f>
              <c:numCache>
                <c:formatCode>General</c:formatCode>
                <c:ptCount val="30"/>
                <c:pt idx="0">
                  <c:v>5.3293999999999997</c:v>
                </c:pt>
                <c:pt idx="1">
                  <c:v>8.6132000000000009</c:v>
                </c:pt>
                <c:pt idx="2">
                  <c:v>18.755400000000002</c:v>
                </c:pt>
                <c:pt idx="3">
                  <c:v>3.3321999999999998</c:v>
                </c:pt>
                <c:pt idx="4">
                  <c:v>0</c:v>
                </c:pt>
                <c:pt idx="5">
                  <c:v>5.3905000000000003</c:v>
                </c:pt>
                <c:pt idx="6">
                  <c:v>3.0966</c:v>
                </c:pt>
                <c:pt idx="7">
                  <c:v>0</c:v>
                </c:pt>
                <c:pt idx="8">
                  <c:v>0</c:v>
                </c:pt>
                <c:pt idx="9">
                  <c:v>0</c:v>
                </c:pt>
                <c:pt idx="10">
                  <c:v>0</c:v>
                </c:pt>
                <c:pt idx="11">
                  <c:v>0</c:v>
                </c:pt>
                <c:pt idx="12">
                  <c:v>2.4163999999999999</c:v>
                </c:pt>
                <c:pt idx="13">
                  <c:v>1.8197000000000001</c:v>
                </c:pt>
                <c:pt idx="14">
                  <c:v>2.7403</c:v>
                </c:pt>
                <c:pt idx="15">
                  <c:v>0</c:v>
                </c:pt>
                <c:pt idx="16">
                  <c:v>0.94730000000000003</c:v>
                </c:pt>
                <c:pt idx="17">
                  <c:v>6.2027999999999999</c:v>
                </c:pt>
                <c:pt idx="18">
                  <c:v>0</c:v>
                </c:pt>
                <c:pt idx="19">
                  <c:v>0</c:v>
                </c:pt>
                <c:pt idx="20">
                  <c:v>2.0373000000000001</c:v>
                </c:pt>
                <c:pt idx="21">
                  <c:v>0</c:v>
                </c:pt>
                <c:pt idx="22">
                  <c:v>5.4065000000000003</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B4B0-4F06-8EAF-BDE36BE09D5D}"/>
            </c:ext>
          </c:extLst>
        </c:ser>
        <c:ser>
          <c:idx val="4"/>
          <c:order val="4"/>
          <c:tx>
            <c:strRef>
              <c:f>Sheet1!$F$1</c:f>
              <c:strCache>
                <c:ptCount val="1"/>
                <c:pt idx="0">
                  <c:v>treckerfahrerduerfendas</c:v>
                </c:pt>
              </c:strCache>
            </c:strRef>
          </c:tx>
          <c:spPr>
            <a:ln w="28575" cap="rnd">
              <a:solidFill>
                <a:schemeClr val="accent5"/>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Sheet1!$F$2:$F$31</c:f>
              <c:numCache>
                <c:formatCode>General</c:formatCode>
                <c:ptCount val="30"/>
                <c:pt idx="0">
                  <c:v>8.3415999999999997</c:v>
                </c:pt>
                <c:pt idx="1">
                  <c:v>10.761200000000001</c:v>
                </c:pt>
                <c:pt idx="2">
                  <c:v>12.105700000000001</c:v>
                </c:pt>
                <c:pt idx="3">
                  <c:v>9.6645000000000003</c:v>
                </c:pt>
                <c:pt idx="4">
                  <c:v>13.537000000000001</c:v>
                </c:pt>
                <c:pt idx="5">
                  <c:v>15.3154</c:v>
                </c:pt>
                <c:pt idx="6">
                  <c:v>35.927500000000002</c:v>
                </c:pt>
                <c:pt idx="7">
                  <c:v>9.1020000000000003</c:v>
                </c:pt>
                <c:pt idx="8">
                  <c:v>9.7049000000000003</c:v>
                </c:pt>
                <c:pt idx="9">
                  <c:v>11.291499999999999</c:v>
                </c:pt>
                <c:pt idx="10">
                  <c:v>7.7008999999999999</c:v>
                </c:pt>
                <c:pt idx="11">
                  <c:v>13.522399999999999</c:v>
                </c:pt>
                <c:pt idx="12">
                  <c:v>8.8332999999999995</c:v>
                </c:pt>
                <c:pt idx="13">
                  <c:v>13.6288</c:v>
                </c:pt>
                <c:pt idx="14">
                  <c:v>13.655200000000001</c:v>
                </c:pt>
                <c:pt idx="15">
                  <c:v>7.3414000000000001</c:v>
                </c:pt>
                <c:pt idx="16">
                  <c:v>12.9717</c:v>
                </c:pt>
                <c:pt idx="17">
                  <c:v>10.3903</c:v>
                </c:pt>
                <c:pt idx="18">
                  <c:v>10.495200000000001</c:v>
                </c:pt>
                <c:pt idx="19">
                  <c:v>18.104500000000002</c:v>
                </c:pt>
                <c:pt idx="20">
                  <c:v>17.714400000000001</c:v>
                </c:pt>
                <c:pt idx="21">
                  <c:v>12.700100000000001</c:v>
                </c:pt>
                <c:pt idx="22">
                  <c:v>13.776999999999999</c:v>
                </c:pt>
                <c:pt idx="23">
                  <c:v>11.9742</c:v>
                </c:pt>
                <c:pt idx="24">
                  <c:v>9.8659999999999997</c:v>
                </c:pt>
                <c:pt idx="25">
                  <c:v>9.7434999999999992</c:v>
                </c:pt>
                <c:pt idx="26">
                  <c:v>9.6402000000000001</c:v>
                </c:pt>
                <c:pt idx="27">
                  <c:v>12.9671</c:v>
                </c:pt>
                <c:pt idx="28">
                  <c:v>14.250999999999999</c:v>
                </c:pt>
                <c:pt idx="29">
                  <c:v>11.385300000000001</c:v>
                </c:pt>
              </c:numCache>
            </c:numRef>
          </c:val>
          <c:smooth val="0"/>
          <c:extLst>
            <c:ext xmlns:c16="http://schemas.microsoft.com/office/drawing/2014/chart" uri="{C3380CC4-5D6E-409C-BE32-E72D297353CC}">
              <c16:uniqueId val="{00000004-B4B0-4F06-8EAF-BDE36BE09D5D}"/>
            </c:ext>
          </c:extLst>
        </c:ser>
        <c:ser>
          <c:idx val="5"/>
          <c:order val="5"/>
          <c:tx>
            <c:strRef>
              <c:f>Sheet1!$G$1</c:f>
              <c:strCache>
                <c:ptCount val="1"/>
                <c:pt idx="0">
                  <c:v>jennifersnwb</c:v>
                </c:pt>
              </c:strCache>
            </c:strRef>
          </c:tx>
          <c:spPr>
            <a:ln w="28575" cap="rnd">
              <a:solidFill>
                <a:schemeClr val="accent6"/>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B4B0-4F06-8EAF-BDE36BE09D5D}"/>
            </c:ext>
          </c:extLst>
        </c:ser>
        <c:dLbls>
          <c:showLegendKey val="0"/>
          <c:showVal val="0"/>
          <c:showCatName val="0"/>
          <c:showSerName val="0"/>
          <c:showPercent val="0"/>
          <c:showBubbleSize val="0"/>
        </c:dLbls>
        <c:smooth val="0"/>
        <c:axId val="341603056"/>
        <c:axId val="341602728"/>
      </c:lineChart>
      <c:catAx>
        <c:axId val="34160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02728"/>
        <c:crosses val="autoZero"/>
        <c:auto val="1"/>
        <c:lblAlgn val="ctr"/>
        <c:lblOffset val="100"/>
        <c:noMultiLvlLbl val="0"/>
      </c:catAx>
      <c:valAx>
        <c:axId val="34160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0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204C7-DF76-4DB1-A63F-B211CCCF964E}"/>
              </a:ext>
            </a:extLst>
          </p:cNvPr>
          <p:cNvSpPr>
            <a:spLocks noGrp="1"/>
          </p:cNvSpPr>
          <p:nvPr>
            <p:ph type="ctrTitle"/>
          </p:nvPr>
        </p:nvSpPr>
        <p:spPr/>
        <p:txBody>
          <a:bodyPr/>
          <a:lstStyle/>
          <a:p>
            <a:r>
              <a:rPr lang="en-US"/>
              <a:t>Test Instagram Kennzahlen Erweiterung</a:t>
            </a:r>
          </a:p>
        </p:txBody>
      </p:sp>
      <p:sp>
        <p:nvSpPr>
          <p:cNvPr id="3" name="Subtitle 2">
            <a:extLst>
              <a:ext uri="{FF2B5EF4-FFF2-40B4-BE49-F238E27FC236}">
                <a16:creationId xmlns:a16="http://schemas.microsoft.com/office/drawing/2014/main" id="{7F33B0DD-8980-4A40-AF79-D5F41D22D7F9}"/>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418917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B6FCA-99E7-426F-99C5-50B861B8D84F}"/>
              </a:ext>
            </a:extLst>
          </p:cNvPr>
          <p:cNvSpPr>
            <a:spLocks noGrp="1"/>
          </p:cNvSpPr>
          <p:nvPr>
            <p:ph type="title"/>
          </p:nvPr>
        </p:nvSpPr>
        <p:spPr/>
        <p:txBody>
          <a:bodyPr/>
          <a:lstStyle/>
          <a:p>
            <a:r>
              <a:rPr lang="en-US"/>
              <a:t>Impressions  | NDR</a:t>
            </a:r>
          </a:p>
        </p:txBody>
      </p:sp>
      <p:graphicFrame>
        <p:nvGraphicFramePr>
          <p:cNvPr id="6" name="Chart Placeholder 5">
            <a:extLst>
              <a:ext uri="{FF2B5EF4-FFF2-40B4-BE49-F238E27FC236}">
                <a16:creationId xmlns:a16="http://schemas.microsoft.com/office/drawing/2014/main" id="{517A67E9-378B-47D9-8909-5A0F15FE8975}"/>
              </a:ext>
            </a:extLst>
          </p:cNvPr>
          <p:cNvGraphicFramePr>
            <a:graphicFrameLocks noGrp="1"/>
          </p:cNvGraphicFramePr>
          <p:nvPr>
            <p:ph type="chart" sz="quarter" idx="13"/>
            <p:extLst>
              <p:ext uri="{D42A27DB-BD31-4B8C-83A1-F6EECF244321}">
                <p14:modId xmlns:p14="http://schemas.microsoft.com/office/powerpoint/2010/main" val="2675326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7B0F76-4ADE-4454-B482-E02C25C88AC9}"/>
              </a:ext>
            </a:extLst>
          </p:cNvPr>
          <p:cNvSpPr>
            <a:spLocks noGrp="1"/>
          </p:cNvSpPr>
          <p:nvPr>
            <p:ph type="body" sz="quarter" idx="14"/>
          </p:nvPr>
        </p:nvSpPr>
        <p:spPr/>
        <p:txBody>
          <a:bodyPr/>
          <a:lstStyle/>
          <a:p>
            <a:r>
              <a:rPr lang="en-US"/>
              <a:t>01.09.2018 - 30.09.2018</a:t>
            </a:r>
          </a:p>
        </p:txBody>
      </p:sp>
      <p:sp>
        <p:nvSpPr>
          <p:cNvPr id="5" name="Footer Placeholder 4">
            <a:extLst>
              <a:ext uri="{FF2B5EF4-FFF2-40B4-BE49-F238E27FC236}">
                <a16:creationId xmlns:a16="http://schemas.microsoft.com/office/drawing/2014/main" id="{8E62481E-7DDB-4562-9231-426847238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8014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A1DB-B22D-4D26-8B9D-22C8DA160B63}"/>
              </a:ext>
            </a:extLst>
          </p:cNvPr>
          <p:cNvSpPr>
            <a:spLocks noGrp="1"/>
          </p:cNvSpPr>
          <p:nvPr>
            <p:ph type="title"/>
          </p:nvPr>
        </p:nvSpPr>
        <p:spPr/>
        <p:txBody>
          <a:bodyPr/>
          <a:lstStyle/>
          <a:p>
            <a:r>
              <a:rPr lang="en-US"/>
              <a:t>Reach  | NDR</a:t>
            </a:r>
          </a:p>
        </p:txBody>
      </p:sp>
      <p:graphicFrame>
        <p:nvGraphicFramePr>
          <p:cNvPr id="6" name="Chart Placeholder 5">
            <a:extLst>
              <a:ext uri="{FF2B5EF4-FFF2-40B4-BE49-F238E27FC236}">
                <a16:creationId xmlns:a16="http://schemas.microsoft.com/office/drawing/2014/main" id="{2630C02F-6548-43EF-945E-4A1D56CAC246}"/>
              </a:ext>
            </a:extLst>
          </p:cNvPr>
          <p:cNvGraphicFramePr>
            <a:graphicFrameLocks noGrp="1"/>
          </p:cNvGraphicFramePr>
          <p:nvPr>
            <p:ph type="chart" sz="quarter" idx="13"/>
            <p:extLst>
              <p:ext uri="{D42A27DB-BD31-4B8C-83A1-F6EECF244321}">
                <p14:modId xmlns:p14="http://schemas.microsoft.com/office/powerpoint/2010/main" val="3943653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941D0-A894-4C7D-977F-E658C1CE0B5C}"/>
              </a:ext>
            </a:extLst>
          </p:cNvPr>
          <p:cNvSpPr>
            <a:spLocks noGrp="1"/>
          </p:cNvSpPr>
          <p:nvPr>
            <p:ph type="body" sz="quarter" idx="14"/>
          </p:nvPr>
        </p:nvSpPr>
        <p:spPr/>
        <p:txBody>
          <a:bodyPr/>
          <a:lstStyle/>
          <a:p>
            <a:r>
              <a:rPr lang="en-US"/>
              <a:t>01.09.2018 - 30.09.2018</a:t>
            </a:r>
          </a:p>
        </p:txBody>
      </p:sp>
      <p:sp>
        <p:nvSpPr>
          <p:cNvPr id="5" name="Footer Placeholder 4">
            <a:extLst>
              <a:ext uri="{FF2B5EF4-FFF2-40B4-BE49-F238E27FC236}">
                <a16:creationId xmlns:a16="http://schemas.microsoft.com/office/drawing/2014/main" id="{F4B35061-3BD5-44AA-BDF3-6F1EA8743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087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ECED-62E6-4A65-AAFE-8E30B72B88F9}"/>
              </a:ext>
            </a:extLst>
          </p:cNvPr>
          <p:cNvSpPr>
            <a:spLocks noGrp="1"/>
          </p:cNvSpPr>
          <p:nvPr>
            <p:ph type="title"/>
          </p:nvPr>
        </p:nvSpPr>
        <p:spPr/>
        <p:txBody>
          <a:bodyPr/>
          <a:lstStyle/>
          <a:p>
            <a:r>
              <a:rPr lang="en-US"/>
              <a:t>Instagram Interaction Rate | NDR</a:t>
            </a:r>
          </a:p>
        </p:txBody>
      </p:sp>
      <p:graphicFrame>
        <p:nvGraphicFramePr>
          <p:cNvPr id="6" name="Chart Placeholder 5">
            <a:extLst>
              <a:ext uri="{FF2B5EF4-FFF2-40B4-BE49-F238E27FC236}">
                <a16:creationId xmlns:a16="http://schemas.microsoft.com/office/drawing/2014/main" id="{3CE04BFA-2DE8-4B4D-942C-80878F644876}"/>
              </a:ext>
            </a:extLst>
          </p:cNvPr>
          <p:cNvGraphicFramePr>
            <a:graphicFrameLocks noGrp="1"/>
          </p:cNvGraphicFramePr>
          <p:nvPr>
            <p:ph type="chart" sz="quarter" idx="13"/>
            <p:extLst>
              <p:ext uri="{D42A27DB-BD31-4B8C-83A1-F6EECF244321}">
                <p14:modId xmlns:p14="http://schemas.microsoft.com/office/powerpoint/2010/main" val="141281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4EF7F-F0A9-4CEE-BC2F-D9A74C999ADE}"/>
              </a:ext>
            </a:extLst>
          </p:cNvPr>
          <p:cNvSpPr>
            <a:spLocks noGrp="1"/>
          </p:cNvSpPr>
          <p:nvPr>
            <p:ph type="body" sz="quarter" idx="14"/>
          </p:nvPr>
        </p:nvSpPr>
        <p:spPr/>
        <p:txBody>
          <a:bodyPr/>
          <a:lstStyle/>
          <a:p>
            <a:r>
              <a:rPr lang="en-US"/>
              <a:t>01.09.2018 - 30.09.2018</a:t>
            </a:r>
          </a:p>
        </p:txBody>
      </p:sp>
      <p:sp>
        <p:nvSpPr>
          <p:cNvPr id="5" name="Footer Placeholder 4">
            <a:extLst>
              <a:ext uri="{FF2B5EF4-FFF2-40B4-BE49-F238E27FC236}">
                <a16:creationId xmlns:a16="http://schemas.microsoft.com/office/drawing/2014/main" id="{5D5FD255-373A-4806-894B-2B6862710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385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C3AE-9349-4C41-9FEA-E56338689DC5}"/>
              </a:ext>
            </a:extLst>
          </p:cNvPr>
          <p:cNvSpPr>
            <a:spLocks noGrp="1"/>
          </p:cNvSpPr>
          <p:nvPr>
            <p:ph type="title"/>
          </p:nvPr>
        </p:nvSpPr>
        <p:spPr/>
        <p:txBody>
          <a:bodyPr/>
          <a:lstStyle/>
          <a:p>
            <a:r>
              <a:rPr lang="en-US"/>
              <a:t>Instagram Key Metrics Table | NDR</a:t>
            </a:r>
          </a:p>
        </p:txBody>
      </p:sp>
      <p:graphicFrame>
        <p:nvGraphicFramePr>
          <p:cNvPr id="5" name="Table Placeholder 4">
            <a:extLst>
              <a:ext uri="{FF2B5EF4-FFF2-40B4-BE49-F238E27FC236}">
                <a16:creationId xmlns:a16="http://schemas.microsoft.com/office/drawing/2014/main" id="{EF0BD25C-09F3-4A0C-9668-86F4D0797CA9}"/>
              </a:ext>
            </a:extLst>
          </p:cNvPr>
          <p:cNvGraphicFramePr>
            <a:graphicFrameLocks noGrp="1"/>
          </p:cNvGraphicFramePr>
          <p:nvPr>
            <p:ph type="tbl" sz="quarter" idx="13"/>
            <p:extLst>
              <p:ext uri="{D42A27DB-BD31-4B8C-83A1-F6EECF244321}">
                <p14:modId xmlns:p14="http://schemas.microsoft.com/office/powerpoint/2010/main" val="297980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218333581"/>
                    </a:ext>
                  </a:extLst>
                </a:gridCol>
                <a:gridCol w="707745">
                  <a:extLst>
                    <a:ext uri="{9D8B030D-6E8A-4147-A177-3AD203B41FA5}">
                      <a16:colId xmlns:a16="http://schemas.microsoft.com/office/drawing/2014/main" val="3420156484"/>
                    </a:ext>
                  </a:extLst>
                </a:gridCol>
                <a:gridCol w="707745">
                  <a:extLst>
                    <a:ext uri="{9D8B030D-6E8A-4147-A177-3AD203B41FA5}">
                      <a16:colId xmlns:a16="http://schemas.microsoft.com/office/drawing/2014/main" val="3917540245"/>
                    </a:ext>
                  </a:extLst>
                </a:gridCol>
                <a:gridCol w="707745">
                  <a:extLst>
                    <a:ext uri="{9D8B030D-6E8A-4147-A177-3AD203B41FA5}">
                      <a16:colId xmlns:a16="http://schemas.microsoft.com/office/drawing/2014/main" val="3422487491"/>
                    </a:ext>
                  </a:extLst>
                </a:gridCol>
                <a:gridCol w="707745">
                  <a:extLst>
                    <a:ext uri="{9D8B030D-6E8A-4147-A177-3AD203B41FA5}">
                      <a16:colId xmlns:a16="http://schemas.microsoft.com/office/drawing/2014/main" val="1308950702"/>
                    </a:ext>
                  </a:extLst>
                </a:gridCol>
                <a:gridCol w="707745">
                  <a:extLst>
                    <a:ext uri="{9D8B030D-6E8A-4147-A177-3AD203B41FA5}">
                      <a16:colId xmlns:a16="http://schemas.microsoft.com/office/drawing/2014/main" val="1145052747"/>
                    </a:ext>
                  </a:extLst>
                </a:gridCol>
                <a:gridCol w="707745">
                  <a:extLst>
                    <a:ext uri="{9D8B030D-6E8A-4147-A177-3AD203B41FA5}">
                      <a16:colId xmlns:a16="http://schemas.microsoft.com/office/drawing/2014/main" val="926447445"/>
                    </a:ext>
                  </a:extLst>
                </a:gridCol>
                <a:gridCol w="707745">
                  <a:extLst>
                    <a:ext uri="{9D8B030D-6E8A-4147-A177-3AD203B41FA5}">
                      <a16:colId xmlns:a16="http://schemas.microsoft.com/office/drawing/2014/main" val="20669573"/>
                    </a:ext>
                  </a:extLst>
                </a:gridCol>
                <a:gridCol w="707745">
                  <a:extLst>
                    <a:ext uri="{9D8B030D-6E8A-4147-A177-3AD203B41FA5}">
                      <a16:colId xmlns:a16="http://schemas.microsoft.com/office/drawing/2014/main" val="2690350583"/>
                    </a:ext>
                  </a:extLst>
                </a:gridCol>
                <a:gridCol w="707745">
                  <a:extLst>
                    <a:ext uri="{9D8B030D-6E8A-4147-A177-3AD203B41FA5}">
                      <a16:colId xmlns:a16="http://schemas.microsoft.com/office/drawing/2014/main" val="2364291921"/>
                    </a:ext>
                  </a:extLst>
                </a:gridCol>
                <a:gridCol w="707745">
                  <a:extLst>
                    <a:ext uri="{9D8B030D-6E8A-4147-A177-3AD203B41FA5}">
                      <a16:colId xmlns:a16="http://schemas.microsoft.com/office/drawing/2014/main" val="1009098842"/>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394203258"/>
                  </a:ext>
                </a:extLst>
              </a:tr>
              <a:tr h="370840">
                <a:tc>
                  <a:txBody>
                    <a:bodyPr/>
                    <a:lstStyle/>
                    <a:p>
                      <a:r>
                        <a:rPr lang="en-US" sz="1000"/>
                        <a:t>extra3</a:t>
                      </a:r>
                    </a:p>
                  </a:txBody>
                  <a:tcPr/>
                </a:tc>
                <a:tc>
                  <a:txBody>
                    <a:bodyPr/>
                    <a:lstStyle/>
                    <a:p>
                      <a:r>
                        <a:rPr lang="en-US" sz="1000"/>
                        <a:t>33</a:t>
                      </a:r>
                    </a:p>
                  </a:txBody>
                  <a:tcPr/>
                </a:tc>
                <a:tc>
                  <a:txBody>
                    <a:bodyPr/>
                    <a:lstStyle/>
                    <a:p>
                      <a:r>
                        <a:rPr lang="en-US" sz="1000"/>
                        <a:t>260640</a:t>
                      </a:r>
                    </a:p>
                  </a:txBody>
                  <a:tcPr/>
                </a:tc>
                <a:tc>
                  <a:txBody>
                    <a:bodyPr/>
                    <a:lstStyle/>
                    <a:p>
                      <a:r>
                        <a:rPr lang="en-US" sz="1000"/>
                        <a:t>4219</a:t>
                      </a:r>
                    </a:p>
                  </a:txBody>
                  <a:tcPr/>
                </a:tc>
                <a:tc>
                  <a:txBody>
                    <a:bodyPr/>
                    <a:lstStyle/>
                    <a:p>
                      <a:r>
                        <a:rPr lang="en-US" sz="1000"/>
                        <a:t>8313200</a:t>
                      </a:r>
                    </a:p>
                  </a:txBody>
                  <a:tcPr/>
                </a:tc>
                <a:tc>
                  <a:txBody>
                    <a:bodyPr/>
                    <a:lstStyle/>
                    <a:p>
                      <a:r>
                        <a:rPr lang="en-US" sz="1000"/>
                        <a:t>291285</a:t>
                      </a:r>
                    </a:p>
                  </a:txBody>
                  <a:tcPr/>
                </a:tc>
                <a:tc>
                  <a:txBody>
                    <a:bodyPr/>
                    <a:lstStyle/>
                    <a:p>
                      <a:r>
                        <a:rPr lang="en-US" sz="1000"/>
                        <a:t>165506.81818182</a:t>
                      </a:r>
                    </a:p>
                  </a:txBody>
                  <a:tcPr/>
                </a:tc>
                <a:tc>
                  <a:txBody>
                    <a:bodyPr/>
                    <a:lstStyle/>
                    <a:p>
                      <a:r>
                        <a:rPr lang="en-US" sz="1000"/>
                        <a:t>26426</a:t>
                      </a:r>
                    </a:p>
                  </a:txBody>
                  <a:tcPr/>
                </a:tc>
                <a:tc>
                  <a:txBody>
                    <a:bodyPr/>
                    <a:lstStyle/>
                    <a:p>
                      <a:r>
                        <a:rPr lang="en-US" sz="1000"/>
                        <a:t>14</a:t>
                      </a:r>
                    </a:p>
                  </a:txBody>
                  <a:tcPr/>
                </a:tc>
                <a:tc>
                  <a:txBody>
                    <a:bodyPr/>
                    <a:lstStyle/>
                    <a:p>
                      <a:r>
                        <a:rPr lang="en-US" sz="1000"/>
                        <a:t>14</a:t>
                      </a:r>
                    </a:p>
                  </a:txBody>
                  <a:tcPr/>
                </a:tc>
                <a:tc>
                  <a:txBody>
                    <a:bodyPr/>
                    <a:lstStyle/>
                    <a:p>
                      <a:r>
                        <a:rPr lang="en-US" sz="1000"/>
                        <a:t>5</a:t>
                      </a:r>
                    </a:p>
                  </a:txBody>
                  <a:tcPr/>
                </a:tc>
                <a:extLst>
                  <a:ext uri="{0D108BD9-81ED-4DB2-BD59-A6C34878D82A}">
                    <a16:rowId xmlns:a16="http://schemas.microsoft.com/office/drawing/2014/main" val="724511345"/>
                  </a:ext>
                </a:extLst>
              </a:tr>
              <a:tr h="370840">
                <a:tc>
                  <a:txBody>
                    <a:bodyPr/>
                    <a:lstStyle/>
                    <a:p>
                      <a:r>
                        <a:rPr lang="en-US" sz="1000"/>
                        <a:t>eurovision_de</a:t>
                      </a:r>
                    </a:p>
                  </a:txBody>
                  <a:tcPr/>
                </a:tc>
                <a:tc>
                  <a:txBody>
                    <a:bodyPr/>
                    <a:lstStyle/>
                    <a:p>
                      <a:r>
                        <a:rPr lang="en-US" sz="1000"/>
                        <a:t>10</a:t>
                      </a:r>
                    </a:p>
                  </a:txBody>
                  <a:tcPr/>
                </a:tc>
                <a:tc>
                  <a:txBody>
                    <a:bodyPr/>
                    <a:lstStyle/>
                    <a:p>
                      <a:r>
                        <a:rPr lang="en-US" sz="1000"/>
                        <a:t>6890</a:t>
                      </a:r>
                    </a:p>
                  </a:txBody>
                  <a:tcPr/>
                </a:tc>
                <a:tc>
                  <a:txBody>
                    <a:bodyPr/>
                    <a:lstStyle/>
                    <a:p>
                      <a:r>
                        <a:rPr lang="en-US" sz="1000"/>
                        <a:t>735</a:t>
                      </a:r>
                    </a:p>
                  </a:txBody>
                  <a:tcPr/>
                </a:tc>
                <a:tc>
                  <a:txBody>
                    <a:bodyPr/>
                    <a:lstStyle/>
                    <a:p>
                      <a:r>
                        <a:rPr lang="en-US" sz="1000"/>
                        <a:t>78594</a:t>
                      </a:r>
                    </a:p>
                  </a:txBody>
                  <a:tcPr/>
                </a:tc>
                <a:tc>
                  <a:txBody>
                    <a:bodyPr/>
                    <a:lstStyle/>
                    <a:p>
                      <a:r>
                        <a:rPr lang="en-US" sz="1000"/>
                        <a:t>7731</a:t>
                      </a:r>
                    </a:p>
                  </a:txBody>
                  <a:tcPr/>
                </a:tc>
                <a:tc>
                  <a:txBody>
                    <a:bodyPr/>
                    <a:lstStyle/>
                    <a:p>
                      <a:r>
                        <a:rPr lang="en-US" sz="1000"/>
                        <a:t>5621.5</a:t>
                      </a:r>
                    </a:p>
                  </a:txBody>
                  <a:tcPr/>
                </a:tc>
                <a:tc>
                  <a:txBody>
                    <a:bodyPr/>
                    <a:lstStyle/>
                    <a:p>
                      <a:r>
                        <a:rPr lang="en-US" sz="1000"/>
                        <a:t>106</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31468853"/>
                  </a:ext>
                </a:extLst>
              </a:tr>
              <a:tr h="370840">
                <a:tc>
                  <a:txBody>
                    <a:bodyPr/>
                    <a:lstStyle/>
                    <a:p>
                      <a:r>
                        <a:rPr lang="en-US" sz="1000"/>
                        <a:t>njoyde</a:t>
                      </a:r>
                    </a:p>
                  </a:txBody>
                  <a:tcPr/>
                </a:tc>
                <a:tc>
                  <a:txBody>
                    <a:bodyPr/>
                    <a:lstStyle/>
                    <a:p>
                      <a:r>
                        <a:rPr lang="en-US" sz="1000"/>
                        <a:t>37</a:t>
                      </a:r>
                    </a:p>
                  </a:txBody>
                  <a:tcPr/>
                </a:tc>
                <a:tc>
                  <a:txBody>
                    <a:bodyPr/>
                    <a:lstStyle/>
                    <a:p>
                      <a:r>
                        <a:rPr lang="en-US" sz="1000"/>
                        <a:t>18724</a:t>
                      </a:r>
                    </a:p>
                  </a:txBody>
                  <a:tcPr/>
                </a:tc>
                <a:tc>
                  <a:txBody>
                    <a:bodyPr/>
                    <a:lstStyle/>
                    <a:p>
                      <a:r>
                        <a:rPr lang="en-US" sz="1000"/>
                        <a:t>348</a:t>
                      </a:r>
                    </a:p>
                  </a:txBody>
                  <a:tcPr/>
                </a:tc>
                <a:tc>
                  <a:txBody>
                    <a:bodyPr/>
                    <a:lstStyle/>
                    <a:p>
                      <a:r>
                        <a:rPr lang="en-US" sz="1000"/>
                        <a:t>875967</a:t>
                      </a:r>
                    </a:p>
                  </a:txBody>
                  <a:tcPr/>
                </a:tc>
                <a:tc>
                  <a:txBody>
                    <a:bodyPr/>
                    <a:lstStyle/>
                    <a:p>
                      <a:r>
                        <a:rPr lang="en-US" sz="1000"/>
                        <a:t>19224</a:t>
                      </a:r>
                    </a:p>
                  </a:txBody>
                  <a:tcPr/>
                </a:tc>
                <a:tc>
                  <a:txBody>
                    <a:bodyPr/>
                    <a:lstStyle/>
                    <a:p>
                      <a:r>
                        <a:rPr lang="en-US" sz="1000"/>
                        <a:t>15424.864864865</a:t>
                      </a:r>
                    </a:p>
                  </a:txBody>
                  <a:tcPr/>
                </a:tc>
                <a:tc>
                  <a:txBody>
                    <a:bodyPr/>
                    <a:lstStyle/>
                    <a:p>
                      <a:r>
                        <a:rPr lang="en-US" sz="1000"/>
                        <a:t>152</a:t>
                      </a:r>
                    </a:p>
                  </a:txBody>
                  <a:tcPr/>
                </a:tc>
                <a:tc>
                  <a:txBody>
                    <a:bodyPr/>
                    <a:lstStyle/>
                    <a:p>
                      <a:r>
                        <a:rPr lang="en-US" sz="1000"/>
                        <a:t>23</a:t>
                      </a:r>
                    </a:p>
                  </a:txBody>
                  <a:tcPr/>
                </a:tc>
                <a:tc>
                  <a:txBody>
                    <a:bodyPr/>
                    <a:lstStyle/>
                    <a:p>
                      <a:r>
                        <a:rPr lang="en-US" sz="1000"/>
                        <a:t>11</a:t>
                      </a:r>
                    </a:p>
                  </a:txBody>
                  <a:tcPr/>
                </a:tc>
                <a:tc>
                  <a:txBody>
                    <a:bodyPr/>
                    <a:lstStyle/>
                    <a:p>
                      <a:r>
                        <a:rPr lang="en-US" sz="1000"/>
                        <a:t>3</a:t>
                      </a:r>
                    </a:p>
                  </a:txBody>
                  <a:tcPr/>
                </a:tc>
                <a:extLst>
                  <a:ext uri="{0D108BD9-81ED-4DB2-BD59-A6C34878D82A}">
                    <a16:rowId xmlns:a16="http://schemas.microsoft.com/office/drawing/2014/main" val="2274857307"/>
                  </a:ext>
                </a:extLst>
              </a:tr>
              <a:tr h="370840">
                <a:tc>
                  <a:txBody>
                    <a:bodyPr/>
                    <a:lstStyle/>
                    <a:p>
                      <a:r>
                        <a:rPr lang="en-US" sz="1000"/>
                        <a:t>ndr2</a:t>
                      </a:r>
                    </a:p>
                  </a:txBody>
                  <a:tcPr/>
                </a:tc>
                <a:tc>
                  <a:txBody>
                    <a:bodyPr/>
                    <a:lstStyle/>
                    <a:p>
                      <a:r>
                        <a:rPr lang="en-US" sz="1000"/>
                        <a:t>53</a:t>
                      </a:r>
                    </a:p>
                  </a:txBody>
                  <a:tcPr/>
                </a:tc>
                <a:tc>
                  <a:txBody>
                    <a:bodyPr/>
                    <a:lstStyle/>
                    <a:p>
                      <a:r>
                        <a:rPr lang="en-US" sz="1000"/>
                        <a:t>30399</a:t>
                      </a:r>
                    </a:p>
                  </a:txBody>
                  <a:tcPr/>
                </a:tc>
                <a:tc>
                  <a:txBody>
                    <a:bodyPr/>
                    <a:lstStyle/>
                    <a:p>
                      <a:r>
                        <a:rPr lang="en-US" sz="1000"/>
                        <a:t>443</a:t>
                      </a:r>
                    </a:p>
                  </a:txBody>
                  <a:tcPr/>
                </a:tc>
                <a:tc>
                  <a:txBody>
                    <a:bodyPr/>
                    <a:lstStyle/>
                    <a:p>
                      <a:r>
                        <a:rPr lang="en-US" sz="1000"/>
                        <a:t>948385</a:t>
                      </a:r>
                    </a:p>
                  </a:txBody>
                  <a:tcPr/>
                </a:tc>
                <a:tc>
                  <a:txBody>
                    <a:bodyPr/>
                    <a:lstStyle/>
                    <a:p>
                      <a:r>
                        <a:rPr lang="en-US" sz="1000"/>
                        <a:t>32968</a:t>
                      </a:r>
                    </a:p>
                  </a:txBody>
                  <a:tcPr/>
                </a:tc>
                <a:tc>
                  <a:txBody>
                    <a:bodyPr/>
                    <a:lstStyle/>
                    <a:p>
                      <a:r>
                        <a:rPr lang="en-US" sz="1000"/>
                        <a:t>12474.301886792</a:t>
                      </a:r>
                    </a:p>
                  </a:txBody>
                  <a:tcPr/>
                </a:tc>
                <a:tc>
                  <a:txBody>
                    <a:bodyPr/>
                    <a:lstStyle/>
                    <a:p>
                      <a:r>
                        <a:rPr lang="en-US" sz="1000"/>
                        <a:t>2126</a:t>
                      </a:r>
                    </a:p>
                  </a:txBody>
                  <a:tcPr/>
                </a:tc>
                <a:tc>
                  <a:txBody>
                    <a:bodyPr/>
                    <a:lstStyle/>
                    <a:p>
                      <a:r>
                        <a:rPr lang="en-US" sz="1000"/>
                        <a:t>14</a:t>
                      </a:r>
                    </a:p>
                  </a:txBody>
                  <a:tcPr/>
                </a:tc>
                <a:tc>
                  <a:txBody>
                    <a:bodyPr/>
                    <a:lstStyle/>
                    <a:p>
                      <a:r>
                        <a:rPr lang="en-US" sz="1000"/>
                        <a:t>31</a:t>
                      </a:r>
                    </a:p>
                  </a:txBody>
                  <a:tcPr/>
                </a:tc>
                <a:tc>
                  <a:txBody>
                    <a:bodyPr/>
                    <a:lstStyle/>
                    <a:p>
                      <a:r>
                        <a:rPr lang="en-US" sz="1000"/>
                        <a:t>8</a:t>
                      </a:r>
                    </a:p>
                  </a:txBody>
                  <a:tcPr/>
                </a:tc>
                <a:extLst>
                  <a:ext uri="{0D108BD9-81ED-4DB2-BD59-A6C34878D82A}">
                    <a16:rowId xmlns:a16="http://schemas.microsoft.com/office/drawing/2014/main" val="1333576139"/>
                  </a:ext>
                </a:extLst>
              </a:tr>
              <a:tr h="370840">
                <a:tc>
                  <a:txBody>
                    <a:bodyPr/>
                    <a:lstStyle/>
                    <a:p>
                      <a:r>
                        <a:rPr lang="en-US" sz="1000"/>
                        <a:t>treckerfahrerduerfendas</a:t>
                      </a:r>
                    </a:p>
                  </a:txBody>
                  <a:tcPr/>
                </a:tc>
                <a:tc>
                  <a:txBody>
                    <a:bodyPr/>
                    <a:lstStyle/>
                    <a:p>
                      <a:r>
                        <a:rPr lang="en-US" sz="1000"/>
                        <a:t>60</a:t>
                      </a:r>
                    </a:p>
                  </a:txBody>
                  <a:tcPr/>
                </a:tc>
                <a:tc>
                  <a:txBody>
                    <a:bodyPr/>
                    <a:lstStyle/>
                    <a:p>
                      <a:r>
                        <a:rPr lang="en-US" sz="1000"/>
                        <a:t>84883</a:t>
                      </a:r>
                    </a:p>
                  </a:txBody>
                  <a:tcPr/>
                </a:tc>
                <a:tc>
                  <a:txBody>
                    <a:bodyPr/>
                    <a:lstStyle/>
                    <a:p>
                      <a:r>
                        <a:rPr lang="en-US" sz="1000"/>
                        <a:t>888</a:t>
                      </a:r>
                    </a:p>
                  </a:txBody>
                  <a:tcPr/>
                </a:tc>
                <a:tc>
                  <a:txBody>
                    <a:bodyPr/>
                    <a:lstStyle/>
                    <a:p>
                      <a:r>
                        <a:rPr lang="en-US" sz="1000"/>
                        <a:t>1368501</a:t>
                      </a:r>
                    </a:p>
                  </a:txBody>
                  <a:tcPr/>
                </a:tc>
                <a:tc>
                  <a:txBody>
                    <a:bodyPr/>
                    <a:lstStyle/>
                    <a:p>
                      <a:r>
                        <a:rPr lang="en-US" sz="1000"/>
                        <a:t>93450</a:t>
                      </a:r>
                    </a:p>
                  </a:txBody>
                  <a:tcPr/>
                </a:tc>
                <a:tc>
                  <a:txBody>
                    <a:bodyPr/>
                    <a:lstStyle/>
                    <a:p>
                      <a:r>
                        <a:rPr lang="en-US" sz="1000"/>
                        <a:t>15628.566666667</a:t>
                      </a:r>
                    </a:p>
                  </a:txBody>
                  <a:tcPr/>
                </a:tc>
                <a:tc>
                  <a:txBody>
                    <a:bodyPr/>
                    <a:lstStyle/>
                    <a:p>
                      <a:r>
                        <a:rPr lang="en-US" sz="1000"/>
                        <a:t>7679</a:t>
                      </a:r>
                    </a:p>
                  </a:txBody>
                  <a:tcPr/>
                </a:tc>
                <a:tc>
                  <a:txBody>
                    <a:bodyPr/>
                    <a:lstStyle/>
                    <a:p>
                      <a:r>
                        <a:rPr lang="en-US" sz="1000"/>
                        <a:t>16</a:t>
                      </a:r>
                    </a:p>
                  </a:txBody>
                  <a:tcPr/>
                </a:tc>
                <a:tc>
                  <a:txBody>
                    <a:bodyPr/>
                    <a:lstStyle/>
                    <a:p>
                      <a:r>
                        <a:rPr lang="en-US" sz="1000"/>
                        <a:t>5</a:t>
                      </a:r>
                    </a:p>
                  </a:txBody>
                  <a:tcPr/>
                </a:tc>
                <a:tc>
                  <a:txBody>
                    <a:bodyPr/>
                    <a:lstStyle/>
                    <a:p>
                      <a:r>
                        <a:rPr lang="en-US" sz="1000"/>
                        <a:t>39</a:t>
                      </a:r>
                    </a:p>
                  </a:txBody>
                  <a:tcPr/>
                </a:tc>
                <a:extLst>
                  <a:ext uri="{0D108BD9-81ED-4DB2-BD59-A6C34878D82A}">
                    <a16:rowId xmlns:a16="http://schemas.microsoft.com/office/drawing/2014/main" val="3378654805"/>
                  </a:ext>
                </a:extLst>
              </a:tr>
            </a:tbl>
          </a:graphicData>
        </a:graphic>
      </p:graphicFrame>
      <p:sp>
        <p:nvSpPr>
          <p:cNvPr id="4" name="Text Placeholder 3">
            <a:extLst>
              <a:ext uri="{FF2B5EF4-FFF2-40B4-BE49-F238E27FC236}">
                <a16:creationId xmlns:a16="http://schemas.microsoft.com/office/drawing/2014/main" id="{73D75832-3D31-486D-8850-8FE83A4D1428}"/>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663728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B326A-A317-424F-9B8B-0264BB40916B}"/>
              </a:ext>
            </a:extLst>
          </p:cNvPr>
          <p:cNvSpPr>
            <a:spLocks noGrp="1"/>
          </p:cNvSpPr>
          <p:nvPr>
            <p:ph type="title"/>
          </p:nvPr>
        </p:nvSpPr>
        <p:spPr/>
        <p:txBody>
          <a:bodyPr/>
          <a:lstStyle/>
          <a:p>
            <a:r>
              <a:rPr lang="en-US"/>
              <a:t>Instagram Posts Table | NDR - 1 of 8</a:t>
            </a:r>
          </a:p>
        </p:txBody>
      </p:sp>
      <p:graphicFrame>
        <p:nvGraphicFramePr>
          <p:cNvPr id="5" name="Table Placeholder 4">
            <a:extLst>
              <a:ext uri="{FF2B5EF4-FFF2-40B4-BE49-F238E27FC236}">
                <a16:creationId xmlns:a16="http://schemas.microsoft.com/office/drawing/2014/main" id="{2E666F41-2B7E-4FC3-824B-837E9B68181F}"/>
              </a:ext>
            </a:extLst>
          </p:cNvPr>
          <p:cNvGraphicFramePr>
            <a:graphicFrameLocks noGrp="1"/>
          </p:cNvGraphicFramePr>
          <p:nvPr>
            <p:ph type="tbl" sz="quarter" idx="13"/>
            <p:extLst>
              <p:ext uri="{D42A27DB-BD31-4B8C-83A1-F6EECF244321}">
                <p14:modId xmlns:p14="http://schemas.microsoft.com/office/powerpoint/2010/main" val="1055996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87957310"/>
                    </a:ext>
                  </a:extLst>
                </a:gridCol>
                <a:gridCol w="658368">
                  <a:extLst>
                    <a:ext uri="{9D8B030D-6E8A-4147-A177-3AD203B41FA5}">
                      <a16:colId xmlns:a16="http://schemas.microsoft.com/office/drawing/2014/main" val="2079655909"/>
                    </a:ext>
                  </a:extLst>
                </a:gridCol>
                <a:gridCol w="658368">
                  <a:extLst>
                    <a:ext uri="{9D8B030D-6E8A-4147-A177-3AD203B41FA5}">
                      <a16:colId xmlns:a16="http://schemas.microsoft.com/office/drawing/2014/main" val="3772974380"/>
                    </a:ext>
                  </a:extLst>
                </a:gridCol>
                <a:gridCol w="658368">
                  <a:extLst>
                    <a:ext uri="{9D8B030D-6E8A-4147-A177-3AD203B41FA5}">
                      <a16:colId xmlns:a16="http://schemas.microsoft.com/office/drawing/2014/main" val="646155416"/>
                    </a:ext>
                  </a:extLst>
                </a:gridCol>
                <a:gridCol w="658368">
                  <a:extLst>
                    <a:ext uri="{9D8B030D-6E8A-4147-A177-3AD203B41FA5}">
                      <a16:colId xmlns:a16="http://schemas.microsoft.com/office/drawing/2014/main" val="197416239"/>
                    </a:ext>
                  </a:extLst>
                </a:gridCol>
                <a:gridCol w="658368">
                  <a:extLst>
                    <a:ext uri="{9D8B030D-6E8A-4147-A177-3AD203B41FA5}">
                      <a16:colId xmlns:a16="http://schemas.microsoft.com/office/drawing/2014/main" val="2947900747"/>
                    </a:ext>
                  </a:extLst>
                </a:gridCol>
                <a:gridCol w="658368">
                  <a:extLst>
                    <a:ext uri="{9D8B030D-6E8A-4147-A177-3AD203B41FA5}">
                      <a16:colId xmlns:a16="http://schemas.microsoft.com/office/drawing/2014/main" val="1306775379"/>
                    </a:ext>
                  </a:extLst>
                </a:gridCol>
                <a:gridCol w="658368">
                  <a:extLst>
                    <a:ext uri="{9D8B030D-6E8A-4147-A177-3AD203B41FA5}">
                      <a16:colId xmlns:a16="http://schemas.microsoft.com/office/drawing/2014/main" val="380676455"/>
                    </a:ext>
                  </a:extLst>
                </a:gridCol>
                <a:gridCol w="658368">
                  <a:extLst>
                    <a:ext uri="{9D8B030D-6E8A-4147-A177-3AD203B41FA5}">
                      <a16:colId xmlns:a16="http://schemas.microsoft.com/office/drawing/2014/main" val="43426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2278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19:15:45 </a:t>
                      </a:r>
                      <a:r>
                        <a:rPr kumimoji="0" lang="en-US" sz="1000" b="0" i="0" u="none" strike="noStrike" kern="1200" cap="none" spc="0" normalizeH="0" baseline="0" noProof="0">
                          <a:ln>
                            <a:noFill/>
                          </a:ln>
                          <a:solidFill>
                            <a:prstClr val="black"/>
                          </a:solidFill>
                          <a:effectLst/>
                          <a:uLnTx/>
                          <a:uFillTx/>
                          <a:latin typeface="+mn-lt"/>
                          <a:ea typeface="+mn-ea"/>
                          <a:cs typeface="+mn-cs"/>
                        </a:rPr>
                        <a:t>
 Und? Wer von Euch fährt STEYR...? 🚜💨 🐔🐓 #steyrtrecker #steyr #trecker #treckerheld #schlepper #traktor #traktoren #tractor #tractors #oldtimer #oldtimers #oldtimertrecker #humor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15375</a:t>
                      </a:r>
                    </a:p>
                  </a:txBody>
                  <a:tcPr/>
                </a:tc>
                <a:extLst>
                  <a:ext uri="{0D108BD9-81ED-4DB2-BD59-A6C34878D82A}">
                    <a16:rowId xmlns:a16="http://schemas.microsoft.com/office/drawing/2014/main" val="191968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- 2018-09-30 17:22:44 </a:t>
                      </a:r>
                      <a:r>
                        <a:rPr kumimoji="0" lang="de-DE" sz="1000" b="0" i="0" u="none" strike="noStrike" kern="1200" cap="none" spc="0" normalizeH="0" baseline="0" noProof="0">
                          <a:ln>
                            <a:noFill/>
                          </a:ln>
                          <a:solidFill>
                            <a:prstClr val="black"/>
                          </a:solidFill>
                          <a:effectLst/>
                          <a:uLnTx/>
                          <a:uFillTx/>
                          <a:latin typeface="+mn-lt"/>
                          <a:ea typeface="+mn-ea"/>
                          <a:cs typeface="+mn-cs"/>
                        </a:rPr>
                        <a:t>
 Die kraftvolle soulige Stimme von Nina Kutschera hat schon bei „The Voice of Germany“ beeindruckt. Jetzt will sie auch die ESC-Fans überzeugen. #eurovision2019 #vorentscheid #esc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11319</a:t>
                      </a:r>
                    </a:p>
                  </a:txBody>
                  <a:tcPr/>
                </a:tc>
                <a:extLst>
                  <a:ext uri="{0D108BD9-81ED-4DB2-BD59-A6C34878D82A}">
                    <a16:rowId xmlns:a16="http://schemas.microsoft.com/office/drawing/2014/main" val="106693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- 2018-09-30 13:03:46 </a:t>
                      </a:r>
                      <a:r>
                        <a:rPr kumimoji="0" lang="de-DE" sz="1000" b="0" i="0" u="none" strike="noStrike" kern="1200" cap="none" spc="0" normalizeH="0" baseline="0" noProof="0">
                          <a:ln>
                            <a:noFill/>
                          </a:ln>
                          <a:solidFill>
                            <a:prstClr val="black"/>
                          </a:solidFill>
                          <a:effectLst/>
                          <a:uLnTx/>
                          <a:uFillTx/>
                          <a:latin typeface="+mn-lt"/>
                          <a:ea typeface="+mn-ea"/>
                          <a:cs typeface="+mn-cs"/>
                        </a:rPr>
                        <a:t>
 Wolfgang Dahlheimer, vor 14 Jahren noch am Klavier bei @max_mutzke_official , ist als musikalischer Leiter mittendrin beim Workshop in Köln mit den 20 Künstlern. #esc #eurovision2019 #vorentscheid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a:t>
                      </a:r>
                    </a:p>
                  </a:txBody>
                  <a:tcPr/>
                </a:tc>
                <a:extLst>
                  <a:ext uri="{0D108BD9-81ED-4DB2-BD59-A6C34878D82A}">
                    <a16:rowId xmlns:a16="http://schemas.microsoft.com/office/drawing/2014/main" val="1749141447"/>
                  </a:ext>
                </a:extLst>
              </a:tr>
            </a:tbl>
          </a:graphicData>
        </a:graphic>
      </p:graphicFrame>
      <p:sp>
        <p:nvSpPr>
          <p:cNvPr id="4" name="Text Placeholder 3">
            <a:extLst>
              <a:ext uri="{FF2B5EF4-FFF2-40B4-BE49-F238E27FC236}">
                <a16:creationId xmlns:a16="http://schemas.microsoft.com/office/drawing/2014/main" id="{61245DA5-A27B-4316-B039-22B8D23C84BF}"/>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428906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BD30-1C1F-431F-8F6B-CEEFE8A38287}"/>
              </a:ext>
            </a:extLst>
          </p:cNvPr>
          <p:cNvSpPr>
            <a:spLocks noGrp="1"/>
          </p:cNvSpPr>
          <p:nvPr>
            <p:ph type="title"/>
          </p:nvPr>
        </p:nvSpPr>
        <p:spPr/>
        <p:txBody>
          <a:bodyPr/>
          <a:lstStyle/>
          <a:p>
            <a:r>
              <a:rPr lang="en-US"/>
              <a:t>Instagram Posts Table | NDR - 2 of 8</a:t>
            </a:r>
          </a:p>
        </p:txBody>
      </p:sp>
      <p:graphicFrame>
        <p:nvGraphicFramePr>
          <p:cNvPr id="5" name="Table Placeholder 4">
            <a:extLst>
              <a:ext uri="{FF2B5EF4-FFF2-40B4-BE49-F238E27FC236}">
                <a16:creationId xmlns:a16="http://schemas.microsoft.com/office/drawing/2014/main" id="{B918FC53-CE1A-423A-A845-C2AD814628F3}"/>
              </a:ext>
            </a:extLst>
          </p:cNvPr>
          <p:cNvGraphicFramePr>
            <a:graphicFrameLocks noGrp="1"/>
          </p:cNvGraphicFramePr>
          <p:nvPr>
            <p:ph type="tbl" sz="quarter" idx="13"/>
            <p:extLst>
              <p:ext uri="{D42A27DB-BD31-4B8C-83A1-F6EECF244321}">
                <p14:modId xmlns:p14="http://schemas.microsoft.com/office/powerpoint/2010/main" val="81620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8482119"/>
                    </a:ext>
                  </a:extLst>
                </a:gridCol>
                <a:gridCol w="658368">
                  <a:extLst>
                    <a:ext uri="{9D8B030D-6E8A-4147-A177-3AD203B41FA5}">
                      <a16:colId xmlns:a16="http://schemas.microsoft.com/office/drawing/2014/main" val="2202376603"/>
                    </a:ext>
                  </a:extLst>
                </a:gridCol>
                <a:gridCol w="658368">
                  <a:extLst>
                    <a:ext uri="{9D8B030D-6E8A-4147-A177-3AD203B41FA5}">
                      <a16:colId xmlns:a16="http://schemas.microsoft.com/office/drawing/2014/main" val="3331112828"/>
                    </a:ext>
                  </a:extLst>
                </a:gridCol>
                <a:gridCol w="658368">
                  <a:extLst>
                    <a:ext uri="{9D8B030D-6E8A-4147-A177-3AD203B41FA5}">
                      <a16:colId xmlns:a16="http://schemas.microsoft.com/office/drawing/2014/main" val="3622043496"/>
                    </a:ext>
                  </a:extLst>
                </a:gridCol>
                <a:gridCol w="658368">
                  <a:extLst>
                    <a:ext uri="{9D8B030D-6E8A-4147-A177-3AD203B41FA5}">
                      <a16:colId xmlns:a16="http://schemas.microsoft.com/office/drawing/2014/main" val="868547120"/>
                    </a:ext>
                  </a:extLst>
                </a:gridCol>
                <a:gridCol w="658368">
                  <a:extLst>
                    <a:ext uri="{9D8B030D-6E8A-4147-A177-3AD203B41FA5}">
                      <a16:colId xmlns:a16="http://schemas.microsoft.com/office/drawing/2014/main" val="2003535845"/>
                    </a:ext>
                  </a:extLst>
                </a:gridCol>
                <a:gridCol w="658368">
                  <a:extLst>
                    <a:ext uri="{9D8B030D-6E8A-4147-A177-3AD203B41FA5}">
                      <a16:colId xmlns:a16="http://schemas.microsoft.com/office/drawing/2014/main" val="490823871"/>
                    </a:ext>
                  </a:extLst>
                </a:gridCol>
                <a:gridCol w="658368">
                  <a:extLst>
                    <a:ext uri="{9D8B030D-6E8A-4147-A177-3AD203B41FA5}">
                      <a16:colId xmlns:a16="http://schemas.microsoft.com/office/drawing/2014/main" val="1829589259"/>
                    </a:ext>
                  </a:extLst>
                </a:gridCol>
                <a:gridCol w="658368">
                  <a:extLst>
                    <a:ext uri="{9D8B030D-6E8A-4147-A177-3AD203B41FA5}">
                      <a16:colId xmlns:a16="http://schemas.microsoft.com/office/drawing/2014/main" val="2296575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4215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09:50:45 </a:t>
                      </a:r>
                      <a:r>
                        <a:rPr kumimoji="0" lang="en-US" sz="1000" b="0" i="0" u="none" strike="noStrike" kern="1200" cap="none" spc="0" normalizeH="0" baseline="0" noProof="0">
                          <a:ln>
                            <a:noFill/>
                          </a:ln>
                          <a:solidFill>
                            <a:prstClr val="black"/>
                          </a:solidFill>
                          <a:effectLst/>
                          <a:uLnTx/>
                          <a:uFillTx/>
                          <a:latin typeface="+mn-lt"/>
                          <a:ea typeface="+mn-ea"/>
                          <a:cs typeface="+mn-cs"/>
                        </a:rPr>
                        <a:t>
 Indian Summer 🍂 - traumhaftes Wetter ☀️: da bietet sich doch heute eine kleine „Tour de Trecker“ an, nicht wahr? @treckerdoktor hat da noch zwei, drei Hinweise für Euch! 🚜💨 #treckerfahren #treckerausfahrt #trecker #schlepper #traktor #traktoren #tractor #tractors #landmaschinen #oldtimer #oldtimers #oldtimertrecker #ausfahrt #sonntagsausflug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14255</a:t>
                      </a:r>
                    </a:p>
                  </a:txBody>
                  <a:tcPr/>
                </a:tc>
                <a:extLst>
                  <a:ext uri="{0D108BD9-81ED-4DB2-BD59-A6C34878D82A}">
                    <a16:rowId xmlns:a16="http://schemas.microsoft.com/office/drawing/2014/main" val="402194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eurovision_de - 2018-09-29 18:27:08 </a:t>
                      </a:r>
                      <a:r>
                        <a:rPr kumimoji="0" lang="en-US" sz="1000" b="0" i="0" u="none" strike="noStrike" kern="1200" cap="none" spc="0" normalizeH="0" baseline="0" noProof="0">
                          <a:ln>
                            <a:noFill/>
                          </a:ln>
                          <a:solidFill>
                            <a:prstClr val="black"/>
                          </a:solidFill>
                          <a:effectLst/>
                          <a:uLnTx/>
                          <a:uFillTx/>
                          <a:latin typeface="+mn-lt"/>
                          <a:ea typeface="+mn-ea"/>
                          <a:cs typeface="+mn-cs"/>
                        </a:rPr>
                        <a:t>
 Die Dritte beim Workshop am Freitag: @nicolecrossmusic . Die 25-Jährige aus Nürnberg hat schon jede Menge Erfahrung. Mit @lenameyerlandrut hat sie "This Is What You Came For" von Rihanna &amp; Calvin Harris und "Treat You Better" von Shawn Mendes im Duett gesungen. #eurovision2019 #esc #eurovision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a:t>
                      </a:r>
                    </a:p>
                  </a:txBody>
                  <a:tcPr/>
                </a:tc>
                <a:extLst>
                  <a:ext uri="{0D108BD9-81ED-4DB2-BD59-A6C34878D82A}">
                    <a16:rowId xmlns:a16="http://schemas.microsoft.com/office/drawing/2014/main" val="346482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15:37:22 </a:t>
                      </a:r>
                      <a:r>
                        <a:rPr kumimoji="0" lang="en-US" sz="1000" b="0" i="0" u="none" strike="noStrike" kern="1200" cap="none" spc="0" normalizeH="0" baseline="0" noProof="0">
                          <a:ln>
                            <a:noFill/>
                          </a:ln>
                          <a:solidFill>
                            <a:prstClr val="black"/>
                          </a:solidFill>
                          <a:effectLst/>
                          <a:uLnTx/>
                          <a:uFillTx/>
                          <a:latin typeface="+mn-lt"/>
                          <a:ea typeface="+mn-ea"/>
                          <a:cs typeface="+mn-cs"/>
                        </a:rPr>
                        <a:t>
 23! Eine magische Zahl! Wer von Euch hat mehr...? 🚜💨 #traktor #traktoren #schrauber #schlepper #trecker #oldtimer #oldtimers #oldtimertrecker #oldtimertraktor #landmaschinen #mechatroniker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30980</a:t>
                      </a:r>
                    </a:p>
                  </a:txBody>
                  <a:tcPr/>
                </a:tc>
                <a:extLst>
                  <a:ext uri="{0D108BD9-81ED-4DB2-BD59-A6C34878D82A}">
                    <a16:rowId xmlns:a16="http://schemas.microsoft.com/office/drawing/2014/main" val="1526834431"/>
                  </a:ext>
                </a:extLst>
              </a:tr>
            </a:tbl>
          </a:graphicData>
        </a:graphic>
      </p:graphicFrame>
      <p:sp>
        <p:nvSpPr>
          <p:cNvPr id="4" name="Text Placeholder 3">
            <a:extLst>
              <a:ext uri="{FF2B5EF4-FFF2-40B4-BE49-F238E27FC236}">
                <a16:creationId xmlns:a16="http://schemas.microsoft.com/office/drawing/2014/main" id="{B37BDEEC-CA3B-456B-A8E0-783024DC3EA9}"/>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592417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B8313-AFBA-4867-9454-DFDB61E9B14D}"/>
              </a:ext>
            </a:extLst>
          </p:cNvPr>
          <p:cNvSpPr>
            <a:spLocks noGrp="1"/>
          </p:cNvSpPr>
          <p:nvPr>
            <p:ph type="title"/>
          </p:nvPr>
        </p:nvSpPr>
        <p:spPr/>
        <p:txBody>
          <a:bodyPr/>
          <a:lstStyle/>
          <a:p>
            <a:r>
              <a:rPr lang="en-US"/>
              <a:t>Instagram Posts Table | NDR - 3 of 8</a:t>
            </a:r>
          </a:p>
        </p:txBody>
      </p:sp>
      <p:graphicFrame>
        <p:nvGraphicFramePr>
          <p:cNvPr id="5" name="Table Placeholder 4">
            <a:extLst>
              <a:ext uri="{FF2B5EF4-FFF2-40B4-BE49-F238E27FC236}">
                <a16:creationId xmlns:a16="http://schemas.microsoft.com/office/drawing/2014/main" id="{ACEC0C33-89C1-4B1D-875E-C20364C63116}"/>
              </a:ext>
            </a:extLst>
          </p:cNvPr>
          <p:cNvGraphicFramePr>
            <a:graphicFrameLocks noGrp="1"/>
          </p:cNvGraphicFramePr>
          <p:nvPr>
            <p:ph type="tbl" sz="quarter" idx="13"/>
            <p:extLst>
              <p:ext uri="{D42A27DB-BD31-4B8C-83A1-F6EECF244321}">
                <p14:modId xmlns:p14="http://schemas.microsoft.com/office/powerpoint/2010/main" val="2850821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36607705"/>
                    </a:ext>
                  </a:extLst>
                </a:gridCol>
                <a:gridCol w="658368">
                  <a:extLst>
                    <a:ext uri="{9D8B030D-6E8A-4147-A177-3AD203B41FA5}">
                      <a16:colId xmlns:a16="http://schemas.microsoft.com/office/drawing/2014/main" val="637465759"/>
                    </a:ext>
                  </a:extLst>
                </a:gridCol>
                <a:gridCol w="658368">
                  <a:extLst>
                    <a:ext uri="{9D8B030D-6E8A-4147-A177-3AD203B41FA5}">
                      <a16:colId xmlns:a16="http://schemas.microsoft.com/office/drawing/2014/main" val="1073120058"/>
                    </a:ext>
                  </a:extLst>
                </a:gridCol>
                <a:gridCol w="658368">
                  <a:extLst>
                    <a:ext uri="{9D8B030D-6E8A-4147-A177-3AD203B41FA5}">
                      <a16:colId xmlns:a16="http://schemas.microsoft.com/office/drawing/2014/main" val="3182621874"/>
                    </a:ext>
                  </a:extLst>
                </a:gridCol>
                <a:gridCol w="658368">
                  <a:extLst>
                    <a:ext uri="{9D8B030D-6E8A-4147-A177-3AD203B41FA5}">
                      <a16:colId xmlns:a16="http://schemas.microsoft.com/office/drawing/2014/main" val="1914934855"/>
                    </a:ext>
                  </a:extLst>
                </a:gridCol>
                <a:gridCol w="658368">
                  <a:extLst>
                    <a:ext uri="{9D8B030D-6E8A-4147-A177-3AD203B41FA5}">
                      <a16:colId xmlns:a16="http://schemas.microsoft.com/office/drawing/2014/main" val="202262793"/>
                    </a:ext>
                  </a:extLst>
                </a:gridCol>
                <a:gridCol w="658368">
                  <a:extLst>
                    <a:ext uri="{9D8B030D-6E8A-4147-A177-3AD203B41FA5}">
                      <a16:colId xmlns:a16="http://schemas.microsoft.com/office/drawing/2014/main" val="1482969311"/>
                    </a:ext>
                  </a:extLst>
                </a:gridCol>
                <a:gridCol w="658368">
                  <a:extLst>
                    <a:ext uri="{9D8B030D-6E8A-4147-A177-3AD203B41FA5}">
                      <a16:colId xmlns:a16="http://schemas.microsoft.com/office/drawing/2014/main" val="118987944"/>
                    </a:ext>
                  </a:extLst>
                </a:gridCol>
                <a:gridCol w="658368">
                  <a:extLst>
                    <a:ext uri="{9D8B030D-6E8A-4147-A177-3AD203B41FA5}">
                      <a16:colId xmlns:a16="http://schemas.microsoft.com/office/drawing/2014/main" val="1793283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6199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- 2018-09-29 14:43:15 </a:t>
                      </a:r>
                      <a:r>
                        <a:rPr kumimoji="0" lang="de-DE" sz="1000" b="0" i="0" u="none" strike="noStrike" kern="1200" cap="none" spc="0" normalizeH="0" baseline="0" noProof="0">
                          <a:ln>
                            <a:noFill/>
                          </a:ln>
                          <a:solidFill>
                            <a:prstClr val="black"/>
                          </a:solidFill>
                          <a:effectLst/>
                          <a:uLnTx/>
                          <a:uFillTx/>
                          <a:latin typeface="+mn-lt"/>
                          <a:ea typeface="+mn-ea"/>
                          <a:cs typeface="+mn-cs"/>
                        </a:rPr>
                        <a:t>
 Nummer 2 von 20 möglichen Kandidaten für den ESC-Vorentscheid: @sebastian.schub aus Hamburg. Inzwischen lebt der 20-jährige Singer-Songwriter in London. #eurovision2019 #esc #singersongwriter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6043</a:t>
                      </a:r>
                    </a:p>
                  </a:txBody>
                  <a:tcPr/>
                </a:tc>
                <a:extLst>
                  <a:ext uri="{0D108BD9-81ED-4DB2-BD59-A6C34878D82A}">
                    <a16:rowId xmlns:a16="http://schemas.microsoft.com/office/drawing/2014/main" val="171543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- 2018-09-29 12:16:39 </a:t>
                      </a:r>
                      <a:r>
                        <a:rPr kumimoji="0" lang="de-DE" sz="1000" b="0" i="0" u="none" strike="noStrike" kern="1200" cap="none" spc="0" normalizeH="0" baseline="0" noProof="0">
                          <a:ln>
                            <a:noFill/>
                          </a:ln>
                          <a:solidFill>
                            <a:prstClr val="black"/>
                          </a:solidFill>
                          <a:effectLst/>
                          <a:uLnTx/>
                          <a:uFillTx/>
                          <a:latin typeface="+mn-lt"/>
                          <a:ea typeface="+mn-ea"/>
                          <a:cs typeface="+mn-cs"/>
                        </a:rPr>
                        <a:t>
 Es geht los. Ab heute stellen wir euch die 20 Künstlerinnen und Künstler vor, die in der engeren Auswahl für den deutschen Vorentscheid sind. Den Anfang macht: @bbthomazz , The Voice Finalistin aus dem letzten Jahr mit großartiger Stimme und Ausstrahlung. Alle Infos zu Ihr und zu den anderen Künstlern —-&gt; Link in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a:t>
                      </a:r>
                    </a:p>
                  </a:txBody>
                  <a:tcPr/>
                </a:tc>
                <a:extLst>
                  <a:ext uri="{0D108BD9-81ED-4DB2-BD59-A6C34878D82A}">
                    <a16:rowId xmlns:a16="http://schemas.microsoft.com/office/drawing/2014/main" val="846695585"/>
                  </a:ext>
                </a:extLst>
              </a:tr>
            </a:tbl>
          </a:graphicData>
        </a:graphic>
      </p:graphicFrame>
      <p:sp>
        <p:nvSpPr>
          <p:cNvPr id="4" name="Text Placeholder 3">
            <a:extLst>
              <a:ext uri="{FF2B5EF4-FFF2-40B4-BE49-F238E27FC236}">
                <a16:creationId xmlns:a16="http://schemas.microsoft.com/office/drawing/2014/main" id="{6144178A-304E-4096-8F43-0B8517A71AF4}"/>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772292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0B2D-0077-490B-8046-576DB23CC71A}"/>
              </a:ext>
            </a:extLst>
          </p:cNvPr>
          <p:cNvSpPr>
            <a:spLocks noGrp="1"/>
          </p:cNvSpPr>
          <p:nvPr>
            <p:ph type="title"/>
          </p:nvPr>
        </p:nvSpPr>
        <p:spPr/>
        <p:txBody>
          <a:bodyPr/>
          <a:lstStyle/>
          <a:p>
            <a:r>
              <a:rPr lang="en-US"/>
              <a:t>Instagram Posts Table | NDR - 4 of 8</a:t>
            </a:r>
          </a:p>
        </p:txBody>
      </p:sp>
      <p:graphicFrame>
        <p:nvGraphicFramePr>
          <p:cNvPr id="5" name="Table Placeholder 4">
            <a:extLst>
              <a:ext uri="{FF2B5EF4-FFF2-40B4-BE49-F238E27FC236}">
                <a16:creationId xmlns:a16="http://schemas.microsoft.com/office/drawing/2014/main" id="{01E53DDB-1C9C-48E2-B2A4-1D0AFC3F8F62}"/>
              </a:ext>
            </a:extLst>
          </p:cNvPr>
          <p:cNvGraphicFramePr>
            <a:graphicFrameLocks noGrp="1"/>
          </p:cNvGraphicFramePr>
          <p:nvPr>
            <p:ph type="tbl" sz="quarter" idx="13"/>
            <p:extLst>
              <p:ext uri="{D42A27DB-BD31-4B8C-83A1-F6EECF244321}">
                <p14:modId xmlns:p14="http://schemas.microsoft.com/office/powerpoint/2010/main" val="197057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52894121"/>
                    </a:ext>
                  </a:extLst>
                </a:gridCol>
                <a:gridCol w="658368">
                  <a:extLst>
                    <a:ext uri="{9D8B030D-6E8A-4147-A177-3AD203B41FA5}">
                      <a16:colId xmlns:a16="http://schemas.microsoft.com/office/drawing/2014/main" val="4131127899"/>
                    </a:ext>
                  </a:extLst>
                </a:gridCol>
                <a:gridCol w="658368">
                  <a:extLst>
                    <a:ext uri="{9D8B030D-6E8A-4147-A177-3AD203B41FA5}">
                      <a16:colId xmlns:a16="http://schemas.microsoft.com/office/drawing/2014/main" val="2660180098"/>
                    </a:ext>
                  </a:extLst>
                </a:gridCol>
                <a:gridCol w="658368">
                  <a:extLst>
                    <a:ext uri="{9D8B030D-6E8A-4147-A177-3AD203B41FA5}">
                      <a16:colId xmlns:a16="http://schemas.microsoft.com/office/drawing/2014/main" val="3399644204"/>
                    </a:ext>
                  </a:extLst>
                </a:gridCol>
                <a:gridCol w="658368">
                  <a:extLst>
                    <a:ext uri="{9D8B030D-6E8A-4147-A177-3AD203B41FA5}">
                      <a16:colId xmlns:a16="http://schemas.microsoft.com/office/drawing/2014/main" val="2842594082"/>
                    </a:ext>
                  </a:extLst>
                </a:gridCol>
                <a:gridCol w="658368">
                  <a:extLst>
                    <a:ext uri="{9D8B030D-6E8A-4147-A177-3AD203B41FA5}">
                      <a16:colId xmlns:a16="http://schemas.microsoft.com/office/drawing/2014/main" val="1169030845"/>
                    </a:ext>
                  </a:extLst>
                </a:gridCol>
                <a:gridCol w="658368">
                  <a:extLst>
                    <a:ext uri="{9D8B030D-6E8A-4147-A177-3AD203B41FA5}">
                      <a16:colId xmlns:a16="http://schemas.microsoft.com/office/drawing/2014/main" val="408372759"/>
                    </a:ext>
                  </a:extLst>
                </a:gridCol>
                <a:gridCol w="658368">
                  <a:extLst>
                    <a:ext uri="{9D8B030D-6E8A-4147-A177-3AD203B41FA5}">
                      <a16:colId xmlns:a16="http://schemas.microsoft.com/office/drawing/2014/main" val="3431351947"/>
                    </a:ext>
                  </a:extLst>
                </a:gridCol>
                <a:gridCol w="658368">
                  <a:extLst>
                    <a:ext uri="{9D8B030D-6E8A-4147-A177-3AD203B41FA5}">
                      <a16:colId xmlns:a16="http://schemas.microsoft.com/office/drawing/2014/main" val="421545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263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njoyde - 2018-09-29 11:02:50 </a:t>
                      </a:r>
                      <a:r>
                        <a:rPr kumimoji="0" lang="en-US" sz="1000" b="0" i="0" u="none" strike="noStrike" kern="1200" cap="none" spc="0" normalizeH="0" baseline="0" noProof="0">
                          <a:ln>
                            <a:noFill/>
                          </a:ln>
                          <a:solidFill>
                            <a:prstClr val="black"/>
                          </a:solidFill>
                          <a:effectLst/>
                          <a:uLnTx/>
                          <a:uFillTx/>
                          <a:latin typeface="+mn-lt"/>
                          <a:ea typeface="+mn-ea"/>
                          <a:cs typeface="+mn-cs"/>
                        </a:rPr>
                        <a:t>
 Mei, was ein fesches boarisches Madl und sein Bua! Dieses Foto fast vergessener Tage ist wirklich zeitlos - und zum Glück noch in Farbe. Ob auf dem Oktoberfest, aufm Swutsch im Norden oder einfach nur zuhause: Habt ein zünftiges Wochenende, ihr Lieben! 🍻🙌🏼🎉 @andreaskuhlage @jenshardeland  #OZapftIs #Oktoberfest #sexy #Dirndl #KuhlageUndHardeland #NJOYMorningshow #Throwback #tb #2012 #njoy #Norden #Norddeutschland #radio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20399</a:t>
                      </a:r>
                    </a:p>
                  </a:txBody>
                  <a:tcPr/>
                </a:tc>
                <a:extLst>
                  <a:ext uri="{0D108BD9-81ED-4DB2-BD59-A6C34878D82A}">
                    <a16:rowId xmlns:a16="http://schemas.microsoft.com/office/drawing/2014/main" val="280154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07:37:33 </a:t>
                      </a:r>
                      <a:r>
                        <a:rPr kumimoji="0" lang="en-US" sz="1000" b="0" i="0" u="none" strike="noStrike" kern="1200" cap="none" spc="0" normalizeH="0" baseline="0" noProof="0">
                          <a:ln>
                            <a:noFill/>
                          </a:ln>
                          <a:solidFill>
                            <a:prstClr val="black"/>
                          </a:solidFill>
                          <a:effectLst/>
                          <a:uLnTx/>
                          <a:uFillTx/>
                          <a:latin typeface="+mn-lt"/>
                          <a:ea typeface="+mn-ea"/>
                          <a:cs typeface="+mn-cs"/>
                        </a:rPr>
                        <a:t>
 Weisheiten, nach der die 🌍 lechzt... 😇 Kann man mal so machen, oder? 🚜💨 #johndeere #lanztrecker #lanztraktoren #trecker #schlepper #traktoren #traktor #landmaschinen #oldtimer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a:t>
                      </a:r>
                    </a:p>
                  </a:txBody>
                  <a:tcPr/>
                </a:tc>
                <a:extLst>
                  <a:ext uri="{0D108BD9-81ED-4DB2-BD59-A6C34878D82A}">
                    <a16:rowId xmlns:a16="http://schemas.microsoft.com/office/drawing/2014/main" val="124916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extra3 - 2018-09-29 06:50:29 </a:t>
                      </a:r>
                      <a:r>
                        <a:rPr kumimoji="0" lang="de-DE" sz="1000" b="0" i="0" u="none" strike="noStrike" kern="1200" cap="none" spc="0" normalizeH="0" baseline="0" noProof="0">
                          <a:ln>
                            <a:noFill/>
                          </a:ln>
                          <a:solidFill>
                            <a:prstClr val="black"/>
                          </a:solidFill>
                          <a:effectLst/>
                          <a:uLnTx/>
                          <a:uFillTx/>
                          <a:latin typeface="+mn-lt"/>
                          <a:ea typeface="+mn-ea"/>
                          <a:cs typeface="+mn-cs"/>
                        </a:rPr>
                        <a:t>
 #Recycling wird bei uns groß geschrieben. Wir recyceln sogar #Hits! @dennisundjesko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230851</a:t>
                      </a:r>
                    </a:p>
                  </a:txBody>
                  <a:tcPr/>
                </a:tc>
                <a:extLst>
                  <a:ext uri="{0D108BD9-81ED-4DB2-BD59-A6C34878D82A}">
                    <a16:rowId xmlns:a16="http://schemas.microsoft.com/office/drawing/2014/main" val="3180109542"/>
                  </a:ext>
                </a:extLst>
              </a:tr>
            </a:tbl>
          </a:graphicData>
        </a:graphic>
      </p:graphicFrame>
      <p:sp>
        <p:nvSpPr>
          <p:cNvPr id="4" name="Text Placeholder 3">
            <a:extLst>
              <a:ext uri="{FF2B5EF4-FFF2-40B4-BE49-F238E27FC236}">
                <a16:creationId xmlns:a16="http://schemas.microsoft.com/office/drawing/2014/main" id="{F625AE0C-D31D-4869-BF3A-4803FF152514}"/>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730227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0011-1C8F-4E6A-BDB5-7C643CC1931C}"/>
              </a:ext>
            </a:extLst>
          </p:cNvPr>
          <p:cNvSpPr>
            <a:spLocks noGrp="1"/>
          </p:cNvSpPr>
          <p:nvPr>
            <p:ph type="title"/>
          </p:nvPr>
        </p:nvSpPr>
        <p:spPr/>
        <p:txBody>
          <a:bodyPr/>
          <a:lstStyle/>
          <a:p>
            <a:r>
              <a:rPr lang="en-US"/>
              <a:t>Instagram Posts Table | NDR - 5 of 8</a:t>
            </a:r>
          </a:p>
        </p:txBody>
      </p:sp>
      <p:graphicFrame>
        <p:nvGraphicFramePr>
          <p:cNvPr id="5" name="Table Placeholder 4">
            <a:extLst>
              <a:ext uri="{FF2B5EF4-FFF2-40B4-BE49-F238E27FC236}">
                <a16:creationId xmlns:a16="http://schemas.microsoft.com/office/drawing/2014/main" id="{89063161-4A93-491A-90A2-AA0D7E661CC0}"/>
              </a:ext>
            </a:extLst>
          </p:cNvPr>
          <p:cNvGraphicFramePr>
            <a:graphicFrameLocks noGrp="1"/>
          </p:cNvGraphicFramePr>
          <p:nvPr>
            <p:ph type="tbl" sz="quarter" idx="13"/>
            <p:extLst>
              <p:ext uri="{D42A27DB-BD31-4B8C-83A1-F6EECF244321}">
                <p14:modId xmlns:p14="http://schemas.microsoft.com/office/powerpoint/2010/main" val="4021314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06659779"/>
                    </a:ext>
                  </a:extLst>
                </a:gridCol>
                <a:gridCol w="658368">
                  <a:extLst>
                    <a:ext uri="{9D8B030D-6E8A-4147-A177-3AD203B41FA5}">
                      <a16:colId xmlns:a16="http://schemas.microsoft.com/office/drawing/2014/main" val="523050698"/>
                    </a:ext>
                  </a:extLst>
                </a:gridCol>
                <a:gridCol w="658368">
                  <a:extLst>
                    <a:ext uri="{9D8B030D-6E8A-4147-A177-3AD203B41FA5}">
                      <a16:colId xmlns:a16="http://schemas.microsoft.com/office/drawing/2014/main" val="1019686015"/>
                    </a:ext>
                  </a:extLst>
                </a:gridCol>
                <a:gridCol w="658368">
                  <a:extLst>
                    <a:ext uri="{9D8B030D-6E8A-4147-A177-3AD203B41FA5}">
                      <a16:colId xmlns:a16="http://schemas.microsoft.com/office/drawing/2014/main" val="1648413298"/>
                    </a:ext>
                  </a:extLst>
                </a:gridCol>
                <a:gridCol w="658368">
                  <a:extLst>
                    <a:ext uri="{9D8B030D-6E8A-4147-A177-3AD203B41FA5}">
                      <a16:colId xmlns:a16="http://schemas.microsoft.com/office/drawing/2014/main" val="141132712"/>
                    </a:ext>
                  </a:extLst>
                </a:gridCol>
                <a:gridCol w="658368">
                  <a:extLst>
                    <a:ext uri="{9D8B030D-6E8A-4147-A177-3AD203B41FA5}">
                      <a16:colId xmlns:a16="http://schemas.microsoft.com/office/drawing/2014/main" val="3527081720"/>
                    </a:ext>
                  </a:extLst>
                </a:gridCol>
                <a:gridCol w="658368">
                  <a:extLst>
                    <a:ext uri="{9D8B030D-6E8A-4147-A177-3AD203B41FA5}">
                      <a16:colId xmlns:a16="http://schemas.microsoft.com/office/drawing/2014/main" val="2134960698"/>
                    </a:ext>
                  </a:extLst>
                </a:gridCol>
                <a:gridCol w="658368">
                  <a:extLst>
                    <a:ext uri="{9D8B030D-6E8A-4147-A177-3AD203B41FA5}">
                      <a16:colId xmlns:a16="http://schemas.microsoft.com/office/drawing/2014/main" val="3901744676"/>
                    </a:ext>
                  </a:extLst>
                </a:gridCol>
                <a:gridCol w="658368">
                  <a:extLst>
                    <a:ext uri="{9D8B030D-6E8A-4147-A177-3AD203B41FA5}">
                      <a16:colId xmlns:a16="http://schemas.microsoft.com/office/drawing/2014/main" val="1111215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543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njoyde - 2018-09-28 14:49:50 </a:t>
                      </a:r>
                      <a:r>
                        <a:rPr kumimoji="0" lang="de-DE" sz="1000" b="0" i="0" u="none" strike="noStrike" kern="1200" cap="none" spc="0" normalizeH="0" baseline="0" noProof="0">
                          <a:ln>
                            <a:noFill/>
                          </a:ln>
                          <a:solidFill>
                            <a:prstClr val="black"/>
                          </a:solidFill>
                          <a:effectLst/>
                          <a:uLnTx/>
                          <a:uFillTx/>
                          <a:latin typeface="+mn-lt"/>
                          <a:ea typeface="+mn-ea"/>
                          <a:cs typeface="+mn-cs"/>
                        </a:rPr>
                        <a:t>
 Vor vier Jahren stürmt  @lostfrequencies zum ersten Mal die Charts und beschert uns seitdem immer wieder Ohrwürmer. Heute war der belgische DJ und Produzent bei uns zu Besuch und hat uns das letzte Foto auf seinem Handy gezeigt. Mehr dazu in unserer Story. 😏Thanks for stopping by, Felix! 🤓🙌🎶 #njoy #radio #ninaundderhaacke #lostfrequencies #star #besuch #dj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14834</a:t>
                      </a:r>
                    </a:p>
                  </a:txBody>
                  <a:tcPr/>
                </a:tc>
                <a:extLst>
                  <a:ext uri="{0D108BD9-81ED-4DB2-BD59-A6C34878D82A}">
                    <a16:rowId xmlns:a16="http://schemas.microsoft.com/office/drawing/2014/main" val="344442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- 2018-09-28 09:52:26 </a:t>
                      </a:r>
                      <a:r>
                        <a:rPr kumimoji="0" lang="de-DE" sz="1000" b="0" i="0" u="none" strike="noStrike" kern="1200" cap="none" spc="0" normalizeH="0" baseline="0" noProof="0">
                          <a:ln>
                            <a:noFill/>
                          </a:ln>
                          <a:solidFill>
                            <a:prstClr val="black"/>
                          </a:solidFill>
                          <a:effectLst/>
                          <a:uLnTx/>
                          <a:uFillTx/>
                          <a:latin typeface="+mn-lt"/>
                          <a:ea typeface="+mn-ea"/>
                          <a:cs typeface="+mn-cs"/>
                        </a:rPr>
                        <a:t>
 Augen auf beim Treckerkauf 😂 Aber Hand aufs Herz: ist ein Aufsitzmäher eigentlich ein Traktor für Euch...? 🚜💨🤔 #aufsitzmäher #aufsitzrasenmäher #renntrecker #trecker_pictures #treckerheld #trecker #traktor #traktoren #schlepper #zeichnen #zeichner #zeichnerin #karikatur #karikaturist #humor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20173</a:t>
                      </a:r>
                    </a:p>
                  </a:txBody>
                  <a:tcPr/>
                </a:tc>
                <a:extLst>
                  <a:ext uri="{0D108BD9-81ED-4DB2-BD59-A6C34878D82A}">
                    <a16:rowId xmlns:a16="http://schemas.microsoft.com/office/drawing/2014/main" val="426522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- 2018-09-27 15:17:58 </a:t>
                      </a:r>
                      <a:r>
                        <a:rPr kumimoji="0" lang="de-DE" sz="1000" b="0" i="0" u="none" strike="noStrike" kern="1200" cap="none" spc="0" normalizeH="0" baseline="0" noProof="0">
                          <a:ln>
                            <a:noFill/>
                          </a:ln>
                          <a:solidFill>
                            <a:prstClr val="black"/>
                          </a:solidFill>
                          <a:effectLst/>
                          <a:uLnTx/>
                          <a:uFillTx/>
                          <a:latin typeface="+mn-lt"/>
                          <a:ea typeface="+mn-ea"/>
                          <a:cs typeface="+mn-cs"/>
                        </a:rPr>
                        <a:t>
 So sieht ein staatlich anerkannter Pflugbegleiter aus... 😇 Wer von Euch hat auch solche Raritäten in der Scheune stehen? 🚜💨#pflug #pflügen #acker #landwirtschaft #landwirt #landwirtin #schlepper #trecker #traktor #traktoren #landmaschinen #zugmaschinen #ernte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14859</a:t>
                      </a:r>
                    </a:p>
                  </a:txBody>
                  <a:tcPr/>
                </a:tc>
                <a:extLst>
                  <a:ext uri="{0D108BD9-81ED-4DB2-BD59-A6C34878D82A}">
                    <a16:rowId xmlns:a16="http://schemas.microsoft.com/office/drawing/2014/main" val="1804171604"/>
                  </a:ext>
                </a:extLst>
              </a:tr>
            </a:tbl>
          </a:graphicData>
        </a:graphic>
      </p:graphicFrame>
      <p:sp>
        <p:nvSpPr>
          <p:cNvPr id="4" name="Text Placeholder 3">
            <a:extLst>
              <a:ext uri="{FF2B5EF4-FFF2-40B4-BE49-F238E27FC236}">
                <a16:creationId xmlns:a16="http://schemas.microsoft.com/office/drawing/2014/main" id="{9A7165A5-0A96-4E52-ADEF-77566EAEE67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334343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95E73-90F5-41B4-AC95-4EC6ED1B4B78}"/>
              </a:ext>
            </a:extLst>
          </p:cNvPr>
          <p:cNvSpPr>
            <a:spLocks noGrp="1"/>
          </p:cNvSpPr>
          <p:nvPr>
            <p:ph type="title"/>
          </p:nvPr>
        </p:nvSpPr>
        <p:spPr/>
        <p:txBody>
          <a:bodyPr/>
          <a:lstStyle/>
          <a:p>
            <a:r>
              <a:rPr lang="en-US"/>
              <a:t>Instagram Posts Table | NDR - 6 of 8</a:t>
            </a:r>
          </a:p>
        </p:txBody>
      </p:sp>
      <p:graphicFrame>
        <p:nvGraphicFramePr>
          <p:cNvPr id="5" name="Table Placeholder 4">
            <a:extLst>
              <a:ext uri="{FF2B5EF4-FFF2-40B4-BE49-F238E27FC236}">
                <a16:creationId xmlns:a16="http://schemas.microsoft.com/office/drawing/2014/main" id="{051EB9DD-5467-4275-A1BD-5BBF53B45DCE}"/>
              </a:ext>
            </a:extLst>
          </p:cNvPr>
          <p:cNvGraphicFramePr>
            <a:graphicFrameLocks noGrp="1"/>
          </p:cNvGraphicFramePr>
          <p:nvPr>
            <p:ph type="tbl" sz="quarter" idx="13"/>
            <p:extLst>
              <p:ext uri="{D42A27DB-BD31-4B8C-83A1-F6EECF244321}">
                <p14:modId xmlns:p14="http://schemas.microsoft.com/office/powerpoint/2010/main" val="31911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14969070"/>
                    </a:ext>
                  </a:extLst>
                </a:gridCol>
                <a:gridCol w="658368">
                  <a:extLst>
                    <a:ext uri="{9D8B030D-6E8A-4147-A177-3AD203B41FA5}">
                      <a16:colId xmlns:a16="http://schemas.microsoft.com/office/drawing/2014/main" val="2661587360"/>
                    </a:ext>
                  </a:extLst>
                </a:gridCol>
                <a:gridCol w="658368">
                  <a:extLst>
                    <a:ext uri="{9D8B030D-6E8A-4147-A177-3AD203B41FA5}">
                      <a16:colId xmlns:a16="http://schemas.microsoft.com/office/drawing/2014/main" val="3085954029"/>
                    </a:ext>
                  </a:extLst>
                </a:gridCol>
                <a:gridCol w="658368">
                  <a:extLst>
                    <a:ext uri="{9D8B030D-6E8A-4147-A177-3AD203B41FA5}">
                      <a16:colId xmlns:a16="http://schemas.microsoft.com/office/drawing/2014/main" val="3784803692"/>
                    </a:ext>
                  </a:extLst>
                </a:gridCol>
                <a:gridCol w="658368">
                  <a:extLst>
                    <a:ext uri="{9D8B030D-6E8A-4147-A177-3AD203B41FA5}">
                      <a16:colId xmlns:a16="http://schemas.microsoft.com/office/drawing/2014/main" val="175711293"/>
                    </a:ext>
                  </a:extLst>
                </a:gridCol>
                <a:gridCol w="658368">
                  <a:extLst>
                    <a:ext uri="{9D8B030D-6E8A-4147-A177-3AD203B41FA5}">
                      <a16:colId xmlns:a16="http://schemas.microsoft.com/office/drawing/2014/main" val="186077427"/>
                    </a:ext>
                  </a:extLst>
                </a:gridCol>
                <a:gridCol w="658368">
                  <a:extLst>
                    <a:ext uri="{9D8B030D-6E8A-4147-A177-3AD203B41FA5}">
                      <a16:colId xmlns:a16="http://schemas.microsoft.com/office/drawing/2014/main" val="1339370400"/>
                    </a:ext>
                  </a:extLst>
                </a:gridCol>
                <a:gridCol w="658368">
                  <a:extLst>
                    <a:ext uri="{9D8B030D-6E8A-4147-A177-3AD203B41FA5}">
                      <a16:colId xmlns:a16="http://schemas.microsoft.com/office/drawing/2014/main" val="461838449"/>
                    </a:ext>
                  </a:extLst>
                </a:gridCol>
                <a:gridCol w="658368">
                  <a:extLst>
                    <a:ext uri="{9D8B030D-6E8A-4147-A177-3AD203B41FA5}">
                      <a16:colId xmlns:a16="http://schemas.microsoft.com/office/drawing/2014/main" val="234078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3728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njoyde - 2018-09-27 14:27:08 </a:t>
                      </a:r>
                      <a:r>
                        <a:rPr kumimoji="0" lang="en-US" sz="1000" b="0" i="0" u="none" strike="noStrike" kern="1200" cap="none" spc="0" normalizeH="0" baseline="0" noProof="0">
                          <a:ln>
                            <a:noFill/>
                          </a:ln>
                          <a:solidFill>
                            <a:prstClr val="black"/>
                          </a:solidFill>
                          <a:effectLst/>
                          <a:uLnTx/>
                          <a:uFillTx/>
                          <a:latin typeface="+mn-lt"/>
                          <a:ea typeface="+mn-ea"/>
                          <a:cs typeface="+mn-cs"/>
                        </a:rPr>
                        <a:t>
 Das doppelte #NJOY-Lottchen. Voll individuell und so! 👯‍♀️😝 #style #black #allblackeverything #radio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a:t>
                      </a:r>
                    </a:p>
                  </a:txBody>
                  <a:tcPr/>
                </a:tc>
                <a:extLst>
                  <a:ext uri="{0D108BD9-81ED-4DB2-BD59-A6C34878D82A}">
                    <a16:rowId xmlns:a16="http://schemas.microsoft.com/office/drawing/2014/main" val="253592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extra3 - 2018-09-27 13:43:04 </a:t>
                      </a:r>
                      <a:r>
                        <a:rPr kumimoji="0" lang="de-DE" sz="1000" b="0" i="0" u="none" strike="noStrike" kern="1200" cap="none" spc="0" normalizeH="0" baseline="0" noProof="0">
                          <a:ln>
                            <a:noFill/>
                          </a:ln>
                          <a:solidFill>
                            <a:prstClr val="black"/>
                          </a:solidFill>
                          <a:effectLst/>
                          <a:uLnTx/>
                          <a:uFillTx/>
                          <a:latin typeface="+mn-lt"/>
                          <a:ea typeface="+mn-ea"/>
                          <a:cs typeface="+mn-cs"/>
                        </a:rPr>
                        <a:t>
 Hoffnung für die deutsch-türkische Freundschaft. 🇩🇪 🇹🇷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144710</a:t>
                      </a:r>
                    </a:p>
                  </a:txBody>
                  <a:tcPr/>
                </a:tc>
                <a:extLst>
                  <a:ext uri="{0D108BD9-81ED-4DB2-BD59-A6C34878D82A}">
                    <a16:rowId xmlns:a16="http://schemas.microsoft.com/office/drawing/2014/main" val="23251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- 2018-09-27 12:20:31 </a:t>
                      </a:r>
                      <a:r>
                        <a:rPr kumimoji="0" lang="de-DE" sz="1000" b="0" i="0" u="none" strike="noStrike" kern="1200" cap="none" spc="0" normalizeH="0" baseline="0" noProof="0">
                          <a:ln>
                            <a:noFill/>
                          </a:ln>
                          <a:solidFill>
                            <a:prstClr val="black"/>
                          </a:solidFill>
                          <a:effectLst/>
                          <a:uLnTx/>
                          <a:uFillTx/>
                          <a:latin typeface="+mn-lt"/>
                          <a:ea typeface="+mn-ea"/>
                          <a:cs typeface="+mn-cs"/>
                        </a:rPr>
                        <a:t>
 Freddy Quinn ist 1956 als erster Teilnehmer für Deutschland beim ESC angetreten. Drei Tage war er mit seiner Lebensgefährtin im VW-Käfer ins schweizerische Tessin gefahren, um dort vor internationalen Fernsehkameras im Kursaal Luganos das Lied "So geht das jede Nacht" zum Besten zu geben. #esc #eurovision #history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extLst>
                  <a:ext uri="{0D108BD9-81ED-4DB2-BD59-A6C34878D82A}">
                    <a16:rowId xmlns:a16="http://schemas.microsoft.com/office/drawing/2014/main" val="275819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extra3 - 2018-09-27 11:01:22 </a:t>
                      </a:r>
                      <a:r>
                        <a:rPr kumimoji="0" lang="en-US" sz="1000" b="0" i="0" u="none" strike="noStrike" kern="1200" cap="none" spc="0" normalizeH="0" baseline="0" noProof="0">
                          <a:ln>
                            <a:noFill/>
                          </a:ln>
                          <a:solidFill>
                            <a:prstClr val="black"/>
                          </a:solidFill>
                          <a:effectLst/>
                          <a:uLnTx/>
                          <a:uFillTx/>
                          <a:latin typeface="+mn-lt"/>
                          <a:ea typeface="+mn-ea"/>
                          <a:cs typeface="+mn-cs"/>
                        </a:rPr>
                        <a:t>
 Keine leichte Entscheidung. #em2024 #euro2024 #uefa #uefa2024 #extra3 #derirrsinnderwoche #irrsinnderwoche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237546</a:t>
                      </a:r>
                    </a:p>
                  </a:txBody>
                  <a:tcPr/>
                </a:tc>
                <a:extLst>
                  <a:ext uri="{0D108BD9-81ED-4DB2-BD59-A6C34878D82A}">
                    <a16:rowId xmlns:a16="http://schemas.microsoft.com/office/drawing/2014/main" val="297619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eurovision_de - 2018-09-27 08:21:33 </a:t>
                      </a:r>
                      <a:r>
                        <a:rPr kumimoji="0" lang="fr-FR" sz="1000" b="0" i="0" u="none" strike="noStrike" kern="1200" cap="none" spc="0" normalizeH="0" baseline="0" noProof="0">
                          <a:ln>
                            <a:noFill/>
                          </a:ln>
                          <a:solidFill>
                            <a:prstClr val="black"/>
                          </a:solidFill>
                          <a:effectLst/>
                          <a:uLnTx/>
                          <a:uFillTx/>
                          <a:latin typeface="+mn-lt"/>
                          <a:ea typeface="+mn-ea"/>
                          <a:cs typeface="+mn-cs"/>
                        </a:rPr>
                        <a:t>
 Oh 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extLst>
                  <a:ext uri="{0D108BD9-81ED-4DB2-BD59-A6C34878D82A}">
                    <a16:rowId xmlns:a16="http://schemas.microsoft.com/office/drawing/2014/main" val="2911153835"/>
                  </a:ext>
                </a:extLst>
              </a:tr>
            </a:tbl>
          </a:graphicData>
        </a:graphic>
      </p:graphicFrame>
      <p:sp>
        <p:nvSpPr>
          <p:cNvPr id="4" name="Text Placeholder 3">
            <a:extLst>
              <a:ext uri="{FF2B5EF4-FFF2-40B4-BE49-F238E27FC236}">
                <a16:creationId xmlns:a16="http://schemas.microsoft.com/office/drawing/2014/main" id="{1EF85108-D8DC-432B-9F58-B1230295C96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837881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4390-CF40-41B3-9F9B-30B82345AE56}"/>
              </a:ext>
            </a:extLst>
          </p:cNvPr>
          <p:cNvSpPr>
            <a:spLocks noGrp="1"/>
          </p:cNvSpPr>
          <p:nvPr>
            <p:ph type="title"/>
          </p:nvPr>
        </p:nvSpPr>
        <p:spPr/>
        <p:txBody>
          <a:bodyPr/>
          <a:lstStyle/>
          <a:p>
            <a:r>
              <a:rPr lang="en-US"/>
              <a:t>Instagram Posts Table | NDR - 7 of 8</a:t>
            </a:r>
          </a:p>
        </p:txBody>
      </p:sp>
      <p:graphicFrame>
        <p:nvGraphicFramePr>
          <p:cNvPr id="5" name="Table Placeholder 4">
            <a:extLst>
              <a:ext uri="{FF2B5EF4-FFF2-40B4-BE49-F238E27FC236}">
                <a16:creationId xmlns:a16="http://schemas.microsoft.com/office/drawing/2014/main" id="{899B5C29-DA12-412A-B04D-DF587D11911A}"/>
              </a:ext>
            </a:extLst>
          </p:cNvPr>
          <p:cNvGraphicFramePr>
            <a:graphicFrameLocks noGrp="1"/>
          </p:cNvGraphicFramePr>
          <p:nvPr>
            <p:ph type="tbl" sz="quarter" idx="13"/>
            <p:extLst>
              <p:ext uri="{D42A27DB-BD31-4B8C-83A1-F6EECF244321}">
                <p14:modId xmlns:p14="http://schemas.microsoft.com/office/powerpoint/2010/main" val="59307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412275"/>
                    </a:ext>
                  </a:extLst>
                </a:gridCol>
                <a:gridCol w="658368">
                  <a:extLst>
                    <a:ext uri="{9D8B030D-6E8A-4147-A177-3AD203B41FA5}">
                      <a16:colId xmlns:a16="http://schemas.microsoft.com/office/drawing/2014/main" val="1975783551"/>
                    </a:ext>
                  </a:extLst>
                </a:gridCol>
                <a:gridCol w="658368">
                  <a:extLst>
                    <a:ext uri="{9D8B030D-6E8A-4147-A177-3AD203B41FA5}">
                      <a16:colId xmlns:a16="http://schemas.microsoft.com/office/drawing/2014/main" val="2597234486"/>
                    </a:ext>
                  </a:extLst>
                </a:gridCol>
                <a:gridCol w="658368">
                  <a:extLst>
                    <a:ext uri="{9D8B030D-6E8A-4147-A177-3AD203B41FA5}">
                      <a16:colId xmlns:a16="http://schemas.microsoft.com/office/drawing/2014/main" val="1572601681"/>
                    </a:ext>
                  </a:extLst>
                </a:gridCol>
                <a:gridCol w="658368">
                  <a:extLst>
                    <a:ext uri="{9D8B030D-6E8A-4147-A177-3AD203B41FA5}">
                      <a16:colId xmlns:a16="http://schemas.microsoft.com/office/drawing/2014/main" val="1172389185"/>
                    </a:ext>
                  </a:extLst>
                </a:gridCol>
                <a:gridCol w="658368">
                  <a:extLst>
                    <a:ext uri="{9D8B030D-6E8A-4147-A177-3AD203B41FA5}">
                      <a16:colId xmlns:a16="http://schemas.microsoft.com/office/drawing/2014/main" val="2681658544"/>
                    </a:ext>
                  </a:extLst>
                </a:gridCol>
                <a:gridCol w="658368">
                  <a:extLst>
                    <a:ext uri="{9D8B030D-6E8A-4147-A177-3AD203B41FA5}">
                      <a16:colId xmlns:a16="http://schemas.microsoft.com/office/drawing/2014/main" val="2541970006"/>
                    </a:ext>
                  </a:extLst>
                </a:gridCol>
                <a:gridCol w="658368">
                  <a:extLst>
                    <a:ext uri="{9D8B030D-6E8A-4147-A177-3AD203B41FA5}">
                      <a16:colId xmlns:a16="http://schemas.microsoft.com/office/drawing/2014/main" val="1591473665"/>
                    </a:ext>
                  </a:extLst>
                </a:gridCol>
                <a:gridCol w="658368">
                  <a:extLst>
                    <a:ext uri="{9D8B030D-6E8A-4147-A177-3AD203B41FA5}">
                      <a16:colId xmlns:a16="http://schemas.microsoft.com/office/drawing/2014/main" val="252231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7832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extra3 - 2018-09-27 08:09:59 </a:t>
                      </a:r>
                      <a:r>
                        <a:rPr kumimoji="0" lang="de-DE" sz="1000" b="0" i="0" u="none" strike="noStrike" kern="1200" cap="none" spc="0" normalizeH="0" baseline="0" noProof="0">
                          <a:ln>
                            <a:noFill/>
                          </a:ln>
                          <a:solidFill>
                            <a:prstClr val="black"/>
                          </a:solidFill>
                          <a:effectLst/>
                          <a:uLnTx/>
                          <a:uFillTx/>
                          <a:latin typeface="+mn-lt"/>
                          <a:ea typeface="+mn-ea"/>
                          <a:cs typeface="+mn-cs"/>
                        </a:rPr>
                        <a:t>
 Er kann es nicht lassen. #erdogan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199442</a:t>
                      </a:r>
                    </a:p>
                  </a:txBody>
                  <a:tcPr/>
                </a:tc>
                <a:extLst>
                  <a:ext uri="{0D108BD9-81ED-4DB2-BD59-A6C34878D82A}">
                    <a16:rowId xmlns:a16="http://schemas.microsoft.com/office/drawing/2014/main" val="358428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- 2018-09-27 07:32:14 </a:t>
                      </a:r>
                      <a:r>
                        <a:rPr kumimoji="0" lang="en-US" sz="1000" b="0" i="0" u="none" strike="noStrike" kern="1200" cap="none" spc="0" normalizeH="0" baseline="0" noProof="0">
                          <a:ln>
                            <a:noFill/>
                          </a:ln>
                          <a:solidFill>
                            <a:prstClr val="black"/>
                          </a:solidFill>
                          <a:effectLst/>
                          <a:uLnTx/>
                          <a:uFillTx/>
                          <a:latin typeface="+mn-lt"/>
                          <a:ea typeface="+mn-ea"/>
                          <a:cs typeface="+mn-cs"/>
                        </a:rPr>
                        <a:t>
 Hat er diese Meinung exklusiv, oder teilt Ihr sie etwa...? 🤔 🚜💨 #lanz #lanzbulldog #johndeere #lanzaulendorf #trecker #traktor #traktoren #schlepper #oldtimer #oldtimers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11787</a:t>
                      </a:r>
                    </a:p>
                  </a:txBody>
                  <a:tcPr/>
                </a:tc>
                <a:extLst>
                  <a:ext uri="{0D108BD9-81ED-4DB2-BD59-A6C34878D82A}">
                    <a16:rowId xmlns:a16="http://schemas.microsoft.com/office/drawing/2014/main" val="55600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extra3 - 2018-09-26 14:11:52 </a:t>
                      </a:r>
                      <a:r>
                        <a:rPr kumimoji="0" lang="de-DE" sz="1000" b="0" i="0" u="none" strike="noStrike" kern="1200" cap="none" spc="0" normalizeH="0" baseline="0" noProof="0">
                          <a:ln>
                            <a:noFill/>
                          </a:ln>
                          <a:solidFill>
                            <a:prstClr val="black"/>
                          </a:solidFill>
                          <a:effectLst/>
                          <a:uLnTx/>
                          <a:uFillTx/>
                          <a:latin typeface="+mn-lt"/>
                          <a:ea typeface="+mn-ea"/>
                          <a:cs typeface="+mn-cs"/>
                        </a:rPr>
                        <a:t>
 Da wir uns alle so über #Trump amüsierten.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161827</a:t>
                      </a:r>
                    </a:p>
                  </a:txBody>
                  <a:tcPr/>
                </a:tc>
                <a:extLst>
                  <a:ext uri="{0D108BD9-81ED-4DB2-BD59-A6C34878D82A}">
                    <a16:rowId xmlns:a16="http://schemas.microsoft.com/office/drawing/2014/main" val="283399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- 2018-09-26 13:59:44 </a:t>
                      </a:r>
                      <a:r>
                        <a:rPr kumimoji="0" lang="de-DE" sz="1000" b="0" i="0" u="none" strike="noStrike" kern="1200" cap="none" spc="0" normalizeH="0" baseline="0" noProof="0">
                          <a:ln>
                            <a:noFill/>
                          </a:ln>
                          <a:solidFill>
                            <a:prstClr val="black"/>
                          </a:solidFill>
                          <a:effectLst/>
                          <a:uLnTx/>
                          <a:uFillTx/>
                          <a:latin typeface="+mn-lt"/>
                          <a:ea typeface="+mn-ea"/>
                          <a:cs typeface="+mn-cs"/>
                        </a:rPr>
                        <a:t>
 Man kann es ja nicht früh genug im Kalender notieren. Die Termine für die Songchecks 2019 stehen: 12.04., 14.04., 16.04. und 18.04.2019. jeweils ab 20:00 Uhr. Natürlich wieder mit der zauberhaften Alina und dem charmanten Stefan. ❤️#eurovision2019 #esc #musiclovers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extLst>
                  <a:ext uri="{0D108BD9-81ED-4DB2-BD59-A6C34878D82A}">
                    <a16:rowId xmlns:a16="http://schemas.microsoft.com/office/drawing/2014/main" val="404520148"/>
                  </a:ext>
                </a:extLst>
              </a:tr>
            </a:tbl>
          </a:graphicData>
        </a:graphic>
      </p:graphicFrame>
      <p:sp>
        <p:nvSpPr>
          <p:cNvPr id="4" name="Text Placeholder 3">
            <a:extLst>
              <a:ext uri="{FF2B5EF4-FFF2-40B4-BE49-F238E27FC236}">
                <a16:creationId xmlns:a16="http://schemas.microsoft.com/office/drawing/2014/main" id="{EE50975D-69B5-440F-915E-2FEECAEEAC90}"/>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826191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87DAB-F36C-4130-A508-C6431DEF8904}"/>
              </a:ext>
            </a:extLst>
          </p:cNvPr>
          <p:cNvSpPr>
            <a:spLocks noGrp="1"/>
          </p:cNvSpPr>
          <p:nvPr>
            <p:ph type="title"/>
          </p:nvPr>
        </p:nvSpPr>
        <p:spPr/>
        <p:txBody>
          <a:bodyPr/>
          <a:lstStyle/>
          <a:p>
            <a:r>
              <a:rPr lang="en-US"/>
              <a:t>Instagram Posts Table | NDR - 8 of 8</a:t>
            </a:r>
          </a:p>
        </p:txBody>
      </p:sp>
      <p:graphicFrame>
        <p:nvGraphicFramePr>
          <p:cNvPr id="5" name="Table Placeholder 4">
            <a:extLst>
              <a:ext uri="{FF2B5EF4-FFF2-40B4-BE49-F238E27FC236}">
                <a16:creationId xmlns:a16="http://schemas.microsoft.com/office/drawing/2014/main" id="{88EC3675-DBF2-4850-9A38-548F82EFF512}"/>
              </a:ext>
            </a:extLst>
          </p:cNvPr>
          <p:cNvGraphicFramePr>
            <a:graphicFrameLocks noGrp="1"/>
          </p:cNvGraphicFramePr>
          <p:nvPr>
            <p:ph type="tbl" sz="quarter" idx="13"/>
            <p:extLst>
              <p:ext uri="{D42A27DB-BD31-4B8C-83A1-F6EECF244321}">
                <p14:modId xmlns:p14="http://schemas.microsoft.com/office/powerpoint/2010/main" val="3088368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07496321"/>
                    </a:ext>
                  </a:extLst>
                </a:gridCol>
                <a:gridCol w="658368">
                  <a:extLst>
                    <a:ext uri="{9D8B030D-6E8A-4147-A177-3AD203B41FA5}">
                      <a16:colId xmlns:a16="http://schemas.microsoft.com/office/drawing/2014/main" val="1868025375"/>
                    </a:ext>
                  </a:extLst>
                </a:gridCol>
                <a:gridCol w="658368">
                  <a:extLst>
                    <a:ext uri="{9D8B030D-6E8A-4147-A177-3AD203B41FA5}">
                      <a16:colId xmlns:a16="http://schemas.microsoft.com/office/drawing/2014/main" val="3258538120"/>
                    </a:ext>
                  </a:extLst>
                </a:gridCol>
                <a:gridCol w="658368">
                  <a:extLst>
                    <a:ext uri="{9D8B030D-6E8A-4147-A177-3AD203B41FA5}">
                      <a16:colId xmlns:a16="http://schemas.microsoft.com/office/drawing/2014/main" val="561960876"/>
                    </a:ext>
                  </a:extLst>
                </a:gridCol>
                <a:gridCol w="658368">
                  <a:extLst>
                    <a:ext uri="{9D8B030D-6E8A-4147-A177-3AD203B41FA5}">
                      <a16:colId xmlns:a16="http://schemas.microsoft.com/office/drawing/2014/main" val="1697331416"/>
                    </a:ext>
                  </a:extLst>
                </a:gridCol>
                <a:gridCol w="658368">
                  <a:extLst>
                    <a:ext uri="{9D8B030D-6E8A-4147-A177-3AD203B41FA5}">
                      <a16:colId xmlns:a16="http://schemas.microsoft.com/office/drawing/2014/main" val="2963405513"/>
                    </a:ext>
                  </a:extLst>
                </a:gridCol>
                <a:gridCol w="658368">
                  <a:extLst>
                    <a:ext uri="{9D8B030D-6E8A-4147-A177-3AD203B41FA5}">
                      <a16:colId xmlns:a16="http://schemas.microsoft.com/office/drawing/2014/main" val="2441757273"/>
                    </a:ext>
                  </a:extLst>
                </a:gridCol>
                <a:gridCol w="658368">
                  <a:extLst>
                    <a:ext uri="{9D8B030D-6E8A-4147-A177-3AD203B41FA5}">
                      <a16:colId xmlns:a16="http://schemas.microsoft.com/office/drawing/2014/main" val="1327376022"/>
                    </a:ext>
                  </a:extLst>
                </a:gridCol>
                <a:gridCol w="658368">
                  <a:extLst>
                    <a:ext uri="{9D8B030D-6E8A-4147-A177-3AD203B41FA5}">
                      <a16:colId xmlns:a16="http://schemas.microsoft.com/office/drawing/2014/main" val="215121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7497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extra3 - 2018-09-26 13:03:47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schon darauf, dass die CDU-Sachsen dann auch bald mit PEGIDA spazieren geht. #cdu #afd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136663</a:t>
                      </a:r>
                    </a:p>
                  </a:txBody>
                  <a:tcPr/>
                </a:tc>
                <a:extLst>
                  <a:ext uri="{0D108BD9-81ED-4DB2-BD59-A6C34878D82A}">
                    <a16:rowId xmlns:a16="http://schemas.microsoft.com/office/drawing/2014/main" val="230000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- 2018-09-26 08:16:09 </a:t>
                      </a:r>
                      <a:r>
                        <a:rPr kumimoji="0" lang="en-US" sz="1000" b="0" i="0" u="none" strike="noStrike" kern="1200" cap="none" spc="0" normalizeH="0" baseline="0" noProof="0">
                          <a:ln>
                            <a:noFill/>
                          </a:ln>
                          <a:solidFill>
                            <a:prstClr val="black"/>
                          </a:solidFill>
                          <a:effectLst/>
                          <a:uLnTx/>
                          <a:uFillTx/>
                          <a:latin typeface="+mn-lt"/>
                          <a:ea typeface="+mn-ea"/>
                          <a:cs typeface="+mn-cs"/>
                        </a:rPr>
                        <a:t>
 Nicht verpassen: HEUTE um 21 Uhr im NDR Fernsehen folgt die Auflösung! Seid dabei: es wird sehr unterhaltsam 🚜💨⚽️ #hsv #volksparkstadion #hamburgersv #rothosen #johndeere #rasen #trecker #traktor #traktoren #schlepper #fussball #fußball #hsvstadion #ndrfernsehen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25995</a:t>
                      </a:r>
                    </a:p>
                  </a:txBody>
                  <a:tcPr/>
                </a:tc>
                <a:extLst>
                  <a:ext uri="{0D108BD9-81ED-4DB2-BD59-A6C34878D82A}">
                    <a16:rowId xmlns:a16="http://schemas.microsoft.com/office/drawing/2014/main" val="3783292174"/>
                  </a:ext>
                </a:extLst>
              </a:tr>
            </a:tbl>
          </a:graphicData>
        </a:graphic>
      </p:graphicFrame>
      <p:sp>
        <p:nvSpPr>
          <p:cNvPr id="4" name="Text Placeholder 3">
            <a:extLst>
              <a:ext uri="{FF2B5EF4-FFF2-40B4-BE49-F238E27FC236}">
                <a16:creationId xmlns:a16="http://schemas.microsoft.com/office/drawing/2014/main" id="{4D224D13-E9A3-464E-BD14-923E5508F676}"/>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451435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57EE-68DB-447F-B12F-92B52EF03254}"/>
              </a:ext>
            </a:extLst>
          </p:cNvPr>
          <p:cNvSpPr>
            <a:spLocks noGrp="1"/>
          </p:cNvSpPr>
          <p:nvPr>
            <p:ph type="title"/>
          </p:nvPr>
        </p:nvSpPr>
        <p:spPr/>
        <p:txBody>
          <a:bodyPr/>
          <a:lstStyle/>
          <a:p>
            <a:r>
              <a:rPr lang="en-US"/>
              <a:t>Instagram Videos Table | NDR - 1 of 13</a:t>
            </a:r>
          </a:p>
        </p:txBody>
      </p:sp>
      <p:graphicFrame>
        <p:nvGraphicFramePr>
          <p:cNvPr id="5" name="Table Placeholder 4">
            <a:extLst>
              <a:ext uri="{FF2B5EF4-FFF2-40B4-BE49-F238E27FC236}">
                <a16:creationId xmlns:a16="http://schemas.microsoft.com/office/drawing/2014/main" id="{8EEF998C-DA42-497F-9052-A6CBDB41B1E7}"/>
              </a:ext>
            </a:extLst>
          </p:cNvPr>
          <p:cNvGraphicFramePr>
            <a:graphicFrameLocks noGrp="1"/>
          </p:cNvGraphicFramePr>
          <p:nvPr>
            <p:ph type="tbl" sz="quarter" idx="13"/>
            <p:extLst>
              <p:ext uri="{D42A27DB-BD31-4B8C-83A1-F6EECF244321}">
                <p14:modId xmlns:p14="http://schemas.microsoft.com/office/powerpoint/2010/main" val="303996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9914802"/>
                    </a:ext>
                  </a:extLst>
                </a:gridCol>
                <a:gridCol w="658368">
                  <a:extLst>
                    <a:ext uri="{9D8B030D-6E8A-4147-A177-3AD203B41FA5}">
                      <a16:colId xmlns:a16="http://schemas.microsoft.com/office/drawing/2014/main" val="1586981330"/>
                    </a:ext>
                  </a:extLst>
                </a:gridCol>
                <a:gridCol w="658368">
                  <a:extLst>
                    <a:ext uri="{9D8B030D-6E8A-4147-A177-3AD203B41FA5}">
                      <a16:colId xmlns:a16="http://schemas.microsoft.com/office/drawing/2014/main" val="1217035877"/>
                    </a:ext>
                  </a:extLst>
                </a:gridCol>
                <a:gridCol w="658368">
                  <a:extLst>
                    <a:ext uri="{9D8B030D-6E8A-4147-A177-3AD203B41FA5}">
                      <a16:colId xmlns:a16="http://schemas.microsoft.com/office/drawing/2014/main" val="3848955324"/>
                    </a:ext>
                  </a:extLst>
                </a:gridCol>
                <a:gridCol w="658368">
                  <a:extLst>
                    <a:ext uri="{9D8B030D-6E8A-4147-A177-3AD203B41FA5}">
                      <a16:colId xmlns:a16="http://schemas.microsoft.com/office/drawing/2014/main" val="2659830842"/>
                    </a:ext>
                  </a:extLst>
                </a:gridCol>
                <a:gridCol w="658368">
                  <a:extLst>
                    <a:ext uri="{9D8B030D-6E8A-4147-A177-3AD203B41FA5}">
                      <a16:colId xmlns:a16="http://schemas.microsoft.com/office/drawing/2014/main" val="3296644064"/>
                    </a:ext>
                  </a:extLst>
                </a:gridCol>
                <a:gridCol w="658368">
                  <a:extLst>
                    <a:ext uri="{9D8B030D-6E8A-4147-A177-3AD203B41FA5}">
                      <a16:colId xmlns:a16="http://schemas.microsoft.com/office/drawing/2014/main" val="61324143"/>
                    </a:ext>
                  </a:extLst>
                </a:gridCol>
                <a:gridCol w="658368">
                  <a:extLst>
                    <a:ext uri="{9D8B030D-6E8A-4147-A177-3AD203B41FA5}">
                      <a16:colId xmlns:a16="http://schemas.microsoft.com/office/drawing/2014/main" val="1663727292"/>
                    </a:ext>
                  </a:extLst>
                </a:gridCol>
                <a:gridCol w="658368">
                  <a:extLst>
                    <a:ext uri="{9D8B030D-6E8A-4147-A177-3AD203B41FA5}">
                      <a16:colId xmlns:a16="http://schemas.microsoft.com/office/drawing/2014/main" val="3643093371"/>
                    </a:ext>
                  </a:extLst>
                </a:gridCol>
                <a:gridCol w="658368">
                  <a:extLst>
                    <a:ext uri="{9D8B030D-6E8A-4147-A177-3AD203B41FA5}">
                      <a16:colId xmlns:a16="http://schemas.microsoft.com/office/drawing/2014/main" val="177720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3374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19:15:45 </a:t>
                      </a:r>
                      <a:r>
                        <a:rPr kumimoji="0" lang="en-US" sz="1000" b="0" i="0" u="none" strike="noStrike" kern="1200" cap="none" spc="0" normalizeH="0" baseline="0" noProof="0">
                          <a:ln>
                            <a:noFill/>
                          </a:ln>
                          <a:solidFill>
                            <a:prstClr val="black"/>
                          </a:solidFill>
                          <a:effectLst/>
                          <a:uLnTx/>
                          <a:uFillTx/>
                          <a:latin typeface="+mn-lt"/>
                          <a:ea typeface="+mn-ea"/>
                          <a:cs typeface="+mn-cs"/>
                        </a:rPr>
                        <a:t>
 Und? Wer von Euch fährt STEYR...? 🚜💨 🐔🐓 #steyrtrecker #steyr #trecker #treckerheld #schlepper #traktor #traktoren #tractor #tractors #oldtimer #oldtimers #oldtimertrecker #humor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43.58 %</a:t>
                      </a:r>
                    </a:p>
                  </a:txBody>
                  <a:tcPr/>
                </a:tc>
                <a:extLst>
                  <a:ext uri="{0D108BD9-81ED-4DB2-BD59-A6C34878D82A}">
                    <a16:rowId xmlns:a16="http://schemas.microsoft.com/office/drawing/2014/main" val="385281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09:50:45 </a:t>
                      </a:r>
                      <a:r>
                        <a:rPr kumimoji="0" lang="en-US" sz="1000" b="0" i="0" u="none" strike="noStrike" kern="1200" cap="none" spc="0" normalizeH="0" baseline="0" noProof="0">
                          <a:ln>
                            <a:noFill/>
                          </a:ln>
                          <a:solidFill>
                            <a:prstClr val="black"/>
                          </a:solidFill>
                          <a:effectLst/>
                          <a:uLnTx/>
                          <a:uFillTx/>
                          <a:latin typeface="+mn-lt"/>
                          <a:ea typeface="+mn-ea"/>
                          <a:cs typeface="+mn-cs"/>
                        </a:rPr>
                        <a:t>
 Indian Summer 🍂 - traumhaftes Wetter ☀️: da bietet sich doch heute eine kleine „Tour de Trecker“ an, nicht wahr? @treckerdoktor hat da noch zwei, drei Hinweise für Euch! 🚜💨 #treckerfahren #treckerausfahrt #trecker #schlepper #traktor #traktoren #tractor #tractors #landmaschinen #oldtimer #oldtimers #oldtimertrecker #ausfahrt #sonntagsausflug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34.45 %</a:t>
                      </a:r>
                    </a:p>
                  </a:txBody>
                  <a:tcPr/>
                </a:tc>
                <a:extLst>
                  <a:ext uri="{0D108BD9-81ED-4DB2-BD59-A6C34878D82A}">
                    <a16:rowId xmlns:a16="http://schemas.microsoft.com/office/drawing/2014/main" val="3201330589"/>
                  </a:ext>
                </a:extLst>
              </a:tr>
            </a:tbl>
          </a:graphicData>
        </a:graphic>
      </p:graphicFrame>
      <p:sp>
        <p:nvSpPr>
          <p:cNvPr id="4" name="Text Placeholder 3">
            <a:extLst>
              <a:ext uri="{FF2B5EF4-FFF2-40B4-BE49-F238E27FC236}">
                <a16:creationId xmlns:a16="http://schemas.microsoft.com/office/drawing/2014/main" id="{F8222539-727B-4234-A074-7EDF3B49DF42}"/>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4059544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1C368-5EB2-4F38-9020-5D69F5C7C963}"/>
              </a:ext>
            </a:extLst>
          </p:cNvPr>
          <p:cNvSpPr>
            <a:spLocks noGrp="1"/>
          </p:cNvSpPr>
          <p:nvPr>
            <p:ph type="title"/>
          </p:nvPr>
        </p:nvSpPr>
        <p:spPr/>
        <p:txBody>
          <a:bodyPr/>
          <a:lstStyle/>
          <a:p>
            <a:r>
              <a:rPr lang="en-US"/>
              <a:t>Instagram Videos Table | NDR - 2 of 13</a:t>
            </a:r>
          </a:p>
        </p:txBody>
      </p:sp>
      <p:graphicFrame>
        <p:nvGraphicFramePr>
          <p:cNvPr id="5" name="Table Placeholder 4">
            <a:extLst>
              <a:ext uri="{FF2B5EF4-FFF2-40B4-BE49-F238E27FC236}">
                <a16:creationId xmlns:a16="http://schemas.microsoft.com/office/drawing/2014/main" id="{189A122A-3512-4249-9756-C3F366386D34}"/>
              </a:ext>
            </a:extLst>
          </p:cNvPr>
          <p:cNvGraphicFramePr>
            <a:graphicFrameLocks noGrp="1"/>
          </p:cNvGraphicFramePr>
          <p:nvPr>
            <p:ph type="tbl" sz="quarter" idx="13"/>
            <p:extLst>
              <p:ext uri="{D42A27DB-BD31-4B8C-83A1-F6EECF244321}">
                <p14:modId xmlns:p14="http://schemas.microsoft.com/office/powerpoint/2010/main" val="306066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4189378"/>
                    </a:ext>
                  </a:extLst>
                </a:gridCol>
                <a:gridCol w="658368">
                  <a:extLst>
                    <a:ext uri="{9D8B030D-6E8A-4147-A177-3AD203B41FA5}">
                      <a16:colId xmlns:a16="http://schemas.microsoft.com/office/drawing/2014/main" val="1454837962"/>
                    </a:ext>
                  </a:extLst>
                </a:gridCol>
                <a:gridCol w="658368">
                  <a:extLst>
                    <a:ext uri="{9D8B030D-6E8A-4147-A177-3AD203B41FA5}">
                      <a16:colId xmlns:a16="http://schemas.microsoft.com/office/drawing/2014/main" val="1066418958"/>
                    </a:ext>
                  </a:extLst>
                </a:gridCol>
                <a:gridCol w="658368">
                  <a:extLst>
                    <a:ext uri="{9D8B030D-6E8A-4147-A177-3AD203B41FA5}">
                      <a16:colId xmlns:a16="http://schemas.microsoft.com/office/drawing/2014/main" val="2395981952"/>
                    </a:ext>
                  </a:extLst>
                </a:gridCol>
                <a:gridCol w="658368">
                  <a:extLst>
                    <a:ext uri="{9D8B030D-6E8A-4147-A177-3AD203B41FA5}">
                      <a16:colId xmlns:a16="http://schemas.microsoft.com/office/drawing/2014/main" val="4216810711"/>
                    </a:ext>
                  </a:extLst>
                </a:gridCol>
                <a:gridCol w="658368">
                  <a:extLst>
                    <a:ext uri="{9D8B030D-6E8A-4147-A177-3AD203B41FA5}">
                      <a16:colId xmlns:a16="http://schemas.microsoft.com/office/drawing/2014/main" val="1648091433"/>
                    </a:ext>
                  </a:extLst>
                </a:gridCol>
                <a:gridCol w="658368">
                  <a:extLst>
                    <a:ext uri="{9D8B030D-6E8A-4147-A177-3AD203B41FA5}">
                      <a16:colId xmlns:a16="http://schemas.microsoft.com/office/drawing/2014/main" val="3755248434"/>
                    </a:ext>
                  </a:extLst>
                </a:gridCol>
                <a:gridCol w="658368">
                  <a:extLst>
                    <a:ext uri="{9D8B030D-6E8A-4147-A177-3AD203B41FA5}">
                      <a16:colId xmlns:a16="http://schemas.microsoft.com/office/drawing/2014/main" val="4177415888"/>
                    </a:ext>
                  </a:extLst>
                </a:gridCol>
                <a:gridCol w="658368">
                  <a:extLst>
                    <a:ext uri="{9D8B030D-6E8A-4147-A177-3AD203B41FA5}">
                      <a16:colId xmlns:a16="http://schemas.microsoft.com/office/drawing/2014/main" val="1098398504"/>
                    </a:ext>
                  </a:extLst>
                </a:gridCol>
                <a:gridCol w="658368">
                  <a:extLst>
                    <a:ext uri="{9D8B030D-6E8A-4147-A177-3AD203B41FA5}">
                      <a16:colId xmlns:a16="http://schemas.microsoft.com/office/drawing/2014/main" val="28572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7065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15:37:22 </a:t>
                      </a:r>
                      <a:r>
                        <a:rPr kumimoji="0" lang="en-US" sz="1000" b="0" i="0" u="none" strike="noStrike" kern="1200" cap="none" spc="0" normalizeH="0" baseline="0" noProof="0">
                          <a:ln>
                            <a:noFill/>
                          </a:ln>
                          <a:solidFill>
                            <a:prstClr val="black"/>
                          </a:solidFill>
                          <a:effectLst/>
                          <a:uLnTx/>
                          <a:uFillTx/>
                          <a:latin typeface="+mn-lt"/>
                          <a:ea typeface="+mn-ea"/>
                          <a:cs typeface="+mn-cs"/>
                        </a:rPr>
                        <a:t>
 23! Eine magische Zahl! Wer von Euch hat mehr...? 🚜💨 #traktor #traktoren #schrauber #schlepper #trecker #oldtimer #oldtimers #oldtimertrecker #oldtimertraktor #landmaschinen #mechatroniker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46.28 %</a:t>
                      </a:r>
                    </a:p>
                  </a:txBody>
                  <a:tcPr/>
                </a:tc>
                <a:extLst>
                  <a:ext uri="{0D108BD9-81ED-4DB2-BD59-A6C34878D82A}">
                    <a16:rowId xmlns:a16="http://schemas.microsoft.com/office/drawing/2014/main" val="129642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07:37:33 </a:t>
                      </a:r>
                      <a:r>
                        <a:rPr kumimoji="0" lang="en-US" sz="1000" b="0" i="0" u="none" strike="noStrike" kern="1200" cap="none" spc="0" normalizeH="0" baseline="0" noProof="0">
                          <a:ln>
                            <a:noFill/>
                          </a:ln>
                          <a:solidFill>
                            <a:prstClr val="black"/>
                          </a:solidFill>
                          <a:effectLst/>
                          <a:uLnTx/>
                          <a:uFillTx/>
                          <a:latin typeface="+mn-lt"/>
                          <a:ea typeface="+mn-ea"/>
                          <a:cs typeface="+mn-cs"/>
                        </a:rPr>
                        <a:t>
 Weisheiten, nach der die 🌍 lechzt... 😇 Kann man mal so machen, oder? 🚜💨 #johndeere #lanztrecker #lanztraktoren #trecker #schlepper #traktoren #traktor #landmaschinen #oldtimer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42.48 %</a:t>
                      </a:r>
                    </a:p>
                  </a:txBody>
                  <a:tcPr/>
                </a:tc>
                <a:extLst>
                  <a:ext uri="{0D108BD9-81ED-4DB2-BD59-A6C34878D82A}">
                    <a16:rowId xmlns:a16="http://schemas.microsoft.com/office/drawing/2014/main" val="8979322"/>
                  </a:ext>
                </a:extLst>
              </a:tr>
            </a:tbl>
          </a:graphicData>
        </a:graphic>
      </p:graphicFrame>
      <p:sp>
        <p:nvSpPr>
          <p:cNvPr id="4" name="Text Placeholder 3">
            <a:extLst>
              <a:ext uri="{FF2B5EF4-FFF2-40B4-BE49-F238E27FC236}">
                <a16:creationId xmlns:a16="http://schemas.microsoft.com/office/drawing/2014/main" id="{DFFBF491-3ED4-4A22-BCAB-763D47ABCE7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961033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92EA-F915-4574-B8F8-C3A006439DDC}"/>
              </a:ext>
            </a:extLst>
          </p:cNvPr>
          <p:cNvSpPr>
            <a:spLocks noGrp="1"/>
          </p:cNvSpPr>
          <p:nvPr>
            <p:ph type="title"/>
          </p:nvPr>
        </p:nvSpPr>
        <p:spPr/>
        <p:txBody>
          <a:bodyPr/>
          <a:lstStyle/>
          <a:p>
            <a:r>
              <a:rPr lang="en-US"/>
              <a:t>Instagram Videos Table | NDR - 3 of 13</a:t>
            </a:r>
          </a:p>
        </p:txBody>
      </p:sp>
      <p:graphicFrame>
        <p:nvGraphicFramePr>
          <p:cNvPr id="5" name="Table Placeholder 4">
            <a:extLst>
              <a:ext uri="{FF2B5EF4-FFF2-40B4-BE49-F238E27FC236}">
                <a16:creationId xmlns:a16="http://schemas.microsoft.com/office/drawing/2014/main" id="{40AB7585-F866-4FED-B97F-72A858EC184D}"/>
              </a:ext>
            </a:extLst>
          </p:cNvPr>
          <p:cNvGraphicFramePr>
            <a:graphicFrameLocks noGrp="1"/>
          </p:cNvGraphicFramePr>
          <p:nvPr>
            <p:ph type="tbl" sz="quarter" idx="13"/>
            <p:extLst>
              <p:ext uri="{D42A27DB-BD31-4B8C-83A1-F6EECF244321}">
                <p14:modId xmlns:p14="http://schemas.microsoft.com/office/powerpoint/2010/main" val="326745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6257645"/>
                    </a:ext>
                  </a:extLst>
                </a:gridCol>
                <a:gridCol w="658368">
                  <a:extLst>
                    <a:ext uri="{9D8B030D-6E8A-4147-A177-3AD203B41FA5}">
                      <a16:colId xmlns:a16="http://schemas.microsoft.com/office/drawing/2014/main" val="428378471"/>
                    </a:ext>
                  </a:extLst>
                </a:gridCol>
                <a:gridCol w="658368">
                  <a:extLst>
                    <a:ext uri="{9D8B030D-6E8A-4147-A177-3AD203B41FA5}">
                      <a16:colId xmlns:a16="http://schemas.microsoft.com/office/drawing/2014/main" val="3094638353"/>
                    </a:ext>
                  </a:extLst>
                </a:gridCol>
                <a:gridCol w="658368">
                  <a:extLst>
                    <a:ext uri="{9D8B030D-6E8A-4147-A177-3AD203B41FA5}">
                      <a16:colId xmlns:a16="http://schemas.microsoft.com/office/drawing/2014/main" val="146795099"/>
                    </a:ext>
                  </a:extLst>
                </a:gridCol>
                <a:gridCol w="658368">
                  <a:extLst>
                    <a:ext uri="{9D8B030D-6E8A-4147-A177-3AD203B41FA5}">
                      <a16:colId xmlns:a16="http://schemas.microsoft.com/office/drawing/2014/main" val="2521664595"/>
                    </a:ext>
                  </a:extLst>
                </a:gridCol>
                <a:gridCol w="658368">
                  <a:extLst>
                    <a:ext uri="{9D8B030D-6E8A-4147-A177-3AD203B41FA5}">
                      <a16:colId xmlns:a16="http://schemas.microsoft.com/office/drawing/2014/main" val="4227065890"/>
                    </a:ext>
                  </a:extLst>
                </a:gridCol>
                <a:gridCol w="658368">
                  <a:extLst>
                    <a:ext uri="{9D8B030D-6E8A-4147-A177-3AD203B41FA5}">
                      <a16:colId xmlns:a16="http://schemas.microsoft.com/office/drawing/2014/main" val="3335904216"/>
                    </a:ext>
                  </a:extLst>
                </a:gridCol>
                <a:gridCol w="658368">
                  <a:extLst>
                    <a:ext uri="{9D8B030D-6E8A-4147-A177-3AD203B41FA5}">
                      <a16:colId xmlns:a16="http://schemas.microsoft.com/office/drawing/2014/main" val="3838705828"/>
                    </a:ext>
                  </a:extLst>
                </a:gridCol>
                <a:gridCol w="658368">
                  <a:extLst>
                    <a:ext uri="{9D8B030D-6E8A-4147-A177-3AD203B41FA5}">
                      <a16:colId xmlns:a16="http://schemas.microsoft.com/office/drawing/2014/main" val="850902156"/>
                    </a:ext>
                  </a:extLst>
                </a:gridCol>
                <a:gridCol w="658368">
                  <a:extLst>
                    <a:ext uri="{9D8B030D-6E8A-4147-A177-3AD203B41FA5}">
                      <a16:colId xmlns:a16="http://schemas.microsoft.com/office/drawing/2014/main" val="358642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877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- 2018-09-27 15:17:58 </a:t>
                      </a:r>
                      <a:r>
                        <a:rPr kumimoji="0" lang="de-DE" sz="1000" b="0" i="0" u="none" strike="noStrike" kern="1200" cap="none" spc="0" normalizeH="0" baseline="0" noProof="0">
                          <a:ln>
                            <a:noFill/>
                          </a:ln>
                          <a:solidFill>
                            <a:prstClr val="black"/>
                          </a:solidFill>
                          <a:effectLst/>
                          <a:uLnTx/>
                          <a:uFillTx/>
                          <a:latin typeface="+mn-lt"/>
                          <a:ea typeface="+mn-ea"/>
                          <a:cs typeface="+mn-cs"/>
                        </a:rPr>
                        <a:t>
 So sieht ein staatlich anerkannter Pflugbegleiter aus... 😇 Wer von Euch hat auch solche Raritäten in der Scheune stehen? 🚜💨#pflug #pflügen #acker #landwirtschaft #landwirt #landwirtin #schlepper #trecker #traktor #traktoren #landmaschinen #zugmaschinen #ernte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46.93 %</a:t>
                      </a:r>
                    </a:p>
                  </a:txBody>
                  <a:tcPr/>
                </a:tc>
                <a:extLst>
                  <a:ext uri="{0D108BD9-81ED-4DB2-BD59-A6C34878D82A}">
                    <a16:rowId xmlns:a16="http://schemas.microsoft.com/office/drawing/2014/main" val="200640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- 2018-09-27 07:32:14 </a:t>
                      </a:r>
                      <a:r>
                        <a:rPr kumimoji="0" lang="en-US" sz="1000" b="0" i="0" u="none" strike="noStrike" kern="1200" cap="none" spc="0" normalizeH="0" baseline="0" noProof="0">
                          <a:ln>
                            <a:noFill/>
                          </a:ln>
                          <a:solidFill>
                            <a:prstClr val="black"/>
                          </a:solidFill>
                          <a:effectLst/>
                          <a:uLnTx/>
                          <a:uFillTx/>
                          <a:latin typeface="+mn-lt"/>
                          <a:ea typeface="+mn-ea"/>
                          <a:cs typeface="+mn-cs"/>
                        </a:rPr>
                        <a:t>
 Hat er diese Meinung exklusiv, oder teilt Ihr sie etwa...? 🤔 🚜💨 #lanz #lanzbulldog #johndeere #lanzaulendorf #trecker #traktor #traktoren #schlepper #oldtimer #oldtimers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47.98 %</a:t>
                      </a:r>
                    </a:p>
                  </a:txBody>
                  <a:tcPr/>
                </a:tc>
                <a:extLst>
                  <a:ext uri="{0D108BD9-81ED-4DB2-BD59-A6C34878D82A}">
                    <a16:rowId xmlns:a16="http://schemas.microsoft.com/office/drawing/2014/main" val="416051377"/>
                  </a:ext>
                </a:extLst>
              </a:tr>
            </a:tbl>
          </a:graphicData>
        </a:graphic>
      </p:graphicFrame>
      <p:sp>
        <p:nvSpPr>
          <p:cNvPr id="4" name="Text Placeholder 3">
            <a:extLst>
              <a:ext uri="{FF2B5EF4-FFF2-40B4-BE49-F238E27FC236}">
                <a16:creationId xmlns:a16="http://schemas.microsoft.com/office/drawing/2014/main" id="{B42EF45C-4944-475B-A6FB-7618CFF26B53}"/>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765635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F2A5D-464E-4B2F-9267-381284B490B3}"/>
              </a:ext>
            </a:extLst>
          </p:cNvPr>
          <p:cNvSpPr>
            <a:spLocks noGrp="1"/>
          </p:cNvSpPr>
          <p:nvPr>
            <p:ph type="title"/>
          </p:nvPr>
        </p:nvSpPr>
        <p:spPr/>
        <p:txBody>
          <a:bodyPr/>
          <a:lstStyle/>
          <a:p>
            <a:r>
              <a:rPr lang="en-US"/>
              <a:t>Instagram Videos Table | NDR - 4 of 13</a:t>
            </a:r>
          </a:p>
        </p:txBody>
      </p:sp>
      <p:graphicFrame>
        <p:nvGraphicFramePr>
          <p:cNvPr id="5" name="Table Placeholder 4">
            <a:extLst>
              <a:ext uri="{FF2B5EF4-FFF2-40B4-BE49-F238E27FC236}">
                <a16:creationId xmlns:a16="http://schemas.microsoft.com/office/drawing/2014/main" id="{2FB9560A-9622-461B-8383-BFE54F56F977}"/>
              </a:ext>
            </a:extLst>
          </p:cNvPr>
          <p:cNvGraphicFramePr>
            <a:graphicFrameLocks noGrp="1"/>
          </p:cNvGraphicFramePr>
          <p:nvPr>
            <p:ph type="tbl" sz="quarter" idx="13"/>
            <p:extLst>
              <p:ext uri="{D42A27DB-BD31-4B8C-83A1-F6EECF244321}">
                <p14:modId xmlns:p14="http://schemas.microsoft.com/office/powerpoint/2010/main" val="99912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2162140"/>
                    </a:ext>
                  </a:extLst>
                </a:gridCol>
                <a:gridCol w="658368">
                  <a:extLst>
                    <a:ext uri="{9D8B030D-6E8A-4147-A177-3AD203B41FA5}">
                      <a16:colId xmlns:a16="http://schemas.microsoft.com/office/drawing/2014/main" val="1494546782"/>
                    </a:ext>
                  </a:extLst>
                </a:gridCol>
                <a:gridCol w="658368">
                  <a:extLst>
                    <a:ext uri="{9D8B030D-6E8A-4147-A177-3AD203B41FA5}">
                      <a16:colId xmlns:a16="http://schemas.microsoft.com/office/drawing/2014/main" val="2890589077"/>
                    </a:ext>
                  </a:extLst>
                </a:gridCol>
                <a:gridCol w="658368">
                  <a:extLst>
                    <a:ext uri="{9D8B030D-6E8A-4147-A177-3AD203B41FA5}">
                      <a16:colId xmlns:a16="http://schemas.microsoft.com/office/drawing/2014/main" val="2154775272"/>
                    </a:ext>
                  </a:extLst>
                </a:gridCol>
                <a:gridCol w="658368">
                  <a:extLst>
                    <a:ext uri="{9D8B030D-6E8A-4147-A177-3AD203B41FA5}">
                      <a16:colId xmlns:a16="http://schemas.microsoft.com/office/drawing/2014/main" val="236165352"/>
                    </a:ext>
                  </a:extLst>
                </a:gridCol>
                <a:gridCol w="658368">
                  <a:extLst>
                    <a:ext uri="{9D8B030D-6E8A-4147-A177-3AD203B41FA5}">
                      <a16:colId xmlns:a16="http://schemas.microsoft.com/office/drawing/2014/main" val="1202497205"/>
                    </a:ext>
                  </a:extLst>
                </a:gridCol>
                <a:gridCol w="658368">
                  <a:extLst>
                    <a:ext uri="{9D8B030D-6E8A-4147-A177-3AD203B41FA5}">
                      <a16:colId xmlns:a16="http://schemas.microsoft.com/office/drawing/2014/main" val="220151202"/>
                    </a:ext>
                  </a:extLst>
                </a:gridCol>
                <a:gridCol w="658368">
                  <a:extLst>
                    <a:ext uri="{9D8B030D-6E8A-4147-A177-3AD203B41FA5}">
                      <a16:colId xmlns:a16="http://schemas.microsoft.com/office/drawing/2014/main" val="3242739679"/>
                    </a:ext>
                  </a:extLst>
                </a:gridCol>
                <a:gridCol w="658368">
                  <a:extLst>
                    <a:ext uri="{9D8B030D-6E8A-4147-A177-3AD203B41FA5}">
                      <a16:colId xmlns:a16="http://schemas.microsoft.com/office/drawing/2014/main" val="4085238843"/>
                    </a:ext>
                  </a:extLst>
                </a:gridCol>
                <a:gridCol w="658368">
                  <a:extLst>
                    <a:ext uri="{9D8B030D-6E8A-4147-A177-3AD203B41FA5}">
                      <a16:colId xmlns:a16="http://schemas.microsoft.com/office/drawing/2014/main" val="160480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7044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- 2018-09-26 08:16:09 </a:t>
                      </a:r>
                      <a:r>
                        <a:rPr kumimoji="0" lang="en-US" sz="1000" b="0" i="0" u="none" strike="noStrike" kern="1200" cap="none" spc="0" normalizeH="0" baseline="0" noProof="0">
                          <a:ln>
                            <a:noFill/>
                          </a:ln>
                          <a:solidFill>
                            <a:prstClr val="black"/>
                          </a:solidFill>
                          <a:effectLst/>
                          <a:uLnTx/>
                          <a:uFillTx/>
                          <a:latin typeface="+mn-lt"/>
                          <a:ea typeface="+mn-ea"/>
                          <a:cs typeface="+mn-cs"/>
                        </a:rPr>
                        <a:t>
 Nicht verpassen: HEUTE um 21 Uhr im NDR Fernsehen folgt die Auflösung! Seid dabei: es wird sehr unterhaltsam 🚜💨⚽️ #hsv #volksparkstadion #hamburgersv #rothosen #johndeere #rasen #trecker #traktor #traktoren #schlepper #fussball #fußball #hsvstadion #ndrfernsehen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49.81 %</a:t>
                      </a:r>
                    </a:p>
                  </a:txBody>
                  <a:tcPr/>
                </a:tc>
                <a:extLst>
                  <a:ext uri="{0D108BD9-81ED-4DB2-BD59-A6C34878D82A}">
                    <a16:rowId xmlns:a16="http://schemas.microsoft.com/office/drawing/2014/main" val="46875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njoyde - 2018-09-26 06:23:27 </a:t>
                      </a:r>
                      <a:r>
                        <a:rPr kumimoji="0" lang="de-DE" sz="1000" b="0" i="0" u="none" strike="noStrike" kern="1200" cap="none" spc="0" normalizeH="0" baseline="0" noProof="0">
                          <a:ln>
                            <a:noFill/>
                          </a:ln>
                          <a:solidFill>
                            <a:prstClr val="black"/>
                          </a:solidFill>
                          <a:effectLst/>
                          <a:uLnTx/>
                          <a:uFillTx/>
                          <a:latin typeface="+mn-lt"/>
                          <a:ea typeface="+mn-ea"/>
                          <a:cs typeface="+mn-cs"/>
                        </a:rPr>
                        <a:t>
 Sag mal, fehlt da nicht jemand?  Der arme @andreaskuhlage liegt krank im Bett und @jenshardeland muss die Show alleine rocken. Ach ja, heute ist #mittelfingermittwoch. War ja klar. Und was ist bei euch schon alles schief gegangen? #mittelfinger #mittwoch #Morningshow #kuhlageundhardeland #njoy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24.81 %</a:t>
                      </a:r>
                    </a:p>
                  </a:txBody>
                  <a:tcPr/>
                </a:tc>
                <a:extLst>
                  <a:ext uri="{0D108BD9-81ED-4DB2-BD59-A6C34878D82A}">
                    <a16:rowId xmlns:a16="http://schemas.microsoft.com/office/drawing/2014/main" val="1545984795"/>
                  </a:ext>
                </a:extLst>
              </a:tr>
            </a:tbl>
          </a:graphicData>
        </a:graphic>
      </p:graphicFrame>
      <p:sp>
        <p:nvSpPr>
          <p:cNvPr id="4" name="Text Placeholder 3">
            <a:extLst>
              <a:ext uri="{FF2B5EF4-FFF2-40B4-BE49-F238E27FC236}">
                <a16:creationId xmlns:a16="http://schemas.microsoft.com/office/drawing/2014/main" id="{D0371F7A-D0F0-4F4D-8974-08C96E88F35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160980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1B35-D0D5-49D6-95F7-755F2C07E723}"/>
              </a:ext>
            </a:extLst>
          </p:cNvPr>
          <p:cNvSpPr>
            <a:spLocks noGrp="1"/>
          </p:cNvSpPr>
          <p:nvPr>
            <p:ph type="title"/>
          </p:nvPr>
        </p:nvSpPr>
        <p:spPr/>
        <p:txBody>
          <a:bodyPr/>
          <a:lstStyle/>
          <a:p>
            <a:r>
              <a:rPr lang="en-US"/>
              <a:t>Instagram Videos Table | NDR - 5 of 13</a:t>
            </a:r>
          </a:p>
        </p:txBody>
      </p:sp>
      <p:graphicFrame>
        <p:nvGraphicFramePr>
          <p:cNvPr id="5" name="Table Placeholder 4">
            <a:extLst>
              <a:ext uri="{FF2B5EF4-FFF2-40B4-BE49-F238E27FC236}">
                <a16:creationId xmlns:a16="http://schemas.microsoft.com/office/drawing/2014/main" id="{F943BDB0-721C-4EAC-A225-17BCDD568853}"/>
              </a:ext>
            </a:extLst>
          </p:cNvPr>
          <p:cNvGraphicFramePr>
            <a:graphicFrameLocks noGrp="1"/>
          </p:cNvGraphicFramePr>
          <p:nvPr>
            <p:ph type="tbl" sz="quarter" idx="13"/>
            <p:extLst>
              <p:ext uri="{D42A27DB-BD31-4B8C-83A1-F6EECF244321}">
                <p14:modId xmlns:p14="http://schemas.microsoft.com/office/powerpoint/2010/main" val="325934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04725965"/>
                    </a:ext>
                  </a:extLst>
                </a:gridCol>
                <a:gridCol w="658368">
                  <a:extLst>
                    <a:ext uri="{9D8B030D-6E8A-4147-A177-3AD203B41FA5}">
                      <a16:colId xmlns:a16="http://schemas.microsoft.com/office/drawing/2014/main" val="72401629"/>
                    </a:ext>
                  </a:extLst>
                </a:gridCol>
                <a:gridCol w="658368">
                  <a:extLst>
                    <a:ext uri="{9D8B030D-6E8A-4147-A177-3AD203B41FA5}">
                      <a16:colId xmlns:a16="http://schemas.microsoft.com/office/drawing/2014/main" val="636597584"/>
                    </a:ext>
                  </a:extLst>
                </a:gridCol>
                <a:gridCol w="658368">
                  <a:extLst>
                    <a:ext uri="{9D8B030D-6E8A-4147-A177-3AD203B41FA5}">
                      <a16:colId xmlns:a16="http://schemas.microsoft.com/office/drawing/2014/main" val="622342579"/>
                    </a:ext>
                  </a:extLst>
                </a:gridCol>
                <a:gridCol w="658368">
                  <a:extLst>
                    <a:ext uri="{9D8B030D-6E8A-4147-A177-3AD203B41FA5}">
                      <a16:colId xmlns:a16="http://schemas.microsoft.com/office/drawing/2014/main" val="3418902449"/>
                    </a:ext>
                  </a:extLst>
                </a:gridCol>
                <a:gridCol w="658368">
                  <a:extLst>
                    <a:ext uri="{9D8B030D-6E8A-4147-A177-3AD203B41FA5}">
                      <a16:colId xmlns:a16="http://schemas.microsoft.com/office/drawing/2014/main" val="557855932"/>
                    </a:ext>
                  </a:extLst>
                </a:gridCol>
                <a:gridCol w="658368">
                  <a:extLst>
                    <a:ext uri="{9D8B030D-6E8A-4147-A177-3AD203B41FA5}">
                      <a16:colId xmlns:a16="http://schemas.microsoft.com/office/drawing/2014/main" val="598562900"/>
                    </a:ext>
                  </a:extLst>
                </a:gridCol>
                <a:gridCol w="658368">
                  <a:extLst>
                    <a:ext uri="{9D8B030D-6E8A-4147-A177-3AD203B41FA5}">
                      <a16:colId xmlns:a16="http://schemas.microsoft.com/office/drawing/2014/main" val="82527775"/>
                    </a:ext>
                  </a:extLst>
                </a:gridCol>
                <a:gridCol w="658368">
                  <a:extLst>
                    <a:ext uri="{9D8B030D-6E8A-4147-A177-3AD203B41FA5}">
                      <a16:colId xmlns:a16="http://schemas.microsoft.com/office/drawing/2014/main" val="3018842011"/>
                    </a:ext>
                  </a:extLst>
                </a:gridCol>
                <a:gridCol w="658368">
                  <a:extLst>
                    <a:ext uri="{9D8B030D-6E8A-4147-A177-3AD203B41FA5}">
                      <a16:colId xmlns:a16="http://schemas.microsoft.com/office/drawing/2014/main" val="291225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2423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- 2018-09-25 18:25:53 </a:t>
                      </a:r>
                      <a:r>
                        <a:rPr kumimoji="0" lang="de-DE" sz="1000" b="0" i="0" u="none" strike="noStrike" kern="1200" cap="none" spc="0" normalizeH="0" baseline="0" noProof="0">
                          <a:ln>
                            <a:noFill/>
                          </a:ln>
                          <a:solidFill>
                            <a:prstClr val="black"/>
                          </a:solidFill>
                          <a:effectLst/>
                          <a:uLnTx/>
                          <a:uFillTx/>
                          <a:latin typeface="+mn-lt"/>
                          <a:ea typeface="+mn-ea"/>
                          <a:cs typeface="+mn-cs"/>
                        </a:rPr>
                        <a:t>
 Jasmin hat‘s drauf: selbst ist die Frau! 🚜💨🔧 #Trecker #Traktor #traktoren #schlepper #tractor #tractors #treckerheldin #tv #humor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50.07 %</a:t>
                      </a:r>
                    </a:p>
                  </a:txBody>
                  <a:tcPr/>
                </a:tc>
                <a:extLst>
                  <a:ext uri="{0D108BD9-81ED-4DB2-BD59-A6C34878D82A}">
                    <a16:rowId xmlns:a16="http://schemas.microsoft.com/office/drawing/2014/main" val="244543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- 2018-09-25 07:12:49 </a:t>
                      </a:r>
                      <a:r>
                        <a:rPr kumimoji="0" lang="en-US" sz="1000" b="0" i="0" u="none" strike="noStrike" kern="1200" cap="none" spc="0" normalizeH="0" baseline="0" noProof="0">
                          <a:ln>
                            <a:noFill/>
                          </a:ln>
                          <a:solidFill>
                            <a:prstClr val="black"/>
                          </a:solidFill>
                          <a:effectLst/>
                          <a:uLnTx/>
                          <a:uFillTx/>
                          <a:latin typeface="+mn-lt"/>
                          <a:ea typeface="+mn-ea"/>
                          <a:cs typeface="+mn-cs"/>
                        </a:rPr>
                        <a:t>
 Uiuiuiuiui, ganz dünnes Eis, oder? 🚜💨 😇#fendt #fendtvario #trecker #traktor #traktoren #tractor #tractors #schlepper #landmaschinen #zugmaschinen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44.66 %</a:t>
                      </a:r>
                    </a:p>
                  </a:txBody>
                  <a:tcPr/>
                </a:tc>
                <a:extLst>
                  <a:ext uri="{0D108BD9-81ED-4DB2-BD59-A6C34878D82A}">
                    <a16:rowId xmlns:a16="http://schemas.microsoft.com/office/drawing/2014/main" val="2406071491"/>
                  </a:ext>
                </a:extLst>
              </a:tr>
            </a:tbl>
          </a:graphicData>
        </a:graphic>
      </p:graphicFrame>
      <p:sp>
        <p:nvSpPr>
          <p:cNvPr id="4" name="Text Placeholder 3">
            <a:extLst>
              <a:ext uri="{FF2B5EF4-FFF2-40B4-BE49-F238E27FC236}">
                <a16:creationId xmlns:a16="http://schemas.microsoft.com/office/drawing/2014/main" id="{B9051761-4862-4976-910B-B42E1638D51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837979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B74A-4CB8-427E-AA7C-C9694AB5B928}"/>
              </a:ext>
            </a:extLst>
          </p:cNvPr>
          <p:cNvSpPr>
            <a:spLocks noGrp="1"/>
          </p:cNvSpPr>
          <p:nvPr>
            <p:ph type="title"/>
          </p:nvPr>
        </p:nvSpPr>
        <p:spPr/>
        <p:txBody>
          <a:bodyPr/>
          <a:lstStyle/>
          <a:p>
            <a:r>
              <a:rPr lang="en-US"/>
              <a:t>Instagram Videos Table | NDR - 6 of 13</a:t>
            </a:r>
          </a:p>
        </p:txBody>
      </p:sp>
      <p:graphicFrame>
        <p:nvGraphicFramePr>
          <p:cNvPr id="5" name="Table Placeholder 4">
            <a:extLst>
              <a:ext uri="{FF2B5EF4-FFF2-40B4-BE49-F238E27FC236}">
                <a16:creationId xmlns:a16="http://schemas.microsoft.com/office/drawing/2014/main" id="{5A519A93-52D7-4F07-A114-105FBA43A3A3}"/>
              </a:ext>
            </a:extLst>
          </p:cNvPr>
          <p:cNvGraphicFramePr>
            <a:graphicFrameLocks noGrp="1"/>
          </p:cNvGraphicFramePr>
          <p:nvPr>
            <p:ph type="tbl" sz="quarter" idx="13"/>
            <p:extLst>
              <p:ext uri="{D42A27DB-BD31-4B8C-83A1-F6EECF244321}">
                <p14:modId xmlns:p14="http://schemas.microsoft.com/office/powerpoint/2010/main" val="293119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50219651"/>
                    </a:ext>
                  </a:extLst>
                </a:gridCol>
                <a:gridCol w="658368">
                  <a:extLst>
                    <a:ext uri="{9D8B030D-6E8A-4147-A177-3AD203B41FA5}">
                      <a16:colId xmlns:a16="http://schemas.microsoft.com/office/drawing/2014/main" val="2396048171"/>
                    </a:ext>
                  </a:extLst>
                </a:gridCol>
                <a:gridCol w="658368">
                  <a:extLst>
                    <a:ext uri="{9D8B030D-6E8A-4147-A177-3AD203B41FA5}">
                      <a16:colId xmlns:a16="http://schemas.microsoft.com/office/drawing/2014/main" val="499990052"/>
                    </a:ext>
                  </a:extLst>
                </a:gridCol>
                <a:gridCol w="658368">
                  <a:extLst>
                    <a:ext uri="{9D8B030D-6E8A-4147-A177-3AD203B41FA5}">
                      <a16:colId xmlns:a16="http://schemas.microsoft.com/office/drawing/2014/main" val="1897947370"/>
                    </a:ext>
                  </a:extLst>
                </a:gridCol>
                <a:gridCol w="658368">
                  <a:extLst>
                    <a:ext uri="{9D8B030D-6E8A-4147-A177-3AD203B41FA5}">
                      <a16:colId xmlns:a16="http://schemas.microsoft.com/office/drawing/2014/main" val="3785147648"/>
                    </a:ext>
                  </a:extLst>
                </a:gridCol>
                <a:gridCol w="658368">
                  <a:extLst>
                    <a:ext uri="{9D8B030D-6E8A-4147-A177-3AD203B41FA5}">
                      <a16:colId xmlns:a16="http://schemas.microsoft.com/office/drawing/2014/main" val="559473845"/>
                    </a:ext>
                  </a:extLst>
                </a:gridCol>
                <a:gridCol w="658368">
                  <a:extLst>
                    <a:ext uri="{9D8B030D-6E8A-4147-A177-3AD203B41FA5}">
                      <a16:colId xmlns:a16="http://schemas.microsoft.com/office/drawing/2014/main" val="3291062082"/>
                    </a:ext>
                  </a:extLst>
                </a:gridCol>
                <a:gridCol w="658368">
                  <a:extLst>
                    <a:ext uri="{9D8B030D-6E8A-4147-A177-3AD203B41FA5}">
                      <a16:colId xmlns:a16="http://schemas.microsoft.com/office/drawing/2014/main" val="4111713700"/>
                    </a:ext>
                  </a:extLst>
                </a:gridCol>
                <a:gridCol w="658368">
                  <a:extLst>
                    <a:ext uri="{9D8B030D-6E8A-4147-A177-3AD203B41FA5}">
                      <a16:colId xmlns:a16="http://schemas.microsoft.com/office/drawing/2014/main" val="4122940146"/>
                    </a:ext>
                  </a:extLst>
                </a:gridCol>
                <a:gridCol w="658368">
                  <a:extLst>
                    <a:ext uri="{9D8B030D-6E8A-4147-A177-3AD203B41FA5}">
                      <a16:colId xmlns:a16="http://schemas.microsoft.com/office/drawing/2014/main" val="1733279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3216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njoyde - 2018-09-24 09:44:45 </a:t>
                      </a:r>
                      <a:r>
                        <a:rPr kumimoji="0" lang="de-DE" sz="1000" b="0" i="0" u="none" strike="noStrike" kern="1200" cap="none" spc="0" normalizeH="0" baseline="0" noProof="0">
                          <a:ln>
                            <a:noFill/>
                          </a:ln>
                          <a:solidFill>
                            <a:prstClr val="black"/>
                          </a:solidFill>
                          <a:effectLst/>
                          <a:uLnTx/>
                          <a:uFillTx/>
                          <a:latin typeface="+mn-lt"/>
                          <a:ea typeface="+mn-ea"/>
                          <a:cs typeface="+mn-cs"/>
                        </a:rPr>
                        <a:t>
 Es geht endlich wieder los! Am Dienstag um 22.00 Uhr startet die neue Staffel „Song des Lebens“ mit Tobi Schlegl. 
Wir haben ja alle mindestens einen Song, der uns in den schönsten oder schlimmsten Momenten des Lebens begleitet hat. Und genau diese Songs spielt Tobi für euch. Jetzt müsst ihr nur das Lied und die Geschichte dazu in die Kommentare posten! 🙌🎶 #SongDesLebens #TobiSchlegl #njoy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18.73 %</a:t>
                      </a:r>
                    </a:p>
                  </a:txBody>
                  <a:tcPr/>
                </a:tc>
                <a:extLst>
                  <a:ext uri="{0D108BD9-81ED-4DB2-BD59-A6C34878D82A}">
                    <a16:rowId xmlns:a16="http://schemas.microsoft.com/office/drawing/2014/main" val="5608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- 2018-09-24 07:06:42 </a:t>
                      </a:r>
                      <a:r>
                        <a:rPr kumimoji="0" lang="en-US" sz="1000" b="0" i="0" u="none" strike="noStrike" kern="1200" cap="none" spc="0" normalizeH="0" baseline="0" noProof="0">
                          <a:ln>
                            <a:noFill/>
                          </a:ln>
                          <a:solidFill>
                            <a:prstClr val="black"/>
                          </a:solidFill>
                          <a:effectLst/>
                          <a:uLnTx/>
                          <a:uFillTx/>
                          <a:latin typeface="+mn-lt"/>
                          <a:ea typeface="+mn-ea"/>
                          <a:cs typeface="+mn-cs"/>
                        </a:rPr>
                        <a:t>
 Da FAHRt Ihr drauf ab, oder? 🏎 🚜💨 #fahrtraktoren #treckerfahren #treckerheld #trecker #traktor #traktoren #tractor #tractors #schlepper #oldtimer #oldtimers #oldtimertrecker #oldtimertraktoren #humor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51.22 %</a:t>
                      </a:r>
                    </a:p>
                  </a:txBody>
                  <a:tcPr/>
                </a:tc>
                <a:extLst>
                  <a:ext uri="{0D108BD9-81ED-4DB2-BD59-A6C34878D82A}">
                    <a16:rowId xmlns:a16="http://schemas.microsoft.com/office/drawing/2014/main" val="1349739449"/>
                  </a:ext>
                </a:extLst>
              </a:tr>
            </a:tbl>
          </a:graphicData>
        </a:graphic>
      </p:graphicFrame>
      <p:sp>
        <p:nvSpPr>
          <p:cNvPr id="4" name="Text Placeholder 3">
            <a:extLst>
              <a:ext uri="{FF2B5EF4-FFF2-40B4-BE49-F238E27FC236}">
                <a16:creationId xmlns:a16="http://schemas.microsoft.com/office/drawing/2014/main" id="{0FFE6C12-F3F8-4FF1-AC57-E8D707A10250}"/>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974770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90BE-61D1-443F-9635-2AC7240142F4}"/>
              </a:ext>
            </a:extLst>
          </p:cNvPr>
          <p:cNvSpPr>
            <a:spLocks noGrp="1"/>
          </p:cNvSpPr>
          <p:nvPr>
            <p:ph type="title"/>
          </p:nvPr>
        </p:nvSpPr>
        <p:spPr/>
        <p:txBody>
          <a:bodyPr/>
          <a:lstStyle/>
          <a:p>
            <a:r>
              <a:rPr lang="en-US"/>
              <a:t>Instagram Videos Table | NDR - 7 of 13</a:t>
            </a:r>
          </a:p>
        </p:txBody>
      </p:sp>
      <p:graphicFrame>
        <p:nvGraphicFramePr>
          <p:cNvPr id="5" name="Table Placeholder 4">
            <a:extLst>
              <a:ext uri="{FF2B5EF4-FFF2-40B4-BE49-F238E27FC236}">
                <a16:creationId xmlns:a16="http://schemas.microsoft.com/office/drawing/2014/main" id="{F040709D-61A4-40FF-AE1C-C8399A98C58B}"/>
              </a:ext>
            </a:extLst>
          </p:cNvPr>
          <p:cNvGraphicFramePr>
            <a:graphicFrameLocks noGrp="1"/>
          </p:cNvGraphicFramePr>
          <p:nvPr>
            <p:ph type="tbl" sz="quarter" idx="13"/>
            <p:extLst>
              <p:ext uri="{D42A27DB-BD31-4B8C-83A1-F6EECF244321}">
                <p14:modId xmlns:p14="http://schemas.microsoft.com/office/powerpoint/2010/main" val="49545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5140292"/>
                    </a:ext>
                  </a:extLst>
                </a:gridCol>
                <a:gridCol w="658368">
                  <a:extLst>
                    <a:ext uri="{9D8B030D-6E8A-4147-A177-3AD203B41FA5}">
                      <a16:colId xmlns:a16="http://schemas.microsoft.com/office/drawing/2014/main" val="3088143617"/>
                    </a:ext>
                  </a:extLst>
                </a:gridCol>
                <a:gridCol w="658368">
                  <a:extLst>
                    <a:ext uri="{9D8B030D-6E8A-4147-A177-3AD203B41FA5}">
                      <a16:colId xmlns:a16="http://schemas.microsoft.com/office/drawing/2014/main" val="2445161849"/>
                    </a:ext>
                  </a:extLst>
                </a:gridCol>
                <a:gridCol w="658368">
                  <a:extLst>
                    <a:ext uri="{9D8B030D-6E8A-4147-A177-3AD203B41FA5}">
                      <a16:colId xmlns:a16="http://schemas.microsoft.com/office/drawing/2014/main" val="1695072138"/>
                    </a:ext>
                  </a:extLst>
                </a:gridCol>
                <a:gridCol w="658368">
                  <a:extLst>
                    <a:ext uri="{9D8B030D-6E8A-4147-A177-3AD203B41FA5}">
                      <a16:colId xmlns:a16="http://schemas.microsoft.com/office/drawing/2014/main" val="1475528841"/>
                    </a:ext>
                  </a:extLst>
                </a:gridCol>
                <a:gridCol w="658368">
                  <a:extLst>
                    <a:ext uri="{9D8B030D-6E8A-4147-A177-3AD203B41FA5}">
                      <a16:colId xmlns:a16="http://schemas.microsoft.com/office/drawing/2014/main" val="1915246779"/>
                    </a:ext>
                  </a:extLst>
                </a:gridCol>
                <a:gridCol w="658368">
                  <a:extLst>
                    <a:ext uri="{9D8B030D-6E8A-4147-A177-3AD203B41FA5}">
                      <a16:colId xmlns:a16="http://schemas.microsoft.com/office/drawing/2014/main" val="49840267"/>
                    </a:ext>
                  </a:extLst>
                </a:gridCol>
                <a:gridCol w="658368">
                  <a:extLst>
                    <a:ext uri="{9D8B030D-6E8A-4147-A177-3AD203B41FA5}">
                      <a16:colId xmlns:a16="http://schemas.microsoft.com/office/drawing/2014/main" val="1968593942"/>
                    </a:ext>
                  </a:extLst>
                </a:gridCol>
                <a:gridCol w="658368">
                  <a:extLst>
                    <a:ext uri="{9D8B030D-6E8A-4147-A177-3AD203B41FA5}">
                      <a16:colId xmlns:a16="http://schemas.microsoft.com/office/drawing/2014/main" val="1947614142"/>
                    </a:ext>
                  </a:extLst>
                </a:gridCol>
                <a:gridCol w="658368">
                  <a:extLst>
                    <a:ext uri="{9D8B030D-6E8A-4147-A177-3AD203B41FA5}">
                      <a16:colId xmlns:a16="http://schemas.microsoft.com/office/drawing/2014/main" val="2451922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34652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- 2018-09-23 13:58:31 </a:t>
                      </a:r>
                      <a:r>
                        <a:rPr kumimoji="0" lang="en-US" sz="1000" b="0" i="0" u="none" strike="noStrike" kern="1200" cap="none" spc="0" normalizeH="0" baseline="0" noProof="0">
                          <a:ln>
                            <a:noFill/>
                          </a:ln>
                          <a:solidFill>
                            <a:prstClr val="black"/>
                          </a:solidFill>
                          <a:effectLst/>
                          <a:uLnTx/>
                          <a:uFillTx/>
                          <a:latin typeface="+mn-lt"/>
                          <a:ea typeface="+mn-ea"/>
                          <a:cs typeface="+mn-cs"/>
                        </a:rPr>
                        <a:t>
 Wat mutt, dat mutt! Wer muss von Euch auch noch malochen und weshalb? 🚜💨 👩🏼‍🌾 #landwirt #landwirtschaft #acker #malochen #schwaden #newholland #trecker #traktor #traktoren #tractor #tractors #schlepper #ernte #anpacken #agrar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44.53 %</a:t>
                      </a:r>
                    </a:p>
                  </a:txBody>
                  <a:tcPr/>
                </a:tc>
                <a:extLst>
                  <a:ext uri="{0D108BD9-81ED-4DB2-BD59-A6C34878D82A}">
                    <a16:rowId xmlns:a16="http://schemas.microsoft.com/office/drawing/2014/main" val="220075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- 2018-09-22 18:39:52 </a:t>
                      </a:r>
                      <a:r>
                        <a:rPr kumimoji="0" lang="en-US" sz="1000" b="0" i="0" u="none" strike="noStrike" kern="1200" cap="none" spc="0" normalizeH="0" baseline="0" noProof="0">
                          <a:ln>
                            <a:noFill/>
                          </a:ln>
                          <a:solidFill>
                            <a:prstClr val="black"/>
                          </a:solidFill>
                          <a:effectLst/>
                          <a:uLnTx/>
                          <a:uFillTx/>
                          <a:latin typeface="+mn-lt"/>
                          <a:ea typeface="+mn-ea"/>
                          <a:cs typeface="+mn-cs"/>
                        </a:rPr>
                        <a:t>
 Was reimt sich auf Schlüter...? 💡 #schlüter #schlütertraktoren #trecker #treckerfahren #treckerheld #traktor #traktoren #schlepper #oldtimer #oldtimertrecker #oldtimertraktoren #humor #spassbeiderarbeit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46.59 %</a:t>
                      </a:r>
                    </a:p>
                  </a:txBody>
                  <a:tcPr/>
                </a:tc>
                <a:extLst>
                  <a:ext uri="{0D108BD9-81ED-4DB2-BD59-A6C34878D82A}">
                    <a16:rowId xmlns:a16="http://schemas.microsoft.com/office/drawing/2014/main" val="3681286882"/>
                  </a:ext>
                </a:extLst>
              </a:tr>
            </a:tbl>
          </a:graphicData>
        </a:graphic>
      </p:graphicFrame>
      <p:sp>
        <p:nvSpPr>
          <p:cNvPr id="4" name="Text Placeholder 3">
            <a:extLst>
              <a:ext uri="{FF2B5EF4-FFF2-40B4-BE49-F238E27FC236}">
                <a16:creationId xmlns:a16="http://schemas.microsoft.com/office/drawing/2014/main" id="{AA71C3EA-1EFD-4284-8FA6-6411865E9CDD}"/>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333767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A20CD-197A-4634-A773-588404AF98CE}"/>
              </a:ext>
            </a:extLst>
          </p:cNvPr>
          <p:cNvSpPr>
            <a:spLocks noGrp="1"/>
          </p:cNvSpPr>
          <p:nvPr>
            <p:ph type="title"/>
          </p:nvPr>
        </p:nvSpPr>
        <p:spPr/>
        <p:txBody>
          <a:bodyPr/>
          <a:lstStyle/>
          <a:p>
            <a:r>
              <a:rPr lang="en-US"/>
              <a:t>Instagram Videos Table | NDR - 8 of 13</a:t>
            </a:r>
          </a:p>
        </p:txBody>
      </p:sp>
      <p:graphicFrame>
        <p:nvGraphicFramePr>
          <p:cNvPr id="5" name="Table Placeholder 4">
            <a:extLst>
              <a:ext uri="{FF2B5EF4-FFF2-40B4-BE49-F238E27FC236}">
                <a16:creationId xmlns:a16="http://schemas.microsoft.com/office/drawing/2014/main" id="{2CA13E59-3EC3-4B3B-84E4-38567E5F597D}"/>
              </a:ext>
            </a:extLst>
          </p:cNvPr>
          <p:cNvGraphicFramePr>
            <a:graphicFrameLocks noGrp="1"/>
          </p:cNvGraphicFramePr>
          <p:nvPr>
            <p:ph type="tbl" sz="quarter" idx="13"/>
            <p:extLst>
              <p:ext uri="{D42A27DB-BD31-4B8C-83A1-F6EECF244321}">
                <p14:modId xmlns:p14="http://schemas.microsoft.com/office/powerpoint/2010/main" val="304152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7162076"/>
                    </a:ext>
                  </a:extLst>
                </a:gridCol>
                <a:gridCol w="658368">
                  <a:extLst>
                    <a:ext uri="{9D8B030D-6E8A-4147-A177-3AD203B41FA5}">
                      <a16:colId xmlns:a16="http://schemas.microsoft.com/office/drawing/2014/main" val="681496567"/>
                    </a:ext>
                  </a:extLst>
                </a:gridCol>
                <a:gridCol w="658368">
                  <a:extLst>
                    <a:ext uri="{9D8B030D-6E8A-4147-A177-3AD203B41FA5}">
                      <a16:colId xmlns:a16="http://schemas.microsoft.com/office/drawing/2014/main" val="1465734363"/>
                    </a:ext>
                  </a:extLst>
                </a:gridCol>
                <a:gridCol w="658368">
                  <a:extLst>
                    <a:ext uri="{9D8B030D-6E8A-4147-A177-3AD203B41FA5}">
                      <a16:colId xmlns:a16="http://schemas.microsoft.com/office/drawing/2014/main" val="967328234"/>
                    </a:ext>
                  </a:extLst>
                </a:gridCol>
                <a:gridCol w="658368">
                  <a:extLst>
                    <a:ext uri="{9D8B030D-6E8A-4147-A177-3AD203B41FA5}">
                      <a16:colId xmlns:a16="http://schemas.microsoft.com/office/drawing/2014/main" val="766617687"/>
                    </a:ext>
                  </a:extLst>
                </a:gridCol>
                <a:gridCol w="658368">
                  <a:extLst>
                    <a:ext uri="{9D8B030D-6E8A-4147-A177-3AD203B41FA5}">
                      <a16:colId xmlns:a16="http://schemas.microsoft.com/office/drawing/2014/main" val="1880067710"/>
                    </a:ext>
                  </a:extLst>
                </a:gridCol>
                <a:gridCol w="658368">
                  <a:extLst>
                    <a:ext uri="{9D8B030D-6E8A-4147-A177-3AD203B41FA5}">
                      <a16:colId xmlns:a16="http://schemas.microsoft.com/office/drawing/2014/main" val="2291616788"/>
                    </a:ext>
                  </a:extLst>
                </a:gridCol>
                <a:gridCol w="658368">
                  <a:extLst>
                    <a:ext uri="{9D8B030D-6E8A-4147-A177-3AD203B41FA5}">
                      <a16:colId xmlns:a16="http://schemas.microsoft.com/office/drawing/2014/main" val="2568146453"/>
                    </a:ext>
                  </a:extLst>
                </a:gridCol>
                <a:gridCol w="658368">
                  <a:extLst>
                    <a:ext uri="{9D8B030D-6E8A-4147-A177-3AD203B41FA5}">
                      <a16:colId xmlns:a16="http://schemas.microsoft.com/office/drawing/2014/main" val="804924061"/>
                    </a:ext>
                  </a:extLst>
                </a:gridCol>
                <a:gridCol w="658368">
                  <a:extLst>
                    <a:ext uri="{9D8B030D-6E8A-4147-A177-3AD203B41FA5}">
                      <a16:colId xmlns:a16="http://schemas.microsoft.com/office/drawing/2014/main" val="378887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38601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- 2018-09-21 14:32:36 </a:t>
                      </a:r>
                      <a:r>
                        <a:rPr kumimoji="0" lang="en-US" sz="1000" b="0" i="0" u="none" strike="noStrike" kern="1200" cap="none" spc="0" normalizeH="0" baseline="0" noProof="0">
                          <a:ln>
                            <a:noFill/>
                          </a:ln>
                          <a:solidFill>
                            <a:prstClr val="black"/>
                          </a:solidFill>
                          <a:effectLst/>
                          <a:uLnTx/>
                          <a:uFillTx/>
                          <a:latin typeface="+mn-lt"/>
                          <a:ea typeface="+mn-ea"/>
                          <a:cs typeface="+mn-cs"/>
                        </a:rPr>
                        <a:t>
 Das lass mal nicht den Tietzer hören... 😇 👨‍🌾 🚜💨 #porschediesel #porschetrecker #oldtimer #oldtimers #oldtimertrecker #oldtimertraktor #trecker #treckerheld #treckerspruch #traktor #traktoren #schlepper #humor #landmaschinen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extLst>
                  <a:ext uri="{0D108BD9-81ED-4DB2-BD59-A6C34878D82A}">
                    <a16:rowId xmlns:a16="http://schemas.microsoft.com/office/drawing/2014/main" val="309845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- 2018-09-20 15:05:05 </a:t>
                      </a:r>
                      <a:r>
                        <a:rPr kumimoji="0" lang="en-US" sz="1000" b="0" i="0" u="none" strike="noStrike" kern="1200" cap="none" spc="0" normalizeH="0" baseline="0" noProof="0">
                          <a:ln>
                            <a:noFill/>
                          </a:ln>
                          <a:solidFill>
                            <a:prstClr val="black"/>
                          </a:solidFill>
                          <a:effectLst/>
                          <a:uLnTx/>
                          <a:uFillTx/>
                          <a:latin typeface="+mn-lt"/>
                          <a:ea typeface="+mn-ea"/>
                          <a:cs typeface="+mn-cs"/>
                        </a:rPr>
                        <a:t>
 PORSCHE vs. FENDT - hat Sven Tietzer eine Chance...? 🤔🚜💨 (unbedingt 🔈an!) #porschediesel #porschetrecker #fendt #fendtvario #trecker #traktor #traktoren #schlepper #landmaschinen #zugmaschinen #vergleich #superlative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44.75 %</a:t>
                      </a:r>
                    </a:p>
                  </a:txBody>
                  <a:tcPr/>
                </a:tc>
                <a:extLst>
                  <a:ext uri="{0D108BD9-81ED-4DB2-BD59-A6C34878D82A}">
                    <a16:rowId xmlns:a16="http://schemas.microsoft.com/office/drawing/2014/main" val="275741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extra3 - 2018-09-20 13:19:28 </a:t>
                      </a:r>
                      <a:r>
                        <a:rPr kumimoji="0" lang="de-DE" sz="1000" b="0" i="0" u="none" strike="noStrike" kern="1200" cap="none" spc="0" normalizeH="0" baseline="0" noProof="0">
                          <a:ln>
                            <a:noFill/>
                          </a:ln>
                          <a:solidFill>
                            <a:prstClr val="black"/>
                          </a:solidFill>
                          <a:effectLst/>
                          <a:uLnTx/>
                          <a:uFillTx/>
                          <a:latin typeface="+mn-lt"/>
                          <a:ea typeface="+mn-ea"/>
                          <a:cs typeface="+mn-cs"/>
                        </a:rPr>
                        <a:t>
 #Hambacher - War mal eine Perle der #Natur. Prost! #extra3 #realerirrsinn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35.76 %</a:t>
                      </a:r>
                    </a:p>
                  </a:txBody>
                  <a:tcPr/>
                </a:tc>
                <a:extLst>
                  <a:ext uri="{0D108BD9-81ED-4DB2-BD59-A6C34878D82A}">
                    <a16:rowId xmlns:a16="http://schemas.microsoft.com/office/drawing/2014/main" val="3351691829"/>
                  </a:ext>
                </a:extLst>
              </a:tr>
            </a:tbl>
          </a:graphicData>
        </a:graphic>
      </p:graphicFrame>
      <p:sp>
        <p:nvSpPr>
          <p:cNvPr id="4" name="Text Placeholder 3">
            <a:extLst>
              <a:ext uri="{FF2B5EF4-FFF2-40B4-BE49-F238E27FC236}">
                <a16:creationId xmlns:a16="http://schemas.microsoft.com/office/drawing/2014/main" id="{C74661E7-03C3-4660-A0E6-55DC0C14792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641538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FAA7E-3775-4508-BEC7-272831A02315}"/>
              </a:ext>
            </a:extLst>
          </p:cNvPr>
          <p:cNvSpPr>
            <a:spLocks noGrp="1"/>
          </p:cNvSpPr>
          <p:nvPr>
            <p:ph type="title"/>
          </p:nvPr>
        </p:nvSpPr>
        <p:spPr/>
        <p:txBody>
          <a:bodyPr/>
          <a:lstStyle/>
          <a:p>
            <a:r>
              <a:rPr lang="en-US"/>
              <a:t>Instagram Videos Table | NDR - 9 of 13</a:t>
            </a:r>
          </a:p>
        </p:txBody>
      </p:sp>
      <p:graphicFrame>
        <p:nvGraphicFramePr>
          <p:cNvPr id="5" name="Table Placeholder 4">
            <a:extLst>
              <a:ext uri="{FF2B5EF4-FFF2-40B4-BE49-F238E27FC236}">
                <a16:creationId xmlns:a16="http://schemas.microsoft.com/office/drawing/2014/main" id="{57BB9C82-DCAE-49AB-BDBC-2094655DB83D}"/>
              </a:ext>
            </a:extLst>
          </p:cNvPr>
          <p:cNvGraphicFramePr>
            <a:graphicFrameLocks noGrp="1"/>
          </p:cNvGraphicFramePr>
          <p:nvPr>
            <p:ph type="tbl" sz="quarter" idx="13"/>
            <p:extLst>
              <p:ext uri="{D42A27DB-BD31-4B8C-83A1-F6EECF244321}">
                <p14:modId xmlns:p14="http://schemas.microsoft.com/office/powerpoint/2010/main" val="280438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6765535"/>
                    </a:ext>
                  </a:extLst>
                </a:gridCol>
                <a:gridCol w="658368">
                  <a:extLst>
                    <a:ext uri="{9D8B030D-6E8A-4147-A177-3AD203B41FA5}">
                      <a16:colId xmlns:a16="http://schemas.microsoft.com/office/drawing/2014/main" val="480450557"/>
                    </a:ext>
                  </a:extLst>
                </a:gridCol>
                <a:gridCol w="658368">
                  <a:extLst>
                    <a:ext uri="{9D8B030D-6E8A-4147-A177-3AD203B41FA5}">
                      <a16:colId xmlns:a16="http://schemas.microsoft.com/office/drawing/2014/main" val="1390140307"/>
                    </a:ext>
                  </a:extLst>
                </a:gridCol>
                <a:gridCol w="658368">
                  <a:extLst>
                    <a:ext uri="{9D8B030D-6E8A-4147-A177-3AD203B41FA5}">
                      <a16:colId xmlns:a16="http://schemas.microsoft.com/office/drawing/2014/main" val="872007061"/>
                    </a:ext>
                  </a:extLst>
                </a:gridCol>
                <a:gridCol w="658368">
                  <a:extLst>
                    <a:ext uri="{9D8B030D-6E8A-4147-A177-3AD203B41FA5}">
                      <a16:colId xmlns:a16="http://schemas.microsoft.com/office/drawing/2014/main" val="817030963"/>
                    </a:ext>
                  </a:extLst>
                </a:gridCol>
                <a:gridCol w="658368">
                  <a:extLst>
                    <a:ext uri="{9D8B030D-6E8A-4147-A177-3AD203B41FA5}">
                      <a16:colId xmlns:a16="http://schemas.microsoft.com/office/drawing/2014/main" val="1544758237"/>
                    </a:ext>
                  </a:extLst>
                </a:gridCol>
                <a:gridCol w="658368">
                  <a:extLst>
                    <a:ext uri="{9D8B030D-6E8A-4147-A177-3AD203B41FA5}">
                      <a16:colId xmlns:a16="http://schemas.microsoft.com/office/drawing/2014/main" val="855090772"/>
                    </a:ext>
                  </a:extLst>
                </a:gridCol>
                <a:gridCol w="658368">
                  <a:extLst>
                    <a:ext uri="{9D8B030D-6E8A-4147-A177-3AD203B41FA5}">
                      <a16:colId xmlns:a16="http://schemas.microsoft.com/office/drawing/2014/main" val="4253113589"/>
                    </a:ext>
                  </a:extLst>
                </a:gridCol>
                <a:gridCol w="658368">
                  <a:extLst>
                    <a:ext uri="{9D8B030D-6E8A-4147-A177-3AD203B41FA5}">
                      <a16:colId xmlns:a16="http://schemas.microsoft.com/office/drawing/2014/main" val="2086994272"/>
                    </a:ext>
                  </a:extLst>
                </a:gridCol>
                <a:gridCol w="658368">
                  <a:extLst>
                    <a:ext uri="{9D8B030D-6E8A-4147-A177-3AD203B41FA5}">
                      <a16:colId xmlns:a16="http://schemas.microsoft.com/office/drawing/2014/main" val="1468741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0173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- 2018-09-20 08:41:12 </a:t>
                      </a:r>
                      <a:r>
                        <a:rPr kumimoji="0" lang="en-US" sz="1000" b="0" i="0" u="none" strike="noStrike" kern="1200" cap="none" spc="0" normalizeH="0" baseline="0" noProof="0">
                          <a:ln>
                            <a:noFill/>
                          </a:ln>
                          <a:solidFill>
                            <a:prstClr val="black"/>
                          </a:solidFill>
                          <a:effectLst/>
                          <a:uLnTx/>
                          <a:uFillTx/>
                          <a:latin typeface="+mn-lt"/>
                          <a:ea typeface="+mn-ea"/>
                          <a:cs typeface="+mn-cs"/>
                        </a:rPr>
                        <a:t>
 Wenn Männer shoppen... Sven Tietzer und @treckerdoktor unlängst auf dem Traktoren- und Dampfmaschinentreffen in Ehestorf. Eure Meinung dazu...? 🚜💨 🔧 #dampfmaschine #trecker #traktor #traktoren #schlepper #werkzeug #schraubenschlüssel #oldtimer #oldtimers #oldtimertraktoren #oldtimertrecker #landmaschinen #shopping #shoppingparadies #itsamansworld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35.97 %</a:t>
                      </a:r>
                    </a:p>
                  </a:txBody>
                  <a:tcPr/>
                </a:tc>
                <a:extLst>
                  <a:ext uri="{0D108BD9-81ED-4DB2-BD59-A6C34878D82A}">
                    <a16:rowId xmlns:a16="http://schemas.microsoft.com/office/drawing/2014/main" val="27082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- 2018-09-19 15:57:44 </a:t>
                      </a:r>
                      <a:r>
                        <a:rPr kumimoji="0" lang="de-DE" sz="1000" b="0" i="0" u="none" strike="noStrike" kern="1200" cap="none" spc="0" normalizeH="0" baseline="0" noProof="0">
                          <a:ln>
                            <a:noFill/>
                          </a:ln>
                          <a:solidFill>
                            <a:prstClr val="black"/>
                          </a:solidFill>
                          <a:effectLst/>
                          <a:uLnTx/>
                          <a:uFillTx/>
                          <a:latin typeface="+mn-lt"/>
                          <a:ea typeface="+mn-ea"/>
                          <a:cs typeface="+mn-cs"/>
                        </a:rPr>
                        <a:t>
 Hm, das ist ja spooky 😳 Habt Ihr eine Idee, wo Sven gerade dreht und was da vor Ort los sein könnte...? 🤔🚜💨 #rasenmäher #trecker #treckerfahren #treckerheld #traktor #traktoren #schlepper #landmaschinen #biotop #landwirtschaft #ndrfernsehen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44.21 %</a:t>
                      </a:r>
                    </a:p>
                  </a:txBody>
                  <a:tcPr/>
                </a:tc>
                <a:extLst>
                  <a:ext uri="{0D108BD9-81ED-4DB2-BD59-A6C34878D82A}">
                    <a16:rowId xmlns:a16="http://schemas.microsoft.com/office/drawing/2014/main" val="1668167877"/>
                  </a:ext>
                </a:extLst>
              </a:tr>
            </a:tbl>
          </a:graphicData>
        </a:graphic>
      </p:graphicFrame>
      <p:sp>
        <p:nvSpPr>
          <p:cNvPr id="4" name="Text Placeholder 3">
            <a:extLst>
              <a:ext uri="{FF2B5EF4-FFF2-40B4-BE49-F238E27FC236}">
                <a16:creationId xmlns:a16="http://schemas.microsoft.com/office/drawing/2014/main" id="{4E924731-09A7-4876-A282-FEF9A61DEBA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472211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936D7-2487-4B58-842F-E4CD6AEE61E6}"/>
              </a:ext>
            </a:extLst>
          </p:cNvPr>
          <p:cNvSpPr>
            <a:spLocks noGrp="1"/>
          </p:cNvSpPr>
          <p:nvPr>
            <p:ph type="title"/>
          </p:nvPr>
        </p:nvSpPr>
        <p:spPr/>
        <p:txBody>
          <a:bodyPr/>
          <a:lstStyle/>
          <a:p>
            <a:r>
              <a:rPr lang="en-US"/>
              <a:t>Instagram Videos Table | NDR - 10 of 13</a:t>
            </a:r>
          </a:p>
        </p:txBody>
      </p:sp>
      <p:graphicFrame>
        <p:nvGraphicFramePr>
          <p:cNvPr id="5" name="Table Placeholder 4">
            <a:extLst>
              <a:ext uri="{FF2B5EF4-FFF2-40B4-BE49-F238E27FC236}">
                <a16:creationId xmlns:a16="http://schemas.microsoft.com/office/drawing/2014/main" id="{F4A415E4-BCEF-4E66-8B0E-BB8E16EA2B5E}"/>
              </a:ext>
            </a:extLst>
          </p:cNvPr>
          <p:cNvGraphicFramePr>
            <a:graphicFrameLocks noGrp="1"/>
          </p:cNvGraphicFramePr>
          <p:nvPr>
            <p:ph type="tbl" sz="quarter" idx="13"/>
            <p:extLst>
              <p:ext uri="{D42A27DB-BD31-4B8C-83A1-F6EECF244321}">
                <p14:modId xmlns:p14="http://schemas.microsoft.com/office/powerpoint/2010/main" val="38517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2429804"/>
                    </a:ext>
                  </a:extLst>
                </a:gridCol>
                <a:gridCol w="658368">
                  <a:extLst>
                    <a:ext uri="{9D8B030D-6E8A-4147-A177-3AD203B41FA5}">
                      <a16:colId xmlns:a16="http://schemas.microsoft.com/office/drawing/2014/main" val="355929199"/>
                    </a:ext>
                  </a:extLst>
                </a:gridCol>
                <a:gridCol w="658368">
                  <a:extLst>
                    <a:ext uri="{9D8B030D-6E8A-4147-A177-3AD203B41FA5}">
                      <a16:colId xmlns:a16="http://schemas.microsoft.com/office/drawing/2014/main" val="1756672799"/>
                    </a:ext>
                  </a:extLst>
                </a:gridCol>
                <a:gridCol w="658368">
                  <a:extLst>
                    <a:ext uri="{9D8B030D-6E8A-4147-A177-3AD203B41FA5}">
                      <a16:colId xmlns:a16="http://schemas.microsoft.com/office/drawing/2014/main" val="1999926496"/>
                    </a:ext>
                  </a:extLst>
                </a:gridCol>
                <a:gridCol w="658368">
                  <a:extLst>
                    <a:ext uri="{9D8B030D-6E8A-4147-A177-3AD203B41FA5}">
                      <a16:colId xmlns:a16="http://schemas.microsoft.com/office/drawing/2014/main" val="2541446311"/>
                    </a:ext>
                  </a:extLst>
                </a:gridCol>
                <a:gridCol w="658368">
                  <a:extLst>
                    <a:ext uri="{9D8B030D-6E8A-4147-A177-3AD203B41FA5}">
                      <a16:colId xmlns:a16="http://schemas.microsoft.com/office/drawing/2014/main" val="3590147510"/>
                    </a:ext>
                  </a:extLst>
                </a:gridCol>
                <a:gridCol w="658368">
                  <a:extLst>
                    <a:ext uri="{9D8B030D-6E8A-4147-A177-3AD203B41FA5}">
                      <a16:colId xmlns:a16="http://schemas.microsoft.com/office/drawing/2014/main" val="966831854"/>
                    </a:ext>
                  </a:extLst>
                </a:gridCol>
                <a:gridCol w="658368">
                  <a:extLst>
                    <a:ext uri="{9D8B030D-6E8A-4147-A177-3AD203B41FA5}">
                      <a16:colId xmlns:a16="http://schemas.microsoft.com/office/drawing/2014/main" val="984547516"/>
                    </a:ext>
                  </a:extLst>
                </a:gridCol>
                <a:gridCol w="658368">
                  <a:extLst>
                    <a:ext uri="{9D8B030D-6E8A-4147-A177-3AD203B41FA5}">
                      <a16:colId xmlns:a16="http://schemas.microsoft.com/office/drawing/2014/main" val="1305846334"/>
                    </a:ext>
                  </a:extLst>
                </a:gridCol>
                <a:gridCol w="658368">
                  <a:extLst>
                    <a:ext uri="{9D8B030D-6E8A-4147-A177-3AD203B41FA5}">
                      <a16:colId xmlns:a16="http://schemas.microsoft.com/office/drawing/2014/main" val="349398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4343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- 2018-09-19 12:00:44 </a:t>
                      </a:r>
                      <a:r>
                        <a:rPr kumimoji="0" lang="de-DE" sz="1000" b="0" i="0" u="none" strike="noStrike" kern="1200" cap="none" spc="0" normalizeH="0" baseline="0" noProof="0">
                          <a:ln>
                            <a:noFill/>
                          </a:ln>
                          <a:solidFill>
                            <a:prstClr val="black"/>
                          </a:solidFill>
                          <a:effectLst/>
                          <a:uLnTx/>
                          <a:uFillTx/>
                          <a:latin typeface="+mn-lt"/>
                          <a:ea typeface="+mn-ea"/>
                          <a:cs typeface="+mn-cs"/>
                        </a:rPr>
                        <a:t>
 So einfach kann das sein - oder gibt es andere Stimmen zum Spiel...? 😉 🚜💨 #hanomag #oldtimertrecker #oldtimertraktoren #oldtimer #trecker #treckerfahren #treckerheld #traktor #traktoren #schlepper #landmaschinen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44.13 %</a:t>
                      </a:r>
                    </a:p>
                  </a:txBody>
                  <a:tcPr/>
                </a:tc>
                <a:extLst>
                  <a:ext uri="{0D108BD9-81ED-4DB2-BD59-A6C34878D82A}">
                    <a16:rowId xmlns:a16="http://schemas.microsoft.com/office/drawing/2014/main" val="403903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- 2018-09-18 14:49:58 </a:t>
                      </a:r>
                      <a:r>
                        <a:rPr kumimoji="0" lang="en-US" sz="1000" b="0" i="0" u="none" strike="noStrike" kern="1200" cap="none" spc="0" normalizeH="0" baseline="0" noProof="0">
                          <a:ln>
                            <a:noFill/>
                          </a:ln>
                          <a:solidFill>
                            <a:prstClr val="black"/>
                          </a:solidFill>
                          <a:effectLst/>
                          <a:uLnTx/>
                          <a:uFillTx/>
                          <a:latin typeface="+mn-lt"/>
                          <a:ea typeface="+mn-ea"/>
                          <a:cs typeface="+mn-cs"/>
                        </a:rPr>
                        <a:t>
 Qualität hat einen Namen... Wer von Euch kennt das Landtechnik-Museum Gut Steinhof in Braunschweig? 🚜💨 👨‍🌾 #eicher #eicherfreunde #oldtimer #oldtimers #oldtimertrecker #oldtimertraktoren #braunschweig #trecker #traktoren #tractor #tractors #schlepper #landmaschinen #landwirtschaft #landwirt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46.13 %</a:t>
                      </a:r>
                    </a:p>
                  </a:txBody>
                  <a:tcPr/>
                </a:tc>
                <a:extLst>
                  <a:ext uri="{0D108BD9-81ED-4DB2-BD59-A6C34878D82A}">
                    <a16:rowId xmlns:a16="http://schemas.microsoft.com/office/drawing/2014/main" val="3505346130"/>
                  </a:ext>
                </a:extLst>
              </a:tr>
            </a:tbl>
          </a:graphicData>
        </a:graphic>
      </p:graphicFrame>
      <p:sp>
        <p:nvSpPr>
          <p:cNvPr id="4" name="Text Placeholder 3">
            <a:extLst>
              <a:ext uri="{FF2B5EF4-FFF2-40B4-BE49-F238E27FC236}">
                <a16:creationId xmlns:a16="http://schemas.microsoft.com/office/drawing/2014/main" id="{70E0EA02-026C-4DFE-935D-11DCA83251CF}"/>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968161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EBC6C-DAB7-443E-900B-EE586B4D5CA9}"/>
              </a:ext>
            </a:extLst>
          </p:cNvPr>
          <p:cNvSpPr>
            <a:spLocks noGrp="1"/>
          </p:cNvSpPr>
          <p:nvPr>
            <p:ph type="title"/>
          </p:nvPr>
        </p:nvSpPr>
        <p:spPr/>
        <p:txBody>
          <a:bodyPr/>
          <a:lstStyle/>
          <a:p>
            <a:r>
              <a:rPr lang="en-US"/>
              <a:t>Instagram Videos Table | NDR - 11 of 13</a:t>
            </a:r>
          </a:p>
        </p:txBody>
      </p:sp>
      <p:graphicFrame>
        <p:nvGraphicFramePr>
          <p:cNvPr id="5" name="Table Placeholder 4">
            <a:extLst>
              <a:ext uri="{FF2B5EF4-FFF2-40B4-BE49-F238E27FC236}">
                <a16:creationId xmlns:a16="http://schemas.microsoft.com/office/drawing/2014/main" id="{28B84EA7-C628-44C8-A42B-587F021EFCCB}"/>
              </a:ext>
            </a:extLst>
          </p:cNvPr>
          <p:cNvGraphicFramePr>
            <a:graphicFrameLocks noGrp="1"/>
          </p:cNvGraphicFramePr>
          <p:nvPr>
            <p:ph type="tbl" sz="quarter" idx="13"/>
            <p:extLst>
              <p:ext uri="{D42A27DB-BD31-4B8C-83A1-F6EECF244321}">
                <p14:modId xmlns:p14="http://schemas.microsoft.com/office/powerpoint/2010/main" val="2705678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3204526"/>
                    </a:ext>
                  </a:extLst>
                </a:gridCol>
                <a:gridCol w="658368">
                  <a:extLst>
                    <a:ext uri="{9D8B030D-6E8A-4147-A177-3AD203B41FA5}">
                      <a16:colId xmlns:a16="http://schemas.microsoft.com/office/drawing/2014/main" val="2825911753"/>
                    </a:ext>
                  </a:extLst>
                </a:gridCol>
                <a:gridCol w="658368">
                  <a:extLst>
                    <a:ext uri="{9D8B030D-6E8A-4147-A177-3AD203B41FA5}">
                      <a16:colId xmlns:a16="http://schemas.microsoft.com/office/drawing/2014/main" val="2953980203"/>
                    </a:ext>
                  </a:extLst>
                </a:gridCol>
                <a:gridCol w="658368">
                  <a:extLst>
                    <a:ext uri="{9D8B030D-6E8A-4147-A177-3AD203B41FA5}">
                      <a16:colId xmlns:a16="http://schemas.microsoft.com/office/drawing/2014/main" val="2039006139"/>
                    </a:ext>
                  </a:extLst>
                </a:gridCol>
                <a:gridCol w="658368">
                  <a:extLst>
                    <a:ext uri="{9D8B030D-6E8A-4147-A177-3AD203B41FA5}">
                      <a16:colId xmlns:a16="http://schemas.microsoft.com/office/drawing/2014/main" val="3367568588"/>
                    </a:ext>
                  </a:extLst>
                </a:gridCol>
                <a:gridCol w="658368">
                  <a:extLst>
                    <a:ext uri="{9D8B030D-6E8A-4147-A177-3AD203B41FA5}">
                      <a16:colId xmlns:a16="http://schemas.microsoft.com/office/drawing/2014/main" val="183006321"/>
                    </a:ext>
                  </a:extLst>
                </a:gridCol>
                <a:gridCol w="658368">
                  <a:extLst>
                    <a:ext uri="{9D8B030D-6E8A-4147-A177-3AD203B41FA5}">
                      <a16:colId xmlns:a16="http://schemas.microsoft.com/office/drawing/2014/main" val="2928955296"/>
                    </a:ext>
                  </a:extLst>
                </a:gridCol>
                <a:gridCol w="658368">
                  <a:extLst>
                    <a:ext uri="{9D8B030D-6E8A-4147-A177-3AD203B41FA5}">
                      <a16:colId xmlns:a16="http://schemas.microsoft.com/office/drawing/2014/main" val="637921346"/>
                    </a:ext>
                  </a:extLst>
                </a:gridCol>
                <a:gridCol w="658368">
                  <a:extLst>
                    <a:ext uri="{9D8B030D-6E8A-4147-A177-3AD203B41FA5}">
                      <a16:colId xmlns:a16="http://schemas.microsoft.com/office/drawing/2014/main" val="1114499738"/>
                    </a:ext>
                  </a:extLst>
                </a:gridCol>
                <a:gridCol w="658368">
                  <a:extLst>
                    <a:ext uri="{9D8B030D-6E8A-4147-A177-3AD203B41FA5}">
                      <a16:colId xmlns:a16="http://schemas.microsoft.com/office/drawing/2014/main" val="14630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02239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extra3 - 2018-09-18 12:17:25 </a:t>
                      </a:r>
                      <a:r>
                        <a:rPr kumimoji="0" lang="de-DE" sz="1000" b="0" i="0" u="none" strike="noStrike" kern="1200" cap="none" spc="0" normalizeH="0" baseline="0" noProof="0">
                          <a:ln>
                            <a:noFill/>
                          </a:ln>
                          <a:solidFill>
                            <a:prstClr val="black"/>
                          </a:solidFill>
                          <a:effectLst/>
                          <a:uLnTx/>
                          <a:uFillTx/>
                          <a:latin typeface="+mn-lt"/>
                          <a:ea typeface="+mn-ea"/>
                          <a:cs typeface="+mn-cs"/>
                        </a:rPr>
                        <a:t>
 Viele finden es unpassend, dass Julia 
#Klöckner
 die Deutschen 
#Waldtage
 bewirbt, während der 
#HambacherForst
 geräumt wird. Dabei passt das total gut! 
#extra3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37.71 %</a:t>
                      </a:r>
                    </a:p>
                  </a:txBody>
                  <a:tcPr/>
                </a:tc>
                <a:extLst>
                  <a:ext uri="{0D108BD9-81ED-4DB2-BD59-A6C34878D82A}">
                    <a16:rowId xmlns:a16="http://schemas.microsoft.com/office/drawing/2014/main" val="172756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- 2018-09-18 07:42:06 </a:t>
                      </a:r>
                      <a:r>
                        <a:rPr kumimoji="0" lang="en-US" sz="1000" b="0" i="0" u="none" strike="noStrike" kern="1200" cap="none" spc="0" normalizeH="0" baseline="0" noProof="0">
                          <a:ln>
                            <a:noFill/>
                          </a:ln>
                          <a:solidFill>
                            <a:prstClr val="black"/>
                          </a:solidFill>
                          <a:effectLst/>
                          <a:uLnTx/>
                          <a:uFillTx/>
                          <a:latin typeface="+mn-lt"/>
                          <a:ea typeface="+mn-ea"/>
                          <a:cs typeface="+mn-cs"/>
                        </a:rPr>
                        <a:t>
 Das kann man so stehen lassen, nicht wahr...? 😇 #eicher #oldtimer #oldtimers #oldtimertrecker #oldtimertraktoren #schlepper #landmaschinen #landwirt #landwirtschaft #traktor #traktoren #treckerfahren #treckerheld #eicherfreunde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47.06 %</a:t>
                      </a:r>
                    </a:p>
                  </a:txBody>
                  <a:tcPr/>
                </a:tc>
                <a:extLst>
                  <a:ext uri="{0D108BD9-81ED-4DB2-BD59-A6C34878D82A}">
                    <a16:rowId xmlns:a16="http://schemas.microsoft.com/office/drawing/2014/main" val="2563304013"/>
                  </a:ext>
                </a:extLst>
              </a:tr>
            </a:tbl>
          </a:graphicData>
        </a:graphic>
      </p:graphicFrame>
      <p:sp>
        <p:nvSpPr>
          <p:cNvPr id="4" name="Text Placeholder 3">
            <a:extLst>
              <a:ext uri="{FF2B5EF4-FFF2-40B4-BE49-F238E27FC236}">
                <a16:creationId xmlns:a16="http://schemas.microsoft.com/office/drawing/2014/main" id="{AB1E9166-C3E0-4A25-BC2B-7437244200A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437162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D4CA-ED3D-410E-8B7B-49064BFDE5BA}"/>
              </a:ext>
            </a:extLst>
          </p:cNvPr>
          <p:cNvSpPr>
            <a:spLocks noGrp="1"/>
          </p:cNvSpPr>
          <p:nvPr>
            <p:ph type="title"/>
          </p:nvPr>
        </p:nvSpPr>
        <p:spPr/>
        <p:txBody>
          <a:bodyPr/>
          <a:lstStyle/>
          <a:p>
            <a:r>
              <a:rPr lang="en-US"/>
              <a:t>Instagram Videos Table | NDR - 12 of 13</a:t>
            </a:r>
          </a:p>
        </p:txBody>
      </p:sp>
      <p:graphicFrame>
        <p:nvGraphicFramePr>
          <p:cNvPr id="5" name="Table Placeholder 4">
            <a:extLst>
              <a:ext uri="{FF2B5EF4-FFF2-40B4-BE49-F238E27FC236}">
                <a16:creationId xmlns:a16="http://schemas.microsoft.com/office/drawing/2014/main" id="{F0B6D598-73E3-4F6C-94E4-D9567565DF16}"/>
              </a:ext>
            </a:extLst>
          </p:cNvPr>
          <p:cNvGraphicFramePr>
            <a:graphicFrameLocks noGrp="1"/>
          </p:cNvGraphicFramePr>
          <p:nvPr>
            <p:ph type="tbl" sz="quarter" idx="13"/>
            <p:extLst>
              <p:ext uri="{D42A27DB-BD31-4B8C-83A1-F6EECF244321}">
                <p14:modId xmlns:p14="http://schemas.microsoft.com/office/powerpoint/2010/main" val="247294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518267"/>
                    </a:ext>
                  </a:extLst>
                </a:gridCol>
                <a:gridCol w="658368">
                  <a:extLst>
                    <a:ext uri="{9D8B030D-6E8A-4147-A177-3AD203B41FA5}">
                      <a16:colId xmlns:a16="http://schemas.microsoft.com/office/drawing/2014/main" val="4262581472"/>
                    </a:ext>
                  </a:extLst>
                </a:gridCol>
                <a:gridCol w="658368">
                  <a:extLst>
                    <a:ext uri="{9D8B030D-6E8A-4147-A177-3AD203B41FA5}">
                      <a16:colId xmlns:a16="http://schemas.microsoft.com/office/drawing/2014/main" val="3585241682"/>
                    </a:ext>
                  </a:extLst>
                </a:gridCol>
                <a:gridCol w="658368">
                  <a:extLst>
                    <a:ext uri="{9D8B030D-6E8A-4147-A177-3AD203B41FA5}">
                      <a16:colId xmlns:a16="http://schemas.microsoft.com/office/drawing/2014/main" val="972420058"/>
                    </a:ext>
                  </a:extLst>
                </a:gridCol>
                <a:gridCol w="658368">
                  <a:extLst>
                    <a:ext uri="{9D8B030D-6E8A-4147-A177-3AD203B41FA5}">
                      <a16:colId xmlns:a16="http://schemas.microsoft.com/office/drawing/2014/main" val="1534542764"/>
                    </a:ext>
                  </a:extLst>
                </a:gridCol>
                <a:gridCol w="658368">
                  <a:extLst>
                    <a:ext uri="{9D8B030D-6E8A-4147-A177-3AD203B41FA5}">
                      <a16:colId xmlns:a16="http://schemas.microsoft.com/office/drawing/2014/main" val="4003452981"/>
                    </a:ext>
                  </a:extLst>
                </a:gridCol>
                <a:gridCol w="658368">
                  <a:extLst>
                    <a:ext uri="{9D8B030D-6E8A-4147-A177-3AD203B41FA5}">
                      <a16:colId xmlns:a16="http://schemas.microsoft.com/office/drawing/2014/main" val="2068805563"/>
                    </a:ext>
                  </a:extLst>
                </a:gridCol>
                <a:gridCol w="658368">
                  <a:extLst>
                    <a:ext uri="{9D8B030D-6E8A-4147-A177-3AD203B41FA5}">
                      <a16:colId xmlns:a16="http://schemas.microsoft.com/office/drawing/2014/main" val="182934251"/>
                    </a:ext>
                  </a:extLst>
                </a:gridCol>
                <a:gridCol w="658368">
                  <a:extLst>
                    <a:ext uri="{9D8B030D-6E8A-4147-A177-3AD203B41FA5}">
                      <a16:colId xmlns:a16="http://schemas.microsoft.com/office/drawing/2014/main" val="2328270346"/>
                    </a:ext>
                  </a:extLst>
                </a:gridCol>
                <a:gridCol w="658368">
                  <a:extLst>
                    <a:ext uri="{9D8B030D-6E8A-4147-A177-3AD203B41FA5}">
                      <a16:colId xmlns:a16="http://schemas.microsoft.com/office/drawing/2014/main" val="361010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38265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- 2018-09-17 15:13:47 </a:t>
                      </a:r>
                      <a:r>
                        <a:rPr kumimoji="0" lang="de-DE" sz="1000" b="0" i="0" u="none" strike="noStrike" kern="1200" cap="none" spc="0" normalizeH="0" baseline="0" noProof="0">
                          <a:ln>
                            <a:noFill/>
                          </a:ln>
                          <a:solidFill>
                            <a:prstClr val="black"/>
                          </a:solidFill>
                          <a:effectLst/>
                          <a:uLnTx/>
                          <a:uFillTx/>
                          <a:latin typeface="+mn-lt"/>
                          <a:ea typeface="+mn-ea"/>
                          <a:cs typeface="+mn-cs"/>
                        </a:rPr>
                        <a:t>
 Sven Tietzer hat sich nützlich gemacht bei der Maisernte. Was glaubt, Ihr: wie hat sich unser Porsche-Fahrer dabei geschlagen...? 🚜💨 🌽 #mais #maisernte #porschediesel #silage #maisfahren #trecker #treckerfahren #traktor #traktoren #schlepper #tractor #tractors #landmaschinen #landwirtschaft #landwirt #ernte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43.95 %</a:t>
                      </a:r>
                    </a:p>
                  </a:txBody>
                  <a:tcPr/>
                </a:tc>
                <a:extLst>
                  <a:ext uri="{0D108BD9-81ED-4DB2-BD59-A6C34878D82A}">
                    <a16:rowId xmlns:a16="http://schemas.microsoft.com/office/drawing/2014/main" val="3771103784"/>
                  </a:ext>
                </a:extLst>
              </a:tr>
            </a:tbl>
          </a:graphicData>
        </a:graphic>
      </p:graphicFrame>
      <p:sp>
        <p:nvSpPr>
          <p:cNvPr id="4" name="Text Placeholder 3">
            <a:extLst>
              <a:ext uri="{FF2B5EF4-FFF2-40B4-BE49-F238E27FC236}">
                <a16:creationId xmlns:a16="http://schemas.microsoft.com/office/drawing/2014/main" id="{A3917461-43F5-4137-BBE7-201D8C422F1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555283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FDB7-54DB-4785-A910-46C164D74A71}"/>
              </a:ext>
            </a:extLst>
          </p:cNvPr>
          <p:cNvSpPr>
            <a:spLocks noGrp="1"/>
          </p:cNvSpPr>
          <p:nvPr>
            <p:ph type="title"/>
          </p:nvPr>
        </p:nvSpPr>
        <p:spPr/>
        <p:txBody>
          <a:bodyPr/>
          <a:lstStyle/>
          <a:p>
            <a:r>
              <a:rPr lang="en-US"/>
              <a:t>Instagram Videos Table | NDR - 13 of 13</a:t>
            </a:r>
          </a:p>
        </p:txBody>
      </p:sp>
      <p:graphicFrame>
        <p:nvGraphicFramePr>
          <p:cNvPr id="5" name="Table Placeholder 4">
            <a:extLst>
              <a:ext uri="{FF2B5EF4-FFF2-40B4-BE49-F238E27FC236}">
                <a16:creationId xmlns:a16="http://schemas.microsoft.com/office/drawing/2014/main" id="{6505A4A0-D22A-49DE-800B-8A7FEC260A54}"/>
              </a:ext>
            </a:extLst>
          </p:cNvPr>
          <p:cNvGraphicFramePr>
            <a:graphicFrameLocks noGrp="1"/>
          </p:cNvGraphicFramePr>
          <p:nvPr>
            <p:ph type="tbl" sz="quarter" idx="13"/>
            <p:extLst>
              <p:ext uri="{D42A27DB-BD31-4B8C-83A1-F6EECF244321}">
                <p14:modId xmlns:p14="http://schemas.microsoft.com/office/powerpoint/2010/main" val="299921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34603729"/>
                    </a:ext>
                  </a:extLst>
                </a:gridCol>
                <a:gridCol w="658368">
                  <a:extLst>
                    <a:ext uri="{9D8B030D-6E8A-4147-A177-3AD203B41FA5}">
                      <a16:colId xmlns:a16="http://schemas.microsoft.com/office/drawing/2014/main" val="516005576"/>
                    </a:ext>
                  </a:extLst>
                </a:gridCol>
                <a:gridCol w="658368">
                  <a:extLst>
                    <a:ext uri="{9D8B030D-6E8A-4147-A177-3AD203B41FA5}">
                      <a16:colId xmlns:a16="http://schemas.microsoft.com/office/drawing/2014/main" val="485311997"/>
                    </a:ext>
                  </a:extLst>
                </a:gridCol>
                <a:gridCol w="658368">
                  <a:extLst>
                    <a:ext uri="{9D8B030D-6E8A-4147-A177-3AD203B41FA5}">
                      <a16:colId xmlns:a16="http://schemas.microsoft.com/office/drawing/2014/main" val="2570291066"/>
                    </a:ext>
                  </a:extLst>
                </a:gridCol>
                <a:gridCol w="658368">
                  <a:extLst>
                    <a:ext uri="{9D8B030D-6E8A-4147-A177-3AD203B41FA5}">
                      <a16:colId xmlns:a16="http://schemas.microsoft.com/office/drawing/2014/main" val="1102576798"/>
                    </a:ext>
                  </a:extLst>
                </a:gridCol>
                <a:gridCol w="658368">
                  <a:extLst>
                    <a:ext uri="{9D8B030D-6E8A-4147-A177-3AD203B41FA5}">
                      <a16:colId xmlns:a16="http://schemas.microsoft.com/office/drawing/2014/main" val="4159289382"/>
                    </a:ext>
                  </a:extLst>
                </a:gridCol>
                <a:gridCol w="658368">
                  <a:extLst>
                    <a:ext uri="{9D8B030D-6E8A-4147-A177-3AD203B41FA5}">
                      <a16:colId xmlns:a16="http://schemas.microsoft.com/office/drawing/2014/main" val="2862958751"/>
                    </a:ext>
                  </a:extLst>
                </a:gridCol>
                <a:gridCol w="658368">
                  <a:extLst>
                    <a:ext uri="{9D8B030D-6E8A-4147-A177-3AD203B41FA5}">
                      <a16:colId xmlns:a16="http://schemas.microsoft.com/office/drawing/2014/main" val="2486270925"/>
                    </a:ext>
                  </a:extLst>
                </a:gridCol>
                <a:gridCol w="658368">
                  <a:extLst>
                    <a:ext uri="{9D8B030D-6E8A-4147-A177-3AD203B41FA5}">
                      <a16:colId xmlns:a16="http://schemas.microsoft.com/office/drawing/2014/main" val="1454116562"/>
                    </a:ext>
                  </a:extLst>
                </a:gridCol>
                <a:gridCol w="658368">
                  <a:extLst>
                    <a:ext uri="{9D8B030D-6E8A-4147-A177-3AD203B41FA5}">
                      <a16:colId xmlns:a16="http://schemas.microsoft.com/office/drawing/2014/main" val="2129634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50210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ndr2 - 2018-09-17 10:52:10 </a:t>
                      </a:r>
                      <a:r>
                        <a:rPr kumimoji="0" lang="de-DE" sz="1000" b="0" i="0" u="none" strike="noStrike" kern="1200" cap="none" spc="0" normalizeH="0" baseline="0" noProof="0">
                          <a:ln>
                            <a:noFill/>
                          </a:ln>
                          <a:solidFill>
                            <a:prstClr val="black"/>
                          </a:solidFill>
                          <a:effectLst/>
                          <a:uLnTx/>
                          <a:uFillTx/>
                          <a:latin typeface="+mn-lt"/>
                          <a:ea typeface="+mn-ea"/>
                          <a:cs typeface="+mn-cs"/>
                        </a:rPr>
                        <a:t>
 1 Festival, 3 Tage, unendlich viele schöne Momente! #ndr2soundcheck in 60 Sekunden. Den kompletten Film seht ihr auf der NDR 2 Homepage [Link in Bio!] und bei uns Facebook!
.
.
#ndr2 #aftermovie #Göttingen @cyberalma @christineandthequeens @isthiseli @haevnmusic @hugohelmig @jeremyloops @jorismusik @lauvsongs @thisislealea @musikvonlotte @namikamusik @nicosantosoffical @thenightgame @revolverheld @tgofficialmusic @iamtomwalker @tonbandgeraet - Musik: "Augen zu Musik an" von @axelbosse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18.39 %</a:t>
                      </a:r>
                    </a:p>
                  </a:txBody>
                  <a:tcPr/>
                </a:tc>
                <a:extLst>
                  <a:ext uri="{0D108BD9-81ED-4DB2-BD59-A6C34878D82A}">
                    <a16:rowId xmlns:a16="http://schemas.microsoft.com/office/drawing/2014/main" val="2330041907"/>
                  </a:ext>
                </a:extLst>
              </a:tr>
            </a:tbl>
          </a:graphicData>
        </a:graphic>
      </p:graphicFrame>
      <p:sp>
        <p:nvSpPr>
          <p:cNvPr id="4" name="Text Placeholder 3">
            <a:extLst>
              <a:ext uri="{FF2B5EF4-FFF2-40B4-BE49-F238E27FC236}">
                <a16:creationId xmlns:a16="http://schemas.microsoft.com/office/drawing/2014/main" id="{999CAD34-6D20-4E5C-AAB3-BD2F5AF8AF84}"/>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8257403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1386</Words>
  <Application>Microsoft Office PowerPoint</Application>
  <PresentationFormat>On-screen Show (4:3)</PresentationFormat>
  <Paragraphs>798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Test Instagram Kennzahlen Erweiterung</vt:lpstr>
      <vt:lpstr>Impressions  | NDR</vt:lpstr>
      <vt:lpstr>Reach  | NDR</vt:lpstr>
      <vt:lpstr>Instagram Interaction Rate | NDR</vt:lpstr>
      <vt:lpstr>Instagram Key Metrics Table | NDR</vt:lpstr>
      <vt:lpstr>Instagram Posts Table | NDR - 1 of 8</vt:lpstr>
      <vt:lpstr>Instagram Posts Table | NDR - 2 of 8</vt:lpstr>
      <vt:lpstr>Instagram Posts Table | NDR - 3 of 8</vt:lpstr>
      <vt:lpstr>Instagram Posts Table | NDR - 4 of 8</vt:lpstr>
      <vt:lpstr>Instagram Posts Table | NDR - 5 of 8</vt:lpstr>
      <vt:lpstr>Instagram Posts Table | NDR - 6 of 8</vt:lpstr>
      <vt:lpstr>Instagram Posts Table | NDR - 7 of 8</vt:lpstr>
      <vt:lpstr>Instagram Posts Table | NDR - 8 of 8</vt:lpstr>
      <vt:lpstr>Instagram Videos Table | NDR - 1 of 13</vt:lpstr>
      <vt:lpstr>Instagram Videos Table | NDR - 2 of 13</vt:lpstr>
      <vt:lpstr>Instagram Videos Table | NDR - 3 of 13</vt:lpstr>
      <vt:lpstr>Instagram Videos Table | NDR - 4 of 13</vt:lpstr>
      <vt:lpstr>Instagram Videos Table | NDR - 5 of 13</vt:lpstr>
      <vt:lpstr>Instagram Videos Table | NDR - 6 of 13</vt:lpstr>
      <vt:lpstr>Instagram Videos Table | NDR - 7 of 13</vt:lpstr>
      <vt:lpstr>Instagram Videos Table | NDR - 8 of 13</vt:lpstr>
      <vt:lpstr>Instagram Videos Table | NDR - 9 of 13</vt:lpstr>
      <vt:lpstr>Instagram Videos Table | NDR - 10 of 13</vt:lpstr>
      <vt:lpstr>Instagram Videos Table | NDR - 11 of 13</vt:lpstr>
      <vt:lpstr>Instagram Videos Table | NDR - 12 of 13</vt:lpstr>
      <vt:lpstr>Instagram Videos Table | NDR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Instagram Kennzahlen Erweiterung</dc:title>
  <dc:creator>Administrator</dc:creator>
  <cp:lastModifiedBy>Administrator</cp:lastModifiedBy>
  <cp:revision>1</cp:revision>
  <dcterms:created xsi:type="dcterms:W3CDTF">2018-10-18T13:00:38Z</dcterms:created>
  <dcterms:modified xsi:type="dcterms:W3CDTF">2018-10-18T13:01:38Z</dcterms:modified>
</cp:coreProperties>
</file>