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Sheet1!$B$2:$B$31</c:f>
              <c:numCache>
                <c:formatCode>General</c:formatCode>
                <c:ptCount val="30"/>
                <c:pt idx="0">
                  <c:v>195036</c:v>
                </c:pt>
                <c:pt idx="1">
                  <c:v>272994</c:v>
                </c:pt>
                <c:pt idx="2">
                  <c:v>1216244</c:v>
                </c:pt>
                <c:pt idx="3">
                  <c:v>1365085</c:v>
                </c:pt>
                <c:pt idx="4">
                  <c:v>1378738</c:v>
                </c:pt>
                <c:pt idx="5">
                  <c:v>1146189</c:v>
                </c:pt>
                <c:pt idx="6">
                  <c:v>997421</c:v>
                </c:pt>
                <c:pt idx="7">
                  <c:v>945363</c:v>
                </c:pt>
                <c:pt idx="8">
                  <c:v>1239425</c:v>
                </c:pt>
                <c:pt idx="9">
                  <c:v>1469610</c:v>
                </c:pt>
                <c:pt idx="10">
                  <c:v>1806085</c:v>
                </c:pt>
                <c:pt idx="11">
                  <c:v>1379743</c:v>
                </c:pt>
                <c:pt idx="12">
                  <c:v>972258</c:v>
                </c:pt>
                <c:pt idx="13">
                  <c:v>1605905</c:v>
                </c:pt>
                <c:pt idx="14">
                  <c:v>1444770</c:v>
                </c:pt>
                <c:pt idx="15">
                  <c:v>2032464</c:v>
                </c:pt>
                <c:pt idx="16">
                  <c:v>1842337</c:v>
                </c:pt>
                <c:pt idx="17">
                  <c:v>1433930</c:v>
                </c:pt>
                <c:pt idx="18">
                  <c:v>1218270</c:v>
                </c:pt>
                <c:pt idx="19">
                  <c:v>1299537</c:v>
                </c:pt>
                <c:pt idx="20">
                  <c:v>1204404</c:v>
                </c:pt>
                <c:pt idx="21">
                  <c:v>990164</c:v>
                </c:pt>
                <c:pt idx="22">
                  <c:v>953293</c:v>
                </c:pt>
                <c:pt idx="23">
                  <c:v>1358403</c:v>
                </c:pt>
                <c:pt idx="24">
                  <c:v>1711815</c:v>
                </c:pt>
                <c:pt idx="25">
                  <c:v>2332096</c:v>
                </c:pt>
                <c:pt idx="26">
                  <c:v>2395037</c:v>
                </c:pt>
                <c:pt idx="27">
                  <c:v>1684985</c:v>
                </c:pt>
                <c:pt idx="28">
                  <c:v>3692959</c:v>
                </c:pt>
                <c:pt idx="29">
                  <c:v>2497495</c:v>
                </c:pt>
              </c:numCache>
            </c:numRef>
          </c:val>
          <c:smooth val="0"/>
          <c:extLst>
            <c:ext xmlns:c16="http://schemas.microsoft.com/office/drawing/2014/chart" uri="{C3380CC4-5D6E-409C-BE32-E72D297353CC}">
              <c16:uniqueId val="{00000000-14A2-4598-8289-0708B0C2DBD6}"/>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Sheet1!$C$2:$C$31</c:f>
              <c:numCache>
                <c:formatCode>General</c:formatCode>
                <c:ptCount val="30"/>
                <c:pt idx="0">
                  <c:v>155131</c:v>
                </c:pt>
                <c:pt idx="1">
                  <c:v>96932</c:v>
                </c:pt>
                <c:pt idx="2">
                  <c:v>776623</c:v>
                </c:pt>
                <c:pt idx="3">
                  <c:v>464258</c:v>
                </c:pt>
                <c:pt idx="4">
                  <c:v>397997</c:v>
                </c:pt>
                <c:pt idx="5">
                  <c:v>412117</c:v>
                </c:pt>
                <c:pt idx="6">
                  <c:v>455744</c:v>
                </c:pt>
                <c:pt idx="7">
                  <c:v>308105</c:v>
                </c:pt>
                <c:pt idx="8">
                  <c:v>171661</c:v>
                </c:pt>
                <c:pt idx="9">
                  <c:v>301999</c:v>
                </c:pt>
                <c:pt idx="10">
                  <c:v>320248</c:v>
                </c:pt>
                <c:pt idx="11">
                  <c:v>124695</c:v>
                </c:pt>
                <c:pt idx="12">
                  <c:v>95059</c:v>
                </c:pt>
                <c:pt idx="13">
                  <c:v>360090</c:v>
                </c:pt>
                <c:pt idx="14">
                  <c:v>142209</c:v>
                </c:pt>
                <c:pt idx="15">
                  <c:v>92919</c:v>
                </c:pt>
                <c:pt idx="16">
                  <c:v>549016</c:v>
                </c:pt>
                <c:pt idx="17">
                  <c:v>306386</c:v>
                </c:pt>
                <c:pt idx="18">
                  <c:v>405351</c:v>
                </c:pt>
                <c:pt idx="19">
                  <c:v>321716</c:v>
                </c:pt>
                <c:pt idx="20">
                  <c:v>439460</c:v>
                </c:pt>
                <c:pt idx="21">
                  <c:v>193906</c:v>
                </c:pt>
                <c:pt idx="22">
                  <c:v>139920</c:v>
                </c:pt>
                <c:pt idx="23">
                  <c:v>311328</c:v>
                </c:pt>
                <c:pt idx="24">
                  <c:v>113533</c:v>
                </c:pt>
                <c:pt idx="25">
                  <c:v>336587</c:v>
                </c:pt>
                <c:pt idx="26">
                  <c:v>568549</c:v>
                </c:pt>
                <c:pt idx="27">
                  <c:v>151467</c:v>
                </c:pt>
                <c:pt idx="28">
                  <c:v>339584</c:v>
                </c:pt>
                <c:pt idx="29">
                  <c:v>134320</c:v>
                </c:pt>
              </c:numCache>
            </c:numRef>
          </c:val>
          <c:smooth val="0"/>
          <c:extLst>
            <c:ext xmlns:c16="http://schemas.microsoft.com/office/drawing/2014/chart" uri="{C3380CC4-5D6E-409C-BE32-E72D297353CC}">
              <c16:uniqueId val="{00000001-14A2-4598-8289-0708B0C2DBD6}"/>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Sheet1!$D$2:$D$31</c:f>
              <c:numCache>
                <c:formatCode>General</c:formatCode>
                <c:ptCount val="30"/>
                <c:pt idx="0">
                  <c:v>103</c:v>
                </c:pt>
                <c:pt idx="1">
                  <c:v>124</c:v>
                </c:pt>
                <c:pt idx="2">
                  <c:v>94</c:v>
                </c:pt>
                <c:pt idx="3">
                  <c:v>86</c:v>
                </c:pt>
                <c:pt idx="4">
                  <c:v>57</c:v>
                </c:pt>
                <c:pt idx="5">
                  <c:v>76</c:v>
                </c:pt>
                <c:pt idx="6">
                  <c:v>2982</c:v>
                </c:pt>
                <c:pt idx="7">
                  <c:v>542</c:v>
                </c:pt>
                <c:pt idx="8">
                  <c:v>4508</c:v>
                </c:pt>
                <c:pt idx="9">
                  <c:v>655</c:v>
                </c:pt>
                <c:pt idx="10">
                  <c:v>202</c:v>
                </c:pt>
                <c:pt idx="11">
                  <c:v>151</c:v>
                </c:pt>
                <c:pt idx="12">
                  <c:v>61</c:v>
                </c:pt>
                <c:pt idx="13">
                  <c:v>111</c:v>
                </c:pt>
                <c:pt idx="14">
                  <c:v>110</c:v>
                </c:pt>
                <c:pt idx="15">
                  <c:v>171</c:v>
                </c:pt>
                <c:pt idx="16">
                  <c:v>55</c:v>
                </c:pt>
                <c:pt idx="17">
                  <c:v>50</c:v>
                </c:pt>
                <c:pt idx="18">
                  <c:v>130</c:v>
                </c:pt>
                <c:pt idx="19">
                  <c:v>80</c:v>
                </c:pt>
                <c:pt idx="20">
                  <c:v>50</c:v>
                </c:pt>
                <c:pt idx="21">
                  <c:v>139</c:v>
                </c:pt>
                <c:pt idx="22">
                  <c:v>71</c:v>
                </c:pt>
                <c:pt idx="23">
                  <c:v>31</c:v>
                </c:pt>
                <c:pt idx="24">
                  <c:v>59</c:v>
                </c:pt>
                <c:pt idx="25">
                  <c:v>4164</c:v>
                </c:pt>
                <c:pt idx="26">
                  <c:v>5472</c:v>
                </c:pt>
                <c:pt idx="27">
                  <c:v>810</c:v>
                </c:pt>
                <c:pt idx="28">
                  <c:v>10433</c:v>
                </c:pt>
                <c:pt idx="29">
                  <c:v>40362</c:v>
                </c:pt>
              </c:numCache>
            </c:numRef>
          </c:val>
          <c:smooth val="0"/>
          <c:extLst>
            <c:ext xmlns:c16="http://schemas.microsoft.com/office/drawing/2014/chart" uri="{C3380CC4-5D6E-409C-BE32-E72D297353CC}">
              <c16:uniqueId val="{00000002-14A2-4598-8289-0708B0C2DBD6}"/>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Sheet1!$E$2:$E$31</c:f>
              <c:numCache>
                <c:formatCode>General</c:formatCode>
                <c:ptCount val="30"/>
                <c:pt idx="0">
                  <c:v>10854</c:v>
                </c:pt>
                <c:pt idx="1">
                  <c:v>4588</c:v>
                </c:pt>
                <c:pt idx="2">
                  <c:v>41922</c:v>
                </c:pt>
                <c:pt idx="3">
                  <c:v>36340</c:v>
                </c:pt>
                <c:pt idx="4">
                  <c:v>79844</c:v>
                </c:pt>
                <c:pt idx="5">
                  <c:v>159958</c:v>
                </c:pt>
                <c:pt idx="6">
                  <c:v>111839</c:v>
                </c:pt>
                <c:pt idx="7">
                  <c:v>45753</c:v>
                </c:pt>
                <c:pt idx="8">
                  <c:v>15068</c:v>
                </c:pt>
                <c:pt idx="9">
                  <c:v>41636</c:v>
                </c:pt>
                <c:pt idx="10">
                  <c:v>23023</c:v>
                </c:pt>
                <c:pt idx="11">
                  <c:v>4856</c:v>
                </c:pt>
                <c:pt idx="12">
                  <c:v>74831</c:v>
                </c:pt>
                <c:pt idx="13">
                  <c:v>28582</c:v>
                </c:pt>
                <c:pt idx="14">
                  <c:v>3468</c:v>
                </c:pt>
                <c:pt idx="15">
                  <c:v>1634</c:v>
                </c:pt>
                <c:pt idx="16">
                  <c:v>73000</c:v>
                </c:pt>
                <c:pt idx="17">
                  <c:v>10167</c:v>
                </c:pt>
                <c:pt idx="18">
                  <c:v>45313</c:v>
                </c:pt>
                <c:pt idx="19">
                  <c:v>140424</c:v>
                </c:pt>
                <c:pt idx="20">
                  <c:v>181771</c:v>
                </c:pt>
                <c:pt idx="21">
                  <c:v>237990</c:v>
                </c:pt>
                <c:pt idx="22">
                  <c:v>155163</c:v>
                </c:pt>
                <c:pt idx="23">
                  <c:v>86036</c:v>
                </c:pt>
                <c:pt idx="24">
                  <c:v>63331</c:v>
                </c:pt>
                <c:pt idx="25">
                  <c:v>42651</c:v>
                </c:pt>
                <c:pt idx="26">
                  <c:v>21856</c:v>
                </c:pt>
                <c:pt idx="27">
                  <c:v>67122</c:v>
                </c:pt>
                <c:pt idx="28">
                  <c:v>38391</c:v>
                </c:pt>
                <c:pt idx="29">
                  <c:v>9124</c:v>
                </c:pt>
              </c:numCache>
            </c:numRef>
          </c:val>
          <c:smooth val="0"/>
          <c:extLst>
            <c:ext xmlns:c16="http://schemas.microsoft.com/office/drawing/2014/chart" uri="{C3380CC4-5D6E-409C-BE32-E72D297353CC}">
              <c16:uniqueId val="{00000003-14A2-4598-8289-0708B0C2DBD6}"/>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Sheet1!$F$2:$F$31</c:f>
              <c:numCache>
                <c:formatCode>General</c:formatCode>
                <c:ptCount val="30"/>
                <c:pt idx="0">
                  <c:v>149351</c:v>
                </c:pt>
                <c:pt idx="1">
                  <c:v>187610</c:v>
                </c:pt>
                <c:pt idx="2">
                  <c:v>90312</c:v>
                </c:pt>
                <c:pt idx="3">
                  <c:v>106322</c:v>
                </c:pt>
                <c:pt idx="4">
                  <c:v>39949</c:v>
                </c:pt>
                <c:pt idx="5">
                  <c:v>19313</c:v>
                </c:pt>
                <c:pt idx="6">
                  <c:v>21221</c:v>
                </c:pt>
                <c:pt idx="7">
                  <c:v>17205</c:v>
                </c:pt>
                <c:pt idx="8">
                  <c:v>6325</c:v>
                </c:pt>
                <c:pt idx="9">
                  <c:v>16047</c:v>
                </c:pt>
                <c:pt idx="10">
                  <c:v>13761</c:v>
                </c:pt>
                <c:pt idx="11">
                  <c:v>20229</c:v>
                </c:pt>
                <c:pt idx="12">
                  <c:v>98517</c:v>
                </c:pt>
                <c:pt idx="13">
                  <c:v>131285</c:v>
                </c:pt>
                <c:pt idx="14">
                  <c:v>228059</c:v>
                </c:pt>
                <c:pt idx="15">
                  <c:v>136880</c:v>
                </c:pt>
                <c:pt idx="16">
                  <c:v>29131</c:v>
                </c:pt>
                <c:pt idx="17">
                  <c:v>19690</c:v>
                </c:pt>
                <c:pt idx="18">
                  <c:v>11174</c:v>
                </c:pt>
                <c:pt idx="19">
                  <c:v>26415</c:v>
                </c:pt>
                <c:pt idx="20">
                  <c:v>26605</c:v>
                </c:pt>
                <c:pt idx="21">
                  <c:v>17244</c:v>
                </c:pt>
                <c:pt idx="22">
                  <c:v>24015</c:v>
                </c:pt>
                <c:pt idx="23">
                  <c:v>24073</c:v>
                </c:pt>
                <c:pt idx="24">
                  <c:v>22774</c:v>
                </c:pt>
                <c:pt idx="25">
                  <c:v>41169</c:v>
                </c:pt>
                <c:pt idx="26">
                  <c:v>22909</c:v>
                </c:pt>
                <c:pt idx="27">
                  <c:v>1937</c:v>
                </c:pt>
                <c:pt idx="28">
                  <c:v>1337</c:v>
                </c:pt>
                <c:pt idx="29">
                  <c:v>1449</c:v>
                </c:pt>
              </c:numCache>
            </c:numRef>
          </c:val>
          <c:smooth val="0"/>
          <c:extLst>
            <c:ext xmlns:c16="http://schemas.microsoft.com/office/drawing/2014/chart" uri="{C3380CC4-5D6E-409C-BE32-E72D297353CC}">
              <c16:uniqueId val="{00000004-14A2-4598-8289-0708B0C2DBD6}"/>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Sheet1!$G$2:$G$31</c:f>
              <c:numCache>
                <c:formatCode>General</c:formatCode>
                <c:ptCount val="30"/>
                <c:pt idx="0">
                  <c:v>48356</c:v>
                </c:pt>
                <c:pt idx="1">
                  <c:v>42871</c:v>
                </c:pt>
                <c:pt idx="2">
                  <c:v>44536</c:v>
                </c:pt>
                <c:pt idx="3">
                  <c:v>35170</c:v>
                </c:pt>
                <c:pt idx="4">
                  <c:v>43054</c:v>
                </c:pt>
                <c:pt idx="5">
                  <c:v>57835</c:v>
                </c:pt>
                <c:pt idx="6">
                  <c:v>51520</c:v>
                </c:pt>
                <c:pt idx="7">
                  <c:v>74536</c:v>
                </c:pt>
                <c:pt idx="8">
                  <c:v>82195</c:v>
                </c:pt>
                <c:pt idx="9">
                  <c:v>47734</c:v>
                </c:pt>
                <c:pt idx="10">
                  <c:v>38969</c:v>
                </c:pt>
                <c:pt idx="11">
                  <c:v>54255</c:v>
                </c:pt>
                <c:pt idx="12">
                  <c:v>33837</c:v>
                </c:pt>
                <c:pt idx="13">
                  <c:v>39423</c:v>
                </c:pt>
                <c:pt idx="14">
                  <c:v>38458</c:v>
                </c:pt>
                <c:pt idx="15">
                  <c:v>88155</c:v>
                </c:pt>
                <c:pt idx="16">
                  <c:v>46704</c:v>
                </c:pt>
                <c:pt idx="17">
                  <c:v>41173</c:v>
                </c:pt>
                <c:pt idx="18">
                  <c:v>52551</c:v>
                </c:pt>
                <c:pt idx="19">
                  <c:v>56292</c:v>
                </c:pt>
                <c:pt idx="20">
                  <c:v>64846</c:v>
                </c:pt>
                <c:pt idx="21">
                  <c:v>54583</c:v>
                </c:pt>
                <c:pt idx="22">
                  <c:v>72494</c:v>
                </c:pt>
                <c:pt idx="23">
                  <c:v>54457</c:v>
                </c:pt>
                <c:pt idx="24">
                  <c:v>59154</c:v>
                </c:pt>
                <c:pt idx="25">
                  <c:v>46334</c:v>
                </c:pt>
                <c:pt idx="26">
                  <c:v>40244</c:v>
                </c:pt>
                <c:pt idx="27">
                  <c:v>33396</c:v>
                </c:pt>
                <c:pt idx="28">
                  <c:v>61081</c:v>
                </c:pt>
                <c:pt idx="29">
                  <c:v>60009</c:v>
                </c:pt>
              </c:numCache>
            </c:numRef>
          </c:val>
          <c:smooth val="0"/>
          <c:extLst>
            <c:ext xmlns:c16="http://schemas.microsoft.com/office/drawing/2014/chart" uri="{C3380CC4-5D6E-409C-BE32-E72D297353CC}">
              <c16:uniqueId val="{00000005-14A2-4598-8289-0708B0C2DBD6}"/>
            </c:ext>
          </c:extLst>
        </c:ser>
        <c:ser>
          <c:idx val="6"/>
          <c:order val="6"/>
          <c:tx>
            <c:strRef>
              <c:f>Sheet1!$H$1</c:f>
              <c:strCache>
                <c:ptCount val="1"/>
                <c:pt idx="0">
                  <c:v>jennifersnwb</c:v>
                </c:pt>
              </c:strCache>
            </c:strRef>
          </c:tx>
          <c:spPr>
            <a:ln w="28575" cap="rnd">
              <a:solidFill>
                <a:schemeClr val="accent1">
                  <a:lumMod val="60000"/>
                </a:schemeClr>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Sheet1!$H$2:$H$31</c:f>
              <c:numCache>
                <c:formatCode>General</c:formatCode>
                <c:ptCount val="30"/>
                <c:pt idx="0">
                  <c:v>17</c:v>
                </c:pt>
                <c:pt idx="1">
                  <c:v>4</c:v>
                </c:pt>
                <c:pt idx="2">
                  <c:v>13</c:v>
                </c:pt>
                <c:pt idx="3">
                  <c:v>7</c:v>
                </c:pt>
                <c:pt idx="4">
                  <c:v>4</c:v>
                </c:pt>
                <c:pt idx="5">
                  <c:v>18</c:v>
                </c:pt>
                <c:pt idx="6">
                  <c:v>0</c:v>
                </c:pt>
                <c:pt idx="7">
                  <c:v>2</c:v>
                </c:pt>
                <c:pt idx="8">
                  <c:v>0</c:v>
                </c:pt>
                <c:pt idx="9">
                  <c:v>3</c:v>
                </c:pt>
                <c:pt idx="10">
                  <c:v>0</c:v>
                </c:pt>
                <c:pt idx="11">
                  <c:v>4</c:v>
                </c:pt>
                <c:pt idx="12">
                  <c:v>5</c:v>
                </c:pt>
                <c:pt idx="13">
                  <c:v>1</c:v>
                </c:pt>
                <c:pt idx="14">
                  <c:v>13</c:v>
                </c:pt>
                <c:pt idx="15">
                  <c:v>1</c:v>
                </c:pt>
                <c:pt idx="16">
                  <c:v>9</c:v>
                </c:pt>
                <c:pt idx="17">
                  <c:v>1</c:v>
                </c:pt>
                <c:pt idx="18">
                  <c:v>0</c:v>
                </c:pt>
                <c:pt idx="19">
                  <c:v>5</c:v>
                </c:pt>
                <c:pt idx="20">
                  <c:v>2</c:v>
                </c:pt>
                <c:pt idx="21">
                  <c:v>1</c:v>
                </c:pt>
                <c:pt idx="22">
                  <c:v>0</c:v>
                </c:pt>
                <c:pt idx="23">
                  <c:v>0</c:v>
                </c:pt>
                <c:pt idx="24">
                  <c:v>0</c:v>
                </c:pt>
                <c:pt idx="25">
                  <c:v>2</c:v>
                </c:pt>
                <c:pt idx="26">
                  <c:v>2</c:v>
                </c:pt>
                <c:pt idx="27">
                  <c:v>0</c:v>
                </c:pt>
                <c:pt idx="28">
                  <c:v>0</c:v>
                </c:pt>
                <c:pt idx="29">
                  <c:v>0</c:v>
                </c:pt>
              </c:numCache>
            </c:numRef>
          </c:val>
          <c:smooth val="0"/>
          <c:extLst>
            <c:ext xmlns:c16="http://schemas.microsoft.com/office/drawing/2014/chart" uri="{C3380CC4-5D6E-409C-BE32-E72D297353CC}">
              <c16:uniqueId val="{00000006-14A2-4598-8289-0708B0C2DBD6}"/>
            </c:ext>
          </c:extLst>
        </c:ser>
        <c:dLbls>
          <c:showLegendKey val="0"/>
          <c:showVal val="0"/>
          <c:showCatName val="0"/>
          <c:showSerName val="0"/>
          <c:showPercent val="0"/>
          <c:showBubbleSize val="0"/>
        </c:dLbls>
        <c:smooth val="0"/>
        <c:axId val="285276248"/>
        <c:axId val="285277232"/>
      </c:lineChart>
      <c:catAx>
        <c:axId val="28527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77232"/>
        <c:crosses val="autoZero"/>
        <c:auto val="1"/>
        <c:lblAlgn val="ctr"/>
        <c:lblOffset val="100"/>
        <c:noMultiLvlLbl val="0"/>
      </c:catAx>
      <c:valAx>
        <c:axId val="28527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7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Sheet1!$B$2:$B$31</c:f>
              <c:numCache>
                <c:formatCode>General</c:formatCode>
                <c:ptCount val="30"/>
                <c:pt idx="0">
                  <c:v>74634</c:v>
                </c:pt>
                <c:pt idx="1">
                  <c:v>148642</c:v>
                </c:pt>
                <c:pt idx="2">
                  <c:v>236877</c:v>
                </c:pt>
                <c:pt idx="3">
                  <c:v>241499</c:v>
                </c:pt>
                <c:pt idx="4">
                  <c:v>216422</c:v>
                </c:pt>
                <c:pt idx="5">
                  <c:v>238244</c:v>
                </c:pt>
                <c:pt idx="6">
                  <c:v>182269</c:v>
                </c:pt>
                <c:pt idx="7">
                  <c:v>212589</c:v>
                </c:pt>
                <c:pt idx="8">
                  <c:v>244666</c:v>
                </c:pt>
                <c:pt idx="9">
                  <c:v>214072</c:v>
                </c:pt>
                <c:pt idx="10">
                  <c:v>281973</c:v>
                </c:pt>
                <c:pt idx="11">
                  <c:v>256679</c:v>
                </c:pt>
                <c:pt idx="12">
                  <c:v>207347</c:v>
                </c:pt>
                <c:pt idx="13">
                  <c:v>255062</c:v>
                </c:pt>
                <c:pt idx="14">
                  <c:v>237176</c:v>
                </c:pt>
                <c:pt idx="15">
                  <c:v>270258</c:v>
                </c:pt>
                <c:pt idx="16">
                  <c:v>262716</c:v>
                </c:pt>
                <c:pt idx="17">
                  <c:v>227268</c:v>
                </c:pt>
                <c:pt idx="18">
                  <c:v>188092</c:v>
                </c:pt>
                <c:pt idx="19">
                  <c:v>210083</c:v>
                </c:pt>
                <c:pt idx="20">
                  <c:v>203250</c:v>
                </c:pt>
                <c:pt idx="21">
                  <c:v>247913</c:v>
                </c:pt>
                <c:pt idx="22">
                  <c:v>238927</c:v>
                </c:pt>
                <c:pt idx="23">
                  <c:v>205567</c:v>
                </c:pt>
                <c:pt idx="24">
                  <c:v>220959</c:v>
                </c:pt>
                <c:pt idx="25">
                  <c:v>252816</c:v>
                </c:pt>
                <c:pt idx="26">
                  <c:v>280862</c:v>
                </c:pt>
                <c:pt idx="27">
                  <c:v>228660</c:v>
                </c:pt>
                <c:pt idx="28">
                  <c:v>249058</c:v>
                </c:pt>
                <c:pt idx="29">
                  <c:v>265080</c:v>
                </c:pt>
              </c:numCache>
            </c:numRef>
          </c:val>
          <c:smooth val="0"/>
          <c:extLst>
            <c:ext xmlns:c16="http://schemas.microsoft.com/office/drawing/2014/chart" uri="{C3380CC4-5D6E-409C-BE32-E72D297353CC}">
              <c16:uniqueId val="{00000000-DC36-483A-A659-2DFE6E30ECEC}"/>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Sheet1!$C$2:$C$31</c:f>
              <c:numCache>
                <c:formatCode>General</c:formatCode>
                <c:ptCount val="30"/>
                <c:pt idx="0">
                  <c:v>90221</c:v>
                </c:pt>
                <c:pt idx="1">
                  <c:v>57581</c:v>
                </c:pt>
                <c:pt idx="2">
                  <c:v>178608</c:v>
                </c:pt>
                <c:pt idx="3">
                  <c:v>150004</c:v>
                </c:pt>
                <c:pt idx="4">
                  <c:v>145812</c:v>
                </c:pt>
                <c:pt idx="5">
                  <c:v>149714</c:v>
                </c:pt>
                <c:pt idx="6">
                  <c:v>172839</c:v>
                </c:pt>
                <c:pt idx="7">
                  <c:v>133183</c:v>
                </c:pt>
                <c:pt idx="8">
                  <c:v>89139</c:v>
                </c:pt>
                <c:pt idx="9">
                  <c:v>154450</c:v>
                </c:pt>
                <c:pt idx="10">
                  <c:v>182387</c:v>
                </c:pt>
                <c:pt idx="11">
                  <c:v>75999</c:v>
                </c:pt>
                <c:pt idx="12">
                  <c:v>56161</c:v>
                </c:pt>
                <c:pt idx="13">
                  <c:v>142366</c:v>
                </c:pt>
                <c:pt idx="14">
                  <c:v>76414</c:v>
                </c:pt>
                <c:pt idx="15">
                  <c:v>58817</c:v>
                </c:pt>
                <c:pt idx="16">
                  <c:v>152981</c:v>
                </c:pt>
                <c:pt idx="17">
                  <c:v>157461</c:v>
                </c:pt>
                <c:pt idx="18">
                  <c:v>152209</c:v>
                </c:pt>
                <c:pt idx="19">
                  <c:v>155745</c:v>
                </c:pt>
                <c:pt idx="20">
                  <c:v>151616</c:v>
                </c:pt>
                <c:pt idx="21">
                  <c:v>91070</c:v>
                </c:pt>
                <c:pt idx="22">
                  <c:v>74470</c:v>
                </c:pt>
                <c:pt idx="23">
                  <c:v>162415</c:v>
                </c:pt>
                <c:pt idx="24">
                  <c:v>67958</c:v>
                </c:pt>
                <c:pt idx="25">
                  <c:v>131252</c:v>
                </c:pt>
                <c:pt idx="26">
                  <c:v>161373</c:v>
                </c:pt>
                <c:pt idx="27">
                  <c:v>71948</c:v>
                </c:pt>
                <c:pt idx="28">
                  <c:v>167372</c:v>
                </c:pt>
                <c:pt idx="29">
                  <c:v>75987</c:v>
                </c:pt>
              </c:numCache>
            </c:numRef>
          </c:val>
          <c:smooth val="0"/>
          <c:extLst>
            <c:ext xmlns:c16="http://schemas.microsoft.com/office/drawing/2014/chart" uri="{C3380CC4-5D6E-409C-BE32-E72D297353CC}">
              <c16:uniqueId val="{00000001-DC36-483A-A659-2DFE6E30ECEC}"/>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Sheet1!$D$2:$D$31</c:f>
              <c:numCache>
                <c:formatCode>General</c:formatCode>
                <c:ptCount val="30"/>
                <c:pt idx="0">
                  <c:v>70</c:v>
                </c:pt>
                <c:pt idx="1">
                  <c:v>62</c:v>
                </c:pt>
                <c:pt idx="2">
                  <c:v>38</c:v>
                </c:pt>
                <c:pt idx="3">
                  <c:v>34</c:v>
                </c:pt>
                <c:pt idx="4">
                  <c:v>36</c:v>
                </c:pt>
                <c:pt idx="5">
                  <c:v>46</c:v>
                </c:pt>
                <c:pt idx="6">
                  <c:v>1956</c:v>
                </c:pt>
                <c:pt idx="7">
                  <c:v>391</c:v>
                </c:pt>
                <c:pt idx="8">
                  <c:v>2335</c:v>
                </c:pt>
                <c:pt idx="9">
                  <c:v>563</c:v>
                </c:pt>
                <c:pt idx="10">
                  <c:v>75</c:v>
                </c:pt>
                <c:pt idx="11">
                  <c:v>43</c:v>
                </c:pt>
                <c:pt idx="12">
                  <c:v>43</c:v>
                </c:pt>
                <c:pt idx="13">
                  <c:v>46</c:v>
                </c:pt>
                <c:pt idx="14">
                  <c:v>43</c:v>
                </c:pt>
                <c:pt idx="15">
                  <c:v>54</c:v>
                </c:pt>
                <c:pt idx="16">
                  <c:v>27</c:v>
                </c:pt>
                <c:pt idx="17">
                  <c:v>30</c:v>
                </c:pt>
                <c:pt idx="18">
                  <c:v>34</c:v>
                </c:pt>
                <c:pt idx="19">
                  <c:v>25</c:v>
                </c:pt>
                <c:pt idx="20">
                  <c:v>26</c:v>
                </c:pt>
                <c:pt idx="21">
                  <c:v>38</c:v>
                </c:pt>
                <c:pt idx="22">
                  <c:v>33</c:v>
                </c:pt>
                <c:pt idx="23">
                  <c:v>18</c:v>
                </c:pt>
                <c:pt idx="24">
                  <c:v>19</c:v>
                </c:pt>
                <c:pt idx="25">
                  <c:v>2584</c:v>
                </c:pt>
                <c:pt idx="26">
                  <c:v>2144</c:v>
                </c:pt>
                <c:pt idx="27">
                  <c:v>474</c:v>
                </c:pt>
                <c:pt idx="28">
                  <c:v>2382</c:v>
                </c:pt>
                <c:pt idx="29">
                  <c:v>6799</c:v>
                </c:pt>
              </c:numCache>
            </c:numRef>
          </c:val>
          <c:smooth val="0"/>
          <c:extLst>
            <c:ext xmlns:c16="http://schemas.microsoft.com/office/drawing/2014/chart" uri="{C3380CC4-5D6E-409C-BE32-E72D297353CC}">
              <c16:uniqueId val="{00000002-DC36-483A-A659-2DFE6E30ECEC}"/>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Sheet1!$E$2:$E$31</c:f>
              <c:numCache>
                <c:formatCode>General</c:formatCode>
                <c:ptCount val="30"/>
                <c:pt idx="0">
                  <c:v>5823</c:v>
                </c:pt>
                <c:pt idx="1">
                  <c:v>2584</c:v>
                </c:pt>
                <c:pt idx="2">
                  <c:v>16808</c:v>
                </c:pt>
                <c:pt idx="3">
                  <c:v>14110</c:v>
                </c:pt>
                <c:pt idx="4">
                  <c:v>18082</c:v>
                </c:pt>
                <c:pt idx="5">
                  <c:v>16697</c:v>
                </c:pt>
                <c:pt idx="6">
                  <c:v>18089</c:v>
                </c:pt>
                <c:pt idx="7">
                  <c:v>10346</c:v>
                </c:pt>
                <c:pt idx="8">
                  <c:v>4203</c:v>
                </c:pt>
                <c:pt idx="9">
                  <c:v>18600</c:v>
                </c:pt>
                <c:pt idx="10">
                  <c:v>14214</c:v>
                </c:pt>
                <c:pt idx="11">
                  <c:v>2896</c:v>
                </c:pt>
                <c:pt idx="12">
                  <c:v>16242</c:v>
                </c:pt>
                <c:pt idx="13">
                  <c:v>8884</c:v>
                </c:pt>
                <c:pt idx="14">
                  <c:v>1702</c:v>
                </c:pt>
                <c:pt idx="15">
                  <c:v>1005</c:v>
                </c:pt>
                <c:pt idx="16">
                  <c:v>14716</c:v>
                </c:pt>
                <c:pt idx="17">
                  <c:v>3423</c:v>
                </c:pt>
                <c:pt idx="18">
                  <c:v>9776</c:v>
                </c:pt>
                <c:pt idx="19">
                  <c:v>14104</c:v>
                </c:pt>
                <c:pt idx="20">
                  <c:v>14678</c:v>
                </c:pt>
                <c:pt idx="21">
                  <c:v>14924</c:v>
                </c:pt>
                <c:pt idx="22">
                  <c:v>14417</c:v>
                </c:pt>
                <c:pt idx="23">
                  <c:v>17177</c:v>
                </c:pt>
                <c:pt idx="24">
                  <c:v>14993</c:v>
                </c:pt>
                <c:pt idx="25">
                  <c:v>14036</c:v>
                </c:pt>
                <c:pt idx="26">
                  <c:v>12076</c:v>
                </c:pt>
                <c:pt idx="27">
                  <c:v>12794</c:v>
                </c:pt>
                <c:pt idx="28">
                  <c:v>16273</c:v>
                </c:pt>
                <c:pt idx="29">
                  <c:v>5884</c:v>
                </c:pt>
              </c:numCache>
            </c:numRef>
          </c:val>
          <c:smooth val="0"/>
          <c:extLst>
            <c:ext xmlns:c16="http://schemas.microsoft.com/office/drawing/2014/chart" uri="{C3380CC4-5D6E-409C-BE32-E72D297353CC}">
              <c16:uniqueId val="{00000003-DC36-483A-A659-2DFE6E30ECEC}"/>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Sheet1!$F$2:$F$31</c:f>
              <c:numCache>
                <c:formatCode>General</c:formatCode>
                <c:ptCount val="30"/>
                <c:pt idx="0">
                  <c:v>14181</c:v>
                </c:pt>
                <c:pt idx="1">
                  <c:v>18941</c:v>
                </c:pt>
                <c:pt idx="2">
                  <c:v>24668</c:v>
                </c:pt>
                <c:pt idx="3">
                  <c:v>44442</c:v>
                </c:pt>
                <c:pt idx="4">
                  <c:v>23532</c:v>
                </c:pt>
                <c:pt idx="5">
                  <c:v>10031</c:v>
                </c:pt>
                <c:pt idx="6">
                  <c:v>8892</c:v>
                </c:pt>
                <c:pt idx="7">
                  <c:v>6939</c:v>
                </c:pt>
                <c:pt idx="8">
                  <c:v>3216</c:v>
                </c:pt>
                <c:pt idx="9">
                  <c:v>9483</c:v>
                </c:pt>
                <c:pt idx="10">
                  <c:v>7375</c:v>
                </c:pt>
                <c:pt idx="11">
                  <c:v>6438</c:v>
                </c:pt>
                <c:pt idx="12">
                  <c:v>10841</c:v>
                </c:pt>
                <c:pt idx="13">
                  <c:v>9664</c:v>
                </c:pt>
                <c:pt idx="14">
                  <c:v>11916</c:v>
                </c:pt>
                <c:pt idx="15">
                  <c:v>12089</c:v>
                </c:pt>
                <c:pt idx="16">
                  <c:v>7977</c:v>
                </c:pt>
                <c:pt idx="17">
                  <c:v>9642</c:v>
                </c:pt>
                <c:pt idx="18">
                  <c:v>6417</c:v>
                </c:pt>
                <c:pt idx="19">
                  <c:v>6729</c:v>
                </c:pt>
                <c:pt idx="20">
                  <c:v>8461</c:v>
                </c:pt>
                <c:pt idx="21">
                  <c:v>7766</c:v>
                </c:pt>
                <c:pt idx="22">
                  <c:v>10309</c:v>
                </c:pt>
                <c:pt idx="23">
                  <c:v>8729</c:v>
                </c:pt>
                <c:pt idx="24">
                  <c:v>13247</c:v>
                </c:pt>
                <c:pt idx="25">
                  <c:v>20274</c:v>
                </c:pt>
                <c:pt idx="26">
                  <c:v>13226</c:v>
                </c:pt>
                <c:pt idx="27">
                  <c:v>985</c:v>
                </c:pt>
                <c:pt idx="28">
                  <c:v>720</c:v>
                </c:pt>
                <c:pt idx="29">
                  <c:v>932</c:v>
                </c:pt>
              </c:numCache>
            </c:numRef>
          </c:val>
          <c:smooth val="0"/>
          <c:extLst>
            <c:ext xmlns:c16="http://schemas.microsoft.com/office/drawing/2014/chart" uri="{C3380CC4-5D6E-409C-BE32-E72D297353CC}">
              <c16:uniqueId val="{00000004-DC36-483A-A659-2DFE6E30ECEC}"/>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Sheet1!$G$2:$G$31</c:f>
              <c:numCache>
                <c:formatCode>General</c:formatCode>
                <c:ptCount val="30"/>
                <c:pt idx="0">
                  <c:v>25265</c:v>
                </c:pt>
                <c:pt idx="1">
                  <c:v>23040</c:v>
                </c:pt>
                <c:pt idx="2">
                  <c:v>18909</c:v>
                </c:pt>
                <c:pt idx="3">
                  <c:v>18743</c:v>
                </c:pt>
                <c:pt idx="4">
                  <c:v>17775</c:v>
                </c:pt>
                <c:pt idx="5">
                  <c:v>20528</c:v>
                </c:pt>
                <c:pt idx="6">
                  <c:v>26878</c:v>
                </c:pt>
                <c:pt idx="7">
                  <c:v>20256</c:v>
                </c:pt>
                <c:pt idx="8">
                  <c:v>23025</c:v>
                </c:pt>
                <c:pt idx="9">
                  <c:v>19602</c:v>
                </c:pt>
                <c:pt idx="10">
                  <c:v>15858</c:v>
                </c:pt>
                <c:pt idx="11">
                  <c:v>18385</c:v>
                </c:pt>
                <c:pt idx="12">
                  <c:v>15886</c:v>
                </c:pt>
                <c:pt idx="13">
                  <c:v>16490</c:v>
                </c:pt>
                <c:pt idx="14">
                  <c:v>14725</c:v>
                </c:pt>
                <c:pt idx="15">
                  <c:v>15199</c:v>
                </c:pt>
                <c:pt idx="16">
                  <c:v>14171</c:v>
                </c:pt>
                <c:pt idx="17">
                  <c:v>15576</c:v>
                </c:pt>
                <c:pt idx="18">
                  <c:v>15401</c:v>
                </c:pt>
                <c:pt idx="19">
                  <c:v>22776</c:v>
                </c:pt>
                <c:pt idx="20">
                  <c:v>27683</c:v>
                </c:pt>
                <c:pt idx="21">
                  <c:v>23229</c:v>
                </c:pt>
                <c:pt idx="22">
                  <c:v>26156</c:v>
                </c:pt>
                <c:pt idx="23">
                  <c:v>20326</c:v>
                </c:pt>
                <c:pt idx="24">
                  <c:v>18885</c:v>
                </c:pt>
                <c:pt idx="25">
                  <c:v>16876</c:v>
                </c:pt>
                <c:pt idx="26">
                  <c:v>13989</c:v>
                </c:pt>
                <c:pt idx="27">
                  <c:v>15270</c:v>
                </c:pt>
                <c:pt idx="28">
                  <c:v>19063</c:v>
                </c:pt>
                <c:pt idx="29">
                  <c:v>18038</c:v>
                </c:pt>
              </c:numCache>
            </c:numRef>
          </c:val>
          <c:smooth val="0"/>
          <c:extLst>
            <c:ext xmlns:c16="http://schemas.microsoft.com/office/drawing/2014/chart" uri="{C3380CC4-5D6E-409C-BE32-E72D297353CC}">
              <c16:uniqueId val="{00000005-DC36-483A-A659-2DFE6E30ECEC}"/>
            </c:ext>
          </c:extLst>
        </c:ser>
        <c:ser>
          <c:idx val="6"/>
          <c:order val="6"/>
          <c:tx>
            <c:strRef>
              <c:f>Sheet1!$H$1</c:f>
              <c:strCache>
                <c:ptCount val="1"/>
                <c:pt idx="0">
                  <c:v>jennifersnwb</c:v>
                </c:pt>
              </c:strCache>
            </c:strRef>
          </c:tx>
          <c:spPr>
            <a:ln w="28575" cap="rnd">
              <a:solidFill>
                <a:schemeClr val="accent1">
                  <a:lumMod val="60000"/>
                </a:schemeClr>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Sheet1!$H$2:$H$31</c:f>
              <c:numCache>
                <c:formatCode>General</c:formatCode>
                <c:ptCount val="30"/>
                <c:pt idx="0">
                  <c:v>4</c:v>
                </c:pt>
                <c:pt idx="1">
                  <c:v>1</c:v>
                </c:pt>
                <c:pt idx="2">
                  <c:v>2</c:v>
                </c:pt>
                <c:pt idx="3">
                  <c:v>2</c:v>
                </c:pt>
                <c:pt idx="4">
                  <c:v>2</c:v>
                </c:pt>
                <c:pt idx="5">
                  <c:v>4</c:v>
                </c:pt>
                <c:pt idx="6">
                  <c:v>0</c:v>
                </c:pt>
                <c:pt idx="7">
                  <c:v>1</c:v>
                </c:pt>
                <c:pt idx="8">
                  <c:v>0</c:v>
                </c:pt>
                <c:pt idx="9">
                  <c:v>2</c:v>
                </c:pt>
                <c:pt idx="10">
                  <c:v>0</c:v>
                </c:pt>
                <c:pt idx="11">
                  <c:v>1</c:v>
                </c:pt>
                <c:pt idx="12">
                  <c:v>2</c:v>
                </c:pt>
                <c:pt idx="13">
                  <c:v>1</c:v>
                </c:pt>
                <c:pt idx="14">
                  <c:v>3</c:v>
                </c:pt>
                <c:pt idx="15">
                  <c:v>1</c:v>
                </c:pt>
                <c:pt idx="16">
                  <c:v>1</c:v>
                </c:pt>
                <c:pt idx="17">
                  <c:v>1</c:v>
                </c:pt>
                <c:pt idx="18">
                  <c:v>0</c:v>
                </c:pt>
                <c:pt idx="19">
                  <c:v>4</c:v>
                </c:pt>
                <c:pt idx="20">
                  <c:v>2</c:v>
                </c:pt>
                <c:pt idx="21">
                  <c:v>1</c:v>
                </c:pt>
                <c:pt idx="22">
                  <c:v>0</c:v>
                </c:pt>
                <c:pt idx="23">
                  <c:v>0</c:v>
                </c:pt>
                <c:pt idx="24">
                  <c:v>0</c:v>
                </c:pt>
                <c:pt idx="25">
                  <c:v>1</c:v>
                </c:pt>
                <c:pt idx="26">
                  <c:v>1</c:v>
                </c:pt>
                <c:pt idx="27">
                  <c:v>0</c:v>
                </c:pt>
                <c:pt idx="28">
                  <c:v>0</c:v>
                </c:pt>
                <c:pt idx="29">
                  <c:v>0</c:v>
                </c:pt>
              </c:numCache>
            </c:numRef>
          </c:val>
          <c:smooth val="0"/>
          <c:extLst>
            <c:ext xmlns:c16="http://schemas.microsoft.com/office/drawing/2014/chart" uri="{C3380CC4-5D6E-409C-BE32-E72D297353CC}">
              <c16:uniqueId val="{00000006-DC36-483A-A659-2DFE6E30ECEC}"/>
            </c:ext>
          </c:extLst>
        </c:ser>
        <c:dLbls>
          <c:showLegendKey val="0"/>
          <c:showVal val="0"/>
          <c:showCatName val="0"/>
          <c:showSerName val="0"/>
          <c:showPercent val="0"/>
          <c:showBubbleSize val="0"/>
        </c:dLbls>
        <c:smooth val="0"/>
        <c:axId val="348701808"/>
        <c:axId val="348706072"/>
      </c:lineChart>
      <c:catAx>
        <c:axId val="34870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06072"/>
        <c:crosses val="autoZero"/>
        <c:auto val="1"/>
        <c:lblAlgn val="ctr"/>
        <c:lblOffset val="100"/>
        <c:noMultiLvlLbl val="0"/>
      </c:catAx>
      <c:valAx>
        <c:axId val="34870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0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Sheet1!$B$2:$B$31</c:f>
              <c:numCache>
                <c:formatCode>General</c:formatCode>
                <c:ptCount val="30"/>
                <c:pt idx="0">
                  <c:v>0</c:v>
                </c:pt>
                <c:pt idx="1">
                  <c:v>3.3452999999999999</c:v>
                </c:pt>
                <c:pt idx="2">
                  <c:v>3.7038000000000002</c:v>
                </c:pt>
                <c:pt idx="3">
                  <c:v>2.2454999999999998</c:v>
                </c:pt>
                <c:pt idx="4">
                  <c:v>1.7578</c:v>
                </c:pt>
                <c:pt idx="5">
                  <c:v>2.0445000000000002</c:v>
                </c:pt>
                <c:pt idx="6">
                  <c:v>1.6316999999999999</c:v>
                </c:pt>
                <c:pt idx="7">
                  <c:v>4.0157999999999996</c:v>
                </c:pt>
                <c:pt idx="8">
                  <c:v>2.0783</c:v>
                </c:pt>
                <c:pt idx="9">
                  <c:v>1.2946</c:v>
                </c:pt>
                <c:pt idx="10">
                  <c:v>2.2627999999999999</c:v>
                </c:pt>
                <c:pt idx="11">
                  <c:v>2.8123999999999998</c:v>
                </c:pt>
                <c:pt idx="12">
                  <c:v>1.3933</c:v>
                </c:pt>
                <c:pt idx="13">
                  <c:v>2.9655999999999998</c:v>
                </c:pt>
                <c:pt idx="14">
                  <c:v>2.8397999999999999</c:v>
                </c:pt>
                <c:pt idx="15">
                  <c:v>2.6366000000000001</c:v>
                </c:pt>
                <c:pt idx="16">
                  <c:v>2.0916999999999999</c:v>
                </c:pt>
                <c:pt idx="17">
                  <c:v>1.6224000000000001</c:v>
                </c:pt>
                <c:pt idx="18">
                  <c:v>1.5405</c:v>
                </c:pt>
                <c:pt idx="19">
                  <c:v>1.597</c:v>
                </c:pt>
                <c:pt idx="20">
                  <c:v>1.7110000000000001</c:v>
                </c:pt>
                <c:pt idx="21">
                  <c:v>2.2107000000000001</c:v>
                </c:pt>
                <c:pt idx="22">
                  <c:v>2.1551999999999998</c:v>
                </c:pt>
                <c:pt idx="23">
                  <c:v>1.5230999999999999</c:v>
                </c:pt>
                <c:pt idx="24">
                  <c:v>1.5464</c:v>
                </c:pt>
                <c:pt idx="25">
                  <c:v>2.0318999999999998</c:v>
                </c:pt>
                <c:pt idx="26">
                  <c:v>1.7545999999999999</c:v>
                </c:pt>
                <c:pt idx="27">
                  <c:v>1.8612</c:v>
                </c:pt>
                <c:pt idx="28">
                  <c:v>1.8522000000000001</c:v>
                </c:pt>
                <c:pt idx="29">
                  <c:v>2.2357999999999998</c:v>
                </c:pt>
              </c:numCache>
            </c:numRef>
          </c:val>
          <c:smooth val="0"/>
          <c:extLst>
            <c:ext xmlns:c16="http://schemas.microsoft.com/office/drawing/2014/chart" uri="{C3380CC4-5D6E-409C-BE32-E72D297353CC}">
              <c16:uniqueId val="{00000000-DDBE-4EDD-8637-57FFF7F35EC1}"/>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Sheet1!$C$2:$C$31</c:f>
              <c:numCache>
                <c:formatCode>General</c:formatCode>
                <c:ptCount val="30"/>
                <c:pt idx="0">
                  <c:v>0</c:v>
                </c:pt>
                <c:pt idx="1">
                  <c:v>0</c:v>
                </c:pt>
                <c:pt idx="2">
                  <c:v>4.6849999999999996</c:v>
                </c:pt>
                <c:pt idx="3">
                  <c:v>2.3241000000000001</c:v>
                </c:pt>
                <c:pt idx="4">
                  <c:v>4.3464999999999998</c:v>
                </c:pt>
                <c:pt idx="5">
                  <c:v>4.1166</c:v>
                </c:pt>
                <c:pt idx="6">
                  <c:v>5.5157999999999996</c:v>
                </c:pt>
                <c:pt idx="7">
                  <c:v>2.4418000000000002</c:v>
                </c:pt>
                <c:pt idx="8">
                  <c:v>0</c:v>
                </c:pt>
                <c:pt idx="9">
                  <c:v>2.8578999999999999</c:v>
                </c:pt>
                <c:pt idx="10">
                  <c:v>5.9970999999999997</c:v>
                </c:pt>
                <c:pt idx="11">
                  <c:v>0</c:v>
                </c:pt>
                <c:pt idx="12">
                  <c:v>0</c:v>
                </c:pt>
                <c:pt idx="13">
                  <c:v>2.698</c:v>
                </c:pt>
                <c:pt idx="14">
                  <c:v>0</c:v>
                </c:pt>
                <c:pt idx="15">
                  <c:v>0</c:v>
                </c:pt>
                <c:pt idx="16">
                  <c:v>3.8504</c:v>
                </c:pt>
                <c:pt idx="17">
                  <c:v>4.6994999999999996</c:v>
                </c:pt>
                <c:pt idx="18">
                  <c:v>2.5594999999999999</c:v>
                </c:pt>
                <c:pt idx="19">
                  <c:v>4.4676999999999998</c:v>
                </c:pt>
                <c:pt idx="20">
                  <c:v>2.4676999999999998</c:v>
                </c:pt>
                <c:pt idx="21">
                  <c:v>0</c:v>
                </c:pt>
                <c:pt idx="22">
                  <c:v>0</c:v>
                </c:pt>
                <c:pt idx="23">
                  <c:v>3.2088999999999999</c:v>
                </c:pt>
                <c:pt idx="24">
                  <c:v>0</c:v>
                </c:pt>
                <c:pt idx="25">
                  <c:v>2.99</c:v>
                </c:pt>
                <c:pt idx="26">
                  <c:v>4.6241000000000003</c:v>
                </c:pt>
                <c:pt idx="27">
                  <c:v>0</c:v>
                </c:pt>
                <c:pt idx="28">
                  <c:v>4.1479999999999997</c:v>
                </c:pt>
                <c:pt idx="29">
                  <c:v>0</c:v>
                </c:pt>
              </c:numCache>
            </c:numRef>
          </c:val>
          <c:smooth val="0"/>
          <c:extLst>
            <c:ext xmlns:c16="http://schemas.microsoft.com/office/drawing/2014/chart" uri="{C3380CC4-5D6E-409C-BE32-E72D297353CC}">
              <c16:uniqueId val="{00000001-DDBE-4EDD-8637-57FFF7F35EC1}"/>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Sheet1!$D$2:$D$31</c:f>
              <c:numCache>
                <c:formatCode>General</c:formatCode>
                <c:ptCount val="30"/>
                <c:pt idx="0">
                  <c:v>0</c:v>
                </c:pt>
                <c:pt idx="1">
                  <c:v>0</c:v>
                </c:pt>
                <c:pt idx="2">
                  <c:v>0</c:v>
                </c:pt>
                <c:pt idx="3">
                  <c:v>0</c:v>
                </c:pt>
                <c:pt idx="4">
                  <c:v>0</c:v>
                </c:pt>
                <c:pt idx="5">
                  <c:v>0</c:v>
                </c:pt>
                <c:pt idx="6">
                  <c:v>4.4869000000000003</c:v>
                </c:pt>
                <c:pt idx="7">
                  <c:v>0</c:v>
                </c:pt>
                <c:pt idx="8">
                  <c:v>4.9550999999999998</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9.0145999999999997</c:v>
                </c:pt>
                <c:pt idx="26">
                  <c:v>3.2281</c:v>
                </c:pt>
                <c:pt idx="27">
                  <c:v>0</c:v>
                </c:pt>
                <c:pt idx="28">
                  <c:v>6.4302999999999999</c:v>
                </c:pt>
                <c:pt idx="29">
                  <c:v>32.903799999999997</c:v>
                </c:pt>
              </c:numCache>
            </c:numRef>
          </c:val>
          <c:smooth val="0"/>
          <c:extLst>
            <c:ext xmlns:c16="http://schemas.microsoft.com/office/drawing/2014/chart" uri="{C3380CC4-5D6E-409C-BE32-E72D297353CC}">
              <c16:uniqueId val="{00000002-DDBE-4EDD-8637-57FFF7F35EC1}"/>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Sheet1!$E$2:$E$31</c:f>
              <c:numCache>
                <c:formatCode>General</c:formatCode>
                <c:ptCount val="30"/>
                <c:pt idx="0">
                  <c:v>0</c:v>
                </c:pt>
                <c:pt idx="1">
                  <c:v>0</c:v>
                </c:pt>
                <c:pt idx="2">
                  <c:v>3.6888000000000001</c:v>
                </c:pt>
                <c:pt idx="3">
                  <c:v>0</c:v>
                </c:pt>
                <c:pt idx="4">
                  <c:v>3.5137999999999998</c:v>
                </c:pt>
                <c:pt idx="5">
                  <c:v>1.9187000000000001</c:v>
                </c:pt>
                <c:pt idx="6">
                  <c:v>2.7816000000000001</c:v>
                </c:pt>
                <c:pt idx="7">
                  <c:v>0</c:v>
                </c:pt>
                <c:pt idx="8">
                  <c:v>0</c:v>
                </c:pt>
                <c:pt idx="9">
                  <c:v>2.6589</c:v>
                </c:pt>
                <c:pt idx="10">
                  <c:v>1.0028999999999999</c:v>
                </c:pt>
                <c:pt idx="11">
                  <c:v>0</c:v>
                </c:pt>
                <c:pt idx="12">
                  <c:v>3.2050999999999998</c:v>
                </c:pt>
                <c:pt idx="13">
                  <c:v>0</c:v>
                </c:pt>
                <c:pt idx="14">
                  <c:v>0</c:v>
                </c:pt>
                <c:pt idx="15">
                  <c:v>0</c:v>
                </c:pt>
                <c:pt idx="16">
                  <c:v>0.99950000000000006</c:v>
                </c:pt>
                <c:pt idx="17">
                  <c:v>0</c:v>
                </c:pt>
                <c:pt idx="18">
                  <c:v>1.2216</c:v>
                </c:pt>
                <c:pt idx="19">
                  <c:v>0.75190000000000001</c:v>
                </c:pt>
                <c:pt idx="20">
                  <c:v>0.95409999999999995</c:v>
                </c:pt>
                <c:pt idx="21">
                  <c:v>0.73570000000000002</c:v>
                </c:pt>
                <c:pt idx="22">
                  <c:v>0.85909999999999997</c:v>
                </c:pt>
                <c:pt idx="23">
                  <c:v>1.5354000000000001</c:v>
                </c:pt>
                <c:pt idx="24">
                  <c:v>0.95199999999999996</c:v>
                </c:pt>
                <c:pt idx="25">
                  <c:v>1.2928999999999999</c:v>
                </c:pt>
                <c:pt idx="26">
                  <c:v>1.0507</c:v>
                </c:pt>
                <c:pt idx="27">
                  <c:v>1.0462</c:v>
                </c:pt>
                <c:pt idx="28">
                  <c:v>2.6351</c:v>
                </c:pt>
                <c:pt idx="29">
                  <c:v>0</c:v>
                </c:pt>
              </c:numCache>
            </c:numRef>
          </c:val>
          <c:smooth val="0"/>
          <c:extLst>
            <c:ext xmlns:c16="http://schemas.microsoft.com/office/drawing/2014/chart" uri="{C3380CC4-5D6E-409C-BE32-E72D297353CC}">
              <c16:uniqueId val="{00000003-DDBE-4EDD-8637-57FFF7F35EC1}"/>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Sheet1!$F$2:$F$31</c:f>
              <c:numCache>
                <c:formatCode>General</c:formatCode>
                <c:ptCount val="30"/>
                <c:pt idx="0">
                  <c:v>5.3293999999999997</c:v>
                </c:pt>
                <c:pt idx="1">
                  <c:v>8.6132000000000009</c:v>
                </c:pt>
                <c:pt idx="2">
                  <c:v>18.755400000000002</c:v>
                </c:pt>
                <c:pt idx="3">
                  <c:v>3.3321999999999998</c:v>
                </c:pt>
                <c:pt idx="4">
                  <c:v>0</c:v>
                </c:pt>
                <c:pt idx="5">
                  <c:v>5.3905000000000003</c:v>
                </c:pt>
                <c:pt idx="6">
                  <c:v>3.0966</c:v>
                </c:pt>
                <c:pt idx="7">
                  <c:v>0</c:v>
                </c:pt>
                <c:pt idx="8">
                  <c:v>0</c:v>
                </c:pt>
                <c:pt idx="9">
                  <c:v>0</c:v>
                </c:pt>
                <c:pt idx="10">
                  <c:v>0</c:v>
                </c:pt>
                <c:pt idx="11">
                  <c:v>0</c:v>
                </c:pt>
                <c:pt idx="12">
                  <c:v>2.4163999999999999</c:v>
                </c:pt>
                <c:pt idx="13">
                  <c:v>1.8197000000000001</c:v>
                </c:pt>
                <c:pt idx="14">
                  <c:v>2.7403</c:v>
                </c:pt>
                <c:pt idx="15">
                  <c:v>0</c:v>
                </c:pt>
                <c:pt idx="16">
                  <c:v>0.94730000000000003</c:v>
                </c:pt>
                <c:pt idx="17">
                  <c:v>6.2027999999999999</c:v>
                </c:pt>
                <c:pt idx="18">
                  <c:v>0</c:v>
                </c:pt>
                <c:pt idx="19">
                  <c:v>0</c:v>
                </c:pt>
                <c:pt idx="20">
                  <c:v>2.0373000000000001</c:v>
                </c:pt>
                <c:pt idx="21">
                  <c:v>0</c:v>
                </c:pt>
                <c:pt idx="22">
                  <c:v>5.4065000000000003</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DDBE-4EDD-8637-57FFF7F35EC1}"/>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Sheet1!$G$2:$G$31</c:f>
              <c:numCache>
                <c:formatCode>General</c:formatCode>
                <c:ptCount val="30"/>
                <c:pt idx="0">
                  <c:v>8.3415999999999997</c:v>
                </c:pt>
                <c:pt idx="1">
                  <c:v>10.761200000000001</c:v>
                </c:pt>
                <c:pt idx="2">
                  <c:v>12.105700000000001</c:v>
                </c:pt>
                <c:pt idx="3">
                  <c:v>9.6645000000000003</c:v>
                </c:pt>
                <c:pt idx="4">
                  <c:v>13.537000000000001</c:v>
                </c:pt>
                <c:pt idx="5">
                  <c:v>15.3154</c:v>
                </c:pt>
                <c:pt idx="6">
                  <c:v>35.927500000000002</c:v>
                </c:pt>
                <c:pt idx="7">
                  <c:v>9.1020000000000003</c:v>
                </c:pt>
                <c:pt idx="8">
                  <c:v>9.7049000000000003</c:v>
                </c:pt>
                <c:pt idx="9">
                  <c:v>11.291499999999999</c:v>
                </c:pt>
                <c:pt idx="10">
                  <c:v>7.7008999999999999</c:v>
                </c:pt>
                <c:pt idx="11">
                  <c:v>13.522399999999999</c:v>
                </c:pt>
                <c:pt idx="12">
                  <c:v>8.8332999999999995</c:v>
                </c:pt>
                <c:pt idx="13">
                  <c:v>13.6288</c:v>
                </c:pt>
                <c:pt idx="14">
                  <c:v>13.655200000000001</c:v>
                </c:pt>
                <c:pt idx="15">
                  <c:v>7.3414000000000001</c:v>
                </c:pt>
                <c:pt idx="16">
                  <c:v>12.9717</c:v>
                </c:pt>
                <c:pt idx="17">
                  <c:v>10.3903</c:v>
                </c:pt>
                <c:pt idx="18">
                  <c:v>10.495200000000001</c:v>
                </c:pt>
                <c:pt idx="19">
                  <c:v>18.104500000000002</c:v>
                </c:pt>
                <c:pt idx="20">
                  <c:v>17.714400000000001</c:v>
                </c:pt>
                <c:pt idx="21">
                  <c:v>12.700100000000001</c:v>
                </c:pt>
                <c:pt idx="22">
                  <c:v>13.776999999999999</c:v>
                </c:pt>
                <c:pt idx="23">
                  <c:v>11.9742</c:v>
                </c:pt>
                <c:pt idx="24">
                  <c:v>9.8659999999999997</c:v>
                </c:pt>
                <c:pt idx="25">
                  <c:v>9.7434999999999992</c:v>
                </c:pt>
                <c:pt idx="26">
                  <c:v>9.6402000000000001</c:v>
                </c:pt>
                <c:pt idx="27">
                  <c:v>12.9671</c:v>
                </c:pt>
                <c:pt idx="28">
                  <c:v>14.250999999999999</c:v>
                </c:pt>
                <c:pt idx="29">
                  <c:v>11.385300000000001</c:v>
                </c:pt>
              </c:numCache>
            </c:numRef>
          </c:val>
          <c:smooth val="0"/>
          <c:extLst>
            <c:ext xmlns:c16="http://schemas.microsoft.com/office/drawing/2014/chart" uri="{C3380CC4-5D6E-409C-BE32-E72D297353CC}">
              <c16:uniqueId val="{00000005-DDBE-4EDD-8637-57FFF7F35EC1}"/>
            </c:ext>
          </c:extLst>
        </c:ser>
        <c:ser>
          <c:idx val="6"/>
          <c:order val="6"/>
          <c:tx>
            <c:strRef>
              <c:f>Sheet1!$H$1</c:f>
              <c:strCache>
                <c:ptCount val="1"/>
                <c:pt idx="0">
                  <c:v>jennifersnwb</c:v>
                </c:pt>
              </c:strCache>
            </c:strRef>
          </c:tx>
          <c:spPr>
            <a:ln w="28575" cap="rnd">
              <a:solidFill>
                <a:schemeClr val="accent1">
                  <a:lumMod val="60000"/>
                </a:schemeClr>
              </a:solidFill>
              <a:round/>
            </a:ln>
            <a:effectLst/>
          </c:spPr>
          <c:marker>
            <c:symbol val="none"/>
          </c:marker>
          <c:cat>
            <c:strRef>
              <c:f>Sheet1!$A$2:$A$31</c:f>
              <c:strCache>
                <c:ptCount val="30"/>
                <c:pt idx="0">
                  <c:v>01.09.2018</c:v>
                </c:pt>
                <c:pt idx="1">
                  <c:v>02.09.2018</c:v>
                </c:pt>
                <c:pt idx="2">
                  <c:v>03.09.2018</c:v>
                </c:pt>
                <c:pt idx="3">
                  <c:v>04.09.2018</c:v>
                </c:pt>
                <c:pt idx="4">
                  <c:v>05.09.2018</c:v>
                </c:pt>
                <c:pt idx="5">
                  <c:v>06.09.2018</c:v>
                </c:pt>
                <c:pt idx="6">
                  <c:v>07.09.2018</c:v>
                </c:pt>
                <c:pt idx="7">
                  <c:v>08.09.2018</c:v>
                </c:pt>
                <c:pt idx="8">
                  <c:v>09.09.2018</c:v>
                </c:pt>
                <c:pt idx="9">
                  <c:v>10.09.2018</c:v>
                </c:pt>
                <c:pt idx="10">
                  <c:v>11.09.2018</c:v>
                </c:pt>
                <c:pt idx="11">
                  <c:v>12.09.2018</c:v>
                </c:pt>
                <c:pt idx="12">
                  <c:v>13.09.2018</c:v>
                </c:pt>
                <c:pt idx="13">
                  <c:v>14.09.2018</c:v>
                </c:pt>
                <c:pt idx="14">
                  <c:v>15.09.2018</c:v>
                </c:pt>
                <c:pt idx="15">
                  <c:v>16.09.2018</c:v>
                </c:pt>
                <c:pt idx="16">
                  <c:v>17.09.2018</c:v>
                </c:pt>
                <c:pt idx="17">
                  <c:v>18.09.2018</c:v>
                </c:pt>
                <c:pt idx="18">
                  <c:v>19.09.2018</c:v>
                </c:pt>
                <c:pt idx="19">
                  <c:v>20.09.2018</c:v>
                </c:pt>
                <c:pt idx="20">
                  <c:v>21.09.2018</c:v>
                </c:pt>
                <c:pt idx="21">
                  <c:v>22.09.2018</c:v>
                </c:pt>
                <c:pt idx="22">
                  <c:v>23.09.2018</c:v>
                </c:pt>
                <c:pt idx="23">
                  <c:v>24.09.2018</c:v>
                </c:pt>
                <c:pt idx="24">
                  <c:v>25.09.2018</c:v>
                </c:pt>
                <c:pt idx="25">
                  <c:v>26.09.2018</c:v>
                </c:pt>
                <c:pt idx="26">
                  <c:v>27.09.2018</c:v>
                </c:pt>
                <c:pt idx="27">
                  <c:v>28.09.2018</c:v>
                </c:pt>
                <c:pt idx="28">
                  <c:v>29.09.2018</c:v>
                </c:pt>
                <c:pt idx="29">
                  <c:v>30.09.2018</c:v>
                </c:pt>
              </c:strCache>
            </c:strRef>
          </c:cat>
          <c:val>
            <c:numRef>
              <c:f>Sheet1!$H$2:$H$31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6-DDBE-4EDD-8637-57FFF7F35EC1}"/>
            </c:ext>
          </c:extLst>
        </c:ser>
        <c:dLbls>
          <c:showLegendKey val="0"/>
          <c:showVal val="0"/>
          <c:showCatName val="0"/>
          <c:showSerName val="0"/>
          <c:showPercent val="0"/>
          <c:showBubbleSize val="0"/>
        </c:dLbls>
        <c:smooth val="0"/>
        <c:axId val="285416016"/>
        <c:axId val="285415032"/>
      </c:lineChart>
      <c:catAx>
        <c:axId val="28541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15032"/>
        <c:crosses val="autoZero"/>
        <c:auto val="1"/>
        <c:lblAlgn val="ctr"/>
        <c:lblOffset val="100"/>
        <c:noMultiLvlLbl val="0"/>
      </c:catAx>
      <c:valAx>
        <c:axId val="28541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1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70303-16C5-471F-9557-E51A3F2A305A}"/>
              </a:ext>
            </a:extLst>
          </p:cNvPr>
          <p:cNvSpPr>
            <a:spLocks noGrp="1"/>
          </p:cNvSpPr>
          <p:nvPr>
            <p:ph type="ctrTitle"/>
          </p:nvPr>
        </p:nvSpPr>
        <p:spPr/>
        <p:txBody>
          <a:bodyPr/>
          <a:lstStyle/>
          <a:p>
            <a:r>
              <a:rPr lang="en-US"/>
              <a:t>Test Instagram Kennzahlen Erweiterung</a:t>
            </a:r>
          </a:p>
        </p:txBody>
      </p:sp>
      <p:sp>
        <p:nvSpPr>
          <p:cNvPr id="3" name="Subtitle 2">
            <a:extLst>
              <a:ext uri="{FF2B5EF4-FFF2-40B4-BE49-F238E27FC236}">
                <a16:creationId xmlns:a16="http://schemas.microsoft.com/office/drawing/2014/main" id="{8BBF73A5-4A5B-4076-9633-5558A1C1B98E}"/>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154518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71B96-E417-4CE8-9162-50059D32BE7E}"/>
              </a:ext>
            </a:extLst>
          </p:cNvPr>
          <p:cNvSpPr>
            <a:spLocks noGrp="1"/>
          </p:cNvSpPr>
          <p:nvPr>
            <p:ph type="title"/>
          </p:nvPr>
        </p:nvSpPr>
        <p:spPr/>
        <p:txBody>
          <a:bodyPr/>
          <a:lstStyle/>
          <a:p>
            <a:r>
              <a:rPr lang="en-US"/>
              <a:t>Impressions  | Instagram</a:t>
            </a:r>
          </a:p>
        </p:txBody>
      </p:sp>
      <p:graphicFrame>
        <p:nvGraphicFramePr>
          <p:cNvPr id="6" name="Chart Placeholder 5">
            <a:extLst>
              <a:ext uri="{FF2B5EF4-FFF2-40B4-BE49-F238E27FC236}">
                <a16:creationId xmlns:a16="http://schemas.microsoft.com/office/drawing/2014/main" id="{7D27299A-FD78-47F1-A074-AFBFEE1BC99E}"/>
              </a:ext>
            </a:extLst>
          </p:cNvPr>
          <p:cNvGraphicFramePr>
            <a:graphicFrameLocks noGrp="1"/>
          </p:cNvGraphicFramePr>
          <p:nvPr>
            <p:ph type="chart" sz="quarter" idx="13"/>
            <p:extLst>
              <p:ext uri="{D42A27DB-BD31-4B8C-83A1-F6EECF244321}">
                <p14:modId xmlns:p14="http://schemas.microsoft.com/office/powerpoint/2010/main" val="1112990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C09FE5-D91F-403E-8FFB-100C6C801483}"/>
              </a:ext>
            </a:extLst>
          </p:cNvPr>
          <p:cNvSpPr>
            <a:spLocks noGrp="1"/>
          </p:cNvSpPr>
          <p:nvPr>
            <p:ph type="body" sz="quarter" idx="14"/>
          </p:nvPr>
        </p:nvSpPr>
        <p:spPr/>
        <p:txBody>
          <a:bodyPr/>
          <a:lstStyle/>
          <a:p>
            <a:r>
              <a:rPr lang="en-US"/>
              <a:t>01.09.2018 - 30.09.2018</a:t>
            </a:r>
          </a:p>
        </p:txBody>
      </p:sp>
      <p:sp>
        <p:nvSpPr>
          <p:cNvPr id="5" name="Footer Placeholder 4">
            <a:extLst>
              <a:ext uri="{FF2B5EF4-FFF2-40B4-BE49-F238E27FC236}">
                <a16:creationId xmlns:a16="http://schemas.microsoft.com/office/drawing/2014/main" id="{C7779558-F350-4378-9EB1-A95E3F44DC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317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F93A2-76EF-4BC7-A81B-94F85C93E760}"/>
              </a:ext>
            </a:extLst>
          </p:cNvPr>
          <p:cNvSpPr>
            <a:spLocks noGrp="1"/>
          </p:cNvSpPr>
          <p:nvPr>
            <p:ph type="title"/>
          </p:nvPr>
        </p:nvSpPr>
        <p:spPr/>
        <p:txBody>
          <a:bodyPr/>
          <a:lstStyle/>
          <a:p>
            <a:r>
              <a:rPr lang="en-US"/>
              <a:t>Reach  | Instagram</a:t>
            </a:r>
          </a:p>
        </p:txBody>
      </p:sp>
      <p:graphicFrame>
        <p:nvGraphicFramePr>
          <p:cNvPr id="6" name="Chart Placeholder 5">
            <a:extLst>
              <a:ext uri="{FF2B5EF4-FFF2-40B4-BE49-F238E27FC236}">
                <a16:creationId xmlns:a16="http://schemas.microsoft.com/office/drawing/2014/main" id="{2800CB8C-1ACE-45CF-B019-D9AF7FE7BF78}"/>
              </a:ext>
            </a:extLst>
          </p:cNvPr>
          <p:cNvGraphicFramePr>
            <a:graphicFrameLocks noGrp="1"/>
          </p:cNvGraphicFramePr>
          <p:nvPr>
            <p:ph type="chart" sz="quarter" idx="13"/>
            <p:extLst>
              <p:ext uri="{D42A27DB-BD31-4B8C-83A1-F6EECF244321}">
                <p14:modId xmlns:p14="http://schemas.microsoft.com/office/powerpoint/2010/main" val="1612634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FF58BF-4A5B-4231-8278-DB8C9B2EE3D7}"/>
              </a:ext>
            </a:extLst>
          </p:cNvPr>
          <p:cNvSpPr>
            <a:spLocks noGrp="1"/>
          </p:cNvSpPr>
          <p:nvPr>
            <p:ph type="body" sz="quarter" idx="14"/>
          </p:nvPr>
        </p:nvSpPr>
        <p:spPr/>
        <p:txBody>
          <a:bodyPr/>
          <a:lstStyle/>
          <a:p>
            <a:r>
              <a:rPr lang="en-US"/>
              <a:t>01.09.2018 - 30.09.2018</a:t>
            </a:r>
          </a:p>
        </p:txBody>
      </p:sp>
      <p:sp>
        <p:nvSpPr>
          <p:cNvPr id="5" name="Footer Placeholder 4">
            <a:extLst>
              <a:ext uri="{FF2B5EF4-FFF2-40B4-BE49-F238E27FC236}">
                <a16:creationId xmlns:a16="http://schemas.microsoft.com/office/drawing/2014/main" id="{DAD5DCF4-33CF-4790-83E2-98FA8ADDC2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3191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2F99A-B347-497A-82E8-F976887DFC97}"/>
              </a:ext>
            </a:extLst>
          </p:cNvPr>
          <p:cNvSpPr>
            <a:spLocks noGrp="1"/>
          </p:cNvSpPr>
          <p:nvPr>
            <p:ph type="title"/>
          </p:nvPr>
        </p:nvSpPr>
        <p:spPr/>
        <p:txBody>
          <a:bodyPr/>
          <a:lstStyle/>
          <a:p>
            <a:r>
              <a:rPr lang="en-US"/>
              <a:t>Instagram Interaction Rate | Instagram</a:t>
            </a:r>
          </a:p>
        </p:txBody>
      </p:sp>
      <p:graphicFrame>
        <p:nvGraphicFramePr>
          <p:cNvPr id="6" name="Chart Placeholder 5">
            <a:extLst>
              <a:ext uri="{FF2B5EF4-FFF2-40B4-BE49-F238E27FC236}">
                <a16:creationId xmlns:a16="http://schemas.microsoft.com/office/drawing/2014/main" id="{FA59FD24-7D63-47F8-B55C-1AF5576BC4D1}"/>
              </a:ext>
            </a:extLst>
          </p:cNvPr>
          <p:cNvGraphicFramePr>
            <a:graphicFrameLocks noGrp="1"/>
          </p:cNvGraphicFramePr>
          <p:nvPr>
            <p:ph type="chart" sz="quarter" idx="13"/>
            <p:extLst>
              <p:ext uri="{D42A27DB-BD31-4B8C-83A1-F6EECF244321}">
                <p14:modId xmlns:p14="http://schemas.microsoft.com/office/powerpoint/2010/main" val="1201132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EF7902-38D3-49A2-9977-504D25EF2412}"/>
              </a:ext>
            </a:extLst>
          </p:cNvPr>
          <p:cNvSpPr>
            <a:spLocks noGrp="1"/>
          </p:cNvSpPr>
          <p:nvPr>
            <p:ph type="body" sz="quarter" idx="14"/>
          </p:nvPr>
        </p:nvSpPr>
        <p:spPr/>
        <p:txBody>
          <a:bodyPr/>
          <a:lstStyle/>
          <a:p>
            <a:r>
              <a:rPr lang="en-US"/>
              <a:t>01.09.2018 - 30.09.2018</a:t>
            </a:r>
          </a:p>
        </p:txBody>
      </p:sp>
      <p:sp>
        <p:nvSpPr>
          <p:cNvPr id="5" name="Footer Placeholder 4">
            <a:extLst>
              <a:ext uri="{FF2B5EF4-FFF2-40B4-BE49-F238E27FC236}">
                <a16:creationId xmlns:a16="http://schemas.microsoft.com/office/drawing/2014/main" id="{DBC8C892-4A9D-43FC-9A80-FE5DE483FB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1890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22F3D-092F-4099-A06C-1EFE4FB98AD6}"/>
              </a:ext>
            </a:extLst>
          </p:cNvPr>
          <p:cNvSpPr>
            <a:spLocks noGrp="1"/>
          </p:cNvSpPr>
          <p:nvPr>
            <p:ph type="title"/>
          </p:nvPr>
        </p:nvSpPr>
        <p:spPr/>
        <p:txBody>
          <a:bodyPr/>
          <a:lstStyle/>
          <a:p>
            <a:r>
              <a:rPr lang="en-US"/>
              <a:t>Instagram Key Metrics Table | Instagram</a:t>
            </a:r>
          </a:p>
        </p:txBody>
      </p:sp>
      <p:graphicFrame>
        <p:nvGraphicFramePr>
          <p:cNvPr id="5" name="Table Placeholder 4">
            <a:extLst>
              <a:ext uri="{FF2B5EF4-FFF2-40B4-BE49-F238E27FC236}">
                <a16:creationId xmlns:a16="http://schemas.microsoft.com/office/drawing/2014/main" id="{4B09D214-DE50-4DD6-926D-427941CB9333}"/>
              </a:ext>
            </a:extLst>
          </p:cNvPr>
          <p:cNvGraphicFramePr>
            <a:graphicFrameLocks noGrp="1"/>
          </p:cNvGraphicFramePr>
          <p:nvPr>
            <p:ph type="tbl" sz="quarter" idx="13"/>
            <p:extLst>
              <p:ext uri="{D42A27DB-BD31-4B8C-83A1-F6EECF244321}">
                <p14:modId xmlns:p14="http://schemas.microsoft.com/office/powerpoint/2010/main" val="3842451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4192210240"/>
                    </a:ext>
                  </a:extLst>
                </a:gridCol>
                <a:gridCol w="707745">
                  <a:extLst>
                    <a:ext uri="{9D8B030D-6E8A-4147-A177-3AD203B41FA5}">
                      <a16:colId xmlns:a16="http://schemas.microsoft.com/office/drawing/2014/main" val="601975710"/>
                    </a:ext>
                  </a:extLst>
                </a:gridCol>
                <a:gridCol w="707745">
                  <a:extLst>
                    <a:ext uri="{9D8B030D-6E8A-4147-A177-3AD203B41FA5}">
                      <a16:colId xmlns:a16="http://schemas.microsoft.com/office/drawing/2014/main" val="2091165559"/>
                    </a:ext>
                  </a:extLst>
                </a:gridCol>
                <a:gridCol w="707745">
                  <a:extLst>
                    <a:ext uri="{9D8B030D-6E8A-4147-A177-3AD203B41FA5}">
                      <a16:colId xmlns:a16="http://schemas.microsoft.com/office/drawing/2014/main" val="3645829824"/>
                    </a:ext>
                  </a:extLst>
                </a:gridCol>
                <a:gridCol w="707745">
                  <a:extLst>
                    <a:ext uri="{9D8B030D-6E8A-4147-A177-3AD203B41FA5}">
                      <a16:colId xmlns:a16="http://schemas.microsoft.com/office/drawing/2014/main" val="40953283"/>
                    </a:ext>
                  </a:extLst>
                </a:gridCol>
                <a:gridCol w="707745">
                  <a:extLst>
                    <a:ext uri="{9D8B030D-6E8A-4147-A177-3AD203B41FA5}">
                      <a16:colId xmlns:a16="http://schemas.microsoft.com/office/drawing/2014/main" val="2359877839"/>
                    </a:ext>
                  </a:extLst>
                </a:gridCol>
                <a:gridCol w="707745">
                  <a:extLst>
                    <a:ext uri="{9D8B030D-6E8A-4147-A177-3AD203B41FA5}">
                      <a16:colId xmlns:a16="http://schemas.microsoft.com/office/drawing/2014/main" val="2797971380"/>
                    </a:ext>
                  </a:extLst>
                </a:gridCol>
                <a:gridCol w="707745">
                  <a:extLst>
                    <a:ext uri="{9D8B030D-6E8A-4147-A177-3AD203B41FA5}">
                      <a16:colId xmlns:a16="http://schemas.microsoft.com/office/drawing/2014/main" val="1457515247"/>
                    </a:ext>
                  </a:extLst>
                </a:gridCol>
                <a:gridCol w="707745">
                  <a:extLst>
                    <a:ext uri="{9D8B030D-6E8A-4147-A177-3AD203B41FA5}">
                      <a16:colId xmlns:a16="http://schemas.microsoft.com/office/drawing/2014/main" val="1622685519"/>
                    </a:ext>
                  </a:extLst>
                </a:gridCol>
                <a:gridCol w="707745">
                  <a:extLst>
                    <a:ext uri="{9D8B030D-6E8A-4147-A177-3AD203B41FA5}">
                      <a16:colId xmlns:a16="http://schemas.microsoft.com/office/drawing/2014/main" val="283154564"/>
                    </a:ext>
                  </a:extLst>
                </a:gridCol>
                <a:gridCol w="707745">
                  <a:extLst>
                    <a:ext uri="{9D8B030D-6E8A-4147-A177-3AD203B41FA5}">
                      <a16:colId xmlns:a16="http://schemas.microsoft.com/office/drawing/2014/main" val="373562189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391044357"/>
                  </a:ext>
                </a:extLst>
              </a:tr>
              <a:tr h="370840">
                <a:tc>
                  <a:txBody>
                    <a:bodyPr/>
                    <a:lstStyle/>
                    <a:p>
                      <a:r>
                        <a:rPr lang="en-US" sz="1000"/>
                        <a:t>tagesschau</a:t>
                      </a:r>
                    </a:p>
                  </a:txBody>
                  <a:tcPr/>
                </a:tc>
                <a:tc>
                  <a:txBody>
                    <a:bodyPr/>
                    <a:lstStyle/>
                    <a:p>
                      <a:r>
                        <a:rPr lang="en-US" sz="1000"/>
                        <a:t>166</a:t>
                      </a:r>
                    </a:p>
                  </a:txBody>
                  <a:tcPr/>
                </a:tc>
                <a:tc>
                  <a:txBody>
                    <a:bodyPr/>
                    <a:lstStyle/>
                    <a:p>
                      <a:r>
                        <a:rPr lang="en-US" sz="1000"/>
                        <a:t>1074021</a:t>
                      </a:r>
                    </a:p>
                  </a:txBody>
                  <a:tcPr/>
                </a:tc>
                <a:tc>
                  <a:txBody>
                    <a:bodyPr/>
                    <a:lstStyle/>
                    <a:p>
                      <a:r>
                        <a:rPr lang="en-US" sz="1000"/>
                        <a:t>22545</a:t>
                      </a:r>
                    </a:p>
                  </a:txBody>
                  <a:tcPr/>
                </a:tc>
                <a:tc>
                  <a:txBody>
                    <a:bodyPr/>
                    <a:lstStyle/>
                    <a:p>
                      <a:r>
                        <a:rPr lang="en-US" sz="1000"/>
                        <a:t>40068227</a:t>
                      </a:r>
                    </a:p>
                  </a:txBody>
                  <a:tcPr/>
                </a:tc>
                <a:tc>
                  <a:txBody>
                    <a:bodyPr/>
                    <a:lstStyle/>
                    <a:p>
                      <a:r>
                        <a:rPr lang="en-US" sz="1000"/>
                        <a:t>1146939</a:t>
                      </a:r>
                    </a:p>
                  </a:txBody>
                  <a:tcPr/>
                </a:tc>
                <a:tc>
                  <a:txBody>
                    <a:bodyPr/>
                    <a:lstStyle/>
                    <a:p>
                      <a:r>
                        <a:rPr lang="en-US" sz="1000"/>
                        <a:t>165857.44578313</a:t>
                      </a:r>
                    </a:p>
                  </a:txBody>
                  <a:tcPr/>
                </a:tc>
                <a:tc>
                  <a:txBody>
                    <a:bodyPr/>
                    <a:lstStyle/>
                    <a:p>
                      <a:r>
                        <a:rPr lang="en-US" sz="1000"/>
                        <a:t>50373</a:t>
                      </a:r>
                    </a:p>
                  </a:txBody>
                  <a:tcPr/>
                </a:tc>
                <a:tc>
                  <a:txBody>
                    <a:bodyPr/>
                    <a:lstStyle/>
                    <a:p>
                      <a:r>
                        <a:rPr lang="en-US" sz="1000"/>
                        <a:t>119</a:t>
                      </a:r>
                    </a:p>
                  </a:txBody>
                  <a:tcPr/>
                </a:tc>
                <a:tc>
                  <a:txBody>
                    <a:bodyPr/>
                    <a:lstStyle/>
                    <a:p>
                      <a:r>
                        <a:rPr lang="en-US" sz="1000"/>
                        <a:t>1</a:t>
                      </a:r>
                    </a:p>
                  </a:txBody>
                  <a:tcPr/>
                </a:tc>
                <a:tc>
                  <a:txBody>
                    <a:bodyPr/>
                    <a:lstStyle/>
                    <a:p>
                      <a:r>
                        <a:rPr lang="en-US" sz="1000"/>
                        <a:t>46</a:t>
                      </a:r>
                    </a:p>
                  </a:txBody>
                  <a:tcPr/>
                </a:tc>
                <a:extLst>
                  <a:ext uri="{0D108BD9-81ED-4DB2-BD59-A6C34878D82A}">
                    <a16:rowId xmlns:a16="http://schemas.microsoft.com/office/drawing/2014/main" val="2143391239"/>
                  </a:ext>
                </a:extLst>
              </a:tr>
              <a:tr h="370840">
                <a:tc>
                  <a:txBody>
                    <a:bodyPr/>
                    <a:lstStyle/>
                    <a:p>
                      <a:r>
                        <a:rPr lang="en-US" sz="1000"/>
                        <a:t>extra3</a:t>
                      </a:r>
                    </a:p>
                  </a:txBody>
                  <a:tcPr/>
                </a:tc>
                <a:tc>
                  <a:txBody>
                    <a:bodyPr/>
                    <a:lstStyle/>
                    <a:p>
                      <a:r>
                        <a:rPr lang="en-US" sz="1000"/>
                        <a:t>33</a:t>
                      </a:r>
                    </a:p>
                  </a:txBody>
                  <a:tcPr/>
                </a:tc>
                <a:tc>
                  <a:txBody>
                    <a:bodyPr/>
                    <a:lstStyle/>
                    <a:p>
                      <a:r>
                        <a:rPr lang="en-US" sz="1000"/>
                        <a:t>260640</a:t>
                      </a:r>
                    </a:p>
                  </a:txBody>
                  <a:tcPr/>
                </a:tc>
                <a:tc>
                  <a:txBody>
                    <a:bodyPr/>
                    <a:lstStyle/>
                    <a:p>
                      <a:r>
                        <a:rPr lang="en-US" sz="1000"/>
                        <a:t>4219</a:t>
                      </a:r>
                    </a:p>
                  </a:txBody>
                  <a:tcPr/>
                </a:tc>
                <a:tc>
                  <a:txBody>
                    <a:bodyPr/>
                    <a:lstStyle/>
                    <a:p>
                      <a:r>
                        <a:rPr lang="en-US" sz="1000"/>
                        <a:t>8313200</a:t>
                      </a:r>
                    </a:p>
                  </a:txBody>
                  <a:tcPr/>
                </a:tc>
                <a:tc>
                  <a:txBody>
                    <a:bodyPr/>
                    <a:lstStyle/>
                    <a:p>
                      <a:r>
                        <a:rPr lang="en-US" sz="1000"/>
                        <a:t>291285</a:t>
                      </a:r>
                    </a:p>
                  </a:txBody>
                  <a:tcPr/>
                </a:tc>
                <a:tc>
                  <a:txBody>
                    <a:bodyPr/>
                    <a:lstStyle/>
                    <a:p>
                      <a:r>
                        <a:rPr lang="en-US" sz="1000"/>
                        <a:t>165506.81818182</a:t>
                      </a:r>
                    </a:p>
                  </a:txBody>
                  <a:tcPr/>
                </a:tc>
                <a:tc>
                  <a:txBody>
                    <a:bodyPr/>
                    <a:lstStyle/>
                    <a:p>
                      <a:r>
                        <a:rPr lang="en-US" sz="1000"/>
                        <a:t>26426</a:t>
                      </a:r>
                    </a:p>
                  </a:txBody>
                  <a:tcPr/>
                </a:tc>
                <a:tc>
                  <a:txBody>
                    <a:bodyPr/>
                    <a:lstStyle/>
                    <a:p>
                      <a:r>
                        <a:rPr lang="en-US" sz="1000"/>
                        <a:t>14</a:t>
                      </a:r>
                    </a:p>
                  </a:txBody>
                  <a:tcPr/>
                </a:tc>
                <a:tc>
                  <a:txBody>
                    <a:bodyPr/>
                    <a:lstStyle/>
                    <a:p>
                      <a:r>
                        <a:rPr lang="en-US" sz="1000"/>
                        <a:t>14</a:t>
                      </a:r>
                    </a:p>
                  </a:txBody>
                  <a:tcPr/>
                </a:tc>
                <a:tc>
                  <a:txBody>
                    <a:bodyPr/>
                    <a:lstStyle/>
                    <a:p>
                      <a:r>
                        <a:rPr lang="en-US" sz="1000"/>
                        <a:t>5</a:t>
                      </a:r>
                    </a:p>
                  </a:txBody>
                  <a:tcPr/>
                </a:tc>
                <a:extLst>
                  <a:ext uri="{0D108BD9-81ED-4DB2-BD59-A6C34878D82A}">
                    <a16:rowId xmlns:a16="http://schemas.microsoft.com/office/drawing/2014/main" val="3372142559"/>
                  </a:ext>
                </a:extLst>
              </a:tr>
              <a:tr h="370840">
                <a:tc>
                  <a:txBody>
                    <a:bodyPr/>
                    <a:lstStyle/>
                    <a:p>
                      <a:r>
                        <a:rPr lang="en-US" sz="1000"/>
                        <a:t>eurovision_de</a:t>
                      </a:r>
                    </a:p>
                  </a:txBody>
                  <a:tcPr/>
                </a:tc>
                <a:tc>
                  <a:txBody>
                    <a:bodyPr/>
                    <a:lstStyle/>
                    <a:p>
                      <a:r>
                        <a:rPr lang="en-US" sz="1000"/>
                        <a:t>10</a:t>
                      </a:r>
                    </a:p>
                  </a:txBody>
                  <a:tcPr/>
                </a:tc>
                <a:tc>
                  <a:txBody>
                    <a:bodyPr/>
                    <a:lstStyle/>
                    <a:p>
                      <a:r>
                        <a:rPr lang="en-US" sz="1000"/>
                        <a:t>6890</a:t>
                      </a:r>
                    </a:p>
                  </a:txBody>
                  <a:tcPr/>
                </a:tc>
                <a:tc>
                  <a:txBody>
                    <a:bodyPr/>
                    <a:lstStyle/>
                    <a:p>
                      <a:r>
                        <a:rPr lang="en-US" sz="1000"/>
                        <a:t>735</a:t>
                      </a:r>
                    </a:p>
                  </a:txBody>
                  <a:tcPr/>
                </a:tc>
                <a:tc>
                  <a:txBody>
                    <a:bodyPr/>
                    <a:lstStyle/>
                    <a:p>
                      <a:r>
                        <a:rPr lang="en-US" sz="1000"/>
                        <a:t>78594</a:t>
                      </a:r>
                    </a:p>
                  </a:txBody>
                  <a:tcPr/>
                </a:tc>
                <a:tc>
                  <a:txBody>
                    <a:bodyPr/>
                    <a:lstStyle/>
                    <a:p>
                      <a:r>
                        <a:rPr lang="en-US" sz="1000"/>
                        <a:t>7731</a:t>
                      </a:r>
                    </a:p>
                  </a:txBody>
                  <a:tcPr/>
                </a:tc>
                <a:tc>
                  <a:txBody>
                    <a:bodyPr/>
                    <a:lstStyle/>
                    <a:p>
                      <a:r>
                        <a:rPr lang="en-US" sz="1000"/>
                        <a:t>5621.5</a:t>
                      </a:r>
                    </a:p>
                  </a:txBody>
                  <a:tcPr/>
                </a:tc>
                <a:tc>
                  <a:txBody>
                    <a:bodyPr/>
                    <a:lstStyle/>
                    <a:p>
                      <a:r>
                        <a:rPr lang="en-US" sz="1000"/>
                        <a:t>106</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287318319"/>
                  </a:ext>
                </a:extLst>
              </a:tr>
              <a:tr h="370840">
                <a:tc>
                  <a:txBody>
                    <a:bodyPr/>
                    <a:lstStyle/>
                    <a:p>
                      <a:r>
                        <a:rPr lang="en-US" sz="1000"/>
                        <a:t>njoyde</a:t>
                      </a:r>
                    </a:p>
                  </a:txBody>
                  <a:tcPr/>
                </a:tc>
                <a:tc>
                  <a:txBody>
                    <a:bodyPr/>
                    <a:lstStyle/>
                    <a:p>
                      <a:r>
                        <a:rPr lang="en-US" sz="1000"/>
                        <a:t>37</a:t>
                      </a:r>
                    </a:p>
                  </a:txBody>
                  <a:tcPr/>
                </a:tc>
                <a:tc>
                  <a:txBody>
                    <a:bodyPr/>
                    <a:lstStyle/>
                    <a:p>
                      <a:r>
                        <a:rPr lang="en-US" sz="1000"/>
                        <a:t>18724</a:t>
                      </a:r>
                    </a:p>
                  </a:txBody>
                  <a:tcPr/>
                </a:tc>
                <a:tc>
                  <a:txBody>
                    <a:bodyPr/>
                    <a:lstStyle/>
                    <a:p>
                      <a:r>
                        <a:rPr lang="en-US" sz="1000"/>
                        <a:t>348</a:t>
                      </a:r>
                    </a:p>
                  </a:txBody>
                  <a:tcPr/>
                </a:tc>
                <a:tc>
                  <a:txBody>
                    <a:bodyPr/>
                    <a:lstStyle/>
                    <a:p>
                      <a:r>
                        <a:rPr lang="en-US" sz="1000"/>
                        <a:t>875967</a:t>
                      </a:r>
                    </a:p>
                  </a:txBody>
                  <a:tcPr/>
                </a:tc>
                <a:tc>
                  <a:txBody>
                    <a:bodyPr/>
                    <a:lstStyle/>
                    <a:p>
                      <a:r>
                        <a:rPr lang="en-US" sz="1000"/>
                        <a:t>19224</a:t>
                      </a:r>
                    </a:p>
                  </a:txBody>
                  <a:tcPr/>
                </a:tc>
                <a:tc>
                  <a:txBody>
                    <a:bodyPr/>
                    <a:lstStyle/>
                    <a:p>
                      <a:r>
                        <a:rPr lang="en-US" sz="1000"/>
                        <a:t>15424.864864865</a:t>
                      </a:r>
                    </a:p>
                  </a:txBody>
                  <a:tcPr/>
                </a:tc>
                <a:tc>
                  <a:txBody>
                    <a:bodyPr/>
                    <a:lstStyle/>
                    <a:p>
                      <a:r>
                        <a:rPr lang="en-US" sz="1000"/>
                        <a:t>152</a:t>
                      </a:r>
                    </a:p>
                  </a:txBody>
                  <a:tcPr/>
                </a:tc>
                <a:tc>
                  <a:txBody>
                    <a:bodyPr/>
                    <a:lstStyle/>
                    <a:p>
                      <a:r>
                        <a:rPr lang="en-US" sz="1000"/>
                        <a:t>23</a:t>
                      </a:r>
                    </a:p>
                  </a:txBody>
                  <a:tcPr/>
                </a:tc>
                <a:tc>
                  <a:txBody>
                    <a:bodyPr/>
                    <a:lstStyle/>
                    <a:p>
                      <a:r>
                        <a:rPr lang="en-US" sz="1000"/>
                        <a:t>11</a:t>
                      </a:r>
                    </a:p>
                  </a:txBody>
                  <a:tcPr/>
                </a:tc>
                <a:tc>
                  <a:txBody>
                    <a:bodyPr/>
                    <a:lstStyle/>
                    <a:p>
                      <a:r>
                        <a:rPr lang="en-US" sz="1000"/>
                        <a:t>3</a:t>
                      </a:r>
                    </a:p>
                  </a:txBody>
                  <a:tcPr/>
                </a:tc>
                <a:extLst>
                  <a:ext uri="{0D108BD9-81ED-4DB2-BD59-A6C34878D82A}">
                    <a16:rowId xmlns:a16="http://schemas.microsoft.com/office/drawing/2014/main" val="282413120"/>
                  </a:ext>
                </a:extLst>
              </a:tr>
              <a:tr h="370840">
                <a:tc>
                  <a:txBody>
                    <a:bodyPr/>
                    <a:lstStyle/>
                    <a:p>
                      <a:r>
                        <a:rPr lang="en-US" sz="1000"/>
                        <a:t>ndr2</a:t>
                      </a:r>
                    </a:p>
                  </a:txBody>
                  <a:tcPr/>
                </a:tc>
                <a:tc>
                  <a:txBody>
                    <a:bodyPr/>
                    <a:lstStyle/>
                    <a:p>
                      <a:r>
                        <a:rPr lang="en-US" sz="1000"/>
                        <a:t>53</a:t>
                      </a:r>
                    </a:p>
                  </a:txBody>
                  <a:tcPr/>
                </a:tc>
                <a:tc>
                  <a:txBody>
                    <a:bodyPr/>
                    <a:lstStyle/>
                    <a:p>
                      <a:r>
                        <a:rPr lang="en-US" sz="1000"/>
                        <a:t>30399</a:t>
                      </a:r>
                    </a:p>
                  </a:txBody>
                  <a:tcPr/>
                </a:tc>
                <a:tc>
                  <a:txBody>
                    <a:bodyPr/>
                    <a:lstStyle/>
                    <a:p>
                      <a:r>
                        <a:rPr lang="en-US" sz="1000"/>
                        <a:t>443</a:t>
                      </a:r>
                    </a:p>
                  </a:txBody>
                  <a:tcPr/>
                </a:tc>
                <a:tc>
                  <a:txBody>
                    <a:bodyPr/>
                    <a:lstStyle/>
                    <a:p>
                      <a:r>
                        <a:rPr lang="en-US" sz="1000"/>
                        <a:t>948385</a:t>
                      </a:r>
                    </a:p>
                  </a:txBody>
                  <a:tcPr/>
                </a:tc>
                <a:tc>
                  <a:txBody>
                    <a:bodyPr/>
                    <a:lstStyle/>
                    <a:p>
                      <a:r>
                        <a:rPr lang="en-US" sz="1000"/>
                        <a:t>32968</a:t>
                      </a:r>
                    </a:p>
                  </a:txBody>
                  <a:tcPr/>
                </a:tc>
                <a:tc>
                  <a:txBody>
                    <a:bodyPr/>
                    <a:lstStyle/>
                    <a:p>
                      <a:r>
                        <a:rPr lang="en-US" sz="1000"/>
                        <a:t>12474.301886792</a:t>
                      </a:r>
                    </a:p>
                  </a:txBody>
                  <a:tcPr/>
                </a:tc>
                <a:tc>
                  <a:txBody>
                    <a:bodyPr/>
                    <a:lstStyle/>
                    <a:p>
                      <a:r>
                        <a:rPr lang="en-US" sz="1000"/>
                        <a:t>2126</a:t>
                      </a:r>
                    </a:p>
                  </a:txBody>
                  <a:tcPr/>
                </a:tc>
                <a:tc>
                  <a:txBody>
                    <a:bodyPr/>
                    <a:lstStyle/>
                    <a:p>
                      <a:r>
                        <a:rPr lang="en-US" sz="1000"/>
                        <a:t>14</a:t>
                      </a:r>
                    </a:p>
                  </a:txBody>
                  <a:tcPr/>
                </a:tc>
                <a:tc>
                  <a:txBody>
                    <a:bodyPr/>
                    <a:lstStyle/>
                    <a:p>
                      <a:r>
                        <a:rPr lang="en-US" sz="1000"/>
                        <a:t>31</a:t>
                      </a:r>
                    </a:p>
                  </a:txBody>
                  <a:tcPr/>
                </a:tc>
                <a:tc>
                  <a:txBody>
                    <a:bodyPr/>
                    <a:lstStyle/>
                    <a:p>
                      <a:r>
                        <a:rPr lang="en-US" sz="1000"/>
                        <a:t>8</a:t>
                      </a:r>
                    </a:p>
                  </a:txBody>
                  <a:tcPr/>
                </a:tc>
                <a:extLst>
                  <a:ext uri="{0D108BD9-81ED-4DB2-BD59-A6C34878D82A}">
                    <a16:rowId xmlns:a16="http://schemas.microsoft.com/office/drawing/2014/main" val="87027955"/>
                  </a:ext>
                </a:extLst>
              </a:tr>
              <a:tr h="370840">
                <a:tc>
                  <a:txBody>
                    <a:bodyPr/>
                    <a:lstStyle/>
                    <a:p>
                      <a:r>
                        <a:rPr lang="en-US" sz="1000"/>
                        <a:t>treckerfahrerduerfendas</a:t>
                      </a:r>
                    </a:p>
                  </a:txBody>
                  <a:tcPr/>
                </a:tc>
                <a:tc>
                  <a:txBody>
                    <a:bodyPr/>
                    <a:lstStyle/>
                    <a:p>
                      <a:r>
                        <a:rPr lang="en-US" sz="1000"/>
                        <a:t>60</a:t>
                      </a:r>
                    </a:p>
                  </a:txBody>
                  <a:tcPr/>
                </a:tc>
                <a:tc>
                  <a:txBody>
                    <a:bodyPr/>
                    <a:lstStyle/>
                    <a:p>
                      <a:r>
                        <a:rPr lang="en-US" sz="1000"/>
                        <a:t>84883</a:t>
                      </a:r>
                    </a:p>
                  </a:txBody>
                  <a:tcPr/>
                </a:tc>
                <a:tc>
                  <a:txBody>
                    <a:bodyPr/>
                    <a:lstStyle/>
                    <a:p>
                      <a:r>
                        <a:rPr lang="en-US" sz="1000"/>
                        <a:t>888</a:t>
                      </a:r>
                    </a:p>
                  </a:txBody>
                  <a:tcPr/>
                </a:tc>
                <a:tc>
                  <a:txBody>
                    <a:bodyPr/>
                    <a:lstStyle/>
                    <a:p>
                      <a:r>
                        <a:rPr lang="en-US" sz="1000"/>
                        <a:t>1368501</a:t>
                      </a:r>
                    </a:p>
                  </a:txBody>
                  <a:tcPr/>
                </a:tc>
                <a:tc>
                  <a:txBody>
                    <a:bodyPr/>
                    <a:lstStyle/>
                    <a:p>
                      <a:r>
                        <a:rPr lang="en-US" sz="1000"/>
                        <a:t>93450</a:t>
                      </a:r>
                    </a:p>
                  </a:txBody>
                  <a:tcPr/>
                </a:tc>
                <a:tc>
                  <a:txBody>
                    <a:bodyPr/>
                    <a:lstStyle/>
                    <a:p>
                      <a:r>
                        <a:rPr lang="en-US" sz="1000"/>
                        <a:t>15628.566666667</a:t>
                      </a:r>
                    </a:p>
                  </a:txBody>
                  <a:tcPr/>
                </a:tc>
                <a:tc>
                  <a:txBody>
                    <a:bodyPr/>
                    <a:lstStyle/>
                    <a:p>
                      <a:r>
                        <a:rPr lang="en-US" sz="1000"/>
                        <a:t>7679</a:t>
                      </a:r>
                    </a:p>
                  </a:txBody>
                  <a:tcPr/>
                </a:tc>
                <a:tc>
                  <a:txBody>
                    <a:bodyPr/>
                    <a:lstStyle/>
                    <a:p>
                      <a:r>
                        <a:rPr lang="en-US" sz="1000"/>
                        <a:t>16</a:t>
                      </a:r>
                    </a:p>
                  </a:txBody>
                  <a:tcPr/>
                </a:tc>
                <a:tc>
                  <a:txBody>
                    <a:bodyPr/>
                    <a:lstStyle/>
                    <a:p>
                      <a:r>
                        <a:rPr lang="en-US" sz="1000"/>
                        <a:t>5</a:t>
                      </a:r>
                    </a:p>
                  </a:txBody>
                  <a:tcPr/>
                </a:tc>
                <a:tc>
                  <a:txBody>
                    <a:bodyPr/>
                    <a:lstStyle/>
                    <a:p>
                      <a:r>
                        <a:rPr lang="en-US" sz="1000"/>
                        <a:t>39</a:t>
                      </a:r>
                    </a:p>
                  </a:txBody>
                  <a:tcPr/>
                </a:tc>
                <a:extLst>
                  <a:ext uri="{0D108BD9-81ED-4DB2-BD59-A6C34878D82A}">
                    <a16:rowId xmlns:a16="http://schemas.microsoft.com/office/drawing/2014/main" val="2798883381"/>
                  </a:ext>
                </a:extLst>
              </a:tr>
            </a:tbl>
          </a:graphicData>
        </a:graphic>
      </p:graphicFrame>
      <p:sp>
        <p:nvSpPr>
          <p:cNvPr id="4" name="Text Placeholder 3">
            <a:extLst>
              <a:ext uri="{FF2B5EF4-FFF2-40B4-BE49-F238E27FC236}">
                <a16:creationId xmlns:a16="http://schemas.microsoft.com/office/drawing/2014/main" id="{55BDEF56-CB01-41DB-9E51-E7199D309388}"/>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3152401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A84E1-4780-46F7-9CA7-8BEE9BCF4CB5}"/>
              </a:ext>
            </a:extLst>
          </p:cNvPr>
          <p:cNvSpPr>
            <a:spLocks noGrp="1"/>
          </p:cNvSpPr>
          <p:nvPr>
            <p:ph type="title"/>
          </p:nvPr>
        </p:nvSpPr>
        <p:spPr/>
        <p:txBody>
          <a:bodyPr/>
          <a:lstStyle/>
          <a:p>
            <a:r>
              <a:rPr lang="en-US"/>
              <a:t>Instagram Posts Table | Instagram - 1 of 13</a:t>
            </a:r>
          </a:p>
        </p:txBody>
      </p:sp>
      <p:graphicFrame>
        <p:nvGraphicFramePr>
          <p:cNvPr id="5" name="Table Placeholder 4">
            <a:extLst>
              <a:ext uri="{FF2B5EF4-FFF2-40B4-BE49-F238E27FC236}">
                <a16:creationId xmlns:a16="http://schemas.microsoft.com/office/drawing/2014/main" id="{F7768E1C-7594-4582-AB54-B9B0AA023396}"/>
              </a:ext>
            </a:extLst>
          </p:cNvPr>
          <p:cNvGraphicFramePr>
            <a:graphicFrameLocks noGrp="1"/>
          </p:cNvGraphicFramePr>
          <p:nvPr>
            <p:ph type="tbl" sz="quarter" idx="13"/>
            <p:extLst>
              <p:ext uri="{D42A27DB-BD31-4B8C-83A1-F6EECF244321}">
                <p14:modId xmlns:p14="http://schemas.microsoft.com/office/powerpoint/2010/main" val="224202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71759180"/>
                    </a:ext>
                  </a:extLst>
                </a:gridCol>
                <a:gridCol w="658368">
                  <a:extLst>
                    <a:ext uri="{9D8B030D-6E8A-4147-A177-3AD203B41FA5}">
                      <a16:colId xmlns:a16="http://schemas.microsoft.com/office/drawing/2014/main" val="2774130077"/>
                    </a:ext>
                  </a:extLst>
                </a:gridCol>
                <a:gridCol w="658368">
                  <a:extLst>
                    <a:ext uri="{9D8B030D-6E8A-4147-A177-3AD203B41FA5}">
                      <a16:colId xmlns:a16="http://schemas.microsoft.com/office/drawing/2014/main" val="571859367"/>
                    </a:ext>
                  </a:extLst>
                </a:gridCol>
                <a:gridCol w="658368">
                  <a:extLst>
                    <a:ext uri="{9D8B030D-6E8A-4147-A177-3AD203B41FA5}">
                      <a16:colId xmlns:a16="http://schemas.microsoft.com/office/drawing/2014/main" val="1265332943"/>
                    </a:ext>
                  </a:extLst>
                </a:gridCol>
                <a:gridCol w="658368">
                  <a:extLst>
                    <a:ext uri="{9D8B030D-6E8A-4147-A177-3AD203B41FA5}">
                      <a16:colId xmlns:a16="http://schemas.microsoft.com/office/drawing/2014/main" val="1106401837"/>
                    </a:ext>
                  </a:extLst>
                </a:gridCol>
                <a:gridCol w="658368">
                  <a:extLst>
                    <a:ext uri="{9D8B030D-6E8A-4147-A177-3AD203B41FA5}">
                      <a16:colId xmlns:a16="http://schemas.microsoft.com/office/drawing/2014/main" val="3319051578"/>
                    </a:ext>
                  </a:extLst>
                </a:gridCol>
                <a:gridCol w="658368">
                  <a:extLst>
                    <a:ext uri="{9D8B030D-6E8A-4147-A177-3AD203B41FA5}">
                      <a16:colId xmlns:a16="http://schemas.microsoft.com/office/drawing/2014/main" val="2123895914"/>
                    </a:ext>
                  </a:extLst>
                </a:gridCol>
                <a:gridCol w="658368">
                  <a:extLst>
                    <a:ext uri="{9D8B030D-6E8A-4147-A177-3AD203B41FA5}">
                      <a16:colId xmlns:a16="http://schemas.microsoft.com/office/drawing/2014/main" val="3281547764"/>
                    </a:ext>
                  </a:extLst>
                </a:gridCol>
                <a:gridCol w="658368">
                  <a:extLst>
                    <a:ext uri="{9D8B030D-6E8A-4147-A177-3AD203B41FA5}">
                      <a16:colId xmlns:a16="http://schemas.microsoft.com/office/drawing/2014/main" val="80999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3118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- 2018-09-30 19:15:45 </a:t>
                      </a:r>
                      <a:r>
                        <a:rPr kumimoji="0" lang="en-US" sz="1000" b="0" i="0" u="none" strike="noStrike" kern="1200" cap="none" spc="0" normalizeH="0" baseline="0" noProof="0">
                          <a:ln>
                            <a:noFill/>
                          </a:ln>
                          <a:solidFill>
                            <a:prstClr val="black"/>
                          </a:solidFill>
                          <a:effectLst/>
                          <a:uLnTx/>
                          <a:uFillTx/>
                          <a:latin typeface="+mn-lt"/>
                          <a:ea typeface="+mn-ea"/>
                          <a:cs typeface="+mn-cs"/>
                        </a:rPr>
                        <a:t>
 Und? Wer von Euch fährt STEYR...? 🚜💨 🐔🐓 #steyrtrecker #steyr #trecker #treckerheld #schlepper #traktor #traktoren #tractor #tractors #oldtimer #oldtimers #oldtimertrecker #humor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15375</a:t>
                      </a:r>
                    </a:p>
                  </a:txBody>
                  <a:tcPr/>
                </a:tc>
                <a:extLst>
                  <a:ext uri="{0D108BD9-81ED-4DB2-BD59-A6C34878D82A}">
                    <a16:rowId xmlns:a16="http://schemas.microsoft.com/office/drawing/2014/main" val="1957875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eurovision_de - 2018-09-30 17:22:44 </a:t>
                      </a:r>
                      <a:r>
                        <a:rPr kumimoji="0" lang="de-DE" sz="1000" b="0" i="0" u="none" strike="noStrike" kern="1200" cap="none" spc="0" normalizeH="0" baseline="0" noProof="0">
                          <a:ln>
                            <a:noFill/>
                          </a:ln>
                          <a:solidFill>
                            <a:prstClr val="black"/>
                          </a:solidFill>
                          <a:effectLst/>
                          <a:uLnTx/>
                          <a:uFillTx/>
                          <a:latin typeface="+mn-lt"/>
                          <a:ea typeface="+mn-ea"/>
                          <a:cs typeface="+mn-cs"/>
                        </a:rPr>
                        <a:t>
 Die kraftvolle soulige Stimme von Nina Kutschera hat schon bei „The Voice of Germany“ beeindruckt. Jetzt will sie auch die ESC-Fans überzeugen. #eurovision2019 #vorentscheid #esc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11319</a:t>
                      </a:r>
                    </a:p>
                  </a:txBody>
                  <a:tcPr/>
                </a:tc>
                <a:extLst>
                  <a:ext uri="{0D108BD9-81ED-4DB2-BD59-A6C34878D82A}">
                    <a16:rowId xmlns:a16="http://schemas.microsoft.com/office/drawing/2014/main" val="3138555400"/>
                  </a:ext>
                </a:extLst>
              </a:tr>
            </a:tbl>
          </a:graphicData>
        </a:graphic>
      </p:graphicFrame>
      <p:sp>
        <p:nvSpPr>
          <p:cNvPr id="4" name="Text Placeholder 3">
            <a:extLst>
              <a:ext uri="{FF2B5EF4-FFF2-40B4-BE49-F238E27FC236}">
                <a16:creationId xmlns:a16="http://schemas.microsoft.com/office/drawing/2014/main" id="{AD2FBBC7-4A0A-4D80-99E7-B5BB1EBA30DF}"/>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588406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CDE8F-59F4-4C7A-BA9B-665780228903}"/>
              </a:ext>
            </a:extLst>
          </p:cNvPr>
          <p:cNvSpPr>
            <a:spLocks noGrp="1"/>
          </p:cNvSpPr>
          <p:nvPr>
            <p:ph type="title"/>
          </p:nvPr>
        </p:nvSpPr>
        <p:spPr/>
        <p:txBody>
          <a:bodyPr/>
          <a:lstStyle/>
          <a:p>
            <a:r>
              <a:rPr lang="en-US"/>
              <a:t>Instagram Posts Table | Instagram - 2 of 13</a:t>
            </a:r>
          </a:p>
        </p:txBody>
      </p:sp>
      <p:graphicFrame>
        <p:nvGraphicFramePr>
          <p:cNvPr id="5" name="Table Placeholder 4">
            <a:extLst>
              <a:ext uri="{FF2B5EF4-FFF2-40B4-BE49-F238E27FC236}">
                <a16:creationId xmlns:a16="http://schemas.microsoft.com/office/drawing/2014/main" id="{CE1A4A19-3ED7-4D5F-893A-BBF35F703011}"/>
              </a:ext>
            </a:extLst>
          </p:cNvPr>
          <p:cNvGraphicFramePr>
            <a:graphicFrameLocks noGrp="1"/>
          </p:cNvGraphicFramePr>
          <p:nvPr>
            <p:ph type="tbl" sz="quarter" idx="13"/>
            <p:extLst>
              <p:ext uri="{D42A27DB-BD31-4B8C-83A1-F6EECF244321}">
                <p14:modId xmlns:p14="http://schemas.microsoft.com/office/powerpoint/2010/main" val="174460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8564160"/>
                    </a:ext>
                  </a:extLst>
                </a:gridCol>
                <a:gridCol w="658368">
                  <a:extLst>
                    <a:ext uri="{9D8B030D-6E8A-4147-A177-3AD203B41FA5}">
                      <a16:colId xmlns:a16="http://schemas.microsoft.com/office/drawing/2014/main" val="817131422"/>
                    </a:ext>
                  </a:extLst>
                </a:gridCol>
                <a:gridCol w="658368">
                  <a:extLst>
                    <a:ext uri="{9D8B030D-6E8A-4147-A177-3AD203B41FA5}">
                      <a16:colId xmlns:a16="http://schemas.microsoft.com/office/drawing/2014/main" val="2730668437"/>
                    </a:ext>
                  </a:extLst>
                </a:gridCol>
                <a:gridCol w="658368">
                  <a:extLst>
                    <a:ext uri="{9D8B030D-6E8A-4147-A177-3AD203B41FA5}">
                      <a16:colId xmlns:a16="http://schemas.microsoft.com/office/drawing/2014/main" val="3953993107"/>
                    </a:ext>
                  </a:extLst>
                </a:gridCol>
                <a:gridCol w="658368">
                  <a:extLst>
                    <a:ext uri="{9D8B030D-6E8A-4147-A177-3AD203B41FA5}">
                      <a16:colId xmlns:a16="http://schemas.microsoft.com/office/drawing/2014/main" val="1451859790"/>
                    </a:ext>
                  </a:extLst>
                </a:gridCol>
                <a:gridCol w="658368">
                  <a:extLst>
                    <a:ext uri="{9D8B030D-6E8A-4147-A177-3AD203B41FA5}">
                      <a16:colId xmlns:a16="http://schemas.microsoft.com/office/drawing/2014/main" val="206610192"/>
                    </a:ext>
                  </a:extLst>
                </a:gridCol>
                <a:gridCol w="658368">
                  <a:extLst>
                    <a:ext uri="{9D8B030D-6E8A-4147-A177-3AD203B41FA5}">
                      <a16:colId xmlns:a16="http://schemas.microsoft.com/office/drawing/2014/main" val="1864726071"/>
                    </a:ext>
                  </a:extLst>
                </a:gridCol>
                <a:gridCol w="658368">
                  <a:extLst>
                    <a:ext uri="{9D8B030D-6E8A-4147-A177-3AD203B41FA5}">
                      <a16:colId xmlns:a16="http://schemas.microsoft.com/office/drawing/2014/main" val="3466109947"/>
                    </a:ext>
                  </a:extLst>
                </a:gridCol>
                <a:gridCol w="658368">
                  <a:extLst>
                    <a:ext uri="{9D8B030D-6E8A-4147-A177-3AD203B41FA5}">
                      <a16:colId xmlns:a16="http://schemas.microsoft.com/office/drawing/2014/main" val="2573570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2111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- 2018-09-30 15:38:45 </a:t>
                      </a:r>
                      <a:r>
                        <a:rPr kumimoji="0" lang="de-DE" sz="1000" b="0" i="0" u="none" strike="noStrike" kern="1200" cap="none" spc="0" normalizeH="0" baseline="0" noProof="0">
                          <a:ln>
                            <a:noFill/>
                          </a:ln>
                          <a:solidFill>
                            <a:prstClr val="black"/>
                          </a:solidFill>
                          <a:effectLst/>
                          <a:uLnTx/>
                          <a:uFillTx/>
                          <a:latin typeface="+mn-lt"/>
                          <a:ea typeface="+mn-ea"/>
                          <a:cs typeface="+mn-cs"/>
                        </a:rPr>
                        <a:t>
 In Panik rennen die Menschen durch die Straßen von #Palu. Nachbeben erschüttern die Küstenstadt, weinende #Frauen sitzen zwischen Trümmern. Augenzeugen berichten von Rufen aus eingestürzten Gebäuden. Vor den überlasteten #Krankenhäusern operieren Ärzte und #Pfleger auf der Straße. Es gibt keinen Platz, aber dafür Angst, dass weitere Nachbeben die Gebäude einstürzen lassen.
Mehr als 150 Mal hat die Erde gezittert, seit am Freitagabend ein Beben der Stärke 7,5 auf der Richterskala die indonesische Insel #Sulawesi erschütterte und einen Tsunami auslöste. Viele Menschen waren am Strand, denn Palu ist ein bei Touristen beliebter Ort mit 350.000 Einwohnern.
Dann stürzte die meterhohe Wasserwand über sie herein, Kinder, Frauen, Männer wurden fortgerissen. Ganze Stadtviertel wurden abgeräumt. Der Ort gleicht nun stellenweise einer Trümmerwüste. Leichen liegen halbbedeckt in Schlamm und Schutt. Menschen suchen nach ihren Angehörigen, und #Indonesiens Vizepräsident befürchtet, dass die Opferzahlen in die Tausende gehen werden.
#Tsunami #Katastrophe #Erdbeben #Donggala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163267</a:t>
                      </a:r>
                    </a:p>
                  </a:txBody>
                  <a:tcPr/>
                </a:tc>
                <a:extLst>
                  <a:ext uri="{0D108BD9-81ED-4DB2-BD59-A6C34878D82A}">
                    <a16:rowId xmlns:a16="http://schemas.microsoft.com/office/drawing/2014/main" val="1225611941"/>
                  </a:ext>
                </a:extLst>
              </a:tr>
            </a:tbl>
          </a:graphicData>
        </a:graphic>
      </p:graphicFrame>
      <p:sp>
        <p:nvSpPr>
          <p:cNvPr id="4" name="Text Placeholder 3">
            <a:extLst>
              <a:ext uri="{FF2B5EF4-FFF2-40B4-BE49-F238E27FC236}">
                <a16:creationId xmlns:a16="http://schemas.microsoft.com/office/drawing/2014/main" id="{93848AE8-B019-42AC-AFA9-3AA59B385AA1}"/>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42330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4485A-46CA-44AE-98C4-D7F5A7820FCE}"/>
              </a:ext>
            </a:extLst>
          </p:cNvPr>
          <p:cNvSpPr>
            <a:spLocks noGrp="1"/>
          </p:cNvSpPr>
          <p:nvPr>
            <p:ph type="title"/>
          </p:nvPr>
        </p:nvSpPr>
        <p:spPr/>
        <p:txBody>
          <a:bodyPr/>
          <a:lstStyle/>
          <a:p>
            <a:r>
              <a:rPr lang="en-US"/>
              <a:t>Instagram Posts Table | Instagram - 3 of 13</a:t>
            </a:r>
          </a:p>
        </p:txBody>
      </p:sp>
      <p:graphicFrame>
        <p:nvGraphicFramePr>
          <p:cNvPr id="5" name="Table Placeholder 4">
            <a:extLst>
              <a:ext uri="{FF2B5EF4-FFF2-40B4-BE49-F238E27FC236}">
                <a16:creationId xmlns:a16="http://schemas.microsoft.com/office/drawing/2014/main" id="{3B6A3D36-CF2E-42E8-974D-CBB17A7BDACD}"/>
              </a:ext>
            </a:extLst>
          </p:cNvPr>
          <p:cNvGraphicFramePr>
            <a:graphicFrameLocks noGrp="1"/>
          </p:cNvGraphicFramePr>
          <p:nvPr>
            <p:ph type="tbl" sz="quarter" idx="13"/>
            <p:extLst>
              <p:ext uri="{D42A27DB-BD31-4B8C-83A1-F6EECF244321}">
                <p14:modId xmlns:p14="http://schemas.microsoft.com/office/powerpoint/2010/main" val="1603417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7108985"/>
                    </a:ext>
                  </a:extLst>
                </a:gridCol>
                <a:gridCol w="658368">
                  <a:extLst>
                    <a:ext uri="{9D8B030D-6E8A-4147-A177-3AD203B41FA5}">
                      <a16:colId xmlns:a16="http://schemas.microsoft.com/office/drawing/2014/main" val="618702606"/>
                    </a:ext>
                  </a:extLst>
                </a:gridCol>
                <a:gridCol w="658368">
                  <a:extLst>
                    <a:ext uri="{9D8B030D-6E8A-4147-A177-3AD203B41FA5}">
                      <a16:colId xmlns:a16="http://schemas.microsoft.com/office/drawing/2014/main" val="4040948356"/>
                    </a:ext>
                  </a:extLst>
                </a:gridCol>
                <a:gridCol w="658368">
                  <a:extLst>
                    <a:ext uri="{9D8B030D-6E8A-4147-A177-3AD203B41FA5}">
                      <a16:colId xmlns:a16="http://schemas.microsoft.com/office/drawing/2014/main" val="3513975668"/>
                    </a:ext>
                  </a:extLst>
                </a:gridCol>
                <a:gridCol w="658368">
                  <a:extLst>
                    <a:ext uri="{9D8B030D-6E8A-4147-A177-3AD203B41FA5}">
                      <a16:colId xmlns:a16="http://schemas.microsoft.com/office/drawing/2014/main" val="3346620240"/>
                    </a:ext>
                  </a:extLst>
                </a:gridCol>
                <a:gridCol w="658368">
                  <a:extLst>
                    <a:ext uri="{9D8B030D-6E8A-4147-A177-3AD203B41FA5}">
                      <a16:colId xmlns:a16="http://schemas.microsoft.com/office/drawing/2014/main" val="725263345"/>
                    </a:ext>
                  </a:extLst>
                </a:gridCol>
                <a:gridCol w="658368">
                  <a:extLst>
                    <a:ext uri="{9D8B030D-6E8A-4147-A177-3AD203B41FA5}">
                      <a16:colId xmlns:a16="http://schemas.microsoft.com/office/drawing/2014/main" val="304646177"/>
                    </a:ext>
                  </a:extLst>
                </a:gridCol>
                <a:gridCol w="658368">
                  <a:extLst>
                    <a:ext uri="{9D8B030D-6E8A-4147-A177-3AD203B41FA5}">
                      <a16:colId xmlns:a16="http://schemas.microsoft.com/office/drawing/2014/main" val="1665340061"/>
                    </a:ext>
                  </a:extLst>
                </a:gridCol>
                <a:gridCol w="658368">
                  <a:extLst>
                    <a:ext uri="{9D8B030D-6E8A-4147-A177-3AD203B41FA5}">
                      <a16:colId xmlns:a16="http://schemas.microsoft.com/office/drawing/2014/main" val="313184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683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- 2018-09-30 13:54:52 </a:t>
                      </a:r>
                      <a:r>
                        <a:rPr kumimoji="0" lang="de-DE" sz="1000" b="0" i="0" u="none" strike="noStrike" kern="1200" cap="none" spc="0" normalizeH="0" baseline="0" noProof="0">
                          <a:ln>
                            <a:noFill/>
                          </a:ln>
                          <a:solidFill>
                            <a:prstClr val="black"/>
                          </a:solidFill>
                          <a:effectLst/>
                          <a:uLnTx/>
                          <a:uFillTx/>
                          <a:latin typeface="+mn-lt"/>
                          <a:ea typeface="+mn-ea"/>
                          <a:cs typeface="+mn-cs"/>
                        </a:rPr>
                        <a:t>
 Surftalente auf vier Beinen: Im jährlichen Wettbewerb „Surf City Surf Dog“ steigen nicht Menschen, sondern Hunde auf das Surfbrett, um Wellen zu reiten. Der Wettbewerb findet in Hunington #Beach in #Kalifornien, #USA statt. #tagesschau
#Hund #Dog #Surfing #Ocean #Waves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176401</a:t>
                      </a:r>
                    </a:p>
                  </a:txBody>
                  <a:tcPr/>
                </a:tc>
                <a:extLst>
                  <a:ext uri="{0D108BD9-81ED-4DB2-BD59-A6C34878D82A}">
                    <a16:rowId xmlns:a16="http://schemas.microsoft.com/office/drawing/2014/main" val="98411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eurovision_de - 2018-09-30 13:03:46 </a:t>
                      </a:r>
                      <a:r>
                        <a:rPr kumimoji="0" lang="de-DE" sz="1000" b="0" i="0" u="none" strike="noStrike" kern="1200" cap="none" spc="0" normalizeH="0" baseline="0" noProof="0">
                          <a:ln>
                            <a:noFill/>
                          </a:ln>
                          <a:solidFill>
                            <a:prstClr val="black"/>
                          </a:solidFill>
                          <a:effectLst/>
                          <a:uLnTx/>
                          <a:uFillTx/>
                          <a:latin typeface="+mn-lt"/>
                          <a:ea typeface="+mn-ea"/>
                          <a:cs typeface="+mn-cs"/>
                        </a:rPr>
                        <a:t>
 Wolfgang Dahlheimer, vor 14 Jahren noch am Klavier bei @max_mutzke_official , ist als musikalischer Leiter mittendrin beim Workshop in Köln mit den 20 Künstlern. #esc #eurovision2019 #vorentscheid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a:t>
                      </a:r>
                    </a:p>
                  </a:txBody>
                  <a:tcPr/>
                </a:tc>
                <a:extLst>
                  <a:ext uri="{0D108BD9-81ED-4DB2-BD59-A6C34878D82A}">
                    <a16:rowId xmlns:a16="http://schemas.microsoft.com/office/drawing/2014/main" val="179164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tagesschau - 2018-09-30 12:31:33 </a:t>
                      </a:r>
                      <a:r>
                        <a:rPr kumimoji="0" lang="en-US" sz="1000" b="0" i="0" u="none" strike="noStrike" kern="1200" cap="none" spc="0" normalizeH="0" baseline="0" noProof="0">
                          <a:ln>
                            <a:noFill/>
                          </a:ln>
                          <a:solidFill>
                            <a:prstClr val="black"/>
                          </a:solidFill>
                          <a:effectLst/>
                          <a:uLnTx/>
                          <a:uFillTx/>
                          <a:latin typeface="+mn-lt"/>
                          <a:ea typeface="+mn-ea"/>
                          <a:cs typeface="+mn-cs"/>
                        </a:rPr>
                        <a:t>
 Dunkelheit, Licht und Unendlichkeit. Damit spielt die Künstlerin Yayoi Kusama in ihrer Installation „Infinity Mirrored Room –My heart Is Dancing into the Universe“, die derzeit in der Victora Miro Gallerie in London zu sehen ist. #tagesschau
#Kusama #art #london #UK #dots #light #installation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187840</a:t>
                      </a:r>
                    </a:p>
                  </a:txBody>
                  <a:tcPr/>
                </a:tc>
                <a:extLst>
                  <a:ext uri="{0D108BD9-81ED-4DB2-BD59-A6C34878D82A}">
                    <a16:rowId xmlns:a16="http://schemas.microsoft.com/office/drawing/2014/main" val="2704057161"/>
                  </a:ext>
                </a:extLst>
              </a:tr>
            </a:tbl>
          </a:graphicData>
        </a:graphic>
      </p:graphicFrame>
      <p:sp>
        <p:nvSpPr>
          <p:cNvPr id="4" name="Text Placeholder 3">
            <a:extLst>
              <a:ext uri="{FF2B5EF4-FFF2-40B4-BE49-F238E27FC236}">
                <a16:creationId xmlns:a16="http://schemas.microsoft.com/office/drawing/2014/main" id="{A706E7A8-8AF7-423A-9962-A01A88A93CAA}"/>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4118409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59FFA-360C-4540-8633-45521EE38018}"/>
              </a:ext>
            </a:extLst>
          </p:cNvPr>
          <p:cNvSpPr>
            <a:spLocks noGrp="1"/>
          </p:cNvSpPr>
          <p:nvPr>
            <p:ph type="title"/>
          </p:nvPr>
        </p:nvSpPr>
        <p:spPr/>
        <p:txBody>
          <a:bodyPr/>
          <a:lstStyle/>
          <a:p>
            <a:r>
              <a:rPr lang="en-US"/>
              <a:t>Instagram Posts Table | Instagram - 4 of 13</a:t>
            </a:r>
          </a:p>
        </p:txBody>
      </p:sp>
      <p:graphicFrame>
        <p:nvGraphicFramePr>
          <p:cNvPr id="5" name="Table Placeholder 4">
            <a:extLst>
              <a:ext uri="{FF2B5EF4-FFF2-40B4-BE49-F238E27FC236}">
                <a16:creationId xmlns:a16="http://schemas.microsoft.com/office/drawing/2014/main" id="{45F2B1C7-530B-431F-9143-4BE9DC0DC6E9}"/>
              </a:ext>
            </a:extLst>
          </p:cNvPr>
          <p:cNvGraphicFramePr>
            <a:graphicFrameLocks noGrp="1"/>
          </p:cNvGraphicFramePr>
          <p:nvPr>
            <p:ph type="tbl" sz="quarter" idx="13"/>
            <p:extLst>
              <p:ext uri="{D42A27DB-BD31-4B8C-83A1-F6EECF244321}">
                <p14:modId xmlns:p14="http://schemas.microsoft.com/office/powerpoint/2010/main" val="10086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80156724"/>
                    </a:ext>
                  </a:extLst>
                </a:gridCol>
                <a:gridCol w="658368">
                  <a:extLst>
                    <a:ext uri="{9D8B030D-6E8A-4147-A177-3AD203B41FA5}">
                      <a16:colId xmlns:a16="http://schemas.microsoft.com/office/drawing/2014/main" val="3086783121"/>
                    </a:ext>
                  </a:extLst>
                </a:gridCol>
                <a:gridCol w="658368">
                  <a:extLst>
                    <a:ext uri="{9D8B030D-6E8A-4147-A177-3AD203B41FA5}">
                      <a16:colId xmlns:a16="http://schemas.microsoft.com/office/drawing/2014/main" val="3773152308"/>
                    </a:ext>
                  </a:extLst>
                </a:gridCol>
                <a:gridCol w="658368">
                  <a:extLst>
                    <a:ext uri="{9D8B030D-6E8A-4147-A177-3AD203B41FA5}">
                      <a16:colId xmlns:a16="http://schemas.microsoft.com/office/drawing/2014/main" val="2921204273"/>
                    </a:ext>
                  </a:extLst>
                </a:gridCol>
                <a:gridCol w="658368">
                  <a:extLst>
                    <a:ext uri="{9D8B030D-6E8A-4147-A177-3AD203B41FA5}">
                      <a16:colId xmlns:a16="http://schemas.microsoft.com/office/drawing/2014/main" val="1271688597"/>
                    </a:ext>
                  </a:extLst>
                </a:gridCol>
                <a:gridCol w="658368">
                  <a:extLst>
                    <a:ext uri="{9D8B030D-6E8A-4147-A177-3AD203B41FA5}">
                      <a16:colId xmlns:a16="http://schemas.microsoft.com/office/drawing/2014/main" val="1015060314"/>
                    </a:ext>
                  </a:extLst>
                </a:gridCol>
                <a:gridCol w="658368">
                  <a:extLst>
                    <a:ext uri="{9D8B030D-6E8A-4147-A177-3AD203B41FA5}">
                      <a16:colId xmlns:a16="http://schemas.microsoft.com/office/drawing/2014/main" val="3170681153"/>
                    </a:ext>
                  </a:extLst>
                </a:gridCol>
                <a:gridCol w="658368">
                  <a:extLst>
                    <a:ext uri="{9D8B030D-6E8A-4147-A177-3AD203B41FA5}">
                      <a16:colId xmlns:a16="http://schemas.microsoft.com/office/drawing/2014/main" val="3567915728"/>
                    </a:ext>
                  </a:extLst>
                </a:gridCol>
                <a:gridCol w="658368">
                  <a:extLst>
                    <a:ext uri="{9D8B030D-6E8A-4147-A177-3AD203B41FA5}">
                      <a16:colId xmlns:a16="http://schemas.microsoft.com/office/drawing/2014/main" val="2400304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95692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- 2018-09-30 09:50:45 </a:t>
                      </a:r>
                      <a:r>
                        <a:rPr kumimoji="0" lang="en-US" sz="1000" b="0" i="0" u="none" strike="noStrike" kern="1200" cap="none" spc="0" normalizeH="0" baseline="0" noProof="0">
                          <a:ln>
                            <a:noFill/>
                          </a:ln>
                          <a:solidFill>
                            <a:prstClr val="black"/>
                          </a:solidFill>
                          <a:effectLst/>
                          <a:uLnTx/>
                          <a:uFillTx/>
                          <a:latin typeface="+mn-lt"/>
                          <a:ea typeface="+mn-ea"/>
                          <a:cs typeface="+mn-cs"/>
                        </a:rPr>
                        <a:t>
 Indian Summer 🍂 - traumhaftes Wetter ☀️: da bietet sich doch heute eine kleine „Tour de Trecker“ an, nicht wahr? @treckerdoktor hat da noch zwei, drei Hinweise für Euch! 🚜💨 #treckerfahren #treckerausfahrt #trecker #schlepper #traktor #traktoren #tractor #tractors #landmaschinen #oldtimer #oldtimers #oldtimertrecker #ausfahrt #sonntagsausflug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14255</a:t>
                      </a:r>
                    </a:p>
                  </a:txBody>
                  <a:tcPr/>
                </a:tc>
                <a:extLst>
                  <a:ext uri="{0D108BD9-81ED-4DB2-BD59-A6C34878D82A}">
                    <a16:rowId xmlns:a16="http://schemas.microsoft.com/office/drawing/2014/main" val="242035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tagesschau - 2018-09-30 09:46:39 </a:t>
                      </a:r>
                      <a:r>
                        <a:rPr kumimoji="0" lang="en-US" sz="1000" b="0" i="0" u="none" strike="noStrike" kern="1200" cap="none" spc="0" normalizeH="0" baseline="0" noProof="0">
                          <a:ln>
                            <a:noFill/>
                          </a:ln>
                          <a:solidFill>
                            <a:prstClr val="black"/>
                          </a:solidFill>
                          <a:effectLst/>
                          <a:uLnTx/>
                          <a:uFillTx/>
                          <a:latin typeface="+mn-lt"/>
                          <a:ea typeface="+mn-ea"/>
                          <a:cs typeface="+mn-cs"/>
                        </a:rPr>
                        <a:t>
 Sprung in die Skyline. Mehr als 140 Basejumper sind von einer 300 Meter hohen Plattform während des „Kuala Lumpur Tower International Jump“ in Malaysia gesprungen. Basejumping ist eine Extremsportart: Fallschirmspringen von einem Festen Objekt aus. #tagesschau
#Basejumping #Malaysia #Kualalumpur #Kualalumpurtower #Extremsport #Fallschrimspringen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181372</a:t>
                      </a:r>
                    </a:p>
                  </a:txBody>
                  <a:tcPr/>
                </a:tc>
                <a:extLst>
                  <a:ext uri="{0D108BD9-81ED-4DB2-BD59-A6C34878D82A}">
                    <a16:rowId xmlns:a16="http://schemas.microsoft.com/office/drawing/2014/main" val="1947251906"/>
                  </a:ext>
                </a:extLst>
              </a:tr>
            </a:tbl>
          </a:graphicData>
        </a:graphic>
      </p:graphicFrame>
      <p:sp>
        <p:nvSpPr>
          <p:cNvPr id="4" name="Text Placeholder 3">
            <a:extLst>
              <a:ext uri="{FF2B5EF4-FFF2-40B4-BE49-F238E27FC236}">
                <a16:creationId xmlns:a16="http://schemas.microsoft.com/office/drawing/2014/main" id="{9E504FC4-33E9-4EE9-BD7C-201D0DD56BB7}"/>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737137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8C23D-E002-4B6D-9EC9-69DFB5FD2A85}"/>
              </a:ext>
            </a:extLst>
          </p:cNvPr>
          <p:cNvSpPr>
            <a:spLocks noGrp="1"/>
          </p:cNvSpPr>
          <p:nvPr>
            <p:ph type="title"/>
          </p:nvPr>
        </p:nvSpPr>
        <p:spPr/>
        <p:txBody>
          <a:bodyPr/>
          <a:lstStyle/>
          <a:p>
            <a:r>
              <a:rPr lang="en-US"/>
              <a:t>Instagram Posts Table | Instagram - 5 of 13</a:t>
            </a:r>
          </a:p>
        </p:txBody>
      </p:sp>
      <p:graphicFrame>
        <p:nvGraphicFramePr>
          <p:cNvPr id="5" name="Table Placeholder 4">
            <a:extLst>
              <a:ext uri="{FF2B5EF4-FFF2-40B4-BE49-F238E27FC236}">
                <a16:creationId xmlns:a16="http://schemas.microsoft.com/office/drawing/2014/main" id="{65F18B12-8A19-467E-A7A1-79BDD2DD61B8}"/>
              </a:ext>
            </a:extLst>
          </p:cNvPr>
          <p:cNvGraphicFramePr>
            <a:graphicFrameLocks noGrp="1"/>
          </p:cNvGraphicFramePr>
          <p:nvPr>
            <p:ph type="tbl" sz="quarter" idx="13"/>
            <p:extLst>
              <p:ext uri="{D42A27DB-BD31-4B8C-83A1-F6EECF244321}">
                <p14:modId xmlns:p14="http://schemas.microsoft.com/office/powerpoint/2010/main" val="2734431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41320516"/>
                    </a:ext>
                  </a:extLst>
                </a:gridCol>
                <a:gridCol w="658368">
                  <a:extLst>
                    <a:ext uri="{9D8B030D-6E8A-4147-A177-3AD203B41FA5}">
                      <a16:colId xmlns:a16="http://schemas.microsoft.com/office/drawing/2014/main" val="3545257902"/>
                    </a:ext>
                  </a:extLst>
                </a:gridCol>
                <a:gridCol w="658368">
                  <a:extLst>
                    <a:ext uri="{9D8B030D-6E8A-4147-A177-3AD203B41FA5}">
                      <a16:colId xmlns:a16="http://schemas.microsoft.com/office/drawing/2014/main" val="780626000"/>
                    </a:ext>
                  </a:extLst>
                </a:gridCol>
                <a:gridCol w="658368">
                  <a:extLst>
                    <a:ext uri="{9D8B030D-6E8A-4147-A177-3AD203B41FA5}">
                      <a16:colId xmlns:a16="http://schemas.microsoft.com/office/drawing/2014/main" val="1759083371"/>
                    </a:ext>
                  </a:extLst>
                </a:gridCol>
                <a:gridCol w="658368">
                  <a:extLst>
                    <a:ext uri="{9D8B030D-6E8A-4147-A177-3AD203B41FA5}">
                      <a16:colId xmlns:a16="http://schemas.microsoft.com/office/drawing/2014/main" val="2545919775"/>
                    </a:ext>
                  </a:extLst>
                </a:gridCol>
                <a:gridCol w="658368">
                  <a:extLst>
                    <a:ext uri="{9D8B030D-6E8A-4147-A177-3AD203B41FA5}">
                      <a16:colId xmlns:a16="http://schemas.microsoft.com/office/drawing/2014/main" val="1162670758"/>
                    </a:ext>
                  </a:extLst>
                </a:gridCol>
                <a:gridCol w="658368">
                  <a:extLst>
                    <a:ext uri="{9D8B030D-6E8A-4147-A177-3AD203B41FA5}">
                      <a16:colId xmlns:a16="http://schemas.microsoft.com/office/drawing/2014/main" val="1672620809"/>
                    </a:ext>
                  </a:extLst>
                </a:gridCol>
                <a:gridCol w="658368">
                  <a:extLst>
                    <a:ext uri="{9D8B030D-6E8A-4147-A177-3AD203B41FA5}">
                      <a16:colId xmlns:a16="http://schemas.microsoft.com/office/drawing/2014/main" val="2709993539"/>
                    </a:ext>
                  </a:extLst>
                </a:gridCol>
                <a:gridCol w="658368">
                  <a:extLst>
                    <a:ext uri="{9D8B030D-6E8A-4147-A177-3AD203B41FA5}">
                      <a16:colId xmlns:a16="http://schemas.microsoft.com/office/drawing/2014/main" val="2952874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7852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- 2018-09-30 07:58:11 </a:t>
                      </a:r>
                      <a:r>
                        <a:rPr kumimoji="0" lang="de-DE" sz="1000" b="0" i="0" u="none" strike="noStrike" kern="1200" cap="none" spc="0" normalizeH="0" baseline="0" noProof="0">
                          <a:ln>
                            <a:noFill/>
                          </a:ln>
                          <a:solidFill>
                            <a:prstClr val="black"/>
                          </a:solidFill>
                          <a:effectLst/>
                          <a:uLnTx/>
                          <a:uFillTx/>
                          <a:latin typeface="+mn-lt"/>
                          <a:ea typeface="+mn-ea"/>
                          <a:cs typeface="+mn-cs"/>
                        </a:rPr>
                        <a:t>
 Seit Wochen versuchen Baumbesetzer verstärkt die Rodung des Hambacher Forst zu verhindern. Doch eigentlich ist das umkämpfte Stück nur noch ein kleiner Teil des Waldes.  In den 80er-Jahren ersteckte sich der Forst zwischen Elsdorf und Niederzier auf mehr als 4000 Hektar. Heute ist nur noch ein kleiner Teil übrig. Dem Energiekonzern RWE wurde stattgegeben das Gebiet zum Braunkohleabbau zu nutzen. Dagegen klagt der Bund für Umwelt und Naturschutz Deutschland. #tagesschau 
#Hambi #Wald #Forst #Rodung #RWE #Braunkohle #NRW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316905</a:t>
                      </a:r>
                    </a:p>
                  </a:txBody>
                  <a:tcPr/>
                </a:tc>
                <a:extLst>
                  <a:ext uri="{0D108BD9-81ED-4DB2-BD59-A6C34878D82A}">
                    <a16:rowId xmlns:a16="http://schemas.microsoft.com/office/drawing/2014/main" val="303798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eurovision_de - 2018-09-29 18:27:08 </a:t>
                      </a:r>
                      <a:r>
                        <a:rPr kumimoji="0" lang="en-US" sz="1000" b="0" i="0" u="none" strike="noStrike" kern="1200" cap="none" spc="0" normalizeH="0" baseline="0" noProof="0">
                          <a:ln>
                            <a:noFill/>
                          </a:ln>
                          <a:solidFill>
                            <a:prstClr val="black"/>
                          </a:solidFill>
                          <a:effectLst/>
                          <a:uLnTx/>
                          <a:uFillTx/>
                          <a:latin typeface="+mn-lt"/>
                          <a:ea typeface="+mn-ea"/>
                          <a:cs typeface="+mn-cs"/>
                        </a:rPr>
                        <a:t>
 Die Dritte beim Workshop am Freitag: @nicolecrossmusic . Die 25-Jährige aus Nürnberg hat schon jede Menge Erfahrung. Mit @lenameyerlandrut hat sie "This Is What You Came For" von Rihanna &amp; Calvin Harris und "Treat You Better" von Shawn Mendes im Duett gesungen. #eurovision2019 #esc #eurovision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7057</a:t>
                      </a:r>
                    </a:p>
                  </a:txBody>
                  <a:tcPr/>
                </a:tc>
                <a:extLst>
                  <a:ext uri="{0D108BD9-81ED-4DB2-BD59-A6C34878D82A}">
                    <a16:rowId xmlns:a16="http://schemas.microsoft.com/office/drawing/2014/main" val="3019606572"/>
                  </a:ext>
                </a:extLst>
              </a:tr>
            </a:tbl>
          </a:graphicData>
        </a:graphic>
      </p:graphicFrame>
      <p:sp>
        <p:nvSpPr>
          <p:cNvPr id="4" name="Text Placeholder 3">
            <a:extLst>
              <a:ext uri="{FF2B5EF4-FFF2-40B4-BE49-F238E27FC236}">
                <a16:creationId xmlns:a16="http://schemas.microsoft.com/office/drawing/2014/main" id="{4D9472C4-81F3-4115-BEDD-0485972E6879}"/>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962737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334C9-D594-4FD4-98DE-7F22CB91F7AE}"/>
              </a:ext>
            </a:extLst>
          </p:cNvPr>
          <p:cNvSpPr>
            <a:spLocks noGrp="1"/>
          </p:cNvSpPr>
          <p:nvPr>
            <p:ph type="title"/>
          </p:nvPr>
        </p:nvSpPr>
        <p:spPr/>
        <p:txBody>
          <a:bodyPr/>
          <a:lstStyle/>
          <a:p>
            <a:r>
              <a:rPr lang="en-US"/>
              <a:t>Instagram Posts Table | Instagram - 6 of 13</a:t>
            </a:r>
          </a:p>
        </p:txBody>
      </p:sp>
      <p:graphicFrame>
        <p:nvGraphicFramePr>
          <p:cNvPr id="5" name="Table Placeholder 4">
            <a:extLst>
              <a:ext uri="{FF2B5EF4-FFF2-40B4-BE49-F238E27FC236}">
                <a16:creationId xmlns:a16="http://schemas.microsoft.com/office/drawing/2014/main" id="{C6CD79C4-6B4F-41ED-9940-2797E32D925F}"/>
              </a:ext>
            </a:extLst>
          </p:cNvPr>
          <p:cNvGraphicFramePr>
            <a:graphicFrameLocks noGrp="1"/>
          </p:cNvGraphicFramePr>
          <p:nvPr>
            <p:ph type="tbl" sz="quarter" idx="13"/>
            <p:extLst>
              <p:ext uri="{D42A27DB-BD31-4B8C-83A1-F6EECF244321}">
                <p14:modId xmlns:p14="http://schemas.microsoft.com/office/powerpoint/2010/main" val="1957022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89179758"/>
                    </a:ext>
                  </a:extLst>
                </a:gridCol>
                <a:gridCol w="658368">
                  <a:extLst>
                    <a:ext uri="{9D8B030D-6E8A-4147-A177-3AD203B41FA5}">
                      <a16:colId xmlns:a16="http://schemas.microsoft.com/office/drawing/2014/main" val="2945288235"/>
                    </a:ext>
                  </a:extLst>
                </a:gridCol>
                <a:gridCol w="658368">
                  <a:extLst>
                    <a:ext uri="{9D8B030D-6E8A-4147-A177-3AD203B41FA5}">
                      <a16:colId xmlns:a16="http://schemas.microsoft.com/office/drawing/2014/main" val="3132256085"/>
                    </a:ext>
                  </a:extLst>
                </a:gridCol>
                <a:gridCol w="658368">
                  <a:extLst>
                    <a:ext uri="{9D8B030D-6E8A-4147-A177-3AD203B41FA5}">
                      <a16:colId xmlns:a16="http://schemas.microsoft.com/office/drawing/2014/main" val="343778676"/>
                    </a:ext>
                  </a:extLst>
                </a:gridCol>
                <a:gridCol w="658368">
                  <a:extLst>
                    <a:ext uri="{9D8B030D-6E8A-4147-A177-3AD203B41FA5}">
                      <a16:colId xmlns:a16="http://schemas.microsoft.com/office/drawing/2014/main" val="2043580380"/>
                    </a:ext>
                  </a:extLst>
                </a:gridCol>
                <a:gridCol w="658368">
                  <a:extLst>
                    <a:ext uri="{9D8B030D-6E8A-4147-A177-3AD203B41FA5}">
                      <a16:colId xmlns:a16="http://schemas.microsoft.com/office/drawing/2014/main" val="272450312"/>
                    </a:ext>
                  </a:extLst>
                </a:gridCol>
                <a:gridCol w="658368">
                  <a:extLst>
                    <a:ext uri="{9D8B030D-6E8A-4147-A177-3AD203B41FA5}">
                      <a16:colId xmlns:a16="http://schemas.microsoft.com/office/drawing/2014/main" val="3519886160"/>
                    </a:ext>
                  </a:extLst>
                </a:gridCol>
                <a:gridCol w="658368">
                  <a:extLst>
                    <a:ext uri="{9D8B030D-6E8A-4147-A177-3AD203B41FA5}">
                      <a16:colId xmlns:a16="http://schemas.microsoft.com/office/drawing/2014/main" val="4165385938"/>
                    </a:ext>
                  </a:extLst>
                </a:gridCol>
                <a:gridCol w="658368">
                  <a:extLst>
                    <a:ext uri="{9D8B030D-6E8A-4147-A177-3AD203B41FA5}">
                      <a16:colId xmlns:a16="http://schemas.microsoft.com/office/drawing/2014/main" val="2147190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2537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- 2018-09-29 18:04:36 </a:t>
                      </a:r>
                      <a:r>
                        <a:rPr kumimoji="0" lang="de-DE" sz="1000" b="0" i="0" u="none" strike="noStrike" kern="1200" cap="none" spc="0" normalizeH="0" baseline="0" noProof="0">
                          <a:ln>
                            <a:noFill/>
                          </a:ln>
                          <a:solidFill>
                            <a:prstClr val="black"/>
                          </a:solidFill>
                          <a:effectLst/>
                          <a:uLnTx/>
                          <a:uFillTx/>
                          <a:latin typeface="+mn-lt"/>
                          <a:ea typeface="+mn-ea"/>
                          <a:cs typeface="+mn-cs"/>
                        </a:rPr>
                        <a:t>
 In #Hamburg haben mehr als 20.000 Menschen friedlich gegen #Rassismus und #Rechtsextremismus demonstriert. Mehr als 450 Gruppen hatten zu einer bunten #Protest-Parade aufgerufen. Die Demonstranten forderten für #Flüchtlinge ein #Bleiberecht, den Stopp von #Abschiebungen und sichere Fluchtwege. Zivile Seenotrettung im Mittelmeer dürfe nicht kriminalisert werden. Die Veranstalter werteten ihren Protest als einen Aufstand der Solidarität. #tagesschau #UnitedAgainstRacism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218995</a:t>
                      </a:r>
                    </a:p>
                  </a:txBody>
                  <a:tcPr/>
                </a:tc>
                <a:extLst>
                  <a:ext uri="{0D108BD9-81ED-4DB2-BD59-A6C34878D82A}">
                    <a16:rowId xmlns:a16="http://schemas.microsoft.com/office/drawing/2014/main" val="1992978083"/>
                  </a:ext>
                </a:extLst>
              </a:tr>
            </a:tbl>
          </a:graphicData>
        </a:graphic>
      </p:graphicFrame>
      <p:sp>
        <p:nvSpPr>
          <p:cNvPr id="4" name="Text Placeholder 3">
            <a:extLst>
              <a:ext uri="{FF2B5EF4-FFF2-40B4-BE49-F238E27FC236}">
                <a16:creationId xmlns:a16="http://schemas.microsoft.com/office/drawing/2014/main" id="{157A646E-9434-4CF9-B880-1C9A1B0F423C}"/>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925439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99F3E-14E9-4016-974B-066355E822A3}"/>
              </a:ext>
            </a:extLst>
          </p:cNvPr>
          <p:cNvSpPr>
            <a:spLocks noGrp="1"/>
          </p:cNvSpPr>
          <p:nvPr>
            <p:ph type="title"/>
          </p:nvPr>
        </p:nvSpPr>
        <p:spPr/>
        <p:txBody>
          <a:bodyPr/>
          <a:lstStyle/>
          <a:p>
            <a:r>
              <a:rPr lang="en-US"/>
              <a:t>Instagram Posts Table | Instagram - 7 of 13</a:t>
            </a:r>
          </a:p>
        </p:txBody>
      </p:sp>
      <p:graphicFrame>
        <p:nvGraphicFramePr>
          <p:cNvPr id="5" name="Table Placeholder 4">
            <a:extLst>
              <a:ext uri="{FF2B5EF4-FFF2-40B4-BE49-F238E27FC236}">
                <a16:creationId xmlns:a16="http://schemas.microsoft.com/office/drawing/2014/main" id="{0982E1AD-8359-4AC4-8F5F-F670713CC26D}"/>
              </a:ext>
            </a:extLst>
          </p:cNvPr>
          <p:cNvGraphicFramePr>
            <a:graphicFrameLocks noGrp="1"/>
          </p:cNvGraphicFramePr>
          <p:nvPr>
            <p:ph type="tbl" sz="quarter" idx="13"/>
            <p:extLst>
              <p:ext uri="{D42A27DB-BD31-4B8C-83A1-F6EECF244321}">
                <p14:modId xmlns:p14="http://schemas.microsoft.com/office/powerpoint/2010/main" val="102087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5628728"/>
                    </a:ext>
                  </a:extLst>
                </a:gridCol>
                <a:gridCol w="658368">
                  <a:extLst>
                    <a:ext uri="{9D8B030D-6E8A-4147-A177-3AD203B41FA5}">
                      <a16:colId xmlns:a16="http://schemas.microsoft.com/office/drawing/2014/main" val="129479568"/>
                    </a:ext>
                  </a:extLst>
                </a:gridCol>
                <a:gridCol w="658368">
                  <a:extLst>
                    <a:ext uri="{9D8B030D-6E8A-4147-A177-3AD203B41FA5}">
                      <a16:colId xmlns:a16="http://schemas.microsoft.com/office/drawing/2014/main" val="4110340683"/>
                    </a:ext>
                  </a:extLst>
                </a:gridCol>
                <a:gridCol w="658368">
                  <a:extLst>
                    <a:ext uri="{9D8B030D-6E8A-4147-A177-3AD203B41FA5}">
                      <a16:colId xmlns:a16="http://schemas.microsoft.com/office/drawing/2014/main" val="1049811799"/>
                    </a:ext>
                  </a:extLst>
                </a:gridCol>
                <a:gridCol w="658368">
                  <a:extLst>
                    <a:ext uri="{9D8B030D-6E8A-4147-A177-3AD203B41FA5}">
                      <a16:colId xmlns:a16="http://schemas.microsoft.com/office/drawing/2014/main" val="3111279427"/>
                    </a:ext>
                  </a:extLst>
                </a:gridCol>
                <a:gridCol w="658368">
                  <a:extLst>
                    <a:ext uri="{9D8B030D-6E8A-4147-A177-3AD203B41FA5}">
                      <a16:colId xmlns:a16="http://schemas.microsoft.com/office/drawing/2014/main" val="3192409108"/>
                    </a:ext>
                  </a:extLst>
                </a:gridCol>
                <a:gridCol w="658368">
                  <a:extLst>
                    <a:ext uri="{9D8B030D-6E8A-4147-A177-3AD203B41FA5}">
                      <a16:colId xmlns:a16="http://schemas.microsoft.com/office/drawing/2014/main" val="2094931555"/>
                    </a:ext>
                  </a:extLst>
                </a:gridCol>
                <a:gridCol w="658368">
                  <a:extLst>
                    <a:ext uri="{9D8B030D-6E8A-4147-A177-3AD203B41FA5}">
                      <a16:colId xmlns:a16="http://schemas.microsoft.com/office/drawing/2014/main" val="666807781"/>
                    </a:ext>
                  </a:extLst>
                </a:gridCol>
                <a:gridCol w="658368">
                  <a:extLst>
                    <a:ext uri="{9D8B030D-6E8A-4147-A177-3AD203B41FA5}">
                      <a16:colId xmlns:a16="http://schemas.microsoft.com/office/drawing/2014/main" val="1034356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8206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- 2018-09-29 16:26:48 </a:t>
                      </a:r>
                      <a:r>
                        <a:rPr kumimoji="0" lang="de-DE" sz="1000" b="0" i="0" u="none" strike="noStrike" kern="1200" cap="none" spc="0" normalizeH="0" baseline="0" noProof="0">
                          <a:ln>
                            <a:noFill/>
                          </a:ln>
                          <a:solidFill>
                            <a:prstClr val="black"/>
                          </a:solidFill>
                          <a:effectLst/>
                          <a:uLnTx/>
                          <a:uFillTx/>
                          <a:latin typeface="+mn-lt"/>
                          <a:ea typeface="+mn-ea"/>
                          <a:cs typeface="+mn-cs"/>
                        </a:rPr>
                        <a:t>
 Der Fotograf #WolfgangTillmans hat den #Kaiserring 2018 der Stadt #Goslar erhalten. Die Auszeichnung gilt als einer der weltweit wichtigsten Preise für moderne #Kunst. Der in London und Berlin lebende 50-jährige Künstler gehöre angesichts seines dichten, vielschichtigen Lebenswerks zu den bedeutendsten Fotografen unserer Zeit, begründete die Jury ihre Entscheidung. Bekannt wurde #Tillmans in den frühen 90ern mit Fotografien aus der Jugend- und #Popkultur. Zuletzt erkundete er laut Jury auch die Möglichkeiten, mit künstlerischen Mitteln politisch und gesellschaftlich wirksam zu werden, etwa durch Plakatkampagnen oder Internetaktionen. Seine Werke wurden bereits in vielen internationalen Ausstellungen gezeigt. Der undotierte Kaiserring, der an den im Jahr 1050 in Goslar geborenen Kaiser Heinrich IV. erinnert, wird seit 1975 jährlich vergeben. Frühere Preisträger sind u.a. Max Ernst, Joseph Beuys, Christo und Jenny Holzer. #tagesschau #modernekunst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153117</a:t>
                      </a:r>
                    </a:p>
                  </a:txBody>
                  <a:tcPr/>
                </a:tc>
                <a:extLst>
                  <a:ext uri="{0D108BD9-81ED-4DB2-BD59-A6C34878D82A}">
                    <a16:rowId xmlns:a16="http://schemas.microsoft.com/office/drawing/2014/main" val="932454834"/>
                  </a:ext>
                </a:extLst>
              </a:tr>
            </a:tbl>
          </a:graphicData>
        </a:graphic>
      </p:graphicFrame>
      <p:sp>
        <p:nvSpPr>
          <p:cNvPr id="4" name="Text Placeholder 3">
            <a:extLst>
              <a:ext uri="{FF2B5EF4-FFF2-40B4-BE49-F238E27FC236}">
                <a16:creationId xmlns:a16="http://schemas.microsoft.com/office/drawing/2014/main" id="{4F524F09-BEBA-4CB7-8660-F35DF192631E}"/>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072341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87EB3-C486-4DCB-8EB2-8D5105424C09}"/>
              </a:ext>
            </a:extLst>
          </p:cNvPr>
          <p:cNvSpPr>
            <a:spLocks noGrp="1"/>
          </p:cNvSpPr>
          <p:nvPr>
            <p:ph type="title"/>
          </p:nvPr>
        </p:nvSpPr>
        <p:spPr/>
        <p:txBody>
          <a:bodyPr/>
          <a:lstStyle/>
          <a:p>
            <a:r>
              <a:rPr lang="en-US"/>
              <a:t>Instagram Posts Table | Instagram - 8 of 13</a:t>
            </a:r>
          </a:p>
        </p:txBody>
      </p:sp>
      <p:graphicFrame>
        <p:nvGraphicFramePr>
          <p:cNvPr id="5" name="Table Placeholder 4">
            <a:extLst>
              <a:ext uri="{FF2B5EF4-FFF2-40B4-BE49-F238E27FC236}">
                <a16:creationId xmlns:a16="http://schemas.microsoft.com/office/drawing/2014/main" id="{5744289E-4264-4BA7-939F-FD3180BE28F5}"/>
              </a:ext>
            </a:extLst>
          </p:cNvPr>
          <p:cNvGraphicFramePr>
            <a:graphicFrameLocks noGrp="1"/>
          </p:cNvGraphicFramePr>
          <p:nvPr>
            <p:ph type="tbl" sz="quarter" idx="13"/>
            <p:extLst>
              <p:ext uri="{D42A27DB-BD31-4B8C-83A1-F6EECF244321}">
                <p14:modId xmlns:p14="http://schemas.microsoft.com/office/powerpoint/2010/main" val="202577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59855660"/>
                    </a:ext>
                  </a:extLst>
                </a:gridCol>
                <a:gridCol w="658368">
                  <a:extLst>
                    <a:ext uri="{9D8B030D-6E8A-4147-A177-3AD203B41FA5}">
                      <a16:colId xmlns:a16="http://schemas.microsoft.com/office/drawing/2014/main" val="1062786870"/>
                    </a:ext>
                  </a:extLst>
                </a:gridCol>
                <a:gridCol w="658368">
                  <a:extLst>
                    <a:ext uri="{9D8B030D-6E8A-4147-A177-3AD203B41FA5}">
                      <a16:colId xmlns:a16="http://schemas.microsoft.com/office/drawing/2014/main" val="2222587782"/>
                    </a:ext>
                  </a:extLst>
                </a:gridCol>
                <a:gridCol w="658368">
                  <a:extLst>
                    <a:ext uri="{9D8B030D-6E8A-4147-A177-3AD203B41FA5}">
                      <a16:colId xmlns:a16="http://schemas.microsoft.com/office/drawing/2014/main" val="1972050012"/>
                    </a:ext>
                  </a:extLst>
                </a:gridCol>
                <a:gridCol w="658368">
                  <a:extLst>
                    <a:ext uri="{9D8B030D-6E8A-4147-A177-3AD203B41FA5}">
                      <a16:colId xmlns:a16="http://schemas.microsoft.com/office/drawing/2014/main" val="1929864534"/>
                    </a:ext>
                  </a:extLst>
                </a:gridCol>
                <a:gridCol w="658368">
                  <a:extLst>
                    <a:ext uri="{9D8B030D-6E8A-4147-A177-3AD203B41FA5}">
                      <a16:colId xmlns:a16="http://schemas.microsoft.com/office/drawing/2014/main" val="3997854354"/>
                    </a:ext>
                  </a:extLst>
                </a:gridCol>
                <a:gridCol w="658368">
                  <a:extLst>
                    <a:ext uri="{9D8B030D-6E8A-4147-A177-3AD203B41FA5}">
                      <a16:colId xmlns:a16="http://schemas.microsoft.com/office/drawing/2014/main" val="2844609838"/>
                    </a:ext>
                  </a:extLst>
                </a:gridCol>
                <a:gridCol w="658368">
                  <a:extLst>
                    <a:ext uri="{9D8B030D-6E8A-4147-A177-3AD203B41FA5}">
                      <a16:colId xmlns:a16="http://schemas.microsoft.com/office/drawing/2014/main" val="982786726"/>
                    </a:ext>
                  </a:extLst>
                </a:gridCol>
                <a:gridCol w="658368">
                  <a:extLst>
                    <a:ext uri="{9D8B030D-6E8A-4147-A177-3AD203B41FA5}">
                      <a16:colId xmlns:a16="http://schemas.microsoft.com/office/drawing/2014/main" val="4226353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8334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- 2018-09-29 15:37:22 </a:t>
                      </a:r>
                      <a:r>
                        <a:rPr kumimoji="0" lang="en-US" sz="1000" b="0" i="0" u="none" strike="noStrike" kern="1200" cap="none" spc="0" normalizeH="0" baseline="0" noProof="0">
                          <a:ln>
                            <a:noFill/>
                          </a:ln>
                          <a:solidFill>
                            <a:prstClr val="black"/>
                          </a:solidFill>
                          <a:effectLst/>
                          <a:uLnTx/>
                          <a:uFillTx/>
                          <a:latin typeface="+mn-lt"/>
                          <a:ea typeface="+mn-ea"/>
                          <a:cs typeface="+mn-cs"/>
                        </a:rPr>
                        <a:t>
 23! Eine magische Zahl! Wer von Euch hat mehr...? 🚜💨 #traktor #traktoren #schrauber #schlepper #trecker #oldtimer #oldtimers #oldtimertrecker #oldtimertraktor #landmaschinen #mechatroniker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30980</a:t>
                      </a:r>
                    </a:p>
                  </a:txBody>
                  <a:tcPr/>
                </a:tc>
                <a:extLst>
                  <a:ext uri="{0D108BD9-81ED-4DB2-BD59-A6C34878D82A}">
                    <a16:rowId xmlns:a16="http://schemas.microsoft.com/office/drawing/2014/main" val="398901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eurovision_de - 2018-09-29 14:43:15 </a:t>
                      </a:r>
                      <a:r>
                        <a:rPr kumimoji="0" lang="de-DE" sz="1000" b="0" i="0" u="none" strike="noStrike" kern="1200" cap="none" spc="0" normalizeH="0" baseline="0" noProof="0">
                          <a:ln>
                            <a:noFill/>
                          </a:ln>
                          <a:solidFill>
                            <a:prstClr val="black"/>
                          </a:solidFill>
                          <a:effectLst/>
                          <a:uLnTx/>
                          <a:uFillTx/>
                          <a:latin typeface="+mn-lt"/>
                          <a:ea typeface="+mn-ea"/>
                          <a:cs typeface="+mn-cs"/>
                        </a:rPr>
                        <a:t>
 Nummer 2 von 20 möglichen Kandidaten für den ESC-Vorentscheid: @sebastian.schub aus Hamburg. Inzwischen lebt der 20-jährige Singer-Songwriter in London. #eurovision2019 #esc #singersongwriter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6043</a:t>
                      </a:r>
                    </a:p>
                  </a:txBody>
                  <a:tcPr/>
                </a:tc>
                <a:extLst>
                  <a:ext uri="{0D108BD9-81ED-4DB2-BD59-A6C34878D82A}">
                    <a16:rowId xmlns:a16="http://schemas.microsoft.com/office/drawing/2014/main" val="369956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- 2018-09-29 13:41:27 </a:t>
                      </a:r>
                      <a:r>
                        <a:rPr kumimoji="0" lang="de-DE" sz="1000" b="0" i="0" u="none" strike="noStrike" kern="1200" cap="none" spc="0" normalizeH="0" baseline="0" noProof="0">
                          <a:ln>
                            <a:noFill/>
                          </a:ln>
                          <a:solidFill>
                            <a:prstClr val="black"/>
                          </a:solidFill>
                          <a:effectLst/>
                          <a:uLnTx/>
                          <a:uFillTx/>
                          <a:latin typeface="+mn-lt"/>
                          <a:ea typeface="+mn-ea"/>
                          <a:cs typeface="+mn-cs"/>
                        </a:rPr>
                        <a:t>
 Bunt, aber alles andere als friedlich: Kurz vor dem Jahrestag des katalanischen #Unabhängigkeitsreferendums ist es in #Barcelona zu gewaltsamen Zusammenstößen gekommen. #Separatisten bewarfen Polizisten mit Farbbeuteln, diese setzten Schlagstöcke ein. #Katalonien https://www.tagesschau.de/ausland/barcelona-305.html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181553</a:t>
                      </a:r>
                    </a:p>
                  </a:txBody>
                  <a:tcPr/>
                </a:tc>
                <a:extLst>
                  <a:ext uri="{0D108BD9-81ED-4DB2-BD59-A6C34878D82A}">
                    <a16:rowId xmlns:a16="http://schemas.microsoft.com/office/drawing/2014/main" val="1055525596"/>
                  </a:ext>
                </a:extLst>
              </a:tr>
            </a:tbl>
          </a:graphicData>
        </a:graphic>
      </p:graphicFrame>
      <p:sp>
        <p:nvSpPr>
          <p:cNvPr id="4" name="Text Placeholder 3">
            <a:extLst>
              <a:ext uri="{FF2B5EF4-FFF2-40B4-BE49-F238E27FC236}">
                <a16:creationId xmlns:a16="http://schemas.microsoft.com/office/drawing/2014/main" id="{A6FFF0DD-A586-455D-BAB9-5B9603B0A52F}"/>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749743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0B2EE-5D1A-4D56-AFAA-32321DE1F38D}"/>
              </a:ext>
            </a:extLst>
          </p:cNvPr>
          <p:cNvSpPr>
            <a:spLocks noGrp="1"/>
          </p:cNvSpPr>
          <p:nvPr>
            <p:ph type="title"/>
          </p:nvPr>
        </p:nvSpPr>
        <p:spPr/>
        <p:txBody>
          <a:bodyPr/>
          <a:lstStyle/>
          <a:p>
            <a:r>
              <a:rPr lang="en-US"/>
              <a:t>Instagram Posts Table | Instagram - 9 of 13</a:t>
            </a:r>
          </a:p>
        </p:txBody>
      </p:sp>
      <p:graphicFrame>
        <p:nvGraphicFramePr>
          <p:cNvPr id="5" name="Table Placeholder 4">
            <a:extLst>
              <a:ext uri="{FF2B5EF4-FFF2-40B4-BE49-F238E27FC236}">
                <a16:creationId xmlns:a16="http://schemas.microsoft.com/office/drawing/2014/main" id="{A7629E54-5228-466E-B911-E0AC2F5B61D5}"/>
              </a:ext>
            </a:extLst>
          </p:cNvPr>
          <p:cNvGraphicFramePr>
            <a:graphicFrameLocks noGrp="1"/>
          </p:cNvGraphicFramePr>
          <p:nvPr>
            <p:ph type="tbl" sz="quarter" idx="13"/>
            <p:extLst>
              <p:ext uri="{D42A27DB-BD31-4B8C-83A1-F6EECF244321}">
                <p14:modId xmlns:p14="http://schemas.microsoft.com/office/powerpoint/2010/main" val="3753439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874321"/>
                    </a:ext>
                  </a:extLst>
                </a:gridCol>
                <a:gridCol w="658368">
                  <a:extLst>
                    <a:ext uri="{9D8B030D-6E8A-4147-A177-3AD203B41FA5}">
                      <a16:colId xmlns:a16="http://schemas.microsoft.com/office/drawing/2014/main" val="2743120535"/>
                    </a:ext>
                  </a:extLst>
                </a:gridCol>
                <a:gridCol w="658368">
                  <a:extLst>
                    <a:ext uri="{9D8B030D-6E8A-4147-A177-3AD203B41FA5}">
                      <a16:colId xmlns:a16="http://schemas.microsoft.com/office/drawing/2014/main" val="1518131585"/>
                    </a:ext>
                  </a:extLst>
                </a:gridCol>
                <a:gridCol w="658368">
                  <a:extLst>
                    <a:ext uri="{9D8B030D-6E8A-4147-A177-3AD203B41FA5}">
                      <a16:colId xmlns:a16="http://schemas.microsoft.com/office/drawing/2014/main" val="3561711646"/>
                    </a:ext>
                  </a:extLst>
                </a:gridCol>
                <a:gridCol w="658368">
                  <a:extLst>
                    <a:ext uri="{9D8B030D-6E8A-4147-A177-3AD203B41FA5}">
                      <a16:colId xmlns:a16="http://schemas.microsoft.com/office/drawing/2014/main" val="3065322525"/>
                    </a:ext>
                  </a:extLst>
                </a:gridCol>
                <a:gridCol w="658368">
                  <a:extLst>
                    <a:ext uri="{9D8B030D-6E8A-4147-A177-3AD203B41FA5}">
                      <a16:colId xmlns:a16="http://schemas.microsoft.com/office/drawing/2014/main" val="4144088549"/>
                    </a:ext>
                  </a:extLst>
                </a:gridCol>
                <a:gridCol w="658368">
                  <a:extLst>
                    <a:ext uri="{9D8B030D-6E8A-4147-A177-3AD203B41FA5}">
                      <a16:colId xmlns:a16="http://schemas.microsoft.com/office/drawing/2014/main" val="3982912957"/>
                    </a:ext>
                  </a:extLst>
                </a:gridCol>
                <a:gridCol w="658368">
                  <a:extLst>
                    <a:ext uri="{9D8B030D-6E8A-4147-A177-3AD203B41FA5}">
                      <a16:colId xmlns:a16="http://schemas.microsoft.com/office/drawing/2014/main" val="768832524"/>
                    </a:ext>
                  </a:extLst>
                </a:gridCol>
                <a:gridCol w="658368">
                  <a:extLst>
                    <a:ext uri="{9D8B030D-6E8A-4147-A177-3AD203B41FA5}">
                      <a16:colId xmlns:a16="http://schemas.microsoft.com/office/drawing/2014/main" val="1159175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69742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- 2018-09-29 12:17:54 </a:t>
                      </a:r>
                      <a:r>
                        <a:rPr kumimoji="0" lang="de-DE" sz="1000" b="0" i="0" u="none" strike="noStrike" kern="1200" cap="none" spc="0" normalizeH="0" baseline="0" noProof="0">
                          <a:ln>
                            <a:noFill/>
                          </a:ln>
                          <a:solidFill>
                            <a:prstClr val="black"/>
                          </a:solidFill>
                          <a:effectLst/>
                          <a:uLnTx/>
                          <a:uFillTx/>
                          <a:latin typeface="+mn-lt"/>
                          <a:ea typeface="+mn-ea"/>
                          <a:cs typeface="+mn-cs"/>
                        </a:rPr>
                        <a:t>
 #Erdogannotwelcome - keine schmutzigen Deals mit der Türkei": Unter diesem Motto startete am Samstagvormittag eine Großdemonstration an der Deutzer Werft in #Köln, zu der mehrere kurdische Gruppen, Attac, Linkspartei und Jusos eingeladen haben. Die Veranstalter rechneten im Vorfeld mit mehreren tausend Teilnehmern. Tatsächlich hatten sich dort zunächst aber deutlich weniger Menschen versammelt. Auch viele hundert Anhänger des türkischen Präsidenten #Erdogan sind nach Köln gekommen, um ihn und die Eröffnung der #Zentralmoschee in #Ehrenfeld zu feiern. Die Polizei ist mit einem Großaufgebot vor Ort. #koeln2909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176106</a:t>
                      </a:r>
                    </a:p>
                  </a:txBody>
                  <a:tcPr/>
                </a:tc>
                <a:extLst>
                  <a:ext uri="{0D108BD9-81ED-4DB2-BD59-A6C34878D82A}">
                    <a16:rowId xmlns:a16="http://schemas.microsoft.com/office/drawing/2014/main" val="2741056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eurovision_de - 2018-09-29 12:16:39 </a:t>
                      </a:r>
                      <a:r>
                        <a:rPr kumimoji="0" lang="de-DE" sz="1000" b="0" i="0" u="none" strike="noStrike" kern="1200" cap="none" spc="0" normalizeH="0" baseline="0" noProof="0">
                          <a:ln>
                            <a:noFill/>
                          </a:ln>
                          <a:solidFill>
                            <a:prstClr val="black"/>
                          </a:solidFill>
                          <a:effectLst/>
                          <a:uLnTx/>
                          <a:uFillTx/>
                          <a:latin typeface="+mn-lt"/>
                          <a:ea typeface="+mn-ea"/>
                          <a:cs typeface="+mn-cs"/>
                        </a:rPr>
                        <a:t>
 Es geht los. Ab heute stellen wir euch die 20 Künstlerinnen und Künstler vor, die in der engeren Auswahl für den deutschen Vorentscheid sind. Den Anfang macht: @bbthomazz , The Voice Finalistin aus dem letzten Jahr mit großartiger Stimme und Ausstrahlung. Alle Infos zu Ihr und zu den anderen Künstlern —-&gt; Link in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a:t>
                      </a:r>
                    </a:p>
                  </a:txBody>
                  <a:tcPr/>
                </a:tc>
                <a:extLst>
                  <a:ext uri="{0D108BD9-81ED-4DB2-BD59-A6C34878D82A}">
                    <a16:rowId xmlns:a16="http://schemas.microsoft.com/office/drawing/2014/main" val="1273530324"/>
                  </a:ext>
                </a:extLst>
              </a:tr>
            </a:tbl>
          </a:graphicData>
        </a:graphic>
      </p:graphicFrame>
      <p:sp>
        <p:nvSpPr>
          <p:cNvPr id="4" name="Text Placeholder 3">
            <a:extLst>
              <a:ext uri="{FF2B5EF4-FFF2-40B4-BE49-F238E27FC236}">
                <a16:creationId xmlns:a16="http://schemas.microsoft.com/office/drawing/2014/main" id="{B7C5E2A6-B278-44D3-9107-17437DB42AD0}"/>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47309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80FD9-F9C6-4FAD-BB4E-05272C93E5D4}"/>
              </a:ext>
            </a:extLst>
          </p:cNvPr>
          <p:cNvSpPr>
            <a:spLocks noGrp="1"/>
          </p:cNvSpPr>
          <p:nvPr>
            <p:ph type="title"/>
          </p:nvPr>
        </p:nvSpPr>
        <p:spPr/>
        <p:txBody>
          <a:bodyPr/>
          <a:lstStyle/>
          <a:p>
            <a:r>
              <a:rPr lang="en-US"/>
              <a:t>Instagram Posts Table | Instagram - 10 of 13</a:t>
            </a:r>
          </a:p>
        </p:txBody>
      </p:sp>
      <p:graphicFrame>
        <p:nvGraphicFramePr>
          <p:cNvPr id="5" name="Table Placeholder 4">
            <a:extLst>
              <a:ext uri="{FF2B5EF4-FFF2-40B4-BE49-F238E27FC236}">
                <a16:creationId xmlns:a16="http://schemas.microsoft.com/office/drawing/2014/main" id="{58FCB5B7-F88E-4877-8ABC-47DF13D4B8E2}"/>
              </a:ext>
            </a:extLst>
          </p:cNvPr>
          <p:cNvGraphicFramePr>
            <a:graphicFrameLocks noGrp="1"/>
          </p:cNvGraphicFramePr>
          <p:nvPr>
            <p:ph type="tbl" sz="quarter" idx="13"/>
            <p:extLst>
              <p:ext uri="{D42A27DB-BD31-4B8C-83A1-F6EECF244321}">
                <p14:modId xmlns:p14="http://schemas.microsoft.com/office/powerpoint/2010/main" val="4044671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62244574"/>
                    </a:ext>
                  </a:extLst>
                </a:gridCol>
                <a:gridCol w="658368">
                  <a:extLst>
                    <a:ext uri="{9D8B030D-6E8A-4147-A177-3AD203B41FA5}">
                      <a16:colId xmlns:a16="http://schemas.microsoft.com/office/drawing/2014/main" val="1526252564"/>
                    </a:ext>
                  </a:extLst>
                </a:gridCol>
                <a:gridCol w="658368">
                  <a:extLst>
                    <a:ext uri="{9D8B030D-6E8A-4147-A177-3AD203B41FA5}">
                      <a16:colId xmlns:a16="http://schemas.microsoft.com/office/drawing/2014/main" val="3792563688"/>
                    </a:ext>
                  </a:extLst>
                </a:gridCol>
                <a:gridCol w="658368">
                  <a:extLst>
                    <a:ext uri="{9D8B030D-6E8A-4147-A177-3AD203B41FA5}">
                      <a16:colId xmlns:a16="http://schemas.microsoft.com/office/drawing/2014/main" val="1697036419"/>
                    </a:ext>
                  </a:extLst>
                </a:gridCol>
                <a:gridCol w="658368">
                  <a:extLst>
                    <a:ext uri="{9D8B030D-6E8A-4147-A177-3AD203B41FA5}">
                      <a16:colId xmlns:a16="http://schemas.microsoft.com/office/drawing/2014/main" val="3658638874"/>
                    </a:ext>
                  </a:extLst>
                </a:gridCol>
                <a:gridCol w="658368">
                  <a:extLst>
                    <a:ext uri="{9D8B030D-6E8A-4147-A177-3AD203B41FA5}">
                      <a16:colId xmlns:a16="http://schemas.microsoft.com/office/drawing/2014/main" val="1639741033"/>
                    </a:ext>
                  </a:extLst>
                </a:gridCol>
                <a:gridCol w="658368">
                  <a:extLst>
                    <a:ext uri="{9D8B030D-6E8A-4147-A177-3AD203B41FA5}">
                      <a16:colId xmlns:a16="http://schemas.microsoft.com/office/drawing/2014/main" val="1769711336"/>
                    </a:ext>
                  </a:extLst>
                </a:gridCol>
                <a:gridCol w="658368">
                  <a:extLst>
                    <a:ext uri="{9D8B030D-6E8A-4147-A177-3AD203B41FA5}">
                      <a16:colId xmlns:a16="http://schemas.microsoft.com/office/drawing/2014/main" val="3773962726"/>
                    </a:ext>
                  </a:extLst>
                </a:gridCol>
                <a:gridCol w="658368">
                  <a:extLst>
                    <a:ext uri="{9D8B030D-6E8A-4147-A177-3AD203B41FA5}">
                      <a16:colId xmlns:a16="http://schemas.microsoft.com/office/drawing/2014/main" val="3905963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5896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njoyde - 2018-09-29 11:02:50 </a:t>
                      </a:r>
                      <a:r>
                        <a:rPr kumimoji="0" lang="en-US" sz="1000" b="0" i="0" u="none" strike="noStrike" kern="1200" cap="none" spc="0" normalizeH="0" baseline="0" noProof="0">
                          <a:ln>
                            <a:noFill/>
                          </a:ln>
                          <a:solidFill>
                            <a:prstClr val="black"/>
                          </a:solidFill>
                          <a:effectLst/>
                          <a:uLnTx/>
                          <a:uFillTx/>
                          <a:latin typeface="+mn-lt"/>
                          <a:ea typeface="+mn-ea"/>
                          <a:cs typeface="+mn-cs"/>
                        </a:rPr>
                        <a:t>
 Mei, was ein fesches boarisches Madl und sein Bua! Dieses Foto fast vergessener Tage ist wirklich zeitlos - und zum Glück noch in Farbe. Ob auf dem Oktoberfest, aufm Swutsch im Norden oder einfach nur zuhause: Habt ein zünftiges Wochenende, ihr Lieben! 🍻🙌🏼🎉 @andreaskuhlage @jenshardeland  #OZapftIs #Oktoberfest #sexy #Dirndl #KuhlageUndHardeland #NJOYMorningshow #Throwback #tb #2012 #njoy #Norden #Norddeutschland #radio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20399</a:t>
                      </a:r>
                    </a:p>
                  </a:txBody>
                  <a:tcPr/>
                </a:tc>
                <a:extLst>
                  <a:ext uri="{0D108BD9-81ED-4DB2-BD59-A6C34878D82A}">
                    <a16:rowId xmlns:a16="http://schemas.microsoft.com/office/drawing/2014/main" val="48807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- 2018-09-29 08:45:08 </a:t>
                      </a:r>
                      <a:r>
                        <a:rPr kumimoji="0" lang="de-DE" sz="1000" b="0" i="0" u="none" strike="noStrike" kern="1200" cap="none" spc="0" normalizeH="0" baseline="0" noProof="0">
                          <a:ln>
                            <a:noFill/>
                          </a:ln>
                          <a:solidFill>
                            <a:prstClr val="black"/>
                          </a:solidFill>
                          <a:effectLst/>
                          <a:uLnTx/>
                          <a:uFillTx/>
                          <a:latin typeface="+mn-lt"/>
                          <a:ea typeface="+mn-ea"/>
                          <a:cs typeface="+mn-cs"/>
                        </a:rPr>
                        <a:t>
 Erschrocken schauen diese Bewohner der indonesischen Stadt #Palu auf die Trümmer eines Einkaufszentrums, das bei dem schweren #Erdbeben und dem folgenden #Tsunami zerstört wurde. Auf der indonesischen Insel #Sulawesi sind mindestens 384 Menschen ums Leben gekommen. #Indonesien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141102</a:t>
                      </a:r>
                    </a:p>
                  </a:txBody>
                  <a:tcPr/>
                </a:tc>
                <a:extLst>
                  <a:ext uri="{0D108BD9-81ED-4DB2-BD59-A6C34878D82A}">
                    <a16:rowId xmlns:a16="http://schemas.microsoft.com/office/drawing/2014/main" val="1948101128"/>
                  </a:ext>
                </a:extLst>
              </a:tr>
            </a:tbl>
          </a:graphicData>
        </a:graphic>
      </p:graphicFrame>
      <p:sp>
        <p:nvSpPr>
          <p:cNvPr id="4" name="Text Placeholder 3">
            <a:extLst>
              <a:ext uri="{FF2B5EF4-FFF2-40B4-BE49-F238E27FC236}">
                <a16:creationId xmlns:a16="http://schemas.microsoft.com/office/drawing/2014/main" id="{54AE83C0-1015-4E57-BB07-5AB0E7859E91}"/>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146550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C7978-12ED-40A8-B752-4740E0A94273}"/>
              </a:ext>
            </a:extLst>
          </p:cNvPr>
          <p:cNvSpPr>
            <a:spLocks noGrp="1"/>
          </p:cNvSpPr>
          <p:nvPr>
            <p:ph type="title"/>
          </p:nvPr>
        </p:nvSpPr>
        <p:spPr/>
        <p:txBody>
          <a:bodyPr/>
          <a:lstStyle/>
          <a:p>
            <a:r>
              <a:rPr lang="en-US"/>
              <a:t>Instagram Posts Table | Instagram - 11 of 13</a:t>
            </a:r>
          </a:p>
        </p:txBody>
      </p:sp>
      <p:graphicFrame>
        <p:nvGraphicFramePr>
          <p:cNvPr id="5" name="Table Placeholder 4">
            <a:extLst>
              <a:ext uri="{FF2B5EF4-FFF2-40B4-BE49-F238E27FC236}">
                <a16:creationId xmlns:a16="http://schemas.microsoft.com/office/drawing/2014/main" id="{10D9BBA5-E9D3-480C-8DDA-7879147724F5}"/>
              </a:ext>
            </a:extLst>
          </p:cNvPr>
          <p:cNvGraphicFramePr>
            <a:graphicFrameLocks noGrp="1"/>
          </p:cNvGraphicFramePr>
          <p:nvPr>
            <p:ph type="tbl" sz="quarter" idx="13"/>
            <p:extLst>
              <p:ext uri="{D42A27DB-BD31-4B8C-83A1-F6EECF244321}">
                <p14:modId xmlns:p14="http://schemas.microsoft.com/office/powerpoint/2010/main" val="3671909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58636157"/>
                    </a:ext>
                  </a:extLst>
                </a:gridCol>
                <a:gridCol w="658368">
                  <a:extLst>
                    <a:ext uri="{9D8B030D-6E8A-4147-A177-3AD203B41FA5}">
                      <a16:colId xmlns:a16="http://schemas.microsoft.com/office/drawing/2014/main" val="1016520223"/>
                    </a:ext>
                  </a:extLst>
                </a:gridCol>
                <a:gridCol w="658368">
                  <a:extLst>
                    <a:ext uri="{9D8B030D-6E8A-4147-A177-3AD203B41FA5}">
                      <a16:colId xmlns:a16="http://schemas.microsoft.com/office/drawing/2014/main" val="1994381225"/>
                    </a:ext>
                  </a:extLst>
                </a:gridCol>
                <a:gridCol w="658368">
                  <a:extLst>
                    <a:ext uri="{9D8B030D-6E8A-4147-A177-3AD203B41FA5}">
                      <a16:colId xmlns:a16="http://schemas.microsoft.com/office/drawing/2014/main" val="228718466"/>
                    </a:ext>
                  </a:extLst>
                </a:gridCol>
                <a:gridCol w="658368">
                  <a:extLst>
                    <a:ext uri="{9D8B030D-6E8A-4147-A177-3AD203B41FA5}">
                      <a16:colId xmlns:a16="http://schemas.microsoft.com/office/drawing/2014/main" val="1688713777"/>
                    </a:ext>
                  </a:extLst>
                </a:gridCol>
                <a:gridCol w="658368">
                  <a:extLst>
                    <a:ext uri="{9D8B030D-6E8A-4147-A177-3AD203B41FA5}">
                      <a16:colId xmlns:a16="http://schemas.microsoft.com/office/drawing/2014/main" val="3380684909"/>
                    </a:ext>
                  </a:extLst>
                </a:gridCol>
                <a:gridCol w="658368">
                  <a:extLst>
                    <a:ext uri="{9D8B030D-6E8A-4147-A177-3AD203B41FA5}">
                      <a16:colId xmlns:a16="http://schemas.microsoft.com/office/drawing/2014/main" val="2658843024"/>
                    </a:ext>
                  </a:extLst>
                </a:gridCol>
                <a:gridCol w="658368">
                  <a:extLst>
                    <a:ext uri="{9D8B030D-6E8A-4147-A177-3AD203B41FA5}">
                      <a16:colId xmlns:a16="http://schemas.microsoft.com/office/drawing/2014/main" val="1479937735"/>
                    </a:ext>
                  </a:extLst>
                </a:gridCol>
                <a:gridCol w="658368">
                  <a:extLst>
                    <a:ext uri="{9D8B030D-6E8A-4147-A177-3AD203B41FA5}">
                      <a16:colId xmlns:a16="http://schemas.microsoft.com/office/drawing/2014/main" val="2012416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23111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- 2018-09-29 07:37:33 </a:t>
                      </a:r>
                      <a:r>
                        <a:rPr kumimoji="0" lang="en-US" sz="1000" b="0" i="0" u="none" strike="noStrike" kern="1200" cap="none" spc="0" normalizeH="0" baseline="0" noProof="0">
                          <a:ln>
                            <a:noFill/>
                          </a:ln>
                          <a:solidFill>
                            <a:prstClr val="black"/>
                          </a:solidFill>
                          <a:effectLst/>
                          <a:uLnTx/>
                          <a:uFillTx/>
                          <a:latin typeface="+mn-lt"/>
                          <a:ea typeface="+mn-ea"/>
                          <a:cs typeface="+mn-cs"/>
                        </a:rPr>
                        <a:t>
 Weisheiten, nach der die 🌍 lechzt... 😇 Kann man mal so machen, oder? 🚜💨 #johndeere #lanztrecker #lanztraktoren #trecker #schlepper #traktoren #traktor #landmaschinen #oldtimer #oldtimertrecker #oldtimertraktoren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20011</a:t>
                      </a:r>
                    </a:p>
                  </a:txBody>
                  <a:tcPr/>
                </a:tc>
                <a:extLst>
                  <a:ext uri="{0D108BD9-81ED-4DB2-BD59-A6C34878D82A}">
                    <a16:rowId xmlns:a16="http://schemas.microsoft.com/office/drawing/2014/main" val="270827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extra3 - 2018-09-29 06:50:29 </a:t>
                      </a:r>
                      <a:r>
                        <a:rPr kumimoji="0" lang="de-DE" sz="1000" b="0" i="0" u="none" strike="noStrike" kern="1200" cap="none" spc="0" normalizeH="0" baseline="0" noProof="0">
                          <a:ln>
                            <a:noFill/>
                          </a:ln>
                          <a:solidFill>
                            <a:prstClr val="black"/>
                          </a:solidFill>
                          <a:effectLst/>
                          <a:uLnTx/>
                          <a:uFillTx/>
                          <a:latin typeface="+mn-lt"/>
                          <a:ea typeface="+mn-ea"/>
                          <a:cs typeface="+mn-cs"/>
                        </a:rPr>
                        <a:t>
 #Recycling wird bei uns groß geschrieben. Wir recyceln sogar #Hits! @dennisundjesko #extra3 #derirrsinnderwoche #irrsinnderwoche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230851</a:t>
                      </a:r>
                    </a:p>
                  </a:txBody>
                  <a:tcPr/>
                </a:tc>
                <a:extLst>
                  <a:ext uri="{0D108BD9-81ED-4DB2-BD59-A6C34878D82A}">
                    <a16:rowId xmlns:a16="http://schemas.microsoft.com/office/drawing/2014/main" val="333242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- 2018-09-28 21:08:39 </a:t>
                      </a:r>
                      <a:r>
                        <a:rPr kumimoji="0" lang="de-DE" sz="1000" b="0" i="0" u="none" strike="noStrike" kern="1200" cap="none" spc="0" normalizeH="0" baseline="0" noProof="0">
                          <a:ln>
                            <a:noFill/>
                          </a:ln>
                          <a:solidFill>
                            <a:prstClr val="black"/>
                          </a:solidFill>
                          <a:effectLst/>
                          <a:uLnTx/>
                          <a:uFillTx/>
                          <a:latin typeface="+mn-lt"/>
                          <a:ea typeface="+mn-ea"/>
                          <a:cs typeface="+mn-cs"/>
                        </a:rPr>
                        <a:t>
 Ex-Grünen-Chef Özdemir und der türkische Präsident Erdogan sind beim Staatsbankett aufeinander getroffen. Özdemir gilt als einer der schärfsten Kritiker Erdogans. Beim Bankett hat er einen Button getragen, auf dem in türkischer Sprache "Meinungsfreiheit" stand.
#Özdemir #Erdogan #Meinungsfreiheit #Pressefreiheit #Staatsbankett #Steinmeier #Berlin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218470</a:t>
                      </a:r>
                    </a:p>
                  </a:txBody>
                  <a:tcPr/>
                </a:tc>
                <a:extLst>
                  <a:ext uri="{0D108BD9-81ED-4DB2-BD59-A6C34878D82A}">
                    <a16:rowId xmlns:a16="http://schemas.microsoft.com/office/drawing/2014/main" val="3584852578"/>
                  </a:ext>
                </a:extLst>
              </a:tr>
            </a:tbl>
          </a:graphicData>
        </a:graphic>
      </p:graphicFrame>
      <p:sp>
        <p:nvSpPr>
          <p:cNvPr id="4" name="Text Placeholder 3">
            <a:extLst>
              <a:ext uri="{FF2B5EF4-FFF2-40B4-BE49-F238E27FC236}">
                <a16:creationId xmlns:a16="http://schemas.microsoft.com/office/drawing/2014/main" id="{8F75E8A4-D75C-4889-B639-340774EC8422}"/>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908176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5631B-E2C3-4560-945F-C3696B4E856F}"/>
              </a:ext>
            </a:extLst>
          </p:cNvPr>
          <p:cNvSpPr>
            <a:spLocks noGrp="1"/>
          </p:cNvSpPr>
          <p:nvPr>
            <p:ph type="title"/>
          </p:nvPr>
        </p:nvSpPr>
        <p:spPr/>
        <p:txBody>
          <a:bodyPr/>
          <a:lstStyle/>
          <a:p>
            <a:r>
              <a:rPr lang="en-US"/>
              <a:t>Instagram Posts Table | Instagram - 12 of 13</a:t>
            </a:r>
          </a:p>
        </p:txBody>
      </p:sp>
      <p:graphicFrame>
        <p:nvGraphicFramePr>
          <p:cNvPr id="5" name="Table Placeholder 4">
            <a:extLst>
              <a:ext uri="{FF2B5EF4-FFF2-40B4-BE49-F238E27FC236}">
                <a16:creationId xmlns:a16="http://schemas.microsoft.com/office/drawing/2014/main" id="{05DEBFA2-2C0B-4521-99DF-9EB3156F2133}"/>
              </a:ext>
            </a:extLst>
          </p:cNvPr>
          <p:cNvGraphicFramePr>
            <a:graphicFrameLocks noGrp="1"/>
          </p:cNvGraphicFramePr>
          <p:nvPr>
            <p:ph type="tbl" sz="quarter" idx="13"/>
            <p:extLst>
              <p:ext uri="{D42A27DB-BD31-4B8C-83A1-F6EECF244321}">
                <p14:modId xmlns:p14="http://schemas.microsoft.com/office/powerpoint/2010/main" val="2341978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69547959"/>
                    </a:ext>
                  </a:extLst>
                </a:gridCol>
                <a:gridCol w="658368">
                  <a:extLst>
                    <a:ext uri="{9D8B030D-6E8A-4147-A177-3AD203B41FA5}">
                      <a16:colId xmlns:a16="http://schemas.microsoft.com/office/drawing/2014/main" val="2575542701"/>
                    </a:ext>
                  </a:extLst>
                </a:gridCol>
                <a:gridCol w="658368">
                  <a:extLst>
                    <a:ext uri="{9D8B030D-6E8A-4147-A177-3AD203B41FA5}">
                      <a16:colId xmlns:a16="http://schemas.microsoft.com/office/drawing/2014/main" val="880671135"/>
                    </a:ext>
                  </a:extLst>
                </a:gridCol>
                <a:gridCol w="658368">
                  <a:extLst>
                    <a:ext uri="{9D8B030D-6E8A-4147-A177-3AD203B41FA5}">
                      <a16:colId xmlns:a16="http://schemas.microsoft.com/office/drawing/2014/main" val="4025860902"/>
                    </a:ext>
                  </a:extLst>
                </a:gridCol>
                <a:gridCol w="658368">
                  <a:extLst>
                    <a:ext uri="{9D8B030D-6E8A-4147-A177-3AD203B41FA5}">
                      <a16:colId xmlns:a16="http://schemas.microsoft.com/office/drawing/2014/main" val="3995886217"/>
                    </a:ext>
                  </a:extLst>
                </a:gridCol>
                <a:gridCol w="658368">
                  <a:extLst>
                    <a:ext uri="{9D8B030D-6E8A-4147-A177-3AD203B41FA5}">
                      <a16:colId xmlns:a16="http://schemas.microsoft.com/office/drawing/2014/main" val="3429106390"/>
                    </a:ext>
                  </a:extLst>
                </a:gridCol>
                <a:gridCol w="658368">
                  <a:extLst>
                    <a:ext uri="{9D8B030D-6E8A-4147-A177-3AD203B41FA5}">
                      <a16:colId xmlns:a16="http://schemas.microsoft.com/office/drawing/2014/main" val="3472635019"/>
                    </a:ext>
                  </a:extLst>
                </a:gridCol>
                <a:gridCol w="658368">
                  <a:extLst>
                    <a:ext uri="{9D8B030D-6E8A-4147-A177-3AD203B41FA5}">
                      <a16:colId xmlns:a16="http://schemas.microsoft.com/office/drawing/2014/main" val="1166510759"/>
                    </a:ext>
                  </a:extLst>
                </a:gridCol>
                <a:gridCol w="658368">
                  <a:extLst>
                    <a:ext uri="{9D8B030D-6E8A-4147-A177-3AD203B41FA5}">
                      <a16:colId xmlns:a16="http://schemas.microsoft.com/office/drawing/2014/main" val="3439158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40489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- 2018-09-28 20:19:52 </a:t>
                      </a:r>
                      <a:r>
                        <a:rPr kumimoji="0" lang="de-DE" sz="1000" b="0" i="0" u="none" strike="noStrike" kern="1200" cap="none" spc="0" normalizeH="0" baseline="0" noProof="0">
                          <a:ln>
                            <a:noFill/>
                          </a:ln>
                          <a:solidFill>
                            <a:prstClr val="black"/>
                          </a:solidFill>
                          <a:effectLst/>
                          <a:uLnTx/>
                          <a:uFillTx/>
                          <a:latin typeface="+mn-lt"/>
                          <a:ea typeface="+mn-ea"/>
                          <a:cs typeface="+mn-cs"/>
                        </a:rPr>
                        <a:t>
 Tausende Menschen haben in Berlin gegen den türkischen Präsidenten Erdogan protestiert - aber auch die deutsche Regierung kritisiert.
#Berlin #Erdogan #Merkel #Demo #Demonstration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175573</a:t>
                      </a:r>
                    </a:p>
                  </a:txBody>
                  <a:tcPr/>
                </a:tc>
                <a:extLst>
                  <a:ext uri="{0D108BD9-81ED-4DB2-BD59-A6C34878D82A}">
                    <a16:rowId xmlns:a16="http://schemas.microsoft.com/office/drawing/2014/main" val="86149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- 2018-09-28 17:19:36 </a:t>
                      </a:r>
                      <a:r>
                        <a:rPr kumimoji="0" lang="de-DE" sz="1000" b="0" i="0" u="none" strike="noStrike" kern="1200" cap="none" spc="0" normalizeH="0" baseline="0" noProof="0">
                          <a:ln>
                            <a:noFill/>
                          </a:ln>
                          <a:solidFill>
                            <a:prstClr val="black"/>
                          </a:solidFill>
                          <a:effectLst/>
                          <a:uLnTx/>
                          <a:uFillTx/>
                          <a:latin typeface="+mn-lt"/>
                          <a:ea typeface="+mn-ea"/>
                          <a:cs typeface="+mn-cs"/>
                        </a:rPr>
                        <a:t>
 Im Rahmen seines Staatsbesuches ist der türkische Präsident #Erdogan mit Bundeskanzlerin #Merkel zusammengekommen. Anschließend sprach Merkel von „tiefgreifenden #Differenzen“ im Verhältnis beider Länder. Vor allem in Fragen der #Rechtsstaatlichkeit und #Pressefreiheit.
#Deutschland #Germany #Türkei #Turkey #Präsident #Kanzlerin #Staatsbesuch #Berlin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140716</a:t>
                      </a:r>
                    </a:p>
                  </a:txBody>
                  <a:tcPr/>
                </a:tc>
                <a:extLst>
                  <a:ext uri="{0D108BD9-81ED-4DB2-BD59-A6C34878D82A}">
                    <a16:rowId xmlns:a16="http://schemas.microsoft.com/office/drawing/2014/main" val="169161758"/>
                  </a:ext>
                </a:extLst>
              </a:tr>
            </a:tbl>
          </a:graphicData>
        </a:graphic>
      </p:graphicFrame>
      <p:sp>
        <p:nvSpPr>
          <p:cNvPr id="4" name="Text Placeholder 3">
            <a:extLst>
              <a:ext uri="{FF2B5EF4-FFF2-40B4-BE49-F238E27FC236}">
                <a16:creationId xmlns:a16="http://schemas.microsoft.com/office/drawing/2014/main" id="{52792CE8-808E-4872-A545-F11C1DD21B6E}"/>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360354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7A385-FC1C-470E-96EE-A5833338F175}"/>
              </a:ext>
            </a:extLst>
          </p:cNvPr>
          <p:cNvSpPr>
            <a:spLocks noGrp="1"/>
          </p:cNvSpPr>
          <p:nvPr>
            <p:ph type="title"/>
          </p:nvPr>
        </p:nvSpPr>
        <p:spPr/>
        <p:txBody>
          <a:bodyPr/>
          <a:lstStyle/>
          <a:p>
            <a:r>
              <a:rPr lang="en-US"/>
              <a:t>Instagram Posts Table | Instagram - 13 of 13</a:t>
            </a:r>
          </a:p>
        </p:txBody>
      </p:sp>
      <p:graphicFrame>
        <p:nvGraphicFramePr>
          <p:cNvPr id="5" name="Table Placeholder 4">
            <a:extLst>
              <a:ext uri="{FF2B5EF4-FFF2-40B4-BE49-F238E27FC236}">
                <a16:creationId xmlns:a16="http://schemas.microsoft.com/office/drawing/2014/main" id="{E615D9A7-3F13-4DA7-9BD5-D13CB443518D}"/>
              </a:ext>
            </a:extLst>
          </p:cNvPr>
          <p:cNvGraphicFramePr>
            <a:graphicFrameLocks noGrp="1"/>
          </p:cNvGraphicFramePr>
          <p:nvPr>
            <p:ph type="tbl" sz="quarter" idx="13"/>
            <p:extLst>
              <p:ext uri="{D42A27DB-BD31-4B8C-83A1-F6EECF244321}">
                <p14:modId xmlns:p14="http://schemas.microsoft.com/office/powerpoint/2010/main" val="628032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52682752"/>
                    </a:ext>
                  </a:extLst>
                </a:gridCol>
                <a:gridCol w="658368">
                  <a:extLst>
                    <a:ext uri="{9D8B030D-6E8A-4147-A177-3AD203B41FA5}">
                      <a16:colId xmlns:a16="http://schemas.microsoft.com/office/drawing/2014/main" val="4098168932"/>
                    </a:ext>
                  </a:extLst>
                </a:gridCol>
                <a:gridCol w="658368">
                  <a:extLst>
                    <a:ext uri="{9D8B030D-6E8A-4147-A177-3AD203B41FA5}">
                      <a16:colId xmlns:a16="http://schemas.microsoft.com/office/drawing/2014/main" val="3254096147"/>
                    </a:ext>
                  </a:extLst>
                </a:gridCol>
                <a:gridCol w="658368">
                  <a:extLst>
                    <a:ext uri="{9D8B030D-6E8A-4147-A177-3AD203B41FA5}">
                      <a16:colId xmlns:a16="http://schemas.microsoft.com/office/drawing/2014/main" val="3627625003"/>
                    </a:ext>
                  </a:extLst>
                </a:gridCol>
                <a:gridCol w="658368">
                  <a:extLst>
                    <a:ext uri="{9D8B030D-6E8A-4147-A177-3AD203B41FA5}">
                      <a16:colId xmlns:a16="http://schemas.microsoft.com/office/drawing/2014/main" val="2206537534"/>
                    </a:ext>
                  </a:extLst>
                </a:gridCol>
                <a:gridCol w="658368">
                  <a:extLst>
                    <a:ext uri="{9D8B030D-6E8A-4147-A177-3AD203B41FA5}">
                      <a16:colId xmlns:a16="http://schemas.microsoft.com/office/drawing/2014/main" val="3291500339"/>
                    </a:ext>
                  </a:extLst>
                </a:gridCol>
                <a:gridCol w="658368">
                  <a:extLst>
                    <a:ext uri="{9D8B030D-6E8A-4147-A177-3AD203B41FA5}">
                      <a16:colId xmlns:a16="http://schemas.microsoft.com/office/drawing/2014/main" val="3487083502"/>
                    </a:ext>
                  </a:extLst>
                </a:gridCol>
                <a:gridCol w="658368">
                  <a:extLst>
                    <a:ext uri="{9D8B030D-6E8A-4147-A177-3AD203B41FA5}">
                      <a16:colId xmlns:a16="http://schemas.microsoft.com/office/drawing/2014/main" val="2092856171"/>
                    </a:ext>
                  </a:extLst>
                </a:gridCol>
                <a:gridCol w="658368">
                  <a:extLst>
                    <a:ext uri="{9D8B030D-6E8A-4147-A177-3AD203B41FA5}">
                      <a16:colId xmlns:a16="http://schemas.microsoft.com/office/drawing/2014/main" val="1350788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05709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- 2018-09-28 17:13:00 </a:t>
                      </a:r>
                      <a:r>
                        <a:rPr kumimoji="0" lang="de-DE" sz="1000" b="0" i="0" u="none" strike="noStrike" kern="1200" cap="none" spc="0" normalizeH="0" baseline="0" noProof="0">
                          <a:ln>
                            <a:noFill/>
                          </a:ln>
                          <a:solidFill>
                            <a:prstClr val="black"/>
                          </a:solidFill>
                          <a:effectLst/>
                          <a:uLnTx/>
                          <a:uFillTx/>
                          <a:latin typeface="+mn-lt"/>
                          <a:ea typeface="+mn-ea"/>
                          <a:cs typeface="+mn-cs"/>
                        </a:rPr>
                        <a:t>
 Der türkische Präsident Erdogan fordert die #Auslieferung des kritischen Journalisten Can #Dündar, der sich nach Deutschland ins #Exil abgesetzt hat. Dündar sei ein „Agent“, so Erdogan. Er habe Staatsgeheimnisse verraten und sei deswegen rechtskräftig verurteilt worden. 
#Deutschland #Germany #Türkei #Turkey #Präsident #Kanzlerin #Staatsbesuch #Berlin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164171</a:t>
                      </a:r>
                    </a:p>
                  </a:txBody>
                  <a:tcPr/>
                </a:tc>
                <a:extLst>
                  <a:ext uri="{0D108BD9-81ED-4DB2-BD59-A6C34878D82A}">
                    <a16:rowId xmlns:a16="http://schemas.microsoft.com/office/drawing/2014/main" val="1417671800"/>
                  </a:ext>
                </a:extLst>
              </a:tr>
            </a:tbl>
          </a:graphicData>
        </a:graphic>
      </p:graphicFrame>
      <p:sp>
        <p:nvSpPr>
          <p:cNvPr id="4" name="Text Placeholder 3">
            <a:extLst>
              <a:ext uri="{FF2B5EF4-FFF2-40B4-BE49-F238E27FC236}">
                <a16:creationId xmlns:a16="http://schemas.microsoft.com/office/drawing/2014/main" id="{9B114CB7-86FB-4D54-91E6-2A77AD68E10A}"/>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652787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E3E88-C0DF-4782-AE6C-A72A2A92E13C}"/>
              </a:ext>
            </a:extLst>
          </p:cNvPr>
          <p:cNvSpPr>
            <a:spLocks noGrp="1"/>
          </p:cNvSpPr>
          <p:nvPr>
            <p:ph type="title"/>
          </p:nvPr>
        </p:nvSpPr>
        <p:spPr/>
        <p:txBody>
          <a:bodyPr/>
          <a:lstStyle/>
          <a:p>
            <a:r>
              <a:rPr lang="en-US"/>
              <a:t>Instagram Videos Table | Instagram - 1 of 18</a:t>
            </a:r>
          </a:p>
        </p:txBody>
      </p:sp>
      <p:graphicFrame>
        <p:nvGraphicFramePr>
          <p:cNvPr id="5" name="Table Placeholder 4">
            <a:extLst>
              <a:ext uri="{FF2B5EF4-FFF2-40B4-BE49-F238E27FC236}">
                <a16:creationId xmlns:a16="http://schemas.microsoft.com/office/drawing/2014/main" id="{4508F6BC-BEE3-4AC6-98C6-FD1625077141}"/>
              </a:ext>
            </a:extLst>
          </p:cNvPr>
          <p:cNvGraphicFramePr>
            <a:graphicFrameLocks noGrp="1"/>
          </p:cNvGraphicFramePr>
          <p:nvPr>
            <p:ph type="tbl" sz="quarter" idx="13"/>
            <p:extLst>
              <p:ext uri="{D42A27DB-BD31-4B8C-83A1-F6EECF244321}">
                <p14:modId xmlns:p14="http://schemas.microsoft.com/office/powerpoint/2010/main" val="706599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92771370"/>
                    </a:ext>
                  </a:extLst>
                </a:gridCol>
                <a:gridCol w="658368">
                  <a:extLst>
                    <a:ext uri="{9D8B030D-6E8A-4147-A177-3AD203B41FA5}">
                      <a16:colId xmlns:a16="http://schemas.microsoft.com/office/drawing/2014/main" val="714592175"/>
                    </a:ext>
                  </a:extLst>
                </a:gridCol>
                <a:gridCol w="658368">
                  <a:extLst>
                    <a:ext uri="{9D8B030D-6E8A-4147-A177-3AD203B41FA5}">
                      <a16:colId xmlns:a16="http://schemas.microsoft.com/office/drawing/2014/main" val="4213386744"/>
                    </a:ext>
                  </a:extLst>
                </a:gridCol>
                <a:gridCol w="658368">
                  <a:extLst>
                    <a:ext uri="{9D8B030D-6E8A-4147-A177-3AD203B41FA5}">
                      <a16:colId xmlns:a16="http://schemas.microsoft.com/office/drawing/2014/main" val="322918012"/>
                    </a:ext>
                  </a:extLst>
                </a:gridCol>
                <a:gridCol w="658368">
                  <a:extLst>
                    <a:ext uri="{9D8B030D-6E8A-4147-A177-3AD203B41FA5}">
                      <a16:colId xmlns:a16="http://schemas.microsoft.com/office/drawing/2014/main" val="2397679073"/>
                    </a:ext>
                  </a:extLst>
                </a:gridCol>
                <a:gridCol w="658368">
                  <a:extLst>
                    <a:ext uri="{9D8B030D-6E8A-4147-A177-3AD203B41FA5}">
                      <a16:colId xmlns:a16="http://schemas.microsoft.com/office/drawing/2014/main" val="4282058236"/>
                    </a:ext>
                  </a:extLst>
                </a:gridCol>
                <a:gridCol w="658368">
                  <a:extLst>
                    <a:ext uri="{9D8B030D-6E8A-4147-A177-3AD203B41FA5}">
                      <a16:colId xmlns:a16="http://schemas.microsoft.com/office/drawing/2014/main" val="580545182"/>
                    </a:ext>
                  </a:extLst>
                </a:gridCol>
                <a:gridCol w="658368">
                  <a:extLst>
                    <a:ext uri="{9D8B030D-6E8A-4147-A177-3AD203B41FA5}">
                      <a16:colId xmlns:a16="http://schemas.microsoft.com/office/drawing/2014/main" val="2240061486"/>
                    </a:ext>
                  </a:extLst>
                </a:gridCol>
                <a:gridCol w="658368">
                  <a:extLst>
                    <a:ext uri="{9D8B030D-6E8A-4147-A177-3AD203B41FA5}">
                      <a16:colId xmlns:a16="http://schemas.microsoft.com/office/drawing/2014/main" val="809014294"/>
                    </a:ext>
                  </a:extLst>
                </a:gridCol>
                <a:gridCol w="658368">
                  <a:extLst>
                    <a:ext uri="{9D8B030D-6E8A-4147-A177-3AD203B41FA5}">
                      <a16:colId xmlns:a16="http://schemas.microsoft.com/office/drawing/2014/main" val="2265290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356428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- 2018-09-30 19:15:45 </a:t>
                      </a:r>
                      <a:r>
                        <a:rPr kumimoji="0" lang="en-US" sz="1000" b="0" i="0" u="none" strike="noStrike" kern="1200" cap="none" spc="0" normalizeH="0" baseline="0" noProof="0">
                          <a:ln>
                            <a:noFill/>
                          </a:ln>
                          <a:solidFill>
                            <a:prstClr val="black"/>
                          </a:solidFill>
                          <a:effectLst/>
                          <a:uLnTx/>
                          <a:uFillTx/>
                          <a:latin typeface="+mn-lt"/>
                          <a:ea typeface="+mn-ea"/>
                          <a:cs typeface="+mn-cs"/>
                        </a:rPr>
                        <a:t>
 Und? Wer von Euch fährt STEYR...? 🚜💨 🐔🐓 #steyrtrecker #steyr #trecker #treckerheld #schlepper #traktor #traktoren #tractor #tractors #oldtimer #oldtimers #oldtimertrecker #humor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43.58 %</a:t>
                      </a:r>
                    </a:p>
                  </a:txBody>
                  <a:tcPr/>
                </a:tc>
                <a:extLst>
                  <a:ext uri="{0D108BD9-81ED-4DB2-BD59-A6C34878D82A}">
                    <a16:rowId xmlns:a16="http://schemas.microsoft.com/office/drawing/2014/main" val="840324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- 2018-09-30 09:50:45 </a:t>
                      </a:r>
                      <a:r>
                        <a:rPr kumimoji="0" lang="en-US" sz="1000" b="0" i="0" u="none" strike="noStrike" kern="1200" cap="none" spc="0" normalizeH="0" baseline="0" noProof="0">
                          <a:ln>
                            <a:noFill/>
                          </a:ln>
                          <a:solidFill>
                            <a:prstClr val="black"/>
                          </a:solidFill>
                          <a:effectLst/>
                          <a:uLnTx/>
                          <a:uFillTx/>
                          <a:latin typeface="+mn-lt"/>
                          <a:ea typeface="+mn-ea"/>
                          <a:cs typeface="+mn-cs"/>
                        </a:rPr>
                        <a:t>
 Indian Summer 🍂 - traumhaftes Wetter ☀️: da bietet sich doch heute eine kleine „Tour de Trecker“ an, nicht wahr? @treckerdoktor hat da noch zwei, drei Hinweise für Euch! 🚜💨 #treckerfahren #treckerausfahrt #trecker #schlepper #traktor #traktoren #tractor #tractors #landmaschinen #oldtimer #oldtimers #oldtimertrecker #ausfahrt #sonntagsausflug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34.45 %</a:t>
                      </a:r>
                    </a:p>
                  </a:txBody>
                  <a:tcPr/>
                </a:tc>
                <a:extLst>
                  <a:ext uri="{0D108BD9-81ED-4DB2-BD59-A6C34878D82A}">
                    <a16:rowId xmlns:a16="http://schemas.microsoft.com/office/drawing/2014/main" val="2857564877"/>
                  </a:ext>
                </a:extLst>
              </a:tr>
            </a:tbl>
          </a:graphicData>
        </a:graphic>
      </p:graphicFrame>
      <p:sp>
        <p:nvSpPr>
          <p:cNvPr id="4" name="Text Placeholder 3">
            <a:extLst>
              <a:ext uri="{FF2B5EF4-FFF2-40B4-BE49-F238E27FC236}">
                <a16:creationId xmlns:a16="http://schemas.microsoft.com/office/drawing/2014/main" id="{A83001DC-4AB5-41E2-B0E4-311DD17E744B}"/>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226479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DD8E2-777F-4B4D-905A-4D735F61C888}"/>
              </a:ext>
            </a:extLst>
          </p:cNvPr>
          <p:cNvSpPr>
            <a:spLocks noGrp="1"/>
          </p:cNvSpPr>
          <p:nvPr>
            <p:ph type="title"/>
          </p:nvPr>
        </p:nvSpPr>
        <p:spPr/>
        <p:txBody>
          <a:bodyPr/>
          <a:lstStyle/>
          <a:p>
            <a:r>
              <a:rPr lang="en-US"/>
              <a:t>Instagram Videos Table | Instagram - 2 of 18</a:t>
            </a:r>
          </a:p>
        </p:txBody>
      </p:sp>
      <p:graphicFrame>
        <p:nvGraphicFramePr>
          <p:cNvPr id="5" name="Table Placeholder 4">
            <a:extLst>
              <a:ext uri="{FF2B5EF4-FFF2-40B4-BE49-F238E27FC236}">
                <a16:creationId xmlns:a16="http://schemas.microsoft.com/office/drawing/2014/main" id="{943CAAF1-CEAA-4343-86DF-F1D7A5B8F619}"/>
              </a:ext>
            </a:extLst>
          </p:cNvPr>
          <p:cNvGraphicFramePr>
            <a:graphicFrameLocks noGrp="1"/>
          </p:cNvGraphicFramePr>
          <p:nvPr>
            <p:ph type="tbl" sz="quarter" idx="13"/>
            <p:extLst>
              <p:ext uri="{D42A27DB-BD31-4B8C-83A1-F6EECF244321}">
                <p14:modId xmlns:p14="http://schemas.microsoft.com/office/powerpoint/2010/main" val="3322778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37189855"/>
                    </a:ext>
                  </a:extLst>
                </a:gridCol>
                <a:gridCol w="658368">
                  <a:extLst>
                    <a:ext uri="{9D8B030D-6E8A-4147-A177-3AD203B41FA5}">
                      <a16:colId xmlns:a16="http://schemas.microsoft.com/office/drawing/2014/main" val="2520646452"/>
                    </a:ext>
                  </a:extLst>
                </a:gridCol>
                <a:gridCol w="658368">
                  <a:extLst>
                    <a:ext uri="{9D8B030D-6E8A-4147-A177-3AD203B41FA5}">
                      <a16:colId xmlns:a16="http://schemas.microsoft.com/office/drawing/2014/main" val="2757443322"/>
                    </a:ext>
                  </a:extLst>
                </a:gridCol>
                <a:gridCol w="658368">
                  <a:extLst>
                    <a:ext uri="{9D8B030D-6E8A-4147-A177-3AD203B41FA5}">
                      <a16:colId xmlns:a16="http://schemas.microsoft.com/office/drawing/2014/main" val="2299698901"/>
                    </a:ext>
                  </a:extLst>
                </a:gridCol>
                <a:gridCol w="658368">
                  <a:extLst>
                    <a:ext uri="{9D8B030D-6E8A-4147-A177-3AD203B41FA5}">
                      <a16:colId xmlns:a16="http://schemas.microsoft.com/office/drawing/2014/main" val="301407283"/>
                    </a:ext>
                  </a:extLst>
                </a:gridCol>
                <a:gridCol w="658368">
                  <a:extLst>
                    <a:ext uri="{9D8B030D-6E8A-4147-A177-3AD203B41FA5}">
                      <a16:colId xmlns:a16="http://schemas.microsoft.com/office/drawing/2014/main" val="2100529426"/>
                    </a:ext>
                  </a:extLst>
                </a:gridCol>
                <a:gridCol w="658368">
                  <a:extLst>
                    <a:ext uri="{9D8B030D-6E8A-4147-A177-3AD203B41FA5}">
                      <a16:colId xmlns:a16="http://schemas.microsoft.com/office/drawing/2014/main" val="3936859013"/>
                    </a:ext>
                  </a:extLst>
                </a:gridCol>
                <a:gridCol w="658368">
                  <a:extLst>
                    <a:ext uri="{9D8B030D-6E8A-4147-A177-3AD203B41FA5}">
                      <a16:colId xmlns:a16="http://schemas.microsoft.com/office/drawing/2014/main" val="299877348"/>
                    </a:ext>
                  </a:extLst>
                </a:gridCol>
                <a:gridCol w="658368">
                  <a:extLst>
                    <a:ext uri="{9D8B030D-6E8A-4147-A177-3AD203B41FA5}">
                      <a16:colId xmlns:a16="http://schemas.microsoft.com/office/drawing/2014/main" val="2032682949"/>
                    </a:ext>
                  </a:extLst>
                </a:gridCol>
                <a:gridCol w="658368">
                  <a:extLst>
                    <a:ext uri="{9D8B030D-6E8A-4147-A177-3AD203B41FA5}">
                      <a16:colId xmlns:a16="http://schemas.microsoft.com/office/drawing/2014/main" val="1209041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13790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- 2018-09-30 07:58:11 </a:t>
                      </a:r>
                      <a:r>
                        <a:rPr kumimoji="0" lang="de-DE" sz="1000" b="0" i="0" u="none" strike="noStrike" kern="1200" cap="none" spc="0" normalizeH="0" baseline="0" noProof="0">
                          <a:ln>
                            <a:noFill/>
                          </a:ln>
                          <a:solidFill>
                            <a:prstClr val="black"/>
                          </a:solidFill>
                          <a:effectLst/>
                          <a:uLnTx/>
                          <a:uFillTx/>
                          <a:latin typeface="+mn-lt"/>
                          <a:ea typeface="+mn-ea"/>
                          <a:cs typeface="+mn-cs"/>
                        </a:rPr>
                        <a:t>
 Seit Wochen versuchen Baumbesetzer verstärkt die Rodung des Hambacher Forst zu verhindern. Doch eigentlich ist das umkämpfte Stück nur noch ein kleiner Teil des Waldes.  In den 80er-Jahren ersteckte sich der Forst zwischen Elsdorf und Niederzier auf mehr als 4000 Hektar. Heute ist nur noch ein kleiner Teil übrig. Dem Energiekonzern RWE wurde stattgegeben das Gebiet zum Braunkohleabbau zu nutzen. Dagegen klagt der Bund für Umwelt und Naturschutz Deutschland. #tagesschau 
#Hambi #Wald #Forst #Rodung #RWE #Braunkohle #NRW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39.9 %</a:t>
                      </a:r>
                    </a:p>
                  </a:txBody>
                  <a:tcPr/>
                </a:tc>
                <a:extLst>
                  <a:ext uri="{0D108BD9-81ED-4DB2-BD59-A6C34878D82A}">
                    <a16:rowId xmlns:a16="http://schemas.microsoft.com/office/drawing/2014/main" val="146057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- 2018-09-29 15:37:22 </a:t>
                      </a:r>
                      <a:r>
                        <a:rPr kumimoji="0" lang="en-US" sz="1000" b="0" i="0" u="none" strike="noStrike" kern="1200" cap="none" spc="0" normalizeH="0" baseline="0" noProof="0">
                          <a:ln>
                            <a:noFill/>
                          </a:ln>
                          <a:solidFill>
                            <a:prstClr val="black"/>
                          </a:solidFill>
                          <a:effectLst/>
                          <a:uLnTx/>
                          <a:uFillTx/>
                          <a:latin typeface="+mn-lt"/>
                          <a:ea typeface="+mn-ea"/>
                          <a:cs typeface="+mn-cs"/>
                        </a:rPr>
                        <a:t>
 23! Eine magische Zahl! Wer von Euch hat mehr...? 🚜💨 #traktor #traktoren #schrauber #schlepper #trecker #oldtimer #oldtimers #oldtimertrecker #oldtimertraktor #landmaschinen #mechatroniker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46.28 %</a:t>
                      </a:r>
                    </a:p>
                  </a:txBody>
                  <a:tcPr/>
                </a:tc>
                <a:extLst>
                  <a:ext uri="{0D108BD9-81ED-4DB2-BD59-A6C34878D82A}">
                    <a16:rowId xmlns:a16="http://schemas.microsoft.com/office/drawing/2014/main" val="3672745866"/>
                  </a:ext>
                </a:extLst>
              </a:tr>
            </a:tbl>
          </a:graphicData>
        </a:graphic>
      </p:graphicFrame>
      <p:sp>
        <p:nvSpPr>
          <p:cNvPr id="4" name="Text Placeholder 3">
            <a:extLst>
              <a:ext uri="{FF2B5EF4-FFF2-40B4-BE49-F238E27FC236}">
                <a16:creationId xmlns:a16="http://schemas.microsoft.com/office/drawing/2014/main" id="{6D9EFCD3-682B-4E31-B8C3-162C5E10193C}"/>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076591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EA635-7AF4-4EFF-8B31-4ED92ABB0A6E}"/>
              </a:ext>
            </a:extLst>
          </p:cNvPr>
          <p:cNvSpPr>
            <a:spLocks noGrp="1"/>
          </p:cNvSpPr>
          <p:nvPr>
            <p:ph type="title"/>
          </p:nvPr>
        </p:nvSpPr>
        <p:spPr/>
        <p:txBody>
          <a:bodyPr/>
          <a:lstStyle/>
          <a:p>
            <a:r>
              <a:rPr lang="en-US"/>
              <a:t>Instagram Videos Table | Instagram - 3 of 18</a:t>
            </a:r>
          </a:p>
        </p:txBody>
      </p:sp>
      <p:graphicFrame>
        <p:nvGraphicFramePr>
          <p:cNvPr id="5" name="Table Placeholder 4">
            <a:extLst>
              <a:ext uri="{FF2B5EF4-FFF2-40B4-BE49-F238E27FC236}">
                <a16:creationId xmlns:a16="http://schemas.microsoft.com/office/drawing/2014/main" id="{F7E32346-758D-4420-A1FE-8F69B57FC033}"/>
              </a:ext>
            </a:extLst>
          </p:cNvPr>
          <p:cNvGraphicFramePr>
            <a:graphicFrameLocks noGrp="1"/>
          </p:cNvGraphicFramePr>
          <p:nvPr>
            <p:ph type="tbl" sz="quarter" idx="13"/>
            <p:extLst>
              <p:ext uri="{D42A27DB-BD31-4B8C-83A1-F6EECF244321}">
                <p14:modId xmlns:p14="http://schemas.microsoft.com/office/powerpoint/2010/main" val="3715252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38150378"/>
                    </a:ext>
                  </a:extLst>
                </a:gridCol>
                <a:gridCol w="658368">
                  <a:extLst>
                    <a:ext uri="{9D8B030D-6E8A-4147-A177-3AD203B41FA5}">
                      <a16:colId xmlns:a16="http://schemas.microsoft.com/office/drawing/2014/main" val="131718223"/>
                    </a:ext>
                  </a:extLst>
                </a:gridCol>
                <a:gridCol w="658368">
                  <a:extLst>
                    <a:ext uri="{9D8B030D-6E8A-4147-A177-3AD203B41FA5}">
                      <a16:colId xmlns:a16="http://schemas.microsoft.com/office/drawing/2014/main" val="2808785693"/>
                    </a:ext>
                  </a:extLst>
                </a:gridCol>
                <a:gridCol w="658368">
                  <a:extLst>
                    <a:ext uri="{9D8B030D-6E8A-4147-A177-3AD203B41FA5}">
                      <a16:colId xmlns:a16="http://schemas.microsoft.com/office/drawing/2014/main" val="1606094098"/>
                    </a:ext>
                  </a:extLst>
                </a:gridCol>
                <a:gridCol w="658368">
                  <a:extLst>
                    <a:ext uri="{9D8B030D-6E8A-4147-A177-3AD203B41FA5}">
                      <a16:colId xmlns:a16="http://schemas.microsoft.com/office/drawing/2014/main" val="1823871419"/>
                    </a:ext>
                  </a:extLst>
                </a:gridCol>
                <a:gridCol w="658368">
                  <a:extLst>
                    <a:ext uri="{9D8B030D-6E8A-4147-A177-3AD203B41FA5}">
                      <a16:colId xmlns:a16="http://schemas.microsoft.com/office/drawing/2014/main" val="3069264974"/>
                    </a:ext>
                  </a:extLst>
                </a:gridCol>
                <a:gridCol w="658368">
                  <a:extLst>
                    <a:ext uri="{9D8B030D-6E8A-4147-A177-3AD203B41FA5}">
                      <a16:colId xmlns:a16="http://schemas.microsoft.com/office/drawing/2014/main" val="2785430483"/>
                    </a:ext>
                  </a:extLst>
                </a:gridCol>
                <a:gridCol w="658368">
                  <a:extLst>
                    <a:ext uri="{9D8B030D-6E8A-4147-A177-3AD203B41FA5}">
                      <a16:colId xmlns:a16="http://schemas.microsoft.com/office/drawing/2014/main" val="1373381996"/>
                    </a:ext>
                  </a:extLst>
                </a:gridCol>
                <a:gridCol w="658368">
                  <a:extLst>
                    <a:ext uri="{9D8B030D-6E8A-4147-A177-3AD203B41FA5}">
                      <a16:colId xmlns:a16="http://schemas.microsoft.com/office/drawing/2014/main" val="2356229405"/>
                    </a:ext>
                  </a:extLst>
                </a:gridCol>
                <a:gridCol w="658368">
                  <a:extLst>
                    <a:ext uri="{9D8B030D-6E8A-4147-A177-3AD203B41FA5}">
                      <a16:colId xmlns:a16="http://schemas.microsoft.com/office/drawing/2014/main" val="959827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76602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- 2018-09-29 07:37:33 </a:t>
                      </a:r>
                      <a:r>
                        <a:rPr kumimoji="0" lang="en-US" sz="1000" b="0" i="0" u="none" strike="noStrike" kern="1200" cap="none" spc="0" normalizeH="0" baseline="0" noProof="0">
                          <a:ln>
                            <a:noFill/>
                          </a:ln>
                          <a:solidFill>
                            <a:prstClr val="black"/>
                          </a:solidFill>
                          <a:effectLst/>
                          <a:uLnTx/>
                          <a:uFillTx/>
                          <a:latin typeface="+mn-lt"/>
                          <a:ea typeface="+mn-ea"/>
                          <a:cs typeface="+mn-cs"/>
                        </a:rPr>
                        <a:t>
 Weisheiten, nach der die 🌍 lechzt... 😇 Kann man mal so machen, oder? 🚜💨 #johndeere #lanztrecker #lanztraktoren #trecker #schlepper #traktoren #traktor #landmaschinen #oldtimer #oldtimertrecker #oldtimertraktoren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42.48 %</a:t>
                      </a:r>
                    </a:p>
                  </a:txBody>
                  <a:tcPr/>
                </a:tc>
                <a:extLst>
                  <a:ext uri="{0D108BD9-81ED-4DB2-BD59-A6C34878D82A}">
                    <a16:rowId xmlns:a16="http://schemas.microsoft.com/office/drawing/2014/main" val="346465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- 2018-09-28 17:19:36 </a:t>
                      </a:r>
                      <a:r>
                        <a:rPr kumimoji="0" lang="de-DE" sz="1000" b="0" i="0" u="none" strike="noStrike" kern="1200" cap="none" spc="0" normalizeH="0" baseline="0" noProof="0">
                          <a:ln>
                            <a:noFill/>
                          </a:ln>
                          <a:solidFill>
                            <a:prstClr val="black"/>
                          </a:solidFill>
                          <a:effectLst/>
                          <a:uLnTx/>
                          <a:uFillTx/>
                          <a:latin typeface="+mn-lt"/>
                          <a:ea typeface="+mn-ea"/>
                          <a:cs typeface="+mn-cs"/>
                        </a:rPr>
                        <a:t>
 Im Rahmen seines Staatsbesuches ist der türkische Präsident #Erdogan mit Bundeskanzlerin #Merkel zusammengekommen. Anschließend sprach Merkel von „tiefgreifenden #Differenzen“ im Verhältnis beider Länder. Vor allem in Fragen der #Rechtsstaatlichkeit und #Pressefreiheit.
#Deutschland #Germany #Türkei #Turkey #Präsident #Kanzlerin #Staatsbesuch #Berlin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29.77 %</a:t>
                      </a:r>
                    </a:p>
                  </a:txBody>
                  <a:tcPr/>
                </a:tc>
                <a:extLst>
                  <a:ext uri="{0D108BD9-81ED-4DB2-BD59-A6C34878D82A}">
                    <a16:rowId xmlns:a16="http://schemas.microsoft.com/office/drawing/2014/main" val="874207199"/>
                  </a:ext>
                </a:extLst>
              </a:tr>
            </a:tbl>
          </a:graphicData>
        </a:graphic>
      </p:graphicFrame>
      <p:sp>
        <p:nvSpPr>
          <p:cNvPr id="4" name="Text Placeholder 3">
            <a:extLst>
              <a:ext uri="{FF2B5EF4-FFF2-40B4-BE49-F238E27FC236}">
                <a16:creationId xmlns:a16="http://schemas.microsoft.com/office/drawing/2014/main" id="{0D328C46-8162-4397-AEE7-1DF42B03FF63}"/>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45092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9CE2D-D653-4E25-A3FB-E5CC1A1B114E}"/>
              </a:ext>
            </a:extLst>
          </p:cNvPr>
          <p:cNvSpPr>
            <a:spLocks noGrp="1"/>
          </p:cNvSpPr>
          <p:nvPr>
            <p:ph type="title"/>
          </p:nvPr>
        </p:nvSpPr>
        <p:spPr/>
        <p:txBody>
          <a:bodyPr/>
          <a:lstStyle/>
          <a:p>
            <a:r>
              <a:rPr lang="en-US"/>
              <a:t>Instagram Videos Table | Instagram - 4 of 18</a:t>
            </a:r>
          </a:p>
        </p:txBody>
      </p:sp>
      <p:graphicFrame>
        <p:nvGraphicFramePr>
          <p:cNvPr id="5" name="Table Placeholder 4">
            <a:extLst>
              <a:ext uri="{FF2B5EF4-FFF2-40B4-BE49-F238E27FC236}">
                <a16:creationId xmlns:a16="http://schemas.microsoft.com/office/drawing/2014/main" id="{C2B3B238-5327-4263-BE78-BC4C5C7F7FDC}"/>
              </a:ext>
            </a:extLst>
          </p:cNvPr>
          <p:cNvGraphicFramePr>
            <a:graphicFrameLocks noGrp="1"/>
          </p:cNvGraphicFramePr>
          <p:nvPr>
            <p:ph type="tbl" sz="quarter" idx="13"/>
            <p:extLst>
              <p:ext uri="{D42A27DB-BD31-4B8C-83A1-F6EECF244321}">
                <p14:modId xmlns:p14="http://schemas.microsoft.com/office/powerpoint/2010/main" val="434017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21784556"/>
                    </a:ext>
                  </a:extLst>
                </a:gridCol>
                <a:gridCol w="658368">
                  <a:extLst>
                    <a:ext uri="{9D8B030D-6E8A-4147-A177-3AD203B41FA5}">
                      <a16:colId xmlns:a16="http://schemas.microsoft.com/office/drawing/2014/main" val="1167082213"/>
                    </a:ext>
                  </a:extLst>
                </a:gridCol>
                <a:gridCol w="658368">
                  <a:extLst>
                    <a:ext uri="{9D8B030D-6E8A-4147-A177-3AD203B41FA5}">
                      <a16:colId xmlns:a16="http://schemas.microsoft.com/office/drawing/2014/main" val="3480441406"/>
                    </a:ext>
                  </a:extLst>
                </a:gridCol>
                <a:gridCol w="658368">
                  <a:extLst>
                    <a:ext uri="{9D8B030D-6E8A-4147-A177-3AD203B41FA5}">
                      <a16:colId xmlns:a16="http://schemas.microsoft.com/office/drawing/2014/main" val="1391763790"/>
                    </a:ext>
                  </a:extLst>
                </a:gridCol>
                <a:gridCol w="658368">
                  <a:extLst>
                    <a:ext uri="{9D8B030D-6E8A-4147-A177-3AD203B41FA5}">
                      <a16:colId xmlns:a16="http://schemas.microsoft.com/office/drawing/2014/main" val="1478177277"/>
                    </a:ext>
                  </a:extLst>
                </a:gridCol>
                <a:gridCol w="658368">
                  <a:extLst>
                    <a:ext uri="{9D8B030D-6E8A-4147-A177-3AD203B41FA5}">
                      <a16:colId xmlns:a16="http://schemas.microsoft.com/office/drawing/2014/main" val="4263549120"/>
                    </a:ext>
                  </a:extLst>
                </a:gridCol>
                <a:gridCol w="658368">
                  <a:extLst>
                    <a:ext uri="{9D8B030D-6E8A-4147-A177-3AD203B41FA5}">
                      <a16:colId xmlns:a16="http://schemas.microsoft.com/office/drawing/2014/main" val="355066496"/>
                    </a:ext>
                  </a:extLst>
                </a:gridCol>
                <a:gridCol w="658368">
                  <a:extLst>
                    <a:ext uri="{9D8B030D-6E8A-4147-A177-3AD203B41FA5}">
                      <a16:colId xmlns:a16="http://schemas.microsoft.com/office/drawing/2014/main" val="2918488589"/>
                    </a:ext>
                  </a:extLst>
                </a:gridCol>
                <a:gridCol w="658368">
                  <a:extLst>
                    <a:ext uri="{9D8B030D-6E8A-4147-A177-3AD203B41FA5}">
                      <a16:colId xmlns:a16="http://schemas.microsoft.com/office/drawing/2014/main" val="284020205"/>
                    </a:ext>
                  </a:extLst>
                </a:gridCol>
                <a:gridCol w="658368">
                  <a:extLst>
                    <a:ext uri="{9D8B030D-6E8A-4147-A177-3AD203B41FA5}">
                      <a16:colId xmlns:a16="http://schemas.microsoft.com/office/drawing/2014/main" val="3479853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994586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- 2018-09-28 17:13:00 </a:t>
                      </a:r>
                      <a:r>
                        <a:rPr kumimoji="0" lang="de-DE" sz="1000" b="0" i="0" u="none" strike="noStrike" kern="1200" cap="none" spc="0" normalizeH="0" baseline="0" noProof="0">
                          <a:ln>
                            <a:noFill/>
                          </a:ln>
                          <a:solidFill>
                            <a:prstClr val="black"/>
                          </a:solidFill>
                          <a:effectLst/>
                          <a:uLnTx/>
                          <a:uFillTx/>
                          <a:latin typeface="+mn-lt"/>
                          <a:ea typeface="+mn-ea"/>
                          <a:cs typeface="+mn-cs"/>
                        </a:rPr>
                        <a:t>
 Der türkische Präsident Erdogan fordert die #Auslieferung des kritischen Journalisten Can #Dündar, der sich nach Deutschland ins #Exil abgesetzt hat. Dündar sei ein „Agent“, so Erdogan. Er habe Staatsgeheimnisse verraten und sei deswegen rechtskräftig verurteilt worden. 
#Deutschland #Germany #Türkei #Turkey #Präsident #Kanzlerin #Staatsbesuch #Berlin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33.5 %</a:t>
                      </a:r>
                    </a:p>
                  </a:txBody>
                  <a:tcPr/>
                </a:tc>
                <a:extLst>
                  <a:ext uri="{0D108BD9-81ED-4DB2-BD59-A6C34878D82A}">
                    <a16:rowId xmlns:a16="http://schemas.microsoft.com/office/drawing/2014/main" val="2307239771"/>
                  </a:ext>
                </a:extLst>
              </a:tr>
            </a:tbl>
          </a:graphicData>
        </a:graphic>
      </p:graphicFrame>
      <p:sp>
        <p:nvSpPr>
          <p:cNvPr id="4" name="Text Placeholder 3">
            <a:extLst>
              <a:ext uri="{FF2B5EF4-FFF2-40B4-BE49-F238E27FC236}">
                <a16:creationId xmlns:a16="http://schemas.microsoft.com/office/drawing/2014/main" id="{40AEB76C-98C5-4D2E-9650-B867F43F2C08}"/>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2832644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BE005-619E-487D-B049-49BCD7698998}"/>
              </a:ext>
            </a:extLst>
          </p:cNvPr>
          <p:cNvSpPr>
            <a:spLocks noGrp="1"/>
          </p:cNvSpPr>
          <p:nvPr>
            <p:ph type="title"/>
          </p:nvPr>
        </p:nvSpPr>
        <p:spPr/>
        <p:txBody>
          <a:bodyPr/>
          <a:lstStyle/>
          <a:p>
            <a:r>
              <a:rPr lang="en-US"/>
              <a:t>Instagram Videos Table | Instagram - 5 of 18</a:t>
            </a:r>
          </a:p>
        </p:txBody>
      </p:sp>
      <p:graphicFrame>
        <p:nvGraphicFramePr>
          <p:cNvPr id="5" name="Table Placeholder 4">
            <a:extLst>
              <a:ext uri="{FF2B5EF4-FFF2-40B4-BE49-F238E27FC236}">
                <a16:creationId xmlns:a16="http://schemas.microsoft.com/office/drawing/2014/main" id="{625F64CF-56CF-49E6-B394-732D2780652E}"/>
              </a:ext>
            </a:extLst>
          </p:cNvPr>
          <p:cNvGraphicFramePr>
            <a:graphicFrameLocks noGrp="1"/>
          </p:cNvGraphicFramePr>
          <p:nvPr>
            <p:ph type="tbl" sz="quarter" idx="13"/>
            <p:extLst>
              <p:ext uri="{D42A27DB-BD31-4B8C-83A1-F6EECF244321}">
                <p14:modId xmlns:p14="http://schemas.microsoft.com/office/powerpoint/2010/main" val="249099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0070114"/>
                    </a:ext>
                  </a:extLst>
                </a:gridCol>
                <a:gridCol w="658368">
                  <a:extLst>
                    <a:ext uri="{9D8B030D-6E8A-4147-A177-3AD203B41FA5}">
                      <a16:colId xmlns:a16="http://schemas.microsoft.com/office/drawing/2014/main" val="3979618977"/>
                    </a:ext>
                  </a:extLst>
                </a:gridCol>
                <a:gridCol w="658368">
                  <a:extLst>
                    <a:ext uri="{9D8B030D-6E8A-4147-A177-3AD203B41FA5}">
                      <a16:colId xmlns:a16="http://schemas.microsoft.com/office/drawing/2014/main" val="23127098"/>
                    </a:ext>
                  </a:extLst>
                </a:gridCol>
                <a:gridCol w="658368">
                  <a:extLst>
                    <a:ext uri="{9D8B030D-6E8A-4147-A177-3AD203B41FA5}">
                      <a16:colId xmlns:a16="http://schemas.microsoft.com/office/drawing/2014/main" val="2923663334"/>
                    </a:ext>
                  </a:extLst>
                </a:gridCol>
                <a:gridCol w="658368">
                  <a:extLst>
                    <a:ext uri="{9D8B030D-6E8A-4147-A177-3AD203B41FA5}">
                      <a16:colId xmlns:a16="http://schemas.microsoft.com/office/drawing/2014/main" val="456380928"/>
                    </a:ext>
                  </a:extLst>
                </a:gridCol>
                <a:gridCol w="658368">
                  <a:extLst>
                    <a:ext uri="{9D8B030D-6E8A-4147-A177-3AD203B41FA5}">
                      <a16:colId xmlns:a16="http://schemas.microsoft.com/office/drawing/2014/main" val="2546081722"/>
                    </a:ext>
                  </a:extLst>
                </a:gridCol>
                <a:gridCol w="658368">
                  <a:extLst>
                    <a:ext uri="{9D8B030D-6E8A-4147-A177-3AD203B41FA5}">
                      <a16:colId xmlns:a16="http://schemas.microsoft.com/office/drawing/2014/main" val="4011700090"/>
                    </a:ext>
                  </a:extLst>
                </a:gridCol>
                <a:gridCol w="658368">
                  <a:extLst>
                    <a:ext uri="{9D8B030D-6E8A-4147-A177-3AD203B41FA5}">
                      <a16:colId xmlns:a16="http://schemas.microsoft.com/office/drawing/2014/main" val="680335328"/>
                    </a:ext>
                  </a:extLst>
                </a:gridCol>
                <a:gridCol w="658368">
                  <a:extLst>
                    <a:ext uri="{9D8B030D-6E8A-4147-A177-3AD203B41FA5}">
                      <a16:colId xmlns:a16="http://schemas.microsoft.com/office/drawing/2014/main" val="2323561782"/>
                    </a:ext>
                  </a:extLst>
                </a:gridCol>
                <a:gridCol w="658368">
                  <a:extLst>
                    <a:ext uri="{9D8B030D-6E8A-4147-A177-3AD203B41FA5}">
                      <a16:colId xmlns:a16="http://schemas.microsoft.com/office/drawing/2014/main" val="726381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851599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- 2018-09-27 15:55:38 </a:t>
                      </a:r>
                      <a:r>
                        <a:rPr kumimoji="0" lang="de-DE" sz="1000" b="0" i="0" u="none" strike="noStrike" kern="1200" cap="none" spc="0" normalizeH="0" baseline="0" noProof="0">
                          <a:ln>
                            <a:noFill/>
                          </a:ln>
                          <a:solidFill>
                            <a:prstClr val="black"/>
                          </a:solidFill>
                          <a:effectLst/>
                          <a:uLnTx/>
                          <a:uFillTx/>
                          <a:latin typeface="+mn-lt"/>
                          <a:ea typeface="+mn-ea"/>
                          <a:cs typeface="+mn-cs"/>
                        </a:rPr>
                        <a:t>
 Der #Finnafjord im Nordosten von #Island ist ein unberührtes #Naturparadies – noch. Denn: Langsam taut die Arktis. Ist das Eis erstmal weg, endet die kürzeste Schiffroute zwischen Europa und Asien genau hier. Deswegen planen die Isländer einen neuen Großhafen. 
#Iceland #Schifffahrt #Arktis #Klima #Klimawandel #Fracht #NordOstPassage #Hafen #Infrastruktur #Natur #Naturschutz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33.1 %</a:t>
                      </a:r>
                    </a:p>
                  </a:txBody>
                  <a:tcPr/>
                </a:tc>
                <a:extLst>
                  <a:ext uri="{0D108BD9-81ED-4DB2-BD59-A6C34878D82A}">
                    <a16:rowId xmlns:a16="http://schemas.microsoft.com/office/drawing/2014/main" val="3174868156"/>
                  </a:ext>
                </a:extLst>
              </a:tr>
            </a:tbl>
          </a:graphicData>
        </a:graphic>
      </p:graphicFrame>
      <p:sp>
        <p:nvSpPr>
          <p:cNvPr id="4" name="Text Placeholder 3">
            <a:extLst>
              <a:ext uri="{FF2B5EF4-FFF2-40B4-BE49-F238E27FC236}">
                <a16:creationId xmlns:a16="http://schemas.microsoft.com/office/drawing/2014/main" id="{726C0725-97BA-4124-B330-8B9A4101881E}"/>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845499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B316C-8A9E-4372-A62A-2161FE733E8A}"/>
              </a:ext>
            </a:extLst>
          </p:cNvPr>
          <p:cNvSpPr>
            <a:spLocks noGrp="1"/>
          </p:cNvSpPr>
          <p:nvPr>
            <p:ph type="title"/>
          </p:nvPr>
        </p:nvSpPr>
        <p:spPr/>
        <p:txBody>
          <a:bodyPr/>
          <a:lstStyle/>
          <a:p>
            <a:r>
              <a:rPr lang="en-US"/>
              <a:t>Instagram Videos Table | Instagram - 6 of 18</a:t>
            </a:r>
          </a:p>
        </p:txBody>
      </p:sp>
      <p:graphicFrame>
        <p:nvGraphicFramePr>
          <p:cNvPr id="5" name="Table Placeholder 4">
            <a:extLst>
              <a:ext uri="{FF2B5EF4-FFF2-40B4-BE49-F238E27FC236}">
                <a16:creationId xmlns:a16="http://schemas.microsoft.com/office/drawing/2014/main" id="{4E3ACB29-01DC-4F1E-944D-F486A36BECEB}"/>
              </a:ext>
            </a:extLst>
          </p:cNvPr>
          <p:cNvGraphicFramePr>
            <a:graphicFrameLocks noGrp="1"/>
          </p:cNvGraphicFramePr>
          <p:nvPr>
            <p:ph type="tbl" sz="quarter" idx="13"/>
            <p:extLst>
              <p:ext uri="{D42A27DB-BD31-4B8C-83A1-F6EECF244321}">
                <p14:modId xmlns:p14="http://schemas.microsoft.com/office/powerpoint/2010/main" val="3153157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9477737"/>
                    </a:ext>
                  </a:extLst>
                </a:gridCol>
                <a:gridCol w="658368">
                  <a:extLst>
                    <a:ext uri="{9D8B030D-6E8A-4147-A177-3AD203B41FA5}">
                      <a16:colId xmlns:a16="http://schemas.microsoft.com/office/drawing/2014/main" val="2567844828"/>
                    </a:ext>
                  </a:extLst>
                </a:gridCol>
                <a:gridCol w="658368">
                  <a:extLst>
                    <a:ext uri="{9D8B030D-6E8A-4147-A177-3AD203B41FA5}">
                      <a16:colId xmlns:a16="http://schemas.microsoft.com/office/drawing/2014/main" val="902072262"/>
                    </a:ext>
                  </a:extLst>
                </a:gridCol>
                <a:gridCol w="658368">
                  <a:extLst>
                    <a:ext uri="{9D8B030D-6E8A-4147-A177-3AD203B41FA5}">
                      <a16:colId xmlns:a16="http://schemas.microsoft.com/office/drawing/2014/main" val="3929790630"/>
                    </a:ext>
                  </a:extLst>
                </a:gridCol>
                <a:gridCol w="658368">
                  <a:extLst>
                    <a:ext uri="{9D8B030D-6E8A-4147-A177-3AD203B41FA5}">
                      <a16:colId xmlns:a16="http://schemas.microsoft.com/office/drawing/2014/main" val="1100423060"/>
                    </a:ext>
                  </a:extLst>
                </a:gridCol>
                <a:gridCol w="658368">
                  <a:extLst>
                    <a:ext uri="{9D8B030D-6E8A-4147-A177-3AD203B41FA5}">
                      <a16:colId xmlns:a16="http://schemas.microsoft.com/office/drawing/2014/main" val="2680343635"/>
                    </a:ext>
                  </a:extLst>
                </a:gridCol>
                <a:gridCol w="658368">
                  <a:extLst>
                    <a:ext uri="{9D8B030D-6E8A-4147-A177-3AD203B41FA5}">
                      <a16:colId xmlns:a16="http://schemas.microsoft.com/office/drawing/2014/main" val="3578995061"/>
                    </a:ext>
                  </a:extLst>
                </a:gridCol>
                <a:gridCol w="658368">
                  <a:extLst>
                    <a:ext uri="{9D8B030D-6E8A-4147-A177-3AD203B41FA5}">
                      <a16:colId xmlns:a16="http://schemas.microsoft.com/office/drawing/2014/main" val="3507423834"/>
                    </a:ext>
                  </a:extLst>
                </a:gridCol>
                <a:gridCol w="658368">
                  <a:extLst>
                    <a:ext uri="{9D8B030D-6E8A-4147-A177-3AD203B41FA5}">
                      <a16:colId xmlns:a16="http://schemas.microsoft.com/office/drawing/2014/main" val="231573504"/>
                    </a:ext>
                  </a:extLst>
                </a:gridCol>
                <a:gridCol w="658368">
                  <a:extLst>
                    <a:ext uri="{9D8B030D-6E8A-4147-A177-3AD203B41FA5}">
                      <a16:colId xmlns:a16="http://schemas.microsoft.com/office/drawing/2014/main" val="743371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37901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- 2018-09-27 15:35:56 </a:t>
                      </a:r>
                      <a:r>
                        <a:rPr kumimoji="0" lang="de-DE" sz="1000" b="0" i="0" u="none" strike="noStrike" kern="1200" cap="none" spc="0" normalizeH="0" baseline="0" noProof="0">
                          <a:ln>
                            <a:noFill/>
                          </a:ln>
                          <a:solidFill>
                            <a:prstClr val="black"/>
                          </a:solidFill>
                          <a:effectLst/>
                          <a:uLnTx/>
                          <a:uFillTx/>
                          <a:latin typeface="+mn-lt"/>
                          <a:ea typeface="+mn-ea"/>
                          <a:cs typeface="+mn-cs"/>
                        </a:rPr>
                        <a:t>
 Dass #Süßigkeiten wahre Zuckerbomben sind, ist bekannt. Doch neue Zahlen von Foodwatch zeigen jetzt: Mehr #Zucker nehmen die Deutschen über #Softgetränke zu sich. 26g täglich pro Kopf- Damit steht #Deutschland auf Platz drei in Sachen Zuckerverzehr durch Softgetränke – hinter den #Niederlanden und der #Slowakei. Weltweit ist Deutschland auf Platz 11. Foodwatch fordert deshalb eine Zuckersteuer. Die gibt es in #Großbritannien schon. Das ist auch der Grund, weshalb viele Limonaden dort weniger Zucker enthalten als hierzulande.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38.21 %</a:t>
                      </a:r>
                    </a:p>
                  </a:txBody>
                  <a:tcPr/>
                </a:tc>
                <a:extLst>
                  <a:ext uri="{0D108BD9-81ED-4DB2-BD59-A6C34878D82A}">
                    <a16:rowId xmlns:a16="http://schemas.microsoft.com/office/drawing/2014/main" val="2842318739"/>
                  </a:ext>
                </a:extLst>
              </a:tr>
            </a:tbl>
          </a:graphicData>
        </a:graphic>
      </p:graphicFrame>
      <p:sp>
        <p:nvSpPr>
          <p:cNvPr id="4" name="Text Placeholder 3">
            <a:extLst>
              <a:ext uri="{FF2B5EF4-FFF2-40B4-BE49-F238E27FC236}">
                <a16:creationId xmlns:a16="http://schemas.microsoft.com/office/drawing/2014/main" id="{3C1134CB-A6D0-41D5-A8F0-7E99FAC498EE}"/>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379160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50145-D071-4A30-8417-0FF9F502CDB2}"/>
              </a:ext>
            </a:extLst>
          </p:cNvPr>
          <p:cNvSpPr>
            <a:spLocks noGrp="1"/>
          </p:cNvSpPr>
          <p:nvPr>
            <p:ph type="title"/>
          </p:nvPr>
        </p:nvSpPr>
        <p:spPr/>
        <p:txBody>
          <a:bodyPr/>
          <a:lstStyle/>
          <a:p>
            <a:r>
              <a:rPr lang="en-US"/>
              <a:t>Instagram Videos Table | Instagram - 7 of 18</a:t>
            </a:r>
          </a:p>
        </p:txBody>
      </p:sp>
      <p:graphicFrame>
        <p:nvGraphicFramePr>
          <p:cNvPr id="5" name="Table Placeholder 4">
            <a:extLst>
              <a:ext uri="{FF2B5EF4-FFF2-40B4-BE49-F238E27FC236}">
                <a16:creationId xmlns:a16="http://schemas.microsoft.com/office/drawing/2014/main" id="{BC8C2D76-60FA-45E8-9158-243FBE9D541C}"/>
              </a:ext>
            </a:extLst>
          </p:cNvPr>
          <p:cNvGraphicFramePr>
            <a:graphicFrameLocks noGrp="1"/>
          </p:cNvGraphicFramePr>
          <p:nvPr>
            <p:ph type="tbl" sz="quarter" idx="13"/>
            <p:extLst>
              <p:ext uri="{D42A27DB-BD31-4B8C-83A1-F6EECF244321}">
                <p14:modId xmlns:p14="http://schemas.microsoft.com/office/powerpoint/2010/main" val="652274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2772486"/>
                    </a:ext>
                  </a:extLst>
                </a:gridCol>
                <a:gridCol w="658368">
                  <a:extLst>
                    <a:ext uri="{9D8B030D-6E8A-4147-A177-3AD203B41FA5}">
                      <a16:colId xmlns:a16="http://schemas.microsoft.com/office/drawing/2014/main" val="3919413157"/>
                    </a:ext>
                  </a:extLst>
                </a:gridCol>
                <a:gridCol w="658368">
                  <a:extLst>
                    <a:ext uri="{9D8B030D-6E8A-4147-A177-3AD203B41FA5}">
                      <a16:colId xmlns:a16="http://schemas.microsoft.com/office/drawing/2014/main" val="1149542254"/>
                    </a:ext>
                  </a:extLst>
                </a:gridCol>
                <a:gridCol w="658368">
                  <a:extLst>
                    <a:ext uri="{9D8B030D-6E8A-4147-A177-3AD203B41FA5}">
                      <a16:colId xmlns:a16="http://schemas.microsoft.com/office/drawing/2014/main" val="4206951152"/>
                    </a:ext>
                  </a:extLst>
                </a:gridCol>
                <a:gridCol w="658368">
                  <a:extLst>
                    <a:ext uri="{9D8B030D-6E8A-4147-A177-3AD203B41FA5}">
                      <a16:colId xmlns:a16="http://schemas.microsoft.com/office/drawing/2014/main" val="1214085421"/>
                    </a:ext>
                  </a:extLst>
                </a:gridCol>
                <a:gridCol w="658368">
                  <a:extLst>
                    <a:ext uri="{9D8B030D-6E8A-4147-A177-3AD203B41FA5}">
                      <a16:colId xmlns:a16="http://schemas.microsoft.com/office/drawing/2014/main" val="4115642093"/>
                    </a:ext>
                  </a:extLst>
                </a:gridCol>
                <a:gridCol w="658368">
                  <a:extLst>
                    <a:ext uri="{9D8B030D-6E8A-4147-A177-3AD203B41FA5}">
                      <a16:colId xmlns:a16="http://schemas.microsoft.com/office/drawing/2014/main" val="3837319750"/>
                    </a:ext>
                  </a:extLst>
                </a:gridCol>
                <a:gridCol w="658368">
                  <a:extLst>
                    <a:ext uri="{9D8B030D-6E8A-4147-A177-3AD203B41FA5}">
                      <a16:colId xmlns:a16="http://schemas.microsoft.com/office/drawing/2014/main" val="38384272"/>
                    </a:ext>
                  </a:extLst>
                </a:gridCol>
                <a:gridCol w="658368">
                  <a:extLst>
                    <a:ext uri="{9D8B030D-6E8A-4147-A177-3AD203B41FA5}">
                      <a16:colId xmlns:a16="http://schemas.microsoft.com/office/drawing/2014/main" val="1898288137"/>
                    </a:ext>
                  </a:extLst>
                </a:gridCol>
                <a:gridCol w="658368">
                  <a:extLst>
                    <a:ext uri="{9D8B030D-6E8A-4147-A177-3AD203B41FA5}">
                      <a16:colId xmlns:a16="http://schemas.microsoft.com/office/drawing/2014/main" val="3154982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43111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- 2018-09-27 15:17:58 </a:t>
                      </a:r>
                      <a:r>
                        <a:rPr kumimoji="0" lang="de-DE" sz="1000" b="0" i="0" u="none" strike="noStrike" kern="1200" cap="none" spc="0" normalizeH="0" baseline="0" noProof="0">
                          <a:ln>
                            <a:noFill/>
                          </a:ln>
                          <a:solidFill>
                            <a:prstClr val="black"/>
                          </a:solidFill>
                          <a:effectLst/>
                          <a:uLnTx/>
                          <a:uFillTx/>
                          <a:latin typeface="+mn-lt"/>
                          <a:ea typeface="+mn-ea"/>
                          <a:cs typeface="+mn-cs"/>
                        </a:rPr>
                        <a:t>
 So sieht ein staatlich anerkannter Pflugbegleiter aus... 😇 Wer von Euch hat auch solche Raritäten in der Scheune stehen? 🚜💨#pflug #pflügen #acker #landwirtschaft #landwirt #landwirtin #schlepper #trecker #traktor #traktoren #landmaschinen #zugmaschinen #ernte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46.93 %</a:t>
                      </a:r>
                    </a:p>
                  </a:txBody>
                  <a:tcPr/>
                </a:tc>
                <a:extLst>
                  <a:ext uri="{0D108BD9-81ED-4DB2-BD59-A6C34878D82A}">
                    <a16:rowId xmlns:a16="http://schemas.microsoft.com/office/drawing/2014/main" val="2401497428"/>
                  </a:ext>
                </a:extLst>
              </a:tr>
            </a:tbl>
          </a:graphicData>
        </a:graphic>
      </p:graphicFrame>
      <p:sp>
        <p:nvSpPr>
          <p:cNvPr id="4" name="Text Placeholder 3">
            <a:extLst>
              <a:ext uri="{FF2B5EF4-FFF2-40B4-BE49-F238E27FC236}">
                <a16:creationId xmlns:a16="http://schemas.microsoft.com/office/drawing/2014/main" id="{BD6ECAB6-878A-409B-88AA-68FBFBB832A8}"/>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857801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E2C17-46BF-447F-A60F-F8A84FA76A3C}"/>
              </a:ext>
            </a:extLst>
          </p:cNvPr>
          <p:cNvSpPr>
            <a:spLocks noGrp="1"/>
          </p:cNvSpPr>
          <p:nvPr>
            <p:ph type="title"/>
          </p:nvPr>
        </p:nvSpPr>
        <p:spPr/>
        <p:txBody>
          <a:bodyPr/>
          <a:lstStyle/>
          <a:p>
            <a:r>
              <a:rPr lang="en-US"/>
              <a:t>Instagram Videos Table | Instagram - 8 of 18</a:t>
            </a:r>
          </a:p>
        </p:txBody>
      </p:sp>
      <p:graphicFrame>
        <p:nvGraphicFramePr>
          <p:cNvPr id="5" name="Table Placeholder 4">
            <a:extLst>
              <a:ext uri="{FF2B5EF4-FFF2-40B4-BE49-F238E27FC236}">
                <a16:creationId xmlns:a16="http://schemas.microsoft.com/office/drawing/2014/main" id="{F5F66555-4817-479D-96D2-3A7B7B057CB7}"/>
              </a:ext>
            </a:extLst>
          </p:cNvPr>
          <p:cNvGraphicFramePr>
            <a:graphicFrameLocks noGrp="1"/>
          </p:cNvGraphicFramePr>
          <p:nvPr>
            <p:ph type="tbl" sz="quarter" idx="13"/>
            <p:extLst>
              <p:ext uri="{D42A27DB-BD31-4B8C-83A1-F6EECF244321}">
                <p14:modId xmlns:p14="http://schemas.microsoft.com/office/powerpoint/2010/main" val="677984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90460862"/>
                    </a:ext>
                  </a:extLst>
                </a:gridCol>
                <a:gridCol w="658368">
                  <a:extLst>
                    <a:ext uri="{9D8B030D-6E8A-4147-A177-3AD203B41FA5}">
                      <a16:colId xmlns:a16="http://schemas.microsoft.com/office/drawing/2014/main" val="2972302523"/>
                    </a:ext>
                  </a:extLst>
                </a:gridCol>
                <a:gridCol w="658368">
                  <a:extLst>
                    <a:ext uri="{9D8B030D-6E8A-4147-A177-3AD203B41FA5}">
                      <a16:colId xmlns:a16="http://schemas.microsoft.com/office/drawing/2014/main" val="3932564649"/>
                    </a:ext>
                  </a:extLst>
                </a:gridCol>
                <a:gridCol w="658368">
                  <a:extLst>
                    <a:ext uri="{9D8B030D-6E8A-4147-A177-3AD203B41FA5}">
                      <a16:colId xmlns:a16="http://schemas.microsoft.com/office/drawing/2014/main" val="3198205131"/>
                    </a:ext>
                  </a:extLst>
                </a:gridCol>
                <a:gridCol w="658368">
                  <a:extLst>
                    <a:ext uri="{9D8B030D-6E8A-4147-A177-3AD203B41FA5}">
                      <a16:colId xmlns:a16="http://schemas.microsoft.com/office/drawing/2014/main" val="2418809587"/>
                    </a:ext>
                  </a:extLst>
                </a:gridCol>
                <a:gridCol w="658368">
                  <a:extLst>
                    <a:ext uri="{9D8B030D-6E8A-4147-A177-3AD203B41FA5}">
                      <a16:colId xmlns:a16="http://schemas.microsoft.com/office/drawing/2014/main" val="2088613477"/>
                    </a:ext>
                  </a:extLst>
                </a:gridCol>
                <a:gridCol w="658368">
                  <a:extLst>
                    <a:ext uri="{9D8B030D-6E8A-4147-A177-3AD203B41FA5}">
                      <a16:colId xmlns:a16="http://schemas.microsoft.com/office/drawing/2014/main" val="1666118850"/>
                    </a:ext>
                  </a:extLst>
                </a:gridCol>
                <a:gridCol w="658368">
                  <a:extLst>
                    <a:ext uri="{9D8B030D-6E8A-4147-A177-3AD203B41FA5}">
                      <a16:colId xmlns:a16="http://schemas.microsoft.com/office/drawing/2014/main" val="247388268"/>
                    </a:ext>
                  </a:extLst>
                </a:gridCol>
                <a:gridCol w="658368">
                  <a:extLst>
                    <a:ext uri="{9D8B030D-6E8A-4147-A177-3AD203B41FA5}">
                      <a16:colId xmlns:a16="http://schemas.microsoft.com/office/drawing/2014/main" val="1272553942"/>
                    </a:ext>
                  </a:extLst>
                </a:gridCol>
                <a:gridCol w="658368">
                  <a:extLst>
                    <a:ext uri="{9D8B030D-6E8A-4147-A177-3AD203B41FA5}">
                      <a16:colId xmlns:a16="http://schemas.microsoft.com/office/drawing/2014/main" val="2278764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01144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- 2018-09-27 08:55:45 </a:t>
                      </a:r>
                      <a:r>
                        <a:rPr kumimoji="0" lang="de-DE" sz="1000" b="0" i="0" u="none" strike="noStrike" kern="1200" cap="none" spc="0" normalizeH="0" baseline="0" noProof="0">
                          <a:ln>
                            <a:noFill/>
                          </a:ln>
                          <a:solidFill>
                            <a:prstClr val="black"/>
                          </a:solidFill>
                          <a:effectLst/>
                          <a:uLnTx/>
                          <a:uFillTx/>
                          <a:latin typeface="+mn-lt"/>
                          <a:ea typeface="+mn-ea"/>
                          <a:cs typeface="+mn-cs"/>
                        </a:rPr>
                        <a:t>
 Die industrielle Produktion wächst vor allem in Mitteldeutschland, Löhne und Renten steigen, Ostdeutschland ist eine wirtschaftliche Erfolgsgeschichte, sagt der Ostbeauftragte der Bundesregierung, Christian Hirte. Allerdings sind die Lohnunterschiede mit durchschnittlich rund 15 Prozent zum Westen noch immer groß und ist die wirtschaftliche Annäherung des Ostens ins Stocken gekommen. Auch die Arbeitslosenquote ist im Osten höher als im Westen Deutschlands. Besonders hoch ist der Unterschied bei Jugendlichen.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37.03 %</a:t>
                      </a:r>
                    </a:p>
                  </a:txBody>
                  <a:tcPr/>
                </a:tc>
                <a:extLst>
                  <a:ext uri="{0D108BD9-81ED-4DB2-BD59-A6C34878D82A}">
                    <a16:rowId xmlns:a16="http://schemas.microsoft.com/office/drawing/2014/main" val="1100309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- 2018-09-27 07:32:14 </a:t>
                      </a:r>
                      <a:r>
                        <a:rPr kumimoji="0" lang="en-US" sz="1000" b="0" i="0" u="none" strike="noStrike" kern="1200" cap="none" spc="0" normalizeH="0" baseline="0" noProof="0">
                          <a:ln>
                            <a:noFill/>
                          </a:ln>
                          <a:solidFill>
                            <a:prstClr val="black"/>
                          </a:solidFill>
                          <a:effectLst/>
                          <a:uLnTx/>
                          <a:uFillTx/>
                          <a:latin typeface="+mn-lt"/>
                          <a:ea typeface="+mn-ea"/>
                          <a:cs typeface="+mn-cs"/>
                        </a:rPr>
                        <a:t>
 Hat er diese Meinung exklusiv, oder teilt Ihr sie etwa...? 🤔 🚜💨 #lanz #lanzbulldog #johndeere #lanzaulendorf #trecker #traktor #traktoren #schlepper #oldtimer #oldtimers #oldtimertrecker #oldtimertraktoren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47.98 %</a:t>
                      </a:r>
                    </a:p>
                  </a:txBody>
                  <a:tcPr/>
                </a:tc>
                <a:extLst>
                  <a:ext uri="{0D108BD9-81ED-4DB2-BD59-A6C34878D82A}">
                    <a16:rowId xmlns:a16="http://schemas.microsoft.com/office/drawing/2014/main" val="2642000348"/>
                  </a:ext>
                </a:extLst>
              </a:tr>
            </a:tbl>
          </a:graphicData>
        </a:graphic>
      </p:graphicFrame>
      <p:sp>
        <p:nvSpPr>
          <p:cNvPr id="4" name="Text Placeholder 3">
            <a:extLst>
              <a:ext uri="{FF2B5EF4-FFF2-40B4-BE49-F238E27FC236}">
                <a16:creationId xmlns:a16="http://schemas.microsoft.com/office/drawing/2014/main" id="{7886C1C1-19F5-416D-A720-2AD8A56C708A}"/>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3843672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A28F0-18A5-472E-BCDB-8545EAAC834B}"/>
              </a:ext>
            </a:extLst>
          </p:cNvPr>
          <p:cNvSpPr>
            <a:spLocks noGrp="1"/>
          </p:cNvSpPr>
          <p:nvPr>
            <p:ph type="title"/>
          </p:nvPr>
        </p:nvSpPr>
        <p:spPr/>
        <p:txBody>
          <a:bodyPr/>
          <a:lstStyle/>
          <a:p>
            <a:r>
              <a:rPr lang="en-US"/>
              <a:t>Instagram Videos Table | Instagram - 9 of 18</a:t>
            </a:r>
          </a:p>
        </p:txBody>
      </p:sp>
      <p:graphicFrame>
        <p:nvGraphicFramePr>
          <p:cNvPr id="5" name="Table Placeholder 4">
            <a:extLst>
              <a:ext uri="{FF2B5EF4-FFF2-40B4-BE49-F238E27FC236}">
                <a16:creationId xmlns:a16="http://schemas.microsoft.com/office/drawing/2014/main" id="{34332B4C-8353-4A4F-AEA3-BC32BD31A952}"/>
              </a:ext>
            </a:extLst>
          </p:cNvPr>
          <p:cNvGraphicFramePr>
            <a:graphicFrameLocks noGrp="1"/>
          </p:cNvGraphicFramePr>
          <p:nvPr>
            <p:ph type="tbl" sz="quarter" idx="13"/>
            <p:extLst>
              <p:ext uri="{D42A27DB-BD31-4B8C-83A1-F6EECF244321}">
                <p14:modId xmlns:p14="http://schemas.microsoft.com/office/powerpoint/2010/main" val="345271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33374718"/>
                    </a:ext>
                  </a:extLst>
                </a:gridCol>
                <a:gridCol w="658368">
                  <a:extLst>
                    <a:ext uri="{9D8B030D-6E8A-4147-A177-3AD203B41FA5}">
                      <a16:colId xmlns:a16="http://schemas.microsoft.com/office/drawing/2014/main" val="874678887"/>
                    </a:ext>
                  </a:extLst>
                </a:gridCol>
                <a:gridCol w="658368">
                  <a:extLst>
                    <a:ext uri="{9D8B030D-6E8A-4147-A177-3AD203B41FA5}">
                      <a16:colId xmlns:a16="http://schemas.microsoft.com/office/drawing/2014/main" val="406337085"/>
                    </a:ext>
                  </a:extLst>
                </a:gridCol>
                <a:gridCol w="658368">
                  <a:extLst>
                    <a:ext uri="{9D8B030D-6E8A-4147-A177-3AD203B41FA5}">
                      <a16:colId xmlns:a16="http://schemas.microsoft.com/office/drawing/2014/main" val="3888631762"/>
                    </a:ext>
                  </a:extLst>
                </a:gridCol>
                <a:gridCol w="658368">
                  <a:extLst>
                    <a:ext uri="{9D8B030D-6E8A-4147-A177-3AD203B41FA5}">
                      <a16:colId xmlns:a16="http://schemas.microsoft.com/office/drawing/2014/main" val="3160314522"/>
                    </a:ext>
                  </a:extLst>
                </a:gridCol>
                <a:gridCol w="658368">
                  <a:extLst>
                    <a:ext uri="{9D8B030D-6E8A-4147-A177-3AD203B41FA5}">
                      <a16:colId xmlns:a16="http://schemas.microsoft.com/office/drawing/2014/main" val="1006030752"/>
                    </a:ext>
                  </a:extLst>
                </a:gridCol>
                <a:gridCol w="658368">
                  <a:extLst>
                    <a:ext uri="{9D8B030D-6E8A-4147-A177-3AD203B41FA5}">
                      <a16:colId xmlns:a16="http://schemas.microsoft.com/office/drawing/2014/main" val="1349889260"/>
                    </a:ext>
                  </a:extLst>
                </a:gridCol>
                <a:gridCol w="658368">
                  <a:extLst>
                    <a:ext uri="{9D8B030D-6E8A-4147-A177-3AD203B41FA5}">
                      <a16:colId xmlns:a16="http://schemas.microsoft.com/office/drawing/2014/main" val="3621252002"/>
                    </a:ext>
                  </a:extLst>
                </a:gridCol>
                <a:gridCol w="658368">
                  <a:extLst>
                    <a:ext uri="{9D8B030D-6E8A-4147-A177-3AD203B41FA5}">
                      <a16:colId xmlns:a16="http://schemas.microsoft.com/office/drawing/2014/main" val="2082192503"/>
                    </a:ext>
                  </a:extLst>
                </a:gridCol>
                <a:gridCol w="658368">
                  <a:extLst>
                    <a:ext uri="{9D8B030D-6E8A-4147-A177-3AD203B41FA5}">
                      <a16:colId xmlns:a16="http://schemas.microsoft.com/office/drawing/2014/main" val="326825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16170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- 2018-09-26 16:16:53 </a:t>
                      </a:r>
                      <a:r>
                        <a:rPr kumimoji="0" lang="de-DE" sz="1000" b="0" i="0" u="none" strike="noStrike" kern="1200" cap="none" spc="0" normalizeH="0" baseline="0" noProof="0">
                          <a:ln>
                            <a:noFill/>
                          </a:ln>
                          <a:solidFill>
                            <a:prstClr val="black"/>
                          </a:solidFill>
                          <a:effectLst/>
                          <a:uLnTx/>
                          <a:uFillTx/>
                          <a:latin typeface="+mn-lt"/>
                          <a:ea typeface="+mn-ea"/>
                          <a:cs typeface="+mn-cs"/>
                        </a:rPr>
                        <a:t>
 Hilft reden wirklich? Ein überzeugter Linker und ein Mann der Mitte trafen sich bei „Deutschland spricht“. Christian Rannenberg und Rainer Saße diskutierten über den #Dialog in der Gesellschaft.
#DeutschlandSpricht #Miteinanderreden #Sprechen #Reden #Diskussion #Meinungsbildung #Gespräch #Tagesthemen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36.55 %</a:t>
                      </a:r>
                    </a:p>
                  </a:txBody>
                  <a:tcPr/>
                </a:tc>
                <a:extLst>
                  <a:ext uri="{0D108BD9-81ED-4DB2-BD59-A6C34878D82A}">
                    <a16:rowId xmlns:a16="http://schemas.microsoft.com/office/drawing/2014/main" val="4084228912"/>
                  </a:ext>
                </a:extLst>
              </a:tr>
            </a:tbl>
          </a:graphicData>
        </a:graphic>
      </p:graphicFrame>
      <p:sp>
        <p:nvSpPr>
          <p:cNvPr id="4" name="Text Placeholder 3">
            <a:extLst>
              <a:ext uri="{FF2B5EF4-FFF2-40B4-BE49-F238E27FC236}">
                <a16:creationId xmlns:a16="http://schemas.microsoft.com/office/drawing/2014/main" id="{3481854C-E5C1-4683-BE24-388DB33F76BA}"/>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36873588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3CB64-0526-42B4-9185-5F10BD391594}"/>
              </a:ext>
            </a:extLst>
          </p:cNvPr>
          <p:cNvSpPr>
            <a:spLocks noGrp="1"/>
          </p:cNvSpPr>
          <p:nvPr>
            <p:ph type="title"/>
          </p:nvPr>
        </p:nvSpPr>
        <p:spPr/>
        <p:txBody>
          <a:bodyPr/>
          <a:lstStyle/>
          <a:p>
            <a:r>
              <a:rPr lang="en-US"/>
              <a:t>Instagram Videos Table | Instagram - 10 of 18</a:t>
            </a:r>
          </a:p>
        </p:txBody>
      </p:sp>
      <p:graphicFrame>
        <p:nvGraphicFramePr>
          <p:cNvPr id="5" name="Table Placeholder 4">
            <a:extLst>
              <a:ext uri="{FF2B5EF4-FFF2-40B4-BE49-F238E27FC236}">
                <a16:creationId xmlns:a16="http://schemas.microsoft.com/office/drawing/2014/main" id="{79B3C379-9EC9-41D2-949A-612DE5A291E7}"/>
              </a:ext>
            </a:extLst>
          </p:cNvPr>
          <p:cNvGraphicFramePr>
            <a:graphicFrameLocks noGrp="1"/>
          </p:cNvGraphicFramePr>
          <p:nvPr>
            <p:ph type="tbl" sz="quarter" idx="13"/>
            <p:extLst>
              <p:ext uri="{D42A27DB-BD31-4B8C-83A1-F6EECF244321}">
                <p14:modId xmlns:p14="http://schemas.microsoft.com/office/powerpoint/2010/main" val="1679070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56533617"/>
                    </a:ext>
                  </a:extLst>
                </a:gridCol>
                <a:gridCol w="658368">
                  <a:extLst>
                    <a:ext uri="{9D8B030D-6E8A-4147-A177-3AD203B41FA5}">
                      <a16:colId xmlns:a16="http://schemas.microsoft.com/office/drawing/2014/main" val="4212405114"/>
                    </a:ext>
                  </a:extLst>
                </a:gridCol>
                <a:gridCol w="658368">
                  <a:extLst>
                    <a:ext uri="{9D8B030D-6E8A-4147-A177-3AD203B41FA5}">
                      <a16:colId xmlns:a16="http://schemas.microsoft.com/office/drawing/2014/main" val="2428017663"/>
                    </a:ext>
                  </a:extLst>
                </a:gridCol>
                <a:gridCol w="658368">
                  <a:extLst>
                    <a:ext uri="{9D8B030D-6E8A-4147-A177-3AD203B41FA5}">
                      <a16:colId xmlns:a16="http://schemas.microsoft.com/office/drawing/2014/main" val="4162875544"/>
                    </a:ext>
                  </a:extLst>
                </a:gridCol>
                <a:gridCol w="658368">
                  <a:extLst>
                    <a:ext uri="{9D8B030D-6E8A-4147-A177-3AD203B41FA5}">
                      <a16:colId xmlns:a16="http://schemas.microsoft.com/office/drawing/2014/main" val="4042354216"/>
                    </a:ext>
                  </a:extLst>
                </a:gridCol>
                <a:gridCol w="658368">
                  <a:extLst>
                    <a:ext uri="{9D8B030D-6E8A-4147-A177-3AD203B41FA5}">
                      <a16:colId xmlns:a16="http://schemas.microsoft.com/office/drawing/2014/main" val="1872153544"/>
                    </a:ext>
                  </a:extLst>
                </a:gridCol>
                <a:gridCol w="658368">
                  <a:extLst>
                    <a:ext uri="{9D8B030D-6E8A-4147-A177-3AD203B41FA5}">
                      <a16:colId xmlns:a16="http://schemas.microsoft.com/office/drawing/2014/main" val="366533586"/>
                    </a:ext>
                  </a:extLst>
                </a:gridCol>
                <a:gridCol w="658368">
                  <a:extLst>
                    <a:ext uri="{9D8B030D-6E8A-4147-A177-3AD203B41FA5}">
                      <a16:colId xmlns:a16="http://schemas.microsoft.com/office/drawing/2014/main" val="2741355760"/>
                    </a:ext>
                  </a:extLst>
                </a:gridCol>
                <a:gridCol w="658368">
                  <a:extLst>
                    <a:ext uri="{9D8B030D-6E8A-4147-A177-3AD203B41FA5}">
                      <a16:colId xmlns:a16="http://schemas.microsoft.com/office/drawing/2014/main" val="1548229999"/>
                    </a:ext>
                  </a:extLst>
                </a:gridCol>
                <a:gridCol w="658368">
                  <a:extLst>
                    <a:ext uri="{9D8B030D-6E8A-4147-A177-3AD203B41FA5}">
                      <a16:colId xmlns:a16="http://schemas.microsoft.com/office/drawing/2014/main" val="2175626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45274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- 2018-09-26 16:11:41 </a:t>
                      </a:r>
                      <a:r>
                        <a:rPr kumimoji="0" lang="de-DE" sz="1000" b="0" i="0" u="none" strike="noStrike" kern="1200" cap="none" spc="0" normalizeH="0" baseline="0" noProof="0">
                          <a:ln>
                            <a:noFill/>
                          </a:ln>
                          <a:solidFill>
                            <a:prstClr val="black"/>
                          </a:solidFill>
                          <a:effectLst/>
                          <a:uLnTx/>
                          <a:uFillTx/>
                          <a:latin typeface="+mn-lt"/>
                          <a:ea typeface="+mn-ea"/>
                          <a:cs typeface="+mn-cs"/>
                        </a:rPr>
                        <a:t>
 Dank eines speziellen Implantats können drei gelähmte Patienten in den USA wieder #gehen. Einer von ihnen ist der 35-jährige Jeff Marquis. Sein Rückenmark war wegen eines Unfalls leicht unterbrochen. Mit konsequenter #Reha könnte die Unterbrechung der Nervenverbindungen behoben werden, schätzen Forscher der Universität of Louisville, Kentucky. Ob das auch bei Patienten mit vollständig unterbrochenem Rückenmark funktioniert, sollen jetzt weitere Studien zeigen.
#Forschung #Research #UofL #Lähmung #Querschnittslähmung #Rollstuhl #Therapie #Behandlung #Laufen #Studien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50.35 %</a:t>
                      </a:r>
                    </a:p>
                  </a:txBody>
                  <a:tcPr/>
                </a:tc>
                <a:extLst>
                  <a:ext uri="{0D108BD9-81ED-4DB2-BD59-A6C34878D82A}">
                    <a16:rowId xmlns:a16="http://schemas.microsoft.com/office/drawing/2014/main" val="4050107009"/>
                  </a:ext>
                </a:extLst>
              </a:tr>
            </a:tbl>
          </a:graphicData>
        </a:graphic>
      </p:graphicFrame>
      <p:sp>
        <p:nvSpPr>
          <p:cNvPr id="4" name="Text Placeholder 3">
            <a:extLst>
              <a:ext uri="{FF2B5EF4-FFF2-40B4-BE49-F238E27FC236}">
                <a16:creationId xmlns:a16="http://schemas.microsoft.com/office/drawing/2014/main" id="{D4628FD7-5206-4904-9113-D31E5D686734}"/>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3029371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37097-374F-4083-AD09-8ECF48811B84}"/>
              </a:ext>
            </a:extLst>
          </p:cNvPr>
          <p:cNvSpPr>
            <a:spLocks noGrp="1"/>
          </p:cNvSpPr>
          <p:nvPr>
            <p:ph type="title"/>
          </p:nvPr>
        </p:nvSpPr>
        <p:spPr/>
        <p:txBody>
          <a:bodyPr/>
          <a:lstStyle/>
          <a:p>
            <a:r>
              <a:rPr lang="en-US"/>
              <a:t>Instagram Videos Table | Instagram - 11 of 18</a:t>
            </a:r>
          </a:p>
        </p:txBody>
      </p:sp>
      <p:graphicFrame>
        <p:nvGraphicFramePr>
          <p:cNvPr id="5" name="Table Placeholder 4">
            <a:extLst>
              <a:ext uri="{FF2B5EF4-FFF2-40B4-BE49-F238E27FC236}">
                <a16:creationId xmlns:a16="http://schemas.microsoft.com/office/drawing/2014/main" id="{4A2B9A2D-19A9-4127-AE03-86BB02EE4104}"/>
              </a:ext>
            </a:extLst>
          </p:cNvPr>
          <p:cNvGraphicFramePr>
            <a:graphicFrameLocks noGrp="1"/>
          </p:cNvGraphicFramePr>
          <p:nvPr>
            <p:ph type="tbl" sz="quarter" idx="13"/>
            <p:extLst>
              <p:ext uri="{D42A27DB-BD31-4B8C-83A1-F6EECF244321}">
                <p14:modId xmlns:p14="http://schemas.microsoft.com/office/powerpoint/2010/main" val="3979018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60773811"/>
                    </a:ext>
                  </a:extLst>
                </a:gridCol>
                <a:gridCol w="658368">
                  <a:extLst>
                    <a:ext uri="{9D8B030D-6E8A-4147-A177-3AD203B41FA5}">
                      <a16:colId xmlns:a16="http://schemas.microsoft.com/office/drawing/2014/main" val="943565017"/>
                    </a:ext>
                  </a:extLst>
                </a:gridCol>
                <a:gridCol w="658368">
                  <a:extLst>
                    <a:ext uri="{9D8B030D-6E8A-4147-A177-3AD203B41FA5}">
                      <a16:colId xmlns:a16="http://schemas.microsoft.com/office/drawing/2014/main" val="1068650051"/>
                    </a:ext>
                  </a:extLst>
                </a:gridCol>
                <a:gridCol w="658368">
                  <a:extLst>
                    <a:ext uri="{9D8B030D-6E8A-4147-A177-3AD203B41FA5}">
                      <a16:colId xmlns:a16="http://schemas.microsoft.com/office/drawing/2014/main" val="2408262128"/>
                    </a:ext>
                  </a:extLst>
                </a:gridCol>
                <a:gridCol w="658368">
                  <a:extLst>
                    <a:ext uri="{9D8B030D-6E8A-4147-A177-3AD203B41FA5}">
                      <a16:colId xmlns:a16="http://schemas.microsoft.com/office/drawing/2014/main" val="3486891306"/>
                    </a:ext>
                  </a:extLst>
                </a:gridCol>
                <a:gridCol w="658368">
                  <a:extLst>
                    <a:ext uri="{9D8B030D-6E8A-4147-A177-3AD203B41FA5}">
                      <a16:colId xmlns:a16="http://schemas.microsoft.com/office/drawing/2014/main" val="2751843326"/>
                    </a:ext>
                  </a:extLst>
                </a:gridCol>
                <a:gridCol w="658368">
                  <a:extLst>
                    <a:ext uri="{9D8B030D-6E8A-4147-A177-3AD203B41FA5}">
                      <a16:colId xmlns:a16="http://schemas.microsoft.com/office/drawing/2014/main" val="3497893095"/>
                    </a:ext>
                  </a:extLst>
                </a:gridCol>
                <a:gridCol w="658368">
                  <a:extLst>
                    <a:ext uri="{9D8B030D-6E8A-4147-A177-3AD203B41FA5}">
                      <a16:colId xmlns:a16="http://schemas.microsoft.com/office/drawing/2014/main" val="2683170128"/>
                    </a:ext>
                  </a:extLst>
                </a:gridCol>
                <a:gridCol w="658368">
                  <a:extLst>
                    <a:ext uri="{9D8B030D-6E8A-4147-A177-3AD203B41FA5}">
                      <a16:colId xmlns:a16="http://schemas.microsoft.com/office/drawing/2014/main" val="164472729"/>
                    </a:ext>
                  </a:extLst>
                </a:gridCol>
                <a:gridCol w="658368">
                  <a:extLst>
                    <a:ext uri="{9D8B030D-6E8A-4147-A177-3AD203B41FA5}">
                      <a16:colId xmlns:a16="http://schemas.microsoft.com/office/drawing/2014/main" val="1602608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84742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- 2018-09-26 10:42:18 </a:t>
                      </a:r>
                      <a:r>
                        <a:rPr kumimoji="0" lang="de-DE" sz="1000" b="0" i="0" u="none" strike="noStrike" kern="1200" cap="none" spc="0" normalizeH="0" baseline="0" noProof="0">
                          <a:ln>
                            <a:noFill/>
                          </a:ln>
                          <a:solidFill>
                            <a:prstClr val="black"/>
                          </a:solidFill>
                          <a:effectLst/>
                          <a:uLnTx/>
                          <a:uFillTx/>
                          <a:latin typeface="+mn-lt"/>
                          <a:ea typeface="+mn-ea"/>
                          <a:cs typeface="+mn-cs"/>
                        </a:rPr>
                        <a:t>
 Mit 16 Wählen sei verfassungswidrig – dieser Meinung ist die AfD-Fraktion in Thüringen und reichte deshalb eine Klage gegen das auf 16 herabgesenkte Wahlalter bei Kommunalwahlen ein. Aber: 16- und 17-jährige können auch künftig ihre Stimme bei Kommunalwahlen abgeben. Denn das Verfassungsgericht hat die Klage abgelehnt. Das aktive Wahlalter ist bei Kommunal- und Landtagswahlen unterschiedlich geregelt. In manchen Ländern kann man bereits mit 16 Wählen, in den meisten jedoch erst mit 18. #tagesschau 
#Politik #Wahlen #Thüringen #Deutschland #Landkarte #AfD #Wahlrecht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24.11 %</a:t>
                      </a:r>
                    </a:p>
                  </a:txBody>
                  <a:tcPr/>
                </a:tc>
                <a:extLst>
                  <a:ext uri="{0D108BD9-81ED-4DB2-BD59-A6C34878D82A}">
                    <a16:rowId xmlns:a16="http://schemas.microsoft.com/office/drawing/2014/main" val="1489179448"/>
                  </a:ext>
                </a:extLst>
              </a:tr>
            </a:tbl>
          </a:graphicData>
        </a:graphic>
      </p:graphicFrame>
      <p:sp>
        <p:nvSpPr>
          <p:cNvPr id="4" name="Text Placeholder 3">
            <a:extLst>
              <a:ext uri="{FF2B5EF4-FFF2-40B4-BE49-F238E27FC236}">
                <a16:creationId xmlns:a16="http://schemas.microsoft.com/office/drawing/2014/main" id="{1F9B03B4-6D42-4EDC-8199-BD877838B993}"/>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8695995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DCC8-CB9B-41EC-9A11-077B802A4F69}"/>
              </a:ext>
            </a:extLst>
          </p:cNvPr>
          <p:cNvSpPr>
            <a:spLocks noGrp="1"/>
          </p:cNvSpPr>
          <p:nvPr>
            <p:ph type="title"/>
          </p:nvPr>
        </p:nvSpPr>
        <p:spPr/>
        <p:txBody>
          <a:bodyPr/>
          <a:lstStyle/>
          <a:p>
            <a:r>
              <a:rPr lang="en-US"/>
              <a:t>Instagram Videos Table | Instagram - 12 of 18</a:t>
            </a:r>
          </a:p>
        </p:txBody>
      </p:sp>
      <p:graphicFrame>
        <p:nvGraphicFramePr>
          <p:cNvPr id="5" name="Table Placeholder 4">
            <a:extLst>
              <a:ext uri="{FF2B5EF4-FFF2-40B4-BE49-F238E27FC236}">
                <a16:creationId xmlns:a16="http://schemas.microsoft.com/office/drawing/2014/main" id="{2B4FC4BB-8353-47FA-B3C0-40864516F309}"/>
              </a:ext>
            </a:extLst>
          </p:cNvPr>
          <p:cNvGraphicFramePr>
            <a:graphicFrameLocks noGrp="1"/>
          </p:cNvGraphicFramePr>
          <p:nvPr>
            <p:ph type="tbl" sz="quarter" idx="13"/>
            <p:extLst>
              <p:ext uri="{D42A27DB-BD31-4B8C-83A1-F6EECF244321}">
                <p14:modId xmlns:p14="http://schemas.microsoft.com/office/powerpoint/2010/main" val="2025203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1819608"/>
                    </a:ext>
                  </a:extLst>
                </a:gridCol>
                <a:gridCol w="658368">
                  <a:extLst>
                    <a:ext uri="{9D8B030D-6E8A-4147-A177-3AD203B41FA5}">
                      <a16:colId xmlns:a16="http://schemas.microsoft.com/office/drawing/2014/main" val="1171548494"/>
                    </a:ext>
                  </a:extLst>
                </a:gridCol>
                <a:gridCol w="658368">
                  <a:extLst>
                    <a:ext uri="{9D8B030D-6E8A-4147-A177-3AD203B41FA5}">
                      <a16:colId xmlns:a16="http://schemas.microsoft.com/office/drawing/2014/main" val="2737301821"/>
                    </a:ext>
                  </a:extLst>
                </a:gridCol>
                <a:gridCol w="658368">
                  <a:extLst>
                    <a:ext uri="{9D8B030D-6E8A-4147-A177-3AD203B41FA5}">
                      <a16:colId xmlns:a16="http://schemas.microsoft.com/office/drawing/2014/main" val="3024907150"/>
                    </a:ext>
                  </a:extLst>
                </a:gridCol>
                <a:gridCol w="658368">
                  <a:extLst>
                    <a:ext uri="{9D8B030D-6E8A-4147-A177-3AD203B41FA5}">
                      <a16:colId xmlns:a16="http://schemas.microsoft.com/office/drawing/2014/main" val="1165705518"/>
                    </a:ext>
                  </a:extLst>
                </a:gridCol>
                <a:gridCol w="658368">
                  <a:extLst>
                    <a:ext uri="{9D8B030D-6E8A-4147-A177-3AD203B41FA5}">
                      <a16:colId xmlns:a16="http://schemas.microsoft.com/office/drawing/2014/main" val="2826527346"/>
                    </a:ext>
                  </a:extLst>
                </a:gridCol>
                <a:gridCol w="658368">
                  <a:extLst>
                    <a:ext uri="{9D8B030D-6E8A-4147-A177-3AD203B41FA5}">
                      <a16:colId xmlns:a16="http://schemas.microsoft.com/office/drawing/2014/main" val="2571291487"/>
                    </a:ext>
                  </a:extLst>
                </a:gridCol>
                <a:gridCol w="658368">
                  <a:extLst>
                    <a:ext uri="{9D8B030D-6E8A-4147-A177-3AD203B41FA5}">
                      <a16:colId xmlns:a16="http://schemas.microsoft.com/office/drawing/2014/main" val="4057799786"/>
                    </a:ext>
                  </a:extLst>
                </a:gridCol>
                <a:gridCol w="658368">
                  <a:extLst>
                    <a:ext uri="{9D8B030D-6E8A-4147-A177-3AD203B41FA5}">
                      <a16:colId xmlns:a16="http://schemas.microsoft.com/office/drawing/2014/main" val="4040362486"/>
                    </a:ext>
                  </a:extLst>
                </a:gridCol>
                <a:gridCol w="658368">
                  <a:extLst>
                    <a:ext uri="{9D8B030D-6E8A-4147-A177-3AD203B41FA5}">
                      <a16:colId xmlns:a16="http://schemas.microsoft.com/office/drawing/2014/main" val="3167614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46421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- 2018-09-26 09:42:06 </a:t>
                      </a:r>
                      <a:r>
                        <a:rPr kumimoji="0" lang="de-DE" sz="1000" b="0" i="0" u="none" strike="noStrike" kern="1200" cap="none" spc="0" normalizeH="0" baseline="0" noProof="0">
                          <a:ln>
                            <a:noFill/>
                          </a:ln>
                          <a:solidFill>
                            <a:prstClr val="black"/>
                          </a:solidFill>
                          <a:effectLst/>
                          <a:uLnTx/>
                          <a:uFillTx/>
                          <a:latin typeface="+mn-lt"/>
                          <a:ea typeface="+mn-ea"/>
                          <a:cs typeface="+mn-cs"/>
                        </a:rPr>
                        <a:t>
 Wer kann die Probleme in Deutschland lösen? Ein Juso und ein enttäuschter Wechselwähler trafen sich bei "Deutschland spricht". Benjamin Behr und Frédéric Meyer-Ziolek diskutierten über die politische Lage und darüber, ob man die AfD wählen kann. 
#Deutschlandspricht #Miteinanderreden #Sprechen #Reden #Diskussion #Meinungsbildung #tagesthemen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43.13 %</a:t>
                      </a:r>
                    </a:p>
                  </a:txBody>
                  <a:tcPr/>
                </a:tc>
                <a:extLst>
                  <a:ext uri="{0D108BD9-81ED-4DB2-BD59-A6C34878D82A}">
                    <a16:rowId xmlns:a16="http://schemas.microsoft.com/office/drawing/2014/main" val="396886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- 2018-09-26 08:16:09 </a:t>
                      </a:r>
                      <a:r>
                        <a:rPr kumimoji="0" lang="en-US" sz="1000" b="0" i="0" u="none" strike="noStrike" kern="1200" cap="none" spc="0" normalizeH="0" baseline="0" noProof="0">
                          <a:ln>
                            <a:noFill/>
                          </a:ln>
                          <a:solidFill>
                            <a:prstClr val="black"/>
                          </a:solidFill>
                          <a:effectLst/>
                          <a:uLnTx/>
                          <a:uFillTx/>
                          <a:latin typeface="+mn-lt"/>
                          <a:ea typeface="+mn-ea"/>
                          <a:cs typeface="+mn-cs"/>
                        </a:rPr>
                        <a:t>
 Nicht verpassen: HEUTE um 21 Uhr im NDR Fernsehen folgt die Auflösung! Seid dabei: es wird sehr unterhaltsam 🚜💨⚽️ #hsv #volksparkstadion #hamburgersv #rothosen #johndeere #rasen #trecker #traktor #traktoren #schlepper #fussball #fußball #hsvstadion #ndrfernsehen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49.81 %</a:t>
                      </a:r>
                    </a:p>
                  </a:txBody>
                  <a:tcPr/>
                </a:tc>
                <a:extLst>
                  <a:ext uri="{0D108BD9-81ED-4DB2-BD59-A6C34878D82A}">
                    <a16:rowId xmlns:a16="http://schemas.microsoft.com/office/drawing/2014/main" val="3435676128"/>
                  </a:ext>
                </a:extLst>
              </a:tr>
            </a:tbl>
          </a:graphicData>
        </a:graphic>
      </p:graphicFrame>
      <p:sp>
        <p:nvSpPr>
          <p:cNvPr id="4" name="Text Placeholder 3">
            <a:extLst>
              <a:ext uri="{FF2B5EF4-FFF2-40B4-BE49-F238E27FC236}">
                <a16:creationId xmlns:a16="http://schemas.microsoft.com/office/drawing/2014/main" id="{95302A09-E210-49E6-BBA9-C4C079F92FBC}"/>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3200077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713ED-C033-4518-BE2A-DE779FDAAC7F}"/>
              </a:ext>
            </a:extLst>
          </p:cNvPr>
          <p:cNvSpPr>
            <a:spLocks noGrp="1"/>
          </p:cNvSpPr>
          <p:nvPr>
            <p:ph type="title"/>
          </p:nvPr>
        </p:nvSpPr>
        <p:spPr/>
        <p:txBody>
          <a:bodyPr/>
          <a:lstStyle/>
          <a:p>
            <a:r>
              <a:rPr lang="en-US"/>
              <a:t>Instagram Videos Table | Instagram - 13 of 18</a:t>
            </a:r>
          </a:p>
        </p:txBody>
      </p:sp>
      <p:graphicFrame>
        <p:nvGraphicFramePr>
          <p:cNvPr id="5" name="Table Placeholder 4">
            <a:extLst>
              <a:ext uri="{FF2B5EF4-FFF2-40B4-BE49-F238E27FC236}">
                <a16:creationId xmlns:a16="http://schemas.microsoft.com/office/drawing/2014/main" id="{8BFE3809-14BE-4193-8603-B649690B001C}"/>
              </a:ext>
            </a:extLst>
          </p:cNvPr>
          <p:cNvGraphicFramePr>
            <a:graphicFrameLocks noGrp="1"/>
          </p:cNvGraphicFramePr>
          <p:nvPr>
            <p:ph type="tbl" sz="quarter" idx="13"/>
            <p:extLst>
              <p:ext uri="{D42A27DB-BD31-4B8C-83A1-F6EECF244321}">
                <p14:modId xmlns:p14="http://schemas.microsoft.com/office/powerpoint/2010/main" val="2541125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67121427"/>
                    </a:ext>
                  </a:extLst>
                </a:gridCol>
                <a:gridCol w="658368">
                  <a:extLst>
                    <a:ext uri="{9D8B030D-6E8A-4147-A177-3AD203B41FA5}">
                      <a16:colId xmlns:a16="http://schemas.microsoft.com/office/drawing/2014/main" val="2907782227"/>
                    </a:ext>
                  </a:extLst>
                </a:gridCol>
                <a:gridCol w="658368">
                  <a:extLst>
                    <a:ext uri="{9D8B030D-6E8A-4147-A177-3AD203B41FA5}">
                      <a16:colId xmlns:a16="http://schemas.microsoft.com/office/drawing/2014/main" val="1949740690"/>
                    </a:ext>
                  </a:extLst>
                </a:gridCol>
                <a:gridCol w="658368">
                  <a:extLst>
                    <a:ext uri="{9D8B030D-6E8A-4147-A177-3AD203B41FA5}">
                      <a16:colId xmlns:a16="http://schemas.microsoft.com/office/drawing/2014/main" val="3202124965"/>
                    </a:ext>
                  </a:extLst>
                </a:gridCol>
                <a:gridCol w="658368">
                  <a:extLst>
                    <a:ext uri="{9D8B030D-6E8A-4147-A177-3AD203B41FA5}">
                      <a16:colId xmlns:a16="http://schemas.microsoft.com/office/drawing/2014/main" val="884700427"/>
                    </a:ext>
                  </a:extLst>
                </a:gridCol>
                <a:gridCol w="658368">
                  <a:extLst>
                    <a:ext uri="{9D8B030D-6E8A-4147-A177-3AD203B41FA5}">
                      <a16:colId xmlns:a16="http://schemas.microsoft.com/office/drawing/2014/main" val="1168946685"/>
                    </a:ext>
                  </a:extLst>
                </a:gridCol>
                <a:gridCol w="658368">
                  <a:extLst>
                    <a:ext uri="{9D8B030D-6E8A-4147-A177-3AD203B41FA5}">
                      <a16:colId xmlns:a16="http://schemas.microsoft.com/office/drawing/2014/main" val="1615347654"/>
                    </a:ext>
                  </a:extLst>
                </a:gridCol>
                <a:gridCol w="658368">
                  <a:extLst>
                    <a:ext uri="{9D8B030D-6E8A-4147-A177-3AD203B41FA5}">
                      <a16:colId xmlns:a16="http://schemas.microsoft.com/office/drawing/2014/main" val="3521890681"/>
                    </a:ext>
                  </a:extLst>
                </a:gridCol>
                <a:gridCol w="658368">
                  <a:extLst>
                    <a:ext uri="{9D8B030D-6E8A-4147-A177-3AD203B41FA5}">
                      <a16:colId xmlns:a16="http://schemas.microsoft.com/office/drawing/2014/main" val="1915536468"/>
                    </a:ext>
                  </a:extLst>
                </a:gridCol>
                <a:gridCol w="658368">
                  <a:extLst>
                    <a:ext uri="{9D8B030D-6E8A-4147-A177-3AD203B41FA5}">
                      <a16:colId xmlns:a16="http://schemas.microsoft.com/office/drawing/2014/main" val="3450959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082177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- 2018-09-26 06:38:31 </a:t>
                      </a:r>
                      <a:r>
                        <a:rPr kumimoji="0" lang="de-DE" sz="1000" b="0" i="0" u="none" strike="noStrike" kern="1200" cap="none" spc="0" normalizeH="0" baseline="0" noProof="0">
                          <a:ln>
                            <a:noFill/>
                          </a:ln>
                          <a:solidFill>
                            <a:prstClr val="black"/>
                          </a:solidFill>
                          <a:effectLst/>
                          <a:uLnTx/>
                          <a:uFillTx/>
                          <a:latin typeface="+mn-lt"/>
                          <a:ea typeface="+mn-ea"/>
                          <a:cs typeface="+mn-cs"/>
                        </a:rPr>
                        <a:t>
 Und plötzlich wurde gelacht: US-Präsident #Trump sprach zum zweiten Mal in der #UN-Generalversammlung. Vor einem Jahr hatte er große Veränderungen und Fortschritte angekündigt. Nun lobte er seine Regierung für deren Ergebnisse. Das sorgte im Saal der UN-Generalversammlung für Gelächter. Doch im Anschluss attackierte der US-Präsident den #Iran, #Deutschland und die #EU. Außerdem sagte er, #Amerika lehne den Globalismus ab und lebe den Patriotismus. #tagesschau
#USA #Germany #potus #europe #donald #ny #nyc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32.44 %</a:t>
                      </a:r>
                    </a:p>
                  </a:txBody>
                  <a:tcPr/>
                </a:tc>
                <a:extLst>
                  <a:ext uri="{0D108BD9-81ED-4DB2-BD59-A6C34878D82A}">
                    <a16:rowId xmlns:a16="http://schemas.microsoft.com/office/drawing/2014/main" val="3473320871"/>
                  </a:ext>
                </a:extLst>
              </a:tr>
            </a:tbl>
          </a:graphicData>
        </a:graphic>
      </p:graphicFrame>
      <p:sp>
        <p:nvSpPr>
          <p:cNvPr id="4" name="Text Placeholder 3">
            <a:extLst>
              <a:ext uri="{FF2B5EF4-FFF2-40B4-BE49-F238E27FC236}">
                <a16:creationId xmlns:a16="http://schemas.microsoft.com/office/drawing/2014/main" id="{A45A6E8A-C70A-4EDD-B0CF-C124E4B23F17}"/>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4125960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DF54B-C231-41A7-8513-50332CE1A92E}"/>
              </a:ext>
            </a:extLst>
          </p:cNvPr>
          <p:cNvSpPr>
            <a:spLocks noGrp="1"/>
          </p:cNvSpPr>
          <p:nvPr>
            <p:ph type="title"/>
          </p:nvPr>
        </p:nvSpPr>
        <p:spPr/>
        <p:txBody>
          <a:bodyPr/>
          <a:lstStyle/>
          <a:p>
            <a:r>
              <a:rPr lang="en-US"/>
              <a:t>Instagram Videos Table | Instagram - 14 of 18</a:t>
            </a:r>
          </a:p>
        </p:txBody>
      </p:sp>
      <p:graphicFrame>
        <p:nvGraphicFramePr>
          <p:cNvPr id="5" name="Table Placeholder 4">
            <a:extLst>
              <a:ext uri="{FF2B5EF4-FFF2-40B4-BE49-F238E27FC236}">
                <a16:creationId xmlns:a16="http://schemas.microsoft.com/office/drawing/2014/main" id="{3F97F630-C5FF-4E6D-909A-6B27C1F5DB01}"/>
              </a:ext>
            </a:extLst>
          </p:cNvPr>
          <p:cNvGraphicFramePr>
            <a:graphicFrameLocks noGrp="1"/>
          </p:cNvGraphicFramePr>
          <p:nvPr>
            <p:ph type="tbl" sz="quarter" idx="13"/>
            <p:extLst>
              <p:ext uri="{D42A27DB-BD31-4B8C-83A1-F6EECF244321}">
                <p14:modId xmlns:p14="http://schemas.microsoft.com/office/powerpoint/2010/main" val="884582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78751262"/>
                    </a:ext>
                  </a:extLst>
                </a:gridCol>
                <a:gridCol w="658368">
                  <a:extLst>
                    <a:ext uri="{9D8B030D-6E8A-4147-A177-3AD203B41FA5}">
                      <a16:colId xmlns:a16="http://schemas.microsoft.com/office/drawing/2014/main" val="2833465195"/>
                    </a:ext>
                  </a:extLst>
                </a:gridCol>
                <a:gridCol w="658368">
                  <a:extLst>
                    <a:ext uri="{9D8B030D-6E8A-4147-A177-3AD203B41FA5}">
                      <a16:colId xmlns:a16="http://schemas.microsoft.com/office/drawing/2014/main" val="3800405009"/>
                    </a:ext>
                  </a:extLst>
                </a:gridCol>
                <a:gridCol w="658368">
                  <a:extLst>
                    <a:ext uri="{9D8B030D-6E8A-4147-A177-3AD203B41FA5}">
                      <a16:colId xmlns:a16="http://schemas.microsoft.com/office/drawing/2014/main" val="2139585944"/>
                    </a:ext>
                  </a:extLst>
                </a:gridCol>
                <a:gridCol w="658368">
                  <a:extLst>
                    <a:ext uri="{9D8B030D-6E8A-4147-A177-3AD203B41FA5}">
                      <a16:colId xmlns:a16="http://schemas.microsoft.com/office/drawing/2014/main" val="815156921"/>
                    </a:ext>
                  </a:extLst>
                </a:gridCol>
                <a:gridCol w="658368">
                  <a:extLst>
                    <a:ext uri="{9D8B030D-6E8A-4147-A177-3AD203B41FA5}">
                      <a16:colId xmlns:a16="http://schemas.microsoft.com/office/drawing/2014/main" val="1865795019"/>
                    </a:ext>
                  </a:extLst>
                </a:gridCol>
                <a:gridCol w="658368">
                  <a:extLst>
                    <a:ext uri="{9D8B030D-6E8A-4147-A177-3AD203B41FA5}">
                      <a16:colId xmlns:a16="http://schemas.microsoft.com/office/drawing/2014/main" val="4129803465"/>
                    </a:ext>
                  </a:extLst>
                </a:gridCol>
                <a:gridCol w="658368">
                  <a:extLst>
                    <a:ext uri="{9D8B030D-6E8A-4147-A177-3AD203B41FA5}">
                      <a16:colId xmlns:a16="http://schemas.microsoft.com/office/drawing/2014/main" val="319415701"/>
                    </a:ext>
                  </a:extLst>
                </a:gridCol>
                <a:gridCol w="658368">
                  <a:extLst>
                    <a:ext uri="{9D8B030D-6E8A-4147-A177-3AD203B41FA5}">
                      <a16:colId xmlns:a16="http://schemas.microsoft.com/office/drawing/2014/main" val="3011856713"/>
                    </a:ext>
                  </a:extLst>
                </a:gridCol>
                <a:gridCol w="658368">
                  <a:extLst>
                    <a:ext uri="{9D8B030D-6E8A-4147-A177-3AD203B41FA5}">
                      <a16:colId xmlns:a16="http://schemas.microsoft.com/office/drawing/2014/main" val="3458675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779200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njoyde - 2018-09-26 06:23:27 </a:t>
                      </a:r>
                      <a:r>
                        <a:rPr kumimoji="0" lang="de-DE" sz="1000" b="0" i="0" u="none" strike="noStrike" kern="1200" cap="none" spc="0" normalizeH="0" baseline="0" noProof="0">
                          <a:ln>
                            <a:noFill/>
                          </a:ln>
                          <a:solidFill>
                            <a:prstClr val="black"/>
                          </a:solidFill>
                          <a:effectLst/>
                          <a:uLnTx/>
                          <a:uFillTx/>
                          <a:latin typeface="+mn-lt"/>
                          <a:ea typeface="+mn-ea"/>
                          <a:cs typeface="+mn-cs"/>
                        </a:rPr>
                        <a:t>
 Sag mal, fehlt da nicht jemand?  Der arme @andreaskuhlage liegt krank im Bett und @jenshardeland muss die Show alleine rocken. Ach ja, heute ist #mittelfingermittwoch. War ja klar. Und was ist bei euch schon alles schief gegangen? #mittelfinger #mittwoch #Morningshow #kuhlageundhardeland #njoy #radio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24.81 %</a:t>
                      </a:r>
                    </a:p>
                  </a:txBody>
                  <a:tcPr/>
                </a:tc>
                <a:extLst>
                  <a:ext uri="{0D108BD9-81ED-4DB2-BD59-A6C34878D82A}">
                    <a16:rowId xmlns:a16="http://schemas.microsoft.com/office/drawing/2014/main" val="245304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- 2018-09-25 18:25:53 </a:t>
                      </a:r>
                      <a:r>
                        <a:rPr kumimoji="0" lang="de-DE" sz="1000" b="0" i="0" u="none" strike="noStrike" kern="1200" cap="none" spc="0" normalizeH="0" baseline="0" noProof="0">
                          <a:ln>
                            <a:noFill/>
                          </a:ln>
                          <a:solidFill>
                            <a:prstClr val="black"/>
                          </a:solidFill>
                          <a:effectLst/>
                          <a:uLnTx/>
                          <a:uFillTx/>
                          <a:latin typeface="+mn-lt"/>
                          <a:ea typeface="+mn-ea"/>
                          <a:cs typeface="+mn-cs"/>
                        </a:rPr>
                        <a:t>
 Jasmin hat‘s drauf: selbst ist die Frau! 🚜💨🔧 #Trecker #Traktor #traktoren #schlepper #tractor #tractors #treckerheldin #tv #humor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50.07 %</a:t>
                      </a:r>
                    </a:p>
                  </a:txBody>
                  <a:tcPr/>
                </a:tc>
                <a:extLst>
                  <a:ext uri="{0D108BD9-81ED-4DB2-BD59-A6C34878D82A}">
                    <a16:rowId xmlns:a16="http://schemas.microsoft.com/office/drawing/2014/main" val="2639621902"/>
                  </a:ext>
                </a:extLst>
              </a:tr>
            </a:tbl>
          </a:graphicData>
        </a:graphic>
      </p:graphicFrame>
      <p:sp>
        <p:nvSpPr>
          <p:cNvPr id="4" name="Text Placeholder 3">
            <a:extLst>
              <a:ext uri="{FF2B5EF4-FFF2-40B4-BE49-F238E27FC236}">
                <a16:creationId xmlns:a16="http://schemas.microsoft.com/office/drawing/2014/main" id="{13D96554-4BD1-4A5B-9321-19BA869AA554}"/>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3847566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7F4DE-0814-4FFB-BFB2-334E887AD5DC}"/>
              </a:ext>
            </a:extLst>
          </p:cNvPr>
          <p:cNvSpPr>
            <a:spLocks noGrp="1"/>
          </p:cNvSpPr>
          <p:nvPr>
            <p:ph type="title"/>
          </p:nvPr>
        </p:nvSpPr>
        <p:spPr/>
        <p:txBody>
          <a:bodyPr/>
          <a:lstStyle/>
          <a:p>
            <a:r>
              <a:rPr lang="en-US"/>
              <a:t>Instagram Videos Table | Instagram - 15 of 18</a:t>
            </a:r>
          </a:p>
        </p:txBody>
      </p:sp>
      <p:graphicFrame>
        <p:nvGraphicFramePr>
          <p:cNvPr id="5" name="Table Placeholder 4">
            <a:extLst>
              <a:ext uri="{FF2B5EF4-FFF2-40B4-BE49-F238E27FC236}">
                <a16:creationId xmlns:a16="http://schemas.microsoft.com/office/drawing/2014/main" id="{0F2A4CA1-D0C4-4780-95B2-D722309BE01E}"/>
              </a:ext>
            </a:extLst>
          </p:cNvPr>
          <p:cNvGraphicFramePr>
            <a:graphicFrameLocks noGrp="1"/>
          </p:cNvGraphicFramePr>
          <p:nvPr>
            <p:ph type="tbl" sz="quarter" idx="13"/>
            <p:extLst>
              <p:ext uri="{D42A27DB-BD31-4B8C-83A1-F6EECF244321}">
                <p14:modId xmlns:p14="http://schemas.microsoft.com/office/powerpoint/2010/main" val="3187312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55524753"/>
                    </a:ext>
                  </a:extLst>
                </a:gridCol>
                <a:gridCol w="658368">
                  <a:extLst>
                    <a:ext uri="{9D8B030D-6E8A-4147-A177-3AD203B41FA5}">
                      <a16:colId xmlns:a16="http://schemas.microsoft.com/office/drawing/2014/main" val="3356922652"/>
                    </a:ext>
                  </a:extLst>
                </a:gridCol>
                <a:gridCol w="658368">
                  <a:extLst>
                    <a:ext uri="{9D8B030D-6E8A-4147-A177-3AD203B41FA5}">
                      <a16:colId xmlns:a16="http://schemas.microsoft.com/office/drawing/2014/main" val="274446113"/>
                    </a:ext>
                  </a:extLst>
                </a:gridCol>
                <a:gridCol w="658368">
                  <a:extLst>
                    <a:ext uri="{9D8B030D-6E8A-4147-A177-3AD203B41FA5}">
                      <a16:colId xmlns:a16="http://schemas.microsoft.com/office/drawing/2014/main" val="1910400840"/>
                    </a:ext>
                  </a:extLst>
                </a:gridCol>
                <a:gridCol w="658368">
                  <a:extLst>
                    <a:ext uri="{9D8B030D-6E8A-4147-A177-3AD203B41FA5}">
                      <a16:colId xmlns:a16="http://schemas.microsoft.com/office/drawing/2014/main" val="2883535407"/>
                    </a:ext>
                  </a:extLst>
                </a:gridCol>
                <a:gridCol w="658368">
                  <a:extLst>
                    <a:ext uri="{9D8B030D-6E8A-4147-A177-3AD203B41FA5}">
                      <a16:colId xmlns:a16="http://schemas.microsoft.com/office/drawing/2014/main" val="2040427132"/>
                    </a:ext>
                  </a:extLst>
                </a:gridCol>
                <a:gridCol w="658368">
                  <a:extLst>
                    <a:ext uri="{9D8B030D-6E8A-4147-A177-3AD203B41FA5}">
                      <a16:colId xmlns:a16="http://schemas.microsoft.com/office/drawing/2014/main" val="912570424"/>
                    </a:ext>
                  </a:extLst>
                </a:gridCol>
                <a:gridCol w="658368">
                  <a:extLst>
                    <a:ext uri="{9D8B030D-6E8A-4147-A177-3AD203B41FA5}">
                      <a16:colId xmlns:a16="http://schemas.microsoft.com/office/drawing/2014/main" val="281578372"/>
                    </a:ext>
                  </a:extLst>
                </a:gridCol>
                <a:gridCol w="658368">
                  <a:extLst>
                    <a:ext uri="{9D8B030D-6E8A-4147-A177-3AD203B41FA5}">
                      <a16:colId xmlns:a16="http://schemas.microsoft.com/office/drawing/2014/main" val="4165331422"/>
                    </a:ext>
                  </a:extLst>
                </a:gridCol>
                <a:gridCol w="658368">
                  <a:extLst>
                    <a:ext uri="{9D8B030D-6E8A-4147-A177-3AD203B41FA5}">
                      <a16:colId xmlns:a16="http://schemas.microsoft.com/office/drawing/2014/main" val="140816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84644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- 2018-09-25 11:35:00 </a:t>
                      </a:r>
                      <a:r>
                        <a:rPr kumimoji="0" lang="de-DE" sz="1000" b="0" i="0" u="none" strike="noStrike" kern="1200" cap="none" spc="0" normalizeH="0" baseline="0" noProof="0">
                          <a:ln>
                            <a:noFill/>
                          </a:ln>
                          <a:solidFill>
                            <a:prstClr val="black"/>
                          </a:solidFill>
                          <a:effectLst/>
                          <a:uLnTx/>
                          <a:uFillTx/>
                          <a:latin typeface="+mn-lt"/>
                          <a:ea typeface="+mn-ea"/>
                          <a:cs typeface="+mn-cs"/>
                        </a:rPr>
                        <a:t>
 Bis zu 11,50 Euro pro #Maß – so teuer war der Liter #Oktoberfest-Bier noch nie. Im Schnitt hat sich der #Preis um 3,57 Prozent im Vergleich zum Vorjahr verteuert. Größte Preistreiber sind die Energiepreise, die Transportkosten und das Personal, so die Unternehmensberatung Weihenstephan.
#München #Munich #Wiesn #Oktoberfest #Bier #Maß #Party #Volksfest #Deutschland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34.74 %</a:t>
                      </a:r>
                    </a:p>
                  </a:txBody>
                  <a:tcPr/>
                </a:tc>
                <a:extLst>
                  <a:ext uri="{0D108BD9-81ED-4DB2-BD59-A6C34878D82A}">
                    <a16:rowId xmlns:a16="http://schemas.microsoft.com/office/drawing/2014/main" val="3607276027"/>
                  </a:ext>
                </a:extLst>
              </a:tr>
            </a:tbl>
          </a:graphicData>
        </a:graphic>
      </p:graphicFrame>
      <p:sp>
        <p:nvSpPr>
          <p:cNvPr id="4" name="Text Placeholder 3">
            <a:extLst>
              <a:ext uri="{FF2B5EF4-FFF2-40B4-BE49-F238E27FC236}">
                <a16:creationId xmlns:a16="http://schemas.microsoft.com/office/drawing/2014/main" id="{7E9478F2-4699-4613-A948-F2A18019F835}"/>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867927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D7BB6-F1CE-4FAC-A951-5EA366E925D4}"/>
              </a:ext>
            </a:extLst>
          </p:cNvPr>
          <p:cNvSpPr>
            <a:spLocks noGrp="1"/>
          </p:cNvSpPr>
          <p:nvPr>
            <p:ph type="title"/>
          </p:nvPr>
        </p:nvSpPr>
        <p:spPr/>
        <p:txBody>
          <a:bodyPr/>
          <a:lstStyle/>
          <a:p>
            <a:r>
              <a:rPr lang="en-US"/>
              <a:t>Instagram Videos Table | Instagram - 16 of 18</a:t>
            </a:r>
          </a:p>
        </p:txBody>
      </p:sp>
      <p:graphicFrame>
        <p:nvGraphicFramePr>
          <p:cNvPr id="5" name="Table Placeholder 4">
            <a:extLst>
              <a:ext uri="{FF2B5EF4-FFF2-40B4-BE49-F238E27FC236}">
                <a16:creationId xmlns:a16="http://schemas.microsoft.com/office/drawing/2014/main" id="{0D99406C-7927-4806-9C21-ABE795536132}"/>
              </a:ext>
            </a:extLst>
          </p:cNvPr>
          <p:cNvGraphicFramePr>
            <a:graphicFrameLocks noGrp="1"/>
          </p:cNvGraphicFramePr>
          <p:nvPr>
            <p:ph type="tbl" sz="quarter" idx="13"/>
            <p:extLst>
              <p:ext uri="{D42A27DB-BD31-4B8C-83A1-F6EECF244321}">
                <p14:modId xmlns:p14="http://schemas.microsoft.com/office/powerpoint/2010/main" val="299037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54350919"/>
                    </a:ext>
                  </a:extLst>
                </a:gridCol>
                <a:gridCol w="658368">
                  <a:extLst>
                    <a:ext uri="{9D8B030D-6E8A-4147-A177-3AD203B41FA5}">
                      <a16:colId xmlns:a16="http://schemas.microsoft.com/office/drawing/2014/main" val="2341551027"/>
                    </a:ext>
                  </a:extLst>
                </a:gridCol>
                <a:gridCol w="658368">
                  <a:extLst>
                    <a:ext uri="{9D8B030D-6E8A-4147-A177-3AD203B41FA5}">
                      <a16:colId xmlns:a16="http://schemas.microsoft.com/office/drawing/2014/main" val="1980000930"/>
                    </a:ext>
                  </a:extLst>
                </a:gridCol>
                <a:gridCol w="658368">
                  <a:extLst>
                    <a:ext uri="{9D8B030D-6E8A-4147-A177-3AD203B41FA5}">
                      <a16:colId xmlns:a16="http://schemas.microsoft.com/office/drawing/2014/main" val="12671842"/>
                    </a:ext>
                  </a:extLst>
                </a:gridCol>
                <a:gridCol w="658368">
                  <a:extLst>
                    <a:ext uri="{9D8B030D-6E8A-4147-A177-3AD203B41FA5}">
                      <a16:colId xmlns:a16="http://schemas.microsoft.com/office/drawing/2014/main" val="385028805"/>
                    </a:ext>
                  </a:extLst>
                </a:gridCol>
                <a:gridCol w="658368">
                  <a:extLst>
                    <a:ext uri="{9D8B030D-6E8A-4147-A177-3AD203B41FA5}">
                      <a16:colId xmlns:a16="http://schemas.microsoft.com/office/drawing/2014/main" val="3525661172"/>
                    </a:ext>
                  </a:extLst>
                </a:gridCol>
                <a:gridCol w="658368">
                  <a:extLst>
                    <a:ext uri="{9D8B030D-6E8A-4147-A177-3AD203B41FA5}">
                      <a16:colId xmlns:a16="http://schemas.microsoft.com/office/drawing/2014/main" val="4106125343"/>
                    </a:ext>
                  </a:extLst>
                </a:gridCol>
                <a:gridCol w="658368">
                  <a:extLst>
                    <a:ext uri="{9D8B030D-6E8A-4147-A177-3AD203B41FA5}">
                      <a16:colId xmlns:a16="http://schemas.microsoft.com/office/drawing/2014/main" val="2094821753"/>
                    </a:ext>
                  </a:extLst>
                </a:gridCol>
                <a:gridCol w="658368">
                  <a:extLst>
                    <a:ext uri="{9D8B030D-6E8A-4147-A177-3AD203B41FA5}">
                      <a16:colId xmlns:a16="http://schemas.microsoft.com/office/drawing/2014/main" val="762020142"/>
                    </a:ext>
                  </a:extLst>
                </a:gridCol>
                <a:gridCol w="658368">
                  <a:extLst>
                    <a:ext uri="{9D8B030D-6E8A-4147-A177-3AD203B41FA5}">
                      <a16:colId xmlns:a16="http://schemas.microsoft.com/office/drawing/2014/main" val="2107297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111758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- 2018-09-25 11:33:47 </a:t>
                      </a:r>
                      <a:r>
                        <a:rPr kumimoji="0" lang="de-DE" sz="1000" b="0" i="0" u="none" strike="noStrike" kern="1200" cap="none" spc="0" normalizeH="0" baseline="0" noProof="0">
                          <a:ln>
                            <a:noFill/>
                          </a:ln>
                          <a:solidFill>
                            <a:prstClr val="black"/>
                          </a:solidFill>
                          <a:effectLst/>
                          <a:uLnTx/>
                          <a:uFillTx/>
                          <a:latin typeface="+mn-lt"/>
                          <a:ea typeface="+mn-ea"/>
                          <a:cs typeface="+mn-cs"/>
                        </a:rPr>
                        <a:t>
 Nach der Entscheidung der EU-Kommission könnte die Zeitumstellung künftig wegfallen. #Winterzeit und #Sommerzeit gäbe es dann nicht mehr. Doch was vertragen wir besser? Ewige Sommer- oder ewige Winterzeit? Schlafforscher empfehlen die Winterzeit, die eher unserem natürlichen Schlaf-Wach-Rhythmus entspricht. #tagesschau #Gesundheit #health #sleep #sciencefiction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32.23 %</a:t>
                      </a:r>
                    </a:p>
                  </a:txBody>
                  <a:tcPr/>
                </a:tc>
                <a:extLst>
                  <a:ext uri="{0D108BD9-81ED-4DB2-BD59-A6C34878D82A}">
                    <a16:rowId xmlns:a16="http://schemas.microsoft.com/office/drawing/2014/main" val="407433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- 2018-09-25 07:12:49 </a:t>
                      </a:r>
                      <a:r>
                        <a:rPr kumimoji="0" lang="en-US" sz="1000" b="0" i="0" u="none" strike="noStrike" kern="1200" cap="none" spc="0" normalizeH="0" baseline="0" noProof="0">
                          <a:ln>
                            <a:noFill/>
                          </a:ln>
                          <a:solidFill>
                            <a:prstClr val="black"/>
                          </a:solidFill>
                          <a:effectLst/>
                          <a:uLnTx/>
                          <a:uFillTx/>
                          <a:latin typeface="+mn-lt"/>
                          <a:ea typeface="+mn-ea"/>
                          <a:cs typeface="+mn-cs"/>
                        </a:rPr>
                        <a:t>
 Uiuiuiuiui, ganz dünnes Eis, oder? 🚜💨 😇#fendt #fendtvario #trecker #traktor #traktoren #tractor #tractors #schlepper #landmaschinen #zugmaschinen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44.66 %</a:t>
                      </a:r>
                    </a:p>
                  </a:txBody>
                  <a:tcPr/>
                </a:tc>
                <a:extLst>
                  <a:ext uri="{0D108BD9-81ED-4DB2-BD59-A6C34878D82A}">
                    <a16:rowId xmlns:a16="http://schemas.microsoft.com/office/drawing/2014/main" val="1666892029"/>
                  </a:ext>
                </a:extLst>
              </a:tr>
            </a:tbl>
          </a:graphicData>
        </a:graphic>
      </p:graphicFrame>
      <p:sp>
        <p:nvSpPr>
          <p:cNvPr id="4" name="Text Placeholder 3">
            <a:extLst>
              <a:ext uri="{FF2B5EF4-FFF2-40B4-BE49-F238E27FC236}">
                <a16:creationId xmlns:a16="http://schemas.microsoft.com/office/drawing/2014/main" id="{B9E0D277-B323-41AE-A10A-30577CF44BD1}"/>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6714088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9CAAA-F67A-4C0A-A70C-056F6308A976}"/>
              </a:ext>
            </a:extLst>
          </p:cNvPr>
          <p:cNvSpPr>
            <a:spLocks noGrp="1"/>
          </p:cNvSpPr>
          <p:nvPr>
            <p:ph type="title"/>
          </p:nvPr>
        </p:nvSpPr>
        <p:spPr/>
        <p:txBody>
          <a:bodyPr/>
          <a:lstStyle/>
          <a:p>
            <a:r>
              <a:rPr lang="en-US"/>
              <a:t>Instagram Videos Table | Instagram - 17 of 18</a:t>
            </a:r>
          </a:p>
        </p:txBody>
      </p:sp>
      <p:graphicFrame>
        <p:nvGraphicFramePr>
          <p:cNvPr id="5" name="Table Placeholder 4">
            <a:extLst>
              <a:ext uri="{FF2B5EF4-FFF2-40B4-BE49-F238E27FC236}">
                <a16:creationId xmlns:a16="http://schemas.microsoft.com/office/drawing/2014/main" id="{73648CC5-E663-4EB3-B32A-A8A968FB6404}"/>
              </a:ext>
            </a:extLst>
          </p:cNvPr>
          <p:cNvGraphicFramePr>
            <a:graphicFrameLocks noGrp="1"/>
          </p:cNvGraphicFramePr>
          <p:nvPr>
            <p:ph type="tbl" sz="quarter" idx="13"/>
            <p:extLst>
              <p:ext uri="{D42A27DB-BD31-4B8C-83A1-F6EECF244321}">
                <p14:modId xmlns:p14="http://schemas.microsoft.com/office/powerpoint/2010/main" val="3540024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579284"/>
                    </a:ext>
                  </a:extLst>
                </a:gridCol>
                <a:gridCol w="658368">
                  <a:extLst>
                    <a:ext uri="{9D8B030D-6E8A-4147-A177-3AD203B41FA5}">
                      <a16:colId xmlns:a16="http://schemas.microsoft.com/office/drawing/2014/main" val="1952897716"/>
                    </a:ext>
                  </a:extLst>
                </a:gridCol>
                <a:gridCol w="658368">
                  <a:extLst>
                    <a:ext uri="{9D8B030D-6E8A-4147-A177-3AD203B41FA5}">
                      <a16:colId xmlns:a16="http://schemas.microsoft.com/office/drawing/2014/main" val="2739257581"/>
                    </a:ext>
                  </a:extLst>
                </a:gridCol>
                <a:gridCol w="658368">
                  <a:extLst>
                    <a:ext uri="{9D8B030D-6E8A-4147-A177-3AD203B41FA5}">
                      <a16:colId xmlns:a16="http://schemas.microsoft.com/office/drawing/2014/main" val="183182983"/>
                    </a:ext>
                  </a:extLst>
                </a:gridCol>
                <a:gridCol w="658368">
                  <a:extLst>
                    <a:ext uri="{9D8B030D-6E8A-4147-A177-3AD203B41FA5}">
                      <a16:colId xmlns:a16="http://schemas.microsoft.com/office/drawing/2014/main" val="752510522"/>
                    </a:ext>
                  </a:extLst>
                </a:gridCol>
                <a:gridCol w="658368">
                  <a:extLst>
                    <a:ext uri="{9D8B030D-6E8A-4147-A177-3AD203B41FA5}">
                      <a16:colId xmlns:a16="http://schemas.microsoft.com/office/drawing/2014/main" val="2137254849"/>
                    </a:ext>
                  </a:extLst>
                </a:gridCol>
                <a:gridCol w="658368">
                  <a:extLst>
                    <a:ext uri="{9D8B030D-6E8A-4147-A177-3AD203B41FA5}">
                      <a16:colId xmlns:a16="http://schemas.microsoft.com/office/drawing/2014/main" val="1187135420"/>
                    </a:ext>
                  </a:extLst>
                </a:gridCol>
                <a:gridCol w="658368">
                  <a:extLst>
                    <a:ext uri="{9D8B030D-6E8A-4147-A177-3AD203B41FA5}">
                      <a16:colId xmlns:a16="http://schemas.microsoft.com/office/drawing/2014/main" val="2070553124"/>
                    </a:ext>
                  </a:extLst>
                </a:gridCol>
                <a:gridCol w="658368">
                  <a:extLst>
                    <a:ext uri="{9D8B030D-6E8A-4147-A177-3AD203B41FA5}">
                      <a16:colId xmlns:a16="http://schemas.microsoft.com/office/drawing/2014/main" val="865677963"/>
                    </a:ext>
                  </a:extLst>
                </a:gridCol>
                <a:gridCol w="658368">
                  <a:extLst>
                    <a:ext uri="{9D8B030D-6E8A-4147-A177-3AD203B41FA5}">
                      <a16:colId xmlns:a16="http://schemas.microsoft.com/office/drawing/2014/main" val="568753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529510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- 2018-09-24 17:25:37 </a:t>
                      </a:r>
                      <a:r>
                        <a:rPr kumimoji="0" lang="de-DE" sz="1000" b="0" i="0" u="none" strike="noStrike" kern="1200" cap="none" spc="0" normalizeH="0" baseline="0" noProof="0">
                          <a:ln>
                            <a:noFill/>
                          </a:ln>
                          <a:solidFill>
                            <a:prstClr val="black"/>
                          </a:solidFill>
                          <a:effectLst/>
                          <a:uLnTx/>
                          <a:uFillTx/>
                          <a:latin typeface="+mn-lt"/>
                          <a:ea typeface="+mn-ea"/>
                          <a:cs typeface="+mn-cs"/>
                        </a:rPr>
                        <a:t>
 Glaube als Privatsache? Ein Koch aus Brandenburg und eine fränkische Bürokauffrau trafen sich bei „Deutschland spricht“. Martin Ayyub Halim Hoffmann und Petra Seifert-Ulrich führten ein intensives #Gespräch über Religion.
#DeutschlandSpricht #Miteinanderreden #Sprechen #Reden #Diskussion #Meinungsbildung #Religion #Tagesthemen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41.62 %</a:t>
                      </a:r>
                    </a:p>
                  </a:txBody>
                  <a:tcPr/>
                </a:tc>
                <a:extLst>
                  <a:ext uri="{0D108BD9-81ED-4DB2-BD59-A6C34878D82A}">
                    <a16:rowId xmlns:a16="http://schemas.microsoft.com/office/drawing/2014/main" val="2896014910"/>
                  </a:ext>
                </a:extLst>
              </a:tr>
            </a:tbl>
          </a:graphicData>
        </a:graphic>
      </p:graphicFrame>
      <p:sp>
        <p:nvSpPr>
          <p:cNvPr id="4" name="Text Placeholder 3">
            <a:extLst>
              <a:ext uri="{FF2B5EF4-FFF2-40B4-BE49-F238E27FC236}">
                <a16:creationId xmlns:a16="http://schemas.microsoft.com/office/drawing/2014/main" id="{720826CF-3212-4C2B-B44F-4CB9AC3EB487}"/>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1562250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A1837-1504-4D84-93E8-621781659D79}"/>
              </a:ext>
            </a:extLst>
          </p:cNvPr>
          <p:cNvSpPr>
            <a:spLocks noGrp="1"/>
          </p:cNvSpPr>
          <p:nvPr>
            <p:ph type="title"/>
          </p:nvPr>
        </p:nvSpPr>
        <p:spPr/>
        <p:txBody>
          <a:bodyPr/>
          <a:lstStyle/>
          <a:p>
            <a:r>
              <a:rPr lang="en-US"/>
              <a:t>Instagram Videos Table | Instagram - 18 of 18</a:t>
            </a:r>
          </a:p>
        </p:txBody>
      </p:sp>
      <p:graphicFrame>
        <p:nvGraphicFramePr>
          <p:cNvPr id="5" name="Table Placeholder 4">
            <a:extLst>
              <a:ext uri="{FF2B5EF4-FFF2-40B4-BE49-F238E27FC236}">
                <a16:creationId xmlns:a16="http://schemas.microsoft.com/office/drawing/2014/main" id="{A648B24F-38A5-4D49-99D3-68B6632D5CEE}"/>
              </a:ext>
            </a:extLst>
          </p:cNvPr>
          <p:cNvGraphicFramePr>
            <a:graphicFrameLocks noGrp="1"/>
          </p:cNvGraphicFramePr>
          <p:nvPr>
            <p:ph type="tbl" sz="quarter" idx="13"/>
            <p:extLst>
              <p:ext uri="{D42A27DB-BD31-4B8C-83A1-F6EECF244321}">
                <p14:modId xmlns:p14="http://schemas.microsoft.com/office/powerpoint/2010/main" val="2797270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89244457"/>
                    </a:ext>
                  </a:extLst>
                </a:gridCol>
                <a:gridCol w="658368">
                  <a:extLst>
                    <a:ext uri="{9D8B030D-6E8A-4147-A177-3AD203B41FA5}">
                      <a16:colId xmlns:a16="http://schemas.microsoft.com/office/drawing/2014/main" val="3259953401"/>
                    </a:ext>
                  </a:extLst>
                </a:gridCol>
                <a:gridCol w="658368">
                  <a:extLst>
                    <a:ext uri="{9D8B030D-6E8A-4147-A177-3AD203B41FA5}">
                      <a16:colId xmlns:a16="http://schemas.microsoft.com/office/drawing/2014/main" val="572909254"/>
                    </a:ext>
                  </a:extLst>
                </a:gridCol>
                <a:gridCol w="658368">
                  <a:extLst>
                    <a:ext uri="{9D8B030D-6E8A-4147-A177-3AD203B41FA5}">
                      <a16:colId xmlns:a16="http://schemas.microsoft.com/office/drawing/2014/main" val="2163186461"/>
                    </a:ext>
                  </a:extLst>
                </a:gridCol>
                <a:gridCol w="658368">
                  <a:extLst>
                    <a:ext uri="{9D8B030D-6E8A-4147-A177-3AD203B41FA5}">
                      <a16:colId xmlns:a16="http://schemas.microsoft.com/office/drawing/2014/main" val="2193260653"/>
                    </a:ext>
                  </a:extLst>
                </a:gridCol>
                <a:gridCol w="658368">
                  <a:extLst>
                    <a:ext uri="{9D8B030D-6E8A-4147-A177-3AD203B41FA5}">
                      <a16:colId xmlns:a16="http://schemas.microsoft.com/office/drawing/2014/main" val="107592385"/>
                    </a:ext>
                  </a:extLst>
                </a:gridCol>
                <a:gridCol w="658368">
                  <a:extLst>
                    <a:ext uri="{9D8B030D-6E8A-4147-A177-3AD203B41FA5}">
                      <a16:colId xmlns:a16="http://schemas.microsoft.com/office/drawing/2014/main" val="3738648905"/>
                    </a:ext>
                  </a:extLst>
                </a:gridCol>
                <a:gridCol w="658368">
                  <a:extLst>
                    <a:ext uri="{9D8B030D-6E8A-4147-A177-3AD203B41FA5}">
                      <a16:colId xmlns:a16="http://schemas.microsoft.com/office/drawing/2014/main" val="1776821073"/>
                    </a:ext>
                  </a:extLst>
                </a:gridCol>
                <a:gridCol w="658368">
                  <a:extLst>
                    <a:ext uri="{9D8B030D-6E8A-4147-A177-3AD203B41FA5}">
                      <a16:colId xmlns:a16="http://schemas.microsoft.com/office/drawing/2014/main" val="3740911453"/>
                    </a:ext>
                  </a:extLst>
                </a:gridCol>
                <a:gridCol w="658368">
                  <a:extLst>
                    <a:ext uri="{9D8B030D-6E8A-4147-A177-3AD203B41FA5}">
                      <a16:colId xmlns:a16="http://schemas.microsoft.com/office/drawing/2014/main" val="576786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9115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- 2018-09-24 12:59:15 </a:t>
                      </a:r>
                      <a:r>
                        <a:rPr kumimoji="0" lang="de-DE" sz="1000" b="0" i="0" u="none" strike="noStrike" kern="1200" cap="none" spc="0" normalizeH="0" baseline="0" noProof="0">
                          <a:ln>
                            <a:noFill/>
                          </a:ln>
                          <a:solidFill>
                            <a:prstClr val="black"/>
                          </a:solidFill>
                          <a:effectLst/>
                          <a:uLnTx/>
                          <a:uFillTx/>
                          <a:latin typeface="+mn-lt"/>
                          <a:ea typeface="+mn-ea"/>
                          <a:cs typeface="+mn-cs"/>
                        </a:rPr>
                        <a:t>
 Die griechische Regierung hat gut hundert Menschen aus dem Flüchtlingslager #Moria geholt und aufs Festland gebracht. Das Lager auf der Insel #Lesbos ist das größte #Flüchtlingslager in Europa und seit Monaten überfüllt. Menschenrechtsorganisationen kritisieren die Lebensbedingungen. Zudem gebe es immer mehr Suizidversuche, sagt die Hilfsorganisation Ärzte ohne Grenzen.
#Flüchtlinge #Refugee #Griechenland #Greece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27.29 %</a:t>
                      </a:r>
                    </a:p>
                  </a:txBody>
                  <a:tcPr/>
                </a:tc>
                <a:extLst>
                  <a:ext uri="{0D108BD9-81ED-4DB2-BD59-A6C34878D82A}">
                    <a16:rowId xmlns:a16="http://schemas.microsoft.com/office/drawing/2014/main" val="222688724"/>
                  </a:ext>
                </a:extLst>
              </a:tr>
            </a:tbl>
          </a:graphicData>
        </a:graphic>
      </p:graphicFrame>
      <p:sp>
        <p:nvSpPr>
          <p:cNvPr id="4" name="Text Placeholder 3">
            <a:extLst>
              <a:ext uri="{FF2B5EF4-FFF2-40B4-BE49-F238E27FC236}">
                <a16:creationId xmlns:a16="http://schemas.microsoft.com/office/drawing/2014/main" id="{B9A58D70-60E5-4F8D-801B-5FD58A0A08B0}"/>
              </a:ext>
            </a:extLst>
          </p:cNvPr>
          <p:cNvSpPr>
            <a:spLocks noGrp="1"/>
          </p:cNvSpPr>
          <p:nvPr>
            <p:ph type="body" sz="quarter" idx="14"/>
          </p:nvPr>
        </p:nvSpPr>
        <p:spPr/>
        <p:txBody>
          <a:bodyPr/>
          <a:lstStyle/>
          <a:p>
            <a:r>
              <a:rPr lang="en-US"/>
              <a:t>01.09.2018 - 30.09.2018</a:t>
            </a:r>
          </a:p>
        </p:txBody>
      </p:sp>
    </p:spTree>
    <p:extLst>
      <p:ext uri="{BB962C8B-B14F-4D97-AF65-F5344CB8AC3E}">
        <p14:creationId xmlns:p14="http://schemas.microsoft.com/office/powerpoint/2010/main" val="35423600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1626</Words>
  <Application>Microsoft Office PowerPoint</Application>
  <PresentationFormat>On-screen Show (4:3)</PresentationFormat>
  <Paragraphs>924</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Test Instagram Kennzahlen Erweiterung</vt:lpstr>
      <vt:lpstr>Impressions  | Instagram</vt:lpstr>
      <vt:lpstr>Reach  | Instagram</vt:lpstr>
      <vt:lpstr>Instagram Interaction Rate | Instagram</vt:lpstr>
      <vt:lpstr>Instagram Key Metrics Table | Instagram</vt:lpstr>
      <vt:lpstr>Instagram Posts Table | Instagram - 1 of 13</vt:lpstr>
      <vt:lpstr>Instagram Posts Table | Instagram - 2 of 13</vt:lpstr>
      <vt:lpstr>Instagram Posts Table | Instagram - 3 of 13</vt:lpstr>
      <vt:lpstr>Instagram Posts Table | Instagram - 4 of 13</vt:lpstr>
      <vt:lpstr>Instagram Posts Table | Instagram - 5 of 13</vt:lpstr>
      <vt:lpstr>Instagram Posts Table | Instagram - 6 of 13</vt:lpstr>
      <vt:lpstr>Instagram Posts Table | Instagram - 7 of 13</vt:lpstr>
      <vt:lpstr>Instagram Posts Table | Instagram - 8 of 13</vt:lpstr>
      <vt:lpstr>Instagram Posts Table | Instagram - 9 of 13</vt:lpstr>
      <vt:lpstr>Instagram Posts Table | Instagram - 10 of 13</vt:lpstr>
      <vt:lpstr>Instagram Posts Table | Instagram - 11 of 13</vt:lpstr>
      <vt:lpstr>Instagram Posts Table | Instagram - 12 of 13</vt:lpstr>
      <vt:lpstr>Instagram Posts Table | Instagram - 13 of 13</vt:lpstr>
      <vt:lpstr>Instagram Videos Table | Instagram - 1 of 18</vt:lpstr>
      <vt:lpstr>Instagram Videos Table | Instagram - 2 of 18</vt:lpstr>
      <vt:lpstr>Instagram Videos Table | Instagram - 3 of 18</vt:lpstr>
      <vt:lpstr>Instagram Videos Table | Instagram - 4 of 18</vt:lpstr>
      <vt:lpstr>Instagram Videos Table | Instagram - 5 of 18</vt:lpstr>
      <vt:lpstr>Instagram Videos Table | Instagram - 6 of 18</vt:lpstr>
      <vt:lpstr>Instagram Videos Table | Instagram - 7 of 18</vt:lpstr>
      <vt:lpstr>Instagram Videos Table | Instagram - 8 of 18</vt:lpstr>
      <vt:lpstr>Instagram Videos Table | Instagram - 9 of 18</vt:lpstr>
      <vt:lpstr>Instagram Videos Table | Instagram - 10 of 18</vt:lpstr>
      <vt:lpstr>Instagram Videos Table | Instagram - 11 of 18</vt:lpstr>
      <vt:lpstr>Instagram Videos Table | Instagram - 12 of 18</vt:lpstr>
      <vt:lpstr>Instagram Videos Table | Instagram - 13 of 18</vt:lpstr>
      <vt:lpstr>Instagram Videos Table | Instagram - 14 of 18</vt:lpstr>
      <vt:lpstr>Instagram Videos Table | Instagram - 15 of 18</vt:lpstr>
      <vt:lpstr>Instagram Videos Table | Instagram - 16 of 18</vt:lpstr>
      <vt:lpstr>Instagram Videos Table | Instagram - 17 of 18</vt:lpstr>
      <vt:lpstr>Instagram Videos Table | Instagram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Instagram Kennzahlen Erweiterung</dc:title>
  <dc:creator>Administrator</dc:creator>
  <cp:lastModifiedBy>Administrator</cp:lastModifiedBy>
  <cp:revision>1</cp:revision>
  <dcterms:created xsi:type="dcterms:W3CDTF">2018-10-18T12:54:48Z</dcterms:created>
  <dcterms:modified xsi:type="dcterms:W3CDTF">2018-10-18T12:55:59Z</dcterms:modified>
</cp:coreProperties>
</file>