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Sheet1!$B$2:$B$32</c:f>
              <c:numCache>
                <c:formatCode>General</c:formatCode>
                <c:ptCount val="31"/>
                <c:pt idx="0">
                  <c:v>479864</c:v>
                </c:pt>
                <c:pt idx="1">
                  <c:v>1645514</c:v>
                </c:pt>
                <c:pt idx="2">
                  <c:v>879925</c:v>
                </c:pt>
                <c:pt idx="3">
                  <c:v>366679</c:v>
                </c:pt>
                <c:pt idx="4">
                  <c:v>142267</c:v>
                </c:pt>
                <c:pt idx="5">
                  <c:v>502307</c:v>
                </c:pt>
                <c:pt idx="6">
                  <c:v>481074</c:v>
                </c:pt>
                <c:pt idx="7">
                  <c:v>253768</c:v>
                </c:pt>
                <c:pt idx="8">
                  <c:v>651803</c:v>
                </c:pt>
                <c:pt idx="9">
                  <c:v>276798</c:v>
                </c:pt>
                <c:pt idx="10">
                  <c:v>442629</c:v>
                </c:pt>
                <c:pt idx="11">
                  <c:v>167927</c:v>
                </c:pt>
                <c:pt idx="12">
                  <c:v>849141</c:v>
                </c:pt>
                <c:pt idx="13">
                  <c:v>688685</c:v>
                </c:pt>
                <c:pt idx="14">
                  <c:v>476069</c:v>
                </c:pt>
                <c:pt idx="15">
                  <c:v>702187</c:v>
                </c:pt>
                <c:pt idx="16">
                  <c:v>579525</c:v>
                </c:pt>
                <c:pt idx="17">
                  <c:v>396881</c:v>
                </c:pt>
                <c:pt idx="18">
                  <c:v>344398</c:v>
                </c:pt>
                <c:pt idx="19">
                  <c:v>248052</c:v>
                </c:pt>
                <c:pt idx="20">
                  <c:v>454195</c:v>
                </c:pt>
                <c:pt idx="21">
                  <c:v>2003356</c:v>
                </c:pt>
                <c:pt idx="22">
                  <c:v>694354</c:v>
                </c:pt>
                <c:pt idx="23">
                  <c:v>1468411</c:v>
                </c:pt>
                <c:pt idx="24">
                  <c:v>251362</c:v>
                </c:pt>
                <c:pt idx="25">
                  <c:v>604197</c:v>
                </c:pt>
                <c:pt idx="26">
                  <c:v>503413</c:v>
                </c:pt>
                <c:pt idx="27">
                  <c:v>446596</c:v>
                </c:pt>
                <c:pt idx="28">
                  <c:v>526762</c:v>
                </c:pt>
                <c:pt idx="29">
                  <c:v>518550</c:v>
                </c:pt>
                <c:pt idx="30">
                  <c:v>585254</c:v>
                </c:pt>
              </c:numCache>
            </c:numRef>
          </c:val>
          <c:smooth val="0"/>
          <c:extLst>
            <c:ext xmlns:c16="http://schemas.microsoft.com/office/drawing/2014/chart" uri="{C3380CC4-5D6E-409C-BE32-E72D297353CC}">
              <c16:uniqueId val="{00000000-943D-47F1-A4EF-BCE749544B91}"/>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Sheet1!$C$2:$C$32</c:f>
              <c:numCache>
                <c:formatCode>General</c:formatCode>
                <c:ptCount val="31"/>
                <c:pt idx="0">
                  <c:v>457464</c:v>
                </c:pt>
                <c:pt idx="1">
                  <c:v>259103</c:v>
                </c:pt>
                <c:pt idx="2">
                  <c:v>229504</c:v>
                </c:pt>
                <c:pt idx="3">
                  <c:v>90494</c:v>
                </c:pt>
                <c:pt idx="4">
                  <c:v>62257</c:v>
                </c:pt>
                <c:pt idx="5">
                  <c:v>268550</c:v>
                </c:pt>
                <c:pt idx="6">
                  <c:v>493395</c:v>
                </c:pt>
                <c:pt idx="7">
                  <c:v>558633</c:v>
                </c:pt>
                <c:pt idx="8">
                  <c:v>572319</c:v>
                </c:pt>
                <c:pt idx="9">
                  <c:v>126970</c:v>
                </c:pt>
                <c:pt idx="10">
                  <c:v>61662</c:v>
                </c:pt>
                <c:pt idx="11">
                  <c:v>50198</c:v>
                </c:pt>
                <c:pt idx="12">
                  <c:v>469649</c:v>
                </c:pt>
                <c:pt idx="13">
                  <c:v>411354</c:v>
                </c:pt>
                <c:pt idx="14">
                  <c:v>497033</c:v>
                </c:pt>
                <c:pt idx="15">
                  <c:v>324128</c:v>
                </c:pt>
                <c:pt idx="16">
                  <c:v>374059</c:v>
                </c:pt>
                <c:pt idx="17">
                  <c:v>115111</c:v>
                </c:pt>
                <c:pt idx="18">
                  <c:v>90855</c:v>
                </c:pt>
                <c:pt idx="19">
                  <c:v>82726</c:v>
                </c:pt>
                <c:pt idx="20">
                  <c:v>57039</c:v>
                </c:pt>
                <c:pt idx="21">
                  <c:v>332025</c:v>
                </c:pt>
                <c:pt idx="22">
                  <c:v>779982</c:v>
                </c:pt>
                <c:pt idx="23">
                  <c:v>472623</c:v>
                </c:pt>
                <c:pt idx="24">
                  <c:v>143516</c:v>
                </c:pt>
                <c:pt idx="25">
                  <c:v>81138</c:v>
                </c:pt>
                <c:pt idx="26">
                  <c:v>239452</c:v>
                </c:pt>
                <c:pt idx="27">
                  <c:v>606786</c:v>
                </c:pt>
                <c:pt idx="28">
                  <c:v>165676</c:v>
                </c:pt>
                <c:pt idx="29">
                  <c:v>545897</c:v>
                </c:pt>
                <c:pt idx="30">
                  <c:v>412885</c:v>
                </c:pt>
              </c:numCache>
            </c:numRef>
          </c:val>
          <c:smooth val="0"/>
          <c:extLst>
            <c:ext xmlns:c16="http://schemas.microsoft.com/office/drawing/2014/chart" uri="{C3380CC4-5D6E-409C-BE32-E72D297353CC}">
              <c16:uniqueId val="{00000001-943D-47F1-A4EF-BCE749544B91}"/>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Sheet1!$D$2:$D$32</c:f>
              <c:numCache>
                <c:formatCode>General</c:formatCode>
                <c:ptCount val="31"/>
                <c:pt idx="0">
                  <c:v>98</c:v>
                </c:pt>
                <c:pt idx="1">
                  <c:v>167</c:v>
                </c:pt>
                <c:pt idx="2">
                  <c:v>164</c:v>
                </c:pt>
                <c:pt idx="3">
                  <c:v>114</c:v>
                </c:pt>
                <c:pt idx="4">
                  <c:v>249</c:v>
                </c:pt>
                <c:pt idx="5">
                  <c:v>133</c:v>
                </c:pt>
                <c:pt idx="6">
                  <c:v>131</c:v>
                </c:pt>
                <c:pt idx="7">
                  <c:v>130</c:v>
                </c:pt>
                <c:pt idx="8">
                  <c:v>159</c:v>
                </c:pt>
                <c:pt idx="9">
                  <c:v>161</c:v>
                </c:pt>
                <c:pt idx="10">
                  <c:v>126</c:v>
                </c:pt>
                <c:pt idx="11">
                  <c:v>159</c:v>
                </c:pt>
                <c:pt idx="12">
                  <c:v>107</c:v>
                </c:pt>
                <c:pt idx="13">
                  <c:v>354</c:v>
                </c:pt>
                <c:pt idx="14">
                  <c:v>181</c:v>
                </c:pt>
                <c:pt idx="15">
                  <c:v>187</c:v>
                </c:pt>
                <c:pt idx="16">
                  <c:v>101</c:v>
                </c:pt>
                <c:pt idx="17">
                  <c:v>102</c:v>
                </c:pt>
                <c:pt idx="18">
                  <c:v>145</c:v>
                </c:pt>
                <c:pt idx="19">
                  <c:v>153</c:v>
                </c:pt>
                <c:pt idx="20">
                  <c:v>146</c:v>
                </c:pt>
                <c:pt idx="21">
                  <c:v>81</c:v>
                </c:pt>
                <c:pt idx="22">
                  <c:v>114</c:v>
                </c:pt>
                <c:pt idx="23">
                  <c:v>84</c:v>
                </c:pt>
                <c:pt idx="24">
                  <c:v>91</c:v>
                </c:pt>
                <c:pt idx="25">
                  <c:v>256</c:v>
                </c:pt>
                <c:pt idx="26">
                  <c:v>14095</c:v>
                </c:pt>
                <c:pt idx="27">
                  <c:v>1333</c:v>
                </c:pt>
                <c:pt idx="28">
                  <c:v>251</c:v>
                </c:pt>
                <c:pt idx="29">
                  <c:v>115</c:v>
                </c:pt>
                <c:pt idx="30">
                  <c:v>90</c:v>
                </c:pt>
              </c:numCache>
            </c:numRef>
          </c:val>
          <c:smooth val="0"/>
          <c:extLst>
            <c:ext xmlns:c16="http://schemas.microsoft.com/office/drawing/2014/chart" uri="{C3380CC4-5D6E-409C-BE32-E72D297353CC}">
              <c16:uniqueId val="{00000002-943D-47F1-A4EF-BCE749544B91}"/>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Sheet1!$E$2:$E$32</c:f>
              <c:numCache>
                <c:formatCode>General</c:formatCode>
                <c:ptCount val="31"/>
                <c:pt idx="0">
                  <c:v>11914</c:v>
                </c:pt>
                <c:pt idx="1">
                  <c:v>29479</c:v>
                </c:pt>
                <c:pt idx="2">
                  <c:v>51833</c:v>
                </c:pt>
                <c:pt idx="3">
                  <c:v>9275</c:v>
                </c:pt>
                <c:pt idx="4">
                  <c:v>5566</c:v>
                </c:pt>
                <c:pt idx="5">
                  <c:v>20358</c:v>
                </c:pt>
                <c:pt idx="6">
                  <c:v>6546</c:v>
                </c:pt>
                <c:pt idx="7">
                  <c:v>117639</c:v>
                </c:pt>
                <c:pt idx="8">
                  <c:v>127672</c:v>
                </c:pt>
                <c:pt idx="9">
                  <c:v>42812</c:v>
                </c:pt>
                <c:pt idx="10">
                  <c:v>9102</c:v>
                </c:pt>
                <c:pt idx="11">
                  <c:v>4061</c:v>
                </c:pt>
                <c:pt idx="12">
                  <c:v>48901</c:v>
                </c:pt>
                <c:pt idx="13">
                  <c:v>74655</c:v>
                </c:pt>
                <c:pt idx="14">
                  <c:v>72626</c:v>
                </c:pt>
                <c:pt idx="15">
                  <c:v>28522</c:v>
                </c:pt>
                <c:pt idx="16">
                  <c:v>134537</c:v>
                </c:pt>
                <c:pt idx="17">
                  <c:v>81007</c:v>
                </c:pt>
                <c:pt idx="18">
                  <c:v>70606</c:v>
                </c:pt>
                <c:pt idx="19">
                  <c:v>14720</c:v>
                </c:pt>
                <c:pt idx="20">
                  <c:v>39901</c:v>
                </c:pt>
                <c:pt idx="21">
                  <c:v>7515</c:v>
                </c:pt>
                <c:pt idx="22">
                  <c:v>22219</c:v>
                </c:pt>
                <c:pt idx="23">
                  <c:v>46287</c:v>
                </c:pt>
                <c:pt idx="24">
                  <c:v>170510</c:v>
                </c:pt>
                <c:pt idx="25">
                  <c:v>157323</c:v>
                </c:pt>
                <c:pt idx="26">
                  <c:v>13779</c:v>
                </c:pt>
                <c:pt idx="27">
                  <c:v>104024</c:v>
                </c:pt>
                <c:pt idx="28">
                  <c:v>25966</c:v>
                </c:pt>
                <c:pt idx="29">
                  <c:v>60093</c:v>
                </c:pt>
                <c:pt idx="30">
                  <c:v>42714</c:v>
                </c:pt>
              </c:numCache>
            </c:numRef>
          </c:val>
          <c:smooth val="0"/>
          <c:extLst>
            <c:ext xmlns:c16="http://schemas.microsoft.com/office/drawing/2014/chart" uri="{C3380CC4-5D6E-409C-BE32-E72D297353CC}">
              <c16:uniqueId val="{00000003-943D-47F1-A4EF-BCE749544B91}"/>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Sheet1!$F$2:$F$32</c:f>
              <c:numCache>
                <c:formatCode>General</c:formatCode>
                <c:ptCount val="31"/>
                <c:pt idx="0">
                  <c:v>5071</c:v>
                </c:pt>
                <c:pt idx="1">
                  <c:v>2714</c:v>
                </c:pt>
                <c:pt idx="2">
                  <c:v>23982</c:v>
                </c:pt>
                <c:pt idx="3">
                  <c:v>165639</c:v>
                </c:pt>
                <c:pt idx="4">
                  <c:v>91335</c:v>
                </c:pt>
                <c:pt idx="5">
                  <c:v>35969</c:v>
                </c:pt>
                <c:pt idx="6">
                  <c:v>15286</c:v>
                </c:pt>
                <c:pt idx="7">
                  <c:v>19096</c:v>
                </c:pt>
                <c:pt idx="8">
                  <c:v>32096</c:v>
                </c:pt>
                <c:pt idx="9">
                  <c:v>24804</c:v>
                </c:pt>
                <c:pt idx="10">
                  <c:v>9159</c:v>
                </c:pt>
                <c:pt idx="11">
                  <c:v>3683</c:v>
                </c:pt>
                <c:pt idx="12">
                  <c:v>4792</c:v>
                </c:pt>
                <c:pt idx="13">
                  <c:v>29266</c:v>
                </c:pt>
                <c:pt idx="14">
                  <c:v>5340</c:v>
                </c:pt>
                <c:pt idx="15">
                  <c:v>15094</c:v>
                </c:pt>
                <c:pt idx="16">
                  <c:v>4305</c:v>
                </c:pt>
                <c:pt idx="17">
                  <c:v>10835</c:v>
                </c:pt>
                <c:pt idx="18">
                  <c:v>12040</c:v>
                </c:pt>
                <c:pt idx="19">
                  <c:v>13377</c:v>
                </c:pt>
                <c:pt idx="20">
                  <c:v>9594</c:v>
                </c:pt>
                <c:pt idx="21">
                  <c:v>2188</c:v>
                </c:pt>
                <c:pt idx="22">
                  <c:v>1557</c:v>
                </c:pt>
                <c:pt idx="23">
                  <c:v>14458</c:v>
                </c:pt>
                <c:pt idx="24">
                  <c:v>3509</c:v>
                </c:pt>
                <c:pt idx="25">
                  <c:v>1508</c:v>
                </c:pt>
                <c:pt idx="26">
                  <c:v>1118</c:v>
                </c:pt>
                <c:pt idx="27">
                  <c:v>12411</c:v>
                </c:pt>
                <c:pt idx="28">
                  <c:v>45217</c:v>
                </c:pt>
                <c:pt idx="29">
                  <c:v>30378</c:v>
                </c:pt>
                <c:pt idx="30">
                  <c:v>14113</c:v>
                </c:pt>
              </c:numCache>
            </c:numRef>
          </c:val>
          <c:smooth val="0"/>
          <c:extLst>
            <c:ext xmlns:c16="http://schemas.microsoft.com/office/drawing/2014/chart" uri="{C3380CC4-5D6E-409C-BE32-E72D297353CC}">
              <c16:uniqueId val="{00000004-943D-47F1-A4EF-BCE749544B91}"/>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Sheet1!$G$2:$G$32</c:f>
              <c:numCache>
                <c:formatCode>General</c:formatCode>
                <c:ptCount val="31"/>
                <c:pt idx="0">
                  <c:v>16852</c:v>
                </c:pt>
                <c:pt idx="1">
                  <c:v>19525</c:v>
                </c:pt>
                <c:pt idx="2">
                  <c:v>31677</c:v>
                </c:pt>
                <c:pt idx="3">
                  <c:v>30094</c:v>
                </c:pt>
                <c:pt idx="4">
                  <c:v>26842</c:v>
                </c:pt>
                <c:pt idx="5">
                  <c:v>21954</c:v>
                </c:pt>
                <c:pt idx="6">
                  <c:v>21637</c:v>
                </c:pt>
                <c:pt idx="7">
                  <c:v>22468</c:v>
                </c:pt>
                <c:pt idx="8">
                  <c:v>16552</c:v>
                </c:pt>
                <c:pt idx="9">
                  <c:v>13444</c:v>
                </c:pt>
                <c:pt idx="10">
                  <c:v>15813</c:v>
                </c:pt>
                <c:pt idx="11">
                  <c:v>26560</c:v>
                </c:pt>
                <c:pt idx="12">
                  <c:v>16653</c:v>
                </c:pt>
                <c:pt idx="13">
                  <c:v>21538</c:v>
                </c:pt>
                <c:pt idx="14">
                  <c:v>14128</c:v>
                </c:pt>
                <c:pt idx="15">
                  <c:v>11805</c:v>
                </c:pt>
                <c:pt idx="16">
                  <c:v>4039</c:v>
                </c:pt>
                <c:pt idx="17">
                  <c:v>3568</c:v>
                </c:pt>
                <c:pt idx="18">
                  <c:v>17943</c:v>
                </c:pt>
                <c:pt idx="19">
                  <c:v>39901</c:v>
                </c:pt>
                <c:pt idx="20">
                  <c:v>18865</c:v>
                </c:pt>
                <c:pt idx="21">
                  <c:v>12800</c:v>
                </c:pt>
                <c:pt idx="22">
                  <c:v>13550</c:v>
                </c:pt>
                <c:pt idx="23">
                  <c:v>26195</c:v>
                </c:pt>
                <c:pt idx="24">
                  <c:v>28012</c:v>
                </c:pt>
                <c:pt idx="25">
                  <c:v>44262</c:v>
                </c:pt>
                <c:pt idx="26">
                  <c:v>33597</c:v>
                </c:pt>
                <c:pt idx="27">
                  <c:v>35959</c:v>
                </c:pt>
                <c:pt idx="28">
                  <c:v>45897</c:v>
                </c:pt>
                <c:pt idx="29">
                  <c:v>65950</c:v>
                </c:pt>
                <c:pt idx="30">
                  <c:v>72910</c:v>
                </c:pt>
              </c:numCache>
            </c:numRef>
          </c:val>
          <c:smooth val="0"/>
          <c:extLst>
            <c:ext xmlns:c16="http://schemas.microsoft.com/office/drawing/2014/chart" uri="{C3380CC4-5D6E-409C-BE32-E72D297353CC}">
              <c16:uniqueId val="{00000005-943D-47F1-A4EF-BCE749544B91}"/>
            </c:ext>
          </c:extLst>
        </c:ser>
        <c:ser>
          <c:idx val="6"/>
          <c:order val="6"/>
          <c:tx>
            <c:strRef>
              <c:f>Sheet1!$H$1</c:f>
              <c:strCache>
                <c:ptCount val="1"/>
                <c:pt idx="0">
                  <c:v>jennifersnwb</c:v>
                </c:pt>
              </c:strCache>
            </c:strRef>
          </c:tx>
          <c:spPr>
            <a:ln w="28575" cap="rnd">
              <a:solidFill>
                <a:schemeClr val="accent1">
                  <a:lumMod val="60000"/>
                </a:schemeClr>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Sheet1!$H$2:$H$32</c:f>
              <c:numCache>
                <c:formatCode>General</c:formatCode>
                <c:ptCount val="31"/>
                <c:pt idx="0">
                  <c:v>1</c:v>
                </c:pt>
                <c:pt idx="1">
                  <c:v>0</c:v>
                </c:pt>
                <c:pt idx="2">
                  <c:v>1</c:v>
                </c:pt>
                <c:pt idx="3">
                  <c:v>1</c:v>
                </c:pt>
                <c:pt idx="4">
                  <c:v>0</c:v>
                </c:pt>
                <c:pt idx="5">
                  <c:v>0</c:v>
                </c:pt>
                <c:pt idx="6">
                  <c:v>0</c:v>
                </c:pt>
                <c:pt idx="7">
                  <c:v>0</c:v>
                </c:pt>
                <c:pt idx="8">
                  <c:v>2</c:v>
                </c:pt>
                <c:pt idx="9">
                  <c:v>8</c:v>
                </c:pt>
                <c:pt idx="10">
                  <c:v>0</c:v>
                </c:pt>
                <c:pt idx="11">
                  <c:v>4</c:v>
                </c:pt>
                <c:pt idx="12">
                  <c:v>0</c:v>
                </c:pt>
                <c:pt idx="13">
                  <c:v>3</c:v>
                </c:pt>
                <c:pt idx="14">
                  <c:v>135</c:v>
                </c:pt>
                <c:pt idx="15">
                  <c:v>17</c:v>
                </c:pt>
                <c:pt idx="16">
                  <c:v>3</c:v>
                </c:pt>
                <c:pt idx="17">
                  <c:v>0</c:v>
                </c:pt>
                <c:pt idx="18">
                  <c:v>7</c:v>
                </c:pt>
                <c:pt idx="19">
                  <c:v>0</c:v>
                </c:pt>
                <c:pt idx="20">
                  <c:v>15</c:v>
                </c:pt>
                <c:pt idx="21">
                  <c:v>40</c:v>
                </c:pt>
                <c:pt idx="22">
                  <c:v>15</c:v>
                </c:pt>
                <c:pt idx="23">
                  <c:v>5</c:v>
                </c:pt>
                <c:pt idx="24">
                  <c:v>2</c:v>
                </c:pt>
                <c:pt idx="25">
                  <c:v>0</c:v>
                </c:pt>
                <c:pt idx="26">
                  <c:v>1</c:v>
                </c:pt>
                <c:pt idx="27">
                  <c:v>3</c:v>
                </c:pt>
                <c:pt idx="28">
                  <c:v>8</c:v>
                </c:pt>
                <c:pt idx="29">
                  <c:v>27</c:v>
                </c:pt>
                <c:pt idx="30">
                  <c:v>4</c:v>
                </c:pt>
              </c:numCache>
            </c:numRef>
          </c:val>
          <c:smooth val="0"/>
          <c:extLst>
            <c:ext xmlns:c16="http://schemas.microsoft.com/office/drawing/2014/chart" uri="{C3380CC4-5D6E-409C-BE32-E72D297353CC}">
              <c16:uniqueId val="{00000006-943D-47F1-A4EF-BCE749544B91}"/>
            </c:ext>
          </c:extLst>
        </c:ser>
        <c:dLbls>
          <c:showLegendKey val="0"/>
          <c:showVal val="0"/>
          <c:showCatName val="0"/>
          <c:showSerName val="0"/>
          <c:showPercent val="0"/>
          <c:showBubbleSize val="0"/>
        </c:dLbls>
        <c:smooth val="0"/>
        <c:axId val="354678496"/>
        <c:axId val="354678824"/>
      </c:lineChart>
      <c:catAx>
        <c:axId val="35467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78824"/>
        <c:crosses val="autoZero"/>
        <c:auto val="1"/>
        <c:lblAlgn val="ctr"/>
        <c:lblOffset val="100"/>
        <c:noMultiLvlLbl val="0"/>
      </c:catAx>
      <c:valAx>
        <c:axId val="35467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7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Sheet1!$B$2:$B$32</c:f>
              <c:numCache>
                <c:formatCode>General</c:formatCode>
                <c:ptCount val="31"/>
                <c:pt idx="0">
                  <c:v>154827</c:v>
                </c:pt>
                <c:pt idx="1">
                  <c:v>264891</c:v>
                </c:pt>
                <c:pt idx="2">
                  <c:v>182397</c:v>
                </c:pt>
                <c:pt idx="3">
                  <c:v>155117</c:v>
                </c:pt>
                <c:pt idx="4">
                  <c:v>70485</c:v>
                </c:pt>
                <c:pt idx="5">
                  <c:v>157627</c:v>
                </c:pt>
                <c:pt idx="6">
                  <c:v>173106</c:v>
                </c:pt>
                <c:pt idx="7">
                  <c:v>134992</c:v>
                </c:pt>
                <c:pt idx="8">
                  <c:v>154320</c:v>
                </c:pt>
                <c:pt idx="9">
                  <c:v>126624</c:v>
                </c:pt>
                <c:pt idx="10">
                  <c:v>138905</c:v>
                </c:pt>
                <c:pt idx="11">
                  <c:v>82768</c:v>
                </c:pt>
                <c:pt idx="12">
                  <c:v>193321</c:v>
                </c:pt>
                <c:pt idx="13">
                  <c:v>182947</c:v>
                </c:pt>
                <c:pt idx="14">
                  <c:v>162366</c:v>
                </c:pt>
                <c:pt idx="15">
                  <c:v>188467</c:v>
                </c:pt>
                <c:pt idx="16">
                  <c:v>150267</c:v>
                </c:pt>
                <c:pt idx="17">
                  <c:v>169266</c:v>
                </c:pt>
                <c:pt idx="18">
                  <c:v>169462</c:v>
                </c:pt>
                <c:pt idx="19">
                  <c:v>143518</c:v>
                </c:pt>
                <c:pt idx="20">
                  <c:v>124936</c:v>
                </c:pt>
                <c:pt idx="21">
                  <c:v>192284</c:v>
                </c:pt>
                <c:pt idx="22">
                  <c:v>142165</c:v>
                </c:pt>
                <c:pt idx="23">
                  <c:v>165356</c:v>
                </c:pt>
                <c:pt idx="24">
                  <c:v>71410</c:v>
                </c:pt>
                <c:pt idx="25">
                  <c:v>164754</c:v>
                </c:pt>
                <c:pt idx="26">
                  <c:v>177571</c:v>
                </c:pt>
                <c:pt idx="27">
                  <c:v>152319</c:v>
                </c:pt>
                <c:pt idx="28">
                  <c:v>174485</c:v>
                </c:pt>
                <c:pt idx="29">
                  <c:v>152294</c:v>
                </c:pt>
                <c:pt idx="30">
                  <c:v>149226</c:v>
                </c:pt>
              </c:numCache>
            </c:numRef>
          </c:val>
          <c:smooth val="0"/>
          <c:extLst>
            <c:ext xmlns:c16="http://schemas.microsoft.com/office/drawing/2014/chart" uri="{C3380CC4-5D6E-409C-BE32-E72D297353CC}">
              <c16:uniqueId val="{00000000-12F5-4264-A2A1-B9D602E82897}"/>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Sheet1!$C$2:$C$32</c:f>
              <c:numCache>
                <c:formatCode>General</c:formatCode>
                <c:ptCount val="31"/>
                <c:pt idx="0">
                  <c:v>149416</c:v>
                </c:pt>
                <c:pt idx="1">
                  <c:v>134593</c:v>
                </c:pt>
                <c:pt idx="2">
                  <c:v>122881</c:v>
                </c:pt>
                <c:pt idx="3">
                  <c:v>49481</c:v>
                </c:pt>
                <c:pt idx="4">
                  <c:v>32359</c:v>
                </c:pt>
                <c:pt idx="5">
                  <c:v>107652</c:v>
                </c:pt>
                <c:pt idx="6">
                  <c:v>147078</c:v>
                </c:pt>
                <c:pt idx="7">
                  <c:v>133203</c:v>
                </c:pt>
                <c:pt idx="8">
                  <c:v>142117</c:v>
                </c:pt>
                <c:pt idx="9">
                  <c:v>57018</c:v>
                </c:pt>
                <c:pt idx="10">
                  <c:v>29232</c:v>
                </c:pt>
                <c:pt idx="11">
                  <c:v>25135</c:v>
                </c:pt>
                <c:pt idx="12">
                  <c:v>149097</c:v>
                </c:pt>
                <c:pt idx="13">
                  <c:v>151588</c:v>
                </c:pt>
                <c:pt idx="14">
                  <c:v>139655</c:v>
                </c:pt>
                <c:pt idx="15">
                  <c:v>133484</c:v>
                </c:pt>
                <c:pt idx="16">
                  <c:v>129926</c:v>
                </c:pt>
                <c:pt idx="17">
                  <c:v>57179</c:v>
                </c:pt>
                <c:pt idx="18">
                  <c:v>45996</c:v>
                </c:pt>
                <c:pt idx="19">
                  <c:v>42590</c:v>
                </c:pt>
                <c:pt idx="20">
                  <c:v>30975</c:v>
                </c:pt>
                <c:pt idx="21">
                  <c:v>132000</c:v>
                </c:pt>
                <c:pt idx="22">
                  <c:v>144153</c:v>
                </c:pt>
                <c:pt idx="23">
                  <c:v>125216</c:v>
                </c:pt>
                <c:pt idx="24">
                  <c:v>65567</c:v>
                </c:pt>
                <c:pt idx="25">
                  <c:v>42421</c:v>
                </c:pt>
                <c:pt idx="26">
                  <c:v>136731</c:v>
                </c:pt>
                <c:pt idx="27">
                  <c:v>177819</c:v>
                </c:pt>
                <c:pt idx="28">
                  <c:v>84544</c:v>
                </c:pt>
                <c:pt idx="29">
                  <c:v>149083</c:v>
                </c:pt>
                <c:pt idx="30">
                  <c:v>154670</c:v>
                </c:pt>
              </c:numCache>
            </c:numRef>
          </c:val>
          <c:smooth val="0"/>
          <c:extLst>
            <c:ext xmlns:c16="http://schemas.microsoft.com/office/drawing/2014/chart" uri="{C3380CC4-5D6E-409C-BE32-E72D297353CC}">
              <c16:uniqueId val="{00000001-12F5-4264-A2A1-B9D602E82897}"/>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Sheet1!$D$2:$D$32</c:f>
              <c:numCache>
                <c:formatCode>General</c:formatCode>
                <c:ptCount val="31"/>
                <c:pt idx="0">
                  <c:v>57</c:v>
                </c:pt>
                <c:pt idx="1">
                  <c:v>70</c:v>
                </c:pt>
                <c:pt idx="2">
                  <c:v>71</c:v>
                </c:pt>
                <c:pt idx="3">
                  <c:v>73</c:v>
                </c:pt>
                <c:pt idx="4">
                  <c:v>76</c:v>
                </c:pt>
                <c:pt idx="5">
                  <c:v>72</c:v>
                </c:pt>
                <c:pt idx="6">
                  <c:v>54</c:v>
                </c:pt>
                <c:pt idx="7">
                  <c:v>65</c:v>
                </c:pt>
                <c:pt idx="8">
                  <c:v>64</c:v>
                </c:pt>
                <c:pt idx="9">
                  <c:v>66</c:v>
                </c:pt>
                <c:pt idx="10">
                  <c:v>54</c:v>
                </c:pt>
                <c:pt idx="11">
                  <c:v>76</c:v>
                </c:pt>
                <c:pt idx="12">
                  <c:v>49</c:v>
                </c:pt>
                <c:pt idx="13">
                  <c:v>72</c:v>
                </c:pt>
                <c:pt idx="14">
                  <c:v>55</c:v>
                </c:pt>
                <c:pt idx="15">
                  <c:v>50</c:v>
                </c:pt>
                <c:pt idx="16">
                  <c:v>55</c:v>
                </c:pt>
                <c:pt idx="17">
                  <c:v>57</c:v>
                </c:pt>
                <c:pt idx="18">
                  <c:v>76</c:v>
                </c:pt>
                <c:pt idx="19">
                  <c:v>54</c:v>
                </c:pt>
                <c:pt idx="20">
                  <c:v>60</c:v>
                </c:pt>
                <c:pt idx="21">
                  <c:v>49</c:v>
                </c:pt>
                <c:pt idx="22">
                  <c:v>51</c:v>
                </c:pt>
                <c:pt idx="23">
                  <c:v>60</c:v>
                </c:pt>
                <c:pt idx="24">
                  <c:v>54</c:v>
                </c:pt>
                <c:pt idx="25">
                  <c:v>54</c:v>
                </c:pt>
                <c:pt idx="26">
                  <c:v>3058</c:v>
                </c:pt>
                <c:pt idx="27">
                  <c:v>679</c:v>
                </c:pt>
                <c:pt idx="28">
                  <c:v>138</c:v>
                </c:pt>
                <c:pt idx="29">
                  <c:v>68</c:v>
                </c:pt>
                <c:pt idx="30">
                  <c:v>35</c:v>
                </c:pt>
              </c:numCache>
            </c:numRef>
          </c:val>
          <c:smooth val="0"/>
          <c:extLst>
            <c:ext xmlns:c16="http://schemas.microsoft.com/office/drawing/2014/chart" uri="{C3380CC4-5D6E-409C-BE32-E72D297353CC}">
              <c16:uniqueId val="{00000002-12F5-4264-A2A1-B9D602E82897}"/>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Sheet1!$E$2:$E$32</c:f>
              <c:numCache>
                <c:formatCode>General</c:formatCode>
                <c:ptCount val="31"/>
                <c:pt idx="0">
                  <c:v>6703</c:v>
                </c:pt>
                <c:pt idx="1">
                  <c:v>18717</c:v>
                </c:pt>
                <c:pt idx="2">
                  <c:v>18437</c:v>
                </c:pt>
                <c:pt idx="3">
                  <c:v>5615</c:v>
                </c:pt>
                <c:pt idx="4">
                  <c:v>3197</c:v>
                </c:pt>
                <c:pt idx="5">
                  <c:v>13449</c:v>
                </c:pt>
                <c:pt idx="6">
                  <c:v>4408</c:v>
                </c:pt>
                <c:pt idx="7">
                  <c:v>25374</c:v>
                </c:pt>
                <c:pt idx="8">
                  <c:v>22115</c:v>
                </c:pt>
                <c:pt idx="9">
                  <c:v>14845</c:v>
                </c:pt>
                <c:pt idx="10">
                  <c:v>4946</c:v>
                </c:pt>
                <c:pt idx="11">
                  <c:v>2147</c:v>
                </c:pt>
                <c:pt idx="12">
                  <c:v>18334</c:v>
                </c:pt>
                <c:pt idx="13">
                  <c:v>15498</c:v>
                </c:pt>
                <c:pt idx="14">
                  <c:v>15178</c:v>
                </c:pt>
                <c:pt idx="15">
                  <c:v>13018</c:v>
                </c:pt>
                <c:pt idx="16">
                  <c:v>16622</c:v>
                </c:pt>
                <c:pt idx="17">
                  <c:v>14749</c:v>
                </c:pt>
                <c:pt idx="18">
                  <c:v>15987</c:v>
                </c:pt>
                <c:pt idx="19">
                  <c:v>6491</c:v>
                </c:pt>
                <c:pt idx="20">
                  <c:v>13941</c:v>
                </c:pt>
                <c:pt idx="21">
                  <c:v>3948</c:v>
                </c:pt>
                <c:pt idx="22">
                  <c:v>11613</c:v>
                </c:pt>
                <c:pt idx="23">
                  <c:v>10921</c:v>
                </c:pt>
                <c:pt idx="24">
                  <c:v>18505</c:v>
                </c:pt>
                <c:pt idx="25">
                  <c:v>20055</c:v>
                </c:pt>
                <c:pt idx="26">
                  <c:v>5216</c:v>
                </c:pt>
                <c:pt idx="27">
                  <c:v>16410</c:v>
                </c:pt>
                <c:pt idx="28">
                  <c:v>7008</c:v>
                </c:pt>
                <c:pt idx="29">
                  <c:v>19005</c:v>
                </c:pt>
                <c:pt idx="30">
                  <c:v>16116</c:v>
                </c:pt>
              </c:numCache>
            </c:numRef>
          </c:val>
          <c:smooth val="0"/>
          <c:extLst>
            <c:ext xmlns:c16="http://schemas.microsoft.com/office/drawing/2014/chart" uri="{C3380CC4-5D6E-409C-BE32-E72D297353CC}">
              <c16:uniqueId val="{00000003-12F5-4264-A2A1-B9D602E82897}"/>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Sheet1!$F$2:$F$32</c:f>
              <c:numCache>
                <c:formatCode>General</c:formatCode>
                <c:ptCount val="31"/>
                <c:pt idx="0">
                  <c:v>3206</c:v>
                </c:pt>
                <c:pt idx="1">
                  <c:v>1895</c:v>
                </c:pt>
                <c:pt idx="2">
                  <c:v>6895</c:v>
                </c:pt>
                <c:pt idx="3">
                  <c:v>9041</c:v>
                </c:pt>
                <c:pt idx="4">
                  <c:v>9030</c:v>
                </c:pt>
                <c:pt idx="5">
                  <c:v>8423</c:v>
                </c:pt>
                <c:pt idx="6">
                  <c:v>6531</c:v>
                </c:pt>
                <c:pt idx="7">
                  <c:v>7328</c:v>
                </c:pt>
                <c:pt idx="8">
                  <c:v>6327</c:v>
                </c:pt>
                <c:pt idx="9">
                  <c:v>7781</c:v>
                </c:pt>
                <c:pt idx="10">
                  <c:v>3815</c:v>
                </c:pt>
                <c:pt idx="11">
                  <c:v>1619</c:v>
                </c:pt>
                <c:pt idx="12">
                  <c:v>2776</c:v>
                </c:pt>
                <c:pt idx="13">
                  <c:v>5928</c:v>
                </c:pt>
                <c:pt idx="14">
                  <c:v>2648</c:v>
                </c:pt>
                <c:pt idx="15">
                  <c:v>6005</c:v>
                </c:pt>
                <c:pt idx="16">
                  <c:v>2264</c:v>
                </c:pt>
                <c:pt idx="17">
                  <c:v>6360</c:v>
                </c:pt>
                <c:pt idx="18">
                  <c:v>6927</c:v>
                </c:pt>
                <c:pt idx="19">
                  <c:v>7567</c:v>
                </c:pt>
                <c:pt idx="20">
                  <c:v>4173</c:v>
                </c:pt>
                <c:pt idx="21">
                  <c:v>1114</c:v>
                </c:pt>
                <c:pt idx="22">
                  <c:v>926</c:v>
                </c:pt>
                <c:pt idx="23">
                  <c:v>5207</c:v>
                </c:pt>
                <c:pt idx="24">
                  <c:v>1972</c:v>
                </c:pt>
                <c:pt idx="25">
                  <c:v>951</c:v>
                </c:pt>
                <c:pt idx="26">
                  <c:v>564</c:v>
                </c:pt>
                <c:pt idx="27">
                  <c:v>6367</c:v>
                </c:pt>
                <c:pt idx="28">
                  <c:v>7380</c:v>
                </c:pt>
                <c:pt idx="29">
                  <c:v>6547</c:v>
                </c:pt>
                <c:pt idx="30">
                  <c:v>4434</c:v>
                </c:pt>
              </c:numCache>
            </c:numRef>
          </c:val>
          <c:smooth val="0"/>
          <c:extLst>
            <c:ext xmlns:c16="http://schemas.microsoft.com/office/drawing/2014/chart" uri="{C3380CC4-5D6E-409C-BE32-E72D297353CC}">
              <c16:uniqueId val="{00000004-12F5-4264-A2A1-B9D602E82897}"/>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Sheet1!$G$2:$G$32</c:f>
              <c:numCache>
                <c:formatCode>General</c:formatCode>
                <c:ptCount val="31"/>
                <c:pt idx="0">
                  <c:v>8331</c:v>
                </c:pt>
                <c:pt idx="1">
                  <c:v>8206</c:v>
                </c:pt>
                <c:pt idx="2">
                  <c:v>15229</c:v>
                </c:pt>
                <c:pt idx="3">
                  <c:v>13483</c:v>
                </c:pt>
                <c:pt idx="4">
                  <c:v>12157</c:v>
                </c:pt>
                <c:pt idx="5">
                  <c:v>8643</c:v>
                </c:pt>
                <c:pt idx="6">
                  <c:v>8703</c:v>
                </c:pt>
                <c:pt idx="7">
                  <c:v>8212</c:v>
                </c:pt>
                <c:pt idx="8">
                  <c:v>8107</c:v>
                </c:pt>
                <c:pt idx="9">
                  <c:v>6839</c:v>
                </c:pt>
                <c:pt idx="10">
                  <c:v>5937</c:v>
                </c:pt>
                <c:pt idx="11">
                  <c:v>7907</c:v>
                </c:pt>
                <c:pt idx="12">
                  <c:v>7906</c:v>
                </c:pt>
                <c:pt idx="13">
                  <c:v>8030</c:v>
                </c:pt>
                <c:pt idx="14">
                  <c:v>6672</c:v>
                </c:pt>
                <c:pt idx="15">
                  <c:v>5895</c:v>
                </c:pt>
                <c:pt idx="16">
                  <c:v>2057</c:v>
                </c:pt>
                <c:pt idx="17">
                  <c:v>2338</c:v>
                </c:pt>
                <c:pt idx="18">
                  <c:v>6729</c:v>
                </c:pt>
                <c:pt idx="19">
                  <c:v>8926</c:v>
                </c:pt>
                <c:pt idx="20">
                  <c:v>9610</c:v>
                </c:pt>
                <c:pt idx="21">
                  <c:v>6934</c:v>
                </c:pt>
                <c:pt idx="22">
                  <c:v>6877</c:v>
                </c:pt>
                <c:pt idx="23">
                  <c:v>12816</c:v>
                </c:pt>
                <c:pt idx="24">
                  <c:v>13756</c:v>
                </c:pt>
                <c:pt idx="25">
                  <c:v>18166</c:v>
                </c:pt>
                <c:pt idx="26">
                  <c:v>13388</c:v>
                </c:pt>
                <c:pt idx="27">
                  <c:v>13616</c:v>
                </c:pt>
                <c:pt idx="28">
                  <c:v>14430</c:v>
                </c:pt>
                <c:pt idx="29">
                  <c:v>23724</c:v>
                </c:pt>
                <c:pt idx="30">
                  <c:v>36305</c:v>
                </c:pt>
              </c:numCache>
            </c:numRef>
          </c:val>
          <c:smooth val="0"/>
          <c:extLst>
            <c:ext xmlns:c16="http://schemas.microsoft.com/office/drawing/2014/chart" uri="{C3380CC4-5D6E-409C-BE32-E72D297353CC}">
              <c16:uniqueId val="{00000005-12F5-4264-A2A1-B9D602E82897}"/>
            </c:ext>
          </c:extLst>
        </c:ser>
        <c:ser>
          <c:idx val="6"/>
          <c:order val="6"/>
          <c:tx>
            <c:strRef>
              <c:f>Sheet1!$H$1</c:f>
              <c:strCache>
                <c:ptCount val="1"/>
                <c:pt idx="0">
                  <c:v>jennifersnwb</c:v>
                </c:pt>
              </c:strCache>
            </c:strRef>
          </c:tx>
          <c:spPr>
            <a:ln w="28575" cap="rnd">
              <a:solidFill>
                <a:schemeClr val="accent1">
                  <a:lumMod val="60000"/>
                </a:schemeClr>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Sheet1!$H$2:$H$32</c:f>
              <c:numCache>
                <c:formatCode>General</c:formatCode>
                <c:ptCount val="31"/>
                <c:pt idx="0">
                  <c:v>1</c:v>
                </c:pt>
                <c:pt idx="1">
                  <c:v>0</c:v>
                </c:pt>
                <c:pt idx="2">
                  <c:v>1</c:v>
                </c:pt>
                <c:pt idx="3">
                  <c:v>1</c:v>
                </c:pt>
                <c:pt idx="4">
                  <c:v>0</c:v>
                </c:pt>
                <c:pt idx="5">
                  <c:v>0</c:v>
                </c:pt>
                <c:pt idx="6">
                  <c:v>0</c:v>
                </c:pt>
                <c:pt idx="7">
                  <c:v>0</c:v>
                </c:pt>
                <c:pt idx="8">
                  <c:v>2</c:v>
                </c:pt>
                <c:pt idx="9">
                  <c:v>3</c:v>
                </c:pt>
                <c:pt idx="10">
                  <c:v>0</c:v>
                </c:pt>
                <c:pt idx="11">
                  <c:v>1</c:v>
                </c:pt>
                <c:pt idx="12">
                  <c:v>0</c:v>
                </c:pt>
                <c:pt idx="13">
                  <c:v>1</c:v>
                </c:pt>
                <c:pt idx="14">
                  <c:v>33</c:v>
                </c:pt>
                <c:pt idx="15">
                  <c:v>5</c:v>
                </c:pt>
                <c:pt idx="16">
                  <c:v>2</c:v>
                </c:pt>
                <c:pt idx="17">
                  <c:v>0</c:v>
                </c:pt>
                <c:pt idx="18">
                  <c:v>5</c:v>
                </c:pt>
                <c:pt idx="19">
                  <c:v>0</c:v>
                </c:pt>
                <c:pt idx="20">
                  <c:v>7</c:v>
                </c:pt>
                <c:pt idx="21">
                  <c:v>11</c:v>
                </c:pt>
                <c:pt idx="22">
                  <c:v>6</c:v>
                </c:pt>
                <c:pt idx="23">
                  <c:v>2</c:v>
                </c:pt>
                <c:pt idx="24">
                  <c:v>2</c:v>
                </c:pt>
                <c:pt idx="25">
                  <c:v>0</c:v>
                </c:pt>
                <c:pt idx="26">
                  <c:v>1</c:v>
                </c:pt>
                <c:pt idx="27">
                  <c:v>3</c:v>
                </c:pt>
                <c:pt idx="28">
                  <c:v>2</c:v>
                </c:pt>
                <c:pt idx="29">
                  <c:v>7</c:v>
                </c:pt>
                <c:pt idx="30">
                  <c:v>3</c:v>
                </c:pt>
              </c:numCache>
            </c:numRef>
          </c:val>
          <c:smooth val="0"/>
          <c:extLst>
            <c:ext xmlns:c16="http://schemas.microsoft.com/office/drawing/2014/chart" uri="{C3380CC4-5D6E-409C-BE32-E72D297353CC}">
              <c16:uniqueId val="{00000006-12F5-4264-A2A1-B9D602E82897}"/>
            </c:ext>
          </c:extLst>
        </c:ser>
        <c:dLbls>
          <c:showLegendKey val="0"/>
          <c:showVal val="0"/>
          <c:showCatName val="0"/>
          <c:showSerName val="0"/>
          <c:showPercent val="0"/>
          <c:showBubbleSize val="0"/>
        </c:dLbls>
        <c:smooth val="0"/>
        <c:axId val="279344704"/>
        <c:axId val="279345032"/>
      </c:lineChart>
      <c:catAx>
        <c:axId val="27934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45032"/>
        <c:crosses val="autoZero"/>
        <c:auto val="1"/>
        <c:lblAlgn val="ctr"/>
        <c:lblOffset val="100"/>
        <c:noMultiLvlLbl val="0"/>
      </c:catAx>
      <c:valAx>
        <c:axId val="27934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4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Sheet1!$B$2:$B$32</c:f>
              <c:numCache>
                <c:formatCode>General</c:formatCode>
                <c:ptCount val="31"/>
                <c:pt idx="0">
                  <c:v>5.5472000000000001</c:v>
                </c:pt>
                <c:pt idx="1">
                  <c:v>2.1223000000000001</c:v>
                </c:pt>
                <c:pt idx="2">
                  <c:v>1.7099</c:v>
                </c:pt>
                <c:pt idx="3">
                  <c:v>1.3695999999999999</c:v>
                </c:pt>
                <c:pt idx="4">
                  <c:v>0</c:v>
                </c:pt>
                <c:pt idx="5">
                  <c:v>1.6067</c:v>
                </c:pt>
                <c:pt idx="6">
                  <c:v>2.0282</c:v>
                </c:pt>
                <c:pt idx="7">
                  <c:v>0.94899999999999995</c:v>
                </c:pt>
                <c:pt idx="8">
                  <c:v>1.8402000000000001</c:v>
                </c:pt>
                <c:pt idx="9">
                  <c:v>1.2505999999999999</c:v>
                </c:pt>
                <c:pt idx="10">
                  <c:v>2.0182000000000002</c:v>
                </c:pt>
                <c:pt idx="11">
                  <c:v>0</c:v>
                </c:pt>
                <c:pt idx="12">
                  <c:v>2.2256</c:v>
                </c:pt>
                <c:pt idx="13">
                  <c:v>2.1661000000000001</c:v>
                </c:pt>
                <c:pt idx="14">
                  <c:v>1.7370000000000001</c:v>
                </c:pt>
                <c:pt idx="15">
                  <c:v>2.1536</c:v>
                </c:pt>
                <c:pt idx="16">
                  <c:v>1.6609</c:v>
                </c:pt>
                <c:pt idx="17">
                  <c:v>3.6778</c:v>
                </c:pt>
                <c:pt idx="18">
                  <c:v>2.2096</c:v>
                </c:pt>
                <c:pt idx="19">
                  <c:v>3.0661</c:v>
                </c:pt>
                <c:pt idx="20">
                  <c:v>0.87160000000000004</c:v>
                </c:pt>
                <c:pt idx="21">
                  <c:v>2.1099000000000001</c:v>
                </c:pt>
                <c:pt idx="22">
                  <c:v>0.92049999999999998</c:v>
                </c:pt>
                <c:pt idx="23">
                  <c:v>1.2683</c:v>
                </c:pt>
                <c:pt idx="24">
                  <c:v>0</c:v>
                </c:pt>
                <c:pt idx="25">
                  <c:v>1.8812</c:v>
                </c:pt>
                <c:pt idx="26">
                  <c:v>3.2501000000000002</c:v>
                </c:pt>
                <c:pt idx="27">
                  <c:v>1.4294</c:v>
                </c:pt>
                <c:pt idx="28">
                  <c:v>1.9519</c:v>
                </c:pt>
                <c:pt idx="29">
                  <c:v>1.1218999999999999</c:v>
                </c:pt>
                <c:pt idx="30">
                  <c:v>1.6766000000000001</c:v>
                </c:pt>
              </c:numCache>
            </c:numRef>
          </c:val>
          <c:smooth val="0"/>
          <c:extLst>
            <c:ext xmlns:c16="http://schemas.microsoft.com/office/drawing/2014/chart" uri="{C3380CC4-5D6E-409C-BE32-E72D297353CC}">
              <c16:uniqueId val="{00000000-7F17-4A6A-8D71-F4C02031EC96}"/>
            </c:ext>
          </c:extLst>
        </c:ser>
        <c:ser>
          <c:idx val="1"/>
          <c:order val="1"/>
          <c:tx>
            <c:strRef>
              <c:f>Sheet1!$C$1</c:f>
              <c:strCache>
                <c:ptCount val="1"/>
                <c:pt idx="0">
                  <c:v>extra3</c:v>
                </c:pt>
              </c:strCache>
            </c:strRef>
          </c:tx>
          <c:spPr>
            <a:ln w="28575" cap="rnd">
              <a:solidFill>
                <a:schemeClr val="accent2"/>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Sheet1!$C$2:$C$32</c:f>
              <c:numCache>
                <c:formatCode>General</c:formatCode>
                <c:ptCount val="31"/>
                <c:pt idx="0">
                  <c:v>7.1558999999999999</c:v>
                </c:pt>
                <c:pt idx="1">
                  <c:v>4.3463000000000003</c:v>
                </c:pt>
                <c:pt idx="2">
                  <c:v>6.1360000000000001</c:v>
                </c:pt>
                <c:pt idx="3">
                  <c:v>0</c:v>
                </c:pt>
                <c:pt idx="4">
                  <c:v>0</c:v>
                </c:pt>
                <c:pt idx="5">
                  <c:v>3.9315000000000002</c:v>
                </c:pt>
                <c:pt idx="6">
                  <c:v>4.9629000000000003</c:v>
                </c:pt>
                <c:pt idx="7">
                  <c:v>4.9889999999999999</c:v>
                </c:pt>
                <c:pt idx="8">
                  <c:v>2.5863999999999998</c:v>
                </c:pt>
                <c:pt idx="9">
                  <c:v>0</c:v>
                </c:pt>
                <c:pt idx="10">
                  <c:v>0</c:v>
                </c:pt>
                <c:pt idx="11">
                  <c:v>0</c:v>
                </c:pt>
                <c:pt idx="12">
                  <c:v>4.6775000000000002</c:v>
                </c:pt>
                <c:pt idx="13">
                  <c:v>4.1624999999999996</c:v>
                </c:pt>
                <c:pt idx="14">
                  <c:v>5.5742000000000003</c:v>
                </c:pt>
                <c:pt idx="15">
                  <c:v>5.7102000000000004</c:v>
                </c:pt>
                <c:pt idx="16">
                  <c:v>3.4403000000000001</c:v>
                </c:pt>
                <c:pt idx="17">
                  <c:v>0</c:v>
                </c:pt>
                <c:pt idx="18">
                  <c:v>0</c:v>
                </c:pt>
                <c:pt idx="19">
                  <c:v>0</c:v>
                </c:pt>
                <c:pt idx="20">
                  <c:v>0</c:v>
                </c:pt>
                <c:pt idx="21">
                  <c:v>3.8794</c:v>
                </c:pt>
                <c:pt idx="22">
                  <c:v>3.5249999999999999</c:v>
                </c:pt>
                <c:pt idx="23">
                  <c:v>2.6520000000000001</c:v>
                </c:pt>
                <c:pt idx="24">
                  <c:v>0</c:v>
                </c:pt>
                <c:pt idx="25">
                  <c:v>0</c:v>
                </c:pt>
                <c:pt idx="26">
                  <c:v>4.8068</c:v>
                </c:pt>
                <c:pt idx="27">
                  <c:v>7.4005999999999998</c:v>
                </c:pt>
                <c:pt idx="28">
                  <c:v>0</c:v>
                </c:pt>
                <c:pt idx="29">
                  <c:v>9.3666999999999998</c:v>
                </c:pt>
                <c:pt idx="30">
                  <c:v>2.2675999999999998</c:v>
                </c:pt>
              </c:numCache>
            </c:numRef>
          </c:val>
          <c:smooth val="0"/>
          <c:extLst>
            <c:ext xmlns:c16="http://schemas.microsoft.com/office/drawing/2014/chart" uri="{C3380CC4-5D6E-409C-BE32-E72D297353CC}">
              <c16:uniqueId val="{00000001-7F17-4A6A-8D71-F4C02031EC96}"/>
            </c:ext>
          </c:extLst>
        </c:ser>
        <c:ser>
          <c:idx val="2"/>
          <c:order val="2"/>
          <c:tx>
            <c:strRef>
              <c:f>Sheet1!$D$1</c:f>
              <c:strCache>
                <c:ptCount val="1"/>
                <c:pt idx="0">
                  <c:v>eurovision_de</c:v>
                </c:pt>
              </c:strCache>
            </c:strRef>
          </c:tx>
          <c:spPr>
            <a:ln w="28575" cap="rnd">
              <a:solidFill>
                <a:schemeClr val="accent3"/>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5.9420000000000002</c:v>
                </c:pt>
                <c:pt idx="27">
                  <c:v>0</c:v>
                </c:pt>
                <c:pt idx="28">
                  <c:v>0</c:v>
                </c:pt>
                <c:pt idx="29">
                  <c:v>0</c:v>
                </c:pt>
                <c:pt idx="30">
                  <c:v>0</c:v>
                </c:pt>
              </c:numCache>
            </c:numRef>
          </c:val>
          <c:smooth val="0"/>
          <c:extLst>
            <c:ext xmlns:c16="http://schemas.microsoft.com/office/drawing/2014/chart" uri="{C3380CC4-5D6E-409C-BE32-E72D297353CC}">
              <c16:uniqueId val="{00000002-7F17-4A6A-8D71-F4C02031EC96}"/>
            </c:ext>
          </c:extLst>
        </c:ser>
        <c:ser>
          <c:idx val="3"/>
          <c:order val="3"/>
          <c:tx>
            <c:strRef>
              <c:f>Sheet1!$E$1</c:f>
              <c:strCache>
                <c:ptCount val="1"/>
                <c:pt idx="0">
                  <c:v>njoyde</c:v>
                </c:pt>
              </c:strCache>
            </c:strRef>
          </c:tx>
          <c:spPr>
            <a:ln w="28575" cap="rnd">
              <a:solidFill>
                <a:schemeClr val="accent4"/>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Sheet1!$E$2:$E$32</c:f>
              <c:numCache>
                <c:formatCode>General</c:formatCode>
                <c:ptCount val="31"/>
                <c:pt idx="0">
                  <c:v>0</c:v>
                </c:pt>
                <c:pt idx="1">
                  <c:v>4.0438000000000001</c:v>
                </c:pt>
                <c:pt idx="2">
                  <c:v>2.1717</c:v>
                </c:pt>
                <c:pt idx="3">
                  <c:v>0</c:v>
                </c:pt>
                <c:pt idx="4">
                  <c:v>0</c:v>
                </c:pt>
                <c:pt idx="5">
                  <c:v>1.9399</c:v>
                </c:pt>
                <c:pt idx="6">
                  <c:v>0</c:v>
                </c:pt>
                <c:pt idx="7">
                  <c:v>5.2306999999999997</c:v>
                </c:pt>
                <c:pt idx="8">
                  <c:v>1.3693</c:v>
                </c:pt>
                <c:pt idx="9">
                  <c:v>1.964</c:v>
                </c:pt>
                <c:pt idx="10">
                  <c:v>0</c:v>
                </c:pt>
                <c:pt idx="11">
                  <c:v>0</c:v>
                </c:pt>
                <c:pt idx="12">
                  <c:v>3.2042999999999999</c:v>
                </c:pt>
                <c:pt idx="13">
                  <c:v>1.3394999999999999</c:v>
                </c:pt>
                <c:pt idx="14">
                  <c:v>3.2755000000000001</c:v>
                </c:pt>
                <c:pt idx="15">
                  <c:v>0</c:v>
                </c:pt>
                <c:pt idx="16">
                  <c:v>1.9688000000000001</c:v>
                </c:pt>
                <c:pt idx="17">
                  <c:v>1.2543</c:v>
                </c:pt>
                <c:pt idx="18">
                  <c:v>1.4118999999999999</c:v>
                </c:pt>
                <c:pt idx="19">
                  <c:v>0</c:v>
                </c:pt>
                <c:pt idx="20">
                  <c:v>1.6042000000000001</c:v>
                </c:pt>
                <c:pt idx="21">
                  <c:v>0</c:v>
                </c:pt>
                <c:pt idx="22">
                  <c:v>2.7099000000000002</c:v>
                </c:pt>
                <c:pt idx="23">
                  <c:v>0</c:v>
                </c:pt>
                <c:pt idx="24">
                  <c:v>6.0815000000000001</c:v>
                </c:pt>
                <c:pt idx="25">
                  <c:v>1.3416999999999999</c:v>
                </c:pt>
                <c:pt idx="26">
                  <c:v>0</c:v>
                </c:pt>
                <c:pt idx="27">
                  <c:v>1.6747000000000001</c:v>
                </c:pt>
                <c:pt idx="28">
                  <c:v>0</c:v>
                </c:pt>
                <c:pt idx="29">
                  <c:v>4.9126000000000003</c:v>
                </c:pt>
                <c:pt idx="30">
                  <c:v>1.8824000000000001</c:v>
                </c:pt>
              </c:numCache>
            </c:numRef>
          </c:val>
          <c:smooth val="0"/>
          <c:extLst>
            <c:ext xmlns:c16="http://schemas.microsoft.com/office/drawing/2014/chart" uri="{C3380CC4-5D6E-409C-BE32-E72D297353CC}">
              <c16:uniqueId val="{00000003-7F17-4A6A-8D71-F4C02031EC96}"/>
            </c:ext>
          </c:extLst>
        </c:ser>
        <c:ser>
          <c:idx val="4"/>
          <c:order val="4"/>
          <c:tx>
            <c:strRef>
              <c:f>Sheet1!$F$1</c:f>
              <c:strCache>
                <c:ptCount val="1"/>
                <c:pt idx="0">
                  <c:v>ndr2</c:v>
                </c:pt>
              </c:strCache>
            </c:strRef>
          </c:tx>
          <c:spPr>
            <a:ln w="28575" cap="rnd">
              <a:solidFill>
                <a:schemeClr val="accent5"/>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Sheet1!$F$2:$F$32</c:f>
              <c:numCache>
                <c:formatCode>General</c:formatCode>
                <c:ptCount val="31"/>
                <c:pt idx="0">
                  <c:v>0</c:v>
                </c:pt>
                <c:pt idx="1">
                  <c:v>0</c:v>
                </c:pt>
                <c:pt idx="2">
                  <c:v>9.5440000000000005</c:v>
                </c:pt>
                <c:pt idx="3">
                  <c:v>8.2850000000000001</c:v>
                </c:pt>
                <c:pt idx="4">
                  <c:v>2.2191999999999998</c:v>
                </c:pt>
                <c:pt idx="5">
                  <c:v>1.8834</c:v>
                </c:pt>
                <c:pt idx="6">
                  <c:v>3.6989999999999998</c:v>
                </c:pt>
                <c:pt idx="7">
                  <c:v>9.7680000000000007</c:v>
                </c:pt>
                <c:pt idx="8">
                  <c:v>6.2735000000000003</c:v>
                </c:pt>
                <c:pt idx="9">
                  <c:v>0.78810000000000002</c:v>
                </c:pt>
                <c:pt idx="10">
                  <c:v>0</c:v>
                </c:pt>
                <c:pt idx="11">
                  <c:v>0</c:v>
                </c:pt>
                <c:pt idx="12">
                  <c:v>0</c:v>
                </c:pt>
                <c:pt idx="13">
                  <c:v>3.0192000000000001</c:v>
                </c:pt>
                <c:pt idx="14">
                  <c:v>0</c:v>
                </c:pt>
                <c:pt idx="15">
                  <c:v>2.4990999999999999</c:v>
                </c:pt>
                <c:pt idx="16">
                  <c:v>0</c:v>
                </c:pt>
                <c:pt idx="17">
                  <c:v>3.8906000000000001</c:v>
                </c:pt>
                <c:pt idx="18">
                  <c:v>3.9121999999999999</c:v>
                </c:pt>
                <c:pt idx="19">
                  <c:v>7.1741999999999999</c:v>
                </c:pt>
                <c:pt idx="20">
                  <c:v>0</c:v>
                </c:pt>
                <c:pt idx="21">
                  <c:v>0</c:v>
                </c:pt>
                <c:pt idx="22">
                  <c:v>0</c:v>
                </c:pt>
                <c:pt idx="23">
                  <c:v>1.9885999999999999</c:v>
                </c:pt>
                <c:pt idx="24">
                  <c:v>0</c:v>
                </c:pt>
                <c:pt idx="25">
                  <c:v>0</c:v>
                </c:pt>
                <c:pt idx="26">
                  <c:v>0</c:v>
                </c:pt>
                <c:pt idx="27">
                  <c:v>7.7647000000000004</c:v>
                </c:pt>
                <c:pt idx="28">
                  <c:v>2.5116000000000001</c:v>
                </c:pt>
                <c:pt idx="29">
                  <c:v>1.7748999999999999</c:v>
                </c:pt>
                <c:pt idx="30">
                  <c:v>0</c:v>
                </c:pt>
              </c:numCache>
            </c:numRef>
          </c:val>
          <c:smooth val="0"/>
          <c:extLst>
            <c:ext xmlns:c16="http://schemas.microsoft.com/office/drawing/2014/chart" uri="{C3380CC4-5D6E-409C-BE32-E72D297353CC}">
              <c16:uniqueId val="{00000004-7F17-4A6A-8D71-F4C02031EC96}"/>
            </c:ext>
          </c:extLst>
        </c:ser>
        <c:ser>
          <c:idx val="5"/>
          <c:order val="5"/>
          <c:tx>
            <c:strRef>
              <c:f>Sheet1!$G$1</c:f>
              <c:strCache>
                <c:ptCount val="1"/>
                <c:pt idx="0">
                  <c:v>treckerfahrerduerfendas</c:v>
                </c:pt>
              </c:strCache>
            </c:strRef>
          </c:tx>
          <c:spPr>
            <a:ln w="28575" cap="rnd">
              <a:solidFill>
                <a:schemeClr val="accent6"/>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Sheet1!$G$2:$G$32</c:f>
              <c:numCache>
                <c:formatCode>General</c:formatCode>
                <c:ptCount val="31"/>
                <c:pt idx="0">
                  <c:v>5.7378</c:v>
                </c:pt>
                <c:pt idx="1">
                  <c:v>11.6691</c:v>
                </c:pt>
                <c:pt idx="2">
                  <c:v>17.834499999999998</c:v>
                </c:pt>
                <c:pt idx="3">
                  <c:v>37.549599999999998</c:v>
                </c:pt>
                <c:pt idx="4">
                  <c:v>8.1308000000000007</c:v>
                </c:pt>
                <c:pt idx="5">
                  <c:v>10.6015</c:v>
                </c:pt>
                <c:pt idx="6">
                  <c:v>11.983599999999999</c:v>
                </c:pt>
                <c:pt idx="7">
                  <c:v>16.0456</c:v>
                </c:pt>
                <c:pt idx="8">
                  <c:v>11.2232</c:v>
                </c:pt>
                <c:pt idx="9">
                  <c:v>15.9091</c:v>
                </c:pt>
                <c:pt idx="10">
                  <c:v>21.581600000000002</c:v>
                </c:pt>
                <c:pt idx="11">
                  <c:v>9.3031000000000006</c:v>
                </c:pt>
                <c:pt idx="12">
                  <c:v>15.7849</c:v>
                </c:pt>
                <c:pt idx="13">
                  <c:v>12.562799999999999</c:v>
                </c:pt>
                <c:pt idx="14">
                  <c:v>10.6675</c:v>
                </c:pt>
                <c:pt idx="15">
                  <c:v>7.8890000000000002</c:v>
                </c:pt>
                <c:pt idx="16">
                  <c:v>0</c:v>
                </c:pt>
                <c:pt idx="17">
                  <c:v>0</c:v>
                </c:pt>
                <c:pt idx="18">
                  <c:v>9.0835000000000008</c:v>
                </c:pt>
                <c:pt idx="19">
                  <c:v>18.515499999999999</c:v>
                </c:pt>
                <c:pt idx="20">
                  <c:v>16.6934</c:v>
                </c:pt>
                <c:pt idx="21">
                  <c:v>7.3521000000000001</c:v>
                </c:pt>
                <c:pt idx="22">
                  <c:v>9.6666000000000007</c:v>
                </c:pt>
                <c:pt idx="23">
                  <c:v>23.8095</c:v>
                </c:pt>
                <c:pt idx="24">
                  <c:v>-27.950500000000002</c:v>
                </c:pt>
                <c:pt idx="25">
                  <c:v>30.8307</c:v>
                </c:pt>
                <c:pt idx="26">
                  <c:v>17.398</c:v>
                </c:pt>
                <c:pt idx="27">
                  <c:v>12.023199999999999</c:v>
                </c:pt>
                <c:pt idx="28">
                  <c:v>14.5044</c:v>
                </c:pt>
                <c:pt idx="29">
                  <c:v>22.182200000000002</c:v>
                </c:pt>
                <c:pt idx="30">
                  <c:v>38.6967</c:v>
                </c:pt>
              </c:numCache>
            </c:numRef>
          </c:val>
          <c:smooth val="0"/>
          <c:extLst>
            <c:ext xmlns:c16="http://schemas.microsoft.com/office/drawing/2014/chart" uri="{C3380CC4-5D6E-409C-BE32-E72D297353CC}">
              <c16:uniqueId val="{00000005-7F17-4A6A-8D71-F4C02031EC96}"/>
            </c:ext>
          </c:extLst>
        </c:ser>
        <c:ser>
          <c:idx val="6"/>
          <c:order val="6"/>
          <c:tx>
            <c:strRef>
              <c:f>Sheet1!$H$1</c:f>
              <c:strCache>
                <c:ptCount val="1"/>
                <c:pt idx="0">
                  <c:v>jennifersnwb</c:v>
                </c:pt>
              </c:strCache>
            </c:strRef>
          </c:tx>
          <c:spPr>
            <a:ln w="28575" cap="rnd">
              <a:solidFill>
                <a:schemeClr val="accent1">
                  <a:lumMod val="60000"/>
                </a:schemeClr>
              </a:solidFill>
              <a:round/>
            </a:ln>
            <a:effectLst/>
          </c:spPr>
          <c:marker>
            <c:symbol val="none"/>
          </c:marker>
          <c:cat>
            <c:strRef>
              <c:f>Sheet1!$A$2:$A$32</c:f>
              <c:strCache>
                <c:ptCount val="31"/>
                <c:pt idx="0">
                  <c:v>01.08.2018</c:v>
                </c:pt>
                <c:pt idx="1">
                  <c:v>02.08.2018</c:v>
                </c:pt>
                <c:pt idx="2">
                  <c:v>03.08.2018</c:v>
                </c:pt>
                <c:pt idx="3">
                  <c:v>04.08.2018</c:v>
                </c:pt>
                <c:pt idx="4">
                  <c:v>05.08.2018</c:v>
                </c:pt>
                <c:pt idx="5">
                  <c:v>06.08.2018</c:v>
                </c:pt>
                <c:pt idx="6">
                  <c:v>07.08.2018</c:v>
                </c:pt>
                <c:pt idx="7">
                  <c:v>08.08.2018</c:v>
                </c:pt>
                <c:pt idx="8">
                  <c:v>09.08.2018</c:v>
                </c:pt>
                <c:pt idx="9">
                  <c:v>10.08.2018</c:v>
                </c:pt>
                <c:pt idx="10">
                  <c:v>11.08.2018</c:v>
                </c:pt>
                <c:pt idx="11">
                  <c:v>12.08.2018</c:v>
                </c:pt>
                <c:pt idx="12">
                  <c:v>13.08.2018</c:v>
                </c:pt>
                <c:pt idx="13">
                  <c:v>14.08.2018</c:v>
                </c:pt>
                <c:pt idx="14">
                  <c:v>15.08.2018</c:v>
                </c:pt>
                <c:pt idx="15">
                  <c:v>16.08.2018</c:v>
                </c:pt>
                <c:pt idx="16">
                  <c:v>17.08.2018</c:v>
                </c:pt>
                <c:pt idx="17">
                  <c:v>18.08.2018</c:v>
                </c:pt>
                <c:pt idx="18">
                  <c:v>19.08.2018</c:v>
                </c:pt>
                <c:pt idx="19">
                  <c:v>20.08.2018</c:v>
                </c:pt>
                <c:pt idx="20">
                  <c:v>21.08.2018</c:v>
                </c:pt>
                <c:pt idx="21">
                  <c:v>22.08.2018</c:v>
                </c:pt>
                <c:pt idx="22">
                  <c:v>23.08.2018</c:v>
                </c:pt>
                <c:pt idx="23">
                  <c:v>24.08.2018</c:v>
                </c:pt>
                <c:pt idx="24">
                  <c:v>25.08.2018</c:v>
                </c:pt>
                <c:pt idx="25">
                  <c:v>26.08.2018</c:v>
                </c:pt>
                <c:pt idx="26">
                  <c:v>27.08.2018</c:v>
                </c:pt>
                <c:pt idx="27">
                  <c:v>28.08.2018</c:v>
                </c:pt>
                <c:pt idx="28">
                  <c:v>29.08.2018</c:v>
                </c:pt>
                <c:pt idx="29">
                  <c:v>30.08.2018</c:v>
                </c:pt>
                <c:pt idx="30">
                  <c:v>31.08.2018</c:v>
                </c:pt>
              </c:strCache>
            </c:str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7F17-4A6A-8D71-F4C02031EC96}"/>
            </c:ext>
          </c:extLst>
        </c:ser>
        <c:dLbls>
          <c:showLegendKey val="0"/>
          <c:showVal val="0"/>
          <c:showCatName val="0"/>
          <c:showSerName val="0"/>
          <c:showPercent val="0"/>
          <c:showBubbleSize val="0"/>
        </c:dLbls>
        <c:smooth val="0"/>
        <c:axId val="176035200"/>
        <c:axId val="176042416"/>
      </c:lineChart>
      <c:catAx>
        <c:axId val="17603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042416"/>
        <c:crosses val="autoZero"/>
        <c:auto val="1"/>
        <c:lblAlgn val="ctr"/>
        <c:lblOffset val="100"/>
        <c:noMultiLvlLbl val="0"/>
      </c:catAx>
      <c:valAx>
        <c:axId val="17604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035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07C8-7F5C-423C-89BD-37130366FA2A}"/>
              </a:ext>
            </a:extLst>
          </p:cNvPr>
          <p:cNvSpPr>
            <a:spLocks noGrp="1"/>
          </p:cNvSpPr>
          <p:nvPr>
            <p:ph type="ctrTitle"/>
          </p:nvPr>
        </p:nvSpPr>
        <p:spPr/>
        <p:txBody>
          <a:bodyPr/>
          <a:lstStyle/>
          <a:p>
            <a:r>
              <a:rPr lang="en-US"/>
              <a:t>Test Instagram Kennzahlen Erweiterung</a:t>
            </a:r>
          </a:p>
        </p:txBody>
      </p:sp>
      <p:sp>
        <p:nvSpPr>
          <p:cNvPr id="3" name="Subtitle 2">
            <a:extLst>
              <a:ext uri="{FF2B5EF4-FFF2-40B4-BE49-F238E27FC236}">
                <a16:creationId xmlns:a16="http://schemas.microsoft.com/office/drawing/2014/main" id="{10D0CA91-6855-4A9F-9421-7FA188202A8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025767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B6A49-DEDA-4A6E-B352-372C63145690}"/>
              </a:ext>
            </a:extLst>
          </p:cNvPr>
          <p:cNvSpPr>
            <a:spLocks noGrp="1"/>
          </p:cNvSpPr>
          <p:nvPr>
            <p:ph type="title"/>
          </p:nvPr>
        </p:nvSpPr>
        <p:spPr/>
        <p:txBody>
          <a:bodyPr/>
          <a:lstStyle/>
          <a:p>
            <a:r>
              <a:rPr lang="en-US"/>
              <a:t>Impressions  | Instagram</a:t>
            </a:r>
          </a:p>
        </p:txBody>
      </p:sp>
      <p:graphicFrame>
        <p:nvGraphicFramePr>
          <p:cNvPr id="6" name="Chart Placeholder 5">
            <a:extLst>
              <a:ext uri="{FF2B5EF4-FFF2-40B4-BE49-F238E27FC236}">
                <a16:creationId xmlns:a16="http://schemas.microsoft.com/office/drawing/2014/main" id="{583C5AE8-013B-417D-B249-CBD09283AA4A}"/>
              </a:ext>
            </a:extLst>
          </p:cNvPr>
          <p:cNvGraphicFramePr>
            <a:graphicFrameLocks noGrp="1"/>
          </p:cNvGraphicFramePr>
          <p:nvPr>
            <p:ph type="chart" sz="quarter" idx="13"/>
            <p:extLst>
              <p:ext uri="{D42A27DB-BD31-4B8C-83A1-F6EECF244321}">
                <p14:modId xmlns:p14="http://schemas.microsoft.com/office/powerpoint/2010/main" val="145932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9D9A3E-2FDF-43B2-B1F6-DA988E92745C}"/>
              </a:ext>
            </a:extLst>
          </p:cNvPr>
          <p:cNvSpPr>
            <a:spLocks noGrp="1"/>
          </p:cNvSpPr>
          <p:nvPr>
            <p:ph type="body" sz="quarter" idx="14"/>
          </p:nvPr>
        </p:nvSpPr>
        <p:spPr/>
        <p:txBody>
          <a:bodyPr/>
          <a:lstStyle/>
          <a:p>
            <a:r>
              <a:rPr lang="en-US"/>
              <a:t>01.08.2018 - 31.08.2018</a:t>
            </a:r>
          </a:p>
        </p:txBody>
      </p:sp>
      <p:sp>
        <p:nvSpPr>
          <p:cNvPr id="5" name="Footer Placeholder 4">
            <a:extLst>
              <a:ext uri="{FF2B5EF4-FFF2-40B4-BE49-F238E27FC236}">
                <a16:creationId xmlns:a16="http://schemas.microsoft.com/office/drawing/2014/main" id="{A05722A0-08DC-47B0-863A-15A65FC0FF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345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D26A1-7148-407D-AA40-CBDE46FFD308}"/>
              </a:ext>
            </a:extLst>
          </p:cNvPr>
          <p:cNvSpPr>
            <a:spLocks noGrp="1"/>
          </p:cNvSpPr>
          <p:nvPr>
            <p:ph type="title"/>
          </p:nvPr>
        </p:nvSpPr>
        <p:spPr/>
        <p:txBody>
          <a:bodyPr/>
          <a:lstStyle/>
          <a:p>
            <a:r>
              <a:rPr lang="en-US"/>
              <a:t>Reach  | Instagram</a:t>
            </a:r>
          </a:p>
        </p:txBody>
      </p:sp>
      <p:graphicFrame>
        <p:nvGraphicFramePr>
          <p:cNvPr id="6" name="Chart Placeholder 5">
            <a:extLst>
              <a:ext uri="{FF2B5EF4-FFF2-40B4-BE49-F238E27FC236}">
                <a16:creationId xmlns:a16="http://schemas.microsoft.com/office/drawing/2014/main" id="{B37C28BA-BF88-4B39-AEF4-A2DE2BA3BAAD}"/>
              </a:ext>
            </a:extLst>
          </p:cNvPr>
          <p:cNvGraphicFramePr>
            <a:graphicFrameLocks noGrp="1"/>
          </p:cNvGraphicFramePr>
          <p:nvPr>
            <p:ph type="chart" sz="quarter" idx="13"/>
            <p:extLst>
              <p:ext uri="{D42A27DB-BD31-4B8C-83A1-F6EECF244321}">
                <p14:modId xmlns:p14="http://schemas.microsoft.com/office/powerpoint/2010/main" val="1898868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5B8230-4065-4B5D-9489-8398CB7DBA09}"/>
              </a:ext>
            </a:extLst>
          </p:cNvPr>
          <p:cNvSpPr>
            <a:spLocks noGrp="1"/>
          </p:cNvSpPr>
          <p:nvPr>
            <p:ph type="body" sz="quarter" idx="14"/>
          </p:nvPr>
        </p:nvSpPr>
        <p:spPr/>
        <p:txBody>
          <a:bodyPr/>
          <a:lstStyle/>
          <a:p>
            <a:r>
              <a:rPr lang="en-US"/>
              <a:t>01.08.2018 - 31.08.2018</a:t>
            </a:r>
          </a:p>
        </p:txBody>
      </p:sp>
      <p:sp>
        <p:nvSpPr>
          <p:cNvPr id="5" name="Footer Placeholder 4">
            <a:extLst>
              <a:ext uri="{FF2B5EF4-FFF2-40B4-BE49-F238E27FC236}">
                <a16:creationId xmlns:a16="http://schemas.microsoft.com/office/drawing/2014/main" id="{3017DA35-8C66-47CE-B4E2-002233F9D8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4560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D572-011B-465D-8CC2-19F1B10CD87F}"/>
              </a:ext>
            </a:extLst>
          </p:cNvPr>
          <p:cNvSpPr>
            <a:spLocks noGrp="1"/>
          </p:cNvSpPr>
          <p:nvPr>
            <p:ph type="title"/>
          </p:nvPr>
        </p:nvSpPr>
        <p:spPr/>
        <p:txBody>
          <a:bodyPr/>
          <a:lstStyle/>
          <a:p>
            <a:r>
              <a:rPr lang="en-US"/>
              <a:t>Instagram Interaction Rate | Instagram</a:t>
            </a:r>
          </a:p>
        </p:txBody>
      </p:sp>
      <p:graphicFrame>
        <p:nvGraphicFramePr>
          <p:cNvPr id="6" name="Chart Placeholder 5">
            <a:extLst>
              <a:ext uri="{FF2B5EF4-FFF2-40B4-BE49-F238E27FC236}">
                <a16:creationId xmlns:a16="http://schemas.microsoft.com/office/drawing/2014/main" id="{E8608D0F-C651-4567-BBC2-8B155DFDA2F0}"/>
              </a:ext>
            </a:extLst>
          </p:cNvPr>
          <p:cNvGraphicFramePr>
            <a:graphicFrameLocks noGrp="1"/>
          </p:cNvGraphicFramePr>
          <p:nvPr>
            <p:ph type="chart" sz="quarter" idx="13"/>
            <p:extLst>
              <p:ext uri="{D42A27DB-BD31-4B8C-83A1-F6EECF244321}">
                <p14:modId xmlns:p14="http://schemas.microsoft.com/office/powerpoint/2010/main" val="1414141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A4CC32-112C-49A4-8C0B-16373C5C77B3}"/>
              </a:ext>
            </a:extLst>
          </p:cNvPr>
          <p:cNvSpPr>
            <a:spLocks noGrp="1"/>
          </p:cNvSpPr>
          <p:nvPr>
            <p:ph type="body" sz="quarter" idx="14"/>
          </p:nvPr>
        </p:nvSpPr>
        <p:spPr/>
        <p:txBody>
          <a:bodyPr/>
          <a:lstStyle/>
          <a:p>
            <a:r>
              <a:rPr lang="en-US"/>
              <a:t>01.08.2018 - 31.08.2018</a:t>
            </a:r>
          </a:p>
        </p:txBody>
      </p:sp>
      <p:sp>
        <p:nvSpPr>
          <p:cNvPr id="5" name="Footer Placeholder 4">
            <a:extLst>
              <a:ext uri="{FF2B5EF4-FFF2-40B4-BE49-F238E27FC236}">
                <a16:creationId xmlns:a16="http://schemas.microsoft.com/office/drawing/2014/main" id="{C2F3A4F2-9F36-4B51-8237-DF554C924D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69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EF092-2C73-4CC0-95DD-B1AB32D691C9}"/>
              </a:ext>
            </a:extLst>
          </p:cNvPr>
          <p:cNvSpPr>
            <a:spLocks noGrp="1"/>
          </p:cNvSpPr>
          <p:nvPr>
            <p:ph type="title"/>
          </p:nvPr>
        </p:nvSpPr>
        <p:spPr/>
        <p:txBody>
          <a:bodyPr/>
          <a:lstStyle/>
          <a:p>
            <a:r>
              <a:rPr lang="en-US"/>
              <a:t>Instagram Key Metrics Table | Instagram</a:t>
            </a:r>
          </a:p>
        </p:txBody>
      </p:sp>
      <p:graphicFrame>
        <p:nvGraphicFramePr>
          <p:cNvPr id="5" name="Table Placeholder 4">
            <a:extLst>
              <a:ext uri="{FF2B5EF4-FFF2-40B4-BE49-F238E27FC236}">
                <a16:creationId xmlns:a16="http://schemas.microsoft.com/office/drawing/2014/main" id="{6BA3E008-D49F-4909-AB99-BB241BDA1439}"/>
              </a:ext>
            </a:extLst>
          </p:cNvPr>
          <p:cNvGraphicFramePr>
            <a:graphicFrameLocks noGrp="1"/>
          </p:cNvGraphicFramePr>
          <p:nvPr>
            <p:ph type="tbl" sz="quarter" idx="13"/>
            <p:extLst>
              <p:ext uri="{D42A27DB-BD31-4B8C-83A1-F6EECF244321}">
                <p14:modId xmlns:p14="http://schemas.microsoft.com/office/powerpoint/2010/main" val="2093112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4131085482"/>
                    </a:ext>
                  </a:extLst>
                </a:gridCol>
                <a:gridCol w="707745">
                  <a:extLst>
                    <a:ext uri="{9D8B030D-6E8A-4147-A177-3AD203B41FA5}">
                      <a16:colId xmlns:a16="http://schemas.microsoft.com/office/drawing/2014/main" val="3225941474"/>
                    </a:ext>
                  </a:extLst>
                </a:gridCol>
                <a:gridCol w="707745">
                  <a:extLst>
                    <a:ext uri="{9D8B030D-6E8A-4147-A177-3AD203B41FA5}">
                      <a16:colId xmlns:a16="http://schemas.microsoft.com/office/drawing/2014/main" val="955549602"/>
                    </a:ext>
                  </a:extLst>
                </a:gridCol>
                <a:gridCol w="707745">
                  <a:extLst>
                    <a:ext uri="{9D8B030D-6E8A-4147-A177-3AD203B41FA5}">
                      <a16:colId xmlns:a16="http://schemas.microsoft.com/office/drawing/2014/main" val="2464976135"/>
                    </a:ext>
                  </a:extLst>
                </a:gridCol>
                <a:gridCol w="707745">
                  <a:extLst>
                    <a:ext uri="{9D8B030D-6E8A-4147-A177-3AD203B41FA5}">
                      <a16:colId xmlns:a16="http://schemas.microsoft.com/office/drawing/2014/main" val="3228642699"/>
                    </a:ext>
                  </a:extLst>
                </a:gridCol>
                <a:gridCol w="707745">
                  <a:extLst>
                    <a:ext uri="{9D8B030D-6E8A-4147-A177-3AD203B41FA5}">
                      <a16:colId xmlns:a16="http://schemas.microsoft.com/office/drawing/2014/main" val="3203871988"/>
                    </a:ext>
                  </a:extLst>
                </a:gridCol>
                <a:gridCol w="707745">
                  <a:extLst>
                    <a:ext uri="{9D8B030D-6E8A-4147-A177-3AD203B41FA5}">
                      <a16:colId xmlns:a16="http://schemas.microsoft.com/office/drawing/2014/main" val="3057760588"/>
                    </a:ext>
                  </a:extLst>
                </a:gridCol>
                <a:gridCol w="707745">
                  <a:extLst>
                    <a:ext uri="{9D8B030D-6E8A-4147-A177-3AD203B41FA5}">
                      <a16:colId xmlns:a16="http://schemas.microsoft.com/office/drawing/2014/main" val="3654545820"/>
                    </a:ext>
                  </a:extLst>
                </a:gridCol>
                <a:gridCol w="707745">
                  <a:extLst>
                    <a:ext uri="{9D8B030D-6E8A-4147-A177-3AD203B41FA5}">
                      <a16:colId xmlns:a16="http://schemas.microsoft.com/office/drawing/2014/main" val="1858680019"/>
                    </a:ext>
                  </a:extLst>
                </a:gridCol>
                <a:gridCol w="707745">
                  <a:extLst>
                    <a:ext uri="{9D8B030D-6E8A-4147-A177-3AD203B41FA5}">
                      <a16:colId xmlns:a16="http://schemas.microsoft.com/office/drawing/2014/main" val="887313377"/>
                    </a:ext>
                  </a:extLst>
                </a:gridCol>
                <a:gridCol w="707745">
                  <a:extLst>
                    <a:ext uri="{9D8B030D-6E8A-4147-A177-3AD203B41FA5}">
                      <a16:colId xmlns:a16="http://schemas.microsoft.com/office/drawing/2014/main" val="216478674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632693248"/>
                  </a:ext>
                </a:extLst>
              </a:tr>
              <a:tr h="370840">
                <a:tc>
                  <a:txBody>
                    <a:bodyPr/>
                    <a:lstStyle/>
                    <a:p>
                      <a:r>
                        <a:rPr lang="en-US" sz="1000"/>
                        <a:t>tagesschau</a:t>
                      </a:r>
                    </a:p>
                  </a:txBody>
                  <a:tcPr/>
                </a:tc>
                <a:tc>
                  <a:txBody>
                    <a:bodyPr/>
                    <a:lstStyle/>
                    <a:p>
                      <a:r>
                        <a:rPr lang="en-US" sz="1000"/>
                        <a:t>71</a:t>
                      </a:r>
                    </a:p>
                  </a:txBody>
                  <a:tcPr/>
                </a:tc>
                <a:tc>
                  <a:txBody>
                    <a:bodyPr/>
                    <a:lstStyle/>
                    <a:p>
                      <a:r>
                        <a:rPr lang="en-US" sz="1000"/>
                        <a:t>354363</a:t>
                      </a:r>
                    </a:p>
                  </a:txBody>
                  <a:tcPr/>
                </a:tc>
                <a:tc>
                  <a:txBody>
                    <a:bodyPr/>
                    <a:lstStyle/>
                    <a:p>
                      <a:r>
                        <a:rPr lang="en-US" sz="1000"/>
                        <a:t>8616</a:t>
                      </a:r>
                    </a:p>
                  </a:txBody>
                  <a:tcPr/>
                </a:tc>
                <a:tc>
                  <a:txBody>
                    <a:bodyPr/>
                    <a:lstStyle/>
                    <a:p>
                      <a:r>
                        <a:rPr lang="en-US" sz="1000"/>
                        <a:t>15277263</a:t>
                      </a:r>
                    </a:p>
                  </a:txBody>
                  <a:tcPr/>
                </a:tc>
                <a:tc>
                  <a:txBody>
                    <a:bodyPr/>
                    <a:lstStyle/>
                    <a:p>
                      <a:r>
                        <a:rPr lang="en-US" sz="1000"/>
                        <a:t>388350</a:t>
                      </a:r>
                    </a:p>
                  </a:txBody>
                  <a:tcPr/>
                </a:tc>
                <a:tc>
                  <a:txBody>
                    <a:bodyPr/>
                    <a:lstStyle/>
                    <a:p>
                      <a:r>
                        <a:rPr lang="en-US" sz="1000"/>
                        <a:t>147853.92957746</a:t>
                      </a:r>
                    </a:p>
                  </a:txBody>
                  <a:tcPr/>
                </a:tc>
                <a:tc>
                  <a:txBody>
                    <a:bodyPr/>
                    <a:lstStyle/>
                    <a:p>
                      <a:r>
                        <a:rPr lang="en-US" sz="1000"/>
                        <a:t>25371</a:t>
                      </a:r>
                    </a:p>
                  </a:txBody>
                  <a:tcPr/>
                </a:tc>
                <a:tc>
                  <a:txBody>
                    <a:bodyPr/>
                    <a:lstStyle/>
                    <a:p>
                      <a:r>
                        <a:rPr lang="en-US" sz="1000"/>
                        <a:t>23</a:t>
                      </a:r>
                    </a:p>
                  </a:txBody>
                  <a:tcPr/>
                </a:tc>
                <a:tc>
                  <a:txBody>
                    <a:bodyPr/>
                    <a:lstStyle/>
                    <a:p>
                      <a:r>
                        <a:rPr lang="en-US" sz="1000"/>
                        <a:t>2</a:t>
                      </a:r>
                    </a:p>
                  </a:txBody>
                  <a:tcPr/>
                </a:tc>
                <a:tc>
                  <a:txBody>
                    <a:bodyPr/>
                    <a:lstStyle/>
                    <a:p>
                      <a:r>
                        <a:rPr lang="en-US" sz="1000"/>
                        <a:t>46</a:t>
                      </a:r>
                    </a:p>
                  </a:txBody>
                  <a:tcPr/>
                </a:tc>
                <a:extLst>
                  <a:ext uri="{0D108BD9-81ED-4DB2-BD59-A6C34878D82A}">
                    <a16:rowId xmlns:a16="http://schemas.microsoft.com/office/drawing/2014/main" val="1638236145"/>
                  </a:ext>
                </a:extLst>
              </a:tr>
              <a:tr h="370840">
                <a:tc>
                  <a:txBody>
                    <a:bodyPr/>
                    <a:lstStyle/>
                    <a:p>
                      <a:r>
                        <a:rPr lang="en-US" sz="1000"/>
                        <a:t>extra3</a:t>
                      </a:r>
                    </a:p>
                  </a:txBody>
                  <a:tcPr/>
                </a:tc>
                <a:tc>
                  <a:txBody>
                    <a:bodyPr/>
                    <a:lstStyle/>
                    <a:p>
                      <a:r>
                        <a:rPr lang="en-US" sz="1000"/>
                        <a:t>37</a:t>
                      </a:r>
                    </a:p>
                  </a:txBody>
                  <a:tcPr/>
                </a:tc>
                <a:tc>
                  <a:txBody>
                    <a:bodyPr/>
                    <a:lstStyle/>
                    <a:p>
                      <a:r>
                        <a:rPr lang="en-US" sz="1000"/>
                        <a:t>301112</a:t>
                      </a:r>
                    </a:p>
                  </a:txBody>
                  <a:tcPr/>
                </a:tc>
                <a:tc>
                  <a:txBody>
                    <a:bodyPr/>
                    <a:lstStyle/>
                    <a:p>
                      <a:r>
                        <a:rPr lang="en-US" sz="1000"/>
                        <a:t>5110</a:t>
                      </a:r>
                    </a:p>
                  </a:txBody>
                  <a:tcPr/>
                </a:tc>
                <a:tc>
                  <a:txBody>
                    <a:bodyPr/>
                    <a:lstStyle/>
                    <a:p>
                      <a:r>
                        <a:rPr lang="en-US" sz="1000"/>
                        <a:t>7739694</a:t>
                      </a:r>
                    </a:p>
                  </a:txBody>
                  <a:tcPr/>
                </a:tc>
                <a:tc>
                  <a:txBody>
                    <a:bodyPr/>
                    <a:lstStyle/>
                    <a:p>
                      <a:r>
                        <a:rPr lang="en-US" sz="1000"/>
                        <a:t>324516</a:t>
                      </a:r>
                    </a:p>
                  </a:txBody>
                  <a:tcPr/>
                </a:tc>
                <a:tc>
                  <a:txBody>
                    <a:bodyPr/>
                    <a:lstStyle/>
                    <a:p>
                      <a:r>
                        <a:rPr lang="en-US" sz="1000"/>
                        <a:t>144768.86486486</a:t>
                      </a:r>
                    </a:p>
                  </a:txBody>
                  <a:tcPr/>
                </a:tc>
                <a:tc>
                  <a:txBody>
                    <a:bodyPr/>
                    <a:lstStyle/>
                    <a:p>
                      <a:r>
                        <a:rPr lang="en-US" sz="1000"/>
                        <a:t>18294</a:t>
                      </a:r>
                    </a:p>
                  </a:txBody>
                  <a:tcPr/>
                </a:tc>
                <a:tc>
                  <a:txBody>
                    <a:bodyPr/>
                    <a:lstStyle/>
                    <a:p>
                      <a:r>
                        <a:rPr lang="en-US" sz="1000"/>
                        <a:t>25</a:t>
                      </a:r>
                    </a:p>
                  </a:txBody>
                  <a:tcPr/>
                </a:tc>
                <a:tc>
                  <a:txBody>
                    <a:bodyPr/>
                    <a:lstStyle/>
                    <a:p>
                      <a:r>
                        <a:rPr lang="en-US" sz="1000"/>
                        <a:t>3</a:t>
                      </a:r>
                    </a:p>
                  </a:txBody>
                  <a:tcPr/>
                </a:tc>
                <a:tc>
                  <a:txBody>
                    <a:bodyPr/>
                    <a:lstStyle/>
                    <a:p>
                      <a:r>
                        <a:rPr lang="en-US" sz="1000"/>
                        <a:t>9</a:t>
                      </a:r>
                    </a:p>
                  </a:txBody>
                  <a:tcPr/>
                </a:tc>
                <a:extLst>
                  <a:ext uri="{0D108BD9-81ED-4DB2-BD59-A6C34878D82A}">
                    <a16:rowId xmlns:a16="http://schemas.microsoft.com/office/drawing/2014/main" val="1608051315"/>
                  </a:ext>
                </a:extLst>
              </a:tr>
              <a:tr h="370840">
                <a:tc>
                  <a:txBody>
                    <a:bodyPr/>
                    <a:lstStyle/>
                    <a:p>
                      <a:r>
                        <a:rPr lang="en-US" sz="1000"/>
                        <a:t>eurovision_de</a:t>
                      </a:r>
                    </a:p>
                  </a:txBody>
                  <a:tcPr/>
                </a:tc>
                <a:tc>
                  <a:txBody>
                    <a:bodyPr/>
                    <a:lstStyle/>
                    <a:p>
                      <a:r>
                        <a:rPr lang="en-US" sz="1000"/>
                        <a:t>1</a:t>
                      </a:r>
                    </a:p>
                  </a:txBody>
                  <a:tcPr/>
                </a:tc>
                <a:tc>
                  <a:txBody>
                    <a:bodyPr/>
                    <a:lstStyle/>
                    <a:p>
                      <a:r>
                        <a:rPr lang="en-US" sz="1000"/>
                        <a:t>401</a:t>
                      </a:r>
                    </a:p>
                  </a:txBody>
                  <a:tcPr/>
                </a:tc>
                <a:tc>
                  <a:txBody>
                    <a:bodyPr/>
                    <a:lstStyle/>
                    <a:p>
                      <a:r>
                        <a:rPr lang="en-US" sz="1000"/>
                        <a:t>9</a:t>
                      </a:r>
                    </a:p>
                  </a:txBody>
                  <a:tcPr/>
                </a:tc>
                <a:tc>
                  <a:txBody>
                    <a:bodyPr/>
                    <a:lstStyle/>
                    <a:p>
                      <a:r>
                        <a:rPr lang="en-US" sz="1000"/>
                        <a:t>5408</a:t>
                      </a:r>
                    </a:p>
                  </a:txBody>
                  <a:tcPr/>
                </a:tc>
                <a:tc>
                  <a:txBody>
                    <a:bodyPr/>
                    <a:lstStyle/>
                    <a:p>
                      <a:r>
                        <a:rPr lang="en-US" sz="1000"/>
                        <a:t>429</a:t>
                      </a:r>
                    </a:p>
                  </a:txBody>
                  <a:tcPr/>
                </a:tc>
                <a:tc>
                  <a:txBody>
                    <a:bodyPr/>
                    <a:lstStyle/>
                    <a:p>
                      <a:r>
                        <a:rPr lang="en-US" sz="1000"/>
                        <a:t>3488</a:t>
                      </a:r>
                    </a:p>
                  </a:txBody>
                  <a:tcPr/>
                </a:tc>
                <a:tc>
                  <a:txBody>
                    <a:bodyPr/>
                    <a:lstStyle/>
                    <a:p>
                      <a:r>
                        <a:rPr lang="en-US" sz="1000"/>
                        <a:t>19</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286742717"/>
                  </a:ext>
                </a:extLst>
              </a:tr>
              <a:tr h="370840">
                <a:tc>
                  <a:txBody>
                    <a:bodyPr/>
                    <a:lstStyle/>
                    <a:p>
                      <a:r>
                        <a:rPr lang="en-US" sz="1000"/>
                        <a:t>njoyde</a:t>
                      </a:r>
                    </a:p>
                  </a:txBody>
                  <a:tcPr/>
                </a:tc>
                <a:tc>
                  <a:txBody>
                    <a:bodyPr/>
                    <a:lstStyle/>
                    <a:p>
                      <a:r>
                        <a:rPr lang="en-US" sz="1000"/>
                        <a:t>34</a:t>
                      </a:r>
                    </a:p>
                  </a:txBody>
                  <a:tcPr/>
                </a:tc>
                <a:tc>
                  <a:txBody>
                    <a:bodyPr/>
                    <a:lstStyle/>
                    <a:p>
                      <a:r>
                        <a:rPr lang="en-US" sz="1000"/>
                        <a:t>25886</a:t>
                      </a:r>
                    </a:p>
                  </a:txBody>
                  <a:tcPr/>
                </a:tc>
                <a:tc>
                  <a:txBody>
                    <a:bodyPr/>
                    <a:lstStyle/>
                    <a:p>
                      <a:r>
                        <a:rPr lang="en-US" sz="1000"/>
                        <a:t>680</a:t>
                      </a:r>
                    </a:p>
                  </a:txBody>
                  <a:tcPr/>
                </a:tc>
                <a:tc>
                  <a:txBody>
                    <a:bodyPr/>
                    <a:lstStyle/>
                    <a:p>
                      <a:r>
                        <a:rPr lang="en-US" sz="1000"/>
                        <a:t>902309</a:t>
                      </a:r>
                    </a:p>
                  </a:txBody>
                  <a:tcPr/>
                </a:tc>
                <a:tc>
                  <a:txBody>
                    <a:bodyPr/>
                    <a:lstStyle/>
                    <a:p>
                      <a:r>
                        <a:rPr lang="en-US" sz="1000"/>
                        <a:t>26803</a:t>
                      </a:r>
                    </a:p>
                  </a:txBody>
                  <a:tcPr/>
                </a:tc>
                <a:tc>
                  <a:txBody>
                    <a:bodyPr/>
                    <a:lstStyle/>
                    <a:p>
                      <a:r>
                        <a:rPr lang="en-US" sz="1000"/>
                        <a:t>17741.882352941</a:t>
                      </a:r>
                    </a:p>
                  </a:txBody>
                  <a:tcPr/>
                </a:tc>
                <a:tc>
                  <a:txBody>
                    <a:bodyPr/>
                    <a:lstStyle/>
                    <a:p>
                      <a:r>
                        <a:rPr lang="en-US" sz="1000"/>
                        <a:t>237</a:t>
                      </a:r>
                    </a:p>
                  </a:txBody>
                  <a:tcPr/>
                </a:tc>
                <a:tc>
                  <a:txBody>
                    <a:bodyPr/>
                    <a:lstStyle/>
                    <a:p>
                      <a:r>
                        <a:rPr lang="en-US" sz="1000"/>
                        <a:t>25</a:t>
                      </a:r>
                    </a:p>
                  </a:txBody>
                  <a:tcPr/>
                </a:tc>
                <a:tc>
                  <a:txBody>
                    <a:bodyPr/>
                    <a:lstStyle/>
                    <a:p>
                      <a:r>
                        <a:rPr lang="en-US" sz="1000"/>
                        <a:t>8</a:t>
                      </a:r>
                    </a:p>
                  </a:txBody>
                  <a:tcPr/>
                </a:tc>
                <a:tc>
                  <a:txBody>
                    <a:bodyPr/>
                    <a:lstStyle/>
                    <a:p>
                      <a:r>
                        <a:rPr lang="en-US" sz="1000"/>
                        <a:t>1</a:t>
                      </a:r>
                    </a:p>
                  </a:txBody>
                  <a:tcPr/>
                </a:tc>
                <a:extLst>
                  <a:ext uri="{0D108BD9-81ED-4DB2-BD59-A6C34878D82A}">
                    <a16:rowId xmlns:a16="http://schemas.microsoft.com/office/drawing/2014/main" val="4059456968"/>
                  </a:ext>
                </a:extLst>
              </a:tr>
              <a:tr h="370840">
                <a:tc>
                  <a:txBody>
                    <a:bodyPr/>
                    <a:lstStyle/>
                    <a:p>
                      <a:r>
                        <a:rPr lang="en-US" sz="1000"/>
                        <a:t>ndr2</a:t>
                      </a:r>
                    </a:p>
                  </a:txBody>
                  <a:tcPr/>
                </a:tc>
                <a:tc>
                  <a:txBody>
                    <a:bodyPr/>
                    <a:lstStyle/>
                    <a:p>
                      <a:r>
                        <a:rPr lang="en-US" sz="1000"/>
                        <a:t>40</a:t>
                      </a:r>
                    </a:p>
                  </a:txBody>
                  <a:tcPr/>
                </a:tc>
                <a:tc>
                  <a:txBody>
                    <a:bodyPr/>
                    <a:lstStyle/>
                    <a:p>
                      <a:r>
                        <a:rPr lang="en-US" sz="1000"/>
                        <a:t>17512</a:t>
                      </a:r>
                    </a:p>
                  </a:txBody>
                  <a:tcPr/>
                </a:tc>
                <a:tc>
                  <a:txBody>
                    <a:bodyPr/>
                    <a:lstStyle/>
                    <a:p>
                      <a:r>
                        <a:rPr lang="en-US" sz="1000"/>
                        <a:t>276</a:t>
                      </a:r>
                    </a:p>
                  </a:txBody>
                  <a:tcPr/>
                </a:tc>
                <a:tc>
                  <a:txBody>
                    <a:bodyPr/>
                    <a:lstStyle/>
                    <a:p>
                      <a:r>
                        <a:rPr lang="en-US" sz="1000"/>
                        <a:t>432567</a:t>
                      </a:r>
                    </a:p>
                  </a:txBody>
                  <a:tcPr/>
                </a:tc>
                <a:tc>
                  <a:txBody>
                    <a:bodyPr/>
                    <a:lstStyle/>
                    <a:p>
                      <a:r>
                        <a:rPr lang="en-US" sz="1000"/>
                        <a:t>18665</a:t>
                      </a:r>
                    </a:p>
                  </a:txBody>
                  <a:tcPr/>
                </a:tc>
                <a:tc>
                  <a:txBody>
                    <a:bodyPr/>
                    <a:lstStyle/>
                    <a:p>
                      <a:r>
                        <a:rPr lang="en-US" sz="1000"/>
                        <a:t>6989.925</a:t>
                      </a:r>
                    </a:p>
                  </a:txBody>
                  <a:tcPr/>
                </a:tc>
                <a:tc>
                  <a:txBody>
                    <a:bodyPr/>
                    <a:lstStyle/>
                    <a:p>
                      <a:r>
                        <a:rPr lang="en-US" sz="1000"/>
                        <a:t>877</a:t>
                      </a:r>
                    </a:p>
                  </a:txBody>
                  <a:tcPr/>
                </a:tc>
                <a:tc>
                  <a:txBody>
                    <a:bodyPr/>
                    <a:lstStyle/>
                    <a:p>
                      <a:r>
                        <a:rPr lang="en-US" sz="1000"/>
                        <a:t>17</a:t>
                      </a:r>
                    </a:p>
                  </a:txBody>
                  <a:tcPr/>
                </a:tc>
                <a:tc>
                  <a:txBody>
                    <a:bodyPr/>
                    <a:lstStyle/>
                    <a:p>
                      <a:r>
                        <a:rPr lang="en-US" sz="1000"/>
                        <a:t>11</a:t>
                      </a:r>
                    </a:p>
                  </a:txBody>
                  <a:tcPr/>
                </a:tc>
                <a:tc>
                  <a:txBody>
                    <a:bodyPr/>
                    <a:lstStyle/>
                    <a:p>
                      <a:r>
                        <a:rPr lang="en-US" sz="1000"/>
                        <a:t>12</a:t>
                      </a:r>
                    </a:p>
                  </a:txBody>
                  <a:tcPr/>
                </a:tc>
                <a:extLst>
                  <a:ext uri="{0D108BD9-81ED-4DB2-BD59-A6C34878D82A}">
                    <a16:rowId xmlns:a16="http://schemas.microsoft.com/office/drawing/2014/main" val="631531685"/>
                  </a:ext>
                </a:extLst>
              </a:tr>
              <a:tr h="370840">
                <a:tc>
                  <a:txBody>
                    <a:bodyPr/>
                    <a:lstStyle/>
                    <a:p>
                      <a:r>
                        <a:rPr lang="en-US" sz="1000"/>
                        <a:t>treckerfahrerduerfendas</a:t>
                      </a:r>
                    </a:p>
                  </a:txBody>
                  <a:tcPr/>
                </a:tc>
                <a:tc>
                  <a:txBody>
                    <a:bodyPr/>
                    <a:lstStyle/>
                    <a:p>
                      <a:r>
                        <a:rPr lang="en-US" sz="1000"/>
                        <a:t>45</a:t>
                      </a:r>
                    </a:p>
                  </a:txBody>
                  <a:tcPr/>
                </a:tc>
                <a:tc>
                  <a:txBody>
                    <a:bodyPr/>
                    <a:lstStyle/>
                    <a:p>
                      <a:r>
                        <a:rPr lang="en-US" sz="1000"/>
                        <a:t>57334</a:t>
                      </a:r>
                    </a:p>
                  </a:txBody>
                  <a:tcPr/>
                </a:tc>
                <a:tc>
                  <a:txBody>
                    <a:bodyPr/>
                    <a:lstStyle/>
                    <a:p>
                      <a:r>
                        <a:rPr lang="en-US" sz="1000"/>
                        <a:t>682</a:t>
                      </a:r>
                    </a:p>
                  </a:txBody>
                  <a:tcPr/>
                </a:tc>
                <a:tc>
                  <a:txBody>
                    <a:bodyPr/>
                    <a:lstStyle/>
                    <a:p>
                      <a:r>
                        <a:rPr lang="en-US" sz="1000"/>
                        <a:t>850962</a:t>
                      </a:r>
                    </a:p>
                  </a:txBody>
                  <a:tcPr/>
                </a:tc>
                <a:tc>
                  <a:txBody>
                    <a:bodyPr/>
                    <a:lstStyle/>
                    <a:p>
                      <a:r>
                        <a:rPr lang="en-US" sz="1000"/>
                        <a:t>63656</a:t>
                      </a:r>
                    </a:p>
                  </a:txBody>
                  <a:tcPr/>
                </a:tc>
                <a:tc>
                  <a:txBody>
                    <a:bodyPr/>
                    <a:lstStyle/>
                    <a:p>
                      <a:r>
                        <a:rPr lang="en-US" sz="1000"/>
                        <a:t>13097.4</a:t>
                      </a:r>
                    </a:p>
                  </a:txBody>
                  <a:tcPr/>
                </a:tc>
                <a:tc>
                  <a:txBody>
                    <a:bodyPr/>
                    <a:lstStyle/>
                    <a:p>
                      <a:r>
                        <a:rPr lang="en-US" sz="1000"/>
                        <a:t>5640</a:t>
                      </a:r>
                    </a:p>
                  </a:txBody>
                  <a:tcPr/>
                </a:tc>
                <a:tc>
                  <a:txBody>
                    <a:bodyPr/>
                    <a:lstStyle/>
                    <a:p>
                      <a:r>
                        <a:rPr lang="en-US" sz="1000"/>
                        <a:t>20</a:t>
                      </a:r>
                    </a:p>
                  </a:txBody>
                  <a:tcPr/>
                </a:tc>
                <a:tc>
                  <a:txBody>
                    <a:bodyPr/>
                    <a:lstStyle/>
                    <a:p>
                      <a:r>
                        <a:rPr lang="en-US" sz="1000"/>
                        <a:t>2</a:t>
                      </a:r>
                    </a:p>
                  </a:txBody>
                  <a:tcPr/>
                </a:tc>
                <a:tc>
                  <a:txBody>
                    <a:bodyPr/>
                    <a:lstStyle/>
                    <a:p>
                      <a:r>
                        <a:rPr lang="en-US" sz="1000"/>
                        <a:t>23</a:t>
                      </a:r>
                    </a:p>
                  </a:txBody>
                  <a:tcPr/>
                </a:tc>
                <a:extLst>
                  <a:ext uri="{0D108BD9-81ED-4DB2-BD59-A6C34878D82A}">
                    <a16:rowId xmlns:a16="http://schemas.microsoft.com/office/drawing/2014/main" val="1807093045"/>
                  </a:ext>
                </a:extLst>
              </a:tr>
            </a:tbl>
          </a:graphicData>
        </a:graphic>
      </p:graphicFrame>
      <p:sp>
        <p:nvSpPr>
          <p:cNvPr id="4" name="Text Placeholder 3">
            <a:extLst>
              <a:ext uri="{FF2B5EF4-FFF2-40B4-BE49-F238E27FC236}">
                <a16:creationId xmlns:a16="http://schemas.microsoft.com/office/drawing/2014/main" id="{2D9CA60D-5F0F-42C6-A38A-93D8114C70A0}"/>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2891242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B834D-AEC9-465A-8CB9-E533AF35622F}"/>
              </a:ext>
            </a:extLst>
          </p:cNvPr>
          <p:cNvSpPr>
            <a:spLocks noGrp="1"/>
          </p:cNvSpPr>
          <p:nvPr>
            <p:ph type="title"/>
          </p:nvPr>
        </p:nvSpPr>
        <p:spPr/>
        <p:txBody>
          <a:bodyPr/>
          <a:lstStyle/>
          <a:p>
            <a:r>
              <a:rPr lang="en-US"/>
              <a:t>Instagram Posts Table | Instagram - 1 of 11</a:t>
            </a:r>
          </a:p>
        </p:txBody>
      </p:sp>
      <p:graphicFrame>
        <p:nvGraphicFramePr>
          <p:cNvPr id="5" name="Table Placeholder 4">
            <a:extLst>
              <a:ext uri="{FF2B5EF4-FFF2-40B4-BE49-F238E27FC236}">
                <a16:creationId xmlns:a16="http://schemas.microsoft.com/office/drawing/2014/main" id="{A436D682-8841-441E-B816-CDBA1F5BDEF8}"/>
              </a:ext>
            </a:extLst>
          </p:cNvPr>
          <p:cNvGraphicFramePr>
            <a:graphicFrameLocks noGrp="1"/>
          </p:cNvGraphicFramePr>
          <p:nvPr>
            <p:ph type="tbl" sz="quarter" idx="13"/>
            <p:extLst>
              <p:ext uri="{D42A27DB-BD31-4B8C-83A1-F6EECF244321}">
                <p14:modId xmlns:p14="http://schemas.microsoft.com/office/powerpoint/2010/main" val="236380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4170672"/>
                    </a:ext>
                  </a:extLst>
                </a:gridCol>
                <a:gridCol w="658368">
                  <a:extLst>
                    <a:ext uri="{9D8B030D-6E8A-4147-A177-3AD203B41FA5}">
                      <a16:colId xmlns:a16="http://schemas.microsoft.com/office/drawing/2014/main" val="1370499413"/>
                    </a:ext>
                  </a:extLst>
                </a:gridCol>
                <a:gridCol w="658368">
                  <a:extLst>
                    <a:ext uri="{9D8B030D-6E8A-4147-A177-3AD203B41FA5}">
                      <a16:colId xmlns:a16="http://schemas.microsoft.com/office/drawing/2014/main" val="1599046166"/>
                    </a:ext>
                  </a:extLst>
                </a:gridCol>
                <a:gridCol w="658368">
                  <a:extLst>
                    <a:ext uri="{9D8B030D-6E8A-4147-A177-3AD203B41FA5}">
                      <a16:colId xmlns:a16="http://schemas.microsoft.com/office/drawing/2014/main" val="2084402832"/>
                    </a:ext>
                  </a:extLst>
                </a:gridCol>
                <a:gridCol w="658368">
                  <a:extLst>
                    <a:ext uri="{9D8B030D-6E8A-4147-A177-3AD203B41FA5}">
                      <a16:colId xmlns:a16="http://schemas.microsoft.com/office/drawing/2014/main" val="4104833470"/>
                    </a:ext>
                  </a:extLst>
                </a:gridCol>
                <a:gridCol w="658368">
                  <a:extLst>
                    <a:ext uri="{9D8B030D-6E8A-4147-A177-3AD203B41FA5}">
                      <a16:colId xmlns:a16="http://schemas.microsoft.com/office/drawing/2014/main" val="3527376632"/>
                    </a:ext>
                  </a:extLst>
                </a:gridCol>
                <a:gridCol w="658368">
                  <a:extLst>
                    <a:ext uri="{9D8B030D-6E8A-4147-A177-3AD203B41FA5}">
                      <a16:colId xmlns:a16="http://schemas.microsoft.com/office/drawing/2014/main" val="3169781750"/>
                    </a:ext>
                  </a:extLst>
                </a:gridCol>
                <a:gridCol w="658368">
                  <a:extLst>
                    <a:ext uri="{9D8B030D-6E8A-4147-A177-3AD203B41FA5}">
                      <a16:colId xmlns:a16="http://schemas.microsoft.com/office/drawing/2014/main" val="2197672055"/>
                    </a:ext>
                  </a:extLst>
                </a:gridCol>
                <a:gridCol w="658368">
                  <a:extLst>
                    <a:ext uri="{9D8B030D-6E8A-4147-A177-3AD203B41FA5}">
                      <a16:colId xmlns:a16="http://schemas.microsoft.com/office/drawing/2014/main" val="753662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972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njoyde - 2018-08-31 14:56:04 </a:t>
                      </a:r>
                      <a:r>
                        <a:rPr kumimoji="0" lang="en-US" sz="1000" b="0" i="0" u="none" strike="noStrike" kern="1200" cap="none" spc="0" normalizeH="0" baseline="0" noProof="0">
                          <a:ln>
                            <a:noFill/>
                          </a:ln>
                          <a:solidFill>
                            <a:prstClr val="black"/>
                          </a:solidFill>
                          <a:effectLst/>
                          <a:uLnTx/>
                          <a:uFillTx/>
                          <a:latin typeface="+mn-lt"/>
                          <a:ea typeface="+mn-ea"/>
                          <a:cs typeface="+mn-cs"/>
                        </a:rPr>
                        <a:t>
 Traurig aber wahr! Nach 10 Jahren verlässt uns unsere geschätzte Kollegin und „Hip-Hop-Katze“ Katja Kiessling! Vielen Dank für deinen unglaublich tollen Einsatz - du wirst uns sehr sehr fehlen! Wir vermissen dich jetzt schon 😢💚🎶 @katjakandela #abschied #njoy #radio #inhamburgsagtmantschüss #hamburg #musik #hiphop #soundfiles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17218</a:t>
                      </a:r>
                    </a:p>
                  </a:txBody>
                  <a:tcPr/>
                </a:tc>
                <a:extLst>
                  <a:ext uri="{0D108BD9-81ED-4DB2-BD59-A6C34878D82A}">
                    <a16:rowId xmlns:a16="http://schemas.microsoft.com/office/drawing/2014/main" val="4057551824"/>
                  </a:ext>
                </a:extLst>
              </a:tr>
            </a:tbl>
          </a:graphicData>
        </a:graphic>
      </p:graphicFrame>
      <p:sp>
        <p:nvSpPr>
          <p:cNvPr id="4" name="Text Placeholder 3">
            <a:extLst>
              <a:ext uri="{FF2B5EF4-FFF2-40B4-BE49-F238E27FC236}">
                <a16:creationId xmlns:a16="http://schemas.microsoft.com/office/drawing/2014/main" id="{32DE73BF-5924-42F7-B71F-36E0AC272BF4}"/>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3381492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A094B-C6B9-456B-9B20-B5BFB7F65BC9}"/>
              </a:ext>
            </a:extLst>
          </p:cNvPr>
          <p:cNvSpPr>
            <a:spLocks noGrp="1"/>
          </p:cNvSpPr>
          <p:nvPr>
            <p:ph type="title"/>
          </p:nvPr>
        </p:nvSpPr>
        <p:spPr/>
        <p:txBody>
          <a:bodyPr/>
          <a:lstStyle/>
          <a:p>
            <a:r>
              <a:rPr lang="en-US"/>
              <a:t>Instagram Posts Table | Instagram - 2 of 11</a:t>
            </a:r>
          </a:p>
        </p:txBody>
      </p:sp>
      <p:graphicFrame>
        <p:nvGraphicFramePr>
          <p:cNvPr id="5" name="Table Placeholder 4">
            <a:extLst>
              <a:ext uri="{FF2B5EF4-FFF2-40B4-BE49-F238E27FC236}">
                <a16:creationId xmlns:a16="http://schemas.microsoft.com/office/drawing/2014/main" id="{C3B88692-D075-4244-B219-A5C693A2FBF9}"/>
              </a:ext>
            </a:extLst>
          </p:cNvPr>
          <p:cNvGraphicFramePr>
            <a:graphicFrameLocks noGrp="1"/>
          </p:cNvGraphicFramePr>
          <p:nvPr>
            <p:ph type="tbl" sz="quarter" idx="13"/>
            <p:extLst>
              <p:ext uri="{D42A27DB-BD31-4B8C-83A1-F6EECF244321}">
                <p14:modId xmlns:p14="http://schemas.microsoft.com/office/powerpoint/2010/main" val="395555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67874100"/>
                    </a:ext>
                  </a:extLst>
                </a:gridCol>
                <a:gridCol w="658368">
                  <a:extLst>
                    <a:ext uri="{9D8B030D-6E8A-4147-A177-3AD203B41FA5}">
                      <a16:colId xmlns:a16="http://schemas.microsoft.com/office/drawing/2014/main" val="3896971619"/>
                    </a:ext>
                  </a:extLst>
                </a:gridCol>
                <a:gridCol w="658368">
                  <a:extLst>
                    <a:ext uri="{9D8B030D-6E8A-4147-A177-3AD203B41FA5}">
                      <a16:colId xmlns:a16="http://schemas.microsoft.com/office/drawing/2014/main" val="3597769594"/>
                    </a:ext>
                  </a:extLst>
                </a:gridCol>
                <a:gridCol w="658368">
                  <a:extLst>
                    <a:ext uri="{9D8B030D-6E8A-4147-A177-3AD203B41FA5}">
                      <a16:colId xmlns:a16="http://schemas.microsoft.com/office/drawing/2014/main" val="1761084843"/>
                    </a:ext>
                  </a:extLst>
                </a:gridCol>
                <a:gridCol w="658368">
                  <a:extLst>
                    <a:ext uri="{9D8B030D-6E8A-4147-A177-3AD203B41FA5}">
                      <a16:colId xmlns:a16="http://schemas.microsoft.com/office/drawing/2014/main" val="338275243"/>
                    </a:ext>
                  </a:extLst>
                </a:gridCol>
                <a:gridCol w="658368">
                  <a:extLst>
                    <a:ext uri="{9D8B030D-6E8A-4147-A177-3AD203B41FA5}">
                      <a16:colId xmlns:a16="http://schemas.microsoft.com/office/drawing/2014/main" val="4243810660"/>
                    </a:ext>
                  </a:extLst>
                </a:gridCol>
                <a:gridCol w="658368">
                  <a:extLst>
                    <a:ext uri="{9D8B030D-6E8A-4147-A177-3AD203B41FA5}">
                      <a16:colId xmlns:a16="http://schemas.microsoft.com/office/drawing/2014/main" val="3227684646"/>
                    </a:ext>
                  </a:extLst>
                </a:gridCol>
                <a:gridCol w="658368">
                  <a:extLst>
                    <a:ext uri="{9D8B030D-6E8A-4147-A177-3AD203B41FA5}">
                      <a16:colId xmlns:a16="http://schemas.microsoft.com/office/drawing/2014/main" val="2838171612"/>
                    </a:ext>
                  </a:extLst>
                </a:gridCol>
                <a:gridCol w="658368">
                  <a:extLst>
                    <a:ext uri="{9D8B030D-6E8A-4147-A177-3AD203B41FA5}">
                      <a16:colId xmlns:a16="http://schemas.microsoft.com/office/drawing/2014/main" val="20820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2030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- 2018-08-31 14:27:53 </a:t>
                      </a:r>
                      <a:r>
                        <a:rPr kumimoji="0" lang="de-DE" sz="1000" b="0" i="0" u="none" strike="noStrike" kern="1200" cap="none" spc="0" normalizeH="0" baseline="0" noProof="0">
                          <a:ln>
                            <a:noFill/>
                          </a:ln>
                          <a:solidFill>
                            <a:prstClr val="black"/>
                          </a:solidFill>
                          <a:effectLst/>
                          <a:uLnTx/>
                          <a:uFillTx/>
                          <a:latin typeface="+mn-lt"/>
                          <a:ea typeface="+mn-ea"/>
                          <a:cs typeface="+mn-cs"/>
                        </a:rPr>
                        <a:t>
 Wann geht die Sonne auf, wenn immer Sommer- oder Winterzeit wäre? So müssen wir uns umstellen, sollte die Zeitumstellung abgeschafft werden.
Viele Europäer kennen es nicht anders: Am letzten Sonntag im März wird die Uhr eine Stunde vorgestellt, am letzten Oktober-Sonntag eine Stunde zurück. EU-Kommissionschef #Juncker will das ändern. Ein Argument: "Die Menschen wollen das." Juncker kündigte, einen entsprechenden #Gesetzesvorschlag vorlegen zu wollen. Bestenfalls könnte die #Zeitumstellung schon 2020 Geschichte sein.
#Biorhythmus #Aufwachen #Sonnenaufgang #Sonnenuntergang #Uhr #Schlafen #Sommerzeit #Winterzeit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156970</a:t>
                      </a:r>
                    </a:p>
                  </a:txBody>
                  <a:tcPr/>
                </a:tc>
                <a:extLst>
                  <a:ext uri="{0D108BD9-81ED-4DB2-BD59-A6C34878D82A}">
                    <a16:rowId xmlns:a16="http://schemas.microsoft.com/office/drawing/2014/main" val="2134631823"/>
                  </a:ext>
                </a:extLst>
              </a:tr>
            </a:tbl>
          </a:graphicData>
        </a:graphic>
      </p:graphicFrame>
      <p:sp>
        <p:nvSpPr>
          <p:cNvPr id="4" name="Text Placeholder 3">
            <a:extLst>
              <a:ext uri="{FF2B5EF4-FFF2-40B4-BE49-F238E27FC236}">
                <a16:creationId xmlns:a16="http://schemas.microsoft.com/office/drawing/2014/main" id="{A2E88111-20A3-440D-B751-048AE063E77F}"/>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3209871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67C38-C5E3-4615-8CC9-5C5BE2C38F62}"/>
              </a:ext>
            </a:extLst>
          </p:cNvPr>
          <p:cNvSpPr>
            <a:spLocks noGrp="1"/>
          </p:cNvSpPr>
          <p:nvPr>
            <p:ph type="title"/>
          </p:nvPr>
        </p:nvSpPr>
        <p:spPr/>
        <p:txBody>
          <a:bodyPr/>
          <a:lstStyle/>
          <a:p>
            <a:r>
              <a:rPr lang="en-US"/>
              <a:t>Instagram Posts Table | Instagram - 3 of 11</a:t>
            </a:r>
          </a:p>
        </p:txBody>
      </p:sp>
      <p:graphicFrame>
        <p:nvGraphicFramePr>
          <p:cNvPr id="5" name="Table Placeholder 4">
            <a:extLst>
              <a:ext uri="{FF2B5EF4-FFF2-40B4-BE49-F238E27FC236}">
                <a16:creationId xmlns:a16="http://schemas.microsoft.com/office/drawing/2014/main" id="{FDB656FE-C29E-4421-8A4E-2794CF351237}"/>
              </a:ext>
            </a:extLst>
          </p:cNvPr>
          <p:cNvGraphicFramePr>
            <a:graphicFrameLocks noGrp="1"/>
          </p:cNvGraphicFramePr>
          <p:nvPr>
            <p:ph type="tbl" sz="quarter" idx="13"/>
            <p:extLst>
              <p:ext uri="{D42A27DB-BD31-4B8C-83A1-F6EECF244321}">
                <p14:modId xmlns:p14="http://schemas.microsoft.com/office/powerpoint/2010/main" val="54926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84469085"/>
                    </a:ext>
                  </a:extLst>
                </a:gridCol>
                <a:gridCol w="658368">
                  <a:extLst>
                    <a:ext uri="{9D8B030D-6E8A-4147-A177-3AD203B41FA5}">
                      <a16:colId xmlns:a16="http://schemas.microsoft.com/office/drawing/2014/main" val="3995295223"/>
                    </a:ext>
                  </a:extLst>
                </a:gridCol>
                <a:gridCol w="658368">
                  <a:extLst>
                    <a:ext uri="{9D8B030D-6E8A-4147-A177-3AD203B41FA5}">
                      <a16:colId xmlns:a16="http://schemas.microsoft.com/office/drawing/2014/main" val="2466994040"/>
                    </a:ext>
                  </a:extLst>
                </a:gridCol>
                <a:gridCol w="658368">
                  <a:extLst>
                    <a:ext uri="{9D8B030D-6E8A-4147-A177-3AD203B41FA5}">
                      <a16:colId xmlns:a16="http://schemas.microsoft.com/office/drawing/2014/main" val="3524500253"/>
                    </a:ext>
                  </a:extLst>
                </a:gridCol>
                <a:gridCol w="658368">
                  <a:extLst>
                    <a:ext uri="{9D8B030D-6E8A-4147-A177-3AD203B41FA5}">
                      <a16:colId xmlns:a16="http://schemas.microsoft.com/office/drawing/2014/main" val="4046000627"/>
                    </a:ext>
                  </a:extLst>
                </a:gridCol>
                <a:gridCol w="658368">
                  <a:extLst>
                    <a:ext uri="{9D8B030D-6E8A-4147-A177-3AD203B41FA5}">
                      <a16:colId xmlns:a16="http://schemas.microsoft.com/office/drawing/2014/main" val="104916582"/>
                    </a:ext>
                  </a:extLst>
                </a:gridCol>
                <a:gridCol w="658368">
                  <a:extLst>
                    <a:ext uri="{9D8B030D-6E8A-4147-A177-3AD203B41FA5}">
                      <a16:colId xmlns:a16="http://schemas.microsoft.com/office/drawing/2014/main" val="3601958041"/>
                    </a:ext>
                  </a:extLst>
                </a:gridCol>
                <a:gridCol w="658368">
                  <a:extLst>
                    <a:ext uri="{9D8B030D-6E8A-4147-A177-3AD203B41FA5}">
                      <a16:colId xmlns:a16="http://schemas.microsoft.com/office/drawing/2014/main" val="4188473270"/>
                    </a:ext>
                  </a:extLst>
                </a:gridCol>
                <a:gridCol w="658368">
                  <a:extLst>
                    <a:ext uri="{9D8B030D-6E8A-4147-A177-3AD203B41FA5}">
                      <a16:colId xmlns:a16="http://schemas.microsoft.com/office/drawing/2014/main" val="2021363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30006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tagesschau - 2018-08-31 14:18:23 </a:t>
                      </a:r>
                      <a:r>
                        <a:rPr kumimoji="0" lang="en-US" sz="1000" b="0" i="0" u="none" strike="noStrike" kern="1200" cap="none" spc="0" normalizeH="0" baseline="0" noProof="0">
                          <a:ln>
                            <a:noFill/>
                          </a:ln>
                          <a:solidFill>
                            <a:prstClr val="black"/>
                          </a:solidFill>
                          <a:effectLst/>
                          <a:uLnTx/>
                          <a:uFillTx/>
                          <a:latin typeface="+mn-lt"/>
                          <a:ea typeface="+mn-ea"/>
                          <a:cs typeface="+mn-cs"/>
                        </a:rPr>
                        <a:t>
 Ein Zoo in Japan stellt den Betrieb ein und lässt die Tiere im Stich - darunter der Delfin "Honey" und eine Pinguin-Kolonie. Tierschützer fordern ein rasches Ende der Quälerei.
#Zoo #Tierrecht #Tierschutz #Delphin #Pinguin #Aquarium #Japan #Umweltschutz #Delphine #Delfine #Pinguine #tagesschau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162935</a:t>
                      </a:r>
                    </a:p>
                  </a:txBody>
                  <a:tcPr/>
                </a:tc>
                <a:extLst>
                  <a:ext uri="{0D108BD9-81ED-4DB2-BD59-A6C34878D82A}">
                    <a16:rowId xmlns:a16="http://schemas.microsoft.com/office/drawing/2014/main" val="1178366179"/>
                  </a:ext>
                </a:extLst>
              </a:tr>
            </a:tbl>
          </a:graphicData>
        </a:graphic>
      </p:graphicFrame>
      <p:sp>
        <p:nvSpPr>
          <p:cNvPr id="4" name="Text Placeholder 3">
            <a:extLst>
              <a:ext uri="{FF2B5EF4-FFF2-40B4-BE49-F238E27FC236}">
                <a16:creationId xmlns:a16="http://schemas.microsoft.com/office/drawing/2014/main" id="{7995573E-8F1D-4EB5-9702-1145BC8A2FEB}"/>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029667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5A304-D583-4A3D-9758-B83D488B4AB9}"/>
              </a:ext>
            </a:extLst>
          </p:cNvPr>
          <p:cNvSpPr>
            <a:spLocks noGrp="1"/>
          </p:cNvSpPr>
          <p:nvPr>
            <p:ph type="title"/>
          </p:nvPr>
        </p:nvSpPr>
        <p:spPr/>
        <p:txBody>
          <a:bodyPr/>
          <a:lstStyle/>
          <a:p>
            <a:r>
              <a:rPr lang="en-US"/>
              <a:t>Instagram Posts Table | Instagram - 4 of 11</a:t>
            </a:r>
          </a:p>
        </p:txBody>
      </p:sp>
      <p:graphicFrame>
        <p:nvGraphicFramePr>
          <p:cNvPr id="5" name="Table Placeholder 4">
            <a:extLst>
              <a:ext uri="{FF2B5EF4-FFF2-40B4-BE49-F238E27FC236}">
                <a16:creationId xmlns:a16="http://schemas.microsoft.com/office/drawing/2014/main" id="{56FECD41-39F2-44EA-B6CE-4F7B671593B0}"/>
              </a:ext>
            </a:extLst>
          </p:cNvPr>
          <p:cNvGraphicFramePr>
            <a:graphicFrameLocks noGrp="1"/>
          </p:cNvGraphicFramePr>
          <p:nvPr>
            <p:ph type="tbl" sz="quarter" idx="13"/>
            <p:extLst>
              <p:ext uri="{D42A27DB-BD31-4B8C-83A1-F6EECF244321}">
                <p14:modId xmlns:p14="http://schemas.microsoft.com/office/powerpoint/2010/main" val="2699446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56683191"/>
                    </a:ext>
                  </a:extLst>
                </a:gridCol>
                <a:gridCol w="658368">
                  <a:extLst>
                    <a:ext uri="{9D8B030D-6E8A-4147-A177-3AD203B41FA5}">
                      <a16:colId xmlns:a16="http://schemas.microsoft.com/office/drawing/2014/main" val="2253913014"/>
                    </a:ext>
                  </a:extLst>
                </a:gridCol>
                <a:gridCol w="658368">
                  <a:extLst>
                    <a:ext uri="{9D8B030D-6E8A-4147-A177-3AD203B41FA5}">
                      <a16:colId xmlns:a16="http://schemas.microsoft.com/office/drawing/2014/main" val="2341826113"/>
                    </a:ext>
                  </a:extLst>
                </a:gridCol>
                <a:gridCol w="658368">
                  <a:extLst>
                    <a:ext uri="{9D8B030D-6E8A-4147-A177-3AD203B41FA5}">
                      <a16:colId xmlns:a16="http://schemas.microsoft.com/office/drawing/2014/main" val="3993940046"/>
                    </a:ext>
                  </a:extLst>
                </a:gridCol>
                <a:gridCol w="658368">
                  <a:extLst>
                    <a:ext uri="{9D8B030D-6E8A-4147-A177-3AD203B41FA5}">
                      <a16:colId xmlns:a16="http://schemas.microsoft.com/office/drawing/2014/main" val="1628018695"/>
                    </a:ext>
                  </a:extLst>
                </a:gridCol>
                <a:gridCol w="658368">
                  <a:extLst>
                    <a:ext uri="{9D8B030D-6E8A-4147-A177-3AD203B41FA5}">
                      <a16:colId xmlns:a16="http://schemas.microsoft.com/office/drawing/2014/main" val="1648260311"/>
                    </a:ext>
                  </a:extLst>
                </a:gridCol>
                <a:gridCol w="658368">
                  <a:extLst>
                    <a:ext uri="{9D8B030D-6E8A-4147-A177-3AD203B41FA5}">
                      <a16:colId xmlns:a16="http://schemas.microsoft.com/office/drawing/2014/main" val="2979018137"/>
                    </a:ext>
                  </a:extLst>
                </a:gridCol>
                <a:gridCol w="658368">
                  <a:extLst>
                    <a:ext uri="{9D8B030D-6E8A-4147-A177-3AD203B41FA5}">
                      <a16:colId xmlns:a16="http://schemas.microsoft.com/office/drawing/2014/main" val="891145331"/>
                    </a:ext>
                  </a:extLst>
                </a:gridCol>
                <a:gridCol w="658368">
                  <a:extLst>
                    <a:ext uri="{9D8B030D-6E8A-4147-A177-3AD203B41FA5}">
                      <a16:colId xmlns:a16="http://schemas.microsoft.com/office/drawing/2014/main" val="661768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8627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- 2018-08-31 12:59:05 </a:t>
                      </a:r>
                      <a:r>
                        <a:rPr kumimoji="0" lang="de-DE" sz="1000" b="0" i="0" u="none" strike="noStrike" kern="1200" cap="none" spc="0" normalizeH="0" baseline="0" noProof="0">
                          <a:ln>
                            <a:noFill/>
                          </a:ln>
                          <a:solidFill>
                            <a:prstClr val="black"/>
                          </a:solidFill>
                          <a:effectLst/>
                          <a:uLnTx/>
                          <a:uFillTx/>
                          <a:latin typeface="+mn-lt"/>
                          <a:ea typeface="+mn-ea"/>
                          <a:cs typeface="+mn-cs"/>
                        </a:rPr>
                        <a:t>
 Er war heiß, sonnig und trocken. Den Allzeitrekord verfehlt der Sommer 2018 aber knapp -2003 war noch heißer.
Der Sommer 2018 erinnerte zumindest von den #Temperaturen her an die Mittelmeerregionen. Mit einer bundesweiten #Durchschnittstemperatur von 19,3 Grad war dieser #Sommer um rund 3 Grad wärmer als das langjährige Mittel. Damit schließt sich nach der vorläufigen Auswertung der von Juni bis Ende August gemessenen Ergebnisse der rund 2000 DWD-Stationen ein überdurchschnittlich warmer Sommer einem ungewöhnlich warmen #Frühling an. Der heißeste Sommer bislang war dies trotz schweißtreibender #Hitzewellen und reichlich #Sonnenscheins allerdings nicht: Der sogenannte #Jahrhundertsommer des Jahres 2003 bleibt mit einer Durchschnittstemperatur von 19,7 Grad weiter der #Spitzenreiter bei den Temperaturen.
#Sommer #Wetter #Regen #Hitze #Dürre #Landwirtschaft #Sonne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163483</a:t>
                      </a:r>
                    </a:p>
                  </a:txBody>
                  <a:tcPr/>
                </a:tc>
                <a:extLst>
                  <a:ext uri="{0D108BD9-81ED-4DB2-BD59-A6C34878D82A}">
                    <a16:rowId xmlns:a16="http://schemas.microsoft.com/office/drawing/2014/main" val="3566596138"/>
                  </a:ext>
                </a:extLst>
              </a:tr>
            </a:tbl>
          </a:graphicData>
        </a:graphic>
      </p:graphicFrame>
      <p:sp>
        <p:nvSpPr>
          <p:cNvPr id="4" name="Text Placeholder 3">
            <a:extLst>
              <a:ext uri="{FF2B5EF4-FFF2-40B4-BE49-F238E27FC236}">
                <a16:creationId xmlns:a16="http://schemas.microsoft.com/office/drawing/2014/main" id="{586BF9F4-C4A4-4DEE-8FE9-CAC3F3B82E85}"/>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338230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EE7C7-BA32-45D3-8395-A594BB187EE0}"/>
              </a:ext>
            </a:extLst>
          </p:cNvPr>
          <p:cNvSpPr>
            <a:spLocks noGrp="1"/>
          </p:cNvSpPr>
          <p:nvPr>
            <p:ph type="title"/>
          </p:nvPr>
        </p:nvSpPr>
        <p:spPr/>
        <p:txBody>
          <a:bodyPr/>
          <a:lstStyle/>
          <a:p>
            <a:r>
              <a:rPr lang="en-US"/>
              <a:t>Instagram Posts Table | Instagram - 5 of 11</a:t>
            </a:r>
          </a:p>
        </p:txBody>
      </p:sp>
      <p:graphicFrame>
        <p:nvGraphicFramePr>
          <p:cNvPr id="5" name="Table Placeholder 4">
            <a:extLst>
              <a:ext uri="{FF2B5EF4-FFF2-40B4-BE49-F238E27FC236}">
                <a16:creationId xmlns:a16="http://schemas.microsoft.com/office/drawing/2014/main" id="{E58796F6-148D-43D1-B308-1A8DB9D23031}"/>
              </a:ext>
            </a:extLst>
          </p:cNvPr>
          <p:cNvGraphicFramePr>
            <a:graphicFrameLocks noGrp="1"/>
          </p:cNvGraphicFramePr>
          <p:nvPr>
            <p:ph type="tbl" sz="quarter" idx="13"/>
            <p:extLst>
              <p:ext uri="{D42A27DB-BD31-4B8C-83A1-F6EECF244321}">
                <p14:modId xmlns:p14="http://schemas.microsoft.com/office/powerpoint/2010/main" val="425329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41519748"/>
                    </a:ext>
                  </a:extLst>
                </a:gridCol>
                <a:gridCol w="658368">
                  <a:extLst>
                    <a:ext uri="{9D8B030D-6E8A-4147-A177-3AD203B41FA5}">
                      <a16:colId xmlns:a16="http://schemas.microsoft.com/office/drawing/2014/main" val="1151979044"/>
                    </a:ext>
                  </a:extLst>
                </a:gridCol>
                <a:gridCol w="658368">
                  <a:extLst>
                    <a:ext uri="{9D8B030D-6E8A-4147-A177-3AD203B41FA5}">
                      <a16:colId xmlns:a16="http://schemas.microsoft.com/office/drawing/2014/main" val="4040980058"/>
                    </a:ext>
                  </a:extLst>
                </a:gridCol>
                <a:gridCol w="658368">
                  <a:extLst>
                    <a:ext uri="{9D8B030D-6E8A-4147-A177-3AD203B41FA5}">
                      <a16:colId xmlns:a16="http://schemas.microsoft.com/office/drawing/2014/main" val="2420316391"/>
                    </a:ext>
                  </a:extLst>
                </a:gridCol>
                <a:gridCol w="658368">
                  <a:extLst>
                    <a:ext uri="{9D8B030D-6E8A-4147-A177-3AD203B41FA5}">
                      <a16:colId xmlns:a16="http://schemas.microsoft.com/office/drawing/2014/main" val="3432569263"/>
                    </a:ext>
                  </a:extLst>
                </a:gridCol>
                <a:gridCol w="658368">
                  <a:extLst>
                    <a:ext uri="{9D8B030D-6E8A-4147-A177-3AD203B41FA5}">
                      <a16:colId xmlns:a16="http://schemas.microsoft.com/office/drawing/2014/main" val="1828677373"/>
                    </a:ext>
                  </a:extLst>
                </a:gridCol>
                <a:gridCol w="658368">
                  <a:extLst>
                    <a:ext uri="{9D8B030D-6E8A-4147-A177-3AD203B41FA5}">
                      <a16:colId xmlns:a16="http://schemas.microsoft.com/office/drawing/2014/main" val="2650590225"/>
                    </a:ext>
                  </a:extLst>
                </a:gridCol>
                <a:gridCol w="658368">
                  <a:extLst>
                    <a:ext uri="{9D8B030D-6E8A-4147-A177-3AD203B41FA5}">
                      <a16:colId xmlns:a16="http://schemas.microsoft.com/office/drawing/2014/main" val="4210101005"/>
                    </a:ext>
                  </a:extLst>
                </a:gridCol>
                <a:gridCol w="658368">
                  <a:extLst>
                    <a:ext uri="{9D8B030D-6E8A-4147-A177-3AD203B41FA5}">
                      <a16:colId xmlns:a16="http://schemas.microsoft.com/office/drawing/2014/main" val="1250210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4578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extra3 - 2018-08-31 12:42:28 </a:t>
                      </a:r>
                      <a:r>
                        <a:rPr kumimoji="0" lang="de-DE" sz="1000" b="0" i="0" u="none" strike="noStrike" kern="1200" cap="none" spc="0" normalizeH="0" baseline="0" noProof="0">
                          <a:ln>
                            <a:noFill/>
                          </a:ln>
                          <a:solidFill>
                            <a:prstClr val="black"/>
                          </a:solidFill>
                          <a:effectLst/>
                          <a:uLnTx/>
                          <a:uFillTx/>
                          <a:latin typeface="+mn-lt"/>
                          <a:ea typeface="+mn-ea"/>
                          <a:cs typeface="+mn-cs"/>
                        </a:rPr>
                        <a:t>
 Praktisch. Der #Videobeweis der #Bundesliga hilft auch bei kniffligen Entscheidungen im Alltag. #extra3 #derirrsinnderwoche #irrsinnderwoche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195554</a:t>
                      </a:r>
                    </a:p>
                  </a:txBody>
                  <a:tcPr/>
                </a:tc>
                <a:extLst>
                  <a:ext uri="{0D108BD9-81ED-4DB2-BD59-A6C34878D82A}">
                    <a16:rowId xmlns:a16="http://schemas.microsoft.com/office/drawing/2014/main" val="156206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njoyde - 2018-08-31 12:33:03 </a:t>
                      </a:r>
                      <a:r>
                        <a:rPr kumimoji="0" lang="en-US" sz="1000" b="0" i="0" u="none" strike="noStrike" kern="1200" cap="none" spc="0" normalizeH="0" baseline="0" noProof="0">
                          <a:ln>
                            <a:noFill/>
                          </a:ln>
                          <a:solidFill>
                            <a:prstClr val="black"/>
                          </a:solidFill>
                          <a:effectLst/>
                          <a:uLnTx/>
                          <a:uFillTx/>
                          <a:latin typeface="+mn-lt"/>
                          <a:ea typeface="+mn-ea"/>
                          <a:cs typeface="+mn-cs"/>
                        </a:rPr>
                        <a:t>
 Happy Release-Day lieber @xocasperxo und lieber @marteria! Die N-JOY Redaktion wünscht euch viel Glück und Erfolg mit eurem „Baby“. Feiert schön 💚🎶🍾👏🏼 #casper #marteria #release #album #platte #record #njoy #readaktion #music #musik #radio #hiphop #casteria #marper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15324</a:t>
                      </a:r>
                    </a:p>
                  </a:txBody>
                  <a:tcPr/>
                </a:tc>
                <a:extLst>
                  <a:ext uri="{0D108BD9-81ED-4DB2-BD59-A6C34878D82A}">
                    <a16:rowId xmlns:a16="http://schemas.microsoft.com/office/drawing/2014/main" val="27248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- 2018-08-31 07:26:17 </a:t>
                      </a:r>
                      <a:r>
                        <a:rPr kumimoji="0" lang="de-DE" sz="1000" b="0" i="0" u="none" strike="noStrike" kern="1200" cap="none" spc="0" normalizeH="0" baseline="0" noProof="0">
                          <a:ln>
                            <a:noFill/>
                          </a:ln>
                          <a:solidFill>
                            <a:prstClr val="black"/>
                          </a:solidFill>
                          <a:effectLst/>
                          <a:uLnTx/>
                          <a:uFillTx/>
                          <a:latin typeface="+mn-lt"/>
                          <a:ea typeface="+mn-ea"/>
                          <a:cs typeface="+mn-cs"/>
                        </a:rPr>
                        <a:t>
 Wenn’s mal wieder länger dauert... Wie lang war Eure längste Fahrt auf dem Trecker und wieso? 🚜💨 #marunde #humor #humor😂 #karikatur #zeichner #zeichnung #zeichnungen #lachen #lachenistgesund #lachenmachtglücklich #trecker #treckerfahren #trecker_pictures #treckerfriends #traktor #traktoren #schlepper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74321</a:t>
                      </a:r>
                    </a:p>
                  </a:txBody>
                  <a:tcPr/>
                </a:tc>
                <a:extLst>
                  <a:ext uri="{0D108BD9-81ED-4DB2-BD59-A6C34878D82A}">
                    <a16:rowId xmlns:a16="http://schemas.microsoft.com/office/drawing/2014/main" val="239346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extra3 - 2018-08-30 20:53:05 </a:t>
                      </a:r>
                      <a:r>
                        <a:rPr kumimoji="0" lang="de-DE" sz="1000" b="0" i="0" u="none" strike="noStrike" kern="1200" cap="none" spc="0" normalizeH="0" baseline="0" noProof="0">
                          <a:ln>
                            <a:noFill/>
                          </a:ln>
                          <a:solidFill>
                            <a:prstClr val="black"/>
                          </a:solidFill>
                          <a:effectLst/>
                          <a:uLnTx/>
                          <a:uFillTx/>
                          <a:latin typeface="+mn-lt"/>
                          <a:ea typeface="+mn-ea"/>
                          <a:cs typeface="+mn-cs"/>
                        </a:rPr>
                        <a:t>
 Deutschlandhut auf! Gleich geht es los! #extra3 um 22:55 Uhr im @das_erste und im livestream auf x3.de.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118626</a:t>
                      </a:r>
                    </a:p>
                  </a:txBody>
                  <a:tcPr/>
                </a:tc>
                <a:extLst>
                  <a:ext uri="{0D108BD9-81ED-4DB2-BD59-A6C34878D82A}">
                    <a16:rowId xmlns:a16="http://schemas.microsoft.com/office/drawing/2014/main" val="2535633195"/>
                  </a:ext>
                </a:extLst>
              </a:tr>
            </a:tbl>
          </a:graphicData>
        </a:graphic>
      </p:graphicFrame>
      <p:sp>
        <p:nvSpPr>
          <p:cNvPr id="4" name="Text Placeholder 3">
            <a:extLst>
              <a:ext uri="{FF2B5EF4-FFF2-40B4-BE49-F238E27FC236}">
                <a16:creationId xmlns:a16="http://schemas.microsoft.com/office/drawing/2014/main" id="{62644ACF-64AB-4187-9063-BB38648277A9}"/>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2721620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D6723-1AA6-485A-82E4-DCFAC340874A}"/>
              </a:ext>
            </a:extLst>
          </p:cNvPr>
          <p:cNvSpPr>
            <a:spLocks noGrp="1"/>
          </p:cNvSpPr>
          <p:nvPr>
            <p:ph type="title"/>
          </p:nvPr>
        </p:nvSpPr>
        <p:spPr/>
        <p:txBody>
          <a:bodyPr/>
          <a:lstStyle/>
          <a:p>
            <a:r>
              <a:rPr lang="en-US"/>
              <a:t>Instagram Posts Table | Instagram - 6 of 11</a:t>
            </a:r>
          </a:p>
        </p:txBody>
      </p:sp>
      <p:graphicFrame>
        <p:nvGraphicFramePr>
          <p:cNvPr id="5" name="Table Placeholder 4">
            <a:extLst>
              <a:ext uri="{FF2B5EF4-FFF2-40B4-BE49-F238E27FC236}">
                <a16:creationId xmlns:a16="http://schemas.microsoft.com/office/drawing/2014/main" id="{EDA8C5BE-EDC1-421E-A733-7E464488B2CC}"/>
              </a:ext>
            </a:extLst>
          </p:cNvPr>
          <p:cNvGraphicFramePr>
            <a:graphicFrameLocks noGrp="1"/>
          </p:cNvGraphicFramePr>
          <p:nvPr>
            <p:ph type="tbl" sz="quarter" idx="13"/>
            <p:extLst>
              <p:ext uri="{D42A27DB-BD31-4B8C-83A1-F6EECF244321}">
                <p14:modId xmlns:p14="http://schemas.microsoft.com/office/powerpoint/2010/main" val="3276073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03171761"/>
                    </a:ext>
                  </a:extLst>
                </a:gridCol>
                <a:gridCol w="658368">
                  <a:extLst>
                    <a:ext uri="{9D8B030D-6E8A-4147-A177-3AD203B41FA5}">
                      <a16:colId xmlns:a16="http://schemas.microsoft.com/office/drawing/2014/main" val="871554381"/>
                    </a:ext>
                  </a:extLst>
                </a:gridCol>
                <a:gridCol w="658368">
                  <a:extLst>
                    <a:ext uri="{9D8B030D-6E8A-4147-A177-3AD203B41FA5}">
                      <a16:colId xmlns:a16="http://schemas.microsoft.com/office/drawing/2014/main" val="4200708964"/>
                    </a:ext>
                  </a:extLst>
                </a:gridCol>
                <a:gridCol w="658368">
                  <a:extLst>
                    <a:ext uri="{9D8B030D-6E8A-4147-A177-3AD203B41FA5}">
                      <a16:colId xmlns:a16="http://schemas.microsoft.com/office/drawing/2014/main" val="1728740437"/>
                    </a:ext>
                  </a:extLst>
                </a:gridCol>
                <a:gridCol w="658368">
                  <a:extLst>
                    <a:ext uri="{9D8B030D-6E8A-4147-A177-3AD203B41FA5}">
                      <a16:colId xmlns:a16="http://schemas.microsoft.com/office/drawing/2014/main" val="1720079877"/>
                    </a:ext>
                  </a:extLst>
                </a:gridCol>
                <a:gridCol w="658368">
                  <a:extLst>
                    <a:ext uri="{9D8B030D-6E8A-4147-A177-3AD203B41FA5}">
                      <a16:colId xmlns:a16="http://schemas.microsoft.com/office/drawing/2014/main" val="736496646"/>
                    </a:ext>
                  </a:extLst>
                </a:gridCol>
                <a:gridCol w="658368">
                  <a:extLst>
                    <a:ext uri="{9D8B030D-6E8A-4147-A177-3AD203B41FA5}">
                      <a16:colId xmlns:a16="http://schemas.microsoft.com/office/drawing/2014/main" val="3152130312"/>
                    </a:ext>
                  </a:extLst>
                </a:gridCol>
                <a:gridCol w="658368">
                  <a:extLst>
                    <a:ext uri="{9D8B030D-6E8A-4147-A177-3AD203B41FA5}">
                      <a16:colId xmlns:a16="http://schemas.microsoft.com/office/drawing/2014/main" val="4169329180"/>
                    </a:ext>
                  </a:extLst>
                </a:gridCol>
                <a:gridCol w="658368">
                  <a:extLst>
                    <a:ext uri="{9D8B030D-6E8A-4147-A177-3AD203B41FA5}">
                      <a16:colId xmlns:a16="http://schemas.microsoft.com/office/drawing/2014/main" val="352917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84927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- 2018-08-30 17:13:16 </a:t>
                      </a:r>
                      <a:r>
                        <a:rPr kumimoji="0" lang="de-DE" sz="1000" b="0" i="0" u="none" strike="noStrike" kern="1200" cap="none" spc="0" normalizeH="0" baseline="0" noProof="0">
                          <a:ln>
                            <a:noFill/>
                          </a:ln>
                          <a:solidFill>
                            <a:prstClr val="black"/>
                          </a:solidFill>
                          <a:effectLst/>
                          <a:uLnTx/>
                          <a:uFillTx/>
                          <a:latin typeface="+mn-lt"/>
                          <a:ea typeface="+mn-ea"/>
                          <a:cs typeface="+mn-cs"/>
                        </a:rPr>
                        <a:t>
 Sie leben von unserem Müll.
Tonnenweise landet #Elektroschrott aus #Europa in #Accra, der Hauptstadt #Ghanas. Um an das wertvolle #Kupfer, #Aluminium und #Eisen zu kommen, verbrennen junge Frauen und Männer das, was die westliche Welt als #Müll in Richtung #Afrika schickt. Die Dämpfe, die dabei entstehen, verursachen #Lungenschäden. Vielen Bewohnern der Hauptstadt bleibt aber auch nichts anderes übrig, als sich in #Lebensgefahr zu begeben, denn das Pro-Kopf-Einkommen liegt bei gerademal jährlich 1.600 US-Dollar.
#EU #Umwelt #Umweltverschmutzung #giftig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124793</a:t>
                      </a:r>
                    </a:p>
                  </a:txBody>
                  <a:tcPr/>
                </a:tc>
                <a:extLst>
                  <a:ext uri="{0D108BD9-81ED-4DB2-BD59-A6C34878D82A}">
                    <a16:rowId xmlns:a16="http://schemas.microsoft.com/office/drawing/2014/main" val="116759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- 2018-08-30 15:24:32 </a:t>
                      </a:r>
                      <a:r>
                        <a:rPr kumimoji="0" lang="en-US" sz="1000" b="0" i="0" u="none" strike="noStrike" kern="1200" cap="none" spc="0" normalizeH="0" baseline="0" noProof="0">
                          <a:ln>
                            <a:noFill/>
                          </a:ln>
                          <a:solidFill>
                            <a:prstClr val="black"/>
                          </a:solidFill>
                          <a:effectLst/>
                          <a:uLnTx/>
                          <a:uFillTx/>
                          <a:latin typeface="+mn-lt"/>
                          <a:ea typeface="+mn-ea"/>
                          <a:cs typeface="+mn-cs"/>
                        </a:rPr>
                        <a:t>
 @kenoveith kann es auch ohne Trecker 🚜💨! (bitte unbedingt 🔈 an) #ndrfernsehen #platt #plattschnacker #niederdeutsch #trecker #treckerheld #traktor #traktoren #tractor #tractors #schlepper #humor #identität #plattfisch #ostfriesland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10197</a:t>
                      </a:r>
                    </a:p>
                  </a:txBody>
                  <a:tcPr/>
                </a:tc>
                <a:extLst>
                  <a:ext uri="{0D108BD9-81ED-4DB2-BD59-A6C34878D82A}">
                    <a16:rowId xmlns:a16="http://schemas.microsoft.com/office/drawing/2014/main" val="1990206520"/>
                  </a:ext>
                </a:extLst>
              </a:tr>
            </a:tbl>
          </a:graphicData>
        </a:graphic>
      </p:graphicFrame>
      <p:sp>
        <p:nvSpPr>
          <p:cNvPr id="4" name="Text Placeholder 3">
            <a:extLst>
              <a:ext uri="{FF2B5EF4-FFF2-40B4-BE49-F238E27FC236}">
                <a16:creationId xmlns:a16="http://schemas.microsoft.com/office/drawing/2014/main" id="{CFBD9257-BFA6-4055-89C4-BA7E38995D55}"/>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3219371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005C9-B783-4EEB-9988-7F27A3F4D223}"/>
              </a:ext>
            </a:extLst>
          </p:cNvPr>
          <p:cNvSpPr>
            <a:spLocks noGrp="1"/>
          </p:cNvSpPr>
          <p:nvPr>
            <p:ph type="title"/>
          </p:nvPr>
        </p:nvSpPr>
        <p:spPr/>
        <p:txBody>
          <a:bodyPr/>
          <a:lstStyle/>
          <a:p>
            <a:r>
              <a:rPr lang="en-US"/>
              <a:t>Instagram Posts Table | Instagram - 7 of 11</a:t>
            </a:r>
          </a:p>
        </p:txBody>
      </p:sp>
      <p:graphicFrame>
        <p:nvGraphicFramePr>
          <p:cNvPr id="5" name="Table Placeholder 4">
            <a:extLst>
              <a:ext uri="{FF2B5EF4-FFF2-40B4-BE49-F238E27FC236}">
                <a16:creationId xmlns:a16="http://schemas.microsoft.com/office/drawing/2014/main" id="{5F0A7244-1C3D-4E28-A6E5-DED8DEEF9DEE}"/>
              </a:ext>
            </a:extLst>
          </p:cNvPr>
          <p:cNvGraphicFramePr>
            <a:graphicFrameLocks noGrp="1"/>
          </p:cNvGraphicFramePr>
          <p:nvPr>
            <p:ph type="tbl" sz="quarter" idx="13"/>
            <p:extLst>
              <p:ext uri="{D42A27DB-BD31-4B8C-83A1-F6EECF244321}">
                <p14:modId xmlns:p14="http://schemas.microsoft.com/office/powerpoint/2010/main" val="93205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586212"/>
                    </a:ext>
                  </a:extLst>
                </a:gridCol>
                <a:gridCol w="658368">
                  <a:extLst>
                    <a:ext uri="{9D8B030D-6E8A-4147-A177-3AD203B41FA5}">
                      <a16:colId xmlns:a16="http://schemas.microsoft.com/office/drawing/2014/main" val="1770144933"/>
                    </a:ext>
                  </a:extLst>
                </a:gridCol>
                <a:gridCol w="658368">
                  <a:extLst>
                    <a:ext uri="{9D8B030D-6E8A-4147-A177-3AD203B41FA5}">
                      <a16:colId xmlns:a16="http://schemas.microsoft.com/office/drawing/2014/main" val="1381029161"/>
                    </a:ext>
                  </a:extLst>
                </a:gridCol>
                <a:gridCol w="658368">
                  <a:extLst>
                    <a:ext uri="{9D8B030D-6E8A-4147-A177-3AD203B41FA5}">
                      <a16:colId xmlns:a16="http://schemas.microsoft.com/office/drawing/2014/main" val="1906113111"/>
                    </a:ext>
                  </a:extLst>
                </a:gridCol>
                <a:gridCol w="658368">
                  <a:extLst>
                    <a:ext uri="{9D8B030D-6E8A-4147-A177-3AD203B41FA5}">
                      <a16:colId xmlns:a16="http://schemas.microsoft.com/office/drawing/2014/main" val="1179088955"/>
                    </a:ext>
                  </a:extLst>
                </a:gridCol>
                <a:gridCol w="658368">
                  <a:extLst>
                    <a:ext uri="{9D8B030D-6E8A-4147-A177-3AD203B41FA5}">
                      <a16:colId xmlns:a16="http://schemas.microsoft.com/office/drawing/2014/main" val="2941898423"/>
                    </a:ext>
                  </a:extLst>
                </a:gridCol>
                <a:gridCol w="658368">
                  <a:extLst>
                    <a:ext uri="{9D8B030D-6E8A-4147-A177-3AD203B41FA5}">
                      <a16:colId xmlns:a16="http://schemas.microsoft.com/office/drawing/2014/main" val="1220062439"/>
                    </a:ext>
                  </a:extLst>
                </a:gridCol>
                <a:gridCol w="658368">
                  <a:extLst>
                    <a:ext uri="{9D8B030D-6E8A-4147-A177-3AD203B41FA5}">
                      <a16:colId xmlns:a16="http://schemas.microsoft.com/office/drawing/2014/main" val="2603282241"/>
                    </a:ext>
                  </a:extLst>
                </a:gridCol>
                <a:gridCol w="658368">
                  <a:extLst>
                    <a:ext uri="{9D8B030D-6E8A-4147-A177-3AD203B41FA5}">
                      <a16:colId xmlns:a16="http://schemas.microsoft.com/office/drawing/2014/main" val="81338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4081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- 2018-08-30 15:21:46 </a:t>
                      </a:r>
                      <a:r>
                        <a:rPr kumimoji="0" lang="de-DE" sz="1000" b="0" i="0" u="none" strike="noStrike" kern="1200" cap="none" spc="0" normalizeH="0" baseline="0" noProof="0">
                          <a:ln>
                            <a:noFill/>
                          </a:ln>
                          <a:solidFill>
                            <a:prstClr val="black"/>
                          </a:solidFill>
                          <a:effectLst/>
                          <a:uLnTx/>
                          <a:uFillTx/>
                          <a:latin typeface="+mn-lt"/>
                          <a:ea typeface="+mn-ea"/>
                          <a:cs typeface="+mn-cs"/>
                        </a:rPr>
                        <a:t>
 Die Rente ist zentraler Bestandteil des Sozialstaates. Ihre Berechnung ist komplex und von jedem einzelnen Lebenslauf abhängig. Unsere stark vereinfachte Darstellung zeigt das Grundprinzip des Entgeltsystems und bezieht sich vor allem auf Altersrenten.
#rente #rentensystem #entgelt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128698</a:t>
                      </a:r>
                    </a:p>
                  </a:txBody>
                  <a:tcPr/>
                </a:tc>
                <a:extLst>
                  <a:ext uri="{0D108BD9-81ED-4DB2-BD59-A6C34878D82A}">
                    <a16:rowId xmlns:a16="http://schemas.microsoft.com/office/drawing/2014/main" val="214972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njoyde - 2018-08-30 14:03:44 </a:t>
                      </a:r>
                      <a:r>
                        <a:rPr kumimoji="0" lang="en-US" sz="1000" b="0" i="0" u="none" strike="noStrike" kern="1200" cap="none" spc="0" normalizeH="0" baseline="0" noProof="0">
                          <a:ln>
                            <a:noFill/>
                          </a:ln>
                          <a:solidFill>
                            <a:prstClr val="black"/>
                          </a:solidFill>
                          <a:effectLst/>
                          <a:uLnTx/>
                          <a:uFillTx/>
                          <a:latin typeface="+mn-lt"/>
                          <a:ea typeface="+mn-ea"/>
                          <a:cs typeface="+mn-cs"/>
                        </a:rPr>
                        <a:t>
 Am Monatsende. Immer. 💸😩😅 #Bank #Konto #njoy #radio #KontoWasLos #WennsNurSoEinfachWär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24621</a:t>
                      </a:r>
                    </a:p>
                  </a:txBody>
                  <a:tcPr/>
                </a:tc>
                <a:extLst>
                  <a:ext uri="{0D108BD9-81ED-4DB2-BD59-A6C34878D82A}">
                    <a16:rowId xmlns:a16="http://schemas.microsoft.com/office/drawing/2014/main" val="19974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- 2018-08-30 12:23:13 </a:t>
                      </a:r>
                      <a:r>
                        <a:rPr kumimoji="0" lang="de-DE" sz="1000" b="0" i="0" u="none" strike="noStrike" kern="1200" cap="none" spc="0" normalizeH="0" baseline="0" noProof="0">
                          <a:ln>
                            <a:noFill/>
                          </a:ln>
                          <a:solidFill>
                            <a:prstClr val="black"/>
                          </a:solidFill>
                          <a:effectLst/>
                          <a:uLnTx/>
                          <a:uFillTx/>
                          <a:latin typeface="+mn-lt"/>
                          <a:ea typeface="+mn-ea"/>
                          <a:cs typeface="+mn-cs"/>
                        </a:rPr>
                        <a:t>
 @jorgrohlfsen schleppt Brunhilde ab: was ist da los...? Das erfahrt Ihr in den neuen Folgen von „Treckerfahrer dürfen das!“ ab dem 26.09.18 um 21 Uhr im NDR Fernsehen 📺 #brunhilde #porschediesel #oldtimers #oldtimer #schlepper #landmaschinen #traktor #traktoren #tractor #tractors #nordfriesland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11103</a:t>
                      </a:r>
                    </a:p>
                  </a:txBody>
                  <a:tcPr/>
                </a:tc>
                <a:extLst>
                  <a:ext uri="{0D108BD9-81ED-4DB2-BD59-A6C34878D82A}">
                    <a16:rowId xmlns:a16="http://schemas.microsoft.com/office/drawing/2014/main" val="293824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ndr2 - 2018-08-30 11:48:17 </a:t>
                      </a:r>
                      <a:r>
                        <a:rPr kumimoji="0" lang="en-US" sz="1000" b="0" i="0" u="none" strike="noStrike" kern="1200" cap="none" spc="0" normalizeH="0" baseline="0" noProof="0">
                          <a:ln>
                            <a:noFill/>
                          </a:ln>
                          <a:solidFill>
                            <a:prstClr val="black"/>
                          </a:solidFill>
                          <a:effectLst/>
                          <a:uLnTx/>
                          <a:uFillTx/>
                          <a:latin typeface="+mn-lt"/>
                          <a:ea typeface="+mn-ea"/>
                          <a:cs typeface="+mn-cs"/>
                        </a:rPr>
                        <a:t>
 @thefaim bei NDR 2! ❤
#ndr2 #musik #thefaim #interview #livesession #radio #interview #summerisacurse #music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extLst>
                  <a:ext uri="{0D108BD9-81ED-4DB2-BD59-A6C34878D82A}">
                    <a16:rowId xmlns:a16="http://schemas.microsoft.com/office/drawing/2014/main" val="1735580510"/>
                  </a:ext>
                </a:extLst>
              </a:tr>
            </a:tbl>
          </a:graphicData>
        </a:graphic>
      </p:graphicFrame>
      <p:sp>
        <p:nvSpPr>
          <p:cNvPr id="4" name="Text Placeholder 3">
            <a:extLst>
              <a:ext uri="{FF2B5EF4-FFF2-40B4-BE49-F238E27FC236}">
                <a16:creationId xmlns:a16="http://schemas.microsoft.com/office/drawing/2014/main" id="{02DC472C-EBC1-48BA-823C-FFE511935F26}"/>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475440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9FFA0-CE66-407B-9309-25D25CD1CEC6}"/>
              </a:ext>
            </a:extLst>
          </p:cNvPr>
          <p:cNvSpPr>
            <a:spLocks noGrp="1"/>
          </p:cNvSpPr>
          <p:nvPr>
            <p:ph type="title"/>
          </p:nvPr>
        </p:nvSpPr>
        <p:spPr/>
        <p:txBody>
          <a:bodyPr/>
          <a:lstStyle/>
          <a:p>
            <a:r>
              <a:rPr lang="en-US"/>
              <a:t>Instagram Posts Table | Instagram - 8 of 11</a:t>
            </a:r>
          </a:p>
        </p:txBody>
      </p:sp>
      <p:graphicFrame>
        <p:nvGraphicFramePr>
          <p:cNvPr id="5" name="Table Placeholder 4">
            <a:extLst>
              <a:ext uri="{FF2B5EF4-FFF2-40B4-BE49-F238E27FC236}">
                <a16:creationId xmlns:a16="http://schemas.microsoft.com/office/drawing/2014/main" id="{47EC9332-0B7F-46CF-97BD-8E5A7489BE7D}"/>
              </a:ext>
            </a:extLst>
          </p:cNvPr>
          <p:cNvGraphicFramePr>
            <a:graphicFrameLocks noGrp="1"/>
          </p:cNvGraphicFramePr>
          <p:nvPr>
            <p:ph type="tbl" sz="quarter" idx="13"/>
            <p:extLst>
              <p:ext uri="{D42A27DB-BD31-4B8C-83A1-F6EECF244321}">
                <p14:modId xmlns:p14="http://schemas.microsoft.com/office/powerpoint/2010/main" val="1250649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81563399"/>
                    </a:ext>
                  </a:extLst>
                </a:gridCol>
                <a:gridCol w="658368">
                  <a:extLst>
                    <a:ext uri="{9D8B030D-6E8A-4147-A177-3AD203B41FA5}">
                      <a16:colId xmlns:a16="http://schemas.microsoft.com/office/drawing/2014/main" val="3112642677"/>
                    </a:ext>
                  </a:extLst>
                </a:gridCol>
                <a:gridCol w="658368">
                  <a:extLst>
                    <a:ext uri="{9D8B030D-6E8A-4147-A177-3AD203B41FA5}">
                      <a16:colId xmlns:a16="http://schemas.microsoft.com/office/drawing/2014/main" val="1120787634"/>
                    </a:ext>
                  </a:extLst>
                </a:gridCol>
                <a:gridCol w="658368">
                  <a:extLst>
                    <a:ext uri="{9D8B030D-6E8A-4147-A177-3AD203B41FA5}">
                      <a16:colId xmlns:a16="http://schemas.microsoft.com/office/drawing/2014/main" val="3319906980"/>
                    </a:ext>
                  </a:extLst>
                </a:gridCol>
                <a:gridCol w="658368">
                  <a:extLst>
                    <a:ext uri="{9D8B030D-6E8A-4147-A177-3AD203B41FA5}">
                      <a16:colId xmlns:a16="http://schemas.microsoft.com/office/drawing/2014/main" val="4263358517"/>
                    </a:ext>
                  </a:extLst>
                </a:gridCol>
                <a:gridCol w="658368">
                  <a:extLst>
                    <a:ext uri="{9D8B030D-6E8A-4147-A177-3AD203B41FA5}">
                      <a16:colId xmlns:a16="http://schemas.microsoft.com/office/drawing/2014/main" val="3659233769"/>
                    </a:ext>
                  </a:extLst>
                </a:gridCol>
                <a:gridCol w="658368">
                  <a:extLst>
                    <a:ext uri="{9D8B030D-6E8A-4147-A177-3AD203B41FA5}">
                      <a16:colId xmlns:a16="http://schemas.microsoft.com/office/drawing/2014/main" val="1314760329"/>
                    </a:ext>
                  </a:extLst>
                </a:gridCol>
                <a:gridCol w="658368">
                  <a:extLst>
                    <a:ext uri="{9D8B030D-6E8A-4147-A177-3AD203B41FA5}">
                      <a16:colId xmlns:a16="http://schemas.microsoft.com/office/drawing/2014/main" val="924824528"/>
                    </a:ext>
                  </a:extLst>
                </a:gridCol>
                <a:gridCol w="658368">
                  <a:extLst>
                    <a:ext uri="{9D8B030D-6E8A-4147-A177-3AD203B41FA5}">
                      <a16:colId xmlns:a16="http://schemas.microsoft.com/office/drawing/2014/main" val="2294137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1566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ndr2 - 2018-08-30 09:22:28 </a:t>
                      </a:r>
                      <a:r>
                        <a:rPr kumimoji="0" lang="en-US" sz="1000" b="0" i="0" u="none" strike="noStrike" kern="1200" cap="none" spc="0" normalizeH="0" baseline="0" noProof="0">
                          <a:ln>
                            <a:noFill/>
                          </a:ln>
                          <a:solidFill>
                            <a:prstClr val="black"/>
                          </a:solidFill>
                          <a:effectLst/>
                          <a:uLnTx/>
                          <a:uFillTx/>
                          <a:latin typeface="+mn-lt"/>
                          <a:ea typeface="+mn-ea"/>
                          <a:cs typeface="+mn-cs"/>
                        </a:rPr>
                        <a:t>
 @teesytones bei NDR 2! #wesleychoreo #tonestour #wesleychallenge #tessygang #musik  #wesley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6150</a:t>
                      </a:r>
                    </a:p>
                  </a:txBody>
                  <a:tcPr/>
                </a:tc>
                <a:extLst>
                  <a:ext uri="{0D108BD9-81ED-4DB2-BD59-A6C34878D82A}">
                    <a16:rowId xmlns:a16="http://schemas.microsoft.com/office/drawing/2014/main" val="3210135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extra3 - 2018-08-30 08:28:26 </a:t>
                      </a:r>
                      <a:r>
                        <a:rPr kumimoji="0" lang="de-DE" sz="1000" b="0" i="0" u="none" strike="noStrike" kern="1200" cap="none" spc="0" normalizeH="0" baseline="0" noProof="0">
                          <a:ln>
                            <a:noFill/>
                          </a:ln>
                          <a:solidFill>
                            <a:prstClr val="black"/>
                          </a:solidFill>
                          <a:effectLst/>
                          <a:uLnTx/>
                          <a:uFillTx/>
                          <a:latin typeface="+mn-lt"/>
                          <a:ea typeface="+mn-ea"/>
                          <a:cs typeface="+mn-cs"/>
                        </a:rPr>
                        <a:t>
 Gedanken. 
#chemnitz #kubicki Hasselhoff #extra3 #derirrsinnderwoche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181047</a:t>
                      </a:r>
                    </a:p>
                  </a:txBody>
                  <a:tcPr/>
                </a:tc>
                <a:extLst>
                  <a:ext uri="{0D108BD9-81ED-4DB2-BD59-A6C34878D82A}">
                    <a16:rowId xmlns:a16="http://schemas.microsoft.com/office/drawing/2014/main" val="304950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- 2018-08-30 07:19:42 </a:t>
                      </a:r>
                      <a:r>
                        <a:rPr kumimoji="0" lang="en-US" sz="1000" b="0" i="0" u="none" strike="noStrike" kern="1200" cap="none" spc="0" normalizeH="0" baseline="0" noProof="0">
                          <a:ln>
                            <a:noFill/>
                          </a:ln>
                          <a:solidFill>
                            <a:prstClr val="black"/>
                          </a:solidFill>
                          <a:effectLst/>
                          <a:uLnTx/>
                          <a:uFillTx/>
                          <a:latin typeface="+mn-lt"/>
                          <a:ea typeface="+mn-ea"/>
                          <a:cs typeface="+mn-cs"/>
                        </a:rPr>
                        <a:t>
 Gülle per Mail? Klingt ja nach einer neuen Geschäftsidee, oder? 🤣🤣🤣 #trecker #treckerfahren #trecker_pictures #treckers #treckerfriends #traktor #traktoren #traktorpool #traktors2 #traktorpower #traktøren #schlepper #landmaschinen #landwirtschaft #humor #gülle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45366</a:t>
                      </a:r>
                    </a:p>
                  </a:txBody>
                  <a:tcPr/>
                </a:tc>
                <a:extLst>
                  <a:ext uri="{0D108BD9-81ED-4DB2-BD59-A6C34878D82A}">
                    <a16:rowId xmlns:a16="http://schemas.microsoft.com/office/drawing/2014/main" val="6261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- 2018-08-30 05:48:46 </a:t>
                      </a:r>
                      <a:r>
                        <a:rPr kumimoji="0" lang="de-DE" sz="1000" b="0" i="0" u="none" strike="noStrike" kern="1200" cap="none" spc="0" normalizeH="0" baseline="0" noProof="0">
                          <a:ln>
                            <a:noFill/>
                          </a:ln>
                          <a:solidFill>
                            <a:prstClr val="black"/>
                          </a:solidFill>
                          <a:effectLst/>
                          <a:uLnTx/>
                          <a:uFillTx/>
                          <a:latin typeface="+mn-lt"/>
                          <a:ea typeface="+mn-ea"/>
                          <a:cs typeface="+mn-cs"/>
                        </a:rPr>
                        <a:t>
 Unter 25-Jährige treten zu 46 Prozent einen befristeten #Job an. Weniger als die Hälfte derjenigen, die einen #Zeitvertrag haben, werden später übernommen. #Jobs #Azubi #Azubis #Auszubildene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147189</a:t>
                      </a:r>
                    </a:p>
                  </a:txBody>
                  <a:tcPr/>
                </a:tc>
                <a:extLst>
                  <a:ext uri="{0D108BD9-81ED-4DB2-BD59-A6C34878D82A}">
                    <a16:rowId xmlns:a16="http://schemas.microsoft.com/office/drawing/2014/main" val="206290516"/>
                  </a:ext>
                </a:extLst>
              </a:tr>
            </a:tbl>
          </a:graphicData>
        </a:graphic>
      </p:graphicFrame>
      <p:sp>
        <p:nvSpPr>
          <p:cNvPr id="4" name="Text Placeholder 3">
            <a:extLst>
              <a:ext uri="{FF2B5EF4-FFF2-40B4-BE49-F238E27FC236}">
                <a16:creationId xmlns:a16="http://schemas.microsoft.com/office/drawing/2014/main" id="{E9991C68-2F36-4B54-B46D-D7D299B13B28}"/>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3049419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902FB-02FB-4564-BD3F-1CE1C560F8A6}"/>
              </a:ext>
            </a:extLst>
          </p:cNvPr>
          <p:cNvSpPr>
            <a:spLocks noGrp="1"/>
          </p:cNvSpPr>
          <p:nvPr>
            <p:ph type="title"/>
          </p:nvPr>
        </p:nvSpPr>
        <p:spPr/>
        <p:txBody>
          <a:bodyPr/>
          <a:lstStyle/>
          <a:p>
            <a:r>
              <a:rPr lang="en-US"/>
              <a:t>Instagram Posts Table | Instagram - 9 of 11</a:t>
            </a:r>
          </a:p>
        </p:txBody>
      </p:sp>
      <p:graphicFrame>
        <p:nvGraphicFramePr>
          <p:cNvPr id="5" name="Table Placeholder 4">
            <a:extLst>
              <a:ext uri="{FF2B5EF4-FFF2-40B4-BE49-F238E27FC236}">
                <a16:creationId xmlns:a16="http://schemas.microsoft.com/office/drawing/2014/main" id="{58EE3180-4D7B-4E90-B67C-6606CCD17F74}"/>
              </a:ext>
            </a:extLst>
          </p:cNvPr>
          <p:cNvGraphicFramePr>
            <a:graphicFrameLocks noGrp="1"/>
          </p:cNvGraphicFramePr>
          <p:nvPr>
            <p:ph type="tbl" sz="quarter" idx="13"/>
            <p:extLst>
              <p:ext uri="{D42A27DB-BD31-4B8C-83A1-F6EECF244321}">
                <p14:modId xmlns:p14="http://schemas.microsoft.com/office/powerpoint/2010/main" val="3213569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25428641"/>
                    </a:ext>
                  </a:extLst>
                </a:gridCol>
                <a:gridCol w="658368">
                  <a:extLst>
                    <a:ext uri="{9D8B030D-6E8A-4147-A177-3AD203B41FA5}">
                      <a16:colId xmlns:a16="http://schemas.microsoft.com/office/drawing/2014/main" val="4241843131"/>
                    </a:ext>
                  </a:extLst>
                </a:gridCol>
                <a:gridCol w="658368">
                  <a:extLst>
                    <a:ext uri="{9D8B030D-6E8A-4147-A177-3AD203B41FA5}">
                      <a16:colId xmlns:a16="http://schemas.microsoft.com/office/drawing/2014/main" val="3391603720"/>
                    </a:ext>
                  </a:extLst>
                </a:gridCol>
                <a:gridCol w="658368">
                  <a:extLst>
                    <a:ext uri="{9D8B030D-6E8A-4147-A177-3AD203B41FA5}">
                      <a16:colId xmlns:a16="http://schemas.microsoft.com/office/drawing/2014/main" val="4240501947"/>
                    </a:ext>
                  </a:extLst>
                </a:gridCol>
                <a:gridCol w="658368">
                  <a:extLst>
                    <a:ext uri="{9D8B030D-6E8A-4147-A177-3AD203B41FA5}">
                      <a16:colId xmlns:a16="http://schemas.microsoft.com/office/drawing/2014/main" val="397047209"/>
                    </a:ext>
                  </a:extLst>
                </a:gridCol>
                <a:gridCol w="658368">
                  <a:extLst>
                    <a:ext uri="{9D8B030D-6E8A-4147-A177-3AD203B41FA5}">
                      <a16:colId xmlns:a16="http://schemas.microsoft.com/office/drawing/2014/main" val="3563415952"/>
                    </a:ext>
                  </a:extLst>
                </a:gridCol>
                <a:gridCol w="658368">
                  <a:extLst>
                    <a:ext uri="{9D8B030D-6E8A-4147-A177-3AD203B41FA5}">
                      <a16:colId xmlns:a16="http://schemas.microsoft.com/office/drawing/2014/main" val="2832068955"/>
                    </a:ext>
                  </a:extLst>
                </a:gridCol>
                <a:gridCol w="658368">
                  <a:extLst>
                    <a:ext uri="{9D8B030D-6E8A-4147-A177-3AD203B41FA5}">
                      <a16:colId xmlns:a16="http://schemas.microsoft.com/office/drawing/2014/main" val="3863425470"/>
                    </a:ext>
                  </a:extLst>
                </a:gridCol>
                <a:gridCol w="658368">
                  <a:extLst>
                    <a:ext uri="{9D8B030D-6E8A-4147-A177-3AD203B41FA5}">
                      <a16:colId xmlns:a16="http://schemas.microsoft.com/office/drawing/2014/main" val="2240862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7039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- 2018-08-29 15:02:04 </a:t>
                      </a:r>
                      <a:r>
                        <a:rPr kumimoji="0" lang="en-US" sz="1000" b="0" i="0" u="none" strike="noStrike" kern="1200" cap="none" spc="0" normalizeH="0" baseline="0" noProof="0">
                          <a:ln>
                            <a:noFill/>
                          </a:ln>
                          <a:solidFill>
                            <a:prstClr val="black"/>
                          </a:solidFill>
                          <a:effectLst/>
                          <a:uLnTx/>
                          <a:uFillTx/>
                          <a:latin typeface="+mn-lt"/>
                          <a:ea typeface="+mn-ea"/>
                          <a:cs typeface="+mn-cs"/>
                        </a:rPr>
                        <a:t>
 Gönnen können - auch, wenn‘s dann und wann schwerfällt! 😉 🚜💨 #fendt #deutz #lanz #claas #masseyferguson #trecker #traktor #traktoren #schlepper #tractor #tractors #landmaschinen #ndrfernsehen #norddeutschland #humor #identität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29371</a:t>
                      </a:r>
                    </a:p>
                  </a:txBody>
                  <a:tcPr/>
                </a:tc>
                <a:extLst>
                  <a:ext uri="{0D108BD9-81ED-4DB2-BD59-A6C34878D82A}">
                    <a16:rowId xmlns:a16="http://schemas.microsoft.com/office/drawing/2014/main" val="300944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- 2018-08-29 13:37:24 </a:t>
                      </a:r>
                      <a:r>
                        <a:rPr kumimoji="0" lang="de-DE" sz="1000" b="0" i="0" u="none" strike="noStrike" kern="1200" cap="none" spc="0" normalizeH="0" baseline="0" noProof="0">
                          <a:ln>
                            <a:noFill/>
                          </a:ln>
                          <a:solidFill>
                            <a:prstClr val="black"/>
                          </a:solidFill>
                          <a:effectLst/>
                          <a:uLnTx/>
                          <a:uFillTx/>
                          <a:latin typeface="+mn-lt"/>
                          <a:ea typeface="+mn-ea"/>
                          <a:cs typeface="+mn-cs"/>
                        </a:rPr>
                        <a:t>
 Mit tausenden toten #Amseln in Deutschland rechnen Experten in diesem Jahr. Immer mehr Städte melden durch Usutu-Viren verendete #Tiere.
Das #Virus wird von #Stechmücken übertragen, deshalb ist die #Krankheit in Deutschland auf die warme Jahreszeit beschränkt. Nach Beobachtung der Experten verenden immer dann besonders viele #Vögel, wenn das Virus erstmals in einer Region vorkommt. Der #Nabu ruft dazu auf, kranke und tote Vögel mit Usutu-Verdacht online zu melden. Verendete Tiere kann man zur Untersuchung einsenden, sie sollten aber nicht mit bloßen Händen angefasst werden.
#Usutu #Infektion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115087</a:t>
                      </a:r>
                    </a:p>
                  </a:txBody>
                  <a:tcPr/>
                </a:tc>
                <a:extLst>
                  <a:ext uri="{0D108BD9-81ED-4DB2-BD59-A6C34878D82A}">
                    <a16:rowId xmlns:a16="http://schemas.microsoft.com/office/drawing/2014/main" val="2426616067"/>
                  </a:ext>
                </a:extLst>
              </a:tr>
            </a:tbl>
          </a:graphicData>
        </a:graphic>
      </p:graphicFrame>
      <p:sp>
        <p:nvSpPr>
          <p:cNvPr id="4" name="Text Placeholder 3">
            <a:extLst>
              <a:ext uri="{FF2B5EF4-FFF2-40B4-BE49-F238E27FC236}">
                <a16:creationId xmlns:a16="http://schemas.microsoft.com/office/drawing/2014/main" id="{D1B238D1-38BE-488E-8562-6DC3776C00D2}"/>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4276581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75DCE-DDE7-4C42-BED5-7107DD238888}"/>
              </a:ext>
            </a:extLst>
          </p:cNvPr>
          <p:cNvSpPr>
            <a:spLocks noGrp="1"/>
          </p:cNvSpPr>
          <p:nvPr>
            <p:ph type="title"/>
          </p:nvPr>
        </p:nvSpPr>
        <p:spPr/>
        <p:txBody>
          <a:bodyPr/>
          <a:lstStyle/>
          <a:p>
            <a:r>
              <a:rPr lang="en-US"/>
              <a:t>Instagram Posts Table | Instagram - 10 of 11</a:t>
            </a:r>
          </a:p>
        </p:txBody>
      </p:sp>
      <p:graphicFrame>
        <p:nvGraphicFramePr>
          <p:cNvPr id="5" name="Table Placeholder 4">
            <a:extLst>
              <a:ext uri="{FF2B5EF4-FFF2-40B4-BE49-F238E27FC236}">
                <a16:creationId xmlns:a16="http://schemas.microsoft.com/office/drawing/2014/main" id="{164E4FBC-33F4-4EA0-8624-0522F894D0FE}"/>
              </a:ext>
            </a:extLst>
          </p:cNvPr>
          <p:cNvGraphicFramePr>
            <a:graphicFrameLocks noGrp="1"/>
          </p:cNvGraphicFramePr>
          <p:nvPr>
            <p:ph type="tbl" sz="quarter" idx="13"/>
            <p:extLst>
              <p:ext uri="{D42A27DB-BD31-4B8C-83A1-F6EECF244321}">
                <p14:modId xmlns:p14="http://schemas.microsoft.com/office/powerpoint/2010/main" val="1010937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33768307"/>
                    </a:ext>
                  </a:extLst>
                </a:gridCol>
                <a:gridCol w="658368">
                  <a:extLst>
                    <a:ext uri="{9D8B030D-6E8A-4147-A177-3AD203B41FA5}">
                      <a16:colId xmlns:a16="http://schemas.microsoft.com/office/drawing/2014/main" val="1336249516"/>
                    </a:ext>
                  </a:extLst>
                </a:gridCol>
                <a:gridCol w="658368">
                  <a:extLst>
                    <a:ext uri="{9D8B030D-6E8A-4147-A177-3AD203B41FA5}">
                      <a16:colId xmlns:a16="http://schemas.microsoft.com/office/drawing/2014/main" val="2836948914"/>
                    </a:ext>
                  </a:extLst>
                </a:gridCol>
                <a:gridCol w="658368">
                  <a:extLst>
                    <a:ext uri="{9D8B030D-6E8A-4147-A177-3AD203B41FA5}">
                      <a16:colId xmlns:a16="http://schemas.microsoft.com/office/drawing/2014/main" val="1338653259"/>
                    </a:ext>
                  </a:extLst>
                </a:gridCol>
                <a:gridCol w="658368">
                  <a:extLst>
                    <a:ext uri="{9D8B030D-6E8A-4147-A177-3AD203B41FA5}">
                      <a16:colId xmlns:a16="http://schemas.microsoft.com/office/drawing/2014/main" val="611800887"/>
                    </a:ext>
                  </a:extLst>
                </a:gridCol>
                <a:gridCol w="658368">
                  <a:extLst>
                    <a:ext uri="{9D8B030D-6E8A-4147-A177-3AD203B41FA5}">
                      <a16:colId xmlns:a16="http://schemas.microsoft.com/office/drawing/2014/main" val="1437565433"/>
                    </a:ext>
                  </a:extLst>
                </a:gridCol>
                <a:gridCol w="658368">
                  <a:extLst>
                    <a:ext uri="{9D8B030D-6E8A-4147-A177-3AD203B41FA5}">
                      <a16:colId xmlns:a16="http://schemas.microsoft.com/office/drawing/2014/main" val="1340067443"/>
                    </a:ext>
                  </a:extLst>
                </a:gridCol>
                <a:gridCol w="658368">
                  <a:extLst>
                    <a:ext uri="{9D8B030D-6E8A-4147-A177-3AD203B41FA5}">
                      <a16:colId xmlns:a16="http://schemas.microsoft.com/office/drawing/2014/main" val="1034864262"/>
                    </a:ext>
                  </a:extLst>
                </a:gridCol>
                <a:gridCol w="658368">
                  <a:extLst>
                    <a:ext uri="{9D8B030D-6E8A-4147-A177-3AD203B41FA5}">
                      <a16:colId xmlns:a16="http://schemas.microsoft.com/office/drawing/2014/main" val="2417961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8714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ndr2 - 2018-08-29 13:01:56 </a:t>
                      </a:r>
                      <a:r>
                        <a:rPr kumimoji="0" lang="en-US" sz="1000" b="0" i="0" u="none" strike="noStrike" kern="1200" cap="none" spc="0" normalizeH="0" baseline="0" noProof="0">
                          <a:ln>
                            <a:noFill/>
                          </a:ln>
                          <a:solidFill>
                            <a:prstClr val="black"/>
                          </a:solidFill>
                          <a:effectLst/>
                          <a:uLnTx/>
                          <a:uFillTx/>
                          <a:latin typeface="+mn-lt"/>
                          <a:ea typeface="+mn-ea"/>
                          <a:cs typeface="+mn-cs"/>
                        </a:rPr>
                        <a:t>
 Unvergessen! @michaeljackson wäre heute 60 Jahre alt geworden! 😍 #michaeljackson #jacko #kingofpop #legend #ndr2musik #beatit #thriller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16538</a:t>
                      </a:r>
                    </a:p>
                  </a:txBody>
                  <a:tcPr/>
                </a:tc>
                <a:extLst>
                  <a:ext uri="{0D108BD9-81ED-4DB2-BD59-A6C34878D82A}">
                    <a16:rowId xmlns:a16="http://schemas.microsoft.com/office/drawing/2014/main" val="27956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- 2018-08-29 10:18:03 </a:t>
                      </a:r>
                      <a:r>
                        <a:rPr kumimoji="0" lang="de-DE" sz="1000" b="0" i="0" u="none" strike="noStrike" kern="1200" cap="none" spc="0" normalizeH="0" baseline="0" noProof="0">
                          <a:ln>
                            <a:noFill/>
                          </a:ln>
                          <a:solidFill>
                            <a:prstClr val="black"/>
                          </a:solidFill>
                          <a:effectLst/>
                          <a:uLnTx/>
                          <a:uFillTx/>
                          <a:latin typeface="+mn-lt"/>
                          <a:ea typeface="+mn-ea"/>
                          <a:cs typeface="+mn-cs"/>
                        </a:rPr>
                        <a:t>
 #MichaelJackson, der #KingOfPop, wäre heute 60 Jahre alt geworden. #Jackson begann seine Karriere als Kind mit seinen Brüdern in der Gruppe #JacksonFive. 1979 startete er seine Solo-Karriere: Alben wie #Thriller oder #Bad machten ihn mit 350 Millionen verkauften Tonträgern zum weltweit erfolgreichsten Künstler. Später stürzte #Jacko über Vorwürfe des Kindesmissbrauchs, die aber nie bewiesen wurden. Am 25. Juni 2009 starb Michael Jackson an #Herzversagen, verursacht durch Medikamentenmissbrauch. Die Textzeile auf unserem Foto stammt aus seinem Lied #HealTheWorld von 1992.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176476</a:t>
                      </a:r>
                    </a:p>
                  </a:txBody>
                  <a:tcPr/>
                </a:tc>
                <a:extLst>
                  <a:ext uri="{0D108BD9-81ED-4DB2-BD59-A6C34878D82A}">
                    <a16:rowId xmlns:a16="http://schemas.microsoft.com/office/drawing/2014/main" val="2561082878"/>
                  </a:ext>
                </a:extLst>
              </a:tr>
            </a:tbl>
          </a:graphicData>
        </a:graphic>
      </p:graphicFrame>
      <p:sp>
        <p:nvSpPr>
          <p:cNvPr id="4" name="Text Placeholder 3">
            <a:extLst>
              <a:ext uri="{FF2B5EF4-FFF2-40B4-BE49-F238E27FC236}">
                <a16:creationId xmlns:a16="http://schemas.microsoft.com/office/drawing/2014/main" id="{B35A59EA-BDDB-4ACE-A70B-6BB90011D8F0}"/>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4133552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DE4F8-6B7D-4445-B8C4-3D7506C3F388}"/>
              </a:ext>
            </a:extLst>
          </p:cNvPr>
          <p:cNvSpPr>
            <a:spLocks noGrp="1"/>
          </p:cNvSpPr>
          <p:nvPr>
            <p:ph type="title"/>
          </p:nvPr>
        </p:nvSpPr>
        <p:spPr/>
        <p:txBody>
          <a:bodyPr/>
          <a:lstStyle/>
          <a:p>
            <a:r>
              <a:rPr lang="en-US"/>
              <a:t>Instagram Posts Table | Instagram - 11 of 11</a:t>
            </a:r>
          </a:p>
        </p:txBody>
      </p:sp>
      <p:graphicFrame>
        <p:nvGraphicFramePr>
          <p:cNvPr id="5" name="Table Placeholder 4">
            <a:extLst>
              <a:ext uri="{FF2B5EF4-FFF2-40B4-BE49-F238E27FC236}">
                <a16:creationId xmlns:a16="http://schemas.microsoft.com/office/drawing/2014/main" id="{EB47C052-39B3-422A-BBA9-FC0B4BCE4C66}"/>
              </a:ext>
            </a:extLst>
          </p:cNvPr>
          <p:cNvGraphicFramePr>
            <a:graphicFrameLocks noGrp="1"/>
          </p:cNvGraphicFramePr>
          <p:nvPr>
            <p:ph type="tbl" sz="quarter" idx="13"/>
            <p:extLst>
              <p:ext uri="{D42A27DB-BD31-4B8C-83A1-F6EECF244321}">
                <p14:modId xmlns:p14="http://schemas.microsoft.com/office/powerpoint/2010/main" val="397870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05581576"/>
                    </a:ext>
                  </a:extLst>
                </a:gridCol>
                <a:gridCol w="658368">
                  <a:extLst>
                    <a:ext uri="{9D8B030D-6E8A-4147-A177-3AD203B41FA5}">
                      <a16:colId xmlns:a16="http://schemas.microsoft.com/office/drawing/2014/main" val="431102103"/>
                    </a:ext>
                  </a:extLst>
                </a:gridCol>
                <a:gridCol w="658368">
                  <a:extLst>
                    <a:ext uri="{9D8B030D-6E8A-4147-A177-3AD203B41FA5}">
                      <a16:colId xmlns:a16="http://schemas.microsoft.com/office/drawing/2014/main" val="1812080475"/>
                    </a:ext>
                  </a:extLst>
                </a:gridCol>
                <a:gridCol w="658368">
                  <a:extLst>
                    <a:ext uri="{9D8B030D-6E8A-4147-A177-3AD203B41FA5}">
                      <a16:colId xmlns:a16="http://schemas.microsoft.com/office/drawing/2014/main" val="3120478398"/>
                    </a:ext>
                  </a:extLst>
                </a:gridCol>
                <a:gridCol w="658368">
                  <a:extLst>
                    <a:ext uri="{9D8B030D-6E8A-4147-A177-3AD203B41FA5}">
                      <a16:colId xmlns:a16="http://schemas.microsoft.com/office/drawing/2014/main" val="305967546"/>
                    </a:ext>
                  </a:extLst>
                </a:gridCol>
                <a:gridCol w="658368">
                  <a:extLst>
                    <a:ext uri="{9D8B030D-6E8A-4147-A177-3AD203B41FA5}">
                      <a16:colId xmlns:a16="http://schemas.microsoft.com/office/drawing/2014/main" val="528196606"/>
                    </a:ext>
                  </a:extLst>
                </a:gridCol>
                <a:gridCol w="658368">
                  <a:extLst>
                    <a:ext uri="{9D8B030D-6E8A-4147-A177-3AD203B41FA5}">
                      <a16:colId xmlns:a16="http://schemas.microsoft.com/office/drawing/2014/main" val="3115223902"/>
                    </a:ext>
                  </a:extLst>
                </a:gridCol>
                <a:gridCol w="658368">
                  <a:extLst>
                    <a:ext uri="{9D8B030D-6E8A-4147-A177-3AD203B41FA5}">
                      <a16:colId xmlns:a16="http://schemas.microsoft.com/office/drawing/2014/main" val="3441816782"/>
                    </a:ext>
                  </a:extLst>
                </a:gridCol>
                <a:gridCol w="658368">
                  <a:extLst>
                    <a:ext uri="{9D8B030D-6E8A-4147-A177-3AD203B41FA5}">
                      <a16:colId xmlns:a16="http://schemas.microsoft.com/office/drawing/2014/main" val="643330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8005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- 2018-08-29 09:38:09 </a:t>
                      </a:r>
                      <a:r>
                        <a:rPr kumimoji="0" lang="en-US" sz="1000" b="0" i="0" u="none" strike="noStrike" kern="1200" cap="none" spc="0" normalizeH="0" baseline="0" noProof="0">
                          <a:ln>
                            <a:noFill/>
                          </a:ln>
                          <a:solidFill>
                            <a:prstClr val="black"/>
                          </a:solidFill>
                          <a:effectLst/>
                          <a:uLnTx/>
                          <a:uFillTx/>
                          <a:latin typeface="+mn-lt"/>
                          <a:ea typeface="+mn-ea"/>
                          <a:cs typeface="+mn-cs"/>
                        </a:rPr>
                        <a:t>
 Ihr seid der Hammer: so viele richtige Antworten! Hier unsere Auflösung! Vielen Dank an @gemperlemanuel #fiattractor #fiattrattori #trecker #treckerfahren #trecker_pictures #traktor #traktoren #trattori #tractor #tractors #schlepper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7941</a:t>
                      </a:r>
                    </a:p>
                  </a:txBody>
                  <a:tcPr/>
                </a:tc>
                <a:extLst>
                  <a:ext uri="{0D108BD9-81ED-4DB2-BD59-A6C34878D82A}">
                    <a16:rowId xmlns:a16="http://schemas.microsoft.com/office/drawing/2014/main" val="221314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- 2018-08-29 07:24:37 </a:t>
                      </a:r>
                      <a:r>
                        <a:rPr kumimoji="0" lang="en-US" sz="1000" b="0" i="0" u="none" strike="noStrike" kern="1200" cap="none" spc="0" normalizeH="0" baseline="0" noProof="0">
                          <a:ln>
                            <a:noFill/>
                          </a:ln>
                          <a:solidFill>
                            <a:prstClr val="black"/>
                          </a:solidFill>
                          <a:effectLst/>
                          <a:uLnTx/>
                          <a:uFillTx/>
                          <a:latin typeface="+mn-lt"/>
                          <a:ea typeface="+mn-ea"/>
                          <a:cs typeface="+mn-cs"/>
                        </a:rPr>
                        <a:t>
 Bist Du ein Experte? An was für einem Trecker schraubt @gemperlemanuel aus der 🇨🇭 hier wohl...? 🧐 #oldtimertractor #oldtimer #oldtimers #trecker #treckerfahren #trecker_pictures #treckerliebe #treckerfriends #traktor #traktoren #tractor #tractors #landmaschinen #johndeere #fendt #deutz #masseyferguson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9374</a:t>
                      </a:r>
                    </a:p>
                  </a:txBody>
                  <a:tcPr/>
                </a:tc>
                <a:extLst>
                  <a:ext uri="{0D108BD9-81ED-4DB2-BD59-A6C34878D82A}">
                    <a16:rowId xmlns:a16="http://schemas.microsoft.com/office/drawing/2014/main" val="168783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ndr2 - 2018-08-28 23:09:39 </a:t>
                      </a:r>
                      <a:r>
                        <a:rPr kumimoji="0" lang="en-US" sz="1000" b="0" i="0" u="none" strike="noStrike" kern="1200" cap="none" spc="0" normalizeH="0" baseline="0" noProof="0">
                          <a:ln>
                            <a:noFill/>
                          </a:ln>
                          <a:solidFill>
                            <a:prstClr val="black"/>
                          </a:solidFill>
                          <a:effectLst/>
                          <a:uLnTx/>
                          <a:uFillTx/>
                          <a:latin typeface="+mn-lt"/>
                          <a:ea typeface="+mn-ea"/>
                          <a:cs typeface="+mn-cs"/>
                        </a:rPr>
                        <a:t>
 "I still have a dream."
.
.
.
#martinlutherking #ihaveadream #mlk #washintondc #28august1963 #28august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13290</a:t>
                      </a:r>
                    </a:p>
                  </a:txBody>
                  <a:tcPr/>
                </a:tc>
                <a:extLst>
                  <a:ext uri="{0D108BD9-81ED-4DB2-BD59-A6C34878D82A}">
                    <a16:rowId xmlns:a16="http://schemas.microsoft.com/office/drawing/2014/main" val="2249025995"/>
                  </a:ext>
                </a:extLst>
              </a:tr>
            </a:tbl>
          </a:graphicData>
        </a:graphic>
      </p:graphicFrame>
      <p:sp>
        <p:nvSpPr>
          <p:cNvPr id="4" name="Text Placeholder 3">
            <a:extLst>
              <a:ext uri="{FF2B5EF4-FFF2-40B4-BE49-F238E27FC236}">
                <a16:creationId xmlns:a16="http://schemas.microsoft.com/office/drawing/2014/main" id="{523E3DC8-EB40-4D05-A586-4172E406336D}"/>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222923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03EFC-E169-42A5-BD4A-CAA98AC2D5B9}"/>
              </a:ext>
            </a:extLst>
          </p:cNvPr>
          <p:cNvSpPr>
            <a:spLocks noGrp="1"/>
          </p:cNvSpPr>
          <p:nvPr>
            <p:ph type="title"/>
          </p:nvPr>
        </p:nvSpPr>
        <p:spPr/>
        <p:txBody>
          <a:bodyPr/>
          <a:lstStyle/>
          <a:p>
            <a:r>
              <a:rPr lang="en-US"/>
              <a:t>Instagram Videos Table | Instagram - 1 of 20</a:t>
            </a:r>
          </a:p>
        </p:txBody>
      </p:sp>
      <p:graphicFrame>
        <p:nvGraphicFramePr>
          <p:cNvPr id="5" name="Table Placeholder 4">
            <a:extLst>
              <a:ext uri="{FF2B5EF4-FFF2-40B4-BE49-F238E27FC236}">
                <a16:creationId xmlns:a16="http://schemas.microsoft.com/office/drawing/2014/main" id="{940FA8C7-BD13-4365-8F94-7AA9617B575B}"/>
              </a:ext>
            </a:extLst>
          </p:cNvPr>
          <p:cNvGraphicFramePr>
            <a:graphicFrameLocks noGrp="1"/>
          </p:cNvGraphicFramePr>
          <p:nvPr>
            <p:ph type="tbl" sz="quarter" idx="13"/>
            <p:extLst>
              <p:ext uri="{D42A27DB-BD31-4B8C-83A1-F6EECF244321}">
                <p14:modId xmlns:p14="http://schemas.microsoft.com/office/powerpoint/2010/main" val="344593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55475362"/>
                    </a:ext>
                  </a:extLst>
                </a:gridCol>
                <a:gridCol w="658368">
                  <a:extLst>
                    <a:ext uri="{9D8B030D-6E8A-4147-A177-3AD203B41FA5}">
                      <a16:colId xmlns:a16="http://schemas.microsoft.com/office/drawing/2014/main" val="1209814296"/>
                    </a:ext>
                  </a:extLst>
                </a:gridCol>
                <a:gridCol w="658368">
                  <a:extLst>
                    <a:ext uri="{9D8B030D-6E8A-4147-A177-3AD203B41FA5}">
                      <a16:colId xmlns:a16="http://schemas.microsoft.com/office/drawing/2014/main" val="109377496"/>
                    </a:ext>
                  </a:extLst>
                </a:gridCol>
                <a:gridCol w="658368">
                  <a:extLst>
                    <a:ext uri="{9D8B030D-6E8A-4147-A177-3AD203B41FA5}">
                      <a16:colId xmlns:a16="http://schemas.microsoft.com/office/drawing/2014/main" val="3481253862"/>
                    </a:ext>
                  </a:extLst>
                </a:gridCol>
                <a:gridCol w="658368">
                  <a:extLst>
                    <a:ext uri="{9D8B030D-6E8A-4147-A177-3AD203B41FA5}">
                      <a16:colId xmlns:a16="http://schemas.microsoft.com/office/drawing/2014/main" val="544817290"/>
                    </a:ext>
                  </a:extLst>
                </a:gridCol>
                <a:gridCol w="658368">
                  <a:extLst>
                    <a:ext uri="{9D8B030D-6E8A-4147-A177-3AD203B41FA5}">
                      <a16:colId xmlns:a16="http://schemas.microsoft.com/office/drawing/2014/main" val="3699827161"/>
                    </a:ext>
                  </a:extLst>
                </a:gridCol>
                <a:gridCol w="658368">
                  <a:extLst>
                    <a:ext uri="{9D8B030D-6E8A-4147-A177-3AD203B41FA5}">
                      <a16:colId xmlns:a16="http://schemas.microsoft.com/office/drawing/2014/main" val="1452673422"/>
                    </a:ext>
                  </a:extLst>
                </a:gridCol>
                <a:gridCol w="658368">
                  <a:extLst>
                    <a:ext uri="{9D8B030D-6E8A-4147-A177-3AD203B41FA5}">
                      <a16:colId xmlns:a16="http://schemas.microsoft.com/office/drawing/2014/main" val="3263296683"/>
                    </a:ext>
                  </a:extLst>
                </a:gridCol>
                <a:gridCol w="658368">
                  <a:extLst>
                    <a:ext uri="{9D8B030D-6E8A-4147-A177-3AD203B41FA5}">
                      <a16:colId xmlns:a16="http://schemas.microsoft.com/office/drawing/2014/main" val="2123697950"/>
                    </a:ext>
                  </a:extLst>
                </a:gridCol>
                <a:gridCol w="658368">
                  <a:extLst>
                    <a:ext uri="{9D8B030D-6E8A-4147-A177-3AD203B41FA5}">
                      <a16:colId xmlns:a16="http://schemas.microsoft.com/office/drawing/2014/main" val="620797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2739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- 2018-08-31 14:27:53 </a:t>
                      </a:r>
                      <a:r>
                        <a:rPr kumimoji="0" lang="de-DE" sz="1000" b="0" i="0" u="none" strike="noStrike" kern="1200" cap="none" spc="0" normalizeH="0" baseline="0" noProof="0">
                          <a:ln>
                            <a:noFill/>
                          </a:ln>
                          <a:solidFill>
                            <a:prstClr val="black"/>
                          </a:solidFill>
                          <a:effectLst/>
                          <a:uLnTx/>
                          <a:uFillTx/>
                          <a:latin typeface="+mn-lt"/>
                          <a:ea typeface="+mn-ea"/>
                          <a:cs typeface="+mn-cs"/>
                        </a:rPr>
                        <a:t>
 Wann geht die Sonne auf, wenn immer Sommer- oder Winterzeit wäre? So müssen wir uns umstellen, sollte die Zeitumstellung abgeschafft werden.
Viele Europäer kennen es nicht anders: Am letzten Sonntag im März wird die Uhr eine Stunde vorgestellt, am letzten Oktober-Sonntag eine Stunde zurück. EU-Kommissionschef #Juncker will das ändern. Ein Argument: "Die Menschen wollen das." Juncker kündigte, einen entsprechenden #Gesetzesvorschlag vorlegen zu wollen. Bestenfalls könnte die #Zeitumstellung schon 2020 Geschichte sein.
#Biorhythmus #Aufwachen #Sonnenaufgang #Sonnenuntergang #Uhr #Schlafen #Sommerzeit #Winterzeit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41.52 %</a:t>
                      </a:r>
                    </a:p>
                  </a:txBody>
                  <a:tcPr/>
                </a:tc>
                <a:extLst>
                  <a:ext uri="{0D108BD9-81ED-4DB2-BD59-A6C34878D82A}">
                    <a16:rowId xmlns:a16="http://schemas.microsoft.com/office/drawing/2014/main" val="665339702"/>
                  </a:ext>
                </a:extLst>
              </a:tr>
            </a:tbl>
          </a:graphicData>
        </a:graphic>
      </p:graphicFrame>
      <p:sp>
        <p:nvSpPr>
          <p:cNvPr id="4" name="Text Placeholder 3">
            <a:extLst>
              <a:ext uri="{FF2B5EF4-FFF2-40B4-BE49-F238E27FC236}">
                <a16:creationId xmlns:a16="http://schemas.microsoft.com/office/drawing/2014/main" id="{BF5E4A87-97E4-4CA2-AD57-4C150283A17B}"/>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57945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DBC0-02C1-4095-9978-48C24FC4C685}"/>
              </a:ext>
            </a:extLst>
          </p:cNvPr>
          <p:cNvSpPr>
            <a:spLocks noGrp="1"/>
          </p:cNvSpPr>
          <p:nvPr>
            <p:ph type="title"/>
          </p:nvPr>
        </p:nvSpPr>
        <p:spPr/>
        <p:txBody>
          <a:bodyPr/>
          <a:lstStyle/>
          <a:p>
            <a:r>
              <a:rPr lang="en-US"/>
              <a:t>Instagram Videos Table | Instagram - 2 of 20</a:t>
            </a:r>
          </a:p>
        </p:txBody>
      </p:sp>
      <p:graphicFrame>
        <p:nvGraphicFramePr>
          <p:cNvPr id="5" name="Table Placeholder 4">
            <a:extLst>
              <a:ext uri="{FF2B5EF4-FFF2-40B4-BE49-F238E27FC236}">
                <a16:creationId xmlns:a16="http://schemas.microsoft.com/office/drawing/2014/main" id="{32468B1A-8616-4D00-B83E-617AD376F3ED}"/>
              </a:ext>
            </a:extLst>
          </p:cNvPr>
          <p:cNvGraphicFramePr>
            <a:graphicFrameLocks noGrp="1"/>
          </p:cNvGraphicFramePr>
          <p:nvPr>
            <p:ph type="tbl" sz="quarter" idx="13"/>
            <p:extLst>
              <p:ext uri="{D42A27DB-BD31-4B8C-83A1-F6EECF244321}">
                <p14:modId xmlns:p14="http://schemas.microsoft.com/office/powerpoint/2010/main" val="924074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2893902"/>
                    </a:ext>
                  </a:extLst>
                </a:gridCol>
                <a:gridCol w="658368">
                  <a:extLst>
                    <a:ext uri="{9D8B030D-6E8A-4147-A177-3AD203B41FA5}">
                      <a16:colId xmlns:a16="http://schemas.microsoft.com/office/drawing/2014/main" val="2096293248"/>
                    </a:ext>
                  </a:extLst>
                </a:gridCol>
                <a:gridCol w="658368">
                  <a:extLst>
                    <a:ext uri="{9D8B030D-6E8A-4147-A177-3AD203B41FA5}">
                      <a16:colId xmlns:a16="http://schemas.microsoft.com/office/drawing/2014/main" val="1331114069"/>
                    </a:ext>
                  </a:extLst>
                </a:gridCol>
                <a:gridCol w="658368">
                  <a:extLst>
                    <a:ext uri="{9D8B030D-6E8A-4147-A177-3AD203B41FA5}">
                      <a16:colId xmlns:a16="http://schemas.microsoft.com/office/drawing/2014/main" val="2013201040"/>
                    </a:ext>
                  </a:extLst>
                </a:gridCol>
                <a:gridCol w="658368">
                  <a:extLst>
                    <a:ext uri="{9D8B030D-6E8A-4147-A177-3AD203B41FA5}">
                      <a16:colId xmlns:a16="http://schemas.microsoft.com/office/drawing/2014/main" val="515982573"/>
                    </a:ext>
                  </a:extLst>
                </a:gridCol>
                <a:gridCol w="658368">
                  <a:extLst>
                    <a:ext uri="{9D8B030D-6E8A-4147-A177-3AD203B41FA5}">
                      <a16:colId xmlns:a16="http://schemas.microsoft.com/office/drawing/2014/main" val="438107807"/>
                    </a:ext>
                  </a:extLst>
                </a:gridCol>
                <a:gridCol w="658368">
                  <a:extLst>
                    <a:ext uri="{9D8B030D-6E8A-4147-A177-3AD203B41FA5}">
                      <a16:colId xmlns:a16="http://schemas.microsoft.com/office/drawing/2014/main" val="652768567"/>
                    </a:ext>
                  </a:extLst>
                </a:gridCol>
                <a:gridCol w="658368">
                  <a:extLst>
                    <a:ext uri="{9D8B030D-6E8A-4147-A177-3AD203B41FA5}">
                      <a16:colId xmlns:a16="http://schemas.microsoft.com/office/drawing/2014/main" val="893178362"/>
                    </a:ext>
                  </a:extLst>
                </a:gridCol>
                <a:gridCol w="658368">
                  <a:extLst>
                    <a:ext uri="{9D8B030D-6E8A-4147-A177-3AD203B41FA5}">
                      <a16:colId xmlns:a16="http://schemas.microsoft.com/office/drawing/2014/main" val="3284847610"/>
                    </a:ext>
                  </a:extLst>
                </a:gridCol>
                <a:gridCol w="658368">
                  <a:extLst>
                    <a:ext uri="{9D8B030D-6E8A-4147-A177-3AD203B41FA5}">
                      <a16:colId xmlns:a16="http://schemas.microsoft.com/office/drawing/2014/main" val="1361957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00099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tagesschau - 2018-08-31 14:18:23 </a:t>
                      </a:r>
                      <a:r>
                        <a:rPr kumimoji="0" lang="en-US" sz="1000" b="0" i="0" u="none" strike="noStrike" kern="1200" cap="none" spc="0" normalizeH="0" baseline="0" noProof="0">
                          <a:ln>
                            <a:noFill/>
                          </a:ln>
                          <a:solidFill>
                            <a:prstClr val="black"/>
                          </a:solidFill>
                          <a:effectLst/>
                          <a:uLnTx/>
                          <a:uFillTx/>
                          <a:latin typeface="+mn-lt"/>
                          <a:ea typeface="+mn-ea"/>
                          <a:cs typeface="+mn-cs"/>
                        </a:rPr>
                        <a:t>
 Ein Zoo in Japan stellt den Betrieb ein und lässt die Tiere im Stich - darunter der Delfin "Honey" und eine Pinguin-Kolonie. Tierschützer fordern ein rasches Ende der Quälerei.
#Zoo #Tierrecht #Tierschutz #Delphin #Pinguin #Aquarium #Japan #Umweltschutz #Delphine #Delfine #Pinguine #tagesschau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42.02 %</a:t>
                      </a:r>
                    </a:p>
                  </a:txBody>
                  <a:tcPr/>
                </a:tc>
                <a:extLst>
                  <a:ext uri="{0D108BD9-81ED-4DB2-BD59-A6C34878D82A}">
                    <a16:rowId xmlns:a16="http://schemas.microsoft.com/office/drawing/2014/main" val="2747132057"/>
                  </a:ext>
                </a:extLst>
              </a:tr>
            </a:tbl>
          </a:graphicData>
        </a:graphic>
      </p:graphicFrame>
      <p:sp>
        <p:nvSpPr>
          <p:cNvPr id="4" name="Text Placeholder 3">
            <a:extLst>
              <a:ext uri="{FF2B5EF4-FFF2-40B4-BE49-F238E27FC236}">
                <a16:creationId xmlns:a16="http://schemas.microsoft.com/office/drawing/2014/main" id="{BE4B4C30-84B8-4B14-B8E7-62A6C2C1D610}"/>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710087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34B08-72BF-477E-B32E-63A9A569ABE3}"/>
              </a:ext>
            </a:extLst>
          </p:cNvPr>
          <p:cNvSpPr>
            <a:spLocks noGrp="1"/>
          </p:cNvSpPr>
          <p:nvPr>
            <p:ph type="title"/>
          </p:nvPr>
        </p:nvSpPr>
        <p:spPr/>
        <p:txBody>
          <a:bodyPr/>
          <a:lstStyle/>
          <a:p>
            <a:r>
              <a:rPr lang="en-US"/>
              <a:t>Instagram Videos Table | Instagram - 3 of 20</a:t>
            </a:r>
          </a:p>
        </p:txBody>
      </p:sp>
      <p:graphicFrame>
        <p:nvGraphicFramePr>
          <p:cNvPr id="5" name="Table Placeholder 4">
            <a:extLst>
              <a:ext uri="{FF2B5EF4-FFF2-40B4-BE49-F238E27FC236}">
                <a16:creationId xmlns:a16="http://schemas.microsoft.com/office/drawing/2014/main" id="{2C8CBCC9-CF9F-4670-BAB3-DCFBEAF5E8F4}"/>
              </a:ext>
            </a:extLst>
          </p:cNvPr>
          <p:cNvGraphicFramePr>
            <a:graphicFrameLocks noGrp="1"/>
          </p:cNvGraphicFramePr>
          <p:nvPr>
            <p:ph type="tbl" sz="quarter" idx="13"/>
            <p:extLst>
              <p:ext uri="{D42A27DB-BD31-4B8C-83A1-F6EECF244321}">
                <p14:modId xmlns:p14="http://schemas.microsoft.com/office/powerpoint/2010/main" val="1806351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2537366"/>
                    </a:ext>
                  </a:extLst>
                </a:gridCol>
                <a:gridCol w="658368">
                  <a:extLst>
                    <a:ext uri="{9D8B030D-6E8A-4147-A177-3AD203B41FA5}">
                      <a16:colId xmlns:a16="http://schemas.microsoft.com/office/drawing/2014/main" val="2300639663"/>
                    </a:ext>
                  </a:extLst>
                </a:gridCol>
                <a:gridCol w="658368">
                  <a:extLst>
                    <a:ext uri="{9D8B030D-6E8A-4147-A177-3AD203B41FA5}">
                      <a16:colId xmlns:a16="http://schemas.microsoft.com/office/drawing/2014/main" val="3693014145"/>
                    </a:ext>
                  </a:extLst>
                </a:gridCol>
                <a:gridCol w="658368">
                  <a:extLst>
                    <a:ext uri="{9D8B030D-6E8A-4147-A177-3AD203B41FA5}">
                      <a16:colId xmlns:a16="http://schemas.microsoft.com/office/drawing/2014/main" val="483722296"/>
                    </a:ext>
                  </a:extLst>
                </a:gridCol>
                <a:gridCol w="658368">
                  <a:extLst>
                    <a:ext uri="{9D8B030D-6E8A-4147-A177-3AD203B41FA5}">
                      <a16:colId xmlns:a16="http://schemas.microsoft.com/office/drawing/2014/main" val="4109148859"/>
                    </a:ext>
                  </a:extLst>
                </a:gridCol>
                <a:gridCol w="658368">
                  <a:extLst>
                    <a:ext uri="{9D8B030D-6E8A-4147-A177-3AD203B41FA5}">
                      <a16:colId xmlns:a16="http://schemas.microsoft.com/office/drawing/2014/main" val="868628104"/>
                    </a:ext>
                  </a:extLst>
                </a:gridCol>
                <a:gridCol w="658368">
                  <a:extLst>
                    <a:ext uri="{9D8B030D-6E8A-4147-A177-3AD203B41FA5}">
                      <a16:colId xmlns:a16="http://schemas.microsoft.com/office/drawing/2014/main" val="1776198800"/>
                    </a:ext>
                  </a:extLst>
                </a:gridCol>
                <a:gridCol w="658368">
                  <a:extLst>
                    <a:ext uri="{9D8B030D-6E8A-4147-A177-3AD203B41FA5}">
                      <a16:colId xmlns:a16="http://schemas.microsoft.com/office/drawing/2014/main" val="884602268"/>
                    </a:ext>
                  </a:extLst>
                </a:gridCol>
                <a:gridCol w="658368">
                  <a:extLst>
                    <a:ext uri="{9D8B030D-6E8A-4147-A177-3AD203B41FA5}">
                      <a16:colId xmlns:a16="http://schemas.microsoft.com/office/drawing/2014/main" val="2438480982"/>
                    </a:ext>
                  </a:extLst>
                </a:gridCol>
                <a:gridCol w="658368">
                  <a:extLst>
                    <a:ext uri="{9D8B030D-6E8A-4147-A177-3AD203B41FA5}">
                      <a16:colId xmlns:a16="http://schemas.microsoft.com/office/drawing/2014/main" val="85593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76532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- 2018-08-30 17:13:16 </a:t>
                      </a:r>
                      <a:r>
                        <a:rPr kumimoji="0" lang="de-DE" sz="1000" b="0" i="0" u="none" strike="noStrike" kern="1200" cap="none" spc="0" normalizeH="0" baseline="0" noProof="0">
                          <a:ln>
                            <a:noFill/>
                          </a:ln>
                          <a:solidFill>
                            <a:prstClr val="black"/>
                          </a:solidFill>
                          <a:effectLst/>
                          <a:uLnTx/>
                          <a:uFillTx/>
                          <a:latin typeface="+mn-lt"/>
                          <a:ea typeface="+mn-ea"/>
                          <a:cs typeface="+mn-cs"/>
                        </a:rPr>
                        <a:t>
 Sie leben von unserem Müll.
Tonnenweise landet #Elektroschrott aus #Europa in #Accra, der Hauptstadt #Ghanas. Um an das wertvolle #Kupfer, #Aluminium und #Eisen zu kommen, verbrennen junge Frauen und Männer das, was die westliche Welt als #Müll in Richtung #Afrika schickt. Die Dämpfe, die dabei entstehen, verursachen #Lungenschäden. Vielen Bewohnern der Hauptstadt bleibt aber auch nichts anderes übrig, als sich in #Lebensgefahr zu begeben, denn das Pro-Kopf-Einkommen liegt bei gerademal jährlich 1.600 US-Dollar.
#EU #Umwelt #Umweltverschmutzung #giftig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extLst>
                  <a:ext uri="{0D108BD9-81ED-4DB2-BD59-A6C34878D82A}">
                    <a16:rowId xmlns:a16="http://schemas.microsoft.com/office/drawing/2014/main" val="4180118740"/>
                  </a:ext>
                </a:extLst>
              </a:tr>
            </a:tbl>
          </a:graphicData>
        </a:graphic>
      </p:graphicFrame>
      <p:sp>
        <p:nvSpPr>
          <p:cNvPr id="4" name="Text Placeholder 3">
            <a:extLst>
              <a:ext uri="{FF2B5EF4-FFF2-40B4-BE49-F238E27FC236}">
                <a16:creationId xmlns:a16="http://schemas.microsoft.com/office/drawing/2014/main" id="{632F9AF8-5B39-4EDD-9ECC-9622A1A36D2C}"/>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3958105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E521B-9918-423A-A9CD-69669E6F7C02}"/>
              </a:ext>
            </a:extLst>
          </p:cNvPr>
          <p:cNvSpPr>
            <a:spLocks noGrp="1"/>
          </p:cNvSpPr>
          <p:nvPr>
            <p:ph type="title"/>
          </p:nvPr>
        </p:nvSpPr>
        <p:spPr/>
        <p:txBody>
          <a:bodyPr/>
          <a:lstStyle/>
          <a:p>
            <a:r>
              <a:rPr lang="en-US"/>
              <a:t>Instagram Videos Table | Instagram - 4 of 20</a:t>
            </a:r>
          </a:p>
        </p:txBody>
      </p:sp>
      <p:graphicFrame>
        <p:nvGraphicFramePr>
          <p:cNvPr id="5" name="Table Placeholder 4">
            <a:extLst>
              <a:ext uri="{FF2B5EF4-FFF2-40B4-BE49-F238E27FC236}">
                <a16:creationId xmlns:a16="http://schemas.microsoft.com/office/drawing/2014/main" id="{6241EE3A-B44E-4E4D-8179-7929C48A5111}"/>
              </a:ext>
            </a:extLst>
          </p:cNvPr>
          <p:cNvGraphicFramePr>
            <a:graphicFrameLocks noGrp="1"/>
          </p:cNvGraphicFramePr>
          <p:nvPr>
            <p:ph type="tbl" sz="quarter" idx="13"/>
            <p:extLst>
              <p:ext uri="{D42A27DB-BD31-4B8C-83A1-F6EECF244321}">
                <p14:modId xmlns:p14="http://schemas.microsoft.com/office/powerpoint/2010/main" val="986139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50321608"/>
                    </a:ext>
                  </a:extLst>
                </a:gridCol>
                <a:gridCol w="658368">
                  <a:extLst>
                    <a:ext uri="{9D8B030D-6E8A-4147-A177-3AD203B41FA5}">
                      <a16:colId xmlns:a16="http://schemas.microsoft.com/office/drawing/2014/main" val="641346285"/>
                    </a:ext>
                  </a:extLst>
                </a:gridCol>
                <a:gridCol w="658368">
                  <a:extLst>
                    <a:ext uri="{9D8B030D-6E8A-4147-A177-3AD203B41FA5}">
                      <a16:colId xmlns:a16="http://schemas.microsoft.com/office/drawing/2014/main" val="3482704864"/>
                    </a:ext>
                  </a:extLst>
                </a:gridCol>
                <a:gridCol w="658368">
                  <a:extLst>
                    <a:ext uri="{9D8B030D-6E8A-4147-A177-3AD203B41FA5}">
                      <a16:colId xmlns:a16="http://schemas.microsoft.com/office/drawing/2014/main" val="3944870357"/>
                    </a:ext>
                  </a:extLst>
                </a:gridCol>
                <a:gridCol w="658368">
                  <a:extLst>
                    <a:ext uri="{9D8B030D-6E8A-4147-A177-3AD203B41FA5}">
                      <a16:colId xmlns:a16="http://schemas.microsoft.com/office/drawing/2014/main" val="1227796653"/>
                    </a:ext>
                  </a:extLst>
                </a:gridCol>
                <a:gridCol w="658368">
                  <a:extLst>
                    <a:ext uri="{9D8B030D-6E8A-4147-A177-3AD203B41FA5}">
                      <a16:colId xmlns:a16="http://schemas.microsoft.com/office/drawing/2014/main" val="1052221150"/>
                    </a:ext>
                  </a:extLst>
                </a:gridCol>
                <a:gridCol w="658368">
                  <a:extLst>
                    <a:ext uri="{9D8B030D-6E8A-4147-A177-3AD203B41FA5}">
                      <a16:colId xmlns:a16="http://schemas.microsoft.com/office/drawing/2014/main" val="3652008933"/>
                    </a:ext>
                  </a:extLst>
                </a:gridCol>
                <a:gridCol w="658368">
                  <a:extLst>
                    <a:ext uri="{9D8B030D-6E8A-4147-A177-3AD203B41FA5}">
                      <a16:colId xmlns:a16="http://schemas.microsoft.com/office/drawing/2014/main" val="2646200794"/>
                    </a:ext>
                  </a:extLst>
                </a:gridCol>
                <a:gridCol w="658368">
                  <a:extLst>
                    <a:ext uri="{9D8B030D-6E8A-4147-A177-3AD203B41FA5}">
                      <a16:colId xmlns:a16="http://schemas.microsoft.com/office/drawing/2014/main" val="2462007623"/>
                    </a:ext>
                  </a:extLst>
                </a:gridCol>
                <a:gridCol w="658368">
                  <a:extLst>
                    <a:ext uri="{9D8B030D-6E8A-4147-A177-3AD203B41FA5}">
                      <a16:colId xmlns:a16="http://schemas.microsoft.com/office/drawing/2014/main" val="1676261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83592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- 2018-08-30 15:24:32 </a:t>
                      </a:r>
                      <a:r>
                        <a:rPr kumimoji="0" lang="en-US" sz="1000" b="0" i="0" u="none" strike="noStrike" kern="1200" cap="none" spc="0" normalizeH="0" baseline="0" noProof="0">
                          <a:ln>
                            <a:noFill/>
                          </a:ln>
                          <a:solidFill>
                            <a:prstClr val="black"/>
                          </a:solidFill>
                          <a:effectLst/>
                          <a:uLnTx/>
                          <a:uFillTx/>
                          <a:latin typeface="+mn-lt"/>
                          <a:ea typeface="+mn-ea"/>
                          <a:cs typeface="+mn-cs"/>
                        </a:rPr>
                        <a:t>
 @kenoveith kann es auch ohne Trecker 🚜💨! (bitte unbedingt 🔈 an) #ndrfernsehen #platt #plattschnacker #niederdeutsch #trecker #treckerheld #traktor #traktoren #tractor #tractors #schlepper #humor #identität #plattfisch #ostfriesland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39.82 %</a:t>
                      </a:r>
                    </a:p>
                  </a:txBody>
                  <a:tcPr/>
                </a:tc>
                <a:extLst>
                  <a:ext uri="{0D108BD9-81ED-4DB2-BD59-A6C34878D82A}">
                    <a16:rowId xmlns:a16="http://schemas.microsoft.com/office/drawing/2014/main" val="3933385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- 2018-08-30 15:21:46 </a:t>
                      </a:r>
                      <a:r>
                        <a:rPr kumimoji="0" lang="de-DE" sz="1000" b="0" i="0" u="none" strike="noStrike" kern="1200" cap="none" spc="0" normalizeH="0" baseline="0" noProof="0">
                          <a:ln>
                            <a:noFill/>
                          </a:ln>
                          <a:solidFill>
                            <a:prstClr val="black"/>
                          </a:solidFill>
                          <a:effectLst/>
                          <a:uLnTx/>
                          <a:uFillTx/>
                          <a:latin typeface="+mn-lt"/>
                          <a:ea typeface="+mn-ea"/>
                          <a:cs typeface="+mn-cs"/>
                        </a:rPr>
                        <a:t>
 Die Rente ist zentraler Bestandteil des Sozialstaates. Ihre Berechnung ist komplex und von jedem einzelnen Lebenslauf abhängig. Unsere stark vereinfachte Darstellung zeigt das Grundprinzip des Entgeltsystems und bezieht sich vor allem auf Altersrenten.
#rente #rentensystem #entgelt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31.92 %</a:t>
                      </a:r>
                    </a:p>
                  </a:txBody>
                  <a:tcPr/>
                </a:tc>
                <a:extLst>
                  <a:ext uri="{0D108BD9-81ED-4DB2-BD59-A6C34878D82A}">
                    <a16:rowId xmlns:a16="http://schemas.microsoft.com/office/drawing/2014/main" val="1027459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ndr2 - 2018-08-30 09:22:28 </a:t>
                      </a:r>
                      <a:r>
                        <a:rPr kumimoji="0" lang="en-US" sz="1000" b="0" i="0" u="none" strike="noStrike" kern="1200" cap="none" spc="0" normalizeH="0" baseline="0" noProof="0">
                          <a:ln>
                            <a:noFill/>
                          </a:ln>
                          <a:solidFill>
                            <a:prstClr val="black"/>
                          </a:solidFill>
                          <a:effectLst/>
                          <a:uLnTx/>
                          <a:uFillTx/>
                          <a:latin typeface="+mn-lt"/>
                          <a:ea typeface="+mn-ea"/>
                          <a:cs typeface="+mn-cs"/>
                        </a:rPr>
                        <a:t>
 @teesytones bei NDR 2! #wesleychoreo #tonestour #wesleychallenge #tessygang #musik  #wesley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36.15 %</a:t>
                      </a:r>
                    </a:p>
                  </a:txBody>
                  <a:tcPr/>
                </a:tc>
                <a:extLst>
                  <a:ext uri="{0D108BD9-81ED-4DB2-BD59-A6C34878D82A}">
                    <a16:rowId xmlns:a16="http://schemas.microsoft.com/office/drawing/2014/main" val="1751327493"/>
                  </a:ext>
                </a:extLst>
              </a:tr>
            </a:tbl>
          </a:graphicData>
        </a:graphic>
      </p:graphicFrame>
      <p:sp>
        <p:nvSpPr>
          <p:cNvPr id="4" name="Text Placeholder 3">
            <a:extLst>
              <a:ext uri="{FF2B5EF4-FFF2-40B4-BE49-F238E27FC236}">
                <a16:creationId xmlns:a16="http://schemas.microsoft.com/office/drawing/2014/main" id="{CFB09671-C32C-4732-B2F4-B8B203A72FFE}"/>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2615574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DC631-45F8-44FC-B80F-4E4A41A849B6}"/>
              </a:ext>
            </a:extLst>
          </p:cNvPr>
          <p:cNvSpPr>
            <a:spLocks noGrp="1"/>
          </p:cNvSpPr>
          <p:nvPr>
            <p:ph type="title"/>
          </p:nvPr>
        </p:nvSpPr>
        <p:spPr/>
        <p:txBody>
          <a:bodyPr/>
          <a:lstStyle/>
          <a:p>
            <a:r>
              <a:rPr lang="en-US"/>
              <a:t>Instagram Videos Table | Instagram - 5 of 20</a:t>
            </a:r>
          </a:p>
        </p:txBody>
      </p:sp>
      <p:graphicFrame>
        <p:nvGraphicFramePr>
          <p:cNvPr id="5" name="Table Placeholder 4">
            <a:extLst>
              <a:ext uri="{FF2B5EF4-FFF2-40B4-BE49-F238E27FC236}">
                <a16:creationId xmlns:a16="http://schemas.microsoft.com/office/drawing/2014/main" id="{F51AD506-660A-4C68-9FD1-A22057C78A1F}"/>
              </a:ext>
            </a:extLst>
          </p:cNvPr>
          <p:cNvGraphicFramePr>
            <a:graphicFrameLocks noGrp="1"/>
          </p:cNvGraphicFramePr>
          <p:nvPr>
            <p:ph type="tbl" sz="quarter" idx="13"/>
            <p:extLst>
              <p:ext uri="{D42A27DB-BD31-4B8C-83A1-F6EECF244321}">
                <p14:modId xmlns:p14="http://schemas.microsoft.com/office/powerpoint/2010/main" val="279140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89689949"/>
                    </a:ext>
                  </a:extLst>
                </a:gridCol>
                <a:gridCol w="658368">
                  <a:extLst>
                    <a:ext uri="{9D8B030D-6E8A-4147-A177-3AD203B41FA5}">
                      <a16:colId xmlns:a16="http://schemas.microsoft.com/office/drawing/2014/main" val="57747241"/>
                    </a:ext>
                  </a:extLst>
                </a:gridCol>
                <a:gridCol w="658368">
                  <a:extLst>
                    <a:ext uri="{9D8B030D-6E8A-4147-A177-3AD203B41FA5}">
                      <a16:colId xmlns:a16="http://schemas.microsoft.com/office/drawing/2014/main" val="2850885789"/>
                    </a:ext>
                  </a:extLst>
                </a:gridCol>
                <a:gridCol w="658368">
                  <a:extLst>
                    <a:ext uri="{9D8B030D-6E8A-4147-A177-3AD203B41FA5}">
                      <a16:colId xmlns:a16="http://schemas.microsoft.com/office/drawing/2014/main" val="1102217607"/>
                    </a:ext>
                  </a:extLst>
                </a:gridCol>
                <a:gridCol w="658368">
                  <a:extLst>
                    <a:ext uri="{9D8B030D-6E8A-4147-A177-3AD203B41FA5}">
                      <a16:colId xmlns:a16="http://schemas.microsoft.com/office/drawing/2014/main" val="2697232698"/>
                    </a:ext>
                  </a:extLst>
                </a:gridCol>
                <a:gridCol w="658368">
                  <a:extLst>
                    <a:ext uri="{9D8B030D-6E8A-4147-A177-3AD203B41FA5}">
                      <a16:colId xmlns:a16="http://schemas.microsoft.com/office/drawing/2014/main" val="271040790"/>
                    </a:ext>
                  </a:extLst>
                </a:gridCol>
                <a:gridCol w="658368">
                  <a:extLst>
                    <a:ext uri="{9D8B030D-6E8A-4147-A177-3AD203B41FA5}">
                      <a16:colId xmlns:a16="http://schemas.microsoft.com/office/drawing/2014/main" val="990107383"/>
                    </a:ext>
                  </a:extLst>
                </a:gridCol>
                <a:gridCol w="658368">
                  <a:extLst>
                    <a:ext uri="{9D8B030D-6E8A-4147-A177-3AD203B41FA5}">
                      <a16:colId xmlns:a16="http://schemas.microsoft.com/office/drawing/2014/main" val="4155519034"/>
                    </a:ext>
                  </a:extLst>
                </a:gridCol>
                <a:gridCol w="658368">
                  <a:extLst>
                    <a:ext uri="{9D8B030D-6E8A-4147-A177-3AD203B41FA5}">
                      <a16:colId xmlns:a16="http://schemas.microsoft.com/office/drawing/2014/main" val="3274343722"/>
                    </a:ext>
                  </a:extLst>
                </a:gridCol>
                <a:gridCol w="658368">
                  <a:extLst>
                    <a:ext uri="{9D8B030D-6E8A-4147-A177-3AD203B41FA5}">
                      <a16:colId xmlns:a16="http://schemas.microsoft.com/office/drawing/2014/main" val="1576433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57892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- 2018-08-29 15:02:04 </a:t>
                      </a:r>
                      <a:r>
                        <a:rPr kumimoji="0" lang="en-US" sz="1000" b="0" i="0" u="none" strike="noStrike" kern="1200" cap="none" spc="0" normalizeH="0" baseline="0" noProof="0">
                          <a:ln>
                            <a:noFill/>
                          </a:ln>
                          <a:solidFill>
                            <a:prstClr val="black"/>
                          </a:solidFill>
                          <a:effectLst/>
                          <a:uLnTx/>
                          <a:uFillTx/>
                          <a:latin typeface="+mn-lt"/>
                          <a:ea typeface="+mn-ea"/>
                          <a:cs typeface="+mn-cs"/>
                        </a:rPr>
                        <a:t>
 Gönnen können - auch, wenn‘s dann und wann schwerfällt! 😉 🚜💨 #fendt #deutz #lanz #claas #masseyferguson #trecker #traktor #traktoren #schlepper #tractor #tractors #landmaschinen #ndrfernsehen #norddeutschland #humor #identität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53.11 %</a:t>
                      </a:r>
                    </a:p>
                  </a:txBody>
                  <a:tcPr/>
                </a:tc>
                <a:extLst>
                  <a:ext uri="{0D108BD9-81ED-4DB2-BD59-A6C34878D82A}">
                    <a16:rowId xmlns:a16="http://schemas.microsoft.com/office/drawing/2014/main" val="2986695010"/>
                  </a:ext>
                </a:extLst>
              </a:tr>
            </a:tbl>
          </a:graphicData>
        </a:graphic>
      </p:graphicFrame>
      <p:sp>
        <p:nvSpPr>
          <p:cNvPr id="4" name="Text Placeholder 3">
            <a:extLst>
              <a:ext uri="{FF2B5EF4-FFF2-40B4-BE49-F238E27FC236}">
                <a16:creationId xmlns:a16="http://schemas.microsoft.com/office/drawing/2014/main" id="{E3496337-B246-4A05-97ED-ECE5973877FD}"/>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2597979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524CA-5032-47B3-A632-3CC241682728}"/>
              </a:ext>
            </a:extLst>
          </p:cNvPr>
          <p:cNvSpPr>
            <a:spLocks noGrp="1"/>
          </p:cNvSpPr>
          <p:nvPr>
            <p:ph type="title"/>
          </p:nvPr>
        </p:nvSpPr>
        <p:spPr/>
        <p:txBody>
          <a:bodyPr/>
          <a:lstStyle/>
          <a:p>
            <a:r>
              <a:rPr lang="en-US"/>
              <a:t>Instagram Videos Table | Instagram - 6 of 20</a:t>
            </a:r>
          </a:p>
        </p:txBody>
      </p:sp>
      <p:graphicFrame>
        <p:nvGraphicFramePr>
          <p:cNvPr id="5" name="Table Placeholder 4">
            <a:extLst>
              <a:ext uri="{FF2B5EF4-FFF2-40B4-BE49-F238E27FC236}">
                <a16:creationId xmlns:a16="http://schemas.microsoft.com/office/drawing/2014/main" id="{AB808DCD-AF0E-4B51-8149-C23BE8549FE6}"/>
              </a:ext>
            </a:extLst>
          </p:cNvPr>
          <p:cNvGraphicFramePr>
            <a:graphicFrameLocks noGrp="1"/>
          </p:cNvGraphicFramePr>
          <p:nvPr>
            <p:ph type="tbl" sz="quarter" idx="13"/>
            <p:extLst>
              <p:ext uri="{D42A27DB-BD31-4B8C-83A1-F6EECF244321}">
                <p14:modId xmlns:p14="http://schemas.microsoft.com/office/powerpoint/2010/main" val="2904708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96097890"/>
                    </a:ext>
                  </a:extLst>
                </a:gridCol>
                <a:gridCol w="658368">
                  <a:extLst>
                    <a:ext uri="{9D8B030D-6E8A-4147-A177-3AD203B41FA5}">
                      <a16:colId xmlns:a16="http://schemas.microsoft.com/office/drawing/2014/main" val="12424772"/>
                    </a:ext>
                  </a:extLst>
                </a:gridCol>
                <a:gridCol w="658368">
                  <a:extLst>
                    <a:ext uri="{9D8B030D-6E8A-4147-A177-3AD203B41FA5}">
                      <a16:colId xmlns:a16="http://schemas.microsoft.com/office/drawing/2014/main" val="3468376770"/>
                    </a:ext>
                  </a:extLst>
                </a:gridCol>
                <a:gridCol w="658368">
                  <a:extLst>
                    <a:ext uri="{9D8B030D-6E8A-4147-A177-3AD203B41FA5}">
                      <a16:colId xmlns:a16="http://schemas.microsoft.com/office/drawing/2014/main" val="776454032"/>
                    </a:ext>
                  </a:extLst>
                </a:gridCol>
                <a:gridCol w="658368">
                  <a:extLst>
                    <a:ext uri="{9D8B030D-6E8A-4147-A177-3AD203B41FA5}">
                      <a16:colId xmlns:a16="http://schemas.microsoft.com/office/drawing/2014/main" val="1741931842"/>
                    </a:ext>
                  </a:extLst>
                </a:gridCol>
                <a:gridCol w="658368">
                  <a:extLst>
                    <a:ext uri="{9D8B030D-6E8A-4147-A177-3AD203B41FA5}">
                      <a16:colId xmlns:a16="http://schemas.microsoft.com/office/drawing/2014/main" val="708630555"/>
                    </a:ext>
                  </a:extLst>
                </a:gridCol>
                <a:gridCol w="658368">
                  <a:extLst>
                    <a:ext uri="{9D8B030D-6E8A-4147-A177-3AD203B41FA5}">
                      <a16:colId xmlns:a16="http://schemas.microsoft.com/office/drawing/2014/main" val="1694651985"/>
                    </a:ext>
                  </a:extLst>
                </a:gridCol>
                <a:gridCol w="658368">
                  <a:extLst>
                    <a:ext uri="{9D8B030D-6E8A-4147-A177-3AD203B41FA5}">
                      <a16:colId xmlns:a16="http://schemas.microsoft.com/office/drawing/2014/main" val="2155580243"/>
                    </a:ext>
                  </a:extLst>
                </a:gridCol>
                <a:gridCol w="658368">
                  <a:extLst>
                    <a:ext uri="{9D8B030D-6E8A-4147-A177-3AD203B41FA5}">
                      <a16:colId xmlns:a16="http://schemas.microsoft.com/office/drawing/2014/main" val="2056065173"/>
                    </a:ext>
                  </a:extLst>
                </a:gridCol>
                <a:gridCol w="658368">
                  <a:extLst>
                    <a:ext uri="{9D8B030D-6E8A-4147-A177-3AD203B41FA5}">
                      <a16:colId xmlns:a16="http://schemas.microsoft.com/office/drawing/2014/main" val="3335207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72640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- 2018-08-29 13:37:24 </a:t>
                      </a:r>
                      <a:r>
                        <a:rPr kumimoji="0" lang="de-DE" sz="1000" b="0" i="0" u="none" strike="noStrike" kern="1200" cap="none" spc="0" normalizeH="0" baseline="0" noProof="0">
                          <a:ln>
                            <a:noFill/>
                          </a:ln>
                          <a:solidFill>
                            <a:prstClr val="black"/>
                          </a:solidFill>
                          <a:effectLst/>
                          <a:uLnTx/>
                          <a:uFillTx/>
                          <a:latin typeface="+mn-lt"/>
                          <a:ea typeface="+mn-ea"/>
                          <a:cs typeface="+mn-cs"/>
                        </a:rPr>
                        <a:t>
 Mit tausenden toten #Amseln in Deutschland rechnen Experten in diesem Jahr. Immer mehr Städte melden durch Usutu-Viren verendete #Tiere.
Das #Virus wird von #Stechmücken übertragen, deshalb ist die #Krankheit in Deutschland auf die warme Jahreszeit beschränkt. Nach Beobachtung der Experten verenden immer dann besonders viele #Vögel, wenn das Virus erstmals in einer Region vorkommt. Der #Nabu ruft dazu auf, kranke und tote Vögel mit Usutu-Verdacht online zu melden. Verendete Tiere kann man zur Untersuchung einsenden, sie sollten aber nicht mit bloßen Händen angefasst werden.
#Usutu #Infektion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40.46 %</a:t>
                      </a:r>
                    </a:p>
                  </a:txBody>
                  <a:tcPr/>
                </a:tc>
                <a:extLst>
                  <a:ext uri="{0D108BD9-81ED-4DB2-BD59-A6C34878D82A}">
                    <a16:rowId xmlns:a16="http://schemas.microsoft.com/office/drawing/2014/main" val="2568135305"/>
                  </a:ext>
                </a:extLst>
              </a:tr>
            </a:tbl>
          </a:graphicData>
        </a:graphic>
      </p:graphicFrame>
      <p:sp>
        <p:nvSpPr>
          <p:cNvPr id="4" name="Text Placeholder 3">
            <a:extLst>
              <a:ext uri="{FF2B5EF4-FFF2-40B4-BE49-F238E27FC236}">
                <a16:creationId xmlns:a16="http://schemas.microsoft.com/office/drawing/2014/main" id="{F90AC608-663C-45A4-8F54-EAA114FB6B2E}"/>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214583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6F4CB-C77C-40D8-9ACE-FCDC673F4F58}"/>
              </a:ext>
            </a:extLst>
          </p:cNvPr>
          <p:cNvSpPr>
            <a:spLocks noGrp="1"/>
          </p:cNvSpPr>
          <p:nvPr>
            <p:ph type="title"/>
          </p:nvPr>
        </p:nvSpPr>
        <p:spPr/>
        <p:txBody>
          <a:bodyPr/>
          <a:lstStyle/>
          <a:p>
            <a:r>
              <a:rPr lang="en-US"/>
              <a:t>Instagram Videos Table | Instagram - 7 of 20</a:t>
            </a:r>
          </a:p>
        </p:txBody>
      </p:sp>
      <p:graphicFrame>
        <p:nvGraphicFramePr>
          <p:cNvPr id="5" name="Table Placeholder 4">
            <a:extLst>
              <a:ext uri="{FF2B5EF4-FFF2-40B4-BE49-F238E27FC236}">
                <a16:creationId xmlns:a16="http://schemas.microsoft.com/office/drawing/2014/main" id="{B803D69B-4B6B-4375-9CB0-94F8ACCD9EF0}"/>
              </a:ext>
            </a:extLst>
          </p:cNvPr>
          <p:cNvGraphicFramePr>
            <a:graphicFrameLocks noGrp="1"/>
          </p:cNvGraphicFramePr>
          <p:nvPr>
            <p:ph type="tbl" sz="quarter" idx="13"/>
            <p:extLst>
              <p:ext uri="{D42A27DB-BD31-4B8C-83A1-F6EECF244321}">
                <p14:modId xmlns:p14="http://schemas.microsoft.com/office/powerpoint/2010/main" val="1237179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12604882"/>
                    </a:ext>
                  </a:extLst>
                </a:gridCol>
                <a:gridCol w="658368">
                  <a:extLst>
                    <a:ext uri="{9D8B030D-6E8A-4147-A177-3AD203B41FA5}">
                      <a16:colId xmlns:a16="http://schemas.microsoft.com/office/drawing/2014/main" val="2627228360"/>
                    </a:ext>
                  </a:extLst>
                </a:gridCol>
                <a:gridCol w="658368">
                  <a:extLst>
                    <a:ext uri="{9D8B030D-6E8A-4147-A177-3AD203B41FA5}">
                      <a16:colId xmlns:a16="http://schemas.microsoft.com/office/drawing/2014/main" val="1484715529"/>
                    </a:ext>
                  </a:extLst>
                </a:gridCol>
                <a:gridCol w="658368">
                  <a:extLst>
                    <a:ext uri="{9D8B030D-6E8A-4147-A177-3AD203B41FA5}">
                      <a16:colId xmlns:a16="http://schemas.microsoft.com/office/drawing/2014/main" val="1645313227"/>
                    </a:ext>
                  </a:extLst>
                </a:gridCol>
                <a:gridCol w="658368">
                  <a:extLst>
                    <a:ext uri="{9D8B030D-6E8A-4147-A177-3AD203B41FA5}">
                      <a16:colId xmlns:a16="http://schemas.microsoft.com/office/drawing/2014/main" val="1131860072"/>
                    </a:ext>
                  </a:extLst>
                </a:gridCol>
                <a:gridCol w="658368">
                  <a:extLst>
                    <a:ext uri="{9D8B030D-6E8A-4147-A177-3AD203B41FA5}">
                      <a16:colId xmlns:a16="http://schemas.microsoft.com/office/drawing/2014/main" val="4265730996"/>
                    </a:ext>
                  </a:extLst>
                </a:gridCol>
                <a:gridCol w="658368">
                  <a:extLst>
                    <a:ext uri="{9D8B030D-6E8A-4147-A177-3AD203B41FA5}">
                      <a16:colId xmlns:a16="http://schemas.microsoft.com/office/drawing/2014/main" val="1669549492"/>
                    </a:ext>
                  </a:extLst>
                </a:gridCol>
                <a:gridCol w="658368">
                  <a:extLst>
                    <a:ext uri="{9D8B030D-6E8A-4147-A177-3AD203B41FA5}">
                      <a16:colId xmlns:a16="http://schemas.microsoft.com/office/drawing/2014/main" val="3619065344"/>
                    </a:ext>
                  </a:extLst>
                </a:gridCol>
                <a:gridCol w="658368">
                  <a:extLst>
                    <a:ext uri="{9D8B030D-6E8A-4147-A177-3AD203B41FA5}">
                      <a16:colId xmlns:a16="http://schemas.microsoft.com/office/drawing/2014/main" val="3405254420"/>
                    </a:ext>
                  </a:extLst>
                </a:gridCol>
                <a:gridCol w="658368">
                  <a:extLst>
                    <a:ext uri="{9D8B030D-6E8A-4147-A177-3AD203B41FA5}">
                      <a16:colId xmlns:a16="http://schemas.microsoft.com/office/drawing/2014/main" val="171951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63412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- 2018-08-28 16:02:01 </a:t>
                      </a:r>
                      <a:r>
                        <a:rPr kumimoji="0" lang="de-DE" sz="1000" b="0" i="0" u="none" strike="noStrike" kern="1200" cap="none" spc="0" normalizeH="0" baseline="0" noProof="0">
                          <a:ln>
                            <a:noFill/>
                          </a:ln>
                          <a:solidFill>
                            <a:prstClr val="black"/>
                          </a:solidFill>
                          <a:effectLst/>
                          <a:uLnTx/>
                          <a:uFillTx/>
                          <a:latin typeface="+mn-lt"/>
                          <a:ea typeface="+mn-ea"/>
                          <a:cs typeface="+mn-cs"/>
                        </a:rPr>
                        <a:t>
 Rechtsextreme attackieren im August vor 26 Jahren ein Wohnheim in #Rostock-Lichtenhagen. Bis zu 3000 Zuschauer applaudieren.
Die #Ausschreitungen gelten als die bis dahin schlimmsten #rassistischen Übergriffe der deutschen #Nachkriegsgeschichte. Aus der Menge heraus wurden #Steine und #Brandsätze geworfen. Etwa 150 Menschen konnten sich nur durch Flucht auf das Dach des Hauses vor dem Feuer retten, darunter 120 #Vietnamesen, ein ZDF-Team und einige #Rostocker. Dies war der traurige Höhepunkt der vom 22. bis 26. August 1992 andauernden #ausländerfeindlichen und #rassistischen #Krawalle vor der Zentralen Aufnahmestelle für #Asylbewerber im #Sonnenblumenhaus und dem benachbarten #Wohnheim für #Vietnamesen.
#Rassismus #Neonazi #Neonazis #Rostock #Asyl #Ausländerfeindlichkeit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40.28 %</a:t>
                      </a:r>
                    </a:p>
                  </a:txBody>
                  <a:tcPr/>
                </a:tc>
                <a:extLst>
                  <a:ext uri="{0D108BD9-81ED-4DB2-BD59-A6C34878D82A}">
                    <a16:rowId xmlns:a16="http://schemas.microsoft.com/office/drawing/2014/main" val="1087154126"/>
                  </a:ext>
                </a:extLst>
              </a:tr>
            </a:tbl>
          </a:graphicData>
        </a:graphic>
      </p:graphicFrame>
      <p:sp>
        <p:nvSpPr>
          <p:cNvPr id="4" name="Text Placeholder 3">
            <a:extLst>
              <a:ext uri="{FF2B5EF4-FFF2-40B4-BE49-F238E27FC236}">
                <a16:creationId xmlns:a16="http://schemas.microsoft.com/office/drawing/2014/main" id="{FA925F0E-1730-49C3-8C63-F5DFFA4C06E6}"/>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2936358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43721-5A93-4BE6-874B-C20127FD86CE}"/>
              </a:ext>
            </a:extLst>
          </p:cNvPr>
          <p:cNvSpPr>
            <a:spLocks noGrp="1"/>
          </p:cNvSpPr>
          <p:nvPr>
            <p:ph type="title"/>
          </p:nvPr>
        </p:nvSpPr>
        <p:spPr/>
        <p:txBody>
          <a:bodyPr/>
          <a:lstStyle/>
          <a:p>
            <a:r>
              <a:rPr lang="en-US"/>
              <a:t>Instagram Videos Table | Instagram - 8 of 20</a:t>
            </a:r>
          </a:p>
        </p:txBody>
      </p:sp>
      <p:graphicFrame>
        <p:nvGraphicFramePr>
          <p:cNvPr id="5" name="Table Placeholder 4">
            <a:extLst>
              <a:ext uri="{FF2B5EF4-FFF2-40B4-BE49-F238E27FC236}">
                <a16:creationId xmlns:a16="http://schemas.microsoft.com/office/drawing/2014/main" id="{0ED28213-CC11-4740-9A62-65FB99CB1E97}"/>
              </a:ext>
            </a:extLst>
          </p:cNvPr>
          <p:cNvGraphicFramePr>
            <a:graphicFrameLocks noGrp="1"/>
          </p:cNvGraphicFramePr>
          <p:nvPr>
            <p:ph type="tbl" sz="quarter" idx="13"/>
            <p:extLst>
              <p:ext uri="{D42A27DB-BD31-4B8C-83A1-F6EECF244321}">
                <p14:modId xmlns:p14="http://schemas.microsoft.com/office/powerpoint/2010/main" val="603370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8534810"/>
                    </a:ext>
                  </a:extLst>
                </a:gridCol>
                <a:gridCol w="658368">
                  <a:extLst>
                    <a:ext uri="{9D8B030D-6E8A-4147-A177-3AD203B41FA5}">
                      <a16:colId xmlns:a16="http://schemas.microsoft.com/office/drawing/2014/main" val="3030927100"/>
                    </a:ext>
                  </a:extLst>
                </a:gridCol>
                <a:gridCol w="658368">
                  <a:extLst>
                    <a:ext uri="{9D8B030D-6E8A-4147-A177-3AD203B41FA5}">
                      <a16:colId xmlns:a16="http://schemas.microsoft.com/office/drawing/2014/main" val="192765897"/>
                    </a:ext>
                  </a:extLst>
                </a:gridCol>
                <a:gridCol w="658368">
                  <a:extLst>
                    <a:ext uri="{9D8B030D-6E8A-4147-A177-3AD203B41FA5}">
                      <a16:colId xmlns:a16="http://schemas.microsoft.com/office/drawing/2014/main" val="1520547282"/>
                    </a:ext>
                  </a:extLst>
                </a:gridCol>
                <a:gridCol w="658368">
                  <a:extLst>
                    <a:ext uri="{9D8B030D-6E8A-4147-A177-3AD203B41FA5}">
                      <a16:colId xmlns:a16="http://schemas.microsoft.com/office/drawing/2014/main" val="3744163340"/>
                    </a:ext>
                  </a:extLst>
                </a:gridCol>
                <a:gridCol w="658368">
                  <a:extLst>
                    <a:ext uri="{9D8B030D-6E8A-4147-A177-3AD203B41FA5}">
                      <a16:colId xmlns:a16="http://schemas.microsoft.com/office/drawing/2014/main" val="3905733499"/>
                    </a:ext>
                  </a:extLst>
                </a:gridCol>
                <a:gridCol w="658368">
                  <a:extLst>
                    <a:ext uri="{9D8B030D-6E8A-4147-A177-3AD203B41FA5}">
                      <a16:colId xmlns:a16="http://schemas.microsoft.com/office/drawing/2014/main" val="2707970360"/>
                    </a:ext>
                  </a:extLst>
                </a:gridCol>
                <a:gridCol w="658368">
                  <a:extLst>
                    <a:ext uri="{9D8B030D-6E8A-4147-A177-3AD203B41FA5}">
                      <a16:colId xmlns:a16="http://schemas.microsoft.com/office/drawing/2014/main" val="966385679"/>
                    </a:ext>
                  </a:extLst>
                </a:gridCol>
                <a:gridCol w="658368">
                  <a:extLst>
                    <a:ext uri="{9D8B030D-6E8A-4147-A177-3AD203B41FA5}">
                      <a16:colId xmlns:a16="http://schemas.microsoft.com/office/drawing/2014/main" val="2193886248"/>
                    </a:ext>
                  </a:extLst>
                </a:gridCol>
                <a:gridCol w="658368">
                  <a:extLst>
                    <a:ext uri="{9D8B030D-6E8A-4147-A177-3AD203B41FA5}">
                      <a16:colId xmlns:a16="http://schemas.microsoft.com/office/drawing/2014/main" val="1700009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24139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- 2018-08-28 15:12:11 </a:t>
                      </a:r>
                      <a:r>
                        <a:rPr kumimoji="0" lang="de-DE" sz="1000" b="0" i="0" u="none" strike="noStrike" kern="1200" cap="none" spc="0" normalizeH="0" baseline="0" noProof="0">
                          <a:ln>
                            <a:noFill/>
                          </a:ln>
                          <a:solidFill>
                            <a:prstClr val="black"/>
                          </a:solidFill>
                          <a:effectLst/>
                          <a:uLnTx/>
                          <a:uFillTx/>
                          <a:latin typeface="+mn-lt"/>
                          <a:ea typeface="+mn-ea"/>
                          <a:cs typeface="+mn-cs"/>
                        </a:rPr>
                        <a:t>
 Es war eine der größten #Flugkatastrophen der deutschen Nachkriegsgeschichte. Vor 30 Jahren kollidierten drei #Jets einer #Kunstflugstaffel über dem Flugfeld der #US-Militärbasis in #Ramstein.
Ein Jet raste als #Feuerball mitten ins Publikum. 70 Menschen kamen ums Leben, mehr als tausend Menschen wurden verletzt. Mehr als 300.000 Besucher waren damals auf dem #Stützpunkt in der #Pfalz. Beim #Rettungseinsatz nach dem #Unglück kam es zu schwerwiegenden Pannen zwischen amerikanischen und deutschen Einsatzkräften. Zudem brach der Rettungsfunk zusammen. Kunstflug-Vorführungen in Deutschland wurden erst 1991 unter strengen Auflagen wieder erlaubt. Kurz nach der #Katastrophe wurde auf dem Gelände der Air Base ein Gedenkstein für die #Opfer gesetzt - er ist aber bis heute nicht frei zugänglich. Deswegen wurde 1995 außerhalb des Militärflughafens ein weiterer Gedenkstein errichtet.
#ramstein #ramsteinab #ramsteinairbase #Kaiserslautern #Kunstflug #Flugschau #Pony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43.39 %</a:t>
                      </a:r>
                    </a:p>
                  </a:txBody>
                  <a:tcPr/>
                </a:tc>
                <a:extLst>
                  <a:ext uri="{0D108BD9-81ED-4DB2-BD59-A6C34878D82A}">
                    <a16:rowId xmlns:a16="http://schemas.microsoft.com/office/drawing/2014/main" val="1974096682"/>
                  </a:ext>
                </a:extLst>
              </a:tr>
            </a:tbl>
          </a:graphicData>
        </a:graphic>
      </p:graphicFrame>
      <p:sp>
        <p:nvSpPr>
          <p:cNvPr id="4" name="Text Placeholder 3">
            <a:extLst>
              <a:ext uri="{FF2B5EF4-FFF2-40B4-BE49-F238E27FC236}">
                <a16:creationId xmlns:a16="http://schemas.microsoft.com/office/drawing/2014/main" id="{BE4B1832-5055-45DE-B77B-0A334D29D6F9}"/>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2129886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B972-D5D7-40D4-9DF1-F151A2B432FF}"/>
              </a:ext>
            </a:extLst>
          </p:cNvPr>
          <p:cNvSpPr>
            <a:spLocks noGrp="1"/>
          </p:cNvSpPr>
          <p:nvPr>
            <p:ph type="title"/>
          </p:nvPr>
        </p:nvSpPr>
        <p:spPr/>
        <p:txBody>
          <a:bodyPr/>
          <a:lstStyle/>
          <a:p>
            <a:r>
              <a:rPr lang="en-US"/>
              <a:t>Instagram Videos Table | Instagram - 9 of 20</a:t>
            </a:r>
          </a:p>
        </p:txBody>
      </p:sp>
      <p:graphicFrame>
        <p:nvGraphicFramePr>
          <p:cNvPr id="5" name="Table Placeholder 4">
            <a:extLst>
              <a:ext uri="{FF2B5EF4-FFF2-40B4-BE49-F238E27FC236}">
                <a16:creationId xmlns:a16="http://schemas.microsoft.com/office/drawing/2014/main" id="{31E38445-D467-42ED-9886-46853C5DEF3E}"/>
              </a:ext>
            </a:extLst>
          </p:cNvPr>
          <p:cNvGraphicFramePr>
            <a:graphicFrameLocks noGrp="1"/>
          </p:cNvGraphicFramePr>
          <p:nvPr>
            <p:ph type="tbl" sz="quarter" idx="13"/>
            <p:extLst>
              <p:ext uri="{D42A27DB-BD31-4B8C-83A1-F6EECF244321}">
                <p14:modId xmlns:p14="http://schemas.microsoft.com/office/powerpoint/2010/main" val="937033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51452919"/>
                    </a:ext>
                  </a:extLst>
                </a:gridCol>
                <a:gridCol w="658368">
                  <a:extLst>
                    <a:ext uri="{9D8B030D-6E8A-4147-A177-3AD203B41FA5}">
                      <a16:colId xmlns:a16="http://schemas.microsoft.com/office/drawing/2014/main" val="4068409121"/>
                    </a:ext>
                  </a:extLst>
                </a:gridCol>
                <a:gridCol w="658368">
                  <a:extLst>
                    <a:ext uri="{9D8B030D-6E8A-4147-A177-3AD203B41FA5}">
                      <a16:colId xmlns:a16="http://schemas.microsoft.com/office/drawing/2014/main" val="2295553803"/>
                    </a:ext>
                  </a:extLst>
                </a:gridCol>
                <a:gridCol w="658368">
                  <a:extLst>
                    <a:ext uri="{9D8B030D-6E8A-4147-A177-3AD203B41FA5}">
                      <a16:colId xmlns:a16="http://schemas.microsoft.com/office/drawing/2014/main" val="2567937994"/>
                    </a:ext>
                  </a:extLst>
                </a:gridCol>
                <a:gridCol w="658368">
                  <a:extLst>
                    <a:ext uri="{9D8B030D-6E8A-4147-A177-3AD203B41FA5}">
                      <a16:colId xmlns:a16="http://schemas.microsoft.com/office/drawing/2014/main" val="1549059360"/>
                    </a:ext>
                  </a:extLst>
                </a:gridCol>
                <a:gridCol w="658368">
                  <a:extLst>
                    <a:ext uri="{9D8B030D-6E8A-4147-A177-3AD203B41FA5}">
                      <a16:colId xmlns:a16="http://schemas.microsoft.com/office/drawing/2014/main" val="1553408869"/>
                    </a:ext>
                  </a:extLst>
                </a:gridCol>
                <a:gridCol w="658368">
                  <a:extLst>
                    <a:ext uri="{9D8B030D-6E8A-4147-A177-3AD203B41FA5}">
                      <a16:colId xmlns:a16="http://schemas.microsoft.com/office/drawing/2014/main" val="3637806511"/>
                    </a:ext>
                  </a:extLst>
                </a:gridCol>
                <a:gridCol w="658368">
                  <a:extLst>
                    <a:ext uri="{9D8B030D-6E8A-4147-A177-3AD203B41FA5}">
                      <a16:colId xmlns:a16="http://schemas.microsoft.com/office/drawing/2014/main" val="4142732562"/>
                    </a:ext>
                  </a:extLst>
                </a:gridCol>
                <a:gridCol w="658368">
                  <a:extLst>
                    <a:ext uri="{9D8B030D-6E8A-4147-A177-3AD203B41FA5}">
                      <a16:colId xmlns:a16="http://schemas.microsoft.com/office/drawing/2014/main" val="1678080572"/>
                    </a:ext>
                  </a:extLst>
                </a:gridCol>
                <a:gridCol w="658368">
                  <a:extLst>
                    <a:ext uri="{9D8B030D-6E8A-4147-A177-3AD203B41FA5}">
                      <a16:colId xmlns:a16="http://schemas.microsoft.com/office/drawing/2014/main" val="3238344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002652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- 2018-08-28 14:44:57 </a:t>
                      </a:r>
                      <a:r>
                        <a:rPr kumimoji="0" lang="de-DE" sz="1000" b="0" i="0" u="none" strike="noStrike" kern="1200" cap="none" spc="0" normalizeH="0" baseline="0" noProof="0">
                          <a:ln>
                            <a:noFill/>
                          </a:ln>
                          <a:solidFill>
                            <a:prstClr val="black"/>
                          </a:solidFill>
                          <a:effectLst/>
                          <a:uLnTx/>
                          <a:uFillTx/>
                          <a:latin typeface="+mn-lt"/>
                          <a:ea typeface="+mn-ea"/>
                          <a:cs typeface="+mn-cs"/>
                        </a:rPr>
                        <a:t>
 Achtung: Klugschwätzer-Alarm! 🤓 Vielen Dank an @st.behrens für die Zulieferung! 🚜💨 #johndeere #traktor #traktoren #trecker #schlepper #mulchen #landmaschinen #zugmaschine #landwirtschaft #maloche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45.35 %</a:t>
                      </a:r>
                    </a:p>
                  </a:txBody>
                  <a:tcPr/>
                </a:tc>
                <a:extLst>
                  <a:ext uri="{0D108BD9-81ED-4DB2-BD59-A6C34878D82A}">
                    <a16:rowId xmlns:a16="http://schemas.microsoft.com/office/drawing/2014/main" val="323875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ndr2 - 2018-08-28 11:59:54 </a:t>
                      </a:r>
                      <a:r>
                        <a:rPr kumimoji="0" lang="en-US" sz="1000" b="0" i="0" u="none" strike="noStrike" kern="1200" cap="none" spc="0" normalizeH="0" baseline="0" noProof="0">
                          <a:ln>
                            <a:noFill/>
                          </a:ln>
                          <a:solidFill>
                            <a:prstClr val="black"/>
                          </a:solidFill>
                          <a:effectLst/>
                          <a:uLnTx/>
                          <a:uFillTx/>
                          <a:latin typeface="+mn-lt"/>
                          <a:ea typeface="+mn-ea"/>
                          <a:cs typeface="+mn-cs"/>
                        </a:rPr>
                        <a:t>
 #snootchallenge : @elke_wiswedel hat's mit Sammy ausprobiert - war aber eher ein #snootchallengefail . Klappt's mit eurem Hund?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34.75 %</a:t>
                      </a:r>
                    </a:p>
                  </a:txBody>
                  <a:tcPr/>
                </a:tc>
                <a:extLst>
                  <a:ext uri="{0D108BD9-81ED-4DB2-BD59-A6C34878D82A}">
                    <a16:rowId xmlns:a16="http://schemas.microsoft.com/office/drawing/2014/main" val="66376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extra3 - 2018-08-28 08:15:58 </a:t>
                      </a:r>
                      <a:r>
                        <a:rPr kumimoji="0" lang="en-US" sz="1000" b="0" i="0" u="none" strike="noStrike" kern="1200" cap="none" spc="0" normalizeH="0" baseline="0" noProof="0">
                          <a:ln>
                            <a:noFill/>
                          </a:ln>
                          <a:solidFill>
                            <a:prstClr val="black"/>
                          </a:solidFill>
                          <a:effectLst/>
                          <a:uLnTx/>
                          <a:uFillTx/>
                          <a:latin typeface="+mn-lt"/>
                          <a:ea typeface="+mn-ea"/>
                          <a:cs typeface="+mn-cs"/>
                        </a:rPr>
                        <a:t>
 Hat jemand ein Taschentuch? #seehofer #csu #extra3 #derirrsinnderwoche #irrsinnderwoche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42.74 %</a:t>
                      </a:r>
                    </a:p>
                  </a:txBody>
                  <a:tcPr/>
                </a:tc>
                <a:extLst>
                  <a:ext uri="{0D108BD9-81ED-4DB2-BD59-A6C34878D82A}">
                    <a16:rowId xmlns:a16="http://schemas.microsoft.com/office/drawing/2014/main" val="114825338"/>
                  </a:ext>
                </a:extLst>
              </a:tr>
            </a:tbl>
          </a:graphicData>
        </a:graphic>
      </p:graphicFrame>
      <p:sp>
        <p:nvSpPr>
          <p:cNvPr id="4" name="Text Placeholder 3">
            <a:extLst>
              <a:ext uri="{FF2B5EF4-FFF2-40B4-BE49-F238E27FC236}">
                <a16:creationId xmlns:a16="http://schemas.microsoft.com/office/drawing/2014/main" id="{60D7DAAD-A388-4A93-9C31-6BDBDD26A4CF}"/>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5335990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8C1F5-F028-4688-A940-8CA2D13E3D71}"/>
              </a:ext>
            </a:extLst>
          </p:cNvPr>
          <p:cNvSpPr>
            <a:spLocks noGrp="1"/>
          </p:cNvSpPr>
          <p:nvPr>
            <p:ph type="title"/>
          </p:nvPr>
        </p:nvSpPr>
        <p:spPr/>
        <p:txBody>
          <a:bodyPr/>
          <a:lstStyle/>
          <a:p>
            <a:r>
              <a:rPr lang="en-US"/>
              <a:t>Instagram Videos Table | Instagram - 10 of 20</a:t>
            </a:r>
          </a:p>
        </p:txBody>
      </p:sp>
      <p:graphicFrame>
        <p:nvGraphicFramePr>
          <p:cNvPr id="5" name="Table Placeholder 4">
            <a:extLst>
              <a:ext uri="{FF2B5EF4-FFF2-40B4-BE49-F238E27FC236}">
                <a16:creationId xmlns:a16="http://schemas.microsoft.com/office/drawing/2014/main" id="{5A4B648D-4A67-40E2-AAFD-0D2A28CF86DE}"/>
              </a:ext>
            </a:extLst>
          </p:cNvPr>
          <p:cNvGraphicFramePr>
            <a:graphicFrameLocks noGrp="1"/>
          </p:cNvGraphicFramePr>
          <p:nvPr>
            <p:ph type="tbl" sz="quarter" idx="13"/>
            <p:extLst>
              <p:ext uri="{D42A27DB-BD31-4B8C-83A1-F6EECF244321}">
                <p14:modId xmlns:p14="http://schemas.microsoft.com/office/powerpoint/2010/main" val="3523822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75856941"/>
                    </a:ext>
                  </a:extLst>
                </a:gridCol>
                <a:gridCol w="658368">
                  <a:extLst>
                    <a:ext uri="{9D8B030D-6E8A-4147-A177-3AD203B41FA5}">
                      <a16:colId xmlns:a16="http://schemas.microsoft.com/office/drawing/2014/main" val="2408369048"/>
                    </a:ext>
                  </a:extLst>
                </a:gridCol>
                <a:gridCol w="658368">
                  <a:extLst>
                    <a:ext uri="{9D8B030D-6E8A-4147-A177-3AD203B41FA5}">
                      <a16:colId xmlns:a16="http://schemas.microsoft.com/office/drawing/2014/main" val="3317037565"/>
                    </a:ext>
                  </a:extLst>
                </a:gridCol>
                <a:gridCol w="658368">
                  <a:extLst>
                    <a:ext uri="{9D8B030D-6E8A-4147-A177-3AD203B41FA5}">
                      <a16:colId xmlns:a16="http://schemas.microsoft.com/office/drawing/2014/main" val="1673647937"/>
                    </a:ext>
                  </a:extLst>
                </a:gridCol>
                <a:gridCol w="658368">
                  <a:extLst>
                    <a:ext uri="{9D8B030D-6E8A-4147-A177-3AD203B41FA5}">
                      <a16:colId xmlns:a16="http://schemas.microsoft.com/office/drawing/2014/main" val="1439273938"/>
                    </a:ext>
                  </a:extLst>
                </a:gridCol>
                <a:gridCol w="658368">
                  <a:extLst>
                    <a:ext uri="{9D8B030D-6E8A-4147-A177-3AD203B41FA5}">
                      <a16:colId xmlns:a16="http://schemas.microsoft.com/office/drawing/2014/main" val="3544070230"/>
                    </a:ext>
                  </a:extLst>
                </a:gridCol>
                <a:gridCol w="658368">
                  <a:extLst>
                    <a:ext uri="{9D8B030D-6E8A-4147-A177-3AD203B41FA5}">
                      <a16:colId xmlns:a16="http://schemas.microsoft.com/office/drawing/2014/main" val="3623938961"/>
                    </a:ext>
                  </a:extLst>
                </a:gridCol>
                <a:gridCol w="658368">
                  <a:extLst>
                    <a:ext uri="{9D8B030D-6E8A-4147-A177-3AD203B41FA5}">
                      <a16:colId xmlns:a16="http://schemas.microsoft.com/office/drawing/2014/main" val="3557660838"/>
                    </a:ext>
                  </a:extLst>
                </a:gridCol>
                <a:gridCol w="658368">
                  <a:extLst>
                    <a:ext uri="{9D8B030D-6E8A-4147-A177-3AD203B41FA5}">
                      <a16:colId xmlns:a16="http://schemas.microsoft.com/office/drawing/2014/main" val="876659044"/>
                    </a:ext>
                  </a:extLst>
                </a:gridCol>
                <a:gridCol w="658368">
                  <a:extLst>
                    <a:ext uri="{9D8B030D-6E8A-4147-A177-3AD203B41FA5}">
                      <a16:colId xmlns:a16="http://schemas.microsoft.com/office/drawing/2014/main" val="3784867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2831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- 2018-08-27 16:18:43 </a:t>
                      </a:r>
                      <a:r>
                        <a:rPr kumimoji="0" lang="de-DE" sz="1000" b="0" i="0" u="none" strike="noStrike" kern="1200" cap="none" spc="0" normalizeH="0" baseline="0" noProof="0">
                          <a:ln>
                            <a:noFill/>
                          </a:ln>
                          <a:solidFill>
                            <a:prstClr val="black"/>
                          </a:solidFill>
                          <a:effectLst/>
                          <a:uLnTx/>
                          <a:uFillTx/>
                          <a:latin typeface="+mn-lt"/>
                          <a:ea typeface="+mn-ea"/>
                          <a:cs typeface="+mn-cs"/>
                        </a:rPr>
                        <a:t>
 Happy End für eine Gruppe gestrandeter #Orca-Wale in Argentinien: Helfern ist es gelungen, sie zu retten und zurück ins #Meer zu schieben. Vermutlich sind die Tiere wegen der Gezeitenströmung nicht mehr rechtzeitig ins offene Meer gelangt. Die Rettungsaktion wurde durch die argentinische #Marine und Freiwillige durchgeführt. Sie waren das ganze Wochenende im Einsatz. 
#argentina #orcas #beach #rescue #Marineworld #whales #rescue #Rettung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36.07 %</a:t>
                      </a:r>
                    </a:p>
                  </a:txBody>
                  <a:tcPr/>
                </a:tc>
                <a:extLst>
                  <a:ext uri="{0D108BD9-81ED-4DB2-BD59-A6C34878D82A}">
                    <a16:rowId xmlns:a16="http://schemas.microsoft.com/office/drawing/2014/main" val="2829086434"/>
                  </a:ext>
                </a:extLst>
              </a:tr>
            </a:tbl>
          </a:graphicData>
        </a:graphic>
      </p:graphicFrame>
      <p:sp>
        <p:nvSpPr>
          <p:cNvPr id="4" name="Text Placeholder 3">
            <a:extLst>
              <a:ext uri="{FF2B5EF4-FFF2-40B4-BE49-F238E27FC236}">
                <a16:creationId xmlns:a16="http://schemas.microsoft.com/office/drawing/2014/main" id="{D11076CB-8EBF-45B9-9778-776A406E9F1C}"/>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3902462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7A58B-40FF-4EAB-B6FE-84F0BD5280AE}"/>
              </a:ext>
            </a:extLst>
          </p:cNvPr>
          <p:cNvSpPr>
            <a:spLocks noGrp="1"/>
          </p:cNvSpPr>
          <p:nvPr>
            <p:ph type="title"/>
          </p:nvPr>
        </p:nvSpPr>
        <p:spPr/>
        <p:txBody>
          <a:bodyPr/>
          <a:lstStyle/>
          <a:p>
            <a:r>
              <a:rPr lang="en-US"/>
              <a:t>Instagram Videos Table | Instagram - 11 of 20</a:t>
            </a:r>
          </a:p>
        </p:txBody>
      </p:sp>
      <p:graphicFrame>
        <p:nvGraphicFramePr>
          <p:cNvPr id="5" name="Table Placeholder 4">
            <a:extLst>
              <a:ext uri="{FF2B5EF4-FFF2-40B4-BE49-F238E27FC236}">
                <a16:creationId xmlns:a16="http://schemas.microsoft.com/office/drawing/2014/main" id="{4A7D9B9A-E50B-47B3-A3F7-6718F80E1F57}"/>
              </a:ext>
            </a:extLst>
          </p:cNvPr>
          <p:cNvGraphicFramePr>
            <a:graphicFrameLocks noGrp="1"/>
          </p:cNvGraphicFramePr>
          <p:nvPr>
            <p:ph type="tbl" sz="quarter" idx="13"/>
            <p:extLst>
              <p:ext uri="{D42A27DB-BD31-4B8C-83A1-F6EECF244321}">
                <p14:modId xmlns:p14="http://schemas.microsoft.com/office/powerpoint/2010/main" val="184812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6186055"/>
                    </a:ext>
                  </a:extLst>
                </a:gridCol>
                <a:gridCol w="658368">
                  <a:extLst>
                    <a:ext uri="{9D8B030D-6E8A-4147-A177-3AD203B41FA5}">
                      <a16:colId xmlns:a16="http://schemas.microsoft.com/office/drawing/2014/main" val="1438578007"/>
                    </a:ext>
                  </a:extLst>
                </a:gridCol>
                <a:gridCol w="658368">
                  <a:extLst>
                    <a:ext uri="{9D8B030D-6E8A-4147-A177-3AD203B41FA5}">
                      <a16:colId xmlns:a16="http://schemas.microsoft.com/office/drawing/2014/main" val="2156498811"/>
                    </a:ext>
                  </a:extLst>
                </a:gridCol>
                <a:gridCol w="658368">
                  <a:extLst>
                    <a:ext uri="{9D8B030D-6E8A-4147-A177-3AD203B41FA5}">
                      <a16:colId xmlns:a16="http://schemas.microsoft.com/office/drawing/2014/main" val="3469128921"/>
                    </a:ext>
                  </a:extLst>
                </a:gridCol>
                <a:gridCol w="658368">
                  <a:extLst>
                    <a:ext uri="{9D8B030D-6E8A-4147-A177-3AD203B41FA5}">
                      <a16:colId xmlns:a16="http://schemas.microsoft.com/office/drawing/2014/main" val="12382002"/>
                    </a:ext>
                  </a:extLst>
                </a:gridCol>
                <a:gridCol w="658368">
                  <a:extLst>
                    <a:ext uri="{9D8B030D-6E8A-4147-A177-3AD203B41FA5}">
                      <a16:colId xmlns:a16="http://schemas.microsoft.com/office/drawing/2014/main" val="186120137"/>
                    </a:ext>
                  </a:extLst>
                </a:gridCol>
                <a:gridCol w="658368">
                  <a:extLst>
                    <a:ext uri="{9D8B030D-6E8A-4147-A177-3AD203B41FA5}">
                      <a16:colId xmlns:a16="http://schemas.microsoft.com/office/drawing/2014/main" val="1538863345"/>
                    </a:ext>
                  </a:extLst>
                </a:gridCol>
                <a:gridCol w="658368">
                  <a:extLst>
                    <a:ext uri="{9D8B030D-6E8A-4147-A177-3AD203B41FA5}">
                      <a16:colId xmlns:a16="http://schemas.microsoft.com/office/drawing/2014/main" val="3231005920"/>
                    </a:ext>
                  </a:extLst>
                </a:gridCol>
                <a:gridCol w="658368">
                  <a:extLst>
                    <a:ext uri="{9D8B030D-6E8A-4147-A177-3AD203B41FA5}">
                      <a16:colId xmlns:a16="http://schemas.microsoft.com/office/drawing/2014/main" val="4088787181"/>
                    </a:ext>
                  </a:extLst>
                </a:gridCol>
                <a:gridCol w="658368">
                  <a:extLst>
                    <a:ext uri="{9D8B030D-6E8A-4147-A177-3AD203B41FA5}">
                      <a16:colId xmlns:a16="http://schemas.microsoft.com/office/drawing/2014/main" val="3544250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15293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- 2018-08-27 13:49:10 </a:t>
                      </a:r>
                      <a:r>
                        <a:rPr kumimoji="0" lang="de-DE" sz="1000" b="0" i="0" u="none" strike="noStrike" kern="1200" cap="none" spc="0" normalizeH="0" baseline="0" noProof="0">
                          <a:ln>
                            <a:noFill/>
                          </a:ln>
                          <a:solidFill>
                            <a:prstClr val="black"/>
                          </a:solidFill>
                          <a:effectLst/>
                          <a:uLnTx/>
                          <a:uFillTx/>
                          <a:latin typeface="+mn-lt"/>
                          <a:ea typeface="+mn-ea"/>
                          <a:cs typeface="+mn-cs"/>
                        </a:rPr>
                        <a:t>
 Streik statt Schule. Seit mehreren Tagen sitzt die 15-jährige Greta vormittags vor dem Schwedischen Parlament in #Stockholm. Sie hat ein Schild bei sich, auf dem steht: Schulstreik für das Klima. Sie will, dass Politiker mehr unternehmen, um das #Klima zu schützen. Dafür verzichtet sie auf Unterricht. Noch zwei Wochen will sie weiterstreiken. Greta hofft, dass sie durch ihre Aktion viele #Schweden dazu bringt, #Politiker zu wählen, die mehr für die #Umwelt tun wollen.
#sweden #climate #climatechange #environment #strike #Streik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45.62 %</a:t>
                      </a:r>
                    </a:p>
                  </a:txBody>
                  <a:tcPr/>
                </a:tc>
                <a:extLst>
                  <a:ext uri="{0D108BD9-81ED-4DB2-BD59-A6C34878D82A}">
                    <a16:rowId xmlns:a16="http://schemas.microsoft.com/office/drawing/2014/main" val="1868751267"/>
                  </a:ext>
                </a:extLst>
              </a:tr>
            </a:tbl>
          </a:graphicData>
        </a:graphic>
      </p:graphicFrame>
      <p:sp>
        <p:nvSpPr>
          <p:cNvPr id="4" name="Text Placeholder 3">
            <a:extLst>
              <a:ext uri="{FF2B5EF4-FFF2-40B4-BE49-F238E27FC236}">
                <a16:creationId xmlns:a16="http://schemas.microsoft.com/office/drawing/2014/main" id="{E7F589DD-1A59-4863-B1B7-269CE45BB121}"/>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2911990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27820-D67C-4C3F-8153-1824B8B6EF3A}"/>
              </a:ext>
            </a:extLst>
          </p:cNvPr>
          <p:cNvSpPr>
            <a:spLocks noGrp="1"/>
          </p:cNvSpPr>
          <p:nvPr>
            <p:ph type="title"/>
          </p:nvPr>
        </p:nvSpPr>
        <p:spPr/>
        <p:txBody>
          <a:bodyPr/>
          <a:lstStyle/>
          <a:p>
            <a:r>
              <a:rPr lang="en-US"/>
              <a:t>Instagram Videos Table | Instagram - 12 of 20</a:t>
            </a:r>
          </a:p>
        </p:txBody>
      </p:sp>
      <p:graphicFrame>
        <p:nvGraphicFramePr>
          <p:cNvPr id="5" name="Table Placeholder 4">
            <a:extLst>
              <a:ext uri="{FF2B5EF4-FFF2-40B4-BE49-F238E27FC236}">
                <a16:creationId xmlns:a16="http://schemas.microsoft.com/office/drawing/2014/main" id="{035634D0-0DBE-4D4A-A629-B42C1FE70473}"/>
              </a:ext>
            </a:extLst>
          </p:cNvPr>
          <p:cNvGraphicFramePr>
            <a:graphicFrameLocks noGrp="1"/>
          </p:cNvGraphicFramePr>
          <p:nvPr>
            <p:ph type="tbl" sz="quarter" idx="13"/>
            <p:extLst>
              <p:ext uri="{D42A27DB-BD31-4B8C-83A1-F6EECF244321}">
                <p14:modId xmlns:p14="http://schemas.microsoft.com/office/powerpoint/2010/main" val="288538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9094573"/>
                    </a:ext>
                  </a:extLst>
                </a:gridCol>
                <a:gridCol w="658368">
                  <a:extLst>
                    <a:ext uri="{9D8B030D-6E8A-4147-A177-3AD203B41FA5}">
                      <a16:colId xmlns:a16="http://schemas.microsoft.com/office/drawing/2014/main" val="745673738"/>
                    </a:ext>
                  </a:extLst>
                </a:gridCol>
                <a:gridCol w="658368">
                  <a:extLst>
                    <a:ext uri="{9D8B030D-6E8A-4147-A177-3AD203B41FA5}">
                      <a16:colId xmlns:a16="http://schemas.microsoft.com/office/drawing/2014/main" val="27708546"/>
                    </a:ext>
                  </a:extLst>
                </a:gridCol>
                <a:gridCol w="658368">
                  <a:extLst>
                    <a:ext uri="{9D8B030D-6E8A-4147-A177-3AD203B41FA5}">
                      <a16:colId xmlns:a16="http://schemas.microsoft.com/office/drawing/2014/main" val="2064685962"/>
                    </a:ext>
                  </a:extLst>
                </a:gridCol>
                <a:gridCol w="658368">
                  <a:extLst>
                    <a:ext uri="{9D8B030D-6E8A-4147-A177-3AD203B41FA5}">
                      <a16:colId xmlns:a16="http://schemas.microsoft.com/office/drawing/2014/main" val="3253543484"/>
                    </a:ext>
                  </a:extLst>
                </a:gridCol>
                <a:gridCol w="658368">
                  <a:extLst>
                    <a:ext uri="{9D8B030D-6E8A-4147-A177-3AD203B41FA5}">
                      <a16:colId xmlns:a16="http://schemas.microsoft.com/office/drawing/2014/main" val="2152237174"/>
                    </a:ext>
                  </a:extLst>
                </a:gridCol>
                <a:gridCol w="658368">
                  <a:extLst>
                    <a:ext uri="{9D8B030D-6E8A-4147-A177-3AD203B41FA5}">
                      <a16:colId xmlns:a16="http://schemas.microsoft.com/office/drawing/2014/main" val="2070580714"/>
                    </a:ext>
                  </a:extLst>
                </a:gridCol>
                <a:gridCol w="658368">
                  <a:extLst>
                    <a:ext uri="{9D8B030D-6E8A-4147-A177-3AD203B41FA5}">
                      <a16:colId xmlns:a16="http://schemas.microsoft.com/office/drawing/2014/main" val="3142652352"/>
                    </a:ext>
                  </a:extLst>
                </a:gridCol>
                <a:gridCol w="658368">
                  <a:extLst>
                    <a:ext uri="{9D8B030D-6E8A-4147-A177-3AD203B41FA5}">
                      <a16:colId xmlns:a16="http://schemas.microsoft.com/office/drawing/2014/main" val="3702776071"/>
                    </a:ext>
                  </a:extLst>
                </a:gridCol>
                <a:gridCol w="658368">
                  <a:extLst>
                    <a:ext uri="{9D8B030D-6E8A-4147-A177-3AD203B41FA5}">
                      <a16:colId xmlns:a16="http://schemas.microsoft.com/office/drawing/2014/main" val="1743502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3590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treckerfahrerduerfendas - 2018-08-27 08:20:25 </a:t>
                      </a:r>
                      <a:r>
                        <a:rPr kumimoji="0" lang="de-DE" sz="1000" b="0" i="0" u="none" strike="noStrike" kern="1200" cap="none" spc="0" normalizeH="0" baseline="0" noProof="0">
                          <a:ln>
                            <a:noFill/>
                          </a:ln>
                          <a:solidFill>
                            <a:prstClr val="black"/>
                          </a:solidFill>
                          <a:effectLst/>
                          <a:uLnTx/>
                          <a:uFillTx/>
                          <a:latin typeface="+mn-lt"/>
                          <a:ea typeface="+mn-ea"/>
                          <a:cs typeface="+mn-cs"/>
                        </a:rPr>
                        <a:t>
 Sven Tietzer frisch von den Dreharbeiten: Wasserski auf dem Ackergraben wird sicher bald eine olympische Disziplin, oder? ⛷ #skifahren #skifahrer #wasserski #treckerliebe #treckerheld #schlepper #treckerfahren #traktor #traktoren #ndrfernsehen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43.67 %</a:t>
                      </a:r>
                    </a:p>
                  </a:txBody>
                  <a:tcPr/>
                </a:tc>
                <a:extLst>
                  <a:ext uri="{0D108BD9-81ED-4DB2-BD59-A6C34878D82A}">
                    <a16:rowId xmlns:a16="http://schemas.microsoft.com/office/drawing/2014/main" val="3422424141"/>
                  </a:ext>
                </a:extLst>
              </a:tr>
            </a:tbl>
          </a:graphicData>
        </a:graphic>
      </p:graphicFrame>
      <p:sp>
        <p:nvSpPr>
          <p:cNvPr id="4" name="Text Placeholder 3">
            <a:extLst>
              <a:ext uri="{FF2B5EF4-FFF2-40B4-BE49-F238E27FC236}">
                <a16:creationId xmlns:a16="http://schemas.microsoft.com/office/drawing/2014/main" id="{F8C6F8CC-9F05-437C-A3D9-6C2106FB7A0C}"/>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918819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AC69-3ECC-4D20-8AAC-FC2FBA96195A}"/>
              </a:ext>
            </a:extLst>
          </p:cNvPr>
          <p:cNvSpPr>
            <a:spLocks noGrp="1"/>
          </p:cNvSpPr>
          <p:nvPr>
            <p:ph type="title"/>
          </p:nvPr>
        </p:nvSpPr>
        <p:spPr/>
        <p:txBody>
          <a:bodyPr/>
          <a:lstStyle/>
          <a:p>
            <a:r>
              <a:rPr lang="en-US"/>
              <a:t>Instagram Videos Table | Instagram - 13 of 20</a:t>
            </a:r>
          </a:p>
        </p:txBody>
      </p:sp>
      <p:graphicFrame>
        <p:nvGraphicFramePr>
          <p:cNvPr id="5" name="Table Placeholder 4">
            <a:extLst>
              <a:ext uri="{FF2B5EF4-FFF2-40B4-BE49-F238E27FC236}">
                <a16:creationId xmlns:a16="http://schemas.microsoft.com/office/drawing/2014/main" id="{92587CB3-C90B-4380-A7F8-2EE93D73AA50}"/>
              </a:ext>
            </a:extLst>
          </p:cNvPr>
          <p:cNvGraphicFramePr>
            <a:graphicFrameLocks noGrp="1"/>
          </p:cNvGraphicFramePr>
          <p:nvPr>
            <p:ph type="tbl" sz="quarter" idx="13"/>
            <p:extLst>
              <p:ext uri="{D42A27DB-BD31-4B8C-83A1-F6EECF244321}">
                <p14:modId xmlns:p14="http://schemas.microsoft.com/office/powerpoint/2010/main" val="611024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74756363"/>
                    </a:ext>
                  </a:extLst>
                </a:gridCol>
                <a:gridCol w="658368">
                  <a:extLst>
                    <a:ext uri="{9D8B030D-6E8A-4147-A177-3AD203B41FA5}">
                      <a16:colId xmlns:a16="http://schemas.microsoft.com/office/drawing/2014/main" val="386662384"/>
                    </a:ext>
                  </a:extLst>
                </a:gridCol>
                <a:gridCol w="658368">
                  <a:extLst>
                    <a:ext uri="{9D8B030D-6E8A-4147-A177-3AD203B41FA5}">
                      <a16:colId xmlns:a16="http://schemas.microsoft.com/office/drawing/2014/main" val="1871448530"/>
                    </a:ext>
                  </a:extLst>
                </a:gridCol>
                <a:gridCol w="658368">
                  <a:extLst>
                    <a:ext uri="{9D8B030D-6E8A-4147-A177-3AD203B41FA5}">
                      <a16:colId xmlns:a16="http://schemas.microsoft.com/office/drawing/2014/main" val="2256143112"/>
                    </a:ext>
                  </a:extLst>
                </a:gridCol>
                <a:gridCol w="658368">
                  <a:extLst>
                    <a:ext uri="{9D8B030D-6E8A-4147-A177-3AD203B41FA5}">
                      <a16:colId xmlns:a16="http://schemas.microsoft.com/office/drawing/2014/main" val="4110785202"/>
                    </a:ext>
                  </a:extLst>
                </a:gridCol>
                <a:gridCol w="658368">
                  <a:extLst>
                    <a:ext uri="{9D8B030D-6E8A-4147-A177-3AD203B41FA5}">
                      <a16:colId xmlns:a16="http://schemas.microsoft.com/office/drawing/2014/main" val="3112730927"/>
                    </a:ext>
                  </a:extLst>
                </a:gridCol>
                <a:gridCol w="658368">
                  <a:extLst>
                    <a:ext uri="{9D8B030D-6E8A-4147-A177-3AD203B41FA5}">
                      <a16:colId xmlns:a16="http://schemas.microsoft.com/office/drawing/2014/main" val="17411963"/>
                    </a:ext>
                  </a:extLst>
                </a:gridCol>
                <a:gridCol w="658368">
                  <a:extLst>
                    <a:ext uri="{9D8B030D-6E8A-4147-A177-3AD203B41FA5}">
                      <a16:colId xmlns:a16="http://schemas.microsoft.com/office/drawing/2014/main" val="1688221966"/>
                    </a:ext>
                  </a:extLst>
                </a:gridCol>
                <a:gridCol w="658368">
                  <a:extLst>
                    <a:ext uri="{9D8B030D-6E8A-4147-A177-3AD203B41FA5}">
                      <a16:colId xmlns:a16="http://schemas.microsoft.com/office/drawing/2014/main" val="2031037351"/>
                    </a:ext>
                  </a:extLst>
                </a:gridCol>
                <a:gridCol w="658368">
                  <a:extLst>
                    <a:ext uri="{9D8B030D-6E8A-4147-A177-3AD203B41FA5}">
                      <a16:colId xmlns:a16="http://schemas.microsoft.com/office/drawing/2014/main" val="3684224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47138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- 2018-08-26 14:08:09 </a:t>
                      </a:r>
                      <a:r>
                        <a:rPr kumimoji="0" lang="de-DE" sz="1000" b="0" i="0" u="none" strike="noStrike" kern="1200" cap="none" spc="0" normalizeH="0" baseline="0" noProof="0">
                          <a:ln>
                            <a:noFill/>
                          </a:ln>
                          <a:solidFill>
                            <a:prstClr val="black"/>
                          </a:solidFill>
                          <a:effectLst/>
                          <a:uLnTx/>
                          <a:uFillTx/>
                          <a:latin typeface="+mn-lt"/>
                          <a:ea typeface="+mn-ea"/>
                          <a:cs typeface="+mn-cs"/>
                        </a:rPr>
                        <a:t>
 Am 26. August 1978 startete Sigmund Jähn als erster Deutscher ins All. Der 41 Jahre alte #DDR-Bürger - ein gelernter Buchmacher und späterer #Jagdflieger der Nationalen Volksarmee - hob an Bord der #Raumkapsel „Sojus-31“ vom russischen Weltraumbahnhof #Baikonur in #Kasachstan ab. Zusammen mit seinem Kommandanten Waleri #Bykowski dockte #Jähn nach der 18. Erdumkreisung an der Raumstation „Saljut 6“ an. Eine von Jähns zentralen Aufgaben war es, #Fotos von der #Erde mit einer speziellen Kamera zu schießen. Das DDR-Fernsehen zeigte Sondersendungen mit Liveschaltungen in das #Weltall. Am 3. September 1978 landete Jähn wieder auf der #Erde - er wurde zum Medienstar und zum DDR-Volkshelden. Die DDR hatte die Bundesrepublik im Rennen um den ersten Deutschen im #Weltraum geschlagen. Erst fünf Jahre nach Jähn schickte die Bundesrepublik Ulf #Merbold ins All. Siegmund Jähn blieb der Raumfahrt verbunden. Zu seinem Nachfolger Alexander Gerst hat der heute 81-Jährige beste Kontakte. 
#tagesschau #sigmundjähn #weltall #space #spacestation #kosmonauten #raumfahrt #weltraumflug #sojus #jaehn #sojus31 #saljut #alexandergerst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31.6 %</a:t>
                      </a:r>
                    </a:p>
                  </a:txBody>
                  <a:tcPr/>
                </a:tc>
                <a:extLst>
                  <a:ext uri="{0D108BD9-81ED-4DB2-BD59-A6C34878D82A}">
                    <a16:rowId xmlns:a16="http://schemas.microsoft.com/office/drawing/2014/main" val="2787491246"/>
                  </a:ext>
                </a:extLst>
              </a:tr>
            </a:tbl>
          </a:graphicData>
        </a:graphic>
      </p:graphicFrame>
      <p:sp>
        <p:nvSpPr>
          <p:cNvPr id="4" name="Text Placeholder 3">
            <a:extLst>
              <a:ext uri="{FF2B5EF4-FFF2-40B4-BE49-F238E27FC236}">
                <a16:creationId xmlns:a16="http://schemas.microsoft.com/office/drawing/2014/main" id="{32EDD3DA-9458-4252-A983-8B0DF9A36A63}"/>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3382017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1A23A-D6EA-430B-8B37-2E2C0263B1EC}"/>
              </a:ext>
            </a:extLst>
          </p:cNvPr>
          <p:cNvSpPr>
            <a:spLocks noGrp="1"/>
          </p:cNvSpPr>
          <p:nvPr>
            <p:ph type="title"/>
          </p:nvPr>
        </p:nvSpPr>
        <p:spPr/>
        <p:txBody>
          <a:bodyPr/>
          <a:lstStyle/>
          <a:p>
            <a:r>
              <a:rPr lang="en-US"/>
              <a:t>Instagram Videos Table | Instagram - 14 of 20</a:t>
            </a:r>
          </a:p>
        </p:txBody>
      </p:sp>
      <p:graphicFrame>
        <p:nvGraphicFramePr>
          <p:cNvPr id="5" name="Table Placeholder 4">
            <a:extLst>
              <a:ext uri="{FF2B5EF4-FFF2-40B4-BE49-F238E27FC236}">
                <a16:creationId xmlns:a16="http://schemas.microsoft.com/office/drawing/2014/main" id="{7537E322-CF29-4C56-B7B9-C924CA8782D1}"/>
              </a:ext>
            </a:extLst>
          </p:cNvPr>
          <p:cNvGraphicFramePr>
            <a:graphicFrameLocks noGrp="1"/>
          </p:cNvGraphicFramePr>
          <p:nvPr>
            <p:ph type="tbl" sz="quarter" idx="13"/>
            <p:extLst>
              <p:ext uri="{D42A27DB-BD31-4B8C-83A1-F6EECF244321}">
                <p14:modId xmlns:p14="http://schemas.microsoft.com/office/powerpoint/2010/main" val="99719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80441779"/>
                    </a:ext>
                  </a:extLst>
                </a:gridCol>
                <a:gridCol w="658368">
                  <a:extLst>
                    <a:ext uri="{9D8B030D-6E8A-4147-A177-3AD203B41FA5}">
                      <a16:colId xmlns:a16="http://schemas.microsoft.com/office/drawing/2014/main" val="4130686090"/>
                    </a:ext>
                  </a:extLst>
                </a:gridCol>
                <a:gridCol w="658368">
                  <a:extLst>
                    <a:ext uri="{9D8B030D-6E8A-4147-A177-3AD203B41FA5}">
                      <a16:colId xmlns:a16="http://schemas.microsoft.com/office/drawing/2014/main" val="2243469789"/>
                    </a:ext>
                  </a:extLst>
                </a:gridCol>
                <a:gridCol w="658368">
                  <a:extLst>
                    <a:ext uri="{9D8B030D-6E8A-4147-A177-3AD203B41FA5}">
                      <a16:colId xmlns:a16="http://schemas.microsoft.com/office/drawing/2014/main" val="1664182970"/>
                    </a:ext>
                  </a:extLst>
                </a:gridCol>
                <a:gridCol w="658368">
                  <a:extLst>
                    <a:ext uri="{9D8B030D-6E8A-4147-A177-3AD203B41FA5}">
                      <a16:colId xmlns:a16="http://schemas.microsoft.com/office/drawing/2014/main" val="3376264505"/>
                    </a:ext>
                  </a:extLst>
                </a:gridCol>
                <a:gridCol w="658368">
                  <a:extLst>
                    <a:ext uri="{9D8B030D-6E8A-4147-A177-3AD203B41FA5}">
                      <a16:colId xmlns:a16="http://schemas.microsoft.com/office/drawing/2014/main" val="603930168"/>
                    </a:ext>
                  </a:extLst>
                </a:gridCol>
                <a:gridCol w="658368">
                  <a:extLst>
                    <a:ext uri="{9D8B030D-6E8A-4147-A177-3AD203B41FA5}">
                      <a16:colId xmlns:a16="http://schemas.microsoft.com/office/drawing/2014/main" val="1820688376"/>
                    </a:ext>
                  </a:extLst>
                </a:gridCol>
                <a:gridCol w="658368">
                  <a:extLst>
                    <a:ext uri="{9D8B030D-6E8A-4147-A177-3AD203B41FA5}">
                      <a16:colId xmlns:a16="http://schemas.microsoft.com/office/drawing/2014/main" val="2620775421"/>
                    </a:ext>
                  </a:extLst>
                </a:gridCol>
                <a:gridCol w="658368">
                  <a:extLst>
                    <a:ext uri="{9D8B030D-6E8A-4147-A177-3AD203B41FA5}">
                      <a16:colId xmlns:a16="http://schemas.microsoft.com/office/drawing/2014/main" val="4032844544"/>
                    </a:ext>
                  </a:extLst>
                </a:gridCol>
                <a:gridCol w="658368">
                  <a:extLst>
                    <a:ext uri="{9D8B030D-6E8A-4147-A177-3AD203B41FA5}">
                      <a16:colId xmlns:a16="http://schemas.microsoft.com/office/drawing/2014/main" val="212592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82568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- 2018-08-26 07:16:38 </a:t>
                      </a:r>
                      <a:r>
                        <a:rPr kumimoji="0" lang="en-US" sz="1000" b="0" i="0" u="none" strike="noStrike" kern="1200" cap="none" spc="0" normalizeH="0" baseline="0" noProof="0">
                          <a:ln>
                            <a:noFill/>
                          </a:ln>
                          <a:solidFill>
                            <a:prstClr val="black"/>
                          </a:solidFill>
                          <a:effectLst/>
                          <a:uLnTx/>
                          <a:uFillTx/>
                          <a:latin typeface="+mn-lt"/>
                          <a:ea typeface="+mn-ea"/>
                          <a:cs typeface="+mn-cs"/>
                        </a:rPr>
                        <a:t>
 Wie neugierig bist Du auf die neuen Folgen? Sven Tietzer dreht noch bis Anfang September, und am 26.09. startet die erste Episode der Staffel 2018 um 21 Uhr im NDR Fernsehen 🚜💨 #Brunhilde #porschediesel #wattenmeer #nordsee #trecker #treckerfahren #traktor #traktoren #tractor #tractors #schlepper #ihc #case #masseyferguson #johndeere #deutz #fendt #claas #ndrfernsehen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53.05 %</a:t>
                      </a:r>
                    </a:p>
                  </a:txBody>
                  <a:tcPr/>
                </a:tc>
                <a:extLst>
                  <a:ext uri="{0D108BD9-81ED-4DB2-BD59-A6C34878D82A}">
                    <a16:rowId xmlns:a16="http://schemas.microsoft.com/office/drawing/2014/main" val="2153968683"/>
                  </a:ext>
                </a:extLst>
              </a:tr>
            </a:tbl>
          </a:graphicData>
        </a:graphic>
      </p:graphicFrame>
      <p:sp>
        <p:nvSpPr>
          <p:cNvPr id="4" name="Text Placeholder 3">
            <a:extLst>
              <a:ext uri="{FF2B5EF4-FFF2-40B4-BE49-F238E27FC236}">
                <a16:creationId xmlns:a16="http://schemas.microsoft.com/office/drawing/2014/main" id="{223A05A9-9694-43D2-A065-D19B0111A5FE}"/>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4034713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425BC-81CF-4E15-A4DB-8F922CF3CF47}"/>
              </a:ext>
            </a:extLst>
          </p:cNvPr>
          <p:cNvSpPr>
            <a:spLocks noGrp="1"/>
          </p:cNvSpPr>
          <p:nvPr>
            <p:ph type="title"/>
          </p:nvPr>
        </p:nvSpPr>
        <p:spPr/>
        <p:txBody>
          <a:bodyPr/>
          <a:lstStyle/>
          <a:p>
            <a:r>
              <a:rPr lang="en-US"/>
              <a:t>Instagram Videos Table | Instagram - 15 of 20</a:t>
            </a:r>
          </a:p>
        </p:txBody>
      </p:sp>
      <p:graphicFrame>
        <p:nvGraphicFramePr>
          <p:cNvPr id="5" name="Table Placeholder 4">
            <a:extLst>
              <a:ext uri="{FF2B5EF4-FFF2-40B4-BE49-F238E27FC236}">
                <a16:creationId xmlns:a16="http://schemas.microsoft.com/office/drawing/2014/main" id="{24BAF077-D995-4745-8B01-B306C9E2EDD0}"/>
              </a:ext>
            </a:extLst>
          </p:cNvPr>
          <p:cNvGraphicFramePr>
            <a:graphicFrameLocks noGrp="1"/>
          </p:cNvGraphicFramePr>
          <p:nvPr>
            <p:ph type="tbl" sz="quarter" idx="13"/>
            <p:extLst>
              <p:ext uri="{D42A27DB-BD31-4B8C-83A1-F6EECF244321}">
                <p14:modId xmlns:p14="http://schemas.microsoft.com/office/powerpoint/2010/main" val="278331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02448129"/>
                    </a:ext>
                  </a:extLst>
                </a:gridCol>
                <a:gridCol w="658368">
                  <a:extLst>
                    <a:ext uri="{9D8B030D-6E8A-4147-A177-3AD203B41FA5}">
                      <a16:colId xmlns:a16="http://schemas.microsoft.com/office/drawing/2014/main" val="3586291219"/>
                    </a:ext>
                  </a:extLst>
                </a:gridCol>
                <a:gridCol w="658368">
                  <a:extLst>
                    <a:ext uri="{9D8B030D-6E8A-4147-A177-3AD203B41FA5}">
                      <a16:colId xmlns:a16="http://schemas.microsoft.com/office/drawing/2014/main" val="3431379744"/>
                    </a:ext>
                  </a:extLst>
                </a:gridCol>
                <a:gridCol w="658368">
                  <a:extLst>
                    <a:ext uri="{9D8B030D-6E8A-4147-A177-3AD203B41FA5}">
                      <a16:colId xmlns:a16="http://schemas.microsoft.com/office/drawing/2014/main" val="3065675629"/>
                    </a:ext>
                  </a:extLst>
                </a:gridCol>
                <a:gridCol w="658368">
                  <a:extLst>
                    <a:ext uri="{9D8B030D-6E8A-4147-A177-3AD203B41FA5}">
                      <a16:colId xmlns:a16="http://schemas.microsoft.com/office/drawing/2014/main" val="2208619107"/>
                    </a:ext>
                  </a:extLst>
                </a:gridCol>
                <a:gridCol w="658368">
                  <a:extLst>
                    <a:ext uri="{9D8B030D-6E8A-4147-A177-3AD203B41FA5}">
                      <a16:colId xmlns:a16="http://schemas.microsoft.com/office/drawing/2014/main" val="3479653607"/>
                    </a:ext>
                  </a:extLst>
                </a:gridCol>
                <a:gridCol w="658368">
                  <a:extLst>
                    <a:ext uri="{9D8B030D-6E8A-4147-A177-3AD203B41FA5}">
                      <a16:colId xmlns:a16="http://schemas.microsoft.com/office/drawing/2014/main" val="3474301076"/>
                    </a:ext>
                  </a:extLst>
                </a:gridCol>
                <a:gridCol w="658368">
                  <a:extLst>
                    <a:ext uri="{9D8B030D-6E8A-4147-A177-3AD203B41FA5}">
                      <a16:colId xmlns:a16="http://schemas.microsoft.com/office/drawing/2014/main" val="1513174601"/>
                    </a:ext>
                  </a:extLst>
                </a:gridCol>
                <a:gridCol w="658368">
                  <a:extLst>
                    <a:ext uri="{9D8B030D-6E8A-4147-A177-3AD203B41FA5}">
                      <a16:colId xmlns:a16="http://schemas.microsoft.com/office/drawing/2014/main" val="2678190640"/>
                    </a:ext>
                  </a:extLst>
                </a:gridCol>
                <a:gridCol w="658368">
                  <a:extLst>
                    <a:ext uri="{9D8B030D-6E8A-4147-A177-3AD203B41FA5}">
                      <a16:colId xmlns:a16="http://schemas.microsoft.com/office/drawing/2014/main" val="1194537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07597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treckerfahrerduerfendas - 2018-08-25 05:19:10 </a:t>
                      </a:r>
                      <a:r>
                        <a:rPr kumimoji="0" lang="en-US" sz="1000" b="0" i="0" u="none" strike="noStrike" kern="1200" cap="none" spc="0" normalizeH="0" baseline="0" noProof="0">
                          <a:ln>
                            <a:noFill/>
                          </a:ln>
                          <a:solidFill>
                            <a:prstClr val="black"/>
                          </a:solidFill>
                          <a:effectLst/>
                          <a:uLnTx/>
                          <a:uFillTx/>
                          <a:latin typeface="+mn-lt"/>
                          <a:ea typeface="+mn-ea"/>
                          <a:cs typeface="+mn-cs"/>
                        </a:rPr>
                        <a:t>
 Das Leben hat wieder einen Sinn: ⚽️! Welcher Bundesligaverein ist Dir am sympathischsten? 🥇 #Fußball #fussball #bundesliga #dfl #werderbremen #hannover96 #vflwolfsburg #bayernmünchen #schalke04 #borussiadortmund #herthabsc #eintrachtfrankfurt #scfreiburg #fsvmainz05 #vfbstuttgart #nürnberg #hamburgersv #mönchengladbach #köln #tsghoffenheim #fcaugsburg #fortunadüsseldorf #treckerfussball #hahausen #porschediesel #holder #oldtimer #oldtimertrecker @treckerdoktor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39.82 %</a:t>
                      </a:r>
                    </a:p>
                  </a:txBody>
                  <a:tcPr/>
                </a:tc>
                <a:extLst>
                  <a:ext uri="{0D108BD9-81ED-4DB2-BD59-A6C34878D82A}">
                    <a16:rowId xmlns:a16="http://schemas.microsoft.com/office/drawing/2014/main" val="1535703807"/>
                  </a:ext>
                </a:extLst>
              </a:tr>
            </a:tbl>
          </a:graphicData>
        </a:graphic>
      </p:graphicFrame>
      <p:sp>
        <p:nvSpPr>
          <p:cNvPr id="4" name="Text Placeholder 3">
            <a:extLst>
              <a:ext uri="{FF2B5EF4-FFF2-40B4-BE49-F238E27FC236}">
                <a16:creationId xmlns:a16="http://schemas.microsoft.com/office/drawing/2014/main" id="{11B1D5D1-6B3D-4DFD-8323-E9B1322893BD}"/>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1773236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3281E-001E-4F01-8E07-079FAA421F74}"/>
              </a:ext>
            </a:extLst>
          </p:cNvPr>
          <p:cNvSpPr>
            <a:spLocks noGrp="1"/>
          </p:cNvSpPr>
          <p:nvPr>
            <p:ph type="title"/>
          </p:nvPr>
        </p:nvSpPr>
        <p:spPr/>
        <p:txBody>
          <a:bodyPr/>
          <a:lstStyle/>
          <a:p>
            <a:r>
              <a:rPr lang="en-US"/>
              <a:t>Instagram Videos Table | Instagram - 16 of 20</a:t>
            </a:r>
          </a:p>
        </p:txBody>
      </p:sp>
      <p:graphicFrame>
        <p:nvGraphicFramePr>
          <p:cNvPr id="5" name="Table Placeholder 4">
            <a:extLst>
              <a:ext uri="{FF2B5EF4-FFF2-40B4-BE49-F238E27FC236}">
                <a16:creationId xmlns:a16="http://schemas.microsoft.com/office/drawing/2014/main" id="{6C94D267-D751-4FA6-BC59-25B86D7725A6}"/>
              </a:ext>
            </a:extLst>
          </p:cNvPr>
          <p:cNvGraphicFramePr>
            <a:graphicFrameLocks noGrp="1"/>
          </p:cNvGraphicFramePr>
          <p:nvPr>
            <p:ph type="tbl" sz="quarter" idx="13"/>
            <p:extLst>
              <p:ext uri="{D42A27DB-BD31-4B8C-83A1-F6EECF244321}">
                <p14:modId xmlns:p14="http://schemas.microsoft.com/office/powerpoint/2010/main" val="2944392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57912409"/>
                    </a:ext>
                  </a:extLst>
                </a:gridCol>
                <a:gridCol w="658368">
                  <a:extLst>
                    <a:ext uri="{9D8B030D-6E8A-4147-A177-3AD203B41FA5}">
                      <a16:colId xmlns:a16="http://schemas.microsoft.com/office/drawing/2014/main" val="3955220742"/>
                    </a:ext>
                  </a:extLst>
                </a:gridCol>
                <a:gridCol w="658368">
                  <a:extLst>
                    <a:ext uri="{9D8B030D-6E8A-4147-A177-3AD203B41FA5}">
                      <a16:colId xmlns:a16="http://schemas.microsoft.com/office/drawing/2014/main" val="3712938181"/>
                    </a:ext>
                  </a:extLst>
                </a:gridCol>
                <a:gridCol w="658368">
                  <a:extLst>
                    <a:ext uri="{9D8B030D-6E8A-4147-A177-3AD203B41FA5}">
                      <a16:colId xmlns:a16="http://schemas.microsoft.com/office/drawing/2014/main" val="418912"/>
                    </a:ext>
                  </a:extLst>
                </a:gridCol>
                <a:gridCol w="658368">
                  <a:extLst>
                    <a:ext uri="{9D8B030D-6E8A-4147-A177-3AD203B41FA5}">
                      <a16:colId xmlns:a16="http://schemas.microsoft.com/office/drawing/2014/main" val="457578929"/>
                    </a:ext>
                  </a:extLst>
                </a:gridCol>
                <a:gridCol w="658368">
                  <a:extLst>
                    <a:ext uri="{9D8B030D-6E8A-4147-A177-3AD203B41FA5}">
                      <a16:colId xmlns:a16="http://schemas.microsoft.com/office/drawing/2014/main" val="3552750717"/>
                    </a:ext>
                  </a:extLst>
                </a:gridCol>
                <a:gridCol w="658368">
                  <a:extLst>
                    <a:ext uri="{9D8B030D-6E8A-4147-A177-3AD203B41FA5}">
                      <a16:colId xmlns:a16="http://schemas.microsoft.com/office/drawing/2014/main" val="875223325"/>
                    </a:ext>
                  </a:extLst>
                </a:gridCol>
                <a:gridCol w="658368">
                  <a:extLst>
                    <a:ext uri="{9D8B030D-6E8A-4147-A177-3AD203B41FA5}">
                      <a16:colId xmlns:a16="http://schemas.microsoft.com/office/drawing/2014/main" val="2036291179"/>
                    </a:ext>
                  </a:extLst>
                </a:gridCol>
                <a:gridCol w="658368">
                  <a:extLst>
                    <a:ext uri="{9D8B030D-6E8A-4147-A177-3AD203B41FA5}">
                      <a16:colId xmlns:a16="http://schemas.microsoft.com/office/drawing/2014/main" val="3645130865"/>
                    </a:ext>
                  </a:extLst>
                </a:gridCol>
                <a:gridCol w="658368">
                  <a:extLst>
                    <a:ext uri="{9D8B030D-6E8A-4147-A177-3AD203B41FA5}">
                      <a16:colId xmlns:a16="http://schemas.microsoft.com/office/drawing/2014/main" val="3154852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10908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- 2018-08-24 15:39:40 </a:t>
                      </a:r>
                      <a:r>
                        <a:rPr kumimoji="0" lang="de-DE" sz="1000" b="0" i="0" u="none" strike="noStrike" kern="1200" cap="none" spc="0" normalizeH="0" baseline="0" noProof="0">
                          <a:ln>
                            <a:noFill/>
                          </a:ln>
                          <a:solidFill>
                            <a:prstClr val="black"/>
                          </a:solidFill>
                          <a:effectLst/>
                          <a:uLnTx/>
                          <a:uFillTx/>
                          <a:latin typeface="+mn-lt"/>
                          <a:ea typeface="+mn-ea"/>
                          <a:cs typeface="+mn-cs"/>
                        </a:rPr>
                        <a:t>
 In vielen öffentlichen Einrichtungen ist das #Rauchen gesetzlich untersagt. In den meisten #Fußballstadien allerdings nicht. Mit #Bayer Leverkusen, der #TSG Hoffenheim und dem #FC Bayern München haben aktuell drei #Vereine der 1. Bundesliga das Rauchen auf den #Tribünen komplett untersagt. Viele weitere Bundesligisten haben spezielle rauchfreie Blöcke eingeführt.
#Fußball #Bundesliga #rauchen #Rauchverbot #nosmoking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44.12 %</a:t>
                      </a:r>
                    </a:p>
                  </a:txBody>
                  <a:tcPr/>
                </a:tc>
                <a:extLst>
                  <a:ext uri="{0D108BD9-81ED-4DB2-BD59-A6C34878D82A}">
                    <a16:rowId xmlns:a16="http://schemas.microsoft.com/office/drawing/2014/main" val="4221372119"/>
                  </a:ext>
                </a:extLst>
              </a:tr>
            </a:tbl>
          </a:graphicData>
        </a:graphic>
      </p:graphicFrame>
      <p:sp>
        <p:nvSpPr>
          <p:cNvPr id="4" name="Text Placeholder 3">
            <a:extLst>
              <a:ext uri="{FF2B5EF4-FFF2-40B4-BE49-F238E27FC236}">
                <a16:creationId xmlns:a16="http://schemas.microsoft.com/office/drawing/2014/main" id="{B02A935D-D1DB-409A-B542-7AAB413E9097}"/>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3096123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CAEB8-DB26-4407-B1D5-C872F4C913AA}"/>
              </a:ext>
            </a:extLst>
          </p:cNvPr>
          <p:cNvSpPr>
            <a:spLocks noGrp="1"/>
          </p:cNvSpPr>
          <p:nvPr>
            <p:ph type="title"/>
          </p:nvPr>
        </p:nvSpPr>
        <p:spPr/>
        <p:txBody>
          <a:bodyPr/>
          <a:lstStyle/>
          <a:p>
            <a:r>
              <a:rPr lang="en-US"/>
              <a:t>Instagram Videos Table | Instagram - 17 of 20</a:t>
            </a:r>
          </a:p>
        </p:txBody>
      </p:sp>
      <p:graphicFrame>
        <p:nvGraphicFramePr>
          <p:cNvPr id="5" name="Table Placeholder 4">
            <a:extLst>
              <a:ext uri="{FF2B5EF4-FFF2-40B4-BE49-F238E27FC236}">
                <a16:creationId xmlns:a16="http://schemas.microsoft.com/office/drawing/2014/main" id="{4A3EBAB3-2F6B-43D9-A1EE-20F2F8214D46}"/>
              </a:ext>
            </a:extLst>
          </p:cNvPr>
          <p:cNvGraphicFramePr>
            <a:graphicFrameLocks noGrp="1"/>
          </p:cNvGraphicFramePr>
          <p:nvPr>
            <p:ph type="tbl" sz="quarter" idx="13"/>
            <p:extLst>
              <p:ext uri="{D42A27DB-BD31-4B8C-83A1-F6EECF244321}">
                <p14:modId xmlns:p14="http://schemas.microsoft.com/office/powerpoint/2010/main" val="4061234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6390874"/>
                    </a:ext>
                  </a:extLst>
                </a:gridCol>
                <a:gridCol w="658368">
                  <a:extLst>
                    <a:ext uri="{9D8B030D-6E8A-4147-A177-3AD203B41FA5}">
                      <a16:colId xmlns:a16="http://schemas.microsoft.com/office/drawing/2014/main" val="4046408789"/>
                    </a:ext>
                  </a:extLst>
                </a:gridCol>
                <a:gridCol w="658368">
                  <a:extLst>
                    <a:ext uri="{9D8B030D-6E8A-4147-A177-3AD203B41FA5}">
                      <a16:colId xmlns:a16="http://schemas.microsoft.com/office/drawing/2014/main" val="3823555275"/>
                    </a:ext>
                  </a:extLst>
                </a:gridCol>
                <a:gridCol w="658368">
                  <a:extLst>
                    <a:ext uri="{9D8B030D-6E8A-4147-A177-3AD203B41FA5}">
                      <a16:colId xmlns:a16="http://schemas.microsoft.com/office/drawing/2014/main" val="535726100"/>
                    </a:ext>
                  </a:extLst>
                </a:gridCol>
                <a:gridCol w="658368">
                  <a:extLst>
                    <a:ext uri="{9D8B030D-6E8A-4147-A177-3AD203B41FA5}">
                      <a16:colId xmlns:a16="http://schemas.microsoft.com/office/drawing/2014/main" val="1925045116"/>
                    </a:ext>
                  </a:extLst>
                </a:gridCol>
                <a:gridCol w="658368">
                  <a:extLst>
                    <a:ext uri="{9D8B030D-6E8A-4147-A177-3AD203B41FA5}">
                      <a16:colId xmlns:a16="http://schemas.microsoft.com/office/drawing/2014/main" val="221103309"/>
                    </a:ext>
                  </a:extLst>
                </a:gridCol>
                <a:gridCol w="658368">
                  <a:extLst>
                    <a:ext uri="{9D8B030D-6E8A-4147-A177-3AD203B41FA5}">
                      <a16:colId xmlns:a16="http://schemas.microsoft.com/office/drawing/2014/main" val="3640800459"/>
                    </a:ext>
                  </a:extLst>
                </a:gridCol>
                <a:gridCol w="658368">
                  <a:extLst>
                    <a:ext uri="{9D8B030D-6E8A-4147-A177-3AD203B41FA5}">
                      <a16:colId xmlns:a16="http://schemas.microsoft.com/office/drawing/2014/main" val="3479855873"/>
                    </a:ext>
                  </a:extLst>
                </a:gridCol>
                <a:gridCol w="658368">
                  <a:extLst>
                    <a:ext uri="{9D8B030D-6E8A-4147-A177-3AD203B41FA5}">
                      <a16:colId xmlns:a16="http://schemas.microsoft.com/office/drawing/2014/main" val="136373686"/>
                    </a:ext>
                  </a:extLst>
                </a:gridCol>
                <a:gridCol w="658368">
                  <a:extLst>
                    <a:ext uri="{9D8B030D-6E8A-4147-A177-3AD203B41FA5}">
                      <a16:colId xmlns:a16="http://schemas.microsoft.com/office/drawing/2014/main" val="230038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71319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- 2018-08-24 13:13:41 </a:t>
                      </a:r>
                      <a:r>
                        <a:rPr kumimoji="0" lang="de-DE" sz="1000" b="0" i="0" u="none" strike="noStrike" kern="1200" cap="none" spc="0" normalizeH="0" baseline="0" noProof="0">
                          <a:ln>
                            <a:noFill/>
                          </a:ln>
                          <a:solidFill>
                            <a:prstClr val="black"/>
                          </a:solidFill>
                          <a:effectLst/>
                          <a:uLnTx/>
                          <a:uFillTx/>
                          <a:latin typeface="+mn-lt"/>
                          <a:ea typeface="+mn-ea"/>
                          <a:cs typeface="+mn-cs"/>
                        </a:rPr>
                        <a:t>
 Hoch, Höher, am Höchsten – das zählt im Finale des diesjährigen Hochhaus-Preises nicht. Stattdessen spielen vor allem ökologische und soziale Aspekte eine entscheidende Rolle bei der Nominierung. Die Gebäude müssen mindestens 100 Meter hoch und dürfen maximal zwei Jahre alt sein. Die Finalisten stehen in #Mexiko-Stadt, #Peking, #Bangkok, #Beirut und #Singapur. Der Preis wird am 1. November in der Frankfurter Paulskirche verliehen.
#Hochhaus #Skyscraper #Hochhauspreis #mexicocity #Beijing #Singapore #Hochhauspreis2018 #tagesschau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36.34 %</a:t>
                      </a:r>
                    </a:p>
                  </a:txBody>
                  <a:tcPr/>
                </a:tc>
                <a:extLst>
                  <a:ext uri="{0D108BD9-81ED-4DB2-BD59-A6C34878D82A}">
                    <a16:rowId xmlns:a16="http://schemas.microsoft.com/office/drawing/2014/main" val="1964587242"/>
                  </a:ext>
                </a:extLst>
              </a:tr>
            </a:tbl>
          </a:graphicData>
        </a:graphic>
      </p:graphicFrame>
      <p:sp>
        <p:nvSpPr>
          <p:cNvPr id="4" name="Text Placeholder 3">
            <a:extLst>
              <a:ext uri="{FF2B5EF4-FFF2-40B4-BE49-F238E27FC236}">
                <a16:creationId xmlns:a16="http://schemas.microsoft.com/office/drawing/2014/main" id="{6B66EEAC-0FF9-4B9D-98F4-D72B466D13FC}"/>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901604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6D7D8-3EFD-401E-9AE6-23E703786095}"/>
              </a:ext>
            </a:extLst>
          </p:cNvPr>
          <p:cNvSpPr>
            <a:spLocks noGrp="1"/>
          </p:cNvSpPr>
          <p:nvPr>
            <p:ph type="title"/>
          </p:nvPr>
        </p:nvSpPr>
        <p:spPr/>
        <p:txBody>
          <a:bodyPr/>
          <a:lstStyle/>
          <a:p>
            <a:r>
              <a:rPr lang="en-US"/>
              <a:t>Instagram Videos Table | Instagram - 18 of 20</a:t>
            </a:r>
          </a:p>
        </p:txBody>
      </p:sp>
      <p:graphicFrame>
        <p:nvGraphicFramePr>
          <p:cNvPr id="5" name="Table Placeholder 4">
            <a:extLst>
              <a:ext uri="{FF2B5EF4-FFF2-40B4-BE49-F238E27FC236}">
                <a16:creationId xmlns:a16="http://schemas.microsoft.com/office/drawing/2014/main" id="{04F50606-C6D9-4665-A03F-1FD4EE5E4CED}"/>
              </a:ext>
            </a:extLst>
          </p:cNvPr>
          <p:cNvGraphicFramePr>
            <a:graphicFrameLocks noGrp="1"/>
          </p:cNvGraphicFramePr>
          <p:nvPr>
            <p:ph type="tbl" sz="quarter" idx="13"/>
            <p:extLst>
              <p:ext uri="{D42A27DB-BD31-4B8C-83A1-F6EECF244321}">
                <p14:modId xmlns:p14="http://schemas.microsoft.com/office/powerpoint/2010/main" val="653634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04366157"/>
                    </a:ext>
                  </a:extLst>
                </a:gridCol>
                <a:gridCol w="658368">
                  <a:extLst>
                    <a:ext uri="{9D8B030D-6E8A-4147-A177-3AD203B41FA5}">
                      <a16:colId xmlns:a16="http://schemas.microsoft.com/office/drawing/2014/main" val="2950239388"/>
                    </a:ext>
                  </a:extLst>
                </a:gridCol>
                <a:gridCol w="658368">
                  <a:extLst>
                    <a:ext uri="{9D8B030D-6E8A-4147-A177-3AD203B41FA5}">
                      <a16:colId xmlns:a16="http://schemas.microsoft.com/office/drawing/2014/main" val="706721119"/>
                    </a:ext>
                  </a:extLst>
                </a:gridCol>
                <a:gridCol w="658368">
                  <a:extLst>
                    <a:ext uri="{9D8B030D-6E8A-4147-A177-3AD203B41FA5}">
                      <a16:colId xmlns:a16="http://schemas.microsoft.com/office/drawing/2014/main" val="60458920"/>
                    </a:ext>
                  </a:extLst>
                </a:gridCol>
                <a:gridCol w="658368">
                  <a:extLst>
                    <a:ext uri="{9D8B030D-6E8A-4147-A177-3AD203B41FA5}">
                      <a16:colId xmlns:a16="http://schemas.microsoft.com/office/drawing/2014/main" val="4263258552"/>
                    </a:ext>
                  </a:extLst>
                </a:gridCol>
                <a:gridCol w="658368">
                  <a:extLst>
                    <a:ext uri="{9D8B030D-6E8A-4147-A177-3AD203B41FA5}">
                      <a16:colId xmlns:a16="http://schemas.microsoft.com/office/drawing/2014/main" val="578989433"/>
                    </a:ext>
                  </a:extLst>
                </a:gridCol>
                <a:gridCol w="658368">
                  <a:extLst>
                    <a:ext uri="{9D8B030D-6E8A-4147-A177-3AD203B41FA5}">
                      <a16:colId xmlns:a16="http://schemas.microsoft.com/office/drawing/2014/main" val="2054472409"/>
                    </a:ext>
                  </a:extLst>
                </a:gridCol>
                <a:gridCol w="658368">
                  <a:extLst>
                    <a:ext uri="{9D8B030D-6E8A-4147-A177-3AD203B41FA5}">
                      <a16:colId xmlns:a16="http://schemas.microsoft.com/office/drawing/2014/main" val="2349501897"/>
                    </a:ext>
                  </a:extLst>
                </a:gridCol>
                <a:gridCol w="658368">
                  <a:extLst>
                    <a:ext uri="{9D8B030D-6E8A-4147-A177-3AD203B41FA5}">
                      <a16:colId xmlns:a16="http://schemas.microsoft.com/office/drawing/2014/main" val="3785892669"/>
                    </a:ext>
                  </a:extLst>
                </a:gridCol>
                <a:gridCol w="658368">
                  <a:extLst>
                    <a:ext uri="{9D8B030D-6E8A-4147-A177-3AD203B41FA5}">
                      <a16:colId xmlns:a16="http://schemas.microsoft.com/office/drawing/2014/main" val="151251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88783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ndr2 - 2018-08-24 13:04:29 </a:t>
                      </a:r>
                      <a:r>
                        <a:rPr kumimoji="0" lang="en-US" sz="1000" b="0" i="0" u="none" strike="noStrike" kern="1200" cap="none" spc="0" normalizeH="0" baseline="0" noProof="0">
                          <a:ln>
                            <a:noFill/>
                          </a:ln>
                          <a:solidFill>
                            <a:prstClr val="black"/>
                          </a:solidFill>
                          <a:effectLst/>
                          <a:uLnTx/>
                          <a:uFillTx/>
                          <a:latin typeface="+mn-lt"/>
                          <a:ea typeface="+mn-ea"/>
                          <a:cs typeface="+mn-cs"/>
                        </a:rPr>
                        <a:t>
 @reagarvey singt seinen neuen Song "Kiss me" exklusiv für dich und deinen Partner! ❤️💋
➡️ Jetzt auf ndr.de/ndr2 bewerben!
#ndr2 #reagarvey #kissme #meetandgreet #star #reagarveykonzert #neon #radio #norddeutschland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26.62 %</a:t>
                      </a:r>
                    </a:p>
                  </a:txBody>
                  <a:tcPr/>
                </a:tc>
                <a:extLst>
                  <a:ext uri="{0D108BD9-81ED-4DB2-BD59-A6C34878D82A}">
                    <a16:rowId xmlns:a16="http://schemas.microsoft.com/office/drawing/2014/main" val="2522165919"/>
                  </a:ext>
                </a:extLst>
              </a:tr>
            </a:tbl>
          </a:graphicData>
        </a:graphic>
      </p:graphicFrame>
      <p:sp>
        <p:nvSpPr>
          <p:cNvPr id="4" name="Text Placeholder 3">
            <a:extLst>
              <a:ext uri="{FF2B5EF4-FFF2-40B4-BE49-F238E27FC236}">
                <a16:creationId xmlns:a16="http://schemas.microsoft.com/office/drawing/2014/main" id="{55D32134-7436-4A4D-8F22-27AE0D1593E1}"/>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42509354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51D0-CD25-4258-8876-38294EFE1F59}"/>
              </a:ext>
            </a:extLst>
          </p:cNvPr>
          <p:cNvSpPr>
            <a:spLocks noGrp="1"/>
          </p:cNvSpPr>
          <p:nvPr>
            <p:ph type="title"/>
          </p:nvPr>
        </p:nvSpPr>
        <p:spPr/>
        <p:txBody>
          <a:bodyPr/>
          <a:lstStyle/>
          <a:p>
            <a:r>
              <a:rPr lang="en-US"/>
              <a:t>Instagram Videos Table | Instagram - 19 of 20</a:t>
            </a:r>
          </a:p>
        </p:txBody>
      </p:sp>
      <p:graphicFrame>
        <p:nvGraphicFramePr>
          <p:cNvPr id="5" name="Table Placeholder 4">
            <a:extLst>
              <a:ext uri="{FF2B5EF4-FFF2-40B4-BE49-F238E27FC236}">
                <a16:creationId xmlns:a16="http://schemas.microsoft.com/office/drawing/2014/main" id="{E57D2589-4D92-47A9-A500-BE13C9DFB4F9}"/>
              </a:ext>
            </a:extLst>
          </p:cNvPr>
          <p:cNvGraphicFramePr>
            <a:graphicFrameLocks noGrp="1"/>
          </p:cNvGraphicFramePr>
          <p:nvPr>
            <p:ph type="tbl" sz="quarter" idx="13"/>
            <p:extLst>
              <p:ext uri="{D42A27DB-BD31-4B8C-83A1-F6EECF244321}">
                <p14:modId xmlns:p14="http://schemas.microsoft.com/office/powerpoint/2010/main" val="410413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35011661"/>
                    </a:ext>
                  </a:extLst>
                </a:gridCol>
                <a:gridCol w="658368">
                  <a:extLst>
                    <a:ext uri="{9D8B030D-6E8A-4147-A177-3AD203B41FA5}">
                      <a16:colId xmlns:a16="http://schemas.microsoft.com/office/drawing/2014/main" val="2219674363"/>
                    </a:ext>
                  </a:extLst>
                </a:gridCol>
                <a:gridCol w="658368">
                  <a:extLst>
                    <a:ext uri="{9D8B030D-6E8A-4147-A177-3AD203B41FA5}">
                      <a16:colId xmlns:a16="http://schemas.microsoft.com/office/drawing/2014/main" val="3822155751"/>
                    </a:ext>
                  </a:extLst>
                </a:gridCol>
                <a:gridCol w="658368">
                  <a:extLst>
                    <a:ext uri="{9D8B030D-6E8A-4147-A177-3AD203B41FA5}">
                      <a16:colId xmlns:a16="http://schemas.microsoft.com/office/drawing/2014/main" val="2436587602"/>
                    </a:ext>
                  </a:extLst>
                </a:gridCol>
                <a:gridCol w="658368">
                  <a:extLst>
                    <a:ext uri="{9D8B030D-6E8A-4147-A177-3AD203B41FA5}">
                      <a16:colId xmlns:a16="http://schemas.microsoft.com/office/drawing/2014/main" val="1028892839"/>
                    </a:ext>
                  </a:extLst>
                </a:gridCol>
                <a:gridCol w="658368">
                  <a:extLst>
                    <a:ext uri="{9D8B030D-6E8A-4147-A177-3AD203B41FA5}">
                      <a16:colId xmlns:a16="http://schemas.microsoft.com/office/drawing/2014/main" val="1543163163"/>
                    </a:ext>
                  </a:extLst>
                </a:gridCol>
                <a:gridCol w="658368">
                  <a:extLst>
                    <a:ext uri="{9D8B030D-6E8A-4147-A177-3AD203B41FA5}">
                      <a16:colId xmlns:a16="http://schemas.microsoft.com/office/drawing/2014/main" val="2151816003"/>
                    </a:ext>
                  </a:extLst>
                </a:gridCol>
                <a:gridCol w="658368">
                  <a:extLst>
                    <a:ext uri="{9D8B030D-6E8A-4147-A177-3AD203B41FA5}">
                      <a16:colId xmlns:a16="http://schemas.microsoft.com/office/drawing/2014/main" val="2006532920"/>
                    </a:ext>
                  </a:extLst>
                </a:gridCol>
                <a:gridCol w="658368">
                  <a:extLst>
                    <a:ext uri="{9D8B030D-6E8A-4147-A177-3AD203B41FA5}">
                      <a16:colId xmlns:a16="http://schemas.microsoft.com/office/drawing/2014/main" val="885257716"/>
                    </a:ext>
                  </a:extLst>
                </a:gridCol>
                <a:gridCol w="658368">
                  <a:extLst>
                    <a:ext uri="{9D8B030D-6E8A-4147-A177-3AD203B41FA5}">
                      <a16:colId xmlns:a16="http://schemas.microsoft.com/office/drawing/2014/main" val="3335110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16324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- 2018-08-24 07:24:19 </a:t>
                      </a:r>
                      <a:r>
                        <a:rPr kumimoji="0" lang="de-DE" sz="1000" b="0" i="0" u="none" strike="noStrike" kern="1200" cap="none" spc="0" normalizeH="0" baseline="0" noProof="0">
                          <a:ln>
                            <a:noFill/>
                          </a:ln>
                          <a:solidFill>
                            <a:prstClr val="black"/>
                          </a:solidFill>
                          <a:effectLst/>
                          <a:uLnTx/>
                          <a:uFillTx/>
                          <a:latin typeface="+mn-lt"/>
                          <a:ea typeface="+mn-ea"/>
                          <a:cs typeface="+mn-cs"/>
                        </a:rPr>
                        <a:t>
 Bei Treuenbrietzen in Brandenburg stehen rund 400 Hektar Wald in Flammen. Am Abend mussten 540 Menschen ihre Wohnungen und Häuser verlassen, weil sich das Feuer bis auf 100 Meter genähert hatte. Mittlerweile sind die evakuierten Dörfer #Tiefenbrunnen, #Klausdorf und #Frohnsdorf gesichert. Insgesamt ist der Brand aber noch nicht unter Kontrolle. Feuerwehr, Technisches Hilfswerk und Bundeswehr sind im Einsatz. Ihre Arbeit wird erschwert, weil auf dem Gelände auch alte Munition liegt. Es hat bereits mehrere Explosionen gegeben. 
#waldbrand #wald #feuerwehr #thw #feuer #brandenburg #duerre #sommer18 #explosion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35.07 %</a:t>
                      </a:r>
                    </a:p>
                  </a:txBody>
                  <a:tcPr/>
                </a:tc>
                <a:extLst>
                  <a:ext uri="{0D108BD9-81ED-4DB2-BD59-A6C34878D82A}">
                    <a16:rowId xmlns:a16="http://schemas.microsoft.com/office/drawing/2014/main" val="310830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extra3 - 2018-08-23 17:23:29 </a:t>
                      </a:r>
                      <a:r>
                        <a:rPr kumimoji="0" lang="de-DE" sz="1000" b="0" i="0" u="none" strike="noStrike" kern="1200" cap="none" spc="0" normalizeH="0" baseline="0" noProof="0">
                          <a:ln>
                            <a:noFill/>
                          </a:ln>
                          <a:solidFill>
                            <a:prstClr val="black"/>
                          </a:solidFill>
                          <a:effectLst/>
                          <a:uLnTx/>
                          <a:uFillTx/>
                          <a:latin typeface="+mn-lt"/>
                          <a:ea typeface="+mn-ea"/>
                          <a:cs typeface="+mn-cs"/>
                        </a:rPr>
                        <a:t>
 Scary: Aus @giermax wird @jensspahn! Heute bei #extra3. 22:45 Uhr @das_erste. #irrsinnderwoche #derirrsinnderwoche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46.76 %</a:t>
                      </a:r>
                    </a:p>
                  </a:txBody>
                  <a:tcPr/>
                </a:tc>
                <a:extLst>
                  <a:ext uri="{0D108BD9-81ED-4DB2-BD59-A6C34878D82A}">
                    <a16:rowId xmlns:a16="http://schemas.microsoft.com/office/drawing/2014/main" val="1176497891"/>
                  </a:ext>
                </a:extLst>
              </a:tr>
            </a:tbl>
          </a:graphicData>
        </a:graphic>
      </p:graphicFrame>
      <p:sp>
        <p:nvSpPr>
          <p:cNvPr id="4" name="Text Placeholder 3">
            <a:extLst>
              <a:ext uri="{FF2B5EF4-FFF2-40B4-BE49-F238E27FC236}">
                <a16:creationId xmlns:a16="http://schemas.microsoft.com/office/drawing/2014/main" id="{5560A404-8A36-4479-85D9-CE757ADD7EB8}"/>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5568386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CCA9D-7F3B-4645-93FB-48772B325B7D}"/>
              </a:ext>
            </a:extLst>
          </p:cNvPr>
          <p:cNvSpPr>
            <a:spLocks noGrp="1"/>
          </p:cNvSpPr>
          <p:nvPr>
            <p:ph type="title"/>
          </p:nvPr>
        </p:nvSpPr>
        <p:spPr/>
        <p:txBody>
          <a:bodyPr/>
          <a:lstStyle/>
          <a:p>
            <a:r>
              <a:rPr lang="en-US"/>
              <a:t>Instagram Videos Table | Instagram - 20 of 20</a:t>
            </a:r>
          </a:p>
        </p:txBody>
      </p:sp>
      <p:graphicFrame>
        <p:nvGraphicFramePr>
          <p:cNvPr id="5" name="Table Placeholder 4">
            <a:extLst>
              <a:ext uri="{FF2B5EF4-FFF2-40B4-BE49-F238E27FC236}">
                <a16:creationId xmlns:a16="http://schemas.microsoft.com/office/drawing/2014/main" id="{C7F40E19-DFF9-424B-AFE8-0636C71AA0F1}"/>
              </a:ext>
            </a:extLst>
          </p:cNvPr>
          <p:cNvGraphicFramePr>
            <a:graphicFrameLocks noGrp="1"/>
          </p:cNvGraphicFramePr>
          <p:nvPr>
            <p:ph type="tbl" sz="quarter" idx="13"/>
            <p:extLst>
              <p:ext uri="{D42A27DB-BD31-4B8C-83A1-F6EECF244321}">
                <p14:modId xmlns:p14="http://schemas.microsoft.com/office/powerpoint/2010/main" val="2170304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5757331"/>
                    </a:ext>
                  </a:extLst>
                </a:gridCol>
                <a:gridCol w="658368">
                  <a:extLst>
                    <a:ext uri="{9D8B030D-6E8A-4147-A177-3AD203B41FA5}">
                      <a16:colId xmlns:a16="http://schemas.microsoft.com/office/drawing/2014/main" val="935515707"/>
                    </a:ext>
                  </a:extLst>
                </a:gridCol>
                <a:gridCol w="658368">
                  <a:extLst>
                    <a:ext uri="{9D8B030D-6E8A-4147-A177-3AD203B41FA5}">
                      <a16:colId xmlns:a16="http://schemas.microsoft.com/office/drawing/2014/main" val="1210060242"/>
                    </a:ext>
                  </a:extLst>
                </a:gridCol>
                <a:gridCol w="658368">
                  <a:extLst>
                    <a:ext uri="{9D8B030D-6E8A-4147-A177-3AD203B41FA5}">
                      <a16:colId xmlns:a16="http://schemas.microsoft.com/office/drawing/2014/main" val="1571990856"/>
                    </a:ext>
                  </a:extLst>
                </a:gridCol>
                <a:gridCol w="658368">
                  <a:extLst>
                    <a:ext uri="{9D8B030D-6E8A-4147-A177-3AD203B41FA5}">
                      <a16:colId xmlns:a16="http://schemas.microsoft.com/office/drawing/2014/main" val="207002820"/>
                    </a:ext>
                  </a:extLst>
                </a:gridCol>
                <a:gridCol w="658368">
                  <a:extLst>
                    <a:ext uri="{9D8B030D-6E8A-4147-A177-3AD203B41FA5}">
                      <a16:colId xmlns:a16="http://schemas.microsoft.com/office/drawing/2014/main" val="3576832163"/>
                    </a:ext>
                  </a:extLst>
                </a:gridCol>
                <a:gridCol w="658368">
                  <a:extLst>
                    <a:ext uri="{9D8B030D-6E8A-4147-A177-3AD203B41FA5}">
                      <a16:colId xmlns:a16="http://schemas.microsoft.com/office/drawing/2014/main" val="2622278118"/>
                    </a:ext>
                  </a:extLst>
                </a:gridCol>
                <a:gridCol w="658368">
                  <a:extLst>
                    <a:ext uri="{9D8B030D-6E8A-4147-A177-3AD203B41FA5}">
                      <a16:colId xmlns:a16="http://schemas.microsoft.com/office/drawing/2014/main" val="1212944061"/>
                    </a:ext>
                  </a:extLst>
                </a:gridCol>
                <a:gridCol w="658368">
                  <a:extLst>
                    <a:ext uri="{9D8B030D-6E8A-4147-A177-3AD203B41FA5}">
                      <a16:colId xmlns:a16="http://schemas.microsoft.com/office/drawing/2014/main" val="3998582239"/>
                    </a:ext>
                  </a:extLst>
                </a:gridCol>
                <a:gridCol w="658368">
                  <a:extLst>
                    <a:ext uri="{9D8B030D-6E8A-4147-A177-3AD203B41FA5}">
                      <a16:colId xmlns:a16="http://schemas.microsoft.com/office/drawing/2014/main" val="847415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82131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tagesschau - 2018-08-23 15:48:08 </a:t>
                      </a:r>
                      <a:r>
                        <a:rPr kumimoji="0" lang="de-DE" sz="1000" b="0" i="0" u="none" strike="noStrike" kern="1200" cap="none" spc="0" normalizeH="0" baseline="0" noProof="0">
                          <a:ln>
                            <a:noFill/>
                          </a:ln>
                          <a:solidFill>
                            <a:prstClr val="black"/>
                          </a:solidFill>
                          <a:effectLst/>
                          <a:uLnTx/>
                          <a:uFillTx/>
                          <a:latin typeface="+mn-lt"/>
                          <a:ea typeface="+mn-ea"/>
                          <a:cs typeface="+mn-cs"/>
                        </a:rPr>
                        <a:t>
 „Aeolus“ – so heißt der 300 Millionen Euro teure #Satellit, den die Europäische Weltraumagentur #ESA gestern Abend in eine #Erdumlaufbahn gebracht hat. Er soll erstmals Windprofile von der gesamten #Erde erstellen und so neue Erkenntnisse für die Wettervorhersagen bringen. #Aelous schickt #Laserstrahlen zur Erde. Diese werden von #Wasser oder Staubteilchen reflektiert. Der Satellit stellt fest, mit welcher #Geschwindigkeit diese unterwegs sind. Also: Wie stark der #Wind weht. Experten erwarten, dass vor allem die Fünf-bis-Sieben-Tage-Vorhersage damit deutlich besser werden könnte. Der „Gott der Winde“ wird die #Erde in einer Höhe von nur 320 Kilometern umkreisen.
#tagesschau #Wetter #Wettervorhersage #weather #weatherforcast #weatherconditions #satellite #earth #wind #laser #Mission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22.61 %</a:t>
                      </a:r>
                    </a:p>
                  </a:txBody>
                  <a:tcPr/>
                </a:tc>
                <a:extLst>
                  <a:ext uri="{0D108BD9-81ED-4DB2-BD59-A6C34878D82A}">
                    <a16:rowId xmlns:a16="http://schemas.microsoft.com/office/drawing/2014/main" val="2566175754"/>
                  </a:ext>
                </a:extLst>
              </a:tr>
            </a:tbl>
          </a:graphicData>
        </a:graphic>
      </p:graphicFrame>
      <p:sp>
        <p:nvSpPr>
          <p:cNvPr id="4" name="Text Placeholder 3">
            <a:extLst>
              <a:ext uri="{FF2B5EF4-FFF2-40B4-BE49-F238E27FC236}">
                <a16:creationId xmlns:a16="http://schemas.microsoft.com/office/drawing/2014/main" id="{8613EC9E-54A9-4A1F-A684-103D34C13EE3}"/>
              </a:ext>
            </a:extLst>
          </p:cNvPr>
          <p:cNvSpPr>
            <a:spLocks noGrp="1"/>
          </p:cNvSpPr>
          <p:nvPr>
            <p:ph type="body" sz="quarter" idx="14"/>
          </p:nvPr>
        </p:nvSpPr>
        <p:spPr/>
        <p:txBody>
          <a:bodyPr/>
          <a:lstStyle/>
          <a:p>
            <a:r>
              <a:rPr lang="en-US"/>
              <a:t>01.08.2018 - 31.08.2018</a:t>
            </a:r>
          </a:p>
        </p:txBody>
      </p:sp>
    </p:spTree>
    <p:extLst>
      <p:ext uri="{BB962C8B-B14F-4D97-AF65-F5344CB8AC3E}">
        <p14:creationId xmlns:p14="http://schemas.microsoft.com/office/powerpoint/2010/main" val="17573243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1622</Words>
  <Application>Microsoft Office PowerPoint</Application>
  <PresentationFormat>On-screen Show (4:3)</PresentationFormat>
  <Paragraphs>926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Test Instagram Kennzahlen Erweiterung</vt:lpstr>
      <vt:lpstr>Impressions  | Instagram</vt:lpstr>
      <vt:lpstr>Reach  | Instagram</vt:lpstr>
      <vt:lpstr>Instagram Interaction Rate | Instagram</vt:lpstr>
      <vt:lpstr>Instagram Key Metrics Table | Instagram</vt:lpstr>
      <vt:lpstr>Instagram Posts Table | Instagram - 1 of 11</vt:lpstr>
      <vt:lpstr>Instagram Posts Table | Instagram - 2 of 11</vt:lpstr>
      <vt:lpstr>Instagram Posts Table | Instagram - 3 of 11</vt:lpstr>
      <vt:lpstr>Instagram Posts Table | Instagram - 4 of 11</vt:lpstr>
      <vt:lpstr>Instagram Posts Table | Instagram - 5 of 11</vt:lpstr>
      <vt:lpstr>Instagram Posts Table | Instagram - 6 of 11</vt:lpstr>
      <vt:lpstr>Instagram Posts Table | Instagram - 7 of 11</vt:lpstr>
      <vt:lpstr>Instagram Posts Table | Instagram - 8 of 11</vt:lpstr>
      <vt:lpstr>Instagram Posts Table | Instagram - 9 of 11</vt:lpstr>
      <vt:lpstr>Instagram Posts Table | Instagram - 10 of 11</vt:lpstr>
      <vt:lpstr>Instagram Posts Table | Instagram - 11 of 11</vt:lpstr>
      <vt:lpstr>Instagram Videos Table | Instagram - 1 of 20</vt:lpstr>
      <vt:lpstr>Instagram Videos Table | Instagram - 2 of 20</vt:lpstr>
      <vt:lpstr>Instagram Videos Table | Instagram - 3 of 20</vt:lpstr>
      <vt:lpstr>Instagram Videos Table | Instagram - 4 of 20</vt:lpstr>
      <vt:lpstr>Instagram Videos Table | Instagram - 5 of 20</vt:lpstr>
      <vt:lpstr>Instagram Videos Table | Instagram - 6 of 20</vt:lpstr>
      <vt:lpstr>Instagram Videos Table | Instagram - 7 of 20</vt:lpstr>
      <vt:lpstr>Instagram Videos Table | Instagram - 8 of 20</vt:lpstr>
      <vt:lpstr>Instagram Videos Table | Instagram - 9 of 20</vt:lpstr>
      <vt:lpstr>Instagram Videos Table | Instagram - 10 of 20</vt:lpstr>
      <vt:lpstr>Instagram Videos Table | Instagram - 11 of 20</vt:lpstr>
      <vt:lpstr>Instagram Videos Table | Instagram - 12 of 20</vt:lpstr>
      <vt:lpstr>Instagram Videos Table | Instagram - 13 of 20</vt:lpstr>
      <vt:lpstr>Instagram Videos Table | Instagram - 14 of 20</vt:lpstr>
      <vt:lpstr>Instagram Videos Table | Instagram - 15 of 20</vt:lpstr>
      <vt:lpstr>Instagram Videos Table | Instagram - 16 of 20</vt:lpstr>
      <vt:lpstr>Instagram Videos Table | Instagram - 17 of 20</vt:lpstr>
      <vt:lpstr>Instagram Videos Table | Instagram - 18 of 20</vt:lpstr>
      <vt:lpstr>Instagram Videos Table | Instagram - 19 of 20</vt:lpstr>
      <vt:lpstr>Instagram Videos Table | Instagram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Instagram Kennzahlen Erweiterung</dc:title>
  <dc:creator>Administrator</dc:creator>
  <cp:lastModifiedBy>Administrator</cp:lastModifiedBy>
  <cp:revision>1</cp:revision>
  <dcterms:created xsi:type="dcterms:W3CDTF">2018-10-16T09:15:51Z</dcterms:created>
  <dcterms:modified xsi:type="dcterms:W3CDTF">2018-10-16T09:16:56Z</dcterms:modified>
</cp:coreProperties>
</file>