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5" r:id="rId17"/>
    <p:sldId id="276" r:id="rId18"/>
    <p:sldId id="277" r:id="rId19"/>
    <p:sldId id="278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44963</c:v>
                </c:pt>
                <c:pt idx="1">
                  <c:v>66738</c:v>
                </c:pt>
                <c:pt idx="2">
                  <c:v>46650</c:v>
                </c:pt>
                <c:pt idx="3">
                  <c:v>18097</c:v>
                </c:pt>
                <c:pt idx="4">
                  <c:v>91226</c:v>
                </c:pt>
                <c:pt idx="5">
                  <c:v>49670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65-4E02-931B-C44AE35E78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 Song Contest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55</c:v>
                </c:pt>
                <c:pt idx="1">
                  <c:v>43</c:v>
                </c:pt>
                <c:pt idx="2">
                  <c:v>4568</c:v>
                </c:pt>
                <c:pt idx="3">
                  <c:v>130</c:v>
                </c:pt>
                <c:pt idx="4">
                  <c:v>3683</c:v>
                </c:pt>
                <c:pt idx="5">
                  <c:v>153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65-4E02-931B-C44AE35E78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75704</c:v>
                </c:pt>
                <c:pt idx="1">
                  <c:v>55943</c:v>
                </c:pt>
                <c:pt idx="2">
                  <c:v>95357</c:v>
                </c:pt>
                <c:pt idx="3">
                  <c:v>59447</c:v>
                </c:pt>
                <c:pt idx="4">
                  <c:v>50278</c:v>
                </c:pt>
                <c:pt idx="5">
                  <c:v>56209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65-4E02-931B-C44AE35E78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994</c:v>
                </c:pt>
                <c:pt idx="1">
                  <c:v>1574</c:v>
                </c:pt>
                <c:pt idx="2">
                  <c:v>270</c:v>
                </c:pt>
                <c:pt idx="3">
                  <c:v>293</c:v>
                </c:pt>
                <c:pt idx="4">
                  <c:v>258</c:v>
                </c:pt>
                <c:pt idx="5">
                  <c:v>449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265-4E02-931B-C44AE35E784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33526</c:v>
                </c:pt>
                <c:pt idx="1">
                  <c:v>41384</c:v>
                </c:pt>
                <c:pt idx="2">
                  <c:v>71393</c:v>
                </c:pt>
                <c:pt idx="3">
                  <c:v>12435</c:v>
                </c:pt>
                <c:pt idx="4">
                  <c:v>29760</c:v>
                </c:pt>
                <c:pt idx="5">
                  <c:v>58254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265-4E02-931B-C44AE35E784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42203</c:v>
                </c:pt>
                <c:pt idx="1">
                  <c:v>50180</c:v>
                </c:pt>
                <c:pt idx="2">
                  <c:v>150651</c:v>
                </c:pt>
                <c:pt idx="3">
                  <c:v>70828</c:v>
                </c:pt>
                <c:pt idx="4">
                  <c:v>81670</c:v>
                </c:pt>
                <c:pt idx="5">
                  <c:v>78678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265-4E02-931B-C44AE35E784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1385</c:v>
                </c:pt>
                <c:pt idx="1">
                  <c:v>26937</c:v>
                </c:pt>
                <c:pt idx="2">
                  <c:v>13515</c:v>
                </c:pt>
                <c:pt idx="3">
                  <c:v>1985</c:v>
                </c:pt>
                <c:pt idx="4">
                  <c:v>1906</c:v>
                </c:pt>
                <c:pt idx="5">
                  <c:v>9374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265-4E02-931B-C44AE35E784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547</c:v>
                </c:pt>
                <c:pt idx="1">
                  <c:v>186</c:v>
                </c:pt>
                <c:pt idx="2">
                  <c:v>1118</c:v>
                </c:pt>
                <c:pt idx="3">
                  <c:v>69</c:v>
                </c:pt>
                <c:pt idx="4">
                  <c:v>243</c:v>
                </c:pt>
                <c:pt idx="5">
                  <c:v>592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265-4E02-931B-C44AE35E784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Mein Nachmittag (NDR)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1973</c:v>
                </c:pt>
                <c:pt idx="1">
                  <c:v>4685</c:v>
                </c:pt>
                <c:pt idx="2">
                  <c:v>2419</c:v>
                </c:pt>
                <c:pt idx="3">
                  <c:v>3162</c:v>
                </c:pt>
                <c:pt idx="4">
                  <c:v>9324</c:v>
                </c:pt>
                <c:pt idx="5">
                  <c:v>5410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265-4E02-931B-C44AE35E784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13175</c:v>
                </c:pt>
                <c:pt idx="1">
                  <c:v>793</c:v>
                </c:pt>
                <c:pt idx="2">
                  <c:v>1310</c:v>
                </c:pt>
                <c:pt idx="3">
                  <c:v>74</c:v>
                </c:pt>
                <c:pt idx="4">
                  <c:v>181</c:v>
                </c:pt>
                <c:pt idx="5">
                  <c:v>385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265-4E02-931B-C44AE35E7841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Sheet1!$L$2:$L$7</c:f>
              <c:numCache>
                <c:formatCode>General</c:formatCode>
                <c:ptCount val="6"/>
                <c:pt idx="0">
                  <c:v>8</c:v>
                </c:pt>
                <c:pt idx="1">
                  <c:v>0</c:v>
                </c:pt>
                <c:pt idx="2">
                  <c:v>70</c:v>
                </c:pt>
                <c:pt idx="3">
                  <c:v>8</c:v>
                </c:pt>
                <c:pt idx="4">
                  <c:v>8</c:v>
                </c:pt>
                <c:pt idx="5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265-4E02-931B-C44AE35E7841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NDR Talk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Sheet1!$M$2:$M$7</c:f>
              <c:numCache>
                <c:formatCode>General</c:formatCode>
                <c:ptCount val="6"/>
                <c:pt idx="0">
                  <c:v>29393</c:v>
                </c:pt>
                <c:pt idx="1">
                  <c:v>62955</c:v>
                </c:pt>
                <c:pt idx="2">
                  <c:v>64046</c:v>
                </c:pt>
                <c:pt idx="3">
                  <c:v>33537</c:v>
                </c:pt>
                <c:pt idx="4">
                  <c:v>24095</c:v>
                </c:pt>
                <c:pt idx="5">
                  <c:v>125799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9265-4E02-931B-C44AE35E7841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Sheet1!$N$2:$N$7</c:f>
              <c:numCache>
                <c:formatCode>General</c:formatCode>
                <c:ptCount val="6"/>
                <c:pt idx="0">
                  <c:v>36</c:v>
                </c:pt>
                <c:pt idx="1">
                  <c:v>61</c:v>
                </c:pt>
                <c:pt idx="2">
                  <c:v>120</c:v>
                </c:pt>
                <c:pt idx="3">
                  <c:v>51</c:v>
                </c:pt>
                <c:pt idx="4">
                  <c:v>1643</c:v>
                </c:pt>
                <c:pt idx="5">
                  <c:v>316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9265-4E02-931B-C44AE35E7841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NDR barrierefrei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Sheet1!$O$2:$O$7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9265-4E02-931B-C44AE35E7841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Sheet1!$P$2:$P$7</c:f>
              <c:numCache>
                <c:formatCode>General</c:formatCode>
                <c:ptCount val="6"/>
                <c:pt idx="0">
                  <c:v>1337</c:v>
                </c:pt>
                <c:pt idx="1">
                  <c:v>3070</c:v>
                </c:pt>
                <c:pt idx="2">
                  <c:v>1514</c:v>
                </c:pt>
                <c:pt idx="3">
                  <c:v>8659</c:v>
                </c:pt>
                <c:pt idx="4">
                  <c:v>31965</c:v>
                </c:pt>
                <c:pt idx="5">
                  <c:v>14117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9265-4E02-931B-C44AE35E7841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Sheet1!$Q$2:$Q$7</c:f>
              <c:numCache>
                <c:formatCode>General</c:formatCode>
                <c:ptCount val="6"/>
                <c:pt idx="0">
                  <c:v>10563</c:v>
                </c:pt>
                <c:pt idx="1">
                  <c:v>2920</c:v>
                </c:pt>
                <c:pt idx="2">
                  <c:v>2588</c:v>
                </c:pt>
                <c:pt idx="3">
                  <c:v>6426</c:v>
                </c:pt>
                <c:pt idx="4">
                  <c:v>404</c:v>
                </c:pt>
                <c:pt idx="5">
                  <c:v>3990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9265-4E02-931B-C44AE35E7841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Sesamstraße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Sheet1!$R$2:$R$7</c:f>
              <c:numCache>
                <c:formatCode>General</c:formatCode>
                <c:ptCount val="6"/>
                <c:pt idx="0">
                  <c:v>13143</c:v>
                </c:pt>
                <c:pt idx="1">
                  <c:v>1523</c:v>
                </c:pt>
                <c:pt idx="2">
                  <c:v>2005</c:v>
                </c:pt>
                <c:pt idx="3">
                  <c:v>28954</c:v>
                </c:pt>
                <c:pt idx="4">
                  <c:v>2169</c:v>
                </c:pt>
                <c:pt idx="5">
                  <c:v>5758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9265-4E02-931B-C44AE35E7841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Sheet1!$S$2:$S$7</c:f>
              <c:numCache>
                <c:formatCode>General</c:formatCode>
                <c:ptCount val="6"/>
                <c:pt idx="0">
                  <c:v>6695</c:v>
                </c:pt>
                <c:pt idx="1">
                  <c:v>2377</c:v>
                </c:pt>
                <c:pt idx="2">
                  <c:v>5042</c:v>
                </c:pt>
                <c:pt idx="3">
                  <c:v>3405</c:v>
                </c:pt>
                <c:pt idx="4">
                  <c:v>2445</c:v>
                </c:pt>
                <c:pt idx="5">
                  <c:v>12846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9265-4E02-931B-C44AE35E7841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Sheet1!$T$2:$T$7</c:f>
              <c:numCache>
                <c:formatCode>General</c:formatCode>
                <c:ptCount val="6"/>
                <c:pt idx="0">
                  <c:v>18423</c:v>
                </c:pt>
                <c:pt idx="1">
                  <c:v>11316</c:v>
                </c:pt>
                <c:pt idx="2">
                  <c:v>7551</c:v>
                </c:pt>
                <c:pt idx="3">
                  <c:v>3011</c:v>
                </c:pt>
                <c:pt idx="4">
                  <c:v>9505</c:v>
                </c:pt>
                <c:pt idx="5">
                  <c:v>7946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9265-4E02-931B-C44AE35E7841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Sheet1!$U$2:$U$7</c:f>
              <c:numCache>
                <c:formatCode>General</c:formatCode>
                <c:ptCount val="6"/>
                <c:pt idx="0">
                  <c:v>20150</c:v>
                </c:pt>
                <c:pt idx="1">
                  <c:v>5081</c:v>
                </c:pt>
                <c:pt idx="2">
                  <c:v>19491</c:v>
                </c:pt>
                <c:pt idx="3">
                  <c:v>6460</c:v>
                </c:pt>
                <c:pt idx="4">
                  <c:v>7288</c:v>
                </c:pt>
                <c:pt idx="5">
                  <c:v>7518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9265-4E02-931B-C44AE35E7841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Sheet1!$V$2:$V$7</c:f>
              <c:numCache>
                <c:formatCode>General</c:formatCode>
                <c:ptCount val="6"/>
                <c:pt idx="0">
                  <c:v>8837</c:v>
                </c:pt>
                <c:pt idx="1">
                  <c:v>130779</c:v>
                </c:pt>
                <c:pt idx="2">
                  <c:v>45671</c:v>
                </c:pt>
                <c:pt idx="3">
                  <c:v>17686</c:v>
                </c:pt>
                <c:pt idx="4">
                  <c:v>6632</c:v>
                </c:pt>
                <c:pt idx="5">
                  <c:v>185002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9265-4E02-931B-C44AE35E7841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Sheet1!$W$2:$W$7</c:f>
              <c:numCache>
                <c:formatCode>General</c:formatCode>
                <c:ptCount val="6"/>
                <c:pt idx="0">
                  <c:v>572297</c:v>
                </c:pt>
                <c:pt idx="1">
                  <c:v>696854</c:v>
                </c:pt>
                <c:pt idx="2">
                  <c:v>720786</c:v>
                </c:pt>
                <c:pt idx="3">
                  <c:v>263935</c:v>
                </c:pt>
                <c:pt idx="4">
                  <c:v>395153</c:v>
                </c:pt>
                <c:pt idx="5">
                  <c:v>189488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9265-4E02-931B-C44AE35E7841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Rute raus, der Spaß beginnt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Sheet1!$X$2:$X$7</c:f>
              <c:numCache>
                <c:formatCode>General</c:formatCode>
                <c:ptCount val="6"/>
                <c:pt idx="0">
                  <c:v>67</c:v>
                </c:pt>
                <c:pt idx="1">
                  <c:v>3940</c:v>
                </c:pt>
                <c:pt idx="2">
                  <c:v>256</c:v>
                </c:pt>
                <c:pt idx="3">
                  <c:v>1568</c:v>
                </c:pt>
                <c:pt idx="4">
                  <c:v>384</c:v>
                </c:pt>
                <c:pt idx="5">
                  <c:v>1709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9265-4E02-931B-C44AE35E7841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Sheet1!$Y$2:$Y$7</c:f>
              <c:numCache>
                <c:formatCode>General</c:formatCode>
                <c:ptCount val="6"/>
                <c:pt idx="0">
                  <c:v>509</c:v>
                </c:pt>
                <c:pt idx="1">
                  <c:v>2316</c:v>
                </c:pt>
                <c:pt idx="2">
                  <c:v>2187</c:v>
                </c:pt>
                <c:pt idx="3">
                  <c:v>2239</c:v>
                </c:pt>
                <c:pt idx="4">
                  <c:v>1918</c:v>
                </c:pt>
                <c:pt idx="5">
                  <c:v>674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9265-4E02-931B-C44AE35E7841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Sheet1!$Z$2:$Z$7</c:f>
              <c:numCache>
                <c:formatCode>General</c:formatCode>
                <c:ptCount val="6"/>
                <c:pt idx="0">
                  <c:v>10964</c:v>
                </c:pt>
                <c:pt idx="1">
                  <c:v>62</c:v>
                </c:pt>
                <c:pt idx="2">
                  <c:v>37</c:v>
                </c:pt>
                <c:pt idx="3">
                  <c:v>346</c:v>
                </c:pt>
                <c:pt idx="4">
                  <c:v>27</c:v>
                </c:pt>
                <c:pt idx="5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9265-4E02-931B-C44AE35E7841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Sheet1!$AA$2:$AA$7</c:f>
              <c:numCache>
                <c:formatCode>General</c:formatCode>
                <c:ptCount val="6"/>
                <c:pt idx="0">
                  <c:v>119</c:v>
                </c:pt>
                <c:pt idx="1">
                  <c:v>77617</c:v>
                </c:pt>
                <c:pt idx="2">
                  <c:v>818</c:v>
                </c:pt>
                <c:pt idx="3">
                  <c:v>261</c:v>
                </c:pt>
                <c:pt idx="4">
                  <c:v>328</c:v>
                </c:pt>
                <c:pt idx="5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9265-4E02-931B-C44AE35E7841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Sheet1!$AB$2:$AB$7</c:f>
              <c:numCache>
                <c:formatCode>General</c:formatCode>
                <c:ptCount val="6"/>
                <c:pt idx="0">
                  <c:v>213</c:v>
                </c:pt>
                <c:pt idx="1">
                  <c:v>4536</c:v>
                </c:pt>
                <c:pt idx="2">
                  <c:v>4270</c:v>
                </c:pt>
                <c:pt idx="3">
                  <c:v>3188</c:v>
                </c:pt>
                <c:pt idx="4">
                  <c:v>744</c:v>
                </c:pt>
                <c:pt idx="5">
                  <c:v>7002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9265-4E02-931B-C44AE35E7841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Sheet1!$AC$2:$AC$7</c:f>
              <c:numCache>
                <c:formatCode>General</c:formatCode>
                <c:ptCount val="6"/>
                <c:pt idx="0">
                  <c:v>1276</c:v>
                </c:pt>
                <c:pt idx="1">
                  <c:v>4772</c:v>
                </c:pt>
                <c:pt idx="2">
                  <c:v>4207</c:v>
                </c:pt>
                <c:pt idx="3">
                  <c:v>1662</c:v>
                </c:pt>
                <c:pt idx="4">
                  <c:v>5103</c:v>
                </c:pt>
                <c:pt idx="5">
                  <c:v>7613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9265-4E02-931B-C44AE35E7841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Bingo! Die Umweltlotterie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Sheet1!$AD$2:$AD$7</c:f>
              <c:numCache>
                <c:formatCode>General</c:formatCode>
                <c:ptCount val="6"/>
                <c:pt idx="0">
                  <c:v>3070</c:v>
                </c:pt>
                <c:pt idx="1">
                  <c:v>34</c:v>
                </c:pt>
                <c:pt idx="2">
                  <c:v>62</c:v>
                </c:pt>
                <c:pt idx="3">
                  <c:v>3508</c:v>
                </c:pt>
                <c:pt idx="4">
                  <c:v>141</c:v>
                </c:pt>
                <c:pt idx="5">
                  <c:v>683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9265-4E02-931B-C44AE35E7841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Sheet1!$AE$2:$AE$7</c:f>
              <c:numCache>
                <c:formatCode>General</c:formatCode>
                <c:ptCount val="6"/>
                <c:pt idx="0">
                  <c:v>51</c:v>
                </c:pt>
                <c:pt idx="1">
                  <c:v>1089</c:v>
                </c:pt>
                <c:pt idx="2">
                  <c:v>6849</c:v>
                </c:pt>
                <c:pt idx="3">
                  <c:v>49</c:v>
                </c:pt>
                <c:pt idx="4">
                  <c:v>1798</c:v>
                </c:pt>
                <c:pt idx="5">
                  <c:v>277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9265-4E02-931B-C44AE35E7841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Sheet1!$AF$2:$AF$7</c:f>
              <c:numCache>
                <c:formatCode>General</c:formatCode>
                <c:ptCount val="6"/>
                <c:pt idx="0">
                  <c:v>72198</c:v>
                </c:pt>
                <c:pt idx="1">
                  <c:v>77892</c:v>
                </c:pt>
                <c:pt idx="2">
                  <c:v>51628</c:v>
                </c:pt>
                <c:pt idx="3">
                  <c:v>42272</c:v>
                </c:pt>
                <c:pt idx="4">
                  <c:v>59851</c:v>
                </c:pt>
                <c:pt idx="5">
                  <c:v>81292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9265-4E02-931B-C44AE35E7841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Sheet1!$AG$2:$AG$7</c:f>
              <c:numCache>
                <c:formatCode>General</c:formatCode>
                <c:ptCount val="6"/>
                <c:pt idx="0">
                  <c:v>42918</c:v>
                </c:pt>
                <c:pt idx="1">
                  <c:v>11910</c:v>
                </c:pt>
                <c:pt idx="2">
                  <c:v>14070</c:v>
                </c:pt>
                <c:pt idx="3">
                  <c:v>7606</c:v>
                </c:pt>
                <c:pt idx="4">
                  <c:v>12896</c:v>
                </c:pt>
                <c:pt idx="5">
                  <c:v>11339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9265-4E02-931B-C44AE35E7841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Sheet1!$AH$2:$AH$7</c:f>
              <c:numCache>
                <c:formatCode>General</c:formatCode>
                <c:ptCount val="6"/>
                <c:pt idx="0">
                  <c:v>34</c:v>
                </c:pt>
                <c:pt idx="1">
                  <c:v>26</c:v>
                </c:pt>
                <c:pt idx="2">
                  <c:v>439</c:v>
                </c:pt>
                <c:pt idx="3">
                  <c:v>472</c:v>
                </c:pt>
                <c:pt idx="4">
                  <c:v>35</c:v>
                </c:pt>
                <c:pt idx="5">
                  <c:v>1313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9265-4E02-931B-C44AE35E7841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Sheet1!$AI$2:$AI$7</c:f>
              <c:numCache>
                <c:formatCode>General</c:formatCode>
                <c:ptCount val="6"/>
                <c:pt idx="0">
                  <c:v>52</c:v>
                </c:pt>
                <c:pt idx="1">
                  <c:v>39</c:v>
                </c:pt>
                <c:pt idx="2">
                  <c:v>149</c:v>
                </c:pt>
                <c:pt idx="3">
                  <c:v>29</c:v>
                </c:pt>
                <c:pt idx="4">
                  <c:v>23</c:v>
                </c:pt>
                <c:pt idx="5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9265-4E02-931B-C44AE35E7841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Sheet1!$AJ$2:$AJ$7</c:f>
              <c:numCache>
                <c:formatCode>General</c:formatCode>
                <c:ptCount val="6"/>
                <c:pt idx="0">
                  <c:v>29116</c:v>
                </c:pt>
                <c:pt idx="1">
                  <c:v>14007</c:v>
                </c:pt>
                <c:pt idx="2">
                  <c:v>5128</c:v>
                </c:pt>
                <c:pt idx="3">
                  <c:v>20276</c:v>
                </c:pt>
                <c:pt idx="4">
                  <c:v>7196</c:v>
                </c:pt>
                <c:pt idx="5">
                  <c:v>4007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9265-4E02-931B-C44AE35E7841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Jennifer - Sehnsucht nach was Besseres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Sheet1!$AK$2:$AK$7</c:f>
              <c:numCache>
                <c:formatCode>General</c:formatCode>
                <c:ptCount val="6"/>
                <c:pt idx="0">
                  <c:v>19334</c:v>
                </c:pt>
                <c:pt idx="1">
                  <c:v>36</c:v>
                </c:pt>
                <c:pt idx="2">
                  <c:v>12</c:v>
                </c:pt>
                <c:pt idx="3">
                  <c:v>3</c:v>
                </c:pt>
                <c:pt idx="4">
                  <c:v>33</c:v>
                </c:pt>
                <c:pt idx="5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9265-4E02-931B-C44AE35E78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1660880"/>
        <c:axId val="481658584"/>
      </c:lineChart>
      <c:catAx>
        <c:axId val="48166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658584"/>
        <c:crosses val="autoZero"/>
        <c:auto val="1"/>
        <c:lblAlgn val="ctr"/>
        <c:lblOffset val="100"/>
        <c:noMultiLvlLbl val="0"/>
      </c:catAx>
      <c:valAx>
        <c:axId val="48165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66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10234</c:v>
                </c:pt>
                <c:pt idx="1">
                  <c:v>22008</c:v>
                </c:pt>
                <c:pt idx="2">
                  <c:v>22871</c:v>
                </c:pt>
                <c:pt idx="3">
                  <c:v>11110</c:v>
                </c:pt>
                <c:pt idx="4">
                  <c:v>52366</c:v>
                </c:pt>
                <c:pt idx="5">
                  <c:v>23835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8D-40B5-B868-98CD0B99A5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 Song Contest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26</c:v>
                </c:pt>
                <c:pt idx="1">
                  <c:v>25</c:v>
                </c:pt>
                <c:pt idx="2">
                  <c:v>1547</c:v>
                </c:pt>
                <c:pt idx="3">
                  <c:v>62</c:v>
                </c:pt>
                <c:pt idx="4">
                  <c:v>1571</c:v>
                </c:pt>
                <c:pt idx="5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8D-40B5-B868-98CD0B99A5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34310</c:v>
                </c:pt>
                <c:pt idx="1">
                  <c:v>18885</c:v>
                </c:pt>
                <c:pt idx="2">
                  <c:v>41937</c:v>
                </c:pt>
                <c:pt idx="3">
                  <c:v>24529</c:v>
                </c:pt>
                <c:pt idx="4">
                  <c:v>24464</c:v>
                </c:pt>
                <c:pt idx="5">
                  <c:v>29784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8D-40B5-B868-98CD0B99A5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429</c:v>
                </c:pt>
                <c:pt idx="1">
                  <c:v>680</c:v>
                </c:pt>
                <c:pt idx="2">
                  <c:v>120</c:v>
                </c:pt>
                <c:pt idx="3">
                  <c:v>152</c:v>
                </c:pt>
                <c:pt idx="4">
                  <c:v>124</c:v>
                </c:pt>
                <c:pt idx="5">
                  <c:v>205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28D-40B5-B868-98CD0B99A54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18675</c:v>
                </c:pt>
                <c:pt idx="1">
                  <c:v>18447</c:v>
                </c:pt>
                <c:pt idx="2">
                  <c:v>32728</c:v>
                </c:pt>
                <c:pt idx="3">
                  <c:v>4095</c:v>
                </c:pt>
                <c:pt idx="4">
                  <c:v>14176</c:v>
                </c:pt>
                <c:pt idx="5">
                  <c:v>26243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28D-40B5-B868-98CD0B99A54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19800</c:v>
                </c:pt>
                <c:pt idx="1">
                  <c:v>23431</c:v>
                </c:pt>
                <c:pt idx="2">
                  <c:v>84941</c:v>
                </c:pt>
                <c:pt idx="3">
                  <c:v>31302</c:v>
                </c:pt>
                <c:pt idx="4">
                  <c:v>41483</c:v>
                </c:pt>
                <c:pt idx="5">
                  <c:v>36213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28D-40B5-B868-98CD0B99A54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659</c:v>
                </c:pt>
                <c:pt idx="1">
                  <c:v>14793</c:v>
                </c:pt>
                <c:pt idx="2">
                  <c:v>4695</c:v>
                </c:pt>
                <c:pt idx="3">
                  <c:v>974</c:v>
                </c:pt>
                <c:pt idx="4">
                  <c:v>1087</c:v>
                </c:pt>
                <c:pt idx="5">
                  <c:v>4901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28D-40B5-B868-98CD0B99A54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208</c:v>
                </c:pt>
                <c:pt idx="1">
                  <c:v>89</c:v>
                </c:pt>
                <c:pt idx="2">
                  <c:v>359</c:v>
                </c:pt>
                <c:pt idx="3">
                  <c:v>27</c:v>
                </c:pt>
                <c:pt idx="4">
                  <c:v>92</c:v>
                </c:pt>
                <c:pt idx="5">
                  <c:v>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28D-40B5-B868-98CD0B99A54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Mein Nachmittag (NDR)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646</c:v>
                </c:pt>
                <c:pt idx="1">
                  <c:v>2087</c:v>
                </c:pt>
                <c:pt idx="2">
                  <c:v>1069</c:v>
                </c:pt>
                <c:pt idx="3">
                  <c:v>1037</c:v>
                </c:pt>
                <c:pt idx="4">
                  <c:v>4117</c:v>
                </c:pt>
                <c:pt idx="5">
                  <c:v>1859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28D-40B5-B868-98CD0B99A54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6642</c:v>
                </c:pt>
                <c:pt idx="1">
                  <c:v>542</c:v>
                </c:pt>
                <c:pt idx="2">
                  <c:v>725</c:v>
                </c:pt>
                <c:pt idx="3">
                  <c:v>29</c:v>
                </c:pt>
                <c:pt idx="4">
                  <c:v>85</c:v>
                </c:pt>
                <c:pt idx="5">
                  <c:v>167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28D-40B5-B868-98CD0B99A54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Sheet1!$L$2:$L$7</c:f>
              <c:numCache>
                <c:formatCode>General</c:formatCode>
                <c:ptCount val="6"/>
                <c:pt idx="0">
                  <c:v>3</c:v>
                </c:pt>
                <c:pt idx="1">
                  <c:v>0</c:v>
                </c:pt>
                <c:pt idx="2">
                  <c:v>44</c:v>
                </c:pt>
                <c:pt idx="3">
                  <c:v>5</c:v>
                </c:pt>
                <c:pt idx="4">
                  <c:v>3</c:v>
                </c:pt>
                <c:pt idx="5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28D-40B5-B868-98CD0B99A549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NDR Talk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Sheet1!$M$2:$M$7</c:f>
              <c:numCache>
                <c:formatCode>General</c:formatCode>
                <c:ptCount val="6"/>
                <c:pt idx="0">
                  <c:v>14470</c:v>
                </c:pt>
                <c:pt idx="1">
                  <c:v>32779</c:v>
                </c:pt>
                <c:pt idx="2">
                  <c:v>35274</c:v>
                </c:pt>
                <c:pt idx="3">
                  <c:v>14748</c:v>
                </c:pt>
                <c:pt idx="4">
                  <c:v>11949</c:v>
                </c:pt>
                <c:pt idx="5">
                  <c:v>66137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28D-40B5-B868-98CD0B99A549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Sheet1!$N$2:$N$7</c:f>
              <c:numCache>
                <c:formatCode>General</c:formatCode>
                <c:ptCount val="6"/>
                <c:pt idx="0">
                  <c:v>12</c:v>
                </c:pt>
                <c:pt idx="1">
                  <c:v>39</c:v>
                </c:pt>
                <c:pt idx="2">
                  <c:v>75</c:v>
                </c:pt>
                <c:pt idx="3">
                  <c:v>23</c:v>
                </c:pt>
                <c:pt idx="4">
                  <c:v>698</c:v>
                </c:pt>
                <c:pt idx="5">
                  <c:v>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28D-40B5-B868-98CD0B99A549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NDR barrierefrei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Sheet1!$O$2:$O$7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C28D-40B5-B868-98CD0B99A549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Sheet1!$P$2:$P$7</c:f>
              <c:numCache>
                <c:formatCode>General</c:formatCode>
                <c:ptCount val="6"/>
                <c:pt idx="0">
                  <c:v>710</c:v>
                </c:pt>
                <c:pt idx="1">
                  <c:v>1492</c:v>
                </c:pt>
                <c:pt idx="2">
                  <c:v>630</c:v>
                </c:pt>
                <c:pt idx="3">
                  <c:v>4781</c:v>
                </c:pt>
                <c:pt idx="4">
                  <c:v>17966</c:v>
                </c:pt>
                <c:pt idx="5">
                  <c:v>7708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28D-40B5-B868-98CD0B99A549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Sheet1!$Q$2:$Q$7</c:f>
              <c:numCache>
                <c:formatCode>General</c:formatCode>
                <c:ptCount val="6"/>
                <c:pt idx="0">
                  <c:v>6587</c:v>
                </c:pt>
                <c:pt idx="1">
                  <c:v>928</c:v>
                </c:pt>
                <c:pt idx="2">
                  <c:v>1318</c:v>
                </c:pt>
                <c:pt idx="3">
                  <c:v>3112</c:v>
                </c:pt>
                <c:pt idx="4">
                  <c:v>149</c:v>
                </c:pt>
                <c:pt idx="5">
                  <c:v>1578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C28D-40B5-B868-98CD0B99A549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Sesamstraße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Sheet1!$R$2:$R$7</c:f>
              <c:numCache>
                <c:formatCode>General</c:formatCode>
                <c:ptCount val="6"/>
                <c:pt idx="0">
                  <c:v>4600</c:v>
                </c:pt>
                <c:pt idx="1">
                  <c:v>554</c:v>
                </c:pt>
                <c:pt idx="2">
                  <c:v>604</c:v>
                </c:pt>
                <c:pt idx="3">
                  <c:v>10611</c:v>
                </c:pt>
                <c:pt idx="4">
                  <c:v>649</c:v>
                </c:pt>
                <c:pt idx="5">
                  <c:v>2110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C28D-40B5-B868-98CD0B99A549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Sheet1!$S$2:$S$7</c:f>
              <c:numCache>
                <c:formatCode>General</c:formatCode>
                <c:ptCount val="6"/>
                <c:pt idx="0">
                  <c:v>4439</c:v>
                </c:pt>
                <c:pt idx="1">
                  <c:v>994</c:v>
                </c:pt>
                <c:pt idx="2">
                  <c:v>2491</c:v>
                </c:pt>
                <c:pt idx="3">
                  <c:v>916</c:v>
                </c:pt>
                <c:pt idx="4">
                  <c:v>1315</c:v>
                </c:pt>
                <c:pt idx="5">
                  <c:v>5774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C28D-40B5-B868-98CD0B99A549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Sheet1!$T$2:$T$7</c:f>
              <c:numCache>
                <c:formatCode>General</c:formatCode>
                <c:ptCount val="6"/>
                <c:pt idx="0">
                  <c:v>8276</c:v>
                </c:pt>
                <c:pt idx="1">
                  <c:v>4634</c:v>
                </c:pt>
                <c:pt idx="2">
                  <c:v>1918</c:v>
                </c:pt>
                <c:pt idx="3">
                  <c:v>1233</c:v>
                </c:pt>
                <c:pt idx="4">
                  <c:v>3667</c:v>
                </c:pt>
                <c:pt idx="5">
                  <c:v>3320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C28D-40B5-B868-98CD0B99A549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Sheet1!$U$2:$U$7</c:f>
              <c:numCache>
                <c:formatCode>General</c:formatCode>
                <c:ptCount val="6"/>
                <c:pt idx="0">
                  <c:v>12371</c:v>
                </c:pt>
                <c:pt idx="1">
                  <c:v>1779</c:v>
                </c:pt>
                <c:pt idx="2">
                  <c:v>10975</c:v>
                </c:pt>
                <c:pt idx="3">
                  <c:v>2299</c:v>
                </c:pt>
                <c:pt idx="4">
                  <c:v>3491</c:v>
                </c:pt>
                <c:pt idx="5">
                  <c:v>3247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C28D-40B5-B868-98CD0B99A549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Sheet1!$V$2:$V$7</c:f>
              <c:numCache>
                <c:formatCode>General</c:formatCode>
                <c:ptCount val="6"/>
                <c:pt idx="0">
                  <c:v>4485</c:v>
                </c:pt>
                <c:pt idx="1">
                  <c:v>56418</c:v>
                </c:pt>
                <c:pt idx="2">
                  <c:v>21601</c:v>
                </c:pt>
                <c:pt idx="3">
                  <c:v>8179</c:v>
                </c:pt>
                <c:pt idx="4">
                  <c:v>2732</c:v>
                </c:pt>
                <c:pt idx="5">
                  <c:v>105562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C28D-40B5-B868-98CD0B99A549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Sheet1!$W$2:$W$7</c:f>
              <c:numCache>
                <c:formatCode>General</c:formatCode>
                <c:ptCount val="6"/>
                <c:pt idx="0">
                  <c:v>301488</c:v>
                </c:pt>
                <c:pt idx="1">
                  <c:v>388416</c:v>
                </c:pt>
                <c:pt idx="2">
                  <c:v>418809</c:v>
                </c:pt>
                <c:pt idx="3">
                  <c:v>154831</c:v>
                </c:pt>
                <c:pt idx="4">
                  <c:v>241278</c:v>
                </c:pt>
                <c:pt idx="5">
                  <c:v>104883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C28D-40B5-B868-98CD0B99A549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Rute raus, der Spaß beginnt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Sheet1!$X$2:$X$7</c:f>
              <c:numCache>
                <c:formatCode>General</c:formatCode>
                <c:ptCount val="6"/>
                <c:pt idx="0">
                  <c:v>33</c:v>
                </c:pt>
                <c:pt idx="1">
                  <c:v>2727</c:v>
                </c:pt>
                <c:pt idx="2">
                  <c:v>127</c:v>
                </c:pt>
                <c:pt idx="3">
                  <c:v>759</c:v>
                </c:pt>
                <c:pt idx="4">
                  <c:v>234</c:v>
                </c:pt>
                <c:pt idx="5">
                  <c:v>719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C28D-40B5-B868-98CD0B99A549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Sheet1!$Y$2:$Y$7</c:f>
              <c:numCache>
                <c:formatCode>General</c:formatCode>
                <c:ptCount val="6"/>
                <c:pt idx="0">
                  <c:v>204</c:v>
                </c:pt>
                <c:pt idx="1">
                  <c:v>1313</c:v>
                </c:pt>
                <c:pt idx="2">
                  <c:v>817</c:v>
                </c:pt>
                <c:pt idx="3">
                  <c:v>767</c:v>
                </c:pt>
                <c:pt idx="4">
                  <c:v>999</c:v>
                </c:pt>
                <c:pt idx="5">
                  <c:v>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C28D-40B5-B868-98CD0B99A549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Sheet1!$Z$2:$Z$7</c:f>
              <c:numCache>
                <c:formatCode>General</c:formatCode>
                <c:ptCount val="6"/>
                <c:pt idx="0">
                  <c:v>4151</c:v>
                </c:pt>
                <c:pt idx="1">
                  <c:v>29</c:v>
                </c:pt>
                <c:pt idx="2">
                  <c:v>13</c:v>
                </c:pt>
                <c:pt idx="3">
                  <c:v>169</c:v>
                </c:pt>
                <c:pt idx="4">
                  <c:v>9</c:v>
                </c:pt>
                <c:pt idx="5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C28D-40B5-B868-98CD0B99A549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Sheet1!$AA$2:$AA$7</c:f>
              <c:numCache>
                <c:formatCode>General</c:formatCode>
                <c:ptCount val="6"/>
                <c:pt idx="0">
                  <c:v>52</c:v>
                </c:pt>
                <c:pt idx="1">
                  <c:v>46171</c:v>
                </c:pt>
                <c:pt idx="2">
                  <c:v>304</c:v>
                </c:pt>
                <c:pt idx="3">
                  <c:v>120</c:v>
                </c:pt>
                <c:pt idx="4">
                  <c:v>135</c:v>
                </c:pt>
                <c:pt idx="5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C28D-40B5-B868-98CD0B99A549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Sheet1!$AB$2:$AB$7</c:f>
              <c:numCache>
                <c:formatCode>General</c:formatCode>
                <c:ptCount val="6"/>
                <c:pt idx="0">
                  <c:v>112</c:v>
                </c:pt>
                <c:pt idx="1">
                  <c:v>2352</c:v>
                </c:pt>
                <c:pt idx="2">
                  <c:v>2134</c:v>
                </c:pt>
                <c:pt idx="3">
                  <c:v>1240</c:v>
                </c:pt>
                <c:pt idx="4">
                  <c:v>381</c:v>
                </c:pt>
                <c:pt idx="5">
                  <c:v>3477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C28D-40B5-B868-98CD0B99A549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Sheet1!$AC$2:$AC$7</c:f>
              <c:numCache>
                <c:formatCode>General</c:formatCode>
                <c:ptCount val="6"/>
                <c:pt idx="0">
                  <c:v>474</c:v>
                </c:pt>
                <c:pt idx="1">
                  <c:v>2082</c:v>
                </c:pt>
                <c:pt idx="2">
                  <c:v>1694</c:v>
                </c:pt>
                <c:pt idx="3">
                  <c:v>642</c:v>
                </c:pt>
                <c:pt idx="4">
                  <c:v>2395</c:v>
                </c:pt>
                <c:pt idx="5">
                  <c:v>3213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C28D-40B5-B868-98CD0B99A549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Bingo! Die Umweltlotterie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Sheet1!$AD$2:$AD$7</c:f>
              <c:numCache>
                <c:formatCode>General</c:formatCode>
                <c:ptCount val="6"/>
                <c:pt idx="0">
                  <c:v>1048</c:v>
                </c:pt>
                <c:pt idx="1">
                  <c:v>11</c:v>
                </c:pt>
                <c:pt idx="2">
                  <c:v>19</c:v>
                </c:pt>
                <c:pt idx="3">
                  <c:v>1147</c:v>
                </c:pt>
                <c:pt idx="4">
                  <c:v>36</c:v>
                </c:pt>
                <c:pt idx="5">
                  <c:v>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C28D-40B5-B868-98CD0B99A549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Sheet1!$AE$2:$AE$7</c:f>
              <c:numCache>
                <c:formatCode>General</c:formatCode>
                <c:ptCount val="6"/>
                <c:pt idx="0">
                  <c:v>13</c:v>
                </c:pt>
                <c:pt idx="1">
                  <c:v>455</c:v>
                </c:pt>
                <c:pt idx="2">
                  <c:v>3471</c:v>
                </c:pt>
                <c:pt idx="3">
                  <c:v>19</c:v>
                </c:pt>
                <c:pt idx="4">
                  <c:v>821</c:v>
                </c:pt>
                <c:pt idx="5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C28D-40B5-B868-98CD0B99A549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Sheet1!$AF$2:$AF$7</c:f>
              <c:numCache>
                <c:formatCode>General</c:formatCode>
                <c:ptCount val="6"/>
                <c:pt idx="0">
                  <c:v>37163</c:v>
                </c:pt>
                <c:pt idx="1">
                  <c:v>42666</c:v>
                </c:pt>
                <c:pt idx="2">
                  <c:v>23352</c:v>
                </c:pt>
                <c:pt idx="3">
                  <c:v>19039</c:v>
                </c:pt>
                <c:pt idx="4">
                  <c:v>31719</c:v>
                </c:pt>
                <c:pt idx="5">
                  <c:v>37419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C28D-40B5-B868-98CD0B99A549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Sheet1!$AG$2:$AG$7</c:f>
              <c:numCache>
                <c:formatCode>General</c:formatCode>
                <c:ptCount val="6"/>
                <c:pt idx="0">
                  <c:v>19211</c:v>
                </c:pt>
                <c:pt idx="1">
                  <c:v>3771</c:v>
                </c:pt>
                <c:pt idx="2">
                  <c:v>6265</c:v>
                </c:pt>
                <c:pt idx="3">
                  <c:v>2877</c:v>
                </c:pt>
                <c:pt idx="4">
                  <c:v>6326</c:v>
                </c:pt>
                <c:pt idx="5">
                  <c:v>5378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C28D-40B5-B868-98CD0B99A549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Sheet1!$AH$2:$AH$7</c:f>
              <c:numCache>
                <c:formatCode>General</c:formatCode>
                <c:ptCount val="6"/>
                <c:pt idx="0">
                  <c:v>15</c:v>
                </c:pt>
                <c:pt idx="1">
                  <c:v>15</c:v>
                </c:pt>
                <c:pt idx="2">
                  <c:v>249</c:v>
                </c:pt>
                <c:pt idx="3">
                  <c:v>196</c:v>
                </c:pt>
                <c:pt idx="4">
                  <c:v>19</c:v>
                </c:pt>
                <c:pt idx="5">
                  <c:v>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C28D-40B5-B868-98CD0B99A549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Sheet1!$AI$2:$AI$7</c:f>
              <c:numCache>
                <c:formatCode>General</c:formatCode>
                <c:ptCount val="6"/>
                <c:pt idx="0">
                  <c:v>27</c:v>
                </c:pt>
                <c:pt idx="1">
                  <c:v>22</c:v>
                </c:pt>
                <c:pt idx="2">
                  <c:v>74</c:v>
                </c:pt>
                <c:pt idx="3">
                  <c:v>11</c:v>
                </c:pt>
                <c:pt idx="4">
                  <c:v>12</c:v>
                </c:pt>
                <c:pt idx="5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C28D-40B5-B868-98CD0B99A549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Sheet1!$AJ$2:$AJ$7</c:f>
              <c:numCache>
                <c:formatCode>General</c:formatCode>
                <c:ptCount val="6"/>
                <c:pt idx="0">
                  <c:v>19729</c:v>
                </c:pt>
                <c:pt idx="1">
                  <c:v>10174</c:v>
                </c:pt>
                <c:pt idx="2">
                  <c:v>3251</c:v>
                </c:pt>
                <c:pt idx="3">
                  <c:v>13504</c:v>
                </c:pt>
                <c:pt idx="4">
                  <c:v>4404</c:v>
                </c:pt>
                <c:pt idx="5">
                  <c:v>2713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C28D-40B5-B868-98CD0B99A549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Jennifer - Sehnsucht nach was Besseres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</c:strCache>
            </c:strRef>
          </c:cat>
          <c:val>
            <c:numRef>
              <c:f>Sheet1!$AK$2:$AK$7</c:f>
              <c:numCache>
                <c:formatCode>General</c:formatCode>
                <c:ptCount val="6"/>
                <c:pt idx="0">
                  <c:v>9966</c:v>
                </c:pt>
                <c:pt idx="1">
                  <c:v>16</c:v>
                </c:pt>
                <c:pt idx="2">
                  <c:v>9</c:v>
                </c:pt>
                <c:pt idx="3">
                  <c:v>2</c:v>
                </c:pt>
                <c:pt idx="4">
                  <c:v>27</c:v>
                </c:pt>
                <c:pt idx="5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C28D-40B5-B868-98CD0B99A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1670392"/>
        <c:axId val="481674656"/>
      </c:lineChart>
      <c:catAx>
        <c:axId val="48167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674656"/>
        <c:crosses val="autoZero"/>
        <c:auto val="1"/>
        <c:lblAlgn val="ctr"/>
        <c:lblOffset val="100"/>
        <c:noMultiLvlLbl val="0"/>
      </c:catAx>
      <c:valAx>
        <c:axId val="48167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67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6220B-168F-4D32-81DB-561B00260B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PG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13EE4-FD13-41AA-99F2-6CC0951537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435962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2772A-AEF6-44C8-9BEF-73B25C6FD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Po.Reichw. Aktive Nutzer, Starts, Fans | NDR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57EF5A-A985-42D1-9320-7334F1926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4294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19240962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51262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185536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47800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932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04764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13129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6334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381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16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993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342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99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422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DB24A-F4E4-4C2C-B501-C1387F5BC7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307350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040E7-586B-4B5E-80FD-B8F860E41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Po.Reichw. Aktive Nutzer, Starts, Fans | NDR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F83D0D-58B1-4F15-B040-A2954CF259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634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21545476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403151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13943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8709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48310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174806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93814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9814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92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4206974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774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07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28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983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CE888-6B42-44CC-8CEB-85DEE19D98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2529962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ABB06-98B5-403A-BA9C-B19116408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Po.Reichw. Aktive Nutzer, Starts, Fans | NDR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717CA7-92D4-47A3-B70E-93D2E75300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8403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24372965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94605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57654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650751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94060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64679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7422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1787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2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01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4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390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605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FCEBA-8AD2-487F-8DD8-460F3801E6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159284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E9EFE-016F-4AF2-A518-215371A26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Po.Reichw. Aktive Nutzer, Starts, Fans | NDR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C2FAA3-5FEC-4AE8-8BF5-CEFC64BF3F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9872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25845904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72773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40659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48875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20234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269808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0061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9194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37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barrierefrei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57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143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47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386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645280-05EA-4122-860A-5CAF80C71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3441869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F56A3-C24C-4FA1-BF58-2E81DD74B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Po.Reichw. Aktive Nutzer, Starts, Fans | NDR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66265E-D6C0-4A42-8C2C-4C0919427B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361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27475638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017327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421324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664719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0682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00797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35432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7520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34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034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089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76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3111250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973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6495F-1F40-498F-B6DC-2F2FCE76AF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2262922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FA307-F867-4AF4-AB67-19F5EC490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Po.Reichw. Aktive Nutzer, Starts, Fans | NDR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0BEDA5-3967-4D64-86E0-4B9F3A0979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9429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37698637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26358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84739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36131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079894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72707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20943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3459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914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7279629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822576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340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52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998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20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B9560-C40E-4A11-8EF8-5353A7A0A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4014890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1ADD2-C53E-41E7-97FB-2D3437005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| NDR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4F54DA-63FA-4098-A54C-ADFEFD70B9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2020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940429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18609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857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2423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0338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23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7916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6496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95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Bingo! Die Umweltlotterie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724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72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296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803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391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Jennifer - Sehnsucht nach was Besseres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286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83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972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93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569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5ECF66-0A89-4926-BD42-CA6D6E4BDF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1428413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7E7F6-0305-4917-9129-2540FDF7B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| NDR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794469-060E-49BD-BDF7-9EAA8C06EA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3274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385307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71011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5831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373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1523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5453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8364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3994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81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Bigband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7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285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5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601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627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613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29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765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12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894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080E1-CD9D-428E-9B5C-4C6474124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1677993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0F3AB-71EA-4A42-BC92-A830D31D7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| NDR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D794DC-34D7-44FD-8939-38D265043E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7468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380042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3114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6094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0934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1710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576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0681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4518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8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Radiophilharmonie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396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28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07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47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barrierefrei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442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120BA-BB9A-4186-A96E-958CA5C69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1346497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57472-4175-4CEB-A844-B0A516FA2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3 Sek. | NDR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97838E-6D95-48B8-9D82-035E40157D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4375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0DA04-2569-43E3-B143-D32416E5AE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C184A-081F-4E21-9C82-8A5F49DBB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64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78318-D2AF-43A5-A007-DCE0B63EB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 | NDR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122C7E-9952-4B59-BC34-4EC36497C9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6608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CB0EA-FEA2-489C-A3A5-5FDAD0FBD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15CA4-CE76-4F6B-9C7D-BBE1558C2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768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4925F-CA64-4A0A-AEB4-AFF34230F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Konkurrenzvergleich | NDR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3C685A-546B-4E69-955A-53282E5F0B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7160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63650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0407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6472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7648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2604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2873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6314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755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5459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850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35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074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67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609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755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45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58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48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586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426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2FD09-CDFB-4962-BADA-C829F52C84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4203521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7DF4F-059A-4F8D-900C-5E6D7980B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Konkurrenzvergleich | NDR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C53DF9-E586-4B21-B76F-32EAA7CC3B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6607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75648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5136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3384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211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055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2898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5650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6934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7904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034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156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700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087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barrierefrei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857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361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850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929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772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51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292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9A1A9-5513-47D6-8171-21946A16E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3104606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466CE-F7AA-4003-A6EB-C3A45646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Konkurrenzvergleich | NDR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FC6B07-D3D1-464B-AB40-6DFA5DAAF9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3494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50098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34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3725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5296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7125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9574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0720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057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6046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876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419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039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875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857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072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2D535-327D-4E6F-935D-42635756F8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2635517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373E7-0C15-4D1B-9537-F5D619184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 | NDR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56FDCE-8F58-48F4-8939-08D3954E08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9085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5051599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37548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33962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887253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845106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2984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3246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667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Bingo! Die Umweltlotterie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279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62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18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3227516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0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065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Jennifer - Sehnsucht nach was Besseres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197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3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31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71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361652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0B272-FD47-4496-B41B-6B7EA5DC2E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601130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ED1E-C662-4239-B1E6-263AFCCE0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 | NDR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06D452-6170-44D4-9131-F5CF9FA9B0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3963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4312912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48137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74207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92635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039398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68438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3405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045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Bigband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00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28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79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91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25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203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223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52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60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400484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477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CD809-4739-4CFF-BBED-98B2FB15B6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1192534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576C7-7FFA-491D-9954-5D786E62F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 | NDR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DE907E-6D58-49A0-834C-AC086C03DE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0973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8345834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514848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06907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567645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196720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214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062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94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Radiophilharmonie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73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927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235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181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barrierefrei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62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21B0F-2D08-4EB7-A8A9-364CF9BD00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3031469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41099-564F-467B-AD53-9BA2973CF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 | NDR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DBC53C-20FD-4D39-822C-B95A6AD2B2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9016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89537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9071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9214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6121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6420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684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3581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3498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8971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3296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1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26547353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818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75832261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576793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85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 Song Contest |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6953766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004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Ratgeber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189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13834254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480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69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99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kulturradar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1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152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96BFF-E7B0-4B59-BFB2-9782B5D43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35141442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1756</Words>
  <Application>Microsoft Office PowerPoint</Application>
  <PresentationFormat>On-screen Show (4:3)</PresentationFormat>
  <Paragraphs>1060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PG Social Media</vt:lpstr>
      <vt:lpstr>Profil - Po.Reichw. Aktive Nutzer, Starts, Fans | NDR - 1 of 6</vt:lpstr>
      <vt:lpstr>Profil - Po.Reichw. Aktive Nutzer, Starts, Fans | NDR - 2 of 6</vt:lpstr>
      <vt:lpstr>Profil - Po.Reichw. Aktive Nutzer, Starts, Fans | NDR - 3 of 6</vt:lpstr>
      <vt:lpstr>Profil - Po.Reichw. Aktive Nutzer, Starts, Fans | NDR - 4 of 6</vt:lpstr>
      <vt:lpstr>Profil - Po.Reichw. Aktive Nutzer, Starts, Fans | NDR - 5 of 6</vt:lpstr>
      <vt:lpstr>Profil - Po.Reichw. Aktive Nutzer, Starts, Fans | NDR - 6 of 6</vt:lpstr>
      <vt:lpstr>Distributionstyp - Tabelle - FB Insights | NDR - 1 of 3</vt:lpstr>
      <vt:lpstr>Distributionstyp - Tabelle - FB Insights | NDR - 2 of 3</vt:lpstr>
      <vt:lpstr>Distributionstyp - Tabelle - FB Insights | NDR - 3 of 3</vt:lpstr>
      <vt:lpstr>Profil - Video-Starts ab 3 Sek. | NDR</vt:lpstr>
      <vt:lpstr>Profil - Video-Starts ab 10 Sek. | NDR</vt:lpstr>
      <vt:lpstr>Konkurrenzvergleich | NDR - 1 of 3</vt:lpstr>
      <vt:lpstr>Konkurrenzvergleich | NDR - 2 of 3</vt:lpstr>
      <vt:lpstr>Konkurrenzvergleich | NDR - 3 of 3</vt:lpstr>
      <vt:lpstr>Anzahl Post, Reaktionen (Kommentare, Shares, Likes) - FB Insights | NDR - 1 of 3</vt:lpstr>
      <vt:lpstr>Anzahl Post, Reaktionen (Kommentare, Shares, Likes) - FB Insights | NDR - 2 of 3</vt:lpstr>
      <vt:lpstr>Anzahl Post, Reaktionen (Kommentare, Shares, Likes) - FB Insights | NDR - 3 of 3</vt:lpstr>
      <vt:lpstr>YT - Profilübersicht (intern) | NDR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PG Social Media</dc:title>
  <dc:creator>Administrator</dc:creator>
  <cp:lastModifiedBy>Administrator</cp:lastModifiedBy>
  <cp:revision>1</cp:revision>
  <dcterms:created xsi:type="dcterms:W3CDTF">2018-08-31T07:59:57Z</dcterms:created>
  <dcterms:modified xsi:type="dcterms:W3CDTF">2018-08-31T08:01:21Z</dcterms:modified>
</cp:coreProperties>
</file>