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7E98-C80A-40AF-85FC-6FCFA517EB5B}"/>
              </a:ext>
            </a:extLst>
          </p:cNvPr>
          <p:cNvSpPr>
            <a:spLocks noGrp="1"/>
          </p:cNvSpPr>
          <p:nvPr>
            <p:ph type="title"/>
          </p:nvPr>
        </p:nvSpPr>
        <p:spPr/>
        <p:txBody>
          <a:bodyPr/>
          <a:lstStyle/>
          <a:p>
            <a:r>
              <a:rPr lang="de-DE"/>
              <a:t>Instagram Posts Table | treckerfahrerduerfendas - 1 of 4</a:t>
            </a:r>
            <a:endParaRPr lang="en-US"/>
          </a:p>
        </p:txBody>
      </p:sp>
      <p:graphicFrame>
        <p:nvGraphicFramePr>
          <p:cNvPr id="5" name="Table Placeholder 4">
            <a:extLst>
              <a:ext uri="{FF2B5EF4-FFF2-40B4-BE49-F238E27FC236}">
                <a16:creationId xmlns:a16="http://schemas.microsoft.com/office/drawing/2014/main" id="{54653508-0052-48C1-956E-BD26BF07EF5F}"/>
              </a:ext>
            </a:extLst>
          </p:cNvPr>
          <p:cNvGraphicFramePr>
            <a:graphicFrameLocks noGrp="1"/>
          </p:cNvGraphicFramePr>
          <p:nvPr>
            <p:ph type="tbl" sz="quarter" idx="13"/>
            <p:extLst>
              <p:ext uri="{D42A27DB-BD31-4B8C-83A1-F6EECF244321}">
                <p14:modId xmlns:p14="http://schemas.microsoft.com/office/powerpoint/2010/main" val="1387615574"/>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03440414"/>
                    </a:ext>
                  </a:extLst>
                </a:gridCol>
                <a:gridCol w="658368">
                  <a:extLst>
                    <a:ext uri="{9D8B030D-6E8A-4147-A177-3AD203B41FA5}">
                      <a16:colId xmlns:a16="http://schemas.microsoft.com/office/drawing/2014/main" val="898372676"/>
                    </a:ext>
                  </a:extLst>
                </a:gridCol>
                <a:gridCol w="658368">
                  <a:extLst>
                    <a:ext uri="{9D8B030D-6E8A-4147-A177-3AD203B41FA5}">
                      <a16:colId xmlns:a16="http://schemas.microsoft.com/office/drawing/2014/main" val="1100716598"/>
                    </a:ext>
                  </a:extLst>
                </a:gridCol>
                <a:gridCol w="658368">
                  <a:extLst>
                    <a:ext uri="{9D8B030D-6E8A-4147-A177-3AD203B41FA5}">
                      <a16:colId xmlns:a16="http://schemas.microsoft.com/office/drawing/2014/main" val="4259273934"/>
                    </a:ext>
                  </a:extLst>
                </a:gridCol>
                <a:gridCol w="658368">
                  <a:extLst>
                    <a:ext uri="{9D8B030D-6E8A-4147-A177-3AD203B41FA5}">
                      <a16:colId xmlns:a16="http://schemas.microsoft.com/office/drawing/2014/main" val="2307691321"/>
                    </a:ext>
                  </a:extLst>
                </a:gridCol>
                <a:gridCol w="658368">
                  <a:extLst>
                    <a:ext uri="{9D8B030D-6E8A-4147-A177-3AD203B41FA5}">
                      <a16:colId xmlns:a16="http://schemas.microsoft.com/office/drawing/2014/main" val="136435517"/>
                    </a:ext>
                  </a:extLst>
                </a:gridCol>
                <a:gridCol w="658368">
                  <a:extLst>
                    <a:ext uri="{9D8B030D-6E8A-4147-A177-3AD203B41FA5}">
                      <a16:colId xmlns:a16="http://schemas.microsoft.com/office/drawing/2014/main" val="4145001110"/>
                    </a:ext>
                  </a:extLst>
                </a:gridCol>
                <a:gridCol w="658368">
                  <a:extLst>
                    <a:ext uri="{9D8B030D-6E8A-4147-A177-3AD203B41FA5}">
                      <a16:colId xmlns:a16="http://schemas.microsoft.com/office/drawing/2014/main" val="3221484893"/>
                    </a:ext>
                  </a:extLst>
                </a:gridCol>
                <a:gridCol w="658368">
                  <a:extLst>
                    <a:ext uri="{9D8B030D-6E8A-4147-A177-3AD203B41FA5}">
                      <a16:colId xmlns:a16="http://schemas.microsoft.com/office/drawing/2014/main" val="253901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9789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- 2018-07-27 16:21:51 </a:t>
                      </a:r>
                      <a:r>
                        <a:rPr kumimoji="0" lang="en-US" sz="1000" b="0" i="0" u="none" strike="noStrike" kern="1200" cap="none" spc="0" normalizeH="0" baseline="0" noProof="0">
                          <a:ln>
                            <a:noFill/>
                          </a:ln>
                          <a:solidFill>
                            <a:prstClr val="black"/>
                          </a:solidFill>
                          <a:effectLst/>
                          <a:uLnTx/>
                          <a:uFillTx/>
                          <a:latin typeface="+mn-lt"/>
                          <a:ea typeface="+mn-ea"/>
                          <a:cs typeface="+mn-cs"/>
                        </a:rPr>
                        <a:t>
 Kennst Du auch, oder? Wer versorgt Dich mit Leckereien beim Ackern? Ein echter MARUNDE exklusiv für @treckerfahrerduerfendas #zweitwohnsitz #fendt #fendtvario #fendtpower #traktoren #trecker #traktor #treckerfriends #landwirtschaft #landmaschinen #karikatur #comic #comicart #comicartist #zeichner #zeichnen #schlepper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34010</a:t>
                      </a:r>
                    </a:p>
                  </a:txBody>
                  <a:tcPr/>
                </a:tc>
                <a:extLst>
                  <a:ext uri="{0D108BD9-81ED-4DB2-BD59-A6C34878D82A}">
                    <a16:rowId xmlns:a16="http://schemas.microsoft.com/office/drawing/2014/main" val="303493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- 2018-05-21 08:22:50 </a:t>
                      </a:r>
                      <a:r>
                        <a:rPr kumimoji="0" lang="en-US" sz="1000" b="0" i="0" u="none" strike="noStrike" kern="1200" cap="none" spc="0" normalizeH="0" baseline="0" noProof="0">
                          <a:ln>
                            <a:noFill/>
                          </a:ln>
                          <a:solidFill>
                            <a:prstClr val="black"/>
                          </a:solidFill>
                          <a:effectLst/>
                          <a:uLnTx/>
                          <a:uFillTx/>
                          <a:latin typeface="+mn-lt"/>
                          <a:ea typeface="+mn-ea"/>
                          <a:cs typeface="+mn-cs"/>
                        </a:rPr>
                        <a:t>
 15 Jahre wurde der 1455 (1981 - 1996) gefertigt. 7621 Stück gingen seinerzeit „vom Band“. Wir danken @motocycles_and_more für diese Zusendung! Euch allen einen schönen Pfingstmontag! 🚜 #landmaschinen #case #casetractor #ihc #doncaster #trecker #treckerfahren #trecker_pictures #traktor #traktoren #tractor #tractors #trattori #traktøren #schlepper #ernte #erntezeit #agrar #acker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13256</a:t>
                      </a:r>
                    </a:p>
                  </a:txBody>
                  <a:tcPr/>
                </a:tc>
                <a:extLst>
                  <a:ext uri="{0D108BD9-81ED-4DB2-BD59-A6C34878D82A}">
                    <a16:rowId xmlns:a16="http://schemas.microsoft.com/office/drawing/2014/main" val="2678669939"/>
                  </a:ext>
                </a:extLst>
              </a:tr>
            </a:tbl>
          </a:graphicData>
        </a:graphic>
      </p:graphicFrame>
      <p:sp>
        <p:nvSpPr>
          <p:cNvPr id="4" name="Text Placeholder 3">
            <a:extLst>
              <a:ext uri="{FF2B5EF4-FFF2-40B4-BE49-F238E27FC236}">
                <a16:creationId xmlns:a16="http://schemas.microsoft.com/office/drawing/2014/main" id="{76994D37-2A94-41D3-A86D-4DA69693503C}"/>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179874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B629-FD88-44F6-8487-E5561905DD57}"/>
              </a:ext>
            </a:extLst>
          </p:cNvPr>
          <p:cNvSpPr>
            <a:spLocks noGrp="1"/>
          </p:cNvSpPr>
          <p:nvPr>
            <p:ph type="title"/>
          </p:nvPr>
        </p:nvSpPr>
        <p:spPr/>
        <p:txBody>
          <a:bodyPr/>
          <a:lstStyle/>
          <a:p>
            <a:r>
              <a:rPr lang="de-DE"/>
              <a:t>Instagram Posts Table | treckerfahrerduerfendas - 2 of 4</a:t>
            </a:r>
            <a:endParaRPr lang="en-US"/>
          </a:p>
        </p:txBody>
      </p:sp>
      <p:graphicFrame>
        <p:nvGraphicFramePr>
          <p:cNvPr id="5" name="Table Placeholder 4">
            <a:extLst>
              <a:ext uri="{FF2B5EF4-FFF2-40B4-BE49-F238E27FC236}">
                <a16:creationId xmlns:a16="http://schemas.microsoft.com/office/drawing/2014/main" id="{D9682BF1-CA24-46B9-BE9E-DF4859327C94}"/>
              </a:ext>
            </a:extLst>
          </p:cNvPr>
          <p:cNvGraphicFramePr>
            <a:graphicFrameLocks noGrp="1"/>
          </p:cNvGraphicFramePr>
          <p:nvPr>
            <p:ph type="tbl" sz="quarter" idx="13"/>
            <p:extLst>
              <p:ext uri="{D42A27DB-BD31-4B8C-83A1-F6EECF244321}">
                <p14:modId xmlns:p14="http://schemas.microsoft.com/office/powerpoint/2010/main" val="118924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53361746"/>
                    </a:ext>
                  </a:extLst>
                </a:gridCol>
                <a:gridCol w="658368">
                  <a:extLst>
                    <a:ext uri="{9D8B030D-6E8A-4147-A177-3AD203B41FA5}">
                      <a16:colId xmlns:a16="http://schemas.microsoft.com/office/drawing/2014/main" val="2626195927"/>
                    </a:ext>
                  </a:extLst>
                </a:gridCol>
                <a:gridCol w="658368">
                  <a:extLst>
                    <a:ext uri="{9D8B030D-6E8A-4147-A177-3AD203B41FA5}">
                      <a16:colId xmlns:a16="http://schemas.microsoft.com/office/drawing/2014/main" val="4130388381"/>
                    </a:ext>
                  </a:extLst>
                </a:gridCol>
                <a:gridCol w="658368">
                  <a:extLst>
                    <a:ext uri="{9D8B030D-6E8A-4147-A177-3AD203B41FA5}">
                      <a16:colId xmlns:a16="http://schemas.microsoft.com/office/drawing/2014/main" val="295464436"/>
                    </a:ext>
                  </a:extLst>
                </a:gridCol>
                <a:gridCol w="658368">
                  <a:extLst>
                    <a:ext uri="{9D8B030D-6E8A-4147-A177-3AD203B41FA5}">
                      <a16:colId xmlns:a16="http://schemas.microsoft.com/office/drawing/2014/main" val="1055230244"/>
                    </a:ext>
                  </a:extLst>
                </a:gridCol>
                <a:gridCol w="658368">
                  <a:extLst>
                    <a:ext uri="{9D8B030D-6E8A-4147-A177-3AD203B41FA5}">
                      <a16:colId xmlns:a16="http://schemas.microsoft.com/office/drawing/2014/main" val="3243578235"/>
                    </a:ext>
                  </a:extLst>
                </a:gridCol>
                <a:gridCol w="658368">
                  <a:extLst>
                    <a:ext uri="{9D8B030D-6E8A-4147-A177-3AD203B41FA5}">
                      <a16:colId xmlns:a16="http://schemas.microsoft.com/office/drawing/2014/main" val="2886307723"/>
                    </a:ext>
                  </a:extLst>
                </a:gridCol>
                <a:gridCol w="658368">
                  <a:extLst>
                    <a:ext uri="{9D8B030D-6E8A-4147-A177-3AD203B41FA5}">
                      <a16:colId xmlns:a16="http://schemas.microsoft.com/office/drawing/2014/main" val="1951006890"/>
                    </a:ext>
                  </a:extLst>
                </a:gridCol>
                <a:gridCol w="658368">
                  <a:extLst>
                    <a:ext uri="{9D8B030D-6E8A-4147-A177-3AD203B41FA5}">
                      <a16:colId xmlns:a16="http://schemas.microsoft.com/office/drawing/2014/main" val="3914338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3045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- 2018-07-20 07:45:07 </a:t>
                      </a:r>
                      <a:r>
                        <a:rPr kumimoji="0" lang="de-DE" sz="1000" b="0" i="0" u="none" strike="noStrike" kern="1200" cap="none" spc="0" normalizeH="0" baseline="0" noProof="0">
                          <a:ln>
                            <a:noFill/>
                          </a:ln>
                          <a:solidFill>
                            <a:prstClr val="black"/>
                          </a:solidFill>
                          <a:effectLst/>
                          <a:uLnTx/>
                          <a:uFillTx/>
                          <a:latin typeface="+mn-lt"/>
                          <a:ea typeface="+mn-ea"/>
                          <a:cs typeface="+mn-cs"/>
                        </a:rPr>
                        <a:t>
 JETZT JEDEN FREITAG: Kultzeichner Marunde zeigt bei uns seine besten 🚜-Gags! Heute: „Wenn 2 PS zur 🚀 fehlen...!“ Wie schafft Ihr es, pünktlich zu sein...? #trecker_pictures #karikatur #comic #comicart #clipart #zeichnen #zeichnungen #zeichnungen❤️ #zeichnen❤ #trecker #pünktlich #pünktlichkeit #deutz #deutzfahr #rakete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18064</a:t>
                      </a:r>
                    </a:p>
                  </a:txBody>
                  <a:tcPr/>
                </a:tc>
                <a:extLst>
                  <a:ext uri="{0D108BD9-81ED-4DB2-BD59-A6C34878D82A}">
                    <a16:rowId xmlns:a16="http://schemas.microsoft.com/office/drawing/2014/main" val="300062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- 2018-08-04 19:06:22 </a:t>
                      </a:r>
                      <a:r>
                        <a:rPr kumimoji="0" lang="en-US" sz="1000" b="0" i="0" u="none" strike="noStrike" kern="1200" cap="none" spc="0" normalizeH="0" baseline="0" noProof="0">
                          <a:ln>
                            <a:noFill/>
                          </a:ln>
                          <a:solidFill>
                            <a:prstClr val="black"/>
                          </a:solidFill>
                          <a:effectLst/>
                          <a:uLnTx/>
                          <a:uFillTx/>
                          <a:latin typeface="+mn-lt"/>
                          <a:ea typeface="+mn-ea"/>
                          <a:cs typeface="+mn-cs"/>
                        </a:rPr>
                        <a:t>
 Was wäre WACKEN OPEN AIR ohne die Traktoren der Berufskraftfahrer? Ein dickes Dankeschön für ihren unermüdlichen Einsatz tagein, tagaus bei satten 32 Grad! Wohl dem, der schwarz trägt bei diesen Temperaturen... 🕳🖤⚫️⬛️ 😉 #wacken #wackenopenair #wacken2018 #woa #johndeere #johndeerepower #trecker #treckerfriends #treckerheld #trecker_pictures  #traktor #traktøren #tractor #tractors #schlepper #landmaschinen #heavymetal #heavymetalmusic #heavymetals #heavymetallover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extLst>
                  <a:ext uri="{0D108BD9-81ED-4DB2-BD59-A6C34878D82A}">
                    <a16:rowId xmlns:a16="http://schemas.microsoft.com/office/drawing/2014/main" val="2251434128"/>
                  </a:ext>
                </a:extLst>
              </a:tr>
            </a:tbl>
          </a:graphicData>
        </a:graphic>
      </p:graphicFrame>
      <p:sp>
        <p:nvSpPr>
          <p:cNvPr id="4" name="Text Placeholder 3">
            <a:extLst>
              <a:ext uri="{FF2B5EF4-FFF2-40B4-BE49-F238E27FC236}">
                <a16:creationId xmlns:a16="http://schemas.microsoft.com/office/drawing/2014/main" id="{F0712C13-B0F2-4038-A5B7-7EBF468969C9}"/>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474459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03763-2039-468D-AC9B-33C850C00A5D}"/>
              </a:ext>
            </a:extLst>
          </p:cNvPr>
          <p:cNvSpPr>
            <a:spLocks noGrp="1"/>
          </p:cNvSpPr>
          <p:nvPr>
            <p:ph type="title"/>
          </p:nvPr>
        </p:nvSpPr>
        <p:spPr/>
        <p:txBody>
          <a:bodyPr/>
          <a:lstStyle/>
          <a:p>
            <a:r>
              <a:rPr lang="de-DE"/>
              <a:t>Instagram Posts Table | treckerfahrerduerfendas - 3 of 4</a:t>
            </a:r>
            <a:endParaRPr lang="en-US"/>
          </a:p>
        </p:txBody>
      </p:sp>
      <p:graphicFrame>
        <p:nvGraphicFramePr>
          <p:cNvPr id="5" name="Table Placeholder 4">
            <a:extLst>
              <a:ext uri="{FF2B5EF4-FFF2-40B4-BE49-F238E27FC236}">
                <a16:creationId xmlns:a16="http://schemas.microsoft.com/office/drawing/2014/main" id="{8F6609C6-157D-4DEB-8A11-3E6F9FFE27A8}"/>
              </a:ext>
            </a:extLst>
          </p:cNvPr>
          <p:cNvGraphicFramePr>
            <a:graphicFrameLocks noGrp="1"/>
          </p:cNvGraphicFramePr>
          <p:nvPr>
            <p:ph type="tbl" sz="quarter" idx="13"/>
            <p:extLst>
              <p:ext uri="{D42A27DB-BD31-4B8C-83A1-F6EECF244321}">
                <p14:modId xmlns:p14="http://schemas.microsoft.com/office/powerpoint/2010/main" val="215297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6438318"/>
                    </a:ext>
                  </a:extLst>
                </a:gridCol>
                <a:gridCol w="658368">
                  <a:extLst>
                    <a:ext uri="{9D8B030D-6E8A-4147-A177-3AD203B41FA5}">
                      <a16:colId xmlns:a16="http://schemas.microsoft.com/office/drawing/2014/main" val="1213951751"/>
                    </a:ext>
                  </a:extLst>
                </a:gridCol>
                <a:gridCol w="658368">
                  <a:extLst>
                    <a:ext uri="{9D8B030D-6E8A-4147-A177-3AD203B41FA5}">
                      <a16:colId xmlns:a16="http://schemas.microsoft.com/office/drawing/2014/main" val="2292589078"/>
                    </a:ext>
                  </a:extLst>
                </a:gridCol>
                <a:gridCol w="658368">
                  <a:extLst>
                    <a:ext uri="{9D8B030D-6E8A-4147-A177-3AD203B41FA5}">
                      <a16:colId xmlns:a16="http://schemas.microsoft.com/office/drawing/2014/main" val="305841414"/>
                    </a:ext>
                  </a:extLst>
                </a:gridCol>
                <a:gridCol w="658368">
                  <a:extLst>
                    <a:ext uri="{9D8B030D-6E8A-4147-A177-3AD203B41FA5}">
                      <a16:colId xmlns:a16="http://schemas.microsoft.com/office/drawing/2014/main" val="3764958633"/>
                    </a:ext>
                  </a:extLst>
                </a:gridCol>
                <a:gridCol w="658368">
                  <a:extLst>
                    <a:ext uri="{9D8B030D-6E8A-4147-A177-3AD203B41FA5}">
                      <a16:colId xmlns:a16="http://schemas.microsoft.com/office/drawing/2014/main" val="1076413388"/>
                    </a:ext>
                  </a:extLst>
                </a:gridCol>
                <a:gridCol w="658368">
                  <a:extLst>
                    <a:ext uri="{9D8B030D-6E8A-4147-A177-3AD203B41FA5}">
                      <a16:colId xmlns:a16="http://schemas.microsoft.com/office/drawing/2014/main" val="3846062650"/>
                    </a:ext>
                  </a:extLst>
                </a:gridCol>
                <a:gridCol w="658368">
                  <a:extLst>
                    <a:ext uri="{9D8B030D-6E8A-4147-A177-3AD203B41FA5}">
                      <a16:colId xmlns:a16="http://schemas.microsoft.com/office/drawing/2014/main" val="3805284510"/>
                    </a:ext>
                  </a:extLst>
                </a:gridCol>
                <a:gridCol w="658368">
                  <a:extLst>
                    <a:ext uri="{9D8B030D-6E8A-4147-A177-3AD203B41FA5}">
                      <a16:colId xmlns:a16="http://schemas.microsoft.com/office/drawing/2014/main" val="288611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812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- 2018-01-09 09:41:07 </a:t>
                      </a:r>
                      <a:r>
                        <a:rPr kumimoji="0" lang="de-DE" sz="1000" b="0" i="0" u="none" strike="noStrike" kern="1200" cap="none" spc="0" normalizeH="0" baseline="0" noProof="0">
                          <a:ln>
                            <a:noFill/>
                          </a:ln>
                          <a:solidFill>
                            <a:prstClr val="black"/>
                          </a:solidFill>
                          <a:effectLst/>
                          <a:uLnTx/>
                          <a:uFillTx/>
                          <a:latin typeface="+mn-lt"/>
                          <a:ea typeface="+mn-ea"/>
                          <a:cs typeface="+mn-cs"/>
                        </a:rPr>
                        <a:t>
 Wer kann, der kann: stilvoll durch den Alltag - erst recht im Herbst des Lebens! #treckerliebe #liebe #rollator #traktor #deutz #deutztrecker #mobility #gehwagen #deltarad #schlepper #spaziergang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16522</a:t>
                      </a:r>
                    </a:p>
                  </a:txBody>
                  <a:tcPr/>
                </a:tc>
                <a:extLst>
                  <a:ext uri="{0D108BD9-81ED-4DB2-BD59-A6C34878D82A}">
                    <a16:rowId xmlns:a16="http://schemas.microsoft.com/office/drawing/2014/main" val="282709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- 2018-08-08 15:26:54 </a:t>
                      </a:r>
                      <a:r>
                        <a:rPr kumimoji="0" lang="en-US" sz="1000" b="0" i="0" u="none" strike="noStrike" kern="1200" cap="none" spc="0" normalizeH="0" baseline="0" noProof="0">
                          <a:ln>
                            <a:noFill/>
                          </a:ln>
                          <a:solidFill>
                            <a:prstClr val="black"/>
                          </a:solidFill>
                          <a:effectLst/>
                          <a:uLnTx/>
                          <a:uFillTx/>
                          <a:latin typeface="+mn-lt"/>
                          <a:ea typeface="+mn-ea"/>
                          <a:cs typeface="+mn-cs"/>
                        </a:rPr>
                        <a:t>
 Rasenmähen am Steilhang im Harz - ein Knochenjob für Mensch und Maschine. Liebe Schwaben, Franken und Bayern: gibt’s das auch bei Euch zwischen Schwarzwald, Alpen und Bayerischem Wald? #rasenmäher #rasenmähen #mähen #steilhang #mähwerk #lebenamlimit #trecker #treckerheld #treckerfahren #treckerfriends #traktor #traktoren #traktøren #traktorpower #fendt #deutz #masseyferguson #johndeere #schlepper #zugmaschine #harzmountains #harz #harzkind #malochen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8330</a:t>
                      </a:r>
                    </a:p>
                  </a:txBody>
                  <a:tcPr/>
                </a:tc>
                <a:extLst>
                  <a:ext uri="{0D108BD9-81ED-4DB2-BD59-A6C34878D82A}">
                    <a16:rowId xmlns:a16="http://schemas.microsoft.com/office/drawing/2014/main" val="316125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- 2018-05-29 10:56:27 </a:t>
                      </a:r>
                      <a:r>
                        <a:rPr kumimoji="0" lang="en-US" sz="1000" b="0" i="0" u="none" strike="noStrike" kern="1200" cap="none" spc="0" normalizeH="0" baseline="0" noProof="0">
                          <a:ln>
                            <a:noFill/>
                          </a:ln>
                          <a:solidFill>
                            <a:prstClr val="black"/>
                          </a:solidFill>
                          <a:effectLst/>
                          <a:uLnTx/>
                          <a:uFillTx/>
                          <a:latin typeface="+mn-lt"/>
                          <a:ea typeface="+mn-ea"/>
                          <a:cs typeface="+mn-cs"/>
                        </a:rPr>
                        <a:t>
 Ihr seid weltklasse! So viele Zuschriften - mehr davon! 🚜 #schlepper #tractors #agrar #landwirtschaft #landmaschinen #trecker #traktor #traktoren #traktortræk #traktøren #trecker_pictures #trecker_pictures #poesie #lyrik #treckersprüche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16076</a:t>
                      </a:r>
                    </a:p>
                  </a:txBody>
                  <a:tcPr/>
                </a:tc>
                <a:extLst>
                  <a:ext uri="{0D108BD9-81ED-4DB2-BD59-A6C34878D82A}">
                    <a16:rowId xmlns:a16="http://schemas.microsoft.com/office/drawing/2014/main" val="1336992531"/>
                  </a:ext>
                </a:extLst>
              </a:tr>
            </a:tbl>
          </a:graphicData>
        </a:graphic>
      </p:graphicFrame>
      <p:sp>
        <p:nvSpPr>
          <p:cNvPr id="4" name="Text Placeholder 3">
            <a:extLst>
              <a:ext uri="{FF2B5EF4-FFF2-40B4-BE49-F238E27FC236}">
                <a16:creationId xmlns:a16="http://schemas.microsoft.com/office/drawing/2014/main" id="{1EE3CFCE-AE54-41C9-9902-0AC18C744507}"/>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1494041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01AE4-C15C-4157-B13C-595725723859}"/>
              </a:ext>
            </a:extLst>
          </p:cNvPr>
          <p:cNvSpPr>
            <a:spLocks noGrp="1"/>
          </p:cNvSpPr>
          <p:nvPr>
            <p:ph type="title"/>
          </p:nvPr>
        </p:nvSpPr>
        <p:spPr/>
        <p:txBody>
          <a:bodyPr/>
          <a:lstStyle/>
          <a:p>
            <a:r>
              <a:rPr lang="de-DE"/>
              <a:t>Instagram Posts Table | treckerfahrerduerfendas - 4 of 4</a:t>
            </a:r>
            <a:endParaRPr lang="en-US"/>
          </a:p>
        </p:txBody>
      </p:sp>
      <p:graphicFrame>
        <p:nvGraphicFramePr>
          <p:cNvPr id="5" name="Table Placeholder 4">
            <a:extLst>
              <a:ext uri="{FF2B5EF4-FFF2-40B4-BE49-F238E27FC236}">
                <a16:creationId xmlns:a16="http://schemas.microsoft.com/office/drawing/2014/main" id="{9B210C70-A4C9-4958-880F-CA1A03BCDCD2}"/>
              </a:ext>
            </a:extLst>
          </p:cNvPr>
          <p:cNvGraphicFramePr>
            <a:graphicFrameLocks noGrp="1"/>
          </p:cNvGraphicFramePr>
          <p:nvPr>
            <p:ph type="tbl" sz="quarter" idx="13"/>
            <p:extLst>
              <p:ext uri="{D42A27DB-BD31-4B8C-83A1-F6EECF244321}">
                <p14:modId xmlns:p14="http://schemas.microsoft.com/office/powerpoint/2010/main" val="98773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08264548"/>
                    </a:ext>
                  </a:extLst>
                </a:gridCol>
                <a:gridCol w="658368">
                  <a:extLst>
                    <a:ext uri="{9D8B030D-6E8A-4147-A177-3AD203B41FA5}">
                      <a16:colId xmlns:a16="http://schemas.microsoft.com/office/drawing/2014/main" val="2675544432"/>
                    </a:ext>
                  </a:extLst>
                </a:gridCol>
                <a:gridCol w="658368">
                  <a:extLst>
                    <a:ext uri="{9D8B030D-6E8A-4147-A177-3AD203B41FA5}">
                      <a16:colId xmlns:a16="http://schemas.microsoft.com/office/drawing/2014/main" val="2935398783"/>
                    </a:ext>
                  </a:extLst>
                </a:gridCol>
                <a:gridCol w="658368">
                  <a:extLst>
                    <a:ext uri="{9D8B030D-6E8A-4147-A177-3AD203B41FA5}">
                      <a16:colId xmlns:a16="http://schemas.microsoft.com/office/drawing/2014/main" val="2625232168"/>
                    </a:ext>
                  </a:extLst>
                </a:gridCol>
                <a:gridCol w="658368">
                  <a:extLst>
                    <a:ext uri="{9D8B030D-6E8A-4147-A177-3AD203B41FA5}">
                      <a16:colId xmlns:a16="http://schemas.microsoft.com/office/drawing/2014/main" val="272205994"/>
                    </a:ext>
                  </a:extLst>
                </a:gridCol>
                <a:gridCol w="658368">
                  <a:extLst>
                    <a:ext uri="{9D8B030D-6E8A-4147-A177-3AD203B41FA5}">
                      <a16:colId xmlns:a16="http://schemas.microsoft.com/office/drawing/2014/main" val="1467164590"/>
                    </a:ext>
                  </a:extLst>
                </a:gridCol>
                <a:gridCol w="658368">
                  <a:extLst>
                    <a:ext uri="{9D8B030D-6E8A-4147-A177-3AD203B41FA5}">
                      <a16:colId xmlns:a16="http://schemas.microsoft.com/office/drawing/2014/main" val="3127742435"/>
                    </a:ext>
                  </a:extLst>
                </a:gridCol>
                <a:gridCol w="658368">
                  <a:extLst>
                    <a:ext uri="{9D8B030D-6E8A-4147-A177-3AD203B41FA5}">
                      <a16:colId xmlns:a16="http://schemas.microsoft.com/office/drawing/2014/main" val="114398009"/>
                    </a:ext>
                  </a:extLst>
                </a:gridCol>
                <a:gridCol w="658368">
                  <a:extLst>
                    <a:ext uri="{9D8B030D-6E8A-4147-A177-3AD203B41FA5}">
                      <a16:colId xmlns:a16="http://schemas.microsoft.com/office/drawing/2014/main" val="199480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0048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- 2018-08-03 07:16:40 </a:t>
                      </a:r>
                      <a:r>
                        <a:rPr kumimoji="0" lang="de-DE" sz="1000" b="0" i="0" u="none" strike="noStrike" kern="1200" cap="none" spc="0" normalizeH="0" baseline="0" noProof="0">
                          <a:ln>
                            <a:noFill/>
                          </a:ln>
                          <a:solidFill>
                            <a:prstClr val="black"/>
                          </a:solidFill>
                          <a:effectLst/>
                          <a:uLnTx/>
                          <a:uFillTx/>
                          <a:latin typeface="+mn-lt"/>
                          <a:ea typeface="+mn-ea"/>
                          <a:cs typeface="+mn-cs"/>
                        </a:rPr>
                        <a:t>
 Regen - wie herrlich...!!! Die Älteren unter uns können sich daran noch erinnern... 💦☔️😉 #regen #regenschirm #regenschauer #karikatur #zeichnen #zeichnung #bauernhof #landwirtschaft #hofleben #trecker #treckerheld #trecker_pictures #treckerliebe #traktor #traktøren #traktoren #landleben #landpartie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21227</a:t>
                      </a:r>
                    </a:p>
                  </a:txBody>
                  <a:tcPr/>
                </a:tc>
                <a:extLst>
                  <a:ext uri="{0D108BD9-81ED-4DB2-BD59-A6C34878D82A}">
                    <a16:rowId xmlns:a16="http://schemas.microsoft.com/office/drawing/2014/main" val="4270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- 2018-07-31 08:17:54 </a:t>
                      </a:r>
                      <a:r>
                        <a:rPr kumimoji="0" lang="en-US" sz="1000" b="0" i="0" u="none" strike="noStrike" kern="1200" cap="none" spc="0" normalizeH="0" baseline="0" noProof="0">
                          <a:ln>
                            <a:noFill/>
                          </a:ln>
                          <a:solidFill>
                            <a:prstClr val="black"/>
                          </a:solidFill>
                          <a:effectLst/>
                          <a:uLnTx/>
                          <a:uFillTx/>
                          <a:latin typeface="+mn-lt"/>
                          <a:ea typeface="+mn-ea"/>
                          <a:cs typeface="+mn-cs"/>
                        </a:rPr>
                        <a:t>
 Eine saubere Sache: ohne Trecker wird der Elbstrand nicht sauber! Wie findest Du diese Idee? #elbstrand #beachcleaner #newholland #strandperle #trecker #traktor #tractor #tractors #traktoren #schlepper #landmaschinen #zugmaschine #sauberkeit #cleanup #övelgönne #goodidea #lichtemomente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16175</a:t>
                      </a:r>
                    </a:p>
                  </a:txBody>
                  <a:tcPr/>
                </a:tc>
                <a:extLst>
                  <a:ext uri="{0D108BD9-81ED-4DB2-BD59-A6C34878D82A}">
                    <a16:rowId xmlns:a16="http://schemas.microsoft.com/office/drawing/2014/main" val="180983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- 2018-07-26 07:39:35 </a:t>
                      </a:r>
                      <a:r>
                        <a:rPr kumimoji="0" lang="de-DE" sz="1000" b="0" i="0" u="none" strike="noStrike" kern="1200" cap="none" spc="0" normalizeH="0" baseline="0" noProof="0">
                          <a:ln>
                            <a:noFill/>
                          </a:ln>
                          <a:solidFill>
                            <a:prstClr val="black"/>
                          </a:solidFill>
                          <a:effectLst/>
                          <a:uLnTx/>
                          <a:uFillTx/>
                          <a:latin typeface="+mn-lt"/>
                          <a:ea typeface="+mn-ea"/>
                          <a:cs typeface="+mn-cs"/>
                        </a:rPr>
                        <a:t>
 Wie findet Ihr das? Bei der Tour de France haben Bauern gegen Subventionskürzungen protestiert und die Bahn blockiert. Was haltet Ihr davon? 🤔 🚲 🚜 #trecker_pictures #tourdefrance #tourdefrance2018 #traktoren #trecker #treckerfahren #treckerfriends #traktoren #traktøren #frankreich #subvention #landwirtschaft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a:t>
                      </a:r>
                    </a:p>
                  </a:txBody>
                  <a:tcPr/>
                </a:tc>
                <a:extLst>
                  <a:ext uri="{0D108BD9-81ED-4DB2-BD59-A6C34878D82A}">
                    <a16:rowId xmlns:a16="http://schemas.microsoft.com/office/drawing/2014/main" val="1255624829"/>
                  </a:ext>
                </a:extLst>
              </a:tr>
            </a:tbl>
          </a:graphicData>
        </a:graphic>
      </p:graphicFrame>
      <p:sp>
        <p:nvSpPr>
          <p:cNvPr id="4" name="Text Placeholder 3">
            <a:extLst>
              <a:ext uri="{FF2B5EF4-FFF2-40B4-BE49-F238E27FC236}">
                <a16:creationId xmlns:a16="http://schemas.microsoft.com/office/drawing/2014/main" id="{6D13A991-C924-48EC-9779-40DF400860BD}"/>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1937215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228</Words>
  <Application>Microsoft Office PowerPoint</Application>
  <PresentationFormat>On-screen Show (4:3)</PresentationFormat>
  <Paragraphs>134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treckerfahrerduerfendas - 1 of 4</vt:lpstr>
      <vt:lpstr>Instagram Posts Table | treckerfahrerduerfendas - 2 of 4</vt:lpstr>
      <vt:lpstr>Instagram Posts Table | treckerfahrerduerfendas - 3 of 4</vt:lpstr>
      <vt:lpstr>Instagram Posts Table | treckerfahrerduerfendas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treckerfahrerduerfendas - 1 of 4</dc:title>
  <dc:creator>Administrator</dc:creator>
  <cp:lastModifiedBy>Administrator</cp:lastModifiedBy>
  <cp:revision>1</cp:revision>
  <dcterms:created xsi:type="dcterms:W3CDTF">2018-08-21T08:08:41Z</dcterms:created>
  <dcterms:modified xsi:type="dcterms:W3CDTF">2018-08-21T08:09:39Z</dcterms:modified>
</cp:coreProperties>
</file>