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B271C-0ED2-40DF-BA63-F5175D8E80A3}"/>
              </a:ext>
            </a:extLst>
          </p:cNvPr>
          <p:cNvSpPr>
            <a:spLocks noGrp="1"/>
          </p:cNvSpPr>
          <p:nvPr>
            <p:ph type="title"/>
          </p:nvPr>
        </p:nvSpPr>
        <p:spPr/>
        <p:txBody>
          <a:bodyPr/>
          <a:lstStyle/>
          <a:p>
            <a:r>
              <a:rPr lang="de-DE"/>
              <a:t>Instagram Posts Table | treckerfahrerduerfendas - 1 of 4</a:t>
            </a:r>
            <a:endParaRPr lang="en-US"/>
          </a:p>
        </p:txBody>
      </p:sp>
      <p:graphicFrame>
        <p:nvGraphicFramePr>
          <p:cNvPr id="5" name="Table Placeholder 4">
            <a:extLst>
              <a:ext uri="{FF2B5EF4-FFF2-40B4-BE49-F238E27FC236}">
                <a16:creationId xmlns:a16="http://schemas.microsoft.com/office/drawing/2014/main" id="{944E6528-FFA0-40BE-8A11-3CC532A88193}"/>
              </a:ext>
            </a:extLst>
          </p:cNvPr>
          <p:cNvGraphicFramePr>
            <a:graphicFrameLocks noGrp="1"/>
          </p:cNvGraphicFramePr>
          <p:nvPr>
            <p:ph type="tbl" sz="quarter" idx="13"/>
            <p:extLst>
              <p:ext uri="{D42A27DB-BD31-4B8C-83A1-F6EECF244321}">
                <p14:modId xmlns:p14="http://schemas.microsoft.com/office/powerpoint/2010/main" val="1006326735"/>
              </p:ext>
            </p:extLst>
          </p:nvPr>
        </p:nvGraphicFramePr>
        <p:xfrm>
          <a:off x="457200" y="1731963"/>
          <a:ext cx="8229600" cy="362712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22977731"/>
                    </a:ext>
                  </a:extLst>
                </a:gridCol>
                <a:gridCol w="658368">
                  <a:extLst>
                    <a:ext uri="{9D8B030D-6E8A-4147-A177-3AD203B41FA5}">
                      <a16:colId xmlns:a16="http://schemas.microsoft.com/office/drawing/2014/main" val="2539279251"/>
                    </a:ext>
                  </a:extLst>
                </a:gridCol>
                <a:gridCol w="658368">
                  <a:extLst>
                    <a:ext uri="{9D8B030D-6E8A-4147-A177-3AD203B41FA5}">
                      <a16:colId xmlns:a16="http://schemas.microsoft.com/office/drawing/2014/main" val="1698511769"/>
                    </a:ext>
                  </a:extLst>
                </a:gridCol>
                <a:gridCol w="658368">
                  <a:extLst>
                    <a:ext uri="{9D8B030D-6E8A-4147-A177-3AD203B41FA5}">
                      <a16:colId xmlns:a16="http://schemas.microsoft.com/office/drawing/2014/main" val="116460067"/>
                    </a:ext>
                  </a:extLst>
                </a:gridCol>
                <a:gridCol w="658368">
                  <a:extLst>
                    <a:ext uri="{9D8B030D-6E8A-4147-A177-3AD203B41FA5}">
                      <a16:colId xmlns:a16="http://schemas.microsoft.com/office/drawing/2014/main" val="1438840187"/>
                    </a:ext>
                  </a:extLst>
                </a:gridCol>
                <a:gridCol w="658368">
                  <a:extLst>
                    <a:ext uri="{9D8B030D-6E8A-4147-A177-3AD203B41FA5}">
                      <a16:colId xmlns:a16="http://schemas.microsoft.com/office/drawing/2014/main" val="892249274"/>
                    </a:ext>
                  </a:extLst>
                </a:gridCol>
                <a:gridCol w="658368">
                  <a:extLst>
                    <a:ext uri="{9D8B030D-6E8A-4147-A177-3AD203B41FA5}">
                      <a16:colId xmlns:a16="http://schemas.microsoft.com/office/drawing/2014/main" val="1019816651"/>
                    </a:ext>
                  </a:extLst>
                </a:gridCol>
                <a:gridCol w="658368">
                  <a:extLst>
                    <a:ext uri="{9D8B030D-6E8A-4147-A177-3AD203B41FA5}">
                      <a16:colId xmlns:a16="http://schemas.microsoft.com/office/drawing/2014/main" val="1681751577"/>
                    </a:ext>
                  </a:extLst>
                </a:gridCol>
                <a:gridCol w="658368">
                  <a:extLst>
                    <a:ext uri="{9D8B030D-6E8A-4147-A177-3AD203B41FA5}">
                      <a16:colId xmlns:a16="http://schemas.microsoft.com/office/drawing/2014/main" val="4224625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8558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- 2018-07-27 16:21:51 </a:t>
                      </a:r>
                      <a:r>
                        <a:rPr kumimoji="0" lang="en-US" sz="1000" b="0" i="0" u="none" strike="noStrike" kern="1200" cap="none" spc="0" normalizeH="0" baseline="0" noProof="0">
                          <a:ln>
                            <a:noFill/>
                          </a:ln>
                          <a:solidFill>
                            <a:prstClr val="black"/>
                          </a:solidFill>
                          <a:effectLst/>
                          <a:uLnTx/>
                          <a:uFillTx/>
                          <a:latin typeface="+mn-lt"/>
                          <a:ea typeface="+mn-ea"/>
                          <a:cs typeface="+mn-cs"/>
                        </a:rPr>
                        <a:t>
 Kennst Du auch, oder? Wer versorgt Dich mit Leckereien beim Ackern? Ein echter MARUNDE exklusiv für @treckerfahrerduerfendas #zweitwohnsitz #fendt #fendtvario #fendtpower #traktoren #trecker #traktor #treckerfriends #landwirtschaft #landmaschinen #karikatur #comic #comicart #comicartist #zeichner #zeichnen #schlepper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34010</a:t>
                      </a:r>
                    </a:p>
                  </a:txBody>
                  <a:tcPr/>
                </a:tc>
                <a:extLst>
                  <a:ext uri="{0D108BD9-81ED-4DB2-BD59-A6C34878D82A}">
                    <a16:rowId xmlns:a16="http://schemas.microsoft.com/office/drawing/2014/main" val="86553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- 2018-05-21 08:22:50 </a:t>
                      </a:r>
                      <a:r>
                        <a:rPr kumimoji="0" lang="en-US" sz="1000" b="0" i="0" u="none" strike="noStrike" kern="1200" cap="none" spc="0" normalizeH="0" baseline="0" noProof="0">
                          <a:ln>
                            <a:noFill/>
                          </a:ln>
                          <a:solidFill>
                            <a:prstClr val="black"/>
                          </a:solidFill>
                          <a:effectLst/>
                          <a:uLnTx/>
                          <a:uFillTx/>
                          <a:latin typeface="+mn-lt"/>
                          <a:ea typeface="+mn-ea"/>
                          <a:cs typeface="+mn-cs"/>
                        </a:rPr>
                        <a:t>
 15 Jahre wurde der 1455 (1981 - 1996) gefertigt. 7621 Stück gingen seinerzeit „vom Band“. Wir danken @motocycles_and_more für diese Zusendung! Euch allen einen schönen Pfingstmontag! 🚜 #landmaschinen #case #casetractor #ihc #doncaster #trecker #treckerfahren #trecker_pictures #traktor #traktoren #tractor #tractors #trattori #traktøren #schlepper #ernte #erntezeit #agrar #acker #landwirtschaft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13256</a:t>
                      </a:r>
                    </a:p>
                  </a:txBody>
                  <a:tcPr/>
                </a:tc>
                <a:extLst>
                  <a:ext uri="{0D108BD9-81ED-4DB2-BD59-A6C34878D82A}">
                    <a16:rowId xmlns:a16="http://schemas.microsoft.com/office/drawing/2014/main" val="115437112"/>
                  </a:ext>
                </a:extLst>
              </a:tr>
            </a:tbl>
          </a:graphicData>
        </a:graphic>
      </p:graphicFrame>
      <p:sp>
        <p:nvSpPr>
          <p:cNvPr id="4" name="Text Placeholder 3">
            <a:extLst>
              <a:ext uri="{FF2B5EF4-FFF2-40B4-BE49-F238E27FC236}">
                <a16:creationId xmlns:a16="http://schemas.microsoft.com/office/drawing/2014/main" id="{054C3F41-C1C8-4035-AA11-D42133D26E73}"/>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1196142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EF314-2DF8-4C2E-BEB3-D94B0655806C}"/>
              </a:ext>
            </a:extLst>
          </p:cNvPr>
          <p:cNvSpPr>
            <a:spLocks noGrp="1"/>
          </p:cNvSpPr>
          <p:nvPr>
            <p:ph type="title"/>
          </p:nvPr>
        </p:nvSpPr>
        <p:spPr/>
        <p:txBody>
          <a:bodyPr/>
          <a:lstStyle/>
          <a:p>
            <a:r>
              <a:rPr lang="de-DE"/>
              <a:t>Instagram Posts Table | treckerfahrerduerfendas - 2 of 4</a:t>
            </a:r>
            <a:endParaRPr lang="en-US"/>
          </a:p>
        </p:txBody>
      </p:sp>
      <p:graphicFrame>
        <p:nvGraphicFramePr>
          <p:cNvPr id="5" name="Table Placeholder 4">
            <a:extLst>
              <a:ext uri="{FF2B5EF4-FFF2-40B4-BE49-F238E27FC236}">
                <a16:creationId xmlns:a16="http://schemas.microsoft.com/office/drawing/2014/main" id="{E850F6A8-29A3-44D0-90A5-AF97FA281D00}"/>
              </a:ext>
            </a:extLst>
          </p:cNvPr>
          <p:cNvGraphicFramePr>
            <a:graphicFrameLocks noGrp="1"/>
          </p:cNvGraphicFramePr>
          <p:nvPr>
            <p:ph type="tbl" sz="quarter" idx="13"/>
            <p:extLst>
              <p:ext uri="{D42A27DB-BD31-4B8C-83A1-F6EECF244321}">
                <p14:modId xmlns:p14="http://schemas.microsoft.com/office/powerpoint/2010/main" val="2318730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67969821"/>
                    </a:ext>
                  </a:extLst>
                </a:gridCol>
                <a:gridCol w="658368">
                  <a:extLst>
                    <a:ext uri="{9D8B030D-6E8A-4147-A177-3AD203B41FA5}">
                      <a16:colId xmlns:a16="http://schemas.microsoft.com/office/drawing/2014/main" val="970162266"/>
                    </a:ext>
                  </a:extLst>
                </a:gridCol>
                <a:gridCol w="658368">
                  <a:extLst>
                    <a:ext uri="{9D8B030D-6E8A-4147-A177-3AD203B41FA5}">
                      <a16:colId xmlns:a16="http://schemas.microsoft.com/office/drawing/2014/main" val="2913058689"/>
                    </a:ext>
                  </a:extLst>
                </a:gridCol>
                <a:gridCol w="658368">
                  <a:extLst>
                    <a:ext uri="{9D8B030D-6E8A-4147-A177-3AD203B41FA5}">
                      <a16:colId xmlns:a16="http://schemas.microsoft.com/office/drawing/2014/main" val="1142609071"/>
                    </a:ext>
                  </a:extLst>
                </a:gridCol>
                <a:gridCol w="658368">
                  <a:extLst>
                    <a:ext uri="{9D8B030D-6E8A-4147-A177-3AD203B41FA5}">
                      <a16:colId xmlns:a16="http://schemas.microsoft.com/office/drawing/2014/main" val="2446859458"/>
                    </a:ext>
                  </a:extLst>
                </a:gridCol>
                <a:gridCol w="658368">
                  <a:extLst>
                    <a:ext uri="{9D8B030D-6E8A-4147-A177-3AD203B41FA5}">
                      <a16:colId xmlns:a16="http://schemas.microsoft.com/office/drawing/2014/main" val="3884809787"/>
                    </a:ext>
                  </a:extLst>
                </a:gridCol>
                <a:gridCol w="658368">
                  <a:extLst>
                    <a:ext uri="{9D8B030D-6E8A-4147-A177-3AD203B41FA5}">
                      <a16:colId xmlns:a16="http://schemas.microsoft.com/office/drawing/2014/main" val="1532273010"/>
                    </a:ext>
                  </a:extLst>
                </a:gridCol>
                <a:gridCol w="658368">
                  <a:extLst>
                    <a:ext uri="{9D8B030D-6E8A-4147-A177-3AD203B41FA5}">
                      <a16:colId xmlns:a16="http://schemas.microsoft.com/office/drawing/2014/main" val="3758744905"/>
                    </a:ext>
                  </a:extLst>
                </a:gridCol>
                <a:gridCol w="658368">
                  <a:extLst>
                    <a:ext uri="{9D8B030D-6E8A-4147-A177-3AD203B41FA5}">
                      <a16:colId xmlns:a16="http://schemas.microsoft.com/office/drawing/2014/main" val="2010233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42428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- 2018-07-20 07:45:07 </a:t>
                      </a:r>
                      <a:r>
                        <a:rPr kumimoji="0" lang="de-DE" sz="1000" b="0" i="0" u="none" strike="noStrike" kern="1200" cap="none" spc="0" normalizeH="0" baseline="0" noProof="0">
                          <a:ln>
                            <a:noFill/>
                          </a:ln>
                          <a:solidFill>
                            <a:prstClr val="black"/>
                          </a:solidFill>
                          <a:effectLst/>
                          <a:uLnTx/>
                          <a:uFillTx/>
                          <a:latin typeface="+mn-lt"/>
                          <a:ea typeface="+mn-ea"/>
                          <a:cs typeface="+mn-cs"/>
                        </a:rPr>
                        <a:t>
 JETZT JEDEN FREITAG: Kultzeichner Marunde zeigt bei uns seine besten 🚜-Gags! Heute: „Wenn 2 PS zur 🚀 fehlen...!“ Wie schafft Ihr es, pünktlich zu sein...? #trecker_pictures #karikatur #comic #comicart #clipart #zeichnen #zeichnungen #zeichnungen❤️ #zeichnen❤ #trecker #pünktlich #pünktlichkeit #deutz #deutzfahr #rakete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18064</a:t>
                      </a:r>
                    </a:p>
                  </a:txBody>
                  <a:tcPr/>
                </a:tc>
                <a:extLst>
                  <a:ext uri="{0D108BD9-81ED-4DB2-BD59-A6C34878D82A}">
                    <a16:rowId xmlns:a16="http://schemas.microsoft.com/office/drawing/2014/main" val="245716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- 2018-08-04 19:06:22 </a:t>
                      </a:r>
                      <a:r>
                        <a:rPr kumimoji="0" lang="en-US" sz="1000" b="0" i="0" u="none" strike="noStrike" kern="1200" cap="none" spc="0" normalizeH="0" baseline="0" noProof="0">
                          <a:ln>
                            <a:noFill/>
                          </a:ln>
                          <a:solidFill>
                            <a:prstClr val="black"/>
                          </a:solidFill>
                          <a:effectLst/>
                          <a:uLnTx/>
                          <a:uFillTx/>
                          <a:latin typeface="+mn-lt"/>
                          <a:ea typeface="+mn-ea"/>
                          <a:cs typeface="+mn-cs"/>
                        </a:rPr>
                        <a:t>
 Was wäre WACKEN OPEN AIR ohne die Traktoren der Berufskraftfahrer? Ein dickes Dankeschön für ihren unermüdlichen Einsatz tagein, tagaus bei satten 32 Grad! Wohl dem, der schwarz trägt bei diesen Temperaturen... 🕳🖤⚫️⬛️ 😉 #wacken #wackenopenair #wacken2018 #woa #johndeere #johndeerepower #trecker #treckerfriends #treckerheld #trecker_pictures  #traktor #traktøren #tractor #tractors #schlepper #landmaschinen #heavymetal #heavymetalmusic #heavymetals #heavymetallover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7453</a:t>
                      </a:r>
                    </a:p>
                  </a:txBody>
                  <a:tcPr/>
                </a:tc>
                <a:extLst>
                  <a:ext uri="{0D108BD9-81ED-4DB2-BD59-A6C34878D82A}">
                    <a16:rowId xmlns:a16="http://schemas.microsoft.com/office/drawing/2014/main" val="3001279435"/>
                  </a:ext>
                </a:extLst>
              </a:tr>
            </a:tbl>
          </a:graphicData>
        </a:graphic>
      </p:graphicFrame>
      <p:sp>
        <p:nvSpPr>
          <p:cNvPr id="4" name="Text Placeholder 3">
            <a:extLst>
              <a:ext uri="{FF2B5EF4-FFF2-40B4-BE49-F238E27FC236}">
                <a16:creationId xmlns:a16="http://schemas.microsoft.com/office/drawing/2014/main" id="{970E57ED-D0D6-4EF3-AB49-25383A89355C}"/>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2640950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D4512-248D-477C-BFBA-0FB181A50E54}"/>
              </a:ext>
            </a:extLst>
          </p:cNvPr>
          <p:cNvSpPr>
            <a:spLocks noGrp="1"/>
          </p:cNvSpPr>
          <p:nvPr>
            <p:ph type="title"/>
          </p:nvPr>
        </p:nvSpPr>
        <p:spPr/>
        <p:txBody>
          <a:bodyPr/>
          <a:lstStyle/>
          <a:p>
            <a:r>
              <a:rPr lang="de-DE"/>
              <a:t>Instagram Posts Table | treckerfahrerduerfendas - 3 of 4</a:t>
            </a:r>
            <a:endParaRPr lang="en-US"/>
          </a:p>
        </p:txBody>
      </p:sp>
      <p:graphicFrame>
        <p:nvGraphicFramePr>
          <p:cNvPr id="5" name="Table Placeholder 4">
            <a:extLst>
              <a:ext uri="{FF2B5EF4-FFF2-40B4-BE49-F238E27FC236}">
                <a16:creationId xmlns:a16="http://schemas.microsoft.com/office/drawing/2014/main" id="{CB16F722-F264-4D1A-8042-FEB70AAF6051}"/>
              </a:ext>
            </a:extLst>
          </p:cNvPr>
          <p:cNvGraphicFramePr>
            <a:graphicFrameLocks noGrp="1"/>
          </p:cNvGraphicFramePr>
          <p:nvPr>
            <p:ph type="tbl" sz="quarter" idx="13"/>
            <p:extLst>
              <p:ext uri="{D42A27DB-BD31-4B8C-83A1-F6EECF244321}">
                <p14:modId xmlns:p14="http://schemas.microsoft.com/office/powerpoint/2010/main" val="2653087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98050549"/>
                    </a:ext>
                  </a:extLst>
                </a:gridCol>
                <a:gridCol w="658368">
                  <a:extLst>
                    <a:ext uri="{9D8B030D-6E8A-4147-A177-3AD203B41FA5}">
                      <a16:colId xmlns:a16="http://schemas.microsoft.com/office/drawing/2014/main" val="2977105395"/>
                    </a:ext>
                  </a:extLst>
                </a:gridCol>
                <a:gridCol w="658368">
                  <a:extLst>
                    <a:ext uri="{9D8B030D-6E8A-4147-A177-3AD203B41FA5}">
                      <a16:colId xmlns:a16="http://schemas.microsoft.com/office/drawing/2014/main" val="3781341763"/>
                    </a:ext>
                  </a:extLst>
                </a:gridCol>
                <a:gridCol w="658368">
                  <a:extLst>
                    <a:ext uri="{9D8B030D-6E8A-4147-A177-3AD203B41FA5}">
                      <a16:colId xmlns:a16="http://schemas.microsoft.com/office/drawing/2014/main" val="62433979"/>
                    </a:ext>
                  </a:extLst>
                </a:gridCol>
                <a:gridCol w="658368">
                  <a:extLst>
                    <a:ext uri="{9D8B030D-6E8A-4147-A177-3AD203B41FA5}">
                      <a16:colId xmlns:a16="http://schemas.microsoft.com/office/drawing/2014/main" val="1230358032"/>
                    </a:ext>
                  </a:extLst>
                </a:gridCol>
                <a:gridCol w="658368">
                  <a:extLst>
                    <a:ext uri="{9D8B030D-6E8A-4147-A177-3AD203B41FA5}">
                      <a16:colId xmlns:a16="http://schemas.microsoft.com/office/drawing/2014/main" val="3941613008"/>
                    </a:ext>
                  </a:extLst>
                </a:gridCol>
                <a:gridCol w="658368">
                  <a:extLst>
                    <a:ext uri="{9D8B030D-6E8A-4147-A177-3AD203B41FA5}">
                      <a16:colId xmlns:a16="http://schemas.microsoft.com/office/drawing/2014/main" val="2278276821"/>
                    </a:ext>
                  </a:extLst>
                </a:gridCol>
                <a:gridCol w="658368">
                  <a:extLst>
                    <a:ext uri="{9D8B030D-6E8A-4147-A177-3AD203B41FA5}">
                      <a16:colId xmlns:a16="http://schemas.microsoft.com/office/drawing/2014/main" val="1303118010"/>
                    </a:ext>
                  </a:extLst>
                </a:gridCol>
                <a:gridCol w="658368">
                  <a:extLst>
                    <a:ext uri="{9D8B030D-6E8A-4147-A177-3AD203B41FA5}">
                      <a16:colId xmlns:a16="http://schemas.microsoft.com/office/drawing/2014/main" val="3230228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6195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- 2018-01-09 09:41:07 </a:t>
                      </a:r>
                      <a:r>
                        <a:rPr kumimoji="0" lang="de-DE" sz="1000" b="0" i="0" u="none" strike="noStrike" kern="1200" cap="none" spc="0" normalizeH="0" baseline="0" noProof="0">
                          <a:ln>
                            <a:noFill/>
                          </a:ln>
                          <a:solidFill>
                            <a:prstClr val="black"/>
                          </a:solidFill>
                          <a:effectLst/>
                          <a:uLnTx/>
                          <a:uFillTx/>
                          <a:latin typeface="+mn-lt"/>
                          <a:ea typeface="+mn-ea"/>
                          <a:cs typeface="+mn-cs"/>
                        </a:rPr>
                        <a:t>
 Wer kann, der kann: stilvoll durch den Alltag - erst recht im Herbst des Lebens! #treckerliebe #liebe #rollator #traktor #deutz #deutztrecker #mobility #gehwagen #deltarad #schlepper #spaziergang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16522</a:t>
                      </a:r>
                    </a:p>
                  </a:txBody>
                  <a:tcPr/>
                </a:tc>
                <a:extLst>
                  <a:ext uri="{0D108BD9-81ED-4DB2-BD59-A6C34878D82A}">
                    <a16:rowId xmlns:a16="http://schemas.microsoft.com/office/drawing/2014/main" val="86834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- 2018-08-08 15:26:54 </a:t>
                      </a:r>
                      <a:r>
                        <a:rPr kumimoji="0" lang="en-US" sz="1000" b="0" i="0" u="none" strike="noStrike" kern="1200" cap="none" spc="0" normalizeH="0" baseline="0" noProof="0">
                          <a:ln>
                            <a:noFill/>
                          </a:ln>
                          <a:solidFill>
                            <a:prstClr val="black"/>
                          </a:solidFill>
                          <a:effectLst/>
                          <a:uLnTx/>
                          <a:uFillTx/>
                          <a:latin typeface="+mn-lt"/>
                          <a:ea typeface="+mn-ea"/>
                          <a:cs typeface="+mn-cs"/>
                        </a:rPr>
                        <a:t>
 Rasenmähen am Steilhang im Harz - ein Knochenjob für Mensch und Maschine. Liebe Schwaben, Franken und Bayern: gibt’s das auch bei Euch zwischen Schwarzwald, Alpen und Bayerischem Wald? #rasenmäher #rasenmähen #mähen #steilhang #mähwerk #lebenamlimit #trecker #treckerheld #treckerfahren #treckerfriends #traktor #traktoren #traktøren #traktorpower #fendt #deutz #masseyferguson #johndeere #schlepper #zugmaschine #harzmountains #harz #harzkind #malochen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8330</a:t>
                      </a:r>
                    </a:p>
                  </a:txBody>
                  <a:tcPr/>
                </a:tc>
                <a:extLst>
                  <a:ext uri="{0D108BD9-81ED-4DB2-BD59-A6C34878D82A}">
                    <a16:rowId xmlns:a16="http://schemas.microsoft.com/office/drawing/2014/main" val="103155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- 2018-05-29 10:56:27 </a:t>
                      </a:r>
                      <a:r>
                        <a:rPr kumimoji="0" lang="en-US" sz="1000" b="0" i="0" u="none" strike="noStrike" kern="1200" cap="none" spc="0" normalizeH="0" baseline="0" noProof="0">
                          <a:ln>
                            <a:noFill/>
                          </a:ln>
                          <a:solidFill>
                            <a:prstClr val="black"/>
                          </a:solidFill>
                          <a:effectLst/>
                          <a:uLnTx/>
                          <a:uFillTx/>
                          <a:latin typeface="+mn-lt"/>
                          <a:ea typeface="+mn-ea"/>
                          <a:cs typeface="+mn-cs"/>
                        </a:rPr>
                        <a:t>
 Ihr seid weltklasse! So viele Zuschriften - mehr davon! 🚜 #schlepper #tractors #agrar #landwirtschaft #landmaschinen #trecker #traktor #traktoren #traktortræk #traktøren #trecker_pictures #trecker_pictures #poesie #lyrik #treckersprüche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16076</a:t>
                      </a:r>
                    </a:p>
                  </a:txBody>
                  <a:tcPr/>
                </a:tc>
                <a:extLst>
                  <a:ext uri="{0D108BD9-81ED-4DB2-BD59-A6C34878D82A}">
                    <a16:rowId xmlns:a16="http://schemas.microsoft.com/office/drawing/2014/main" val="1174984292"/>
                  </a:ext>
                </a:extLst>
              </a:tr>
            </a:tbl>
          </a:graphicData>
        </a:graphic>
      </p:graphicFrame>
      <p:sp>
        <p:nvSpPr>
          <p:cNvPr id="4" name="Text Placeholder 3">
            <a:extLst>
              <a:ext uri="{FF2B5EF4-FFF2-40B4-BE49-F238E27FC236}">
                <a16:creationId xmlns:a16="http://schemas.microsoft.com/office/drawing/2014/main" id="{4EA362E0-78E8-4EBF-8ABE-CC66B2236FA9}"/>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742857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25261-D737-4CF6-A775-C9E4FAE585A7}"/>
              </a:ext>
            </a:extLst>
          </p:cNvPr>
          <p:cNvSpPr>
            <a:spLocks noGrp="1"/>
          </p:cNvSpPr>
          <p:nvPr>
            <p:ph type="title"/>
          </p:nvPr>
        </p:nvSpPr>
        <p:spPr/>
        <p:txBody>
          <a:bodyPr/>
          <a:lstStyle/>
          <a:p>
            <a:r>
              <a:rPr lang="de-DE"/>
              <a:t>Instagram Posts Table | treckerfahrerduerfendas - 4 of 4</a:t>
            </a:r>
            <a:endParaRPr lang="en-US"/>
          </a:p>
        </p:txBody>
      </p:sp>
      <p:graphicFrame>
        <p:nvGraphicFramePr>
          <p:cNvPr id="5" name="Table Placeholder 4">
            <a:extLst>
              <a:ext uri="{FF2B5EF4-FFF2-40B4-BE49-F238E27FC236}">
                <a16:creationId xmlns:a16="http://schemas.microsoft.com/office/drawing/2014/main" id="{6A43E217-8F9F-4A65-98A6-38380AD5683C}"/>
              </a:ext>
            </a:extLst>
          </p:cNvPr>
          <p:cNvGraphicFramePr>
            <a:graphicFrameLocks noGrp="1"/>
          </p:cNvGraphicFramePr>
          <p:nvPr>
            <p:ph type="tbl" sz="quarter" idx="13"/>
            <p:extLst>
              <p:ext uri="{D42A27DB-BD31-4B8C-83A1-F6EECF244321}">
                <p14:modId xmlns:p14="http://schemas.microsoft.com/office/powerpoint/2010/main" val="1246912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59613458"/>
                    </a:ext>
                  </a:extLst>
                </a:gridCol>
                <a:gridCol w="658368">
                  <a:extLst>
                    <a:ext uri="{9D8B030D-6E8A-4147-A177-3AD203B41FA5}">
                      <a16:colId xmlns:a16="http://schemas.microsoft.com/office/drawing/2014/main" val="3356270168"/>
                    </a:ext>
                  </a:extLst>
                </a:gridCol>
                <a:gridCol w="658368">
                  <a:extLst>
                    <a:ext uri="{9D8B030D-6E8A-4147-A177-3AD203B41FA5}">
                      <a16:colId xmlns:a16="http://schemas.microsoft.com/office/drawing/2014/main" val="1178763990"/>
                    </a:ext>
                  </a:extLst>
                </a:gridCol>
                <a:gridCol w="658368">
                  <a:extLst>
                    <a:ext uri="{9D8B030D-6E8A-4147-A177-3AD203B41FA5}">
                      <a16:colId xmlns:a16="http://schemas.microsoft.com/office/drawing/2014/main" val="4277054498"/>
                    </a:ext>
                  </a:extLst>
                </a:gridCol>
                <a:gridCol w="658368">
                  <a:extLst>
                    <a:ext uri="{9D8B030D-6E8A-4147-A177-3AD203B41FA5}">
                      <a16:colId xmlns:a16="http://schemas.microsoft.com/office/drawing/2014/main" val="590132478"/>
                    </a:ext>
                  </a:extLst>
                </a:gridCol>
                <a:gridCol w="658368">
                  <a:extLst>
                    <a:ext uri="{9D8B030D-6E8A-4147-A177-3AD203B41FA5}">
                      <a16:colId xmlns:a16="http://schemas.microsoft.com/office/drawing/2014/main" val="523305323"/>
                    </a:ext>
                  </a:extLst>
                </a:gridCol>
                <a:gridCol w="658368">
                  <a:extLst>
                    <a:ext uri="{9D8B030D-6E8A-4147-A177-3AD203B41FA5}">
                      <a16:colId xmlns:a16="http://schemas.microsoft.com/office/drawing/2014/main" val="3121517660"/>
                    </a:ext>
                  </a:extLst>
                </a:gridCol>
                <a:gridCol w="658368">
                  <a:extLst>
                    <a:ext uri="{9D8B030D-6E8A-4147-A177-3AD203B41FA5}">
                      <a16:colId xmlns:a16="http://schemas.microsoft.com/office/drawing/2014/main" val="143973716"/>
                    </a:ext>
                  </a:extLst>
                </a:gridCol>
                <a:gridCol w="658368">
                  <a:extLst>
                    <a:ext uri="{9D8B030D-6E8A-4147-A177-3AD203B41FA5}">
                      <a16:colId xmlns:a16="http://schemas.microsoft.com/office/drawing/2014/main" val="3737675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5941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- 2018-08-03 07:16:40 </a:t>
                      </a:r>
                      <a:r>
                        <a:rPr kumimoji="0" lang="de-DE" sz="1000" b="0" i="0" u="none" strike="noStrike" kern="1200" cap="none" spc="0" normalizeH="0" baseline="0" noProof="0">
                          <a:ln>
                            <a:noFill/>
                          </a:ln>
                          <a:solidFill>
                            <a:prstClr val="black"/>
                          </a:solidFill>
                          <a:effectLst/>
                          <a:uLnTx/>
                          <a:uFillTx/>
                          <a:latin typeface="+mn-lt"/>
                          <a:ea typeface="+mn-ea"/>
                          <a:cs typeface="+mn-cs"/>
                        </a:rPr>
                        <a:t>
 Regen - wie herrlich...!!! Die Älteren unter uns können sich daran noch erinnern... 💦☔️😉 #regen #regenschirm #regenschauer #karikatur #zeichnen #zeichnung #bauernhof #landwirtschaft #hofleben #trecker #treckerheld #trecker_pictures #treckerliebe #traktor #traktøren #traktoren #landleben #landpartie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21227</a:t>
                      </a:r>
                    </a:p>
                  </a:txBody>
                  <a:tcPr/>
                </a:tc>
                <a:extLst>
                  <a:ext uri="{0D108BD9-81ED-4DB2-BD59-A6C34878D82A}">
                    <a16:rowId xmlns:a16="http://schemas.microsoft.com/office/drawing/2014/main" val="66190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- 2018-07-31 08:17:54 </a:t>
                      </a:r>
                      <a:r>
                        <a:rPr kumimoji="0" lang="en-US" sz="1000" b="0" i="0" u="none" strike="noStrike" kern="1200" cap="none" spc="0" normalizeH="0" baseline="0" noProof="0">
                          <a:ln>
                            <a:noFill/>
                          </a:ln>
                          <a:solidFill>
                            <a:prstClr val="black"/>
                          </a:solidFill>
                          <a:effectLst/>
                          <a:uLnTx/>
                          <a:uFillTx/>
                          <a:latin typeface="+mn-lt"/>
                          <a:ea typeface="+mn-ea"/>
                          <a:cs typeface="+mn-cs"/>
                        </a:rPr>
                        <a:t>
 Eine saubere Sache: ohne Trecker wird der Elbstrand nicht sauber! Wie findest Du diese Idee? #elbstrand #beachcleaner #newholland #strandperle #trecker #traktor #tractor #tractors #traktoren #schlepper #landmaschinen #zugmaschine #sauberkeit #cleanup #övelgönne #goodidea #lichtemomente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16175</a:t>
                      </a:r>
                    </a:p>
                  </a:txBody>
                  <a:tcPr/>
                </a:tc>
                <a:extLst>
                  <a:ext uri="{0D108BD9-81ED-4DB2-BD59-A6C34878D82A}">
                    <a16:rowId xmlns:a16="http://schemas.microsoft.com/office/drawing/2014/main" val="79875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- 2018-07-26 07:39:35 </a:t>
                      </a:r>
                      <a:r>
                        <a:rPr kumimoji="0" lang="de-DE" sz="1000" b="0" i="0" u="none" strike="noStrike" kern="1200" cap="none" spc="0" normalizeH="0" baseline="0" noProof="0">
                          <a:ln>
                            <a:noFill/>
                          </a:ln>
                          <a:solidFill>
                            <a:prstClr val="black"/>
                          </a:solidFill>
                          <a:effectLst/>
                          <a:uLnTx/>
                          <a:uFillTx/>
                          <a:latin typeface="+mn-lt"/>
                          <a:ea typeface="+mn-ea"/>
                          <a:cs typeface="+mn-cs"/>
                        </a:rPr>
                        <a:t>
 Wie findet Ihr das? Bei der Tour de France haben Bauern gegen Subventionskürzungen protestiert und die Bahn blockiert. Was haltet Ihr davon? 🤔 🚲 🚜 #trecker_pictures #tourdefrance #tourdefrance2018 #traktoren #trecker #treckerfahren #treckerfriends #traktoren #traktøren #frankreich #subvention #landwirtschaft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8028</a:t>
                      </a:r>
                    </a:p>
                  </a:txBody>
                  <a:tcPr/>
                </a:tc>
                <a:extLst>
                  <a:ext uri="{0D108BD9-81ED-4DB2-BD59-A6C34878D82A}">
                    <a16:rowId xmlns:a16="http://schemas.microsoft.com/office/drawing/2014/main" val="1021241208"/>
                  </a:ext>
                </a:extLst>
              </a:tr>
            </a:tbl>
          </a:graphicData>
        </a:graphic>
      </p:graphicFrame>
      <p:sp>
        <p:nvSpPr>
          <p:cNvPr id="4" name="Text Placeholder 3">
            <a:extLst>
              <a:ext uri="{FF2B5EF4-FFF2-40B4-BE49-F238E27FC236}">
                <a16:creationId xmlns:a16="http://schemas.microsoft.com/office/drawing/2014/main" id="{F3751E48-6D15-4BFA-9BE4-869D628AD962}"/>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22053851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228</Words>
  <Application>Microsoft Office PowerPoint</Application>
  <PresentationFormat>On-screen Show (4:3)</PresentationFormat>
  <Paragraphs>134</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Instagram Posts Table | treckerfahrerduerfendas - 1 of 4</vt:lpstr>
      <vt:lpstr>Instagram Posts Table | treckerfahrerduerfendas - 2 of 4</vt:lpstr>
      <vt:lpstr>Instagram Posts Table | treckerfahrerduerfendas - 3 of 4</vt:lpstr>
      <vt:lpstr>Instagram Posts Table | treckerfahrerduerfendas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treckerfahrerduerfendas - 1 of 4</dc:title>
  <dc:creator>Administrator</dc:creator>
  <cp:lastModifiedBy>Administrator</cp:lastModifiedBy>
  <cp:revision>1</cp:revision>
  <dcterms:created xsi:type="dcterms:W3CDTF">2018-08-21T07:59:56Z</dcterms:created>
  <dcterms:modified xsi:type="dcterms:W3CDTF">2018-08-21T08:00:54Z</dcterms:modified>
</cp:coreProperties>
</file>