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1" r:id="rId24"/>
    <p:sldId id="282" r:id="rId25"/>
    <p:sldId id="284" r:id="rId26"/>
    <p:sldId id="285" r:id="rId27"/>
    <p:sldId id="286" r:id="rId28"/>
    <p:sldId id="287" r:id="rId29"/>
    <p:sldId id="289" r:id="rId30"/>
    <p:sldId id="290"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Sheet1!$A$2:$A$325</c:f>
              <c:strCache>
                <c:ptCount val="324"/>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pt idx="177">
                  <c:v>25.01.2018</c:v>
                </c:pt>
                <c:pt idx="178">
                  <c:v>26.01.2018</c:v>
                </c:pt>
                <c:pt idx="179">
                  <c:v>27.01.2018</c:v>
                </c:pt>
                <c:pt idx="180">
                  <c:v>28.01.2018</c:v>
                </c:pt>
                <c:pt idx="181">
                  <c:v>29.01.2018</c:v>
                </c:pt>
                <c:pt idx="182">
                  <c:v>30.01.2018</c:v>
                </c:pt>
                <c:pt idx="183">
                  <c:v>31.01.2018</c:v>
                </c:pt>
                <c:pt idx="184">
                  <c:v>01.02.2018</c:v>
                </c:pt>
                <c:pt idx="185">
                  <c:v>02.02.2018</c:v>
                </c:pt>
                <c:pt idx="186">
                  <c:v>03.02.2018</c:v>
                </c:pt>
                <c:pt idx="187">
                  <c:v>04.02.2018</c:v>
                </c:pt>
                <c:pt idx="188">
                  <c:v>05.02.2018</c:v>
                </c:pt>
                <c:pt idx="189">
                  <c:v>06.02.2018</c:v>
                </c:pt>
                <c:pt idx="190">
                  <c:v>07.02.2018</c:v>
                </c:pt>
                <c:pt idx="191">
                  <c:v>08.02.2018</c:v>
                </c:pt>
                <c:pt idx="192">
                  <c:v>09.02.2018</c:v>
                </c:pt>
                <c:pt idx="193">
                  <c:v>10.02.2018</c:v>
                </c:pt>
                <c:pt idx="194">
                  <c:v>11.02.2018</c:v>
                </c:pt>
                <c:pt idx="195">
                  <c:v>12.02.2018</c:v>
                </c:pt>
                <c:pt idx="196">
                  <c:v>13.02.2018</c:v>
                </c:pt>
                <c:pt idx="197">
                  <c:v>14.02.2018</c:v>
                </c:pt>
                <c:pt idx="198">
                  <c:v>15.02.2018</c:v>
                </c:pt>
                <c:pt idx="199">
                  <c:v>16.02.2018</c:v>
                </c:pt>
                <c:pt idx="200">
                  <c:v>17.02.2018</c:v>
                </c:pt>
                <c:pt idx="201">
                  <c:v>18.02.2018</c:v>
                </c:pt>
                <c:pt idx="202">
                  <c:v>19.02.2018</c:v>
                </c:pt>
                <c:pt idx="203">
                  <c:v>20.02.2018</c:v>
                </c:pt>
                <c:pt idx="204">
                  <c:v>21.02.2018</c:v>
                </c:pt>
                <c:pt idx="205">
                  <c:v>22.02.2018</c:v>
                </c:pt>
                <c:pt idx="206">
                  <c:v>23.02.2018</c:v>
                </c:pt>
                <c:pt idx="207">
                  <c:v>24.02.2018</c:v>
                </c:pt>
                <c:pt idx="208">
                  <c:v>25.02.2018</c:v>
                </c:pt>
                <c:pt idx="209">
                  <c:v>26.02.2018</c:v>
                </c:pt>
                <c:pt idx="210">
                  <c:v>27.02.2018</c:v>
                </c:pt>
                <c:pt idx="211">
                  <c:v>28.02.2018</c:v>
                </c:pt>
                <c:pt idx="212">
                  <c:v>01.03.2018</c:v>
                </c:pt>
                <c:pt idx="213">
                  <c:v>02.03.2018</c:v>
                </c:pt>
                <c:pt idx="214">
                  <c:v>03.03.2018</c:v>
                </c:pt>
                <c:pt idx="215">
                  <c:v>04.03.2018</c:v>
                </c:pt>
                <c:pt idx="216">
                  <c:v>05.03.2018</c:v>
                </c:pt>
                <c:pt idx="217">
                  <c:v>06.03.2018</c:v>
                </c:pt>
                <c:pt idx="218">
                  <c:v>07.03.2018</c:v>
                </c:pt>
                <c:pt idx="219">
                  <c:v>08.03.2018</c:v>
                </c:pt>
                <c:pt idx="220">
                  <c:v>09.03.2018</c:v>
                </c:pt>
                <c:pt idx="221">
                  <c:v>10.03.2018</c:v>
                </c:pt>
                <c:pt idx="222">
                  <c:v>11.03.2018</c:v>
                </c:pt>
                <c:pt idx="223">
                  <c:v>12.03.2018</c:v>
                </c:pt>
                <c:pt idx="224">
                  <c:v>13.03.2018</c:v>
                </c:pt>
                <c:pt idx="225">
                  <c:v>14.03.2018</c:v>
                </c:pt>
                <c:pt idx="226">
                  <c:v>15.03.2018</c:v>
                </c:pt>
                <c:pt idx="227">
                  <c:v>16.03.2018</c:v>
                </c:pt>
                <c:pt idx="228">
                  <c:v>17.03.2018</c:v>
                </c:pt>
                <c:pt idx="229">
                  <c:v>18.03.2018</c:v>
                </c:pt>
                <c:pt idx="230">
                  <c:v>19.03.2018</c:v>
                </c:pt>
                <c:pt idx="231">
                  <c:v>20.03.2018</c:v>
                </c:pt>
                <c:pt idx="232">
                  <c:v>21.03.2018</c:v>
                </c:pt>
                <c:pt idx="233">
                  <c:v>22.03.2018</c:v>
                </c:pt>
                <c:pt idx="234">
                  <c:v>23.03.2018</c:v>
                </c:pt>
                <c:pt idx="235">
                  <c:v>24.03.2018</c:v>
                </c:pt>
                <c:pt idx="236">
                  <c:v>25.03.2018</c:v>
                </c:pt>
                <c:pt idx="237">
                  <c:v>26.03.2018</c:v>
                </c:pt>
                <c:pt idx="238">
                  <c:v>27.03.2018</c:v>
                </c:pt>
                <c:pt idx="239">
                  <c:v>28.03.2018</c:v>
                </c:pt>
                <c:pt idx="240">
                  <c:v>29.03.2018</c:v>
                </c:pt>
                <c:pt idx="241">
                  <c:v>30.03.2018</c:v>
                </c:pt>
                <c:pt idx="242">
                  <c:v>31.03.2018</c:v>
                </c:pt>
                <c:pt idx="243">
                  <c:v>01.04.2018</c:v>
                </c:pt>
                <c:pt idx="244">
                  <c:v>02.04.2018</c:v>
                </c:pt>
                <c:pt idx="245">
                  <c:v>03.04.2018</c:v>
                </c:pt>
                <c:pt idx="246">
                  <c:v>04.04.2018</c:v>
                </c:pt>
                <c:pt idx="247">
                  <c:v>05.04.2018</c:v>
                </c:pt>
                <c:pt idx="248">
                  <c:v>06.04.2018</c:v>
                </c:pt>
                <c:pt idx="249">
                  <c:v>07.04.2018</c:v>
                </c:pt>
                <c:pt idx="250">
                  <c:v>08.04.2018</c:v>
                </c:pt>
                <c:pt idx="251">
                  <c:v>09.04.2018</c:v>
                </c:pt>
                <c:pt idx="252">
                  <c:v>10.04.2018</c:v>
                </c:pt>
                <c:pt idx="253">
                  <c:v>11.04.2018</c:v>
                </c:pt>
                <c:pt idx="254">
                  <c:v>12.04.2018</c:v>
                </c:pt>
                <c:pt idx="255">
                  <c:v>13.04.2018</c:v>
                </c:pt>
                <c:pt idx="256">
                  <c:v>14.04.2018</c:v>
                </c:pt>
                <c:pt idx="257">
                  <c:v>15.04.2018</c:v>
                </c:pt>
                <c:pt idx="258">
                  <c:v>16.04.2018</c:v>
                </c:pt>
                <c:pt idx="259">
                  <c:v>17.04.2018</c:v>
                </c:pt>
                <c:pt idx="260">
                  <c:v>18.04.2018</c:v>
                </c:pt>
                <c:pt idx="261">
                  <c:v>19.04.2018</c:v>
                </c:pt>
                <c:pt idx="262">
                  <c:v>20.04.2018</c:v>
                </c:pt>
                <c:pt idx="263">
                  <c:v>21.04.2018</c:v>
                </c:pt>
                <c:pt idx="264">
                  <c:v>22.04.2018</c:v>
                </c:pt>
                <c:pt idx="265">
                  <c:v>23.04.2018</c:v>
                </c:pt>
                <c:pt idx="266">
                  <c:v>24.04.2018</c:v>
                </c:pt>
                <c:pt idx="267">
                  <c:v>25.04.2018</c:v>
                </c:pt>
                <c:pt idx="268">
                  <c:v>26.04.2018</c:v>
                </c:pt>
                <c:pt idx="269">
                  <c:v>27.04.2018</c:v>
                </c:pt>
                <c:pt idx="270">
                  <c:v>28.04.2018</c:v>
                </c:pt>
                <c:pt idx="271">
                  <c:v>29.04.2018</c:v>
                </c:pt>
                <c:pt idx="272">
                  <c:v>30.04.2018</c:v>
                </c:pt>
                <c:pt idx="273">
                  <c:v>01.05.2018</c:v>
                </c:pt>
                <c:pt idx="274">
                  <c:v>02.05.2018</c:v>
                </c:pt>
                <c:pt idx="275">
                  <c:v>03.05.2018</c:v>
                </c:pt>
                <c:pt idx="276">
                  <c:v>04.05.2018</c:v>
                </c:pt>
                <c:pt idx="277">
                  <c:v>05.05.2018</c:v>
                </c:pt>
                <c:pt idx="278">
                  <c:v>06.05.2018</c:v>
                </c:pt>
                <c:pt idx="279">
                  <c:v>07.05.2018</c:v>
                </c:pt>
                <c:pt idx="280">
                  <c:v>08.05.2018</c:v>
                </c:pt>
                <c:pt idx="281">
                  <c:v>09.05.2018</c:v>
                </c:pt>
                <c:pt idx="282">
                  <c:v>10.05.2018</c:v>
                </c:pt>
                <c:pt idx="283">
                  <c:v>11.05.2018</c:v>
                </c:pt>
                <c:pt idx="284">
                  <c:v>12.05.2018</c:v>
                </c:pt>
                <c:pt idx="285">
                  <c:v>13.05.2018</c:v>
                </c:pt>
                <c:pt idx="286">
                  <c:v>14.05.2018</c:v>
                </c:pt>
                <c:pt idx="287">
                  <c:v>15.05.2018</c:v>
                </c:pt>
                <c:pt idx="288">
                  <c:v>16.05.2018</c:v>
                </c:pt>
                <c:pt idx="289">
                  <c:v>17.05.2018</c:v>
                </c:pt>
                <c:pt idx="290">
                  <c:v>18.05.2018</c:v>
                </c:pt>
                <c:pt idx="291">
                  <c:v>19.05.2018</c:v>
                </c:pt>
                <c:pt idx="292">
                  <c:v>20.05.2018</c:v>
                </c:pt>
                <c:pt idx="293">
                  <c:v>21.05.2018</c:v>
                </c:pt>
                <c:pt idx="294">
                  <c:v>22.05.2018</c:v>
                </c:pt>
                <c:pt idx="295">
                  <c:v>23.05.2018</c:v>
                </c:pt>
                <c:pt idx="296">
                  <c:v>24.05.2018</c:v>
                </c:pt>
                <c:pt idx="297">
                  <c:v>25.05.2018</c:v>
                </c:pt>
                <c:pt idx="298">
                  <c:v>26.05.2018</c:v>
                </c:pt>
                <c:pt idx="299">
                  <c:v>27.05.2018</c:v>
                </c:pt>
                <c:pt idx="300">
                  <c:v>28.05.2018</c:v>
                </c:pt>
                <c:pt idx="301">
                  <c:v>29.05.2018</c:v>
                </c:pt>
                <c:pt idx="302">
                  <c:v>30.05.2018</c:v>
                </c:pt>
                <c:pt idx="303">
                  <c:v>31.05.2018</c:v>
                </c:pt>
                <c:pt idx="304">
                  <c:v>01.06.2018</c:v>
                </c:pt>
                <c:pt idx="305">
                  <c:v>02.06.2018</c:v>
                </c:pt>
                <c:pt idx="306">
                  <c:v>03.06.2018</c:v>
                </c:pt>
                <c:pt idx="307">
                  <c:v>04.06.2018</c:v>
                </c:pt>
                <c:pt idx="308">
                  <c:v>05.06.2018</c:v>
                </c:pt>
                <c:pt idx="309">
                  <c:v>06.06.2018</c:v>
                </c:pt>
                <c:pt idx="310">
                  <c:v>07.06.2018</c:v>
                </c:pt>
                <c:pt idx="311">
                  <c:v>08.06.2018</c:v>
                </c:pt>
                <c:pt idx="312">
                  <c:v>09.06.2018</c:v>
                </c:pt>
                <c:pt idx="313">
                  <c:v>10.06.2018</c:v>
                </c:pt>
                <c:pt idx="314">
                  <c:v>11.06.2018</c:v>
                </c:pt>
                <c:pt idx="315">
                  <c:v>12.06.2018</c:v>
                </c:pt>
                <c:pt idx="316">
                  <c:v>13.06.2018</c:v>
                </c:pt>
                <c:pt idx="317">
                  <c:v>14.06.2018</c:v>
                </c:pt>
                <c:pt idx="318">
                  <c:v>15.06.2018</c:v>
                </c:pt>
                <c:pt idx="319">
                  <c:v>16.06.2018</c:v>
                </c:pt>
                <c:pt idx="320">
                  <c:v>17.06.2018</c:v>
                </c:pt>
                <c:pt idx="321">
                  <c:v>18.06.2018</c:v>
                </c:pt>
                <c:pt idx="322">
                  <c:v>19.06.2018</c:v>
                </c:pt>
                <c:pt idx="323">
                  <c:v>20.06.2018</c:v>
                </c:pt>
              </c:strCache>
            </c:strRef>
          </c:cat>
          <c:val>
            <c:numRef>
              <c:f>Sheet1!$B$2:$B$325</c:f>
              <c:numCache>
                <c:formatCode>General</c:formatCode>
                <c:ptCount val="324"/>
                <c:pt idx="0">
                  <c:v>10496</c:v>
                </c:pt>
                <c:pt idx="1">
                  <c:v>10500</c:v>
                </c:pt>
                <c:pt idx="2">
                  <c:v>10512</c:v>
                </c:pt>
                <c:pt idx="3">
                  <c:v>10516</c:v>
                </c:pt>
                <c:pt idx="4">
                  <c:v>10521</c:v>
                </c:pt>
                <c:pt idx="5">
                  <c:v>10521</c:v>
                </c:pt>
                <c:pt idx="6">
                  <c:v>10522</c:v>
                </c:pt>
                <c:pt idx="7">
                  <c:v>10526</c:v>
                </c:pt>
                <c:pt idx="8">
                  <c:v>10533</c:v>
                </c:pt>
                <c:pt idx="9">
                  <c:v>10532</c:v>
                </c:pt>
                <c:pt idx="10">
                  <c:v>10532</c:v>
                </c:pt>
                <c:pt idx="11">
                  <c:v>10534</c:v>
                </c:pt>
                <c:pt idx="12">
                  <c:v>10534</c:v>
                </c:pt>
                <c:pt idx="13">
                  <c:v>10537</c:v>
                </c:pt>
                <c:pt idx="14">
                  <c:v>10537</c:v>
                </c:pt>
                <c:pt idx="15">
                  <c:v>10536</c:v>
                </c:pt>
                <c:pt idx="16">
                  <c:v>10536</c:v>
                </c:pt>
                <c:pt idx="17">
                  <c:v>10536</c:v>
                </c:pt>
                <c:pt idx="18">
                  <c:v>10536</c:v>
                </c:pt>
                <c:pt idx="19">
                  <c:v>10537</c:v>
                </c:pt>
                <c:pt idx="20">
                  <c:v>10537</c:v>
                </c:pt>
                <c:pt idx="21">
                  <c:v>10537</c:v>
                </c:pt>
                <c:pt idx="22">
                  <c:v>10538</c:v>
                </c:pt>
                <c:pt idx="23">
                  <c:v>10538</c:v>
                </c:pt>
                <c:pt idx="24">
                  <c:v>10536</c:v>
                </c:pt>
                <c:pt idx="25">
                  <c:v>10535</c:v>
                </c:pt>
                <c:pt idx="26">
                  <c:v>10531</c:v>
                </c:pt>
                <c:pt idx="27">
                  <c:v>10531</c:v>
                </c:pt>
                <c:pt idx="28">
                  <c:v>10535</c:v>
                </c:pt>
                <c:pt idx="29">
                  <c:v>10536</c:v>
                </c:pt>
                <c:pt idx="30">
                  <c:v>10537</c:v>
                </c:pt>
                <c:pt idx="31">
                  <c:v>10534</c:v>
                </c:pt>
                <c:pt idx="32">
                  <c:v>10533</c:v>
                </c:pt>
                <c:pt idx="33">
                  <c:v>10537</c:v>
                </c:pt>
                <c:pt idx="34">
                  <c:v>10539</c:v>
                </c:pt>
                <c:pt idx="35">
                  <c:v>11136</c:v>
                </c:pt>
                <c:pt idx="36">
                  <c:v>11616</c:v>
                </c:pt>
                <c:pt idx="37">
                  <c:v>11923</c:v>
                </c:pt>
                <c:pt idx="38">
                  <c:v>11984</c:v>
                </c:pt>
                <c:pt idx="39">
                  <c:v>12005</c:v>
                </c:pt>
                <c:pt idx="40">
                  <c:v>12021</c:v>
                </c:pt>
                <c:pt idx="41">
                  <c:v>12042</c:v>
                </c:pt>
                <c:pt idx="42">
                  <c:v>12048</c:v>
                </c:pt>
                <c:pt idx="43">
                  <c:v>12054</c:v>
                </c:pt>
                <c:pt idx="44">
                  <c:v>12057</c:v>
                </c:pt>
                <c:pt idx="45">
                  <c:v>12054</c:v>
                </c:pt>
                <c:pt idx="46">
                  <c:v>12057</c:v>
                </c:pt>
                <c:pt idx="47">
                  <c:v>12058</c:v>
                </c:pt>
                <c:pt idx="48">
                  <c:v>12065</c:v>
                </c:pt>
                <c:pt idx="49">
                  <c:v>12070</c:v>
                </c:pt>
                <c:pt idx="50">
                  <c:v>12075</c:v>
                </c:pt>
                <c:pt idx="51">
                  <c:v>12083</c:v>
                </c:pt>
                <c:pt idx="52">
                  <c:v>12091</c:v>
                </c:pt>
                <c:pt idx="53">
                  <c:v>12093</c:v>
                </c:pt>
                <c:pt idx="54">
                  <c:v>12098</c:v>
                </c:pt>
                <c:pt idx="55">
                  <c:v>12097</c:v>
                </c:pt>
                <c:pt idx="56">
                  <c:v>12101</c:v>
                </c:pt>
                <c:pt idx="57">
                  <c:v>12101</c:v>
                </c:pt>
                <c:pt idx="58">
                  <c:v>12102</c:v>
                </c:pt>
                <c:pt idx="59">
                  <c:v>12104</c:v>
                </c:pt>
                <c:pt idx="60">
                  <c:v>12102</c:v>
                </c:pt>
                <c:pt idx="61">
                  <c:v>12099</c:v>
                </c:pt>
                <c:pt idx="62">
                  <c:v>12098</c:v>
                </c:pt>
                <c:pt idx="63">
                  <c:v>12100</c:v>
                </c:pt>
                <c:pt idx="64">
                  <c:v>12097</c:v>
                </c:pt>
                <c:pt idx="65">
                  <c:v>12100</c:v>
                </c:pt>
                <c:pt idx="66">
                  <c:v>12115</c:v>
                </c:pt>
                <c:pt idx="67">
                  <c:v>12131</c:v>
                </c:pt>
                <c:pt idx="68">
                  <c:v>12134</c:v>
                </c:pt>
                <c:pt idx="69">
                  <c:v>12182</c:v>
                </c:pt>
                <c:pt idx="70">
                  <c:v>12195</c:v>
                </c:pt>
                <c:pt idx="71">
                  <c:v>12197</c:v>
                </c:pt>
                <c:pt idx="72">
                  <c:v>12204</c:v>
                </c:pt>
                <c:pt idx="73">
                  <c:v>12205</c:v>
                </c:pt>
                <c:pt idx="74">
                  <c:v>12208</c:v>
                </c:pt>
                <c:pt idx="75">
                  <c:v>12208</c:v>
                </c:pt>
                <c:pt idx="76">
                  <c:v>12211</c:v>
                </c:pt>
                <c:pt idx="77">
                  <c:v>12218</c:v>
                </c:pt>
                <c:pt idx="78">
                  <c:v>12220</c:v>
                </c:pt>
                <c:pt idx="79">
                  <c:v>12220</c:v>
                </c:pt>
                <c:pt idx="80">
                  <c:v>12243</c:v>
                </c:pt>
                <c:pt idx="81">
                  <c:v>12248</c:v>
                </c:pt>
                <c:pt idx="82">
                  <c:v>12257</c:v>
                </c:pt>
                <c:pt idx="83">
                  <c:v>12268</c:v>
                </c:pt>
                <c:pt idx="84">
                  <c:v>12287</c:v>
                </c:pt>
                <c:pt idx="85">
                  <c:v>12292</c:v>
                </c:pt>
                <c:pt idx="86">
                  <c:v>12293</c:v>
                </c:pt>
                <c:pt idx="87">
                  <c:v>12293</c:v>
                </c:pt>
                <c:pt idx="88">
                  <c:v>12294</c:v>
                </c:pt>
                <c:pt idx="89">
                  <c:v>12293</c:v>
                </c:pt>
                <c:pt idx="90">
                  <c:v>12294</c:v>
                </c:pt>
                <c:pt idx="91">
                  <c:v>12297</c:v>
                </c:pt>
                <c:pt idx="92">
                  <c:v>12300</c:v>
                </c:pt>
                <c:pt idx="93">
                  <c:v>12301</c:v>
                </c:pt>
                <c:pt idx="94">
                  <c:v>12305</c:v>
                </c:pt>
                <c:pt idx="95">
                  <c:v>12307</c:v>
                </c:pt>
                <c:pt idx="96">
                  <c:v>12309</c:v>
                </c:pt>
                <c:pt idx="97">
                  <c:v>12318</c:v>
                </c:pt>
                <c:pt idx="98">
                  <c:v>12316</c:v>
                </c:pt>
                <c:pt idx="99">
                  <c:v>12319</c:v>
                </c:pt>
                <c:pt idx="100">
                  <c:v>12325</c:v>
                </c:pt>
                <c:pt idx="101">
                  <c:v>12327</c:v>
                </c:pt>
                <c:pt idx="102">
                  <c:v>12328</c:v>
                </c:pt>
                <c:pt idx="103">
                  <c:v>12333</c:v>
                </c:pt>
                <c:pt idx="104">
                  <c:v>12337</c:v>
                </c:pt>
                <c:pt idx="105">
                  <c:v>12337</c:v>
                </c:pt>
                <c:pt idx="106">
                  <c:v>12337</c:v>
                </c:pt>
                <c:pt idx="107">
                  <c:v>12340</c:v>
                </c:pt>
                <c:pt idx="108">
                  <c:v>12343</c:v>
                </c:pt>
                <c:pt idx="109">
                  <c:v>12343</c:v>
                </c:pt>
                <c:pt idx="110">
                  <c:v>12346</c:v>
                </c:pt>
                <c:pt idx="111">
                  <c:v>12345</c:v>
                </c:pt>
                <c:pt idx="112">
                  <c:v>12347</c:v>
                </c:pt>
                <c:pt idx="113">
                  <c:v>12346</c:v>
                </c:pt>
                <c:pt idx="114">
                  <c:v>12364</c:v>
                </c:pt>
                <c:pt idx="115">
                  <c:v>12365</c:v>
                </c:pt>
                <c:pt idx="116">
                  <c:v>12366</c:v>
                </c:pt>
                <c:pt idx="117">
                  <c:v>12365</c:v>
                </c:pt>
                <c:pt idx="118">
                  <c:v>12369</c:v>
                </c:pt>
                <c:pt idx="119">
                  <c:v>12375</c:v>
                </c:pt>
                <c:pt idx="120">
                  <c:v>12374</c:v>
                </c:pt>
                <c:pt idx="121">
                  <c:v>12374</c:v>
                </c:pt>
                <c:pt idx="122">
                  <c:v>12377</c:v>
                </c:pt>
                <c:pt idx="123">
                  <c:v>12383</c:v>
                </c:pt>
                <c:pt idx="124">
                  <c:v>12386</c:v>
                </c:pt>
                <c:pt idx="125">
                  <c:v>12394</c:v>
                </c:pt>
                <c:pt idx="126">
                  <c:v>12448</c:v>
                </c:pt>
                <c:pt idx="127">
                  <c:v>12489</c:v>
                </c:pt>
                <c:pt idx="128">
                  <c:v>12494</c:v>
                </c:pt>
                <c:pt idx="129">
                  <c:v>12498</c:v>
                </c:pt>
                <c:pt idx="130">
                  <c:v>12509</c:v>
                </c:pt>
                <c:pt idx="131">
                  <c:v>12508</c:v>
                </c:pt>
                <c:pt idx="132">
                  <c:v>12517</c:v>
                </c:pt>
                <c:pt idx="133">
                  <c:v>12525</c:v>
                </c:pt>
                <c:pt idx="134">
                  <c:v>12536</c:v>
                </c:pt>
                <c:pt idx="135">
                  <c:v>12537</c:v>
                </c:pt>
                <c:pt idx="136">
                  <c:v>12547</c:v>
                </c:pt>
                <c:pt idx="137">
                  <c:v>12553</c:v>
                </c:pt>
                <c:pt idx="138">
                  <c:v>12554</c:v>
                </c:pt>
                <c:pt idx="139">
                  <c:v>12555</c:v>
                </c:pt>
                <c:pt idx="140">
                  <c:v>12553</c:v>
                </c:pt>
                <c:pt idx="141">
                  <c:v>12559</c:v>
                </c:pt>
                <c:pt idx="142">
                  <c:v>12559</c:v>
                </c:pt>
                <c:pt idx="143">
                  <c:v>12564</c:v>
                </c:pt>
                <c:pt idx="144">
                  <c:v>12566</c:v>
                </c:pt>
                <c:pt idx="145">
                  <c:v>12560</c:v>
                </c:pt>
                <c:pt idx="146">
                  <c:v>12564</c:v>
                </c:pt>
                <c:pt idx="147">
                  <c:v>12563</c:v>
                </c:pt>
                <c:pt idx="148">
                  <c:v>12565</c:v>
                </c:pt>
                <c:pt idx="149">
                  <c:v>12564</c:v>
                </c:pt>
                <c:pt idx="150">
                  <c:v>12564</c:v>
                </c:pt>
                <c:pt idx="151">
                  <c:v>12565</c:v>
                </c:pt>
                <c:pt idx="152">
                  <c:v>12565</c:v>
                </c:pt>
                <c:pt idx="153">
                  <c:v>12567</c:v>
                </c:pt>
                <c:pt idx="154">
                  <c:v>12570</c:v>
                </c:pt>
                <c:pt idx="155">
                  <c:v>12575</c:v>
                </c:pt>
                <c:pt idx="156">
                  <c:v>12577</c:v>
                </c:pt>
                <c:pt idx="157">
                  <c:v>12585</c:v>
                </c:pt>
                <c:pt idx="158">
                  <c:v>12587</c:v>
                </c:pt>
                <c:pt idx="159">
                  <c:v>12590</c:v>
                </c:pt>
                <c:pt idx="160">
                  <c:v>12597</c:v>
                </c:pt>
                <c:pt idx="161">
                  <c:v>12600</c:v>
                </c:pt>
                <c:pt idx="162">
                  <c:v>12604</c:v>
                </c:pt>
                <c:pt idx="163">
                  <c:v>12622</c:v>
                </c:pt>
                <c:pt idx="164">
                  <c:v>12690</c:v>
                </c:pt>
                <c:pt idx="165">
                  <c:v>12701</c:v>
                </c:pt>
                <c:pt idx="166">
                  <c:v>12706</c:v>
                </c:pt>
                <c:pt idx="167">
                  <c:v>12714</c:v>
                </c:pt>
                <c:pt idx="168">
                  <c:v>12716</c:v>
                </c:pt>
                <c:pt idx="169">
                  <c:v>12721</c:v>
                </c:pt>
                <c:pt idx="170">
                  <c:v>12723</c:v>
                </c:pt>
                <c:pt idx="171">
                  <c:v>12725</c:v>
                </c:pt>
                <c:pt idx="172">
                  <c:v>12736</c:v>
                </c:pt>
                <c:pt idx="173">
                  <c:v>12737</c:v>
                </c:pt>
                <c:pt idx="174">
                  <c:v>12736</c:v>
                </c:pt>
                <c:pt idx="175">
                  <c:v>12741</c:v>
                </c:pt>
                <c:pt idx="176">
                  <c:v>12740</c:v>
                </c:pt>
                <c:pt idx="177">
                  <c:v>12740</c:v>
                </c:pt>
                <c:pt idx="178">
                  <c:v>12746</c:v>
                </c:pt>
                <c:pt idx="179">
                  <c:v>12747</c:v>
                </c:pt>
                <c:pt idx="180">
                  <c:v>12750</c:v>
                </c:pt>
                <c:pt idx="181">
                  <c:v>12755</c:v>
                </c:pt>
                <c:pt idx="182">
                  <c:v>12757</c:v>
                </c:pt>
                <c:pt idx="183">
                  <c:v>12764</c:v>
                </c:pt>
                <c:pt idx="184">
                  <c:v>12766</c:v>
                </c:pt>
                <c:pt idx="185">
                  <c:v>12779</c:v>
                </c:pt>
                <c:pt idx="186">
                  <c:v>12786</c:v>
                </c:pt>
                <c:pt idx="187">
                  <c:v>12814</c:v>
                </c:pt>
                <c:pt idx="188">
                  <c:v>12871</c:v>
                </c:pt>
                <c:pt idx="189">
                  <c:v>12909</c:v>
                </c:pt>
                <c:pt idx="190">
                  <c:v>12981</c:v>
                </c:pt>
                <c:pt idx="191">
                  <c:v>13074</c:v>
                </c:pt>
                <c:pt idx="192">
                  <c:v>13164</c:v>
                </c:pt>
                <c:pt idx="193">
                  <c:v>13264</c:v>
                </c:pt>
                <c:pt idx="194">
                  <c:v>13412</c:v>
                </c:pt>
                <c:pt idx="195">
                  <c:v>13519</c:v>
                </c:pt>
                <c:pt idx="196">
                  <c:v>13605</c:v>
                </c:pt>
                <c:pt idx="197">
                  <c:v>13698</c:v>
                </c:pt>
                <c:pt idx="198">
                  <c:v>13767</c:v>
                </c:pt>
                <c:pt idx="199">
                  <c:v>13827</c:v>
                </c:pt>
                <c:pt idx="200">
                  <c:v>13880</c:v>
                </c:pt>
                <c:pt idx="201">
                  <c:v>13951</c:v>
                </c:pt>
                <c:pt idx="202">
                  <c:v>13976</c:v>
                </c:pt>
                <c:pt idx="203">
                  <c:v>13999</c:v>
                </c:pt>
                <c:pt idx="204">
                  <c:v>14014</c:v>
                </c:pt>
                <c:pt idx="205">
                  <c:v>14020</c:v>
                </c:pt>
                <c:pt idx="206">
                  <c:v>14020</c:v>
                </c:pt>
                <c:pt idx="207">
                  <c:v>14023</c:v>
                </c:pt>
                <c:pt idx="208">
                  <c:v>14024</c:v>
                </c:pt>
                <c:pt idx="209">
                  <c:v>14026</c:v>
                </c:pt>
                <c:pt idx="210">
                  <c:v>14024</c:v>
                </c:pt>
                <c:pt idx="211">
                  <c:v>14031</c:v>
                </c:pt>
                <c:pt idx="212">
                  <c:v>14034</c:v>
                </c:pt>
                <c:pt idx="213">
                  <c:v>14035</c:v>
                </c:pt>
                <c:pt idx="214">
                  <c:v>14041</c:v>
                </c:pt>
                <c:pt idx="215">
                  <c:v>14045</c:v>
                </c:pt>
                <c:pt idx="216">
                  <c:v>14046</c:v>
                </c:pt>
                <c:pt idx="217">
                  <c:v>14056</c:v>
                </c:pt>
                <c:pt idx="218">
                  <c:v>14067</c:v>
                </c:pt>
                <c:pt idx="219">
                  <c:v>14072</c:v>
                </c:pt>
                <c:pt idx="220">
                  <c:v>14085</c:v>
                </c:pt>
                <c:pt idx="221">
                  <c:v>14104</c:v>
                </c:pt>
                <c:pt idx="222">
                  <c:v>14113</c:v>
                </c:pt>
                <c:pt idx="223">
                  <c:v>14116</c:v>
                </c:pt>
                <c:pt idx="224">
                  <c:v>14124</c:v>
                </c:pt>
                <c:pt idx="225">
                  <c:v>14128</c:v>
                </c:pt>
                <c:pt idx="226">
                  <c:v>14146</c:v>
                </c:pt>
                <c:pt idx="227">
                  <c:v>14157</c:v>
                </c:pt>
                <c:pt idx="228">
                  <c:v>14166</c:v>
                </c:pt>
                <c:pt idx="229">
                  <c:v>14179</c:v>
                </c:pt>
                <c:pt idx="230">
                  <c:v>14191</c:v>
                </c:pt>
                <c:pt idx="231">
                  <c:v>14197</c:v>
                </c:pt>
                <c:pt idx="232">
                  <c:v>14209</c:v>
                </c:pt>
                <c:pt idx="233">
                  <c:v>14224</c:v>
                </c:pt>
                <c:pt idx="234">
                  <c:v>14232</c:v>
                </c:pt>
                <c:pt idx="235">
                  <c:v>14235</c:v>
                </c:pt>
                <c:pt idx="236">
                  <c:v>14240</c:v>
                </c:pt>
                <c:pt idx="237">
                  <c:v>14244</c:v>
                </c:pt>
                <c:pt idx="238">
                  <c:v>14244</c:v>
                </c:pt>
                <c:pt idx="239">
                  <c:v>14258</c:v>
                </c:pt>
                <c:pt idx="240">
                  <c:v>14266</c:v>
                </c:pt>
                <c:pt idx="241">
                  <c:v>14274</c:v>
                </c:pt>
                <c:pt idx="242">
                  <c:v>14285</c:v>
                </c:pt>
                <c:pt idx="243">
                  <c:v>14286</c:v>
                </c:pt>
                <c:pt idx="244">
                  <c:v>14285</c:v>
                </c:pt>
                <c:pt idx="245">
                  <c:v>14282</c:v>
                </c:pt>
                <c:pt idx="246">
                  <c:v>14282</c:v>
                </c:pt>
                <c:pt idx="247">
                  <c:v>14277</c:v>
                </c:pt>
                <c:pt idx="248">
                  <c:v>14276</c:v>
                </c:pt>
                <c:pt idx="249">
                  <c:v>14275</c:v>
                </c:pt>
                <c:pt idx="250">
                  <c:v>14272</c:v>
                </c:pt>
                <c:pt idx="251">
                  <c:v>14266</c:v>
                </c:pt>
                <c:pt idx="252">
                  <c:v>14266</c:v>
                </c:pt>
                <c:pt idx="253">
                  <c:v>14261</c:v>
                </c:pt>
                <c:pt idx="254">
                  <c:v>14258</c:v>
                </c:pt>
                <c:pt idx="255">
                  <c:v>14259</c:v>
                </c:pt>
                <c:pt idx="256">
                  <c:v>14258</c:v>
                </c:pt>
                <c:pt idx="257">
                  <c:v>14259</c:v>
                </c:pt>
                <c:pt idx="258">
                  <c:v>14266</c:v>
                </c:pt>
                <c:pt idx="259">
                  <c:v>14264</c:v>
                </c:pt>
                <c:pt idx="260">
                  <c:v>14264</c:v>
                </c:pt>
                <c:pt idx="261">
                  <c:v>14259</c:v>
                </c:pt>
                <c:pt idx="262">
                  <c:v>14257</c:v>
                </c:pt>
                <c:pt idx="263">
                  <c:v>14254</c:v>
                </c:pt>
                <c:pt idx="264">
                  <c:v>14253</c:v>
                </c:pt>
                <c:pt idx="265">
                  <c:v>14254</c:v>
                </c:pt>
                <c:pt idx="266">
                  <c:v>14252</c:v>
                </c:pt>
                <c:pt idx="267">
                  <c:v>14249</c:v>
                </c:pt>
                <c:pt idx="268">
                  <c:v>14253</c:v>
                </c:pt>
                <c:pt idx="269">
                  <c:v>14249</c:v>
                </c:pt>
                <c:pt idx="270">
                  <c:v>14248</c:v>
                </c:pt>
                <c:pt idx="271">
                  <c:v>14247</c:v>
                </c:pt>
                <c:pt idx="272">
                  <c:v>14246</c:v>
                </c:pt>
                <c:pt idx="273">
                  <c:v>14250</c:v>
                </c:pt>
                <c:pt idx="274">
                  <c:v>14252</c:v>
                </c:pt>
                <c:pt idx="275">
                  <c:v>14256</c:v>
                </c:pt>
                <c:pt idx="276">
                  <c:v>14257</c:v>
                </c:pt>
                <c:pt idx="277">
                  <c:v>14255</c:v>
                </c:pt>
                <c:pt idx="278">
                  <c:v>14253</c:v>
                </c:pt>
                <c:pt idx="279">
                  <c:v>14254</c:v>
                </c:pt>
                <c:pt idx="280">
                  <c:v>14252</c:v>
                </c:pt>
                <c:pt idx="281">
                  <c:v>14251</c:v>
                </c:pt>
                <c:pt idx="282">
                  <c:v>14243</c:v>
                </c:pt>
                <c:pt idx="283">
                  <c:v>14240</c:v>
                </c:pt>
                <c:pt idx="284">
                  <c:v>14238</c:v>
                </c:pt>
                <c:pt idx="285">
                  <c:v>14237</c:v>
                </c:pt>
                <c:pt idx="286">
                  <c:v>14233</c:v>
                </c:pt>
                <c:pt idx="287">
                  <c:v>14232</c:v>
                </c:pt>
                <c:pt idx="288">
                  <c:v>14234</c:v>
                </c:pt>
                <c:pt idx="289">
                  <c:v>14234</c:v>
                </c:pt>
                <c:pt idx="290">
                  <c:v>14232</c:v>
                </c:pt>
                <c:pt idx="291">
                  <c:v>14232</c:v>
                </c:pt>
                <c:pt idx="292">
                  <c:v>14233</c:v>
                </c:pt>
                <c:pt idx="293">
                  <c:v>14231</c:v>
                </c:pt>
                <c:pt idx="294">
                  <c:v>14229</c:v>
                </c:pt>
                <c:pt idx="295">
                  <c:v>14228</c:v>
                </c:pt>
                <c:pt idx="296">
                  <c:v>14227</c:v>
                </c:pt>
                <c:pt idx="297">
                  <c:v>14228</c:v>
                </c:pt>
                <c:pt idx="298">
                  <c:v>14226</c:v>
                </c:pt>
                <c:pt idx="299">
                  <c:v>14227</c:v>
                </c:pt>
                <c:pt idx="300">
                  <c:v>14229</c:v>
                </c:pt>
                <c:pt idx="301">
                  <c:v>14230</c:v>
                </c:pt>
                <c:pt idx="302">
                  <c:v>14233</c:v>
                </c:pt>
                <c:pt idx="303">
                  <c:v>14234</c:v>
                </c:pt>
                <c:pt idx="304">
                  <c:v>14233</c:v>
                </c:pt>
                <c:pt idx="305">
                  <c:v>14232</c:v>
                </c:pt>
                <c:pt idx="306">
                  <c:v>14229</c:v>
                </c:pt>
                <c:pt idx="307">
                  <c:v>14230</c:v>
                </c:pt>
                <c:pt idx="308">
                  <c:v>14227</c:v>
                </c:pt>
                <c:pt idx="309">
                  <c:v>14224</c:v>
                </c:pt>
                <c:pt idx="310">
                  <c:v>14226</c:v>
                </c:pt>
                <c:pt idx="311">
                  <c:v>14223</c:v>
                </c:pt>
                <c:pt idx="312">
                  <c:v>14222</c:v>
                </c:pt>
                <c:pt idx="313">
                  <c:v>14220</c:v>
                </c:pt>
                <c:pt idx="314">
                  <c:v>14218</c:v>
                </c:pt>
                <c:pt idx="315">
                  <c:v>14219</c:v>
                </c:pt>
                <c:pt idx="316">
                  <c:v>14220</c:v>
                </c:pt>
                <c:pt idx="317">
                  <c:v>14217</c:v>
                </c:pt>
                <c:pt idx="318">
                  <c:v>14218</c:v>
                </c:pt>
                <c:pt idx="319">
                  <c:v>14217</c:v>
                </c:pt>
                <c:pt idx="320">
                  <c:v>14220</c:v>
                </c:pt>
                <c:pt idx="321">
                  <c:v>14222</c:v>
                </c:pt>
                <c:pt idx="322">
                  <c:v>14222</c:v>
                </c:pt>
                <c:pt idx="323">
                  <c:v>14221</c:v>
                </c:pt>
              </c:numCache>
            </c:numRef>
          </c:val>
          <c:smooth val="0"/>
          <c:extLst>
            <c:ext xmlns:c16="http://schemas.microsoft.com/office/drawing/2014/chart" uri="{C3380CC4-5D6E-409C-BE32-E72D297353CC}">
              <c16:uniqueId val="{00000000-E368-435F-9CAD-985B6443181A}"/>
            </c:ext>
          </c:extLst>
        </c:ser>
        <c:dLbls>
          <c:showLegendKey val="0"/>
          <c:showVal val="0"/>
          <c:showCatName val="0"/>
          <c:showSerName val="0"/>
          <c:showPercent val="0"/>
          <c:showBubbleSize val="0"/>
        </c:dLbls>
        <c:smooth val="0"/>
        <c:axId val="351940728"/>
        <c:axId val="351939416"/>
      </c:lineChart>
      <c:catAx>
        <c:axId val="35194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39416"/>
        <c:crosses val="autoZero"/>
        <c:auto val="1"/>
        <c:lblAlgn val="ctr"/>
        <c:lblOffset val="100"/>
        <c:noMultiLvlLbl val="0"/>
      </c:catAx>
      <c:valAx>
        <c:axId val="35193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Sheet1!$A$2:$A$325</c:f>
              <c:strCache>
                <c:ptCount val="324"/>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pt idx="177">
                  <c:v>25.01.2018</c:v>
                </c:pt>
                <c:pt idx="178">
                  <c:v>26.01.2018</c:v>
                </c:pt>
                <c:pt idx="179">
                  <c:v>27.01.2018</c:v>
                </c:pt>
                <c:pt idx="180">
                  <c:v>28.01.2018</c:v>
                </c:pt>
                <c:pt idx="181">
                  <c:v>29.01.2018</c:v>
                </c:pt>
                <c:pt idx="182">
                  <c:v>30.01.2018</c:v>
                </c:pt>
                <c:pt idx="183">
                  <c:v>31.01.2018</c:v>
                </c:pt>
                <c:pt idx="184">
                  <c:v>01.02.2018</c:v>
                </c:pt>
                <c:pt idx="185">
                  <c:v>02.02.2018</c:v>
                </c:pt>
                <c:pt idx="186">
                  <c:v>03.02.2018</c:v>
                </c:pt>
                <c:pt idx="187">
                  <c:v>04.02.2018</c:v>
                </c:pt>
                <c:pt idx="188">
                  <c:v>05.02.2018</c:v>
                </c:pt>
                <c:pt idx="189">
                  <c:v>06.02.2018</c:v>
                </c:pt>
                <c:pt idx="190">
                  <c:v>07.02.2018</c:v>
                </c:pt>
                <c:pt idx="191">
                  <c:v>08.02.2018</c:v>
                </c:pt>
                <c:pt idx="192">
                  <c:v>09.02.2018</c:v>
                </c:pt>
                <c:pt idx="193">
                  <c:v>10.02.2018</c:v>
                </c:pt>
                <c:pt idx="194">
                  <c:v>11.02.2018</c:v>
                </c:pt>
                <c:pt idx="195">
                  <c:v>12.02.2018</c:v>
                </c:pt>
                <c:pt idx="196">
                  <c:v>13.02.2018</c:v>
                </c:pt>
                <c:pt idx="197">
                  <c:v>14.02.2018</c:v>
                </c:pt>
                <c:pt idx="198">
                  <c:v>15.02.2018</c:v>
                </c:pt>
                <c:pt idx="199">
                  <c:v>16.02.2018</c:v>
                </c:pt>
                <c:pt idx="200">
                  <c:v>17.02.2018</c:v>
                </c:pt>
                <c:pt idx="201">
                  <c:v>18.02.2018</c:v>
                </c:pt>
                <c:pt idx="202">
                  <c:v>19.02.2018</c:v>
                </c:pt>
                <c:pt idx="203">
                  <c:v>20.02.2018</c:v>
                </c:pt>
                <c:pt idx="204">
                  <c:v>21.02.2018</c:v>
                </c:pt>
                <c:pt idx="205">
                  <c:v>22.02.2018</c:v>
                </c:pt>
                <c:pt idx="206">
                  <c:v>23.02.2018</c:v>
                </c:pt>
                <c:pt idx="207">
                  <c:v>24.02.2018</c:v>
                </c:pt>
                <c:pt idx="208">
                  <c:v>25.02.2018</c:v>
                </c:pt>
                <c:pt idx="209">
                  <c:v>26.02.2018</c:v>
                </c:pt>
                <c:pt idx="210">
                  <c:v>27.02.2018</c:v>
                </c:pt>
                <c:pt idx="211">
                  <c:v>28.02.2018</c:v>
                </c:pt>
                <c:pt idx="212">
                  <c:v>01.03.2018</c:v>
                </c:pt>
                <c:pt idx="213">
                  <c:v>02.03.2018</c:v>
                </c:pt>
                <c:pt idx="214">
                  <c:v>03.03.2018</c:v>
                </c:pt>
                <c:pt idx="215">
                  <c:v>04.03.2018</c:v>
                </c:pt>
                <c:pt idx="216">
                  <c:v>05.03.2018</c:v>
                </c:pt>
                <c:pt idx="217">
                  <c:v>06.03.2018</c:v>
                </c:pt>
                <c:pt idx="218">
                  <c:v>07.03.2018</c:v>
                </c:pt>
                <c:pt idx="219">
                  <c:v>08.03.2018</c:v>
                </c:pt>
                <c:pt idx="220">
                  <c:v>09.03.2018</c:v>
                </c:pt>
                <c:pt idx="221">
                  <c:v>10.03.2018</c:v>
                </c:pt>
                <c:pt idx="222">
                  <c:v>11.03.2018</c:v>
                </c:pt>
                <c:pt idx="223">
                  <c:v>12.03.2018</c:v>
                </c:pt>
                <c:pt idx="224">
                  <c:v>13.03.2018</c:v>
                </c:pt>
                <c:pt idx="225">
                  <c:v>14.03.2018</c:v>
                </c:pt>
                <c:pt idx="226">
                  <c:v>15.03.2018</c:v>
                </c:pt>
                <c:pt idx="227">
                  <c:v>16.03.2018</c:v>
                </c:pt>
                <c:pt idx="228">
                  <c:v>17.03.2018</c:v>
                </c:pt>
                <c:pt idx="229">
                  <c:v>18.03.2018</c:v>
                </c:pt>
                <c:pt idx="230">
                  <c:v>19.03.2018</c:v>
                </c:pt>
                <c:pt idx="231">
                  <c:v>20.03.2018</c:v>
                </c:pt>
                <c:pt idx="232">
                  <c:v>21.03.2018</c:v>
                </c:pt>
                <c:pt idx="233">
                  <c:v>22.03.2018</c:v>
                </c:pt>
                <c:pt idx="234">
                  <c:v>23.03.2018</c:v>
                </c:pt>
                <c:pt idx="235">
                  <c:v>24.03.2018</c:v>
                </c:pt>
                <c:pt idx="236">
                  <c:v>25.03.2018</c:v>
                </c:pt>
                <c:pt idx="237">
                  <c:v>26.03.2018</c:v>
                </c:pt>
                <c:pt idx="238">
                  <c:v>27.03.2018</c:v>
                </c:pt>
                <c:pt idx="239">
                  <c:v>28.03.2018</c:v>
                </c:pt>
                <c:pt idx="240">
                  <c:v>29.03.2018</c:v>
                </c:pt>
                <c:pt idx="241">
                  <c:v>30.03.2018</c:v>
                </c:pt>
                <c:pt idx="242">
                  <c:v>31.03.2018</c:v>
                </c:pt>
                <c:pt idx="243">
                  <c:v>01.04.2018</c:v>
                </c:pt>
                <c:pt idx="244">
                  <c:v>02.04.2018</c:v>
                </c:pt>
                <c:pt idx="245">
                  <c:v>03.04.2018</c:v>
                </c:pt>
                <c:pt idx="246">
                  <c:v>04.04.2018</c:v>
                </c:pt>
                <c:pt idx="247">
                  <c:v>05.04.2018</c:v>
                </c:pt>
                <c:pt idx="248">
                  <c:v>06.04.2018</c:v>
                </c:pt>
                <c:pt idx="249">
                  <c:v>07.04.2018</c:v>
                </c:pt>
                <c:pt idx="250">
                  <c:v>08.04.2018</c:v>
                </c:pt>
                <c:pt idx="251">
                  <c:v>09.04.2018</c:v>
                </c:pt>
                <c:pt idx="252">
                  <c:v>10.04.2018</c:v>
                </c:pt>
                <c:pt idx="253">
                  <c:v>11.04.2018</c:v>
                </c:pt>
                <c:pt idx="254">
                  <c:v>12.04.2018</c:v>
                </c:pt>
                <c:pt idx="255">
                  <c:v>13.04.2018</c:v>
                </c:pt>
                <c:pt idx="256">
                  <c:v>14.04.2018</c:v>
                </c:pt>
                <c:pt idx="257">
                  <c:v>15.04.2018</c:v>
                </c:pt>
                <c:pt idx="258">
                  <c:v>16.04.2018</c:v>
                </c:pt>
                <c:pt idx="259">
                  <c:v>17.04.2018</c:v>
                </c:pt>
                <c:pt idx="260">
                  <c:v>18.04.2018</c:v>
                </c:pt>
                <c:pt idx="261">
                  <c:v>19.04.2018</c:v>
                </c:pt>
                <c:pt idx="262">
                  <c:v>20.04.2018</c:v>
                </c:pt>
                <c:pt idx="263">
                  <c:v>21.04.2018</c:v>
                </c:pt>
                <c:pt idx="264">
                  <c:v>22.04.2018</c:v>
                </c:pt>
                <c:pt idx="265">
                  <c:v>23.04.2018</c:v>
                </c:pt>
                <c:pt idx="266">
                  <c:v>24.04.2018</c:v>
                </c:pt>
                <c:pt idx="267">
                  <c:v>25.04.2018</c:v>
                </c:pt>
                <c:pt idx="268">
                  <c:v>26.04.2018</c:v>
                </c:pt>
                <c:pt idx="269">
                  <c:v>27.04.2018</c:v>
                </c:pt>
                <c:pt idx="270">
                  <c:v>28.04.2018</c:v>
                </c:pt>
                <c:pt idx="271">
                  <c:v>29.04.2018</c:v>
                </c:pt>
                <c:pt idx="272">
                  <c:v>30.04.2018</c:v>
                </c:pt>
                <c:pt idx="273">
                  <c:v>01.05.2018</c:v>
                </c:pt>
                <c:pt idx="274">
                  <c:v>02.05.2018</c:v>
                </c:pt>
                <c:pt idx="275">
                  <c:v>03.05.2018</c:v>
                </c:pt>
                <c:pt idx="276">
                  <c:v>04.05.2018</c:v>
                </c:pt>
                <c:pt idx="277">
                  <c:v>05.05.2018</c:v>
                </c:pt>
                <c:pt idx="278">
                  <c:v>06.05.2018</c:v>
                </c:pt>
                <c:pt idx="279">
                  <c:v>07.05.2018</c:v>
                </c:pt>
                <c:pt idx="280">
                  <c:v>08.05.2018</c:v>
                </c:pt>
                <c:pt idx="281">
                  <c:v>09.05.2018</c:v>
                </c:pt>
                <c:pt idx="282">
                  <c:v>10.05.2018</c:v>
                </c:pt>
                <c:pt idx="283">
                  <c:v>11.05.2018</c:v>
                </c:pt>
                <c:pt idx="284">
                  <c:v>12.05.2018</c:v>
                </c:pt>
                <c:pt idx="285">
                  <c:v>13.05.2018</c:v>
                </c:pt>
                <c:pt idx="286">
                  <c:v>14.05.2018</c:v>
                </c:pt>
                <c:pt idx="287">
                  <c:v>15.05.2018</c:v>
                </c:pt>
                <c:pt idx="288">
                  <c:v>16.05.2018</c:v>
                </c:pt>
                <c:pt idx="289">
                  <c:v>17.05.2018</c:v>
                </c:pt>
                <c:pt idx="290">
                  <c:v>18.05.2018</c:v>
                </c:pt>
                <c:pt idx="291">
                  <c:v>19.05.2018</c:v>
                </c:pt>
                <c:pt idx="292">
                  <c:v>20.05.2018</c:v>
                </c:pt>
                <c:pt idx="293">
                  <c:v>21.05.2018</c:v>
                </c:pt>
                <c:pt idx="294">
                  <c:v>22.05.2018</c:v>
                </c:pt>
                <c:pt idx="295">
                  <c:v>23.05.2018</c:v>
                </c:pt>
                <c:pt idx="296">
                  <c:v>24.05.2018</c:v>
                </c:pt>
                <c:pt idx="297">
                  <c:v>25.05.2018</c:v>
                </c:pt>
                <c:pt idx="298">
                  <c:v>26.05.2018</c:v>
                </c:pt>
                <c:pt idx="299">
                  <c:v>27.05.2018</c:v>
                </c:pt>
                <c:pt idx="300">
                  <c:v>28.05.2018</c:v>
                </c:pt>
                <c:pt idx="301">
                  <c:v>29.05.2018</c:v>
                </c:pt>
                <c:pt idx="302">
                  <c:v>30.05.2018</c:v>
                </c:pt>
                <c:pt idx="303">
                  <c:v>31.05.2018</c:v>
                </c:pt>
                <c:pt idx="304">
                  <c:v>01.06.2018</c:v>
                </c:pt>
                <c:pt idx="305">
                  <c:v>02.06.2018</c:v>
                </c:pt>
                <c:pt idx="306">
                  <c:v>03.06.2018</c:v>
                </c:pt>
                <c:pt idx="307">
                  <c:v>04.06.2018</c:v>
                </c:pt>
                <c:pt idx="308">
                  <c:v>05.06.2018</c:v>
                </c:pt>
                <c:pt idx="309">
                  <c:v>06.06.2018</c:v>
                </c:pt>
                <c:pt idx="310">
                  <c:v>07.06.2018</c:v>
                </c:pt>
                <c:pt idx="311">
                  <c:v>08.06.2018</c:v>
                </c:pt>
                <c:pt idx="312">
                  <c:v>09.06.2018</c:v>
                </c:pt>
                <c:pt idx="313">
                  <c:v>10.06.2018</c:v>
                </c:pt>
                <c:pt idx="314">
                  <c:v>11.06.2018</c:v>
                </c:pt>
                <c:pt idx="315">
                  <c:v>12.06.2018</c:v>
                </c:pt>
                <c:pt idx="316">
                  <c:v>13.06.2018</c:v>
                </c:pt>
                <c:pt idx="317">
                  <c:v>14.06.2018</c:v>
                </c:pt>
                <c:pt idx="318">
                  <c:v>15.06.2018</c:v>
                </c:pt>
                <c:pt idx="319">
                  <c:v>16.06.2018</c:v>
                </c:pt>
                <c:pt idx="320">
                  <c:v>17.06.2018</c:v>
                </c:pt>
                <c:pt idx="321">
                  <c:v>18.06.2018</c:v>
                </c:pt>
                <c:pt idx="322">
                  <c:v>19.06.2018</c:v>
                </c:pt>
                <c:pt idx="323">
                  <c:v>20.06.2018</c:v>
                </c:pt>
              </c:strCache>
            </c:strRef>
          </c:cat>
          <c:val>
            <c:numRef>
              <c:f>Sheet1!$B$2:$B$325</c:f>
              <c:numCache>
                <c:formatCode>General</c:formatCode>
                <c:ptCount val="324"/>
                <c:pt idx="0">
                  <c:v>5014</c:v>
                </c:pt>
                <c:pt idx="1">
                  <c:v>8233</c:v>
                </c:pt>
                <c:pt idx="2">
                  <c:v>36707</c:v>
                </c:pt>
                <c:pt idx="3">
                  <c:v>11748</c:v>
                </c:pt>
                <c:pt idx="4">
                  <c:v>6761</c:v>
                </c:pt>
                <c:pt idx="5">
                  <c:v>25228</c:v>
                </c:pt>
                <c:pt idx="6">
                  <c:v>8128</c:v>
                </c:pt>
                <c:pt idx="7">
                  <c:v>6430</c:v>
                </c:pt>
                <c:pt idx="8">
                  <c:v>38101</c:v>
                </c:pt>
                <c:pt idx="9">
                  <c:v>9670</c:v>
                </c:pt>
                <c:pt idx="10">
                  <c:v>4848</c:v>
                </c:pt>
                <c:pt idx="11">
                  <c:v>3154</c:v>
                </c:pt>
                <c:pt idx="12">
                  <c:v>1847</c:v>
                </c:pt>
                <c:pt idx="13">
                  <c:v>2681</c:v>
                </c:pt>
                <c:pt idx="14">
                  <c:v>2656</c:v>
                </c:pt>
                <c:pt idx="15">
                  <c:v>3329</c:v>
                </c:pt>
                <c:pt idx="16">
                  <c:v>3192</c:v>
                </c:pt>
                <c:pt idx="17">
                  <c:v>4105</c:v>
                </c:pt>
                <c:pt idx="18">
                  <c:v>2113</c:v>
                </c:pt>
                <c:pt idx="19">
                  <c:v>1299</c:v>
                </c:pt>
                <c:pt idx="20">
                  <c:v>2967</c:v>
                </c:pt>
                <c:pt idx="21">
                  <c:v>2019</c:v>
                </c:pt>
                <c:pt idx="22">
                  <c:v>1895</c:v>
                </c:pt>
                <c:pt idx="23">
                  <c:v>1567</c:v>
                </c:pt>
                <c:pt idx="24">
                  <c:v>4408</c:v>
                </c:pt>
                <c:pt idx="25">
                  <c:v>2338</c:v>
                </c:pt>
                <c:pt idx="26">
                  <c:v>1051</c:v>
                </c:pt>
                <c:pt idx="27">
                  <c:v>17123</c:v>
                </c:pt>
                <c:pt idx="28">
                  <c:v>33124</c:v>
                </c:pt>
                <c:pt idx="29">
                  <c:v>7028</c:v>
                </c:pt>
                <c:pt idx="30">
                  <c:v>4180</c:v>
                </c:pt>
                <c:pt idx="31">
                  <c:v>3589</c:v>
                </c:pt>
                <c:pt idx="32">
                  <c:v>4664</c:v>
                </c:pt>
                <c:pt idx="33">
                  <c:v>2282</c:v>
                </c:pt>
                <c:pt idx="34">
                  <c:v>21160</c:v>
                </c:pt>
                <c:pt idx="35">
                  <c:v>733286</c:v>
                </c:pt>
                <c:pt idx="36">
                  <c:v>1058571</c:v>
                </c:pt>
                <c:pt idx="37">
                  <c:v>894533</c:v>
                </c:pt>
                <c:pt idx="38">
                  <c:v>196909</c:v>
                </c:pt>
                <c:pt idx="39">
                  <c:v>85744</c:v>
                </c:pt>
                <c:pt idx="40">
                  <c:v>31066</c:v>
                </c:pt>
                <c:pt idx="41">
                  <c:v>71780</c:v>
                </c:pt>
                <c:pt idx="42">
                  <c:v>34379</c:v>
                </c:pt>
                <c:pt idx="43">
                  <c:v>45013</c:v>
                </c:pt>
                <c:pt idx="44">
                  <c:v>22756</c:v>
                </c:pt>
                <c:pt idx="45">
                  <c:v>10908</c:v>
                </c:pt>
                <c:pt idx="46">
                  <c:v>12909</c:v>
                </c:pt>
                <c:pt idx="47">
                  <c:v>8406</c:v>
                </c:pt>
                <c:pt idx="48">
                  <c:v>14832</c:v>
                </c:pt>
                <c:pt idx="49">
                  <c:v>13300</c:v>
                </c:pt>
                <c:pt idx="50">
                  <c:v>13549</c:v>
                </c:pt>
                <c:pt idx="51">
                  <c:v>40744</c:v>
                </c:pt>
                <c:pt idx="52">
                  <c:v>20514</c:v>
                </c:pt>
                <c:pt idx="53">
                  <c:v>8058</c:v>
                </c:pt>
                <c:pt idx="54">
                  <c:v>17209</c:v>
                </c:pt>
                <c:pt idx="55">
                  <c:v>12043</c:v>
                </c:pt>
                <c:pt idx="56">
                  <c:v>8046</c:v>
                </c:pt>
                <c:pt idx="57">
                  <c:v>4724</c:v>
                </c:pt>
                <c:pt idx="58">
                  <c:v>4674</c:v>
                </c:pt>
                <c:pt idx="59">
                  <c:v>4734</c:v>
                </c:pt>
                <c:pt idx="60">
                  <c:v>3250</c:v>
                </c:pt>
                <c:pt idx="61">
                  <c:v>1550</c:v>
                </c:pt>
                <c:pt idx="62">
                  <c:v>3164</c:v>
                </c:pt>
                <c:pt idx="63">
                  <c:v>3131</c:v>
                </c:pt>
                <c:pt idx="64">
                  <c:v>7395</c:v>
                </c:pt>
                <c:pt idx="65">
                  <c:v>9272</c:v>
                </c:pt>
                <c:pt idx="66">
                  <c:v>24952</c:v>
                </c:pt>
                <c:pt idx="67">
                  <c:v>50145</c:v>
                </c:pt>
                <c:pt idx="68">
                  <c:v>18738</c:v>
                </c:pt>
                <c:pt idx="69">
                  <c:v>54011</c:v>
                </c:pt>
                <c:pt idx="70">
                  <c:v>39469</c:v>
                </c:pt>
                <c:pt idx="71">
                  <c:v>18580</c:v>
                </c:pt>
                <c:pt idx="72">
                  <c:v>13532</c:v>
                </c:pt>
                <c:pt idx="73">
                  <c:v>7825</c:v>
                </c:pt>
                <c:pt idx="74">
                  <c:v>4523</c:v>
                </c:pt>
                <c:pt idx="75">
                  <c:v>6619</c:v>
                </c:pt>
                <c:pt idx="76">
                  <c:v>6797</c:v>
                </c:pt>
                <c:pt idx="77">
                  <c:v>8481</c:v>
                </c:pt>
                <c:pt idx="78">
                  <c:v>5874</c:v>
                </c:pt>
                <c:pt idx="79">
                  <c:v>3854</c:v>
                </c:pt>
                <c:pt idx="80">
                  <c:v>29202</c:v>
                </c:pt>
                <c:pt idx="81">
                  <c:v>15296</c:v>
                </c:pt>
                <c:pt idx="82">
                  <c:v>10499</c:v>
                </c:pt>
                <c:pt idx="83">
                  <c:v>15285</c:v>
                </c:pt>
                <c:pt idx="84">
                  <c:v>55616</c:v>
                </c:pt>
                <c:pt idx="85">
                  <c:v>20420</c:v>
                </c:pt>
                <c:pt idx="86">
                  <c:v>7739</c:v>
                </c:pt>
                <c:pt idx="87">
                  <c:v>4523</c:v>
                </c:pt>
                <c:pt idx="88">
                  <c:v>2917</c:v>
                </c:pt>
                <c:pt idx="89">
                  <c:v>1765</c:v>
                </c:pt>
                <c:pt idx="90">
                  <c:v>2859</c:v>
                </c:pt>
                <c:pt idx="91">
                  <c:v>1806</c:v>
                </c:pt>
                <c:pt idx="92">
                  <c:v>6338</c:v>
                </c:pt>
                <c:pt idx="93">
                  <c:v>3041</c:v>
                </c:pt>
                <c:pt idx="94">
                  <c:v>3259</c:v>
                </c:pt>
                <c:pt idx="95">
                  <c:v>3259</c:v>
                </c:pt>
                <c:pt idx="96">
                  <c:v>2908</c:v>
                </c:pt>
                <c:pt idx="97">
                  <c:v>20243</c:v>
                </c:pt>
                <c:pt idx="98">
                  <c:v>13358</c:v>
                </c:pt>
                <c:pt idx="99">
                  <c:v>4674</c:v>
                </c:pt>
                <c:pt idx="100">
                  <c:v>4469</c:v>
                </c:pt>
                <c:pt idx="101">
                  <c:v>3678</c:v>
                </c:pt>
                <c:pt idx="102">
                  <c:v>1448</c:v>
                </c:pt>
                <c:pt idx="103">
                  <c:v>2240</c:v>
                </c:pt>
                <c:pt idx="104">
                  <c:v>6685</c:v>
                </c:pt>
                <c:pt idx="105">
                  <c:v>68215</c:v>
                </c:pt>
                <c:pt idx="106">
                  <c:v>37280</c:v>
                </c:pt>
                <c:pt idx="107">
                  <c:v>16423</c:v>
                </c:pt>
                <c:pt idx="108">
                  <c:v>15802</c:v>
                </c:pt>
                <c:pt idx="109">
                  <c:v>6809</c:v>
                </c:pt>
                <c:pt idx="110">
                  <c:v>3274</c:v>
                </c:pt>
                <c:pt idx="111">
                  <c:v>15077</c:v>
                </c:pt>
                <c:pt idx="112">
                  <c:v>8070</c:v>
                </c:pt>
                <c:pt idx="113">
                  <c:v>5700</c:v>
                </c:pt>
                <c:pt idx="114">
                  <c:v>117784</c:v>
                </c:pt>
                <c:pt idx="115">
                  <c:v>15588</c:v>
                </c:pt>
                <c:pt idx="116">
                  <c:v>12786</c:v>
                </c:pt>
                <c:pt idx="117">
                  <c:v>10157</c:v>
                </c:pt>
                <c:pt idx="118">
                  <c:v>18931</c:v>
                </c:pt>
                <c:pt idx="119">
                  <c:v>6275</c:v>
                </c:pt>
                <c:pt idx="120">
                  <c:v>5822</c:v>
                </c:pt>
                <c:pt idx="121">
                  <c:v>19707</c:v>
                </c:pt>
                <c:pt idx="122">
                  <c:v>56476</c:v>
                </c:pt>
                <c:pt idx="123">
                  <c:v>76372</c:v>
                </c:pt>
                <c:pt idx="124">
                  <c:v>39961</c:v>
                </c:pt>
                <c:pt idx="125">
                  <c:v>33893</c:v>
                </c:pt>
                <c:pt idx="126">
                  <c:v>43946</c:v>
                </c:pt>
                <c:pt idx="127">
                  <c:v>57267</c:v>
                </c:pt>
                <c:pt idx="128">
                  <c:v>63674</c:v>
                </c:pt>
                <c:pt idx="129">
                  <c:v>50259</c:v>
                </c:pt>
                <c:pt idx="130">
                  <c:v>60973</c:v>
                </c:pt>
                <c:pt idx="131">
                  <c:v>41683</c:v>
                </c:pt>
                <c:pt idx="132">
                  <c:v>12167</c:v>
                </c:pt>
                <c:pt idx="133">
                  <c:v>10386</c:v>
                </c:pt>
                <c:pt idx="134">
                  <c:v>7452</c:v>
                </c:pt>
                <c:pt idx="135">
                  <c:v>9984</c:v>
                </c:pt>
                <c:pt idx="136">
                  <c:v>12363</c:v>
                </c:pt>
                <c:pt idx="137">
                  <c:v>11046</c:v>
                </c:pt>
                <c:pt idx="138">
                  <c:v>6024</c:v>
                </c:pt>
                <c:pt idx="139">
                  <c:v>7631</c:v>
                </c:pt>
                <c:pt idx="140">
                  <c:v>5650</c:v>
                </c:pt>
                <c:pt idx="141">
                  <c:v>14558</c:v>
                </c:pt>
                <c:pt idx="142">
                  <c:v>6716</c:v>
                </c:pt>
                <c:pt idx="143">
                  <c:v>3672</c:v>
                </c:pt>
                <c:pt idx="144">
                  <c:v>2659</c:v>
                </c:pt>
                <c:pt idx="145">
                  <c:v>1028</c:v>
                </c:pt>
                <c:pt idx="146">
                  <c:v>484</c:v>
                </c:pt>
                <c:pt idx="147">
                  <c:v>309</c:v>
                </c:pt>
                <c:pt idx="148">
                  <c:v>63</c:v>
                </c:pt>
                <c:pt idx="149">
                  <c:v>50</c:v>
                </c:pt>
                <c:pt idx="150">
                  <c:v>53</c:v>
                </c:pt>
                <c:pt idx="151">
                  <c:v>69</c:v>
                </c:pt>
                <c:pt idx="152">
                  <c:v>1930</c:v>
                </c:pt>
                <c:pt idx="153">
                  <c:v>389</c:v>
                </c:pt>
                <c:pt idx="154">
                  <c:v>2696</c:v>
                </c:pt>
                <c:pt idx="155">
                  <c:v>2501</c:v>
                </c:pt>
                <c:pt idx="156">
                  <c:v>3050</c:v>
                </c:pt>
                <c:pt idx="157">
                  <c:v>13498</c:v>
                </c:pt>
                <c:pt idx="158">
                  <c:v>6701</c:v>
                </c:pt>
                <c:pt idx="159">
                  <c:v>3739</c:v>
                </c:pt>
                <c:pt idx="160">
                  <c:v>5831</c:v>
                </c:pt>
                <c:pt idx="161">
                  <c:v>5987</c:v>
                </c:pt>
                <c:pt idx="162">
                  <c:v>3636</c:v>
                </c:pt>
                <c:pt idx="163">
                  <c:v>93948</c:v>
                </c:pt>
                <c:pt idx="164">
                  <c:v>240137</c:v>
                </c:pt>
                <c:pt idx="165">
                  <c:v>81502</c:v>
                </c:pt>
                <c:pt idx="166">
                  <c:v>28431</c:v>
                </c:pt>
                <c:pt idx="167">
                  <c:v>19764</c:v>
                </c:pt>
                <c:pt idx="168">
                  <c:v>7435</c:v>
                </c:pt>
                <c:pt idx="169">
                  <c:v>6232</c:v>
                </c:pt>
                <c:pt idx="170">
                  <c:v>4913</c:v>
                </c:pt>
                <c:pt idx="171">
                  <c:v>1835</c:v>
                </c:pt>
                <c:pt idx="172">
                  <c:v>54259</c:v>
                </c:pt>
                <c:pt idx="173">
                  <c:v>13908</c:v>
                </c:pt>
                <c:pt idx="174">
                  <c:v>6711</c:v>
                </c:pt>
                <c:pt idx="175">
                  <c:v>5745</c:v>
                </c:pt>
                <c:pt idx="176">
                  <c:v>5291</c:v>
                </c:pt>
                <c:pt idx="177">
                  <c:v>4017</c:v>
                </c:pt>
                <c:pt idx="178">
                  <c:v>5754</c:v>
                </c:pt>
                <c:pt idx="179">
                  <c:v>2929</c:v>
                </c:pt>
                <c:pt idx="180">
                  <c:v>1269</c:v>
                </c:pt>
                <c:pt idx="181">
                  <c:v>3975</c:v>
                </c:pt>
                <c:pt idx="182">
                  <c:v>3230</c:v>
                </c:pt>
                <c:pt idx="183">
                  <c:v>3187</c:v>
                </c:pt>
                <c:pt idx="184">
                  <c:v>6295</c:v>
                </c:pt>
                <c:pt idx="185">
                  <c:v>13203</c:v>
                </c:pt>
                <c:pt idx="186">
                  <c:v>9318</c:v>
                </c:pt>
                <c:pt idx="187">
                  <c:v>20258</c:v>
                </c:pt>
                <c:pt idx="188">
                  <c:v>26766</c:v>
                </c:pt>
                <c:pt idx="189">
                  <c:v>34505</c:v>
                </c:pt>
                <c:pt idx="190">
                  <c:v>30161</c:v>
                </c:pt>
                <c:pt idx="191">
                  <c:v>59061</c:v>
                </c:pt>
                <c:pt idx="192">
                  <c:v>117046</c:v>
                </c:pt>
                <c:pt idx="193">
                  <c:v>181226</c:v>
                </c:pt>
                <c:pt idx="194">
                  <c:v>193886</c:v>
                </c:pt>
                <c:pt idx="195">
                  <c:v>140431</c:v>
                </c:pt>
                <c:pt idx="196">
                  <c:v>29188</c:v>
                </c:pt>
                <c:pt idx="197">
                  <c:v>30364</c:v>
                </c:pt>
                <c:pt idx="198">
                  <c:v>30656</c:v>
                </c:pt>
                <c:pt idx="199">
                  <c:v>27053</c:v>
                </c:pt>
                <c:pt idx="200">
                  <c:v>17798</c:v>
                </c:pt>
                <c:pt idx="201">
                  <c:v>25192</c:v>
                </c:pt>
                <c:pt idx="202">
                  <c:v>14116</c:v>
                </c:pt>
                <c:pt idx="203">
                  <c:v>10084</c:v>
                </c:pt>
                <c:pt idx="204">
                  <c:v>5325</c:v>
                </c:pt>
                <c:pt idx="205">
                  <c:v>5563</c:v>
                </c:pt>
                <c:pt idx="206">
                  <c:v>3482</c:v>
                </c:pt>
                <c:pt idx="207">
                  <c:v>1993</c:v>
                </c:pt>
                <c:pt idx="208">
                  <c:v>2427</c:v>
                </c:pt>
                <c:pt idx="209">
                  <c:v>3745</c:v>
                </c:pt>
                <c:pt idx="210">
                  <c:v>3355</c:v>
                </c:pt>
                <c:pt idx="211">
                  <c:v>6514</c:v>
                </c:pt>
                <c:pt idx="212">
                  <c:v>7503</c:v>
                </c:pt>
                <c:pt idx="213">
                  <c:v>3802</c:v>
                </c:pt>
                <c:pt idx="214">
                  <c:v>7399</c:v>
                </c:pt>
                <c:pt idx="215">
                  <c:v>4806</c:v>
                </c:pt>
                <c:pt idx="216">
                  <c:v>4714</c:v>
                </c:pt>
                <c:pt idx="217">
                  <c:v>6493</c:v>
                </c:pt>
                <c:pt idx="218">
                  <c:v>5738</c:v>
                </c:pt>
                <c:pt idx="219">
                  <c:v>2900</c:v>
                </c:pt>
                <c:pt idx="220">
                  <c:v>17867</c:v>
                </c:pt>
                <c:pt idx="221">
                  <c:v>11619</c:v>
                </c:pt>
                <c:pt idx="222">
                  <c:v>6339</c:v>
                </c:pt>
                <c:pt idx="223">
                  <c:v>4795</c:v>
                </c:pt>
                <c:pt idx="224">
                  <c:v>4349</c:v>
                </c:pt>
                <c:pt idx="225">
                  <c:v>4523</c:v>
                </c:pt>
                <c:pt idx="226">
                  <c:v>6340</c:v>
                </c:pt>
                <c:pt idx="227">
                  <c:v>4616</c:v>
                </c:pt>
                <c:pt idx="228">
                  <c:v>3197</c:v>
                </c:pt>
                <c:pt idx="229">
                  <c:v>3122</c:v>
                </c:pt>
                <c:pt idx="230">
                  <c:v>5971</c:v>
                </c:pt>
                <c:pt idx="231">
                  <c:v>7016</c:v>
                </c:pt>
                <c:pt idx="232">
                  <c:v>8829</c:v>
                </c:pt>
                <c:pt idx="233">
                  <c:v>5612</c:v>
                </c:pt>
                <c:pt idx="234">
                  <c:v>4259</c:v>
                </c:pt>
                <c:pt idx="235">
                  <c:v>3815</c:v>
                </c:pt>
                <c:pt idx="236">
                  <c:v>2745</c:v>
                </c:pt>
                <c:pt idx="237">
                  <c:v>8325</c:v>
                </c:pt>
                <c:pt idx="238">
                  <c:v>5622</c:v>
                </c:pt>
                <c:pt idx="239">
                  <c:v>7540</c:v>
                </c:pt>
                <c:pt idx="240">
                  <c:v>6272</c:v>
                </c:pt>
                <c:pt idx="241">
                  <c:v>4188</c:v>
                </c:pt>
                <c:pt idx="242">
                  <c:v>3294</c:v>
                </c:pt>
                <c:pt idx="243">
                  <c:v>2929</c:v>
                </c:pt>
                <c:pt idx="244">
                  <c:v>1967</c:v>
                </c:pt>
                <c:pt idx="245">
                  <c:v>1105</c:v>
                </c:pt>
                <c:pt idx="246">
                  <c:v>2344</c:v>
                </c:pt>
                <c:pt idx="247">
                  <c:v>3045</c:v>
                </c:pt>
                <c:pt idx="248">
                  <c:v>2685</c:v>
                </c:pt>
                <c:pt idx="249">
                  <c:v>925</c:v>
                </c:pt>
                <c:pt idx="250">
                  <c:v>855</c:v>
                </c:pt>
                <c:pt idx="251">
                  <c:v>2104</c:v>
                </c:pt>
                <c:pt idx="252">
                  <c:v>3187</c:v>
                </c:pt>
                <c:pt idx="253">
                  <c:v>3284</c:v>
                </c:pt>
                <c:pt idx="254">
                  <c:v>2332</c:v>
                </c:pt>
                <c:pt idx="255">
                  <c:v>3370</c:v>
                </c:pt>
                <c:pt idx="256">
                  <c:v>25716</c:v>
                </c:pt>
                <c:pt idx="257">
                  <c:v>7356</c:v>
                </c:pt>
                <c:pt idx="258">
                  <c:v>13605</c:v>
                </c:pt>
                <c:pt idx="259">
                  <c:v>9364</c:v>
                </c:pt>
                <c:pt idx="260">
                  <c:v>6149</c:v>
                </c:pt>
                <c:pt idx="261">
                  <c:v>5684</c:v>
                </c:pt>
                <c:pt idx="262">
                  <c:v>2584</c:v>
                </c:pt>
                <c:pt idx="263">
                  <c:v>2681</c:v>
                </c:pt>
                <c:pt idx="264">
                  <c:v>1796</c:v>
                </c:pt>
                <c:pt idx="265">
                  <c:v>2447</c:v>
                </c:pt>
                <c:pt idx="266">
                  <c:v>4374</c:v>
                </c:pt>
                <c:pt idx="267">
                  <c:v>2776</c:v>
                </c:pt>
                <c:pt idx="268">
                  <c:v>4324</c:v>
                </c:pt>
                <c:pt idx="269">
                  <c:v>2950</c:v>
                </c:pt>
                <c:pt idx="270">
                  <c:v>2222</c:v>
                </c:pt>
                <c:pt idx="271">
                  <c:v>1575</c:v>
                </c:pt>
                <c:pt idx="272">
                  <c:v>1990</c:v>
                </c:pt>
                <c:pt idx="273">
                  <c:v>3745</c:v>
                </c:pt>
                <c:pt idx="274">
                  <c:v>5847</c:v>
                </c:pt>
                <c:pt idx="275">
                  <c:v>4694</c:v>
                </c:pt>
                <c:pt idx="276">
                  <c:v>2707</c:v>
                </c:pt>
                <c:pt idx="277">
                  <c:v>1404</c:v>
                </c:pt>
                <c:pt idx="278">
                  <c:v>9490</c:v>
                </c:pt>
                <c:pt idx="279">
                  <c:v>10357</c:v>
                </c:pt>
                <c:pt idx="280">
                  <c:v>8924</c:v>
                </c:pt>
                <c:pt idx="281">
                  <c:v>3636</c:v>
                </c:pt>
                <c:pt idx="282">
                  <c:v>2616</c:v>
                </c:pt>
                <c:pt idx="283">
                  <c:v>2170</c:v>
                </c:pt>
                <c:pt idx="284">
                  <c:v>825</c:v>
                </c:pt>
                <c:pt idx="285">
                  <c:v>23725</c:v>
                </c:pt>
                <c:pt idx="286">
                  <c:v>16460</c:v>
                </c:pt>
                <c:pt idx="287">
                  <c:v>7464</c:v>
                </c:pt>
                <c:pt idx="288">
                  <c:v>4969</c:v>
                </c:pt>
                <c:pt idx="289">
                  <c:v>3381</c:v>
                </c:pt>
                <c:pt idx="290">
                  <c:v>2598</c:v>
                </c:pt>
                <c:pt idx="291">
                  <c:v>2392</c:v>
                </c:pt>
                <c:pt idx="292">
                  <c:v>2980</c:v>
                </c:pt>
                <c:pt idx="293">
                  <c:v>2267</c:v>
                </c:pt>
                <c:pt idx="294">
                  <c:v>1043</c:v>
                </c:pt>
                <c:pt idx="295">
                  <c:v>1779</c:v>
                </c:pt>
                <c:pt idx="296">
                  <c:v>1273</c:v>
                </c:pt>
                <c:pt idx="297">
                  <c:v>1316</c:v>
                </c:pt>
                <c:pt idx="298">
                  <c:v>890</c:v>
                </c:pt>
                <c:pt idx="299">
                  <c:v>1193</c:v>
                </c:pt>
                <c:pt idx="300">
                  <c:v>13138</c:v>
                </c:pt>
                <c:pt idx="301">
                  <c:v>7085</c:v>
                </c:pt>
                <c:pt idx="302">
                  <c:v>3041</c:v>
                </c:pt>
                <c:pt idx="303">
                  <c:v>2382</c:v>
                </c:pt>
                <c:pt idx="304">
                  <c:v>1533</c:v>
                </c:pt>
                <c:pt idx="305">
                  <c:v>1267</c:v>
                </c:pt>
                <c:pt idx="306">
                  <c:v>504</c:v>
                </c:pt>
                <c:pt idx="307">
                  <c:v>6507</c:v>
                </c:pt>
                <c:pt idx="308">
                  <c:v>4514</c:v>
                </c:pt>
                <c:pt idx="309">
                  <c:v>2044</c:v>
                </c:pt>
                <c:pt idx="310">
                  <c:v>1408</c:v>
                </c:pt>
                <c:pt idx="311">
                  <c:v>1775</c:v>
                </c:pt>
                <c:pt idx="312">
                  <c:v>1005</c:v>
                </c:pt>
                <c:pt idx="313">
                  <c:v>620</c:v>
                </c:pt>
                <c:pt idx="314">
                  <c:v>795</c:v>
                </c:pt>
                <c:pt idx="315">
                  <c:v>1578</c:v>
                </c:pt>
                <c:pt idx="316">
                  <c:v>1480</c:v>
                </c:pt>
                <c:pt idx="317">
                  <c:v>1266</c:v>
                </c:pt>
                <c:pt idx="318">
                  <c:v>603</c:v>
                </c:pt>
                <c:pt idx="319">
                  <c:v>346</c:v>
                </c:pt>
                <c:pt idx="320">
                  <c:v>254</c:v>
                </c:pt>
                <c:pt idx="321">
                  <c:v>632</c:v>
                </c:pt>
                <c:pt idx="322">
                  <c:v>767</c:v>
                </c:pt>
                <c:pt idx="323">
                  <c:v>268</c:v>
                </c:pt>
              </c:numCache>
            </c:numRef>
          </c:val>
          <c:smooth val="0"/>
          <c:extLst>
            <c:ext xmlns:c16="http://schemas.microsoft.com/office/drawing/2014/chart" uri="{C3380CC4-5D6E-409C-BE32-E72D297353CC}">
              <c16:uniqueId val="{00000000-E05E-4332-A085-FF9649A9DC0C}"/>
            </c:ext>
          </c:extLst>
        </c:ser>
        <c:dLbls>
          <c:showLegendKey val="0"/>
          <c:showVal val="0"/>
          <c:showCatName val="0"/>
          <c:showSerName val="0"/>
          <c:showPercent val="0"/>
          <c:showBubbleSize val="0"/>
        </c:dLbls>
        <c:smooth val="0"/>
        <c:axId val="351943024"/>
        <c:axId val="351942040"/>
      </c:lineChart>
      <c:catAx>
        <c:axId val="35194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2040"/>
        <c:crosses val="autoZero"/>
        <c:auto val="1"/>
        <c:lblAlgn val="ctr"/>
        <c:lblOffset val="100"/>
        <c:noMultiLvlLbl val="0"/>
      </c:catAx>
      <c:valAx>
        <c:axId val="35194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Sheet1!$A$2:$A$325</c:f>
              <c:strCache>
                <c:ptCount val="324"/>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pt idx="177">
                  <c:v>25.01.2018</c:v>
                </c:pt>
                <c:pt idx="178">
                  <c:v>26.01.2018</c:v>
                </c:pt>
                <c:pt idx="179">
                  <c:v>27.01.2018</c:v>
                </c:pt>
                <c:pt idx="180">
                  <c:v>28.01.2018</c:v>
                </c:pt>
                <c:pt idx="181">
                  <c:v>29.01.2018</c:v>
                </c:pt>
                <c:pt idx="182">
                  <c:v>30.01.2018</c:v>
                </c:pt>
                <c:pt idx="183">
                  <c:v>31.01.2018</c:v>
                </c:pt>
                <c:pt idx="184">
                  <c:v>01.02.2018</c:v>
                </c:pt>
                <c:pt idx="185">
                  <c:v>02.02.2018</c:v>
                </c:pt>
                <c:pt idx="186">
                  <c:v>03.02.2018</c:v>
                </c:pt>
                <c:pt idx="187">
                  <c:v>04.02.2018</c:v>
                </c:pt>
                <c:pt idx="188">
                  <c:v>05.02.2018</c:v>
                </c:pt>
                <c:pt idx="189">
                  <c:v>06.02.2018</c:v>
                </c:pt>
                <c:pt idx="190">
                  <c:v>07.02.2018</c:v>
                </c:pt>
                <c:pt idx="191">
                  <c:v>08.02.2018</c:v>
                </c:pt>
                <c:pt idx="192">
                  <c:v>09.02.2018</c:v>
                </c:pt>
                <c:pt idx="193">
                  <c:v>10.02.2018</c:v>
                </c:pt>
                <c:pt idx="194">
                  <c:v>11.02.2018</c:v>
                </c:pt>
                <c:pt idx="195">
                  <c:v>12.02.2018</c:v>
                </c:pt>
                <c:pt idx="196">
                  <c:v>13.02.2018</c:v>
                </c:pt>
                <c:pt idx="197">
                  <c:v>14.02.2018</c:v>
                </c:pt>
                <c:pt idx="198">
                  <c:v>15.02.2018</c:v>
                </c:pt>
                <c:pt idx="199">
                  <c:v>16.02.2018</c:v>
                </c:pt>
                <c:pt idx="200">
                  <c:v>17.02.2018</c:v>
                </c:pt>
                <c:pt idx="201">
                  <c:v>18.02.2018</c:v>
                </c:pt>
                <c:pt idx="202">
                  <c:v>19.02.2018</c:v>
                </c:pt>
                <c:pt idx="203">
                  <c:v>20.02.2018</c:v>
                </c:pt>
                <c:pt idx="204">
                  <c:v>21.02.2018</c:v>
                </c:pt>
                <c:pt idx="205">
                  <c:v>22.02.2018</c:v>
                </c:pt>
                <c:pt idx="206">
                  <c:v>23.02.2018</c:v>
                </c:pt>
                <c:pt idx="207">
                  <c:v>24.02.2018</c:v>
                </c:pt>
                <c:pt idx="208">
                  <c:v>25.02.2018</c:v>
                </c:pt>
                <c:pt idx="209">
                  <c:v>26.02.2018</c:v>
                </c:pt>
                <c:pt idx="210">
                  <c:v>27.02.2018</c:v>
                </c:pt>
                <c:pt idx="211">
                  <c:v>28.02.2018</c:v>
                </c:pt>
                <c:pt idx="212">
                  <c:v>01.03.2018</c:v>
                </c:pt>
                <c:pt idx="213">
                  <c:v>02.03.2018</c:v>
                </c:pt>
                <c:pt idx="214">
                  <c:v>03.03.2018</c:v>
                </c:pt>
                <c:pt idx="215">
                  <c:v>04.03.2018</c:v>
                </c:pt>
                <c:pt idx="216">
                  <c:v>05.03.2018</c:v>
                </c:pt>
                <c:pt idx="217">
                  <c:v>06.03.2018</c:v>
                </c:pt>
                <c:pt idx="218">
                  <c:v>07.03.2018</c:v>
                </c:pt>
                <c:pt idx="219">
                  <c:v>08.03.2018</c:v>
                </c:pt>
                <c:pt idx="220">
                  <c:v>09.03.2018</c:v>
                </c:pt>
                <c:pt idx="221">
                  <c:v>10.03.2018</c:v>
                </c:pt>
                <c:pt idx="222">
                  <c:v>11.03.2018</c:v>
                </c:pt>
                <c:pt idx="223">
                  <c:v>12.03.2018</c:v>
                </c:pt>
                <c:pt idx="224">
                  <c:v>13.03.2018</c:v>
                </c:pt>
                <c:pt idx="225">
                  <c:v>14.03.2018</c:v>
                </c:pt>
                <c:pt idx="226">
                  <c:v>15.03.2018</c:v>
                </c:pt>
                <c:pt idx="227">
                  <c:v>16.03.2018</c:v>
                </c:pt>
                <c:pt idx="228">
                  <c:v>17.03.2018</c:v>
                </c:pt>
                <c:pt idx="229">
                  <c:v>18.03.2018</c:v>
                </c:pt>
                <c:pt idx="230">
                  <c:v>19.03.2018</c:v>
                </c:pt>
                <c:pt idx="231">
                  <c:v>20.03.2018</c:v>
                </c:pt>
                <c:pt idx="232">
                  <c:v>21.03.2018</c:v>
                </c:pt>
                <c:pt idx="233">
                  <c:v>22.03.2018</c:v>
                </c:pt>
                <c:pt idx="234">
                  <c:v>23.03.2018</c:v>
                </c:pt>
                <c:pt idx="235">
                  <c:v>24.03.2018</c:v>
                </c:pt>
                <c:pt idx="236">
                  <c:v>25.03.2018</c:v>
                </c:pt>
                <c:pt idx="237">
                  <c:v>26.03.2018</c:v>
                </c:pt>
                <c:pt idx="238">
                  <c:v>27.03.2018</c:v>
                </c:pt>
                <c:pt idx="239">
                  <c:v>28.03.2018</c:v>
                </c:pt>
                <c:pt idx="240">
                  <c:v>29.03.2018</c:v>
                </c:pt>
                <c:pt idx="241">
                  <c:v>30.03.2018</c:v>
                </c:pt>
                <c:pt idx="242">
                  <c:v>31.03.2018</c:v>
                </c:pt>
                <c:pt idx="243">
                  <c:v>01.04.2018</c:v>
                </c:pt>
                <c:pt idx="244">
                  <c:v>02.04.2018</c:v>
                </c:pt>
                <c:pt idx="245">
                  <c:v>03.04.2018</c:v>
                </c:pt>
                <c:pt idx="246">
                  <c:v>04.04.2018</c:v>
                </c:pt>
                <c:pt idx="247">
                  <c:v>05.04.2018</c:v>
                </c:pt>
                <c:pt idx="248">
                  <c:v>06.04.2018</c:v>
                </c:pt>
                <c:pt idx="249">
                  <c:v>07.04.2018</c:v>
                </c:pt>
                <c:pt idx="250">
                  <c:v>08.04.2018</c:v>
                </c:pt>
                <c:pt idx="251">
                  <c:v>09.04.2018</c:v>
                </c:pt>
                <c:pt idx="252">
                  <c:v>10.04.2018</c:v>
                </c:pt>
                <c:pt idx="253">
                  <c:v>11.04.2018</c:v>
                </c:pt>
                <c:pt idx="254">
                  <c:v>12.04.2018</c:v>
                </c:pt>
                <c:pt idx="255">
                  <c:v>13.04.2018</c:v>
                </c:pt>
                <c:pt idx="256">
                  <c:v>14.04.2018</c:v>
                </c:pt>
                <c:pt idx="257">
                  <c:v>15.04.2018</c:v>
                </c:pt>
                <c:pt idx="258">
                  <c:v>16.04.2018</c:v>
                </c:pt>
                <c:pt idx="259">
                  <c:v>17.04.2018</c:v>
                </c:pt>
                <c:pt idx="260">
                  <c:v>18.04.2018</c:v>
                </c:pt>
                <c:pt idx="261">
                  <c:v>19.04.2018</c:v>
                </c:pt>
                <c:pt idx="262">
                  <c:v>20.04.2018</c:v>
                </c:pt>
                <c:pt idx="263">
                  <c:v>21.04.2018</c:v>
                </c:pt>
                <c:pt idx="264">
                  <c:v>22.04.2018</c:v>
                </c:pt>
                <c:pt idx="265">
                  <c:v>23.04.2018</c:v>
                </c:pt>
                <c:pt idx="266">
                  <c:v>24.04.2018</c:v>
                </c:pt>
                <c:pt idx="267">
                  <c:v>25.04.2018</c:v>
                </c:pt>
                <c:pt idx="268">
                  <c:v>26.04.2018</c:v>
                </c:pt>
                <c:pt idx="269">
                  <c:v>27.04.2018</c:v>
                </c:pt>
                <c:pt idx="270">
                  <c:v>28.04.2018</c:v>
                </c:pt>
                <c:pt idx="271">
                  <c:v>29.04.2018</c:v>
                </c:pt>
                <c:pt idx="272">
                  <c:v>30.04.2018</c:v>
                </c:pt>
                <c:pt idx="273">
                  <c:v>01.05.2018</c:v>
                </c:pt>
                <c:pt idx="274">
                  <c:v>02.05.2018</c:v>
                </c:pt>
                <c:pt idx="275">
                  <c:v>03.05.2018</c:v>
                </c:pt>
                <c:pt idx="276">
                  <c:v>04.05.2018</c:v>
                </c:pt>
                <c:pt idx="277">
                  <c:v>05.05.2018</c:v>
                </c:pt>
                <c:pt idx="278">
                  <c:v>06.05.2018</c:v>
                </c:pt>
                <c:pt idx="279">
                  <c:v>07.05.2018</c:v>
                </c:pt>
                <c:pt idx="280">
                  <c:v>08.05.2018</c:v>
                </c:pt>
                <c:pt idx="281">
                  <c:v>09.05.2018</c:v>
                </c:pt>
                <c:pt idx="282">
                  <c:v>10.05.2018</c:v>
                </c:pt>
                <c:pt idx="283">
                  <c:v>11.05.2018</c:v>
                </c:pt>
                <c:pt idx="284">
                  <c:v>12.05.2018</c:v>
                </c:pt>
                <c:pt idx="285">
                  <c:v>13.05.2018</c:v>
                </c:pt>
                <c:pt idx="286">
                  <c:v>14.05.2018</c:v>
                </c:pt>
                <c:pt idx="287">
                  <c:v>15.05.2018</c:v>
                </c:pt>
                <c:pt idx="288">
                  <c:v>16.05.2018</c:v>
                </c:pt>
                <c:pt idx="289">
                  <c:v>17.05.2018</c:v>
                </c:pt>
                <c:pt idx="290">
                  <c:v>18.05.2018</c:v>
                </c:pt>
                <c:pt idx="291">
                  <c:v>19.05.2018</c:v>
                </c:pt>
                <c:pt idx="292">
                  <c:v>20.05.2018</c:v>
                </c:pt>
                <c:pt idx="293">
                  <c:v>21.05.2018</c:v>
                </c:pt>
                <c:pt idx="294">
                  <c:v>22.05.2018</c:v>
                </c:pt>
                <c:pt idx="295">
                  <c:v>23.05.2018</c:v>
                </c:pt>
                <c:pt idx="296">
                  <c:v>24.05.2018</c:v>
                </c:pt>
                <c:pt idx="297">
                  <c:v>25.05.2018</c:v>
                </c:pt>
                <c:pt idx="298">
                  <c:v>26.05.2018</c:v>
                </c:pt>
                <c:pt idx="299">
                  <c:v>27.05.2018</c:v>
                </c:pt>
                <c:pt idx="300">
                  <c:v>28.05.2018</c:v>
                </c:pt>
                <c:pt idx="301">
                  <c:v>29.05.2018</c:v>
                </c:pt>
                <c:pt idx="302">
                  <c:v>30.05.2018</c:v>
                </c:pt>
                <c:pt idx="303">
                  <c:v>31.05.2018</c:v>
                </c:pt>
                <c:pt idx="304">
                  <c:v>01.06.2018</c:v>
                </c:pt>
                <c:pt idx="305">
                  <c:v>02.06.2018</c:v>
                </c:pt>
                <c:pt idx="306">
                  <c:v>03.06.2018</c:v>
                </c:pt>
                <c:pt idx="307">
                  <c:v>04.06.2018</c:v>
                </c:pt>
                <c:pt idx="308">
                  <c:v>05.06.2018</c:v>
                </c:pt>
                <c:pt idx="309">
                  <c:v>06.06.2018</c:v>
                </c:pt>
                <c:pt idx="310">
                  <c:v>07.06.2018</c:v>
                </c:pt>
                <c:pt idx="311">
                  <c:v>08.06.2018</c:v>
                </c:pt>
                <c:pt idx="312">
                  <c:v>09.06.2018</c:v>
                </c:pt>
                <c:pt idx="313">
                  <c:v>10.06.2018</c:v>
                </c:pt>
                <c:pt idx="314">
                  <c:v>11.06.2018</c:v>
                </c:pt>
                <c:pt idx="315">
                  <c:v>12.06.2018</c:v>
                </c:pt>
                <c:pt idx="316">
                  <c:v>13.06.2018</c:v>
                </c:pt>
                <c:pt idx="317">
                  <c:v>14.06.2018</c:v>
                </c:pt>
                <c:pt idx="318">
                  <c:v>15.06.2018</c:v>
                </c:pt>
                <c:pt idx="319">
                  <c:v>16.06.2018</c:v>
                </c:pt>
                <c:pt idx="320">
                  <c:v>17.06.2018</c:v>
                </c:pt>
                <c:pt idx="321">
                  <c:v>18.06.2018</c:v>
                </c:pt>
                <c:pt idx="322">
                  <c:v>19.06.2018</c:v>
                </c:pt>
                <c:pt idx="323">
                  <c:v>20.06.2018</c:v>
                </c:pt>
              </c:strCache>
            </c:strRef>
          </c:cat>
          <c:val>
            <c:numRef>
              <c:f>Sheet1!$B$2:$B$325</c:f>
              <c:numCache>
                <c:formatCode>General</c:formatCode>
                <c:ptCount val="324"/>
                <c:pt idx="0">
                  <c:v>92</c:v>
                </c:pt>
                <c:pt idx="1">
                  <c:v>190</c:v>
                </c:pt>
                <c:pt idx="2">
                  <c:v>1006</c:v>
                </c:pt>
                <c:pt idx="3">
                  <c:v>245</c:v>
                </c:pt>
                <c:pt idx="4">
                  <c:v>145</c:v>
                </c:pt>
                <c:pt idx="5">
                  <c:v>335</c:v>
                </c:pt>
                <c:pt idx="6">
                  <c:v>129</c:v>
                </c:pt>
                <c:pt idx="7">
                  <c:v>241</c:v>
                </c:pt>
                <c:pt idx="8">
                  <c:v>1623</c:v>
                </c:pt>
                <c:pt idx="9">
                  <c:v>346</c:v>
                </c:pt>
                <c:pt idx="10">
                  <c:v>140</c:v>
                </c:pt>
                <c:pt idx="11">
                  <c:v>77</c:v>
                </c:pt>
                <c:pt idx="12">
                  <c:v>20</c:v>
                </c:pt>
                <c:pt idx="13">
                  <c:v>53</c:v>
                </c:pt>
                <c:pt idx="14">
                  <c:v>78</c:v>
                </c:pt>
                <c:pt idx="15">
                  <c:v>67</c:v>
                </c:pt>
                <c:pt idx="16">
                  <c:v>95</c:v>
                </c:pt>
                <c:pt idx="17">
                  <c:v>149</c:v>
                </c:pt>
                <c:pt idx="18">
                  <c:v>41</c:v>
                </c:pt>
                <c:pt idx="19">
                  <c:v>20</c:v>
                </c:pt>
                <c:pt idx="20">
                  <c:v>131</c:v>
                </c:pt>
                <c:pt idx="21">
                  <c:v>48</c:v>
                </c:pt>
                <c:pt idx="22">
                  <c:v>35</c:v>
                </c:pt>
                <c:pt idx="23">
                  <c:v>46</c:v>
                </c:pt>
                <c:pt idx="24">
                  <c:v>72</c:v>
                </c:pt>
                <c:pt idx="25">
                  <c:v>56</c:v>
                </c:pt>
                <c:pt idx="26">
                  <c:v>57</c:v>
                </c:pt>
                <c:pt idx="27">
                  <c:v>779</c:v>
                </c:pt>
                <c:pt idx="28">
                  <c:v>910</c:v>
                </c:pt>
                <c:pt idx="29">
                  <c:v>195</c:v>
                </c:pt>
                <c:pt idx="30">
                  <c:v>130</c:v>
                </c:pt>
                <c:pt idx="31">
                  <c:v>128</c:v>
                </c:pt>
                <c:pt idx="32">
                  <c:v>347</c:v>
                </c:pt>
                <c:pt idx="33">
                  <c:v>88</c:v>
                </c:pt>
                <c:pt idx="34">
                  <c:v>426</c:v>
                </c:pt>
                <c:pt idx="35">
                  <c:v>49941</c:v>
                </c:pt>
                <c:pt idx="36">
                  <c:v>60379</c:v>
                </c:pt>
                <c:pt idx="37">
                  <c:v>40680</c:v>
                </c:pt>
                <c:pt idx="38">
                  <c:v>8733</c:v>
                </c:pt>
                <c:pt idx="39">
                  <c:v>4211</c:v>
                </c:pt>
                <c:pt idx="40">
                  <c:v>1539</c:v>
                </c:pt>
                <c:pt idx="41">
                  <c:v>3543</c:v>
                </c:pt>
                <c:pt idx="42">
                  <c:v>1485</c:v>
                </c:pt>
                <c:pt idx="43">
                  <c:v>1140</c:v>
                </c:pt>
                <c:pt idx="44">
                  <c:v>640</c:v>
                </c:pt>
                <c:pt idx="45">
                  <c:v>346</c:v>
                </c:pt>
                <c:pt idx="46">
                  <c:v>369</c:v>
                </c:pt>
                <c:pt idx="47">
                  <c:v>229</c:v>
                </c:pt>
                <c:pt idx="48">
                  <c:v>731</c:v>
                </c:pt>
                <c:pt idx="49">
                  <c:v>615</c:v>
                </c:pt>
                <c:pt idx="50">
                  <c:v>553</c:v>
                </c:pt>
                <c:pt idx="51">
                  <c:v>1093</c:v>
                </c:pt>
                <c:pt idx="52">
                  <c:v>1064</c:v>
                </c:pt>
                <c:pt idx="53">
                  <c:v>305</c:v>
                </c:pt>
                <c:pt idx="54">
                  <c:v>757</c:v>
                </c:pt>
                <c:pt idx="55">
                  <c:v>638</c:v>
                </c:pt>
                <c:pt idx="56">
                  <c:v>484</c:v>
                </c:pt>
                <c:pt idx="57">
                  <c:v>236</c:v>
                </c:pt>
                <c:pt idx="58">
                  <c:v>242</c:v>
                </c:pt>
                <c:pt idx="59">
                  <c:v>313</c:v>
                </c:pt>
                <c:pt idx="60">
                  <c:v>201</c:v>
                </c:pt>
                <c:pt idx="61">
                  <c:v>70</c:v>
                </c:pt>
                <c:pt idx="62">
                  <c:v>192</c:v>
                </c:pt>
                <c:pt idx="63">
                  <c:v>147</c:v>
                </c:pt>
                <c:pt idx="64">
                  <c:v>494</c:v>
                </c:pt>
                <c:pt idx="65">
                  <c:v>509</c:v>
                </c:pt>
                <c:pt idx="66">
                  <c:v>1185</c:v>
                </c:pt>
                <c:pt idx="67">
                  <c:v>1550</c:v>
                </c:pt>
                <c:pt idx="68">
                  <c:v>539</c:v>
                </c:pt>
                <c:pt idx="69">
                  <c:v>2601</c:v>
                </c:pt>
                <c:pt idx="70">
                  <c:v>1725</c:v>
                </c:pt>
                <c:pt idx="71">
                  <c:v>953</c:v>
                </c:pt>
                <c:pt idx="72">
                  <c:v>699</c:v>
                </c:pt>
                <c:pt idx="73">
                  <c:v>366</c:v>
                </c:pt>
                <c:pt idx="74">
                  <c:v>208</c:v>
                </c:pt>
                <c:pt idx="75">
                  <c:v>258</c:v>
                </c:pt>
                <c:pt idx="76">
                  <c:v>418</c:v>
                </c:pt>
                <c:pt idx="77">
                  <c:v>530</c:v>
                </c:pt>
                <c:pt idx="78">
                  <c:v>223</c:v>
                </c:pt>
                <c:pt idx="79">
                  <c:v>108</c:v>
                </c:pt>
                <c:pt idx="80">
                  <c:v>2616</c:v>
                </c:pt>
                <c:pt idx="81">
                  <c:v>1341</c:v>
                </c:pt>
                <c:pt idx="82">
                  <c:v>803</c:v>
                </c:pt>
                <c:pt idx="83">
                  <c:v>1207</c:v>
                </c:pt>
                <c:pt idx="84">
                  <c:v>5226</c:v>
                </c:pt>
                <c:pt idx="85">
                  <c:v>1554</c:v>
                </c:pt>
                <c:pt idx="86">
                  <c:v>535</c:v>
                </c:pt>
                <c:pt idx="87">
                  <c:v>280</c:v>
                </c:pt>
                <c:pt idx="88">
                  <c:v>175</c:v>
                </c:pt>
                <c:pt idx="89">
                  <c:v>101</c:v>
                </c:pt>
                <c:pt idx="90">
                  <c:v>113</c:v>
                </c:pt>
                <c:pt idx="91">
                  <c:v>66</c:v>
                </c:pt>
                <c:pt idx="92">
                  <c:v>324</c:v>
                </c:pt>
                <c:pt idx="93">
                  <c:v>97</c:v>
                </c:pt>
                <c:pt idx="94">
                  <c:v>116</c:v>
                </c:pt>
                <c:pt idx="95">
                  <c:v>154</c:v>
                </c:pt>
                <c:pt idx="96">
                  <c:v>161</c:v>
                </c:pt>
                <c:pt idx="97">
                  <c:v>921</c:v>
                </c:pt>
                <c:pt idx="98">
                  <c:v>480</c:v>
                </c:pt>
                <c:pt idx="99">
                  <c:v>142</c:v>
                </c:pt>
                <c:pt idx="100">
                  <c:v>166</c:v>
                </c:pt>
                <c:pt idx="101">
                  <c:v>145</c:v>
                </c:pt>
                <c:pt idx="102">
                  <c:v>53</c:v>
                </c:pt>
                <c:pt idx="103">
                  <c:v>130</c:v>
                </c:pt>
                <c:pt idx="104">
                  <c:v>210</c:v>
                </c:pt>
                <c:pt idx="105">
                  <c:v>1823</c:v>
                </c:pt>
                <c:pt idx="106">
                  <c:v>1225</c:v>
                </c:pt>
                <c:pt idx="107">
                  <c:v>463</c:v>
                </c:pt>
                <c:pt idx="108">
                  <c:v>555</c:v>
                </c:pt>
                <c:pt idx="109">
                  <c:v>300</c:v>
                </c:pt>
                <c:pt idx="110">
                  <c:v>203</c:v>
                </c:pt>
                <c:pt idx="111">
                  <c:v>811</c:v>
                </c:pt>
                <c:pt idx="112">
                  <c:v>409</c:v>
                </c:pt>
                <c:pt idx="113">
                  <c:v>283</c:v>
                </c:pt>
                <c:pt idx="114">
                  <c:v>2099</c:v>
                </c:pt>
                <c:pt idx="115">
                  <c:v>335</c:v>
                </c:pt>
                <c:pt idx="116">
                  <c:v>429</c:v>
                </c:pt>
                <c:pt idx="117">
                  <c:v>348</c:v>
                </c:pt>
                <c:pt idx="118">
                  <c:v>757</c:v>
                </c:pt>
                <c:pt idx="119">
                  <c:v>403</c:v>
                </c:pt>
                <c:pt idx="120">
                  <c:v>423</c:v>
                </c:pt>
                <c:pt idx="121">
                  <c:v>716</c:v>
                </c:pt>
                <c:pt idx="122">
                  <c:v>1107</c:v>
                </c:pt>
                <c:pt idx="123">
                  <c:v>1580</c:v>
                </c:pt>
                <c:pt idx="124">
                  <c:v>820</c:v>
                </c:pt>
                <c:pt idx="125">
                  <c:v>872</c:v>
                </c:pt>
                <c:pt idx="126">
                  <c:v>2765</c:v>
                </c:pt>
                <c:pt idx="127">
                  <c:v>2954</c:v>
                </c:pt>
                <c:pt idx="128">
                  <c:v>1586</c:v>
                </c:pt>
                <c:pt idx="129">
                  <c:v>1355</c:v>
                </c:pt>
                <c:pt idx="130">
                  <c:v>1372</c:v>
                </c:pt>
                <c:pt idx="131">
                  <c:v>1178</c:v>
                </c:pt>
                <c:pt idx="132">
                  <c:v>537</c:v>
                </c:pt>
                <c:pt idx="133">
                  <c:v>438</c:v>
                </c:pt>
                <c:pt idx="134">
                  <c:v>350</c:v>
                </c:pt>
                <c:pt idx="135">
                  <c:v>665</c:v>
                </c:pt>
                <c:pt idx="136">
                  <c:v>587</c:v>
                </c:pt>
                <c:pt idx="137">
                  <c:v>438</c:v>
                </c:pt>
                <c:pt idx="138">
                  <c:v>201</c:v>
                </c:pt>
                <c:pt idx="139">
                  <c:v>314</c:v>
                </c:pt>
                <c:pt idx="140">
                  <c:v>269</c:v>
                </c:pt>
                <c:pt idx="141">
                  <c:v>433</c:v>
                </c:pt>
                <c:pt idx="142">
                  <c:v>327</c:v>
                </c:pt>
                <c:pt idx="143">
                  <c:v>197</c:v>
                </c:pt>
                <c:pt idx="144">
                  <c:v>105</c:v>
                </c:pt>
                <c:pt idx="145">
                  <c:v>36</c:v>
                </c:pt>
                <c:pt idx="146">
                  <c:v>31</c:v>
                </c:pt>
                <c:pt idx="147">
                  <c:v>18</c:v>
                </c:pt>
                <c:pt idx="148">
                  <c:v>11</c:v>
                </c:pt>
                <c:pt idx="149">
                  <c:v>21</c:v>
                </c:pt>
                <c:pt idx="150">
                  <c:v>13</c:v>
                </c:pt>
                <c:pt idx="151">
                  <c:v>12</c:v>
                </c:pt>
                <c:pt idx="152">
                  <c:v>68</c:v>
                </c:pt>
                <c:pt idx="153">
                  <c:v>23</c:v>
                </c:pt>
                <c:pt idx="154">
                  <c:v>158</c:v>
                </c:pt>
                <c:pt idx="155">
                  <c:v>107</c:v>
                </c:pt>
                <c:pt idx="156">
                  <c:v>144</c:v>
                </c:pt>
                <c:pt idx="157">
                  <c:v>640</c:v>
                </c:pt>
                <c:pt idx="158">
                  <c:v>245</c:v>
                </c:pt>
                <c:pt idx="159">
                  <c:v>204</c:v>
                </c:pt>
                <c:pt idx="160">
                  <c:v>426</c:v>
                </c:pt>
                <c:pt idx="161">
                  <c:v>461</c:v>
                </c:pt>
                <c:pt idx="162">
                  <c:v>236</c:v>
                </c:pt>
                <c:pt idx="163">
                  <c:v>2167</c:v>
                </c:pt>
                <c:pt idx="164">
                  <c:v>8102</c:v>
                </c:pt>
                <c:pt idx="165">
                  <c:v>2700</c:v>
                </c:pt>
                <c:pt idx="166">
                  <c:v>1033</c:v>
                </c:pt>
                <c:pt idx="167">
                  <c:v>855</c:v>
                </c:pt>
                <c:pt idx="168">
                  <c:v>333</c:v>
                </c:pt>
                <c:pt idx="169">
                  <c:v>233</c:v>
                </c:pt>
                <c:pt idx="170">
                  <c:v>401</c:v>
                </c:pt>
                <c:pt idx="171">
                  <c:v>100</c:v>
                </c:pt>
                <c:pt idx="172">
                  <c:v>1728</c:v>
                </c:pt>
                <c:pt idx="173">
                  <c:v>387</c:v>
                </c:pt>
                <c:pt idx="174">
                  <c:v>252</c:v>
                </c:pt>
                <c:pt idx="175">
                  <c:v>247</c:v>
                </c:pt>
                <c:pt idx="176">
                  <c:v>368</c:v>
                </c:pt>
                <c:pt idx="177">
                  <c:v>154</c:v>
                </c:pt>
                <c:pt idx="178">
                  <c:v>258</c:v>
                </c:pt>
                <c:pt idx="179">
                  <c:v>151</c:v>
                </c:pt>
                <c:pt idx="180">
                  <c:v>66</c:v>
                </c:pt>
                <c:pt idx="181">
                  <c:v>357</c:v>
                </c:pt>
                <c:pt idx="182">
                  <c:v>225</c:v>
                </c:pt>
                <c:pt idx="183">
                  <c:v>324</c:v>
                </c:pt>
                <c:pt idx="184">
                  <c:v>664</c:v>
                </c:pt>
                <c:pt idx="185">
                  <c:v>1314</c:v>
                </c:pt>
                <c:pt idx="186">
                  <c:v>779</c:v>
                </c:pt>
                <c:pt idx="187">
                  <c:v>1266</c:v>
                </c:pt>
                <c:pt idx="188">
                  <c:v>2363</c:v>
                </c:pt>
                <c:pt idx="189">
                  <c:v>3572</c:v>
                </c:pt>
                <c:pt idx="190">
                  <c:v>3041</c:v>
                </c:pt>
                <c:pt idx="191">
                  <c:v>7104</c:v>
                </c:pt>
                <c:pt idx="192">
                  <c:v>6731</c:v>
                </c:pt>
                <c:pt idx="193">
                  <c:v>8981</c:v>
                </c:pt>
                <c:pt idx="194">
                  <c:v>10010</c:v>
                </c:pt>
                <c:pt idx="195">
                  <c:v>9682</c:v>
                </c:pt>
                <c:pt idx="196">
                  <c:v>6535</c:v>
                </c:pt>
                <c:pt idx="197">
                  <c:v>6607</c:v>
                </c:pt>
                <c:pt idx="198">
                  <c:v>6935</c:v>
                </c:pt>
                <c:pt idx="199">
                  <c:v>6110</c:v>
                </c:pt>
                <c:pt idx="200">
                  <c:v>4694</c:v>
                </c:pt>
                <c:pt idx="201">
                  <c:v>6220</c:v>
                </c:pt>
                <c:pt idx="202">
                  <c:v>2507</c:v>
                </c:pt>
                <c:pt idx="203">
                  <c:v>1915</c:v>
                </c:pt>
                <c:pt idx="204">
                  <c:v>689</c:v>
                </c:pt>
                <c:pt idx="205">
                  <c:v>327</c:v>
                </c:pt>
                <c:pt idx="206">
                  <c:v>336</c:v>
                </c:pt>
                <c:pt idx="207">
                  <c:v>217</c:v>
                </c:pt>
                <c:pt idx="208">
                  <c:v>153</c:v>
                </c:pt>
                <c:pt idx="209">
                  <c:v>277</c:v>
                </c:pt>
                <c:pt idx="210">
                  <c:v>260</c:v>
                </c:pt>
                <c:pt idx="211">
                  <c:v>484</c:v>
                </c:pt>
                <c:pt idx="212">
                  <c:v>807</c:v>
                </c:pt>
                <c:pt idx="213">
                  <c:v>481</c:v>
                </c:pt>
                <c:pt idx="214">
                  <c:v>873</c:v>
                </c:pt>
                <c:pt idx="215">
                  <c:v>551</c:v>
                </c:pt>
                <c:pt idx="216">
                  <c:v>446</c:v>
                </c:pt>
                <c:pt idx="217">
                  <c:v>527</c:v>
                </c:pt>
                <c:pt idx="218">
                  <c:v>534</c:v>
                </c:pt>
                <c:pt idx="219">
                  <c:v>236</c:v>
                </c:pt>
                <c:pt idx="220">
                  <c:v>1138</c:v>
                </c:pt>
                <c:pt idx="221">
                  <c:v>1256</c:v>
                </c:pt>
                <c:pt idx="222">
                  <c:v>702</c:v>
                </c:pt>
                <c:pt idx="223">
                  <c:v>446</c:v>
                </c:pt>
                <c:pt idx="224">
                  <c:v>411</c:v>
                </c:pt>
                <c:pt idx="225">
                  <c:v>397</c:v>
                </c:pt>
                <c:pt idx="226">
                  <c:v>642</c:v>
                </c:pt>
                <c:pt idx="227">
                  <c:v>396</c:v>
                </c:pt>
                <c:pt idx="228">
                  <c:v>360</c:v>
                </c:pt>
                <c:pt idx="229">
                  <c:v>444</c:v>
                </c:pt>
                <c:pt idx="230">
                  <c:v>368</c:v>
                </c:pt>
                <c:pt idx="231">
                  <c:v>445</c:v>
                </c:pt>
                <c:pt idx="232">
                  <c:v>1058</c:v>
                </c:pt>
                <c:pt idx="233">
                  <c:v>697</c:v>
                </c:pt>
                <c:pt idx="234">
                  <c:v>573</c:v>
                </c:pt>
                <c:pt idx="235">
                  <c:v>409</c:v>
                </c:pt>
                <c:pt idx="236">
                  <c:v>255</c:v>
                </c:pt>
                <c:pt idx="237">
                  <c:v>474</c:v>
                </c:pt>
                <c:pt idx="238">
                  <c:v>313</c:v>
                </c:pt>
                <c:pt idx="239">
                  <c:v>546</c:v>
                </c:pt>
                <c:pt idx="240">
                  <c:v>587</c:v>
                </c:pt>
                <c:pt idx="241">
                  <c:v>378</c:v>
                </c:pt>
                <c:pt idx="242">
                  <c:v>270</c:v>
                </c:pt>
                <c:pt idx="243">
                  <c:v>193</c:v>
                </c:pt>
                <c:pt idx="244">
                  <c:v>116</c:v>
                </c:pt>
                <c:pt idx="245">
                  <c:v>72</c:v>
                </c:pt>
                <c:pt idx="246">
                  <c:v>182</c:v>
                </c:pt>
                <c:pt idx="247">
                  <c:v>155</c:v>
                </c:pt>
                <c:pt idx="248">
                  <c:v>105</c:v>
                </c:pt>
                <c:pt idx="249">
                  <c:v>32</c:v>
                </c:pt>
                <c:pt idx="250">
                  <c:v>55</c:v>
                </c:pt>
                <c:pt idx="251">
                  <c:v>204</c:v>
                </c:pt>
                <c:pt idx="252">
                  <c:v>233</c:v>
                </c:pt>
                <c:pt idx="253">
                  <c:v>355</c:v>
                </c:pt>
                <c:pt idx="254">
                  <c:v>230</c:v>
                </c:pt>
                <c:pt idx="255">
                  <c:v>293</c:v>
                </c:pt>
                <c:pt idx="256">
                  <c:v>315</c:v>
                </c:pt>
                <c:pt idx="257">
                  <c:v>173</c:v>
                </c:pt>
                <c:pt idx="258">
                  <c:v>621</c:v>
                </c:pt>
                <c:pt idx="259">
                  <c:v>433</c:v>
                </c:pt>
                <c:pt idx="260">
                  <c:v>498</c:v>
                </c:pt>
                <c:pt idx="261">
                  <c:v>292</c:v>
                </c:pt>
                <c:pt idx="262">
                  <c:v>180</c:v>
                </c:pt>
                <c:pt idx="263">
                  <c:v>216</c:v>
                </c:pt>
                <c:pt idx="264">
                  <c:v>127</c:v>
                </c:pt>
                <c:pt idx="265">
                  <c:v>226</c:v>
                </c:pt>
                <c:pt idx="266">
                  <c:v>245</c:v>
                </c:pt>
                <c:pt idx="267">
                  <c:v>180</c:v>
                </c:pt>
                <c:pt idx="268">
                  <c:v>356</c:v>
                </c:pt>
                <c:pt idx="269">
                  <c:v>214</c:v>
                </c:pt>
                <c:pt idx="270">
                  <c:v>164</c:v>
                </c:pt>
                <c:pt idx="271">
                  <c:v>141</c:v>
                </c:pt>
                <c:pt idx="272">
                  <c:v>180</c:v>
                </c:pt>
                <c:pt idx="273">
                  <c:v>283</c:v>
                </c:pt>
                <c:pt idx="274">
                  <c:v>397</c:v>
                </c:pt>
                <c:pt idx="275">
                  <c:v>262</c:v>
                </c:pt>
                <c:pt idx="276">
                  <c:v>181</c:v>
                </c:pt>
                <c:pt idx="277">
                  <c:v>77</c:v>
                </c:pt>
                <c:pt idx="278">
                  <c:v>294</c:v>
                </c:pt>
                <c:pt idx="279">
                  <c:v>326</c:v>
                </c:pt>
                <c:pt idx="280">
                  <c:v>360</c:v>
                </c:pt>
                <c:pt idx="281">
                  <c:v>122</c:v>
                </c:pt>
                <c:pt idx="282">
                  <c:v>80</c:v>
                </c:pt>
                <c:pt idx="283">
                  <c:v>149</c:v>
                </c:pt>
                <c:pt idx="284">
                  <c:v>39</c:v>
                </c:pt>
                <c:pt idx="285">
                  <c:v>642</c:v>
                </c:pt>
                <c:pt idx="286">
                  <c:v>650</c:v>
                </c:pt>
                <c:pt idx="287">
                  <c:v>356</c:v>
                </c:pt>
                <c:pt idx="288">
                  <c:v>259</c:v>
                </c:pt>
                <c:pt idx="289">
                  <c:v>237</c:v>
                </c:pt>
                <c:pt idx="290">
                  <c:v>223</c:v>
                </c:pt>
                <c:pt idx="291">
                  <c:v>157</c:v>
                </c:pt>
                <c:pt idx="292">
                  <c:v>153</c:v>
                </c:pt>
                <c:pt idx="293">
                  <c:v>104</c:v>
                </c:pt>
                <c:pt idx="294">
                  <c:v>65</c:v>
                </c:pt>
                <c:pt idx="295">
                  <c:v>122</c:v>
                </c:pt>
                <c:pt idx="296">
                  <c:v>113</c:v>
                </c:pt>
                <c:pt idx="297">
                  <c:v>126</c:v>
                </c:pt>
                <c:pt idx="298">
                  <c:v>82</c:v>
                </c:pt>
                <c:pt idx="299">
                  <c:v>98</c:v>
                </c:pt>
                <c:pt idx="300">
                  <c:v>355</c:v>
                </c:pt>
                <c:pt idx="301">
                  <c:v>287</c:v>
                </c:pt>
                <c:pt idx="302">
                  <c:v>134</c:v>
                </c:pt>
                <c:pt idx="303">
                  <c:v>133</c:v>
                </c:pt>
                <c:pt idx="304">
                  <c:v>88</c:v>
                </c:pt>
                <c:pt idx="305">
                  <c:v>54</c:v>
                </c:pt>
                <c:pt idx="306">
                  <c:v>25</c:v>
                </c:pt>
                <c:pt idx="307">
                  <c:v>139</c:v>
                </c:pt>
                <c:pt idx="308">
                  <c:v>208</c:v>
                </c:pt>
                <c:pt idx="309">
                  <c:v>81</c:v>
                </c:pt>
                <c:pt idx="310">
                  <c:v>72</c:v>
                </c:pt>
                <c:pt idx="311">
                  <c:v>108</c:v>
                </c:pt>
                <c:pt idx="312">
                  <c:v>62</c:v>
                </c:pt>
                <c:pt idx="313">
                  <c:v>42</c:v>
                </c:pt>
                <c:pt idx="314">
                  <c:v>32</c:v>
                </c:pt>
                <c:pt idx="315">
                  <c:v>100</c:v>
                </c:pt>
                <c:pt idx="316">
                  <c:v>127</c:v>
                </c:pt>
                <c:pt idx="317">
                  <c:v>57</c:v>
                </c:pt>
                <c:pt idx="318">
                  <c:v>31</c:v>
                </c:pt>
                <c:pt idx="319">
                  <c:v>23</c:v>
                </c:pt>
                <c:pt idx="320">
                  <c:v>15</c:v>
                </c:pt>
                <c:pt idx="321">
                  <c:v>40</c:v>
                </c:pt>
                <c:pt idx="322">
                  <c:v>37</c:v>
                </c:pt>
                <c:pt idx="323">
                  <c:v>14</c:v>
                </c:pt>
              </c:numCache>
            </c:numRef>
          </c:val>
          <c:smooth val="0"/>
          <c:extLst>
            <c:ext xmlns:c16="http://schemas.microsoft.com/office/drawing/2014/chart" uri="{C3380CC4-5D6E-409C-BE32-E72D297353CC}">
              <c16:uniqueId val="{00000000-E4CD-4E3E-BF55-913CC05DFA42}"/>
            </c:ext>
          </c:extLst>
        </c:ser>
        <c:dLbls>
          <c:showLegendKey val="0"/>
          <c:showVal val="0"/>
          <c:showCatName val="0"/>
          <c:showSerName val="0"/>
          <c:showPercent val="0"/>
          <c:showBubbleSize val="0"/>
        </c:dLbls>
        <c:smooth val="0"/>
        <c:axId val="354343800"/>
        <c:axId val="354339864"/>
      </c:lineChart>
      <c:catAx>
        <c:axId val="35434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9864"/>
        <c:crosses val="autoZero"/>
        <c:auto val="1"/>
        <c:lblAlgn val="ctr"/>
        <c:lblOffset val="100"/>
        <c:noMultiLvlLbl val="0"/>
      </c:catAx>
      <c:valAx>
        <c:axId val="35433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4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Sheet1!$A$2:$A$325</c:f>
              <c:strCache>
                <c:ptCount val="324"/>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pt idx="177">
                  <c:v>25.01.2018</c:v>
                </c:pt>
                <c:pt idx="178">
                  <c:v>26.01.2018</c:v>
                </c:pt>
                <c:pt idx="179">
                  <c:v>27.01.2018</c:v>
                </c:pt>
                <c:pt idx="180">
                  <c:v>28.01.2018</c:v>
                </c:pt>
                <c:pt idx="181">
                  <c:v>29.01.2018</c:v>
                </c:pt>
                <c:pt idx="182">
                  <c:v>30.01.2018</c:v>
                </c:pt>
                <c:pt idx="183">
                  <c:v>31.01.2018</c:v>
                </c:pt>
                <c:pt idx="184">
                  <c:v>01.02.2018</c:v>
                </c:pt>
                <c:pt idx="185">
                  <c:v>02.02.2018</c:v>
                </c:pt>
                <c:pt idx="186">
                  <c:v>03.02.2018</c:v>
                </c:pt>
                <c:pt idx="187">
                  <c:v>04.02.2018</c:v>
                </c:pt>
                <c:pt idx="188">
                  <c:v>05.02.2018</c:v>
                </c:pt>
                <c:pt idx="189">
                  <c:v>06.02.2018</c:v>
                </c:pt>
                <c:pt idx="190">
                  <c:v>07.02.2018</c:v>
                </c:pt>
                <c:pt idx="191">
                  <c:v>08.02.2018</c:v>
                </c:pt>
                <c:pt idx="192">
                  <c:v>09.02.2018</c:v>
                </c:pt>
                <c:pt idx="193">
                  <c:v>10.02.2018</c:v>
                </c:pt>
                <c:pt idx="194">
                  <c:v>11.02.2018</c:v>
                </c:pt>
                <c:pt idx="195">
                  <c:v>12.02.2018</c:v>
                </c:pt>
                <c:pt idx="196">
                  <c:v>13.02.2018</c:v>
                </c:pt>
                <c:pt idx="197">
                  <c:v>14.02.2018</c:v>
                </c:pt>
                <c:pt idx="198">
                  <c:v>15.02.2018</c:v>
                </c:pt>
                <c:pt idx="199">
                  <c:v>16.02.2018</c:v>
                </c:pt>
                <c:pt idx="200">
                  <c:v>17.02.2018</c:v>
                </c:pt>
                <c:pt idx="201">
                  <c:v>18.02.2018</c:v>
                </c:pt>
                <c:pt idx="202">
                  <c:v>19.02.2018</c:v>
                </c:pt>
                <c:pt idx="203">
                  <c:v>20.02.2018</c:v>
                </c:pt>
                <c:pt idx="204">
                  <c:v>21.02.2018</c:v>
                </c:pt>
                <c:pt idx="205">
                  <c:v>22.02.2018</c:v>
                </c:pt>
                <c:pt idx="206">
                  <c:v>23.02.2018</c:v>
                </c:pt>
                <c:pt idx="207">
                  <c:v>24.02.2018</c:v>
                </c:pt>
                <c:pt idx="208">
                  <c:v>25.02.2018</c:v>
                </c:pt>
                <c:pt idx="209">
                  <c:v>26.02.2018</c:v>
                </c:pt>
                <c:pt idx="210">
                  <c:v>27.02.2018</c:v>
                </c:pt>
                <c:pt idx="211">
                  <c:v>28.02.2018</c:v>
                </c:pt>
                <c:pt idx="212">
                  <c:v>01.03.2018</c:v>
                </c:pt>
                <c:pt idx="213">
                  <c:v>02.03.2018</c:v>
                </c:pt>
                <c:pt idx="214">
                  <c:v>03.03.2018</c:v>
                </c:pt>
                <c:pt idx="215">
                  <c:v>04.03.2018</c:v>
                </c:pt>
                <c:pt idx="216">
                  <c:v>05.03.2018</c:v>
                </c:pt>
                <c:pt idx="217">
                  <c:v>06.03.2018</c:v>
                </c:pt>
                <c:pt idx="218">
                  <c:v>07.03.2018</c:v>
                </c:pt>
                <c:pt idx="219">
                  <c:v>08.03.2018</c:v>
                </c:pt>
                <c:pt idx="220">
                  <c:v>09.03.2018</c:v>
                </c:pt>
                <c:pt idx="221">
                  <c:v>10.03.2018</c:v>
                </c:pt>
                <c:pt idx="222">
                  <c:v>11.03.2018</c:v>
                </c:pt>
                <c:pt idx="223">
                  <c:v>12.03.2018</c:v>
                </c:pt>
                <c:pt idx="224">
                  <c:v>13.03.2018</c:v>
                </c:pt>
                <c:pt idx="225">
                  <c:v>14.03.2018</c:v>
                </c:pt>
                <c:pt idx="226">
                  <c:v>15.03.2018</c:v>
                </c:pt>
                <c:pt idx="227">
                  <c:v>16.03.2018</c:v>
                </c:pt>
                <c:pt idx="228">
                  <c:v>17.03.2018</c:v>
                </c:pt>
                <c:pt idx="229">
                  <c:v>18.03.2018</c:v>
                </c:pt>
                <c:pt idx="230">
                  <c:v>19.03.2018</c:v>
                </c:pt>
                <c:pt idx="231">
                  <c:v>20.03.2018</c:v>
                </c:pt>
                <c:pt idx="232">
                  <c:v>21.03.2018</c:v>
                </c:pt>
                <c:pt idx="233">
                  <c:v>22.03.2018</c:v>
                </c:pt>
                <c:pt idx="234">
                  <c:v>23.03.2018</c:v>
                </c:pt>
                <c:pt idx="235">
                  <c:v>24.03.2018</c:v>
                </c:pt>
                <c:pt idx="236">
                  <c:v>25.03.2018</c:v>
                </c:pt>
                <c:pt idx="237">
                  <c:v>26.03.2018</c:v>
                </c:pt>
                <c:pt idx="238">
                  <c:v>27.03.2018</c:v>
                </c:pt>
                <c:pt idx="239">
                  <c:v>28.03.2018</c:v>
                </c:pt>
                <c:pt idx="240">
                  <c:v>29.03.2018</c:v>
                </c:pt>
                <c:pt idx="241">
                  <c:v>30.03.2018</c:v>
                </c:pt>
                <c:pt idx="242">
                  <c:v>31.03.2018</c:v>
                </c:pt>
                <c:pt idx="243">
                  <c:v>01.04.2018</c:v>
                </c:pt>
                <c:pt idx="244">
                  <c:v>02.04.2018</c:v>
                </c:pt>
                <c:pt idx="245">
                  <c:v>03.04.2018</c:v>
                </c:pt>
                <c:pt idx="246">
                  <c:v>04.04.2018</c:v>
                </c:pt>
                <c:pt idx="247">
                  <c:v>05.04.2018</c:v>
                </c:pt>
                <c:pt idx="248">
                  <c:v>06.04.2018</c:v>
                </c:pt>
                <c:pt idx="249">
                  <c:v>07.04.2018</c:v>
                </c:pt>
                <c:pt idx="250">
                  <c:v>08.04.2018</c:v>
                </c:pt>
                <c:pt idx="251">
                  <c:v>09.04.2018</c:v>
                </c:pt>
                <c:pt idx="252">
                  <c:v>10.04.2018</c:v>
                </c:pt>
                <c:pt idx="253">
                  <c:v>11.04.2018</c:v>
                </c:pt>
                <c:pt idx="254">
                  <c:v>12.04.2018</c:v>
                </c:pt>
                <c:pt idx="255">
                  <c:v>13.04.2018</c:v>
                </c:pt>
                <c:pt idx="256">
                  <c:v>14.04.2018</c:v>
                </c:pt>
                <c:pt idx="257">
                  <c:v>15.04.2018</c:v>
                </c:pt>
                <c:pt idx="258">
                  <c:v>16.04.2018</c:v>
                </c:pt>
                <c:pt idx="259">
                  <c:v>17.04.2018</c:v>
                </c:pt>
                <c:pt idx="260">
                  <c:v>18.04.2018</c:v>
                </c:pt>
                <c:pt idx="261">
                  <c:v>19.04.2018</c:v>
                </c:pt>
                <c:pt idx="262">
                  <c:v>20.04.2018</c:v>
                </c:pt>
                <c:pt idx="263">
                  <c:v>21.04.2018</c:v>
                </c:pt>
                <c:pt idx="264">
                  <c:v>22.04.2018</c:v>
                </c:pt>
                <c:pt idx="265">
                  <c:v>23.04.2018</c:v>
                </c:pt>
                <c:pt idx="266">
                  <c:v>24.04.2018</c:v>
                </c:pt>
                <c:pt idx="267">
                  <c:v>25.04.2018</c:v>
                </c:pt>
                <c:pt idx="268">
                  <c:v>26.04.2018</c:v>
                </c:pt>
                <c:pt idx="269">
                  <c:v>27.04.2018</c:v>
                </c:pt>
                <c:pt idx="270">
                  <c:v>28.04.2018</c:v>
                </c:pt>
                <c:pt idx="271">
                  <c:v>29.04.2018</c:v>
                </c:pt>
                <c:pt idx="272">
                  <c:v>30.04.2018</c:v>
                </c:pt>
                <c:pt idx="273">
                  <c:v>01.05.2018</c:v>
                </c:pt>
                <c:pt idx="274">
                  <c:v>02.05.2018</c:v>
                </c:pt>
                <c:pt idx="275">
                  <c:v>03.05.2018</c:v>
                </c:pt>
                <c:pt idx="276">
                  <c:v>04.05.2018</c:v>
                </c:pt>
                <c:pt idx="277">
                  <c:v>05.05.2018</c:v>
                </c:pt>
                <c:pt idx="278">
                  <c:v>06.05.2018</c:v>
                </c:pt>
                <c:pt idx="279">
                  <c:v>07.05.2018</c:v>
                </c:pt>
                <c:pt idx="280">
                  <c:v>08.05.2018</c:v>
                </c:pt>
                <c:pt idx="281">
                  <c:v>09.05.2018</c:v>
                </c:pt>
                <c:pt idx="282">
                  <c:v>10.05.2018</c:v>
                </c:pt>
                <c:pt idx="283">
                  <c:v>11.05.2018</c:v>
                </c:pt>
                <c:pt idx="284">
                  <c:v>12.05.2018</c:v>
                </c:pt>
                <c:pt idx="285">
                  <c:v>13.05.2018</c:v>
                </c:pt>
                <c:pt idx="286">
                  <c:v>14.05.2018</c:v>
                </c:pt>
                <c:pt idx="287">
                  <c:v>15.05.2018</c:v>
                </c:pt>
                <c:pt idx="288">
                  <c:v>16.05.2018</c:v>
                </c:pt>
                <c:pt idx="289">
                  <c:v>17.05.2018</c:v>
                </c:pt>
                <c:pt idx="290">
                  <c:v>18.05.2018</c:v>
                </c:pt>
                <c:pt idx="291">
                  <c:v>19.05.2018</c:v>
                </c:pt>
                <c:pt idx="292">
                  <c:v>20.05.2018</c:v>
                </c:pt>
                <c:pt idx="293">
                  <c:v>21.05.2018</c:v>
                </c:pt>
                <c:pt idx="294">
                  <c:v>22.05.2018</c:v>
                </c:pt>
                <c:pt idx="295">
                  <c:v>23.05.2018</c:v>
                </c:pt>
                <c:pt idx="296">
                  <c:v>24.05.2018</c:v>
                </c:pt>
                <c:pt idx="297">
                  <c:v>25.05.2018</c:v>
                </c:pt>
                <c:pt idx="298">
                  <c:v>26.05.2018</c:v>
                </c:pt>
                <c:pt idx="299">
                  <c:v>27.05.2018</c:v>
                </c:pt>
                <c:pt idx="300">
                  <c:v>28.05.2018</c:v>
                </c:pt>
                <c:pt idx="301">
                  <c:v>29.05.2018</c:v>
                </c:pt>
                <c:pt idx="302">
                  <c:v>30.05.2018</c:v>
                </c:pt>
                <c:pt idx="303">
                  <c:v>31.05.2018</c:v>
                </c:pt>
                <c:pt idx="304">
                  <c:v>01.06.2018</c:v>
                </c:pt>
                <c:pt idx="305">
                  <c:v>02.06.2018</c:v>
                </c:pt>
                <c:pt idx="306">
                  <c:v>03.06.2018</c:v>
                </c:pt>
                <c:pt idx="307">
                  <c:v>04.06.2018</c:v>
                </c:pt>
                <c:pt idx="308">
                  <c:v>05.06.2018</c:v>
                </c:pt>
                <c:pt idx="309">
                  <c:v>06.06.2018</c:v>
                </c:pt>
                <c:pt idx="310">
                  <c:v>07.06.2018</c:v>
                </c:pt>
                <c:pt idx="311">
                  <c:v>08.06.2018</c:v>
                </c:pt>
                <c:pt idx="312">
                  <c:v>09.06.2018</c:v>
                </c:pt>
                <c:pt idx="313">
                  <c:v>10.06.2018</c:v>
                </c:pt>
                <c:pt idx="314">
                  <c:v>11.06.2018</c:v>
                </c:pt>
                <c:pt idx="315">
                  <c:v>12.06.2018</c:v>
                </c:pt>
                <c:pt idx="316">
                  <c:v>13.06.2018</c:v>
                </c:pt>
                <c:pt idx="317">
                  <c:v>14.06.2018</c:v>
                </c:pt>
                <c:pt idx="318">
                  <c:v>15.06.2018</c:v>
                </c:pt>
                <c:pt idx="319">
                  <c:v>16.06.2018</c:v>
                </c:pt>
                <c:pt idx="320">
                  <c:v>17.06.2018</c:v>
                </c:pt>
                <c:pt idx="321">
                  <c:v>18.06.2018</c:v>
                </c:pt>
                <c:pt idx="322">
                  <c:v>19.06.2018</c:v>
                </c:pt>
                <c:pt idx="323">
                  <c:v>20.06.2018</c:v>
                </c:pt>
              </c:strCache>
            </c:strRef>
          </c:cat>
          <c:val>
            <c:numRef>
              <c:f>Sheet1!$B$2:$B$325</c:f>
              <c:numCache>
                <c:formatCode>General</c:formatCode>
                <c:ptCount val="324"/>
                <c:pt idx="0">
                  <c:v>432</c:v>
                </c:pt>
                <c:pt idx="1">
                  <c:v>731</c:v>
                </c:pt>
                <c:pt idx="2">
                  <c:v>2573</c:v>
                </c:pt>
                <c:pt idx="3">
                  <c:v>655</c:v>
                </c:pt>
                <c:pt idx="4">
                  <c:v>378</c:v>
                </c:pt>
                <c:pt idx="5">
                  <c:v>477</c:v>
                </c:pt>
                <c:pt idx="6">
                  <c:v>538</c:v>
                </c:pt>
                <c:pt idx="7">
                  <c:v>740</c:v>
                </c:pt>
                <c:pt idx="8">
                  <c:v>2950</c:v>
                </c:pt>
                <c:pt idx="9">
                  <c:v>734</c:v>
                </c:pt>
                <c:pt idx="10">
                  <c:v>398</c:v>
                </c:pt>
                <c:pt idx="11">
                  <c:v>181</c:v>
                </c:pt>
                <c:pt idx="12">
                  <c:v>88</c:v>
                </c:pt>
                <c:pt idx="13">
                  <c:v>174</c:v>
                </c:pt>
                <c:pt idx="14">
                  <c:v>192</c:v>
                </c:pt>
                <c:pt idx="15">
                  <c:v>122</c:v>
                </c:pt>
                <c:pt idx="16">
                  <c:v>289</c:v>
                </c:pt>
                <c:pt idx="17">
                  <c:v>433</c:v>
                </c:pt>
                <c:pt idx="18">
                  <c:v>154</c:v>
                </c:pt>
                <c:pt idx="19">
                  <c:v>65</c:v>
                </c:pt>
                <c:pt idx="20">
                  <c:v>394</c:v>
                </c:pt>
                <c:pt idx="21">
                  <c:v>98</c:v>
                </c:pt>
                <c:pt idx="22">
                  <c:v>157</c:v>
                </c:pt>
                <c:pt idx="23">
                  <c:v>87</c:v>
                </c:pt>
                <c:pt idx="24">
                  <c:v>372</c:v>
                </c:pt>
                <c:pt idx="25">
                  <c:v>226</c:v>
                </c:pt>
                <c:pt idx="26">
                  <c:v>157</c:v>
                </c:pt>
                <c:pt idx="27">
                  <c:v>2792</c:v>
                </c:pt>
                <c:pt idx="28">
                  <c:v>1969</c:v>
                </c:pt>
                <c:pt idx="29">
                  <c:v>394</c:v>
                </c:pt>
                <c:pt idx="30">
                  <c:v>287</c:v>
                </c:pt>
                <c:pt idx="31">
                  <c:v>225</c:v>
                </c:pt>
                <c:pt idx="32">
                  <c:v>182</c:v>
                </c:pt>
                <c:pt idx="33">
                  <c:v>99</c:v>
                </c:pt>
                <c:pt idx="34">
                  <c:v>795</c:v>
                </c:pt>
                <c:pt idx="35">
                  <c:v>117536</c:v>
                </c:pt>
                <c:pt idx="36">
                  <c:v>151048</c:v>
                </c:pt>
                <c:pt idx="37">
                  <c:v>113106</c:v>
                </c:pt>
                <c:pt idx="38">
                  <c:v>23382</c:v>
                </c:pt>
                <c:pt idx="39">
                  <c:v>10700</c:v>
                </c:pt>
                <c:pt idx="40">
                  <c:v>3572</c:v>
                </c:pt>
                <c:pt idx="41">
                  <c:v>8739</c:v>
                </c:pt>
                <c:pt idx="42">
                  <c:v>4147</c:v>
                </c:pt>
                <c:pt idx="43">
                  <c:v>3590</c:v>
                </c:pt>
                <c:pt idx="44">
                  <c:v>2006</c:v>
                </c:pt>
                <c:pt idx="45">
                  <c:v>1073</c:v>
                </c:pt>
                <c:pt idx="46">
                  <c:v>1266</c:v>
                </c:pt>
                <c:pt idx="47">
                  <c:v>787</c:v>
                </c:pt>
                <c:pt idx="48">
                  <c:v>1284</c:v>
                </c:pt>
                <c:pt idx="49">
                  <c:v>1374</c:v>
                </c:pt>
                <c:pt idx="50">
                  <c:v>1203</c:v>
                </c:pt>
                <c:pt idx="51">
                  <c:v>2421</c:v>
                </c:pt>
                <c:pt idx="52">
                  <c:v>2162</c:v>
                </c:pt>
                <c:pt idx="53">
                  <c:v>741</c:v>
                </c:pt>
                <c:pt idx="54">
                  <c:v>769</c:v>
                </c:pt>
                <c:pt idx="55">
                  <c:v>1382</c:v>
                </c:pt>
                <c:pt idx="56">
                  <c:v>465</c:v>
                </c:pt>
                <c:pt idx="57">
                  <c:v>493</c:v>
                </c:pt>
                <c:pt idx="58">
                  <c:v>715</c:v>
                </c:pt>
                <c:pt idx="59">
                  <c:v>764</c:v>
                </c:pt>
                <c:pt idx="60">
                  <c:v>443</c:v>
                </c:pt>
                <c:pt idx="61">
                  <c:v>202</c:v>
                </c:pt>
                <c:pt idx="62">
                  <c:v>779</c:v>
                </c:pt>
                <c:pt idx="63">
                  <c:v>452</c:v>
                </c:pt>
                <c:pt idx="64">
                  <c:v>1097</c:v>
                </c:pt>
                <c:pt idx="65">
                  <c:v>1024</c:v>
                </c:pt>
                <c:pt idx="66">
                  <c:v>3318</c:v>
                </c:pt>
                <c:pt idx="67">
                  <c:v>2295</c:v>
                </c:pt>
                <c:pt idx="68">
                  <c:v>1200</c:v>
                </c:pt>
                <c:pt idx="69">
                  <c:v>6850</c:v>
                </c:pt>
                <c:pt idx="70">
                  <c:v>4637</c:v>
                </c:pt>
                <c:pt idx="71">
                  <c:v>2376</c:v>
                </c:pt>
                <c:pt idx="72">
                  <c:v>1768</c:v>
                </c:pt>
                <c:pt idx="73">
                  <c:v>1003</c:v>
                </c:pt>
                <c:pt idx="74">
                  <c:v>542</c:v>
                </c:pt>
                <c:pt idx="75">
                  <c:v>987</c:v>
                </c:pt>
                <c:pt idx="76">
                  <c:v>1665</c:v>
                </c:pt>
                <c:pt idx="77">
                  <c:v>1472</c:v>
                </c:pt>
                <c:pt idx="78">
                  <c:v>583</c:v>
                </c:pt>
                <c:pt idx="79">
                  <c:v>222</c:v>
                </c:pt>
                <c:pt idx="80">
                  <c:v>7901</c:v>
                </c:pt>
                <c:pt idx="81">
                  <c:v>3884</c:v>
                </c:pt>
                <c:pt idx="82">
                  <c:v>2535</c:v>
                </c:pt>
                <c:pt idx="83">
                  <c:v>3362</c:v>
                </c:pt>
                <c:pt idx="84">
                  <c:v>12717</c:v>
                </c:pt>
                <c:pt idx="85">
                  <c:v>3823</c:v>
                </c:pt>
                <c:pt idx="86">
                  <c:v>1125</c:v>
                </c:pt>
                <c:pt idx="87">
                  <c:v>677</c:v>
                </c:pt>
                <c:pt idx="88">
                  <c:v>451</c:v>
                </c:pt>
                <c:pt idx="89">
                  <c:v>216</c:v>
                </c:pt>
                <c:pt idx="90">
                  <c:v>461</c:v>
                </c:pt>
                <c:pt idx="91">
                  <c:v>254</c:v>
                </c:pt>
                <c:pt idx="92">
                  <c:v>1291</c:v>
                </c:pt>
                <c:pt idx="93">
                  <c:v>404</c:v>
                </c:pt>
                <c:pt idx="94">
                  <c:v>507</c:v>
                </c:pt>
                <c:pt idx="95">
                  <c:v>596</c:v>
                </c:pt>
                <c:pt idx="96">
                  <c:v>450</c:v>
                </c:pt>
                <c:pt idx="97">
                  <c:v>2447</c:v>
                </c:pt>
                <c:pt idx="98">
                  <c:v>959</c:v>
                </c:pt>
                <c:pt idx="99">
                  <c:v>321</c:v>
                </c:pt>
                <c:pt idx="100">
                  <c:v>162</c:v>
                </c:pt>
                <c:pt idx="101">
                  <c:v>520</c:v>
                </c:pt>
                <c:pt idx="102">
                  <c:v>173</c:v>
                </c:pt>
                <c:pt idx="103">
                  <c:v>326</c:v>
                </c:pt>
                <c:pt idx="104">
                  <c:v>460</c:v>
                </c:pt>
                <c:pt idx="105">
                  <c:v>331</c:v>
                </c:pt>
                <c:pt idx="106">
                  <c:v>764</c:v>
                </c:pt>
                <c:pt idx="107">
                  <c:v>203</c:v>
                </c:pt>
                <c:pt idx="108">
                  <c:v>553</c:v>
                </c:pt>
                <c:pt idx="109">
                  <c:v>456</c:v>
                </c:pt>
                <c:pt idx="110">
                  <c:v>480</c:v>
                </c:pt>
                <c:pt idx="111">
                  <c:v>1689</c:v>
                </c:pt>
                <c:pt idx="112">
                  <c:v>638</c:v>
                </c:pt>
                <c:pt idx="113">
                  <c:v>581</c:v>
                </c:pt>
                <c:pt idx="114">
                  <c:v>276</c:v>
                </c:pt>
                <c:pt idx="115">
                  <c:v>189</c:v>
                </c:pt>
                <c:pt idx="116">
                  <c:v>772</c:v>
                </c:pt>
                <c:pt idx="117">
                  <c:v>478</c:v>
                </c:pt>
                <c:pt idx="118">
                  <c:v>635</c:v>
                </c:pt>
                <c:pt idx="119">
                  <c:v>1149</c:v>
                </c:pt>
                <c:pt idx="120">
                  <c:v>1152</c:v>
                </c:pt>
                <c:pt idx="121">
                  <c:v>1521</c:v>
                </c:pt>
                <c:pt idx="122">
                  <c:v>1023</c:v>
                </c:pt>
                <c:pt idx="123">
                  <c:v>2103</c:v>
                </c:pt>
                <c:pt idx="124">
                  <c:v>682</c:v>
                </c:pt>
                <c:pt idx="125">
                  <c:v>897</c:v>
                </c:pt>
                <c:pt idx="126">
                  <c:v>2498</c:v>
                </c:pt>
                <c:pt idx="127">
                  <c:v>3247</c:v>
                </c:pt>
                <c:pt idx="128">
                  <c:v>1149</c:v>
                </c:pt>
                <c:pt idx="129">
                  <c:v>969</c:v>
                </c:pt>
                <c:pt idx="130">
                  <c:v>898</c:v>
                </c:pt>
                <c:pt idx="131">
                  <c:v>685</c:v>
                </c:pt>
                <c:pt idx="132">
                  <c:v>1541</c:v>
                </c:pt>
                <c:pt idx="133">
                  <c:v>1357</c:v>
                </c:pt>
                <c:pt idx="134">
                  <c:v>959</c:v>
                </c:pt>
                <c:pt idx="135">
                  <c:v>1429</c:v>
                </c:pt>
                <c:pt idx="136">
                  <c:v>1536</c:v>
                </c:pt>
                <c:pt idx="137">
                  <c:v>1246</c:v>
                </c:pt>
                <c:pt idx="138">
                  <c:v>637</c:v>
                </c:pt>
                <c:pt idx="139">
                  <c:v>940</c:v>
                </c:pt>
                <c:pt idx="140">
                  <c:v>873</c:v>
                </c:pt>
                <c:pt idx="141">
                  <c:v>1124</c:v>
                </c:pt>
                <c:pt idx="142">
                  <c:v>587</c:v>
                </c:pt>
                <c:pt idx="143">
                  <c:v>491</c:v>
                </c:pt>
                <c:pt idx="144">
                  <c:v>277</c:v>
                </c:pt>
                <c:pt idx="145">
                  <c:v>88</c:v>
                </c:pt>
                <c:pt idx="146">
                  <c:v>69</c:v>
                </c:pt>
                <c:pt idx="147">
                  <c:v>58</c:v>
                </c:pt>
                <c:pt idx="148">
                  <c:v>39</c:v>
                </c:pt>
                <c:pt idx="149">
                  <c:v>83</c:v>
                </c:pt>
                <c:pt idx="150">
                  <c:v>49</c:v>
                </c:pt>
                <c:pt idx="151">
                  <c:v>55</c:v>
                </c:pt>
                <c:pt idx="152">
                  <c:v>38</c:v>
                </c:pt>
                <c:pt idx="153">
                  <c:v>47</c:v>
                </c:pt>
                <c:pt idx="154">
                  <c:v>366</c:v>
                </c:pt>
                <c:pt idx="155">
                  <c:v>67</c:v>
                </c:pt>
                <c:pt idx="156">
                  <c:v>356</c:v>
                </c:pt>
                <c:pt idx="157">
                  <c:v>913</c:v>
                </c:pt>
                <c:pt idx="158">
                  <c:v>187</c:v>
                </c:pt>
                <c:pt idx="159">
                  <c:v>136</c:v>
                </c:pt>
                <c:pt idx="160">
                  <c:v>1189</c:v>
                </c:pt>
                <c:pt idx="161">
                  <c:v>1148</c:v>
                </c:pt>
                <c:pt idx="162">
                  <c:v>958</c:v>
                </c:pt>
                <c:pt idx="163">
                  <c:v>9577</c:v>
                </c:pt>
                <c:pt idx="164">
                  <c:v>38456</c:v>
                </c:pt>
                <c:pt idx="165">
                  <c:v>11043</c:v>
                </c:pt>
                <c:pt idx="166">
                  <c:v>4208</c:v>
                </c:pt>
                <c:pt idx="167">
                  <c:v>2651</c:v>
                </c:pt>
                <c:pt idx="168">
                  <c:v>1014</c:v>
                </c:pt>
                <c:pt idx="169">
                  <c:v>819</c:v>
                </c:pt>
                <c:pt idx="170">
                  <c:v>1016</c:v>
                </c:pt>
                <c:pt idx="171">
                  <c:v>279</c:v>
                </c:pt>
                <c:pt idx="172">
                  <c:v>4811</c:v>
                </c:pt>
                <c:pt idx="173">
                  <c:v>1105</c:v>
                </c:pt>
                <c:pt idx="174">
                  <c:v>918</c:v>
                </c:pt>
                <c:pt idx="175">
                  <c:v>614</c:v>
                </c:pt>
                <c:pt idx="176">
                  <c:v>838</c:v>
                </c:pt>
                <c:pt idx="177">
                  <c:v>507</c:v>
                </c:pt>
                <c:pt idx="178">
                  <c:v>513</c:v>
                </c:pt>
                <c:pt idx="179">
                  <c:v>351</c:v>
                </c:pt>
                <c:pt idx="180">
                  <c:v>149</c:v>
                </c:pt>
                <c:pt idx="181">
                  <c:v>94</c:v>
                </c:pt>
                <c:pt idx="182">
                  <c:v>260</c:v>
                </c:pt>
                <c:pt idx="183">
                  <c:v>109</c:v>
                </c:pt>
                <c:pt idx="184">
                  <c:v>1453</c:v>
                </c:pt>
                <c:pt idx="185">
                  <c:v>2553</c:v>
                </c:pt>
                <c:pt idx="186">
                  <c:v>1473</c:v>
                </c:pt>
                <c:pt idx="187">
                  <c:v>3870</c:v>
                </c:pt>
                <c:pt idx="188">
                  <c:v>5472</c:v>
                </c:pt>
                <c:pt idx="189">
                  <c:v>8268</c:v>
                </c:pt>
                <c:pt idx="190">
                  <c:v>6271</c:v>
                </c:pt>
                <c:pt idx="191">
                  <c:v>15301</c:v>
                </c:pt>
                <c:pt idx="192">
                  <c:v>17765</c:v>
                </c:pt>
                <c:pt idx="193">
                  <c:v>23654</c:v>
                </c:pt>
                <c:pt idx="194">
                  <c:v>26709</c:v>
                </c:pt>
                <c:pt idx="195">
                  <c:v>28999</c:v>
                </c:pt>
                <c:pt idx="196">
                  <c:v>18440</c:v>
                </c:pt>
                <c:pt idx="197">
                  <c:v>18296</c:v>
                </c:pt>
                <c:pt idx="198">
                  <c:v>19967</c:v>
                </c:pt>
                <c:pt idx="199">
                  <c:v>18084</c:v>
                </c:pt>
                <c:pt idx="200">
                  <c:v>13004</c:v>
                </c:pt>
                <c:pt idx="201">
                  <c:v>18647</c:v>
                </c:pt>
                <c:pt idx="202">
                  <c:v>7057</c:v>
                </c:pt>
                <c:pt idx="203">
                  <c:v>5708</c:v>
                </c:pt>
                <c:pt idx="204">
                  <c:v>1805</c:v>
                </c:pt>
                <c:pt idx="205">
                  <c:v>724</c:v>
                </c:pt>
                <c:pt idx="206">
                  <c:v>656</c:v>
                </c:pt>
                <c:pt idx="207">
                  <c:v>475</c:v>
                </c:pt>
                <c:pt idx="208">
                  <c:v>383</c:v>
                </c:pt>
                <c:pt idx="209">
                  <c:v>790</c:v>
                </c:pt>
                <c:pt idx="210">
                  <c:v>845</c:v>
                </c:pt>
                <c:pt idx="211">
                  <c:v>862</c:v>
                </c:pt>
                <c:pt idx="212">
                  <c:v>1769</c:v>
                </c:pt>
                <c:pt idx="213">
                  <c:v>909</c:v>
                </c:pt>
                <c:pt idx="214">
                  <c:v>1809</c:v>
                </c:pt>
                <c:pt idx="215">
                  <c:v>1214</c:v>
                </c:pt>
                <c:pt idx="216">
                  <c:v>1069</c:v>
                </c:pt>
                <c:pt idx="217">
                  <c:v>1487</c:v>
                </c:pt>
                <c:pt idx="218">
                  <c:v>845</c:v>
                </c:pt>
                <c:pt idx="219">
                  <c:v>550</c:v>
                </c:pt>
                <c:pt idx="220">
                  <c:v>1126</c:v>
                </c:pt>
                <c:pt idx="221">
                  <c:v>1841</c:v>
                </c:pt>
                <c:pt idx="222">
                  <c:v>1298</c:v>
                </c:pt>
                <c:pt idx="223">
                  <c:v>912</c:v>
                </c:pt>
                <c:pt idx="224">
                  <c:v>1127</c:v>
                </c:pt>
                <c:pt idx="225">
                  <c:v>1019</c:v>
                </c:pt>
                <c:pt idx="226">
                  <c:v>1147</c:v>
                </c:pt>
                <c:pt idx="227">
                  <c:v>931</c:v>
                </c:pt>
                <c:pt idx="228">
                  <c:v>972</c:v>
                </c:pt>
                <c:pt idx="229">
                  <c:v>1135</c:v>
                </c:pt>
                <c:pt idx="230">
                  <c:v>758</c:v>
                </c:pt>
                <c:pt idx="231">
                  <c:v>940</c:v>
                </c:pt>
                <c:pt idx="232">
                  <c:v>2789</c:v>
                </c:pt>
                <c:pt idx="233">
                  <c:v>2386</c:v>
                </c:pt>
                <c:pt idx="234">
                  <c:v>1064</c:v>
                </c:pt>
                <c:pt idx="235">
                  <c:v>973</c:v>
                </c:pt>
                <c:pt idx="236">
                  <c:v>572</c:v>
                </c:pt>
                <c:pt idx="237">
                  <c:v>697</c:v>
                </c:pt>
                <c:pt idx="238">
                  <c:v>637</c:v>
                </c:pt>
                <c:pt idx="239">
                  <c:v>832</c:v>
                </c:pt>
                <c:pt idx="240">
                  <c:v>1139</c:v>
                </c:pt>
                <c:pt idx="241">
                  <c:v>817</c:v>
                </c:pt>
                <c:pt idx="242">
                  <c:v>606</c:v>
                </c:pt>
                <c:pt idx="243">
                  <c:v>490</c:v>
                </c:pt>
                <c:pt idx="244">
                  <c:v>349</c:v>
                </c:pt>
                <c:pt idx="245">
                  <c:v>188</c:v>
                </c:pt>
                <c:pt idx="246">
                  <c:v>291</c:v>
                </c:pt>
                <c:pt idx="247">
                  <c:v>358</c:v>
                </c:pt>
                <c:pt idx="248">
                  <c:v>115</c:v>
                </c:pt>
                <c:pt idx="249">
                  <c:v>101</c:v>
                </c:pt>
                <c:pt idx="250">
                  <c:v>138</c:v>
                </c:pt>
                <c:pt idx="251">
                  <c:v>510</c:v>
                </c:pt>
                <c:pt idx="252">
                  <c:v>676</c:v>
                </c:pt>
                <c:pt idx="253">
                  <c:v>799</c:v>
                </c:pt>
                <c:pt idx="254">
                  <c:v>449</c:v>
                </c:pt>
                <c:pt idx="255">
                  <c:v>301</c:v>
                </c:pt>
                <c:pt idx="256">
                  <c:v>195</c:v>
                </c:pt>
                <c:pt idx="257">
                  <c:v>235</c:v>
                </c:pt>
                <c:pt idx="258">
                  <c:v>1240</c:v>
                </c:pt>
                <c:pt idx="259">
                  <c:v>969</c:v>
                </c:pt>
                <c:pt idx="260">
                  <c:v>585</c:v>
                </c:pt>
                <c:pt idx="261">
                  <c:v>800</c:v>
                </c:pt>
                <c:pt idx="262">
                  <c:v>462</c:v>
                </c:pt>
                <c:pt idx="263">
                  <c:v>755</c:v>
                </c:pt>
                <c:pt idx="264">
                  <c:v>314</c:v>
                </c:pt>
                <c:pt idx="265">
                  <c:v>677</c:v>
                </c:pt>
                <c:pt idx="266">
                  <c:v>328</c:v>
                </c:pt>
                <c:pt idx="267">
                  <c:v>296</c:v>
                </c:pt>
                <c:pt idx="268">
                  <c:v>806</c:v>
                </c:pt>
                <c:pt idx="269">
                  <c:v>446</c:v>
                </c:pt>
                <c:pt idx="270">
                  <c:v>311</c:v>
                </c:pt>
                <c:pt idx="271">
                  <c:v>309</c:v>
                </c:pt>
                <c:pt idx="272">
                  <c:v>480</c:v>
                </c:pt>
                <c:pt idx="273">
                  <c:v>847</c:v>
                </c:pt>
                <c:pt idx="274">
                  <c:v>993</c:v>
                </c:pt>
                <c:pt idx="275">
                  <c:v>672</c:v>
                </c:pt>
                <c:pt idx="276">
                  <c:v>483</c:v>
                </c:pt>
                <c:pt idx="277">
                  <c:v>195</c:v>
                </c:pt>
                <c:pt idx="278">
                  <c:v>1179</c:v>
                </c:pt>
                <c:pt idx="279">
                  <c:v>637</c:v>
                </c:pt>
                <c:pt idx="280">
                  <c:v>378</c:v>
                </c:pt>
                <c:pt idx="281">
                  <c:v>243</c:v>
                </c:pt>
                <c:pt idx="282">
                  <c:v>162</c:v>
                </c:pt>
                <c:pt idx="283">
                  <c:v>367</c:v>
                </c:pt>
                <c:pt idx="284">
                  <c:v>120</c:v>
                </c:pt>
                <c:pt idx="285">
                  <c:v>83</c:v>
                </c:pt>
                <c:pt idx="286">
                  <c:v>334</c:v>
                </c:pt>
                <c:pt idx="287">
                  <c:v>326</c:v>
                </c:pt>
                <c:pt idx="288">
                  <c:v>208</c:v>
                </c:pt>
                <c:pt idx="289">
                  <c:v>599</c:v>
                </c:pt>
                <c:pt idx="290">
                  <c:v>364</c:v>
                </c:pt>
                <c:pt idx="291">
                  <c:v>352</c:v>
                </c:pt>
                <c:pt idx="292">
                  <c:v>415</c:v>
                </c:pt>
                <c:pt idx="293">
                  <c:v>274</c:v>
                </c:pt>
                <c:pt idx="294">
                  <c:v>118</c:v>
                </c:pt>
                <c:pt idx="295">
                  <c:v>342</c:v>
                </c:pt>
                <c:pt idx="296">
                  <c:v>453</c:v>
                </c:pt>
                <c:pt idx="297">
                  <c:v>547</c:v>
                </c:pt>
                <c:pt idx="298">
                  <c:v>270</c:v>
                </c:pt>
                <c:pt idx="299">
                  <c:v>279</c:v>
                </c:pt>
                <c:pt idx="300">
                  <c:v>229</c:v>
                </c:pt>
                <c:pt idx="301">
                  <c:v>596</c:v>
                </c:pt>
                <c:pt idx="302">
                  <c:v>266</c:v>
                </c:pt>
                <c:pt idx="303">
                  <c:v>243</c:v>
                </c:pt>
                <c:pt idx="304">
                  <c:v>122</c:v>
                </c:pt>
                <c:pt idx="305">
                  <c:v>165</c:v>
                </c:pt>
                <c:pt idx="306">
                  <c:v>56</c:v>
                </c:pt>
                <c:pt idx="307">
                  <c:v>194</c:v>
                </c:pt>
                <c:pt idx="308">
                  <c:v>683</c:v>
                </c:pt>
                <c:pt idx="309">
                  <c:v>173</c:v>
                </c:pt>
                <c:pt idx="310">
                  <c:v>120</c:v>
                </c:pt>
                <c:pt idx="311">
                  <c:v>277</c:v>
                </c:pt>
                <c:pt idx="312">
                  <c:v>145</c:v>
                </c:pt>
                <c:pt idx="313">
                  <c:v>92</c:v>
                </c:pt>
                <c:pt idx="314">
                  <c:v>115</c:v>
                </c:pt>
                <c:pt idx="315">
                  <c:v>222</c:v>
                </c:pt>
                <c:pt idx="316">
                  <c:v>184</c:v>
                </c:pt>
                <c:pt idx="317">
                  <c:v>179</c:v>
                </c:pt>
                <c:pt idx="318">
                  <c:v>71</c:v>
                </c:pt>
                <c:pt idx="319">
                  <c:v>32</c:v>
                </c:pt>
                <c:pt idx="320">
                  <c:v>33</c:v>
                </c:pt>
                <c:pt idx="321">
                  <c:v>33</c:v>
                </c:pt>
                <c:pt idx="322">
                  <c:v>113</c:v>
                </c:pt>
                <c:pt idx="323">
                  <c:v>91</c:v>
                </c:pt>
              </c:numCache>
            </c:numRef>
          </c:val>
          <c:smooth val="0"/>
          <c:extLst>
            <c:ext xmlns:c16="http://schemas.microsoft.com/office/drawing/2014/chart" uri="{C3380CC4-5D6E-409C-BE32-E72D297353CC}">
              <c16:uniqueId val="{00000000-2507-47A2-97AC-21996D026345}"/>
            </c:ext>
          </c:extLst>
        </c:ser>
        <c:dLbls>
          <c:showLegendKey val="0"/>
          <c:showVal val="0"/>
          <c:showCatName val="0"/>
          <c:showSerName val="0"/>
          <c:showPercent val="0"/>
          <c:showBubbleSize val="0"/>
        </c:dLbls>
        <c:smooth val="0"/>
        <c:axId val="354330024"/>
        <c:axId val="354336256"/>
      </c:lineChart>
      <c:catAx>
        <c:axId val="35433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6256"/>
        <c:crosses val="autoZero"/>
        <c:auto val="1"/>
        <c:lblAlgn val="ctr"/>
        <c:lblOffset val="100"/>
        <c:noMultiLvlLbl val="0"/>
      </c:catAx>
      <c:valAx>
        <c:axId val="35433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84</c:v>
                </c:pt>
              </c:numCache>
            </c:numRef>
          </c:val>
          <c:extLst>
            <c:ext xmlns:c16="http://schemas.microsoft.com/office/drawing/2014/chart" uri="{C3380CC4-5D6E-409C-BE32-E72D297353CC}">
              <c16:uniqueId val="{00000000-ABC5-4414-BBCD-F5E0DF2CB8D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78</c:v>
                </c:pt>
              </c:numCache>
            </c:numRef>
          </c:val>
          <c:extLst>
            <c:ext xmlns:c16="http://schemas.microsoft.com/office/drawing/2014/chart" uri="{C3380CC4-5D6E-409C-BE32-E72D297353CC}">
              <c16:uniqueId val="{00000001-ABC5-4414-BBCD-F5E0DF2CB8D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284</c:v>
                </c:pt>
              </c:numCache>
            </c:numRef>
          </c:val>
          <c:extLst>
            <c:ext xmlns:c16="http://schemas.microsoft.com/office/drawing/2014/chart" uri="{C3380CC4-5D6E-409C-BE32-E72D297353CC}">
              <c16:uniqueId val="{00000002-ABC5-4414-BBCD-F5E0DF2CB8DE}"/>
            </c:ext>
          </c:extLst>
        </c:ser>
        <c:dLbls>
          <c:showLegendKey val="0"/>
          <c:showVal val="0"/>
          <c:showCatName val="0"/>
          <c:showSerName val="0"/>
          <c:showPercent val="0"/>
          <c:showBubbleSize val="0"/>
        </c:dLbls>
        <c:gapWidth val="150"/>
        <c:overlap val="100"/>
        <c:axId val="354334288"/>
        <c:axId val="354335928"/>
      </c:barChart>
      <c:catAx>
        <c:axId val="35433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5928"/>
        <c:crosses val="autoZero"/>
        <c:auto val="1"/>
        <c:lblAlgn val="ctr"/>
        <c:lblOffset val="100"/>
        <c:noMultiLvlLbl val="0"/>
      </c:catAx>
      <c:valAx>
        <c:axId val="354335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3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6A7EE-7448-41F0-8CC8-43DA5C95E7B9}"/>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AB79150D-8AC8-4DE8-BC1F-B2E8E265C13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9933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6D14-7178-4C12-B2BE-7A6FB3EA39CD}"/>
              </a:ext>
            </a:extLst>
          </p:cNvPr>
          <p:cNvSpPr>
            <a:spLocks noGrp="1"/>
          </p:cNvSpPr>
          <p:nvPr>
            <p:ph type="title"/>
          </p:nvPr>
        </p:nvSpPr>
        <p:spPr/>
        <p:txBody>
          <a:bodyPr/>
          <a:lstStyle/>
          <a:p>
            <a:r>
              <a:rPr lang="en-US"/>
              <a:t>Profil - Potenz.Reichw.,Aktive Nutzer,I-Rate,Fans | Kulturjournal</a:t>
            </a:r>
          </a:p>
        </p:txBody>
      </p:sp>
      <p:graphicFrame>
        <p:nvGraphicFramePr>
          <p:cNvPr id="5" name="Table Placeholder 4">
            <a:extLst>
              <a:ext uri="{FF2B5EF4-FFF2-40B4-BE49-F238E27FC236}">
                <a16:creationId xmlns:a16="http://schemas.microsoft.com/office/drawing/2014/main" id="{F2CEC7F4-58F5-419C-9C0D-5E1210E83009}"/>
              </a:ext>
            </a:extLst>
          </p:cNvPr>
          <p:cNvGraphicFramePr>
            <a:graphicFrameLocks noGrp="1"/>
          </p:cNvGraphicFramePr>
          <p:nvPr>
            <p:ph type="tbl" sz="quarter" idx="13"/>
            <p:extLst>
              <p:ext uri="{D42A27DB-BD31-4B8C-83A1-F6EECF244321}">
                <p14:modId xmlns:p14="http://schemas.microsoft.com/office/powerpoint/2010/main" val="51096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20505642"/>
                    </a:ext>
                  </a:extLst>
                </a:gridCol>
                <a:gridCol w="1645920">
                  <a:extLst>
                    <a:ext uri="{9D8B030D-6E8A-4147-A177-3AD203B41FA5}">
                      <a16:colId xmlns:a16="http://schemas.microsoft.com/office/drawing/2014/main" val="3836035694"/>
                    </a:ext>
                  </a:extLst>
                </a:gridCol>
                <a:gridCol w="1645920">
                  <a:extLst>
                    <a:ext uri="{9D8B030D-6E8A-4147-A177-3AD203B41FA5}">
                      <a16:colId xmlns:a16="http://schemas.microsoft.com/office/drawing/2014/main" val="1834748389"/>
                    </a:ext>
                  </a:extLst>
                </a:gridCol>
                <a:gridCol w="1234440">
                  <a:extLst>
                    <a:ext uri="{9D8B030D-6E8A-4147-A177-3AD203B41FA5}">
                      <a16:colId xmlns:a16="http://schemas.microsoft.com/office/drawing/2014/main" val="1633829999"/>
                    </a:ext>
                  </a:extLst>
                </a:gridCol>
                <a:gridCol w="1234440">
                  <a:extLst>
                    <a:ext uri="{9D8B030D-6E8A-4147-A177-3AD203B41FA5}">
                      <a16:colId xmlns:a16="http://schemas.microsoft.com/office/drawing/2014/main" val="2626653846"/>
                    </a:ext>
                  </a:extLst>
                </a:gridCol>
                <a:gridCol w="822960">
                  <a:extLst>
                    <a:ext uri="{9D8B030D-6E8A-4147-A177-3AD203B41FA5}">
                      <a16:colId xmlns:a16="http://schemas.microsoft.com/office/drawing/2014/main" val="4219784866"/>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01845075"/>
                  </a:ext>
                </a:extLst>
              </a:tr>
              <a:tr h="370840">
                <a:tc>
                  <a:txBody>
                    <a:bodyPr/>
                    <a:lstStyle/>
                    <a:p>
                      <a:r>
                        <a:rPr lang="en-US" sz="1000"/>
                        <a:t>Kulturjournal</a:t>
                      </a:r>
                    </a:p>
                  </a:txBody>
                  <a:tcPr/>
                </a:tc>
                <a:tc>
                  <a:txBody>
                    <a:bodyPr/>
                    <a:lstStyle/>
                    <a:p>
                      <a:r>
                        <a:rPr lang="en-US" sz="1000"/>
                        <a:t>22865</a:t>
                      </a:r>
                    </a:p>
                  </a:txBody>
                  <a:tcPr/>
                </a:tc>
                <a:tc>
                  <a:txBody>
                    <a:bodyPr/>
                    <a:lstStyle/>
                    <a:p>
                      <a:r>
                        <a:rPr lang="en-US" sz="1000"/>
                        <a:t>0</a:t>
                      </a:r>
                    </a:p>
                  </a:txBody>
                  <a:tcPr/>
                </a:tc>
                <a:tc>
                  <a:txBody>
                    <a:bodyPr/>
                    <a:lstStyle/>
                    <a:p>
                      <a:r>
                        <a:rPr lang="en-US" sz="1000"/>
                        <a:t>1253</a:t>
                      </a:r>
                    </a:p>
                  </a:txBody>
                  <a:tcPr/>
                </a:tc>
                <a:tc>
                  <a:txBody>
                    <a:bodyPr/>
                    <a:lstStyle/>
                    <a:p>
                      <a:r>
                        <a:rPr lang="en-US" sz="1000"/>
                        <a:t>6.2 %</a:t>
                      </a:r>
                    </a:p>
                  </a:txBody>
                  <a:tcPr/>
                </a:tc>
                <a:tc>
                  <a:txBody>
                    <a:bodyPr/>
                    <a:lstStyle/>
                    <a:p>
                      <a:r>
                        <a:rPr lang="en-US" sz="1000"/>
                        <a:t>14221</a:t>
                      </a:r>
                    </a:p>
                  </a:txBody>
                  <a:tcPr/>
                </a:tc>
                <a:extLst>
                  <a:ext uri="{0D108BD9-81ED-4DB2-BD59-A6C34878D82A}">
                    <a16:rowId xmlns:a16="http://schemas.microsoft.com/office/drawing/2014/main" val="3003477880"/>
                  </a:ext>
                </a:extLst>
              </a:tr>
            </a:tbl>
          </a:graphicData>
        </a:graphic>
      </p:graphicFrame>
      <p:sp>
        <p:nvSpPr>
          <p:cNvPr id="4" name="Text Placeholder 3">
            <a:extLst>
              <a:ext uri="{FF2B5EF4-FFF2-40B4-BE49-F238E27FC236}">
                <a16:creationId xmlns:a16="http://schemas.microsoft.com/office/drawing/2014/main" id="{64BD3801-6A6A-460D-AE69-56B82274040E}"/>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70602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1D5A9-DE18-4982-BD8E-256159DD1C8F}"/>
              </a:ext>
            </a:extLst>
          </p:cNvPr>
          <p:cNvSpPr>
            <a:spLocks noGrp="1"/>
          </p:cNvSpPr>
          <p:nvPr>
            <p:ph type="title"/>
          </p:nvPr>
        </p:nvSpPr>
        <p:spPr/>
        <p:txBody>
          <a:bodyPr/>
          <a:lstStyle/>
          <a:p>
            <a:r>
              <a:rPr lang="en-US"/>
              <a:t>Anzahl Post, Reaktionen (Kommentare, Shares, Likes) - FB Insights | Kulturjournal</a:t>
            </a:r>
          </a:p>
        </p:txBody>
      </p:sp>
      <p:graphicFrame>
        <p:nvGraphicFramePr>
          <p:cNvPr id="5" name="Table Placeholder 4">
            <a:extLst>
              <a:ext uri="{FF2B5EF4-FFF2-40B4-BE49-F238E27FC236}">
                <a16:creationId xmlns:a16="http://schemas.microsoft.com/office/drawing/2014/main" id="{0B4B3638-337B-4F16-B592-FBA1296DBFED}"/>
              </a:ext>
            </a:extLst>
          </p:cNvPr>
          <p:cNvGraphicFramePr>
            <a:graphicFrameLocks noGrp="1"/>
          </p:cNvGraphicFramePr>
          <p:nvPr>
            <p:ph type="tbl" sz="quarter" idx="13"/>
            <p:extLst>
              <p:ext uri="{D42A27DB-BD31-4B8C-83A1-F6EECF244321}">
                <p14:modId xmlns:p14="http://schemas.microsoft.com/office/powerpoint/2010/main" val="66868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89338427"/>
                    </a:ext>
                  </a:extLst>
                </a:gridCol>
                <a:gridCol w="1234440">
                  <a:extLst>
                    <a:ext uri="{9D8B030D-6E8A-4147-A177-3AD203B41FA5}">
                      <a16:colId xmlns:a16="http://schemas.microsoft.com/office/drawing/2014/main" val="2822807112"/>
                    </a:ext>
                  </a:extLst>
                </a:gridCol>
                <a:gridCol w="1234440">
                  <a:extLst>
                    <a:ext uri="{9D8B030D-6E8A-4147-A177-3AD203B41FA5}">
                      <a16:colId xmlns:a16="http://schemas.microsoft.com/office/drawing/2014/main" val="81320589"/>
                    </a:ext>
                  </a:extLst>
                </a:gridCol>
                <a:gridCol w="1234440">
                  <a:extLst>
                    <a:ext uri="{9D8B030D-6E8A-4147-A177-3AD203B41FA5}">
                      <a16:colId xmlns:a16="http://schemas.microsoft.com/office/drawing/2014/main" val="4288916858"/>
                    </a:ext>
                  </a:extLst>
                </a:gridCol>
                <a:gridCol w="1234440">
                  <a:extLst>
                    <a:ext uri="{9D8B030D-6E8A-4147-A177-3AD203B41FA5}">
                      <a16:colId xmlns:a16="http://schemas.microsoft.com/office/drawing/2014/main" val="1873847894"/>
                    </a:ext>
                  </a:extLst>
                </a:gridCol>
                <a:gridCol w="1234440">
                  <a:extLst>
                    <a:ext uri="{9D8B030D-6E8A-4147-A177-3AD203B41FA5}">
                      <a16:colId xmlns:a16="http://schemas.microsoft.com/office/drawing/2014/main" val="429121703"/>
                    </a:ext>
                  </a:extLst>
                </a:gridCol>
                <a:gridCol w="822960">
                  <a:extLst>
                    <a:ext uri="{9D8B030D-6E8A-4147-A177-3AD203B41FA5}">
                      <a16:colId xmlns:a16="http://schemas.microsoft.com/office/drawing/2014/main" val="31207808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472963347"/>
                  </a:ext>
                </a:extLst>
              </a:tr>
              <a:tr h="370840">
                <a:tc>
                  <a:txBody>
                    <a:bodyPr/>
                    <a:lstStyle/>
                    <a:p>
                      <a:r>
                        <a:rPr lang="en-US" sz="1000"/>
                        <a:t>Kulturjournal</a:t>
                      </a:r>
                    </a:p>
                  </a:txBody>
                  <a:tcPr/>
                </a:tc>
                <a:tc>
                  <a:txBody>
                    <a:bodyPr/>
                    <a:lstStyle/>
                    <a:p>
                      <a:r>
                        <a:rPr lang="en-US" sz="1000"/>
                        <a:t>14221</a:t>
                      </a:r>
                    </a:p>
                  </a:txBody>
                  <a:tcPr/>
                </a:tc>
                <a:tc>
                  <a:txBody>
                    <a:bodyPr/>
                    <a:lstStyle/>
                    <a:p>
                      <a:r>
                        <a:rPr lang="en-US" sz="1000"/>
                        <a:t>446</a:t>
                      </a:r>
                    </a:p>
                  </a:txBody>
                  <a:tcPr/>
                </a:tc>
                <a:tc>
                  <a:txBody>
                    <a:bodyPr/>
                    <a:lstStyle/>
                    <a:p>
                      <a:r>
                        <a:rPr lang="en-US" sz="1000"/>
                        <a:t>25214</a:t>
                      </a:r>
                    </a:p>
                  </a:txBody>
                  <a:tcPr/>
                </a:tc>
                <a:tc>
                  <a:txBody>
                    <a:bodyPr/>
                    <a:lstStyle/>
                    <a:p>
                      <a:r>
                        <a:rPr lang="en-US" sz="1000"/>
                        <a:t>2593</a:t>
                      </a:r>
                    </a:p>
                  </a:txBody>
                  <a:tcPr/>
                </a:tc>
                <a:tc>
                  <a:txBody>
                    <a:bodyPr/>
                    <a:lstStyle/>
                    <a:p>
                      <a:r>
                        <a:rPr lang="en-US" sz="1000"/>
                        <a:t>5500</a:t>
                      </a:r>
                    </a:p>
                  </a:txBody>
                  <a:tcPr/>
                </a:tc>
                <a:tc>
                  <a:txBody>
                    <a:bodyPr/>
                    <a:lstStyle/>
                    <a:p>
                      <a:r>
                        <a:rPr lang="en-US" sz="1000"/>
                        <a:t>20950</a:t>
                      </a:r>
                    </a:p>
                  </a:txBody>
                  <a:tcPr/>
                </a:tc>
                <a:extLst>
                  <a:ext uri="{0D108BD9-81ED-4DB2-BD59-A6C34878D82A}">
                    <a16:rowId xmlns:a16="http://schemas.microsoft.com/office/drawing/2014/main" val="1226002678"/>
                  </a:ext>
                </a:extLst>
              </a:tr>
            </a:tbl>
          </a:graphicData>
        </a:graphic>
      </p:graphicFrame>
      <p:sp>
        <p:nvSpPr>
          <p:cNvPr id="4" name="Text Placeholder 3">
            <a:extLst>
              <a:ext uri="{FF2B5EF4-FFF2-40B4-BE49-F238E27FC236}">
                <a16:creationId xmlns:a16="http://schemas.microsoft.com/office/drawing/2014/main" id="{D055BCDC-28AC-4260-A3A8-3932D585831E}"/>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524093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5182-D691-400A-A572-6634D53F20B4}"/>
              </a:ext>
            </a:extLst>
          </p:cNvPr>
          <p:cNvSpPr>
            <a:spLocks noGrp="1"/>
          </p:cNvSpPr>
          <p:nvPr>
            <p:ph type="title"/>
          </p:nvPr>
        </p:nvSpPr>
        <p:spPr/>
        <p:txBody>
          <a:bodyPr/>
          <a:lstStyle/>
          <a:p>
            <a:r>
              <a:rPr lang="en-US"/>
              <a:t>Profil - Fans | Kulturjournal</a:t>
            </a:r>
          </a:p>
        </p:txBody>
      </p:sp>
      <p:graphicFrame>
        <p:nvGraphicFramePr>
          <p:cNvPr id="6" name="Chart Placeholder 5">
            <a:extLst>
              <a:ext uri="{FF2B5EF4-FFF2-40B4-BE49-F238E27FC236}">
                <a16:creationId xmlns:a16="http://schemas.microsoft.com/office/drawing/2014/main" id="{06DDF4E9-6C47-42D9-B502-3CF64D80A1B1}"/>
              </a:ext>
            </a:extLst>
          </p:cNvPr>
          <p:cNvGraphicFramePr>
            <a:graphicFrameLocks noGrp="1"/>
          </p:cNvGraphicFramePr>
          <p:nvPr>
            <p:ph type="chart" sz="quarter" idx="13"/>
            <p:extLst>
              <p:ext uri="{D42A27DB-BD31-4B8C-83A1-F6EECF244321}">
                <p14:modId xmlns:p14="http://schemas.microsoft.com/office/powerpoint/2010/main" val="1438160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E5FA2-DFF0-4E64-8DC6-C9E2EEF73B54}"/>
              </a:ext>
            </a:extLst>
          </p:cNvPr>
          <p:cNvSpPr>
            <a:spLocks noGrp="1"/>
          </p:cNvSpPr>
          <p:nvPr>
            <p:ph type="body" sz="quarter" idx="14"/>
          </p:nvPr>
        </p:nvSpPr>
        <p:spPr/>
        <p:txBody>
          <a:bodyPr/>
          <a:lstStyle/>
          <a:p>
            <a:r>
              <a:rPr lang="en-US"/>
              <a:t>01.08.2017 - 20.06.2018</a:t>
            </a:r>
          </a:p>
        </p:txBody>
      </p:sp>
      <p:sp>
        <p:nvSpPr>
          <p:cNvPr id="5" name="Footer Placeholder 4">
            <a:extLst>
              <a:ext uri="{FF2B5EF4-FFF2-40B4-BE49-F238E27FC236}">
                <a16:creationId xmlns:a16="http://schemas.microsoft.com/office/drawing/2014/main" id="{52D02FF2-F95F-4D56-8429-719FC1BE6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76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DF9E4-CEE4-469F-A89E-75FD542ADB8F}"/>
              </a:ext>
            </a:extLst>
          </p:cNvPr>
          <p:cNvSpPr>
            <a:spLocks noGrp="1"/>
          </p:cNvSpPr>
          <p:nvPr>
            <p:ph type="title"/>
          </p:nvPr>
        </p:nvSpPr>
        <p:spPr/>
        <p:txBody>
          <a:bodyPr/>
          <a:lstStyle/>
          <a:p>
            <a:r>
              <a:rPr lang="en-US"/>
              <a:t>Profil - Potenzielle Reichweite | Kulturjournal</a:t>
            </a:r>
          </a:p>
        </p:txBody>
      </p:sp>
      <p:graphicFrame>
        <p:nvGraphicFramePr>
          <p:cNvPr id="6" name="Chart Placeholder 5">
            <a:extLst>
              <a:ext uri="{FF2B5EF4-FFF2-40B4-BE49-F238E27FC236}">
                <a16:creationId xmlns:a16="http://schemas.microsoft.com/office/drawing/2014/main" id="{6FC41DE5-5CA6-47B2-8A55-C934032E286A}"/>
              </a:ext>
            </a:extLst>
          </p:cNvPr>
          <p:cNvGraphicFramePr>
            <a:graphicFrameLocks noGrp="1"/>
          </p:cNvGraphicFramePr>
          <p:nvPr>
            <p:ph type="chart" sz="quarter" idx="13"/>
            <p:extLst>
              <p:ext uri="{D42A27DB-BD31-4B8C-83A1-F6EECF244321}">
                <p14:modId xmlns:p14="http://schemas.microsoft.com/office/powerpoint/2010/main" val="3264584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3F5D2-92BB-4989-84A0-2C9629769F8B}"/>
              </a:ext>
            </a:extLst>
          </p:cNvPr>
          <p:cNvSpPr>
            <a:spLocks noGrp="1"/>
          </p:cNvSpPr>
          <p:nvPr>
            <p:ph type="body" sz="quarter" idx="14"/>
          </p:nvPr>
        </p:nvSpPr>
        <p:spPr/>
        <p:txBody>
          <a:bodyPr/>
          <a:lstStyle/>
          <a:p>
            <a:r>
              <a:rPr lang="en-US"/>
              <a:t>01.08.2017 - 20.06.2018</a:t>
            </a:r>
          </a:p>
        </p:txBody>
      </p:sp>
      <p:sp>
        <p:nvSpPr>
          <p:cNvPr id="5" name="Footer Placeholder 4">
            <a:extLst>
              <a:ext uri="{FF2B5EF4-FFF2-40B4-BE49-F238E27FC236}">
                <a16:creationId xmlns:a16="http://schemas.microsoft.com/office/drawing/2014/main" id="{C1D2C388-544C-4648-AEC2-D2143F0F4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484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95FB1-1EE0-4559-BBF7-9CEE3ED6CA7E}"/>
              </a:ext>
            </a:extLst>
          </p:cNvPr>
          <p:cNvSpPr>
            <a:spLocks noGrp="1"/>
          </p:cNvSpPr>
          <p:nvPr>
            <p:ph type="title"/>
          </p:nvPr>
        </p:nvSpPr>
        <p:spPr/>
        <p:txBody>
          <a:bodyPr/>
          <a:lstStyle/>
          <a:p>
            <a:r>
              <a:rPr lang="en-US"/>
              <a:t>Profil - Aktive Nutzer | Kulturjournal</a:t>
            </a:r>
          </a:p>
        </p:txBody>
      </p:sp>
      <p:graphicFrame>
        <p:nvGraphicFramePr>
          <p:cNvPr id="6" name="Chart Placeholder 5">
            <a:extLst>
              <a:ext uri="{FF2B5EF4-FFF2-40B4-BE49-F238E27FC236}">
                <a16:creationId xmlns:a16="http://schemas.microsoft.com/office/drawing/2014/main" id="{0E46B971-ACE4-4277-85BA-A54F04E88E3E}"/>
              </a:ext>
            </a:extLst>
          </p:cNvPr>
          <p:cNvGraphicFramePr>
            <a:graphicFrameLocks noGrp="1"/>
          </p:cNvGraphicFramePr>
          <p:nvPr>
            <p:ph type="chart" sz="quarter" idx="13"/>
            <p:extLst>
              <p:ext uri="{D42A27DB-BD31-4B8C-83A1-F6EECF244321}">
                <p14:modId xmlns:p14="http://schemas.microsoft.com/office/powerpoint/2010/main" val="1794393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F353A-BAC3-418C-A422-A88623093ACE}"/>
              </a:ext>
            </a:extLst>
          </p:cNvPr>
          <p:cNvSpPr>
            <a:spLocks noGrp="1"/>
          </p:cNvSpPr>
          <p:nvPr>
            <p:ph type="body" sz="quarter" idx="14"/>
          </p:nvPr>
        </p:nvSpPr>
        <p:spPr/>
        <p:txBody>
          <a:bodyPr/>
          <a:lstStyle/>
          <a:p>
            <a:r>
              <a:rPr lang="en-US"/>
              <a:t>01.08.2017 - 20.06.2018</a:t>
            </a:r>
          </a:p>
        </p:txBody>
      </p:sp>
      <p:sp>
        <p:nvSpPr>
          <p:cNvPr id="5" name="Footer Placeholder 4">
            <a:extLst>
              <a:ext uri="{FF2B5EF4-FFF2-40B4-BE49-F238E27FC236}">
                <a16:creationId xmlns:a16="http://schemas.microsoft.com/office/drawing/2014/main" id="{58077AE7-28CC-44A2-9D12-13E885E4A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125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FEADB-84B7-4447-AF57-C70252C47A3C}"/>
              </a:ext>
            </a:extLst>
          </p:cNvPr>
          <p:cNvSpPr>
            <a:spLocks noGrp="1"/>
          </p:cNvSpPr>
          <p:nvPr>
            <p:ph type="title"/>
          </p:nvPr>
        </p:nvSpPr>
        <p:spPr/>
        <p:txBody>
          <a:bodyPr/>
          <a:lstStyle/>
          <a:p>
            <a:r>
              <a:rPr lang="en-US"/>
              <a:t>Profil - Video-Starts ab 10 Sek. | Kulturjournal</a:t>
            </a:r>
          </a:p>
        </p:txBody>
      </p:sp>
      <p:graphicFrame>
        <p:nvGraphicFramePr>
          <p:cNvPr id="6" name="Chart Placeholder 5">
            <a:extLst>
              <a:ext uri="{FF2B5EF4-FFF2-40B4-BE49-F238E27FC236}">
                <a16:creationId xmlns:a16="http://schemas.microsoft.com/office/drawing/2014/main" id="{E4FEC5F8-B424-4C50-9098-B06B5C1BEE5A}"/>
              </a:ext>
            </a:extLst>
          </p:cNvPr>
          <p:cNvGraphicFramePr>
            <a:graphicFrameLocks noGrp="1"/>
          </p:cNvGraphicFramePr>
          <p:nvPr>
            <p:ph type="chart" sz="quarter" idx="13"/>
            <p:extLst>
              <p:ext uri="{D42A27DB-BD31-4B8C-83A1-F6EECF244321}">
                <p14:modId xmlns:p14="http://schemas.microsoft.com/office/powerpoint/2010/main" val="2748156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EFE31-1049-4B7D-9497-5EAA481003B7}"/>
              </a:ext>
            </a:extLst>
          </p:cNvPr>
          <p:cNvSpPr>
            <a:spLocks noGrp="1"/>
          </p:cNvSpPr>
          <p:nvPr>
            <p:ph type="body" sz="quarter" idx="14"/>
          </p:nvPr>
        </p:nvSpPr>
        <p:spPr/>
        <p:txBody>
          <a:bodyPr/>
          <a:lstStyle/>
          <a:p>
            <a:r>
              <a:rPr lang="en-US"/>
              <a:t>01.08.2017 - 20.06.2018</a:t>
            </a:r>
          </a:p>
        </p:txBody>
      </p:sp>
      <p:sp>
        <p:nvSpPr>
          <p:cNvPr id="5" name="Footer Placeholder 4">
            <a:extLst>
              <a:ext uri="{FF2B5EF4-FFF2-40B4-BE49-F238E27FC236}">
                <a16:creationId xmlns:a16="http://schemas.microsoft.com/office/drawing/2014/main" id="{3FFA7C84-62F5-4C6A-8159-80090A28E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650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5B2D-0A26-472A-BF86-2365290C10C6}"/>
              </a:ext>
            </a:extLst>
          </p:cNvPr>
          <p:cNvSpPr>
            <a:spLocks noGrp="1"/>
          </p:cNvSpPr>
          <p:nvPr>
            <p:ph type="title"/>
          </p:nvPr>
        </p:nvSpPr>
        <p:spPr/>
        <p:txBody>
          <a:bodyPr/>
          <a:lstStyle/>
          <a:p>
            <a:r>
              <a:rPr lang="de-DE"/>
              <a:t>Profil - Durchschnitt Potenzi. Reichweite pro Tag | Kulturjournal</a:t>
            </a:r>
            <a:endParaRPr lang="en-US"/>
          </a:p>
        </p:txBody>
      </p:sp>
      <p:graphicFrame>
        <p:nvGraphicFramePr>
          <p:cNvPr id="5" name="Table Placeholder 4">
            <a:extLst>
              <a:ext uri="{FF2B5EF4-FFF2-40B4-BE49-F238E27FC236}">
                <a16:creationId xmlns:a16="http://schemas.microsoft.com/office/drawing/2014/main" id="{36D19862-A497-4619-ADF9-310297E2CE3F}"/>
              </a:ext>
            </a:extLst>
          </p:cNvPr>
          <p:cNvGraphicFramePr>
            <a:graphicFrameLocks noGrp="1"/>
          </p:cNvGraphicFramePr>
          <p:nvPr>
            <p:ph type="tbl" sz="quarter" idx="13"/>
            <p:extLst>
              <p:ext uri="{D42A27DB-BD31-4B8C-83A1-F6EECF244321}">
                <p14:modId xmlns:p14="http://schemas.microsoft.com/office/powerpoint/2010/main" val="15954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23967247"/>
                    </a:ext>
                  </a:extLst>
                </a:gridCol>
                <a:gridCol w="1645920">
                  <a:extLst>
                    <a:ext uri="{9D8B030D-6E8A-4147-A177-3AD203B41FA5}">
                      <a16:colId xmlns:a16="http://schemas.microsoft.com/office/drawing/2014/main" val="3784737473"/>
                    </a:ext>
                  </a:extLst>
                </a:gridCol>
                <a:gridCol w="1234440">
                  <a:extLst>
                    <a:ext uri="{9D8B030D-6E8A-4147-A177-3AD203B41FA5}">
                      <a16:colId xmlns:a16="http://schemas.microsoft.com/office/drawing/2014/main" val="3123848619"/>
                    </a:ext>
                  </a:extLst>
                </a:gridCol>
                <a:gridCol w="1234440">
                  <a:extLst>
                    <a:ext uri="{9D8B030D-6E8A-4147-A177-3AD203B41FA5}">
                      <a16:colId xmlns:a16="http://schemas.microsoft.com/office/drawing/2014/main" val="3870072085"/>
                    </a:ext>
                  </a:extLst>
                </a:gridCol>
                <a:gridCol w="1234440">
                  <a:extLst>
                    <a:ext uri="{9D8B030D-6E8A-4147-A177-3AD203B41FA5}">
                      <a16:colId xmlns:a16="http://schemas.microsoft.com/office/drawing/2014/main" val="1319620843"/>
                    </a:ext>
                  </a:extLst>
                </a:gridCol>
                <a:gridCol w="1234440">
                  <a:extLst>
                    <a:ext uri="{9D8B030D-6E8A-4147-A177-3AD203B41FA5}">
                      <a16:colId xmlns:a16="http://schemas.microsoft.com/office/drawing/2014/main" val="182570768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749837914"/>
                  </a:ext>
                </a:extLst>
              </a:tr>
              <a:tr h="370840">
                <a:tc>
                  <a:txBody>
                    <a:bodyPr/>
                    <a:lstStyle/>
                    <a:p>
                      <a:r>
                        <a:rPr lang="en-US" sz="1000"/>
                        <a:t>Kulturjournal</a:t>
                      </a:r>
                    </a:p>
                  </a:txBody>
                  <a:tcPr/>
                </a:tc>
                <a:tc>
                  <a:txBody>
                    <a:bodyPr/>
                    <a:lstStyle/>
                    <a:p>
                      <a:r>
                        <a:rPr lang="en-US" sz="1000"/>
                        <a:t>22865</a:t>
                      </a:r>
                    </a:p>
                  </a:txBody>
                  <a:tcPr/>
                </a:tc>
                <a:tc>
                  <a:txBody>
                    <a:bodyPr/>
                    <a:lstStyle/>
                    <a:p>
                      <a:r>
                        <a:rPr lang="en-US" sz="1000"/>
                        <a:t>13201</a:t>
                      </a:r>
                    </a:p>
                  </a:txBody>
                  <a:tcPr/>
                </a:tc>
                <a:tc>
                  <a:txBody>
                    <a:bodyPr/>
                    <a:lstStyle/>
                    <a:p>
                      <a:r>
                        <a:rPr lang="en-US" sz="1000"/>
                        <a:t>0</a:t>
                      </a:r>
                    </a:p>
                  </a:txBody>
                  <a:tcPr/>
                </a:tc>
                <a:tc>
                  <a:txBody>
                    <a:bodyPr/>
                    <a:lstStyle/>
                    <a:p>
                      <a:r>
                        <a:rPr lang="en-US" sz="1000"/>
                        <a:t>9784</a:t>
                      </a:r>
                    </a:p>
                  </a:txBody>
                  <a:tcPr/>
                </a:tc>
                <a:tc>
                  <a:txBody>
                    <a:bodyPr/>
                    <a:lstStyle/>
                    <a:p>
                      <a:r>
                        <a:rPr lang="en-US" sz="1000"/>
                        <a:t>22865</a:t>
                      </a:r>
                    </a:p>
                  </a:txBody>
                  <a:tcPr/>
                </a:tc>
                <a:extLst>
                  <a:ext uri="{0D108BD9-81ED-4DB2-BD59-A6C34878D82A}">
                    <a16:rowId xmlns:a16="http://schemas.microsoft.com/office/drawing/2014/main" val="863400693"/>
                  </a:ext>
                </a:extLst>
              </a:tr>
            </a:tbl>
          </a:graphicData>
        </a:graphic>
      </p:graphicFrame>
      <p:sp>
        <p:nvSpPr>
          <p:cNvPr id="4" name="Text Placeholder 3">
            <a:extLst>
              <a:ext uri="{FF2B5EF4-FFF2-40B4-BE49-F238E27FC236}">
                <a16:creationId xmlns:a16="http://schemas.microsoft.com/office/drawing/2014/main" id="{9CA0E22A-013A-4A7C-9F57-C6EF084A4745}"/>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590300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8A71-89E2-4736-A69A-7CA491FE6FB8}"/>
              </a:ext>
            </a:extLst>
          </p:cNvPr>
          <p:cNvSpPr>
            <a:spLocks noGrp="1"/>
          </p:cNvSpPr>
          <p:nvPr>
            <p:ph type="title"/>
          </p:nvPr>
        </p:nvSpPr>
        <p:spPr/>
        <p:txBody>
          <a:bodyPr/>
          <a:lstStyle/>
          <a:p>
            <a:r>
              <a:rPr lang="en-US"/>
              <a:t>Distributionstyp - FB Insights | Kulturjournal</a:t>
            </a:r>
          </a:p>
        </p:txBody>
      </p:sp>
      <p:graphicFrame>
        <p:nvGraphicFramePr>
          <p:cNvPr id="6" name="Chart Placeholder 5">
            <a:extLst>
              <a:ext uri="{FF2B5EF4-FFF2-40B4-BE49-F238E27FC236}">
                <a16:creationId xmlns:a16="http://schemas.microsoft.com/office/drawing/2014/main" id="{E5E95B6B-4CBF-4FE7-8BA8-09B77D3A744F}"/>
              </a:ext>
            </a:extLst>
          </p:cNvPr>
          <p:cNvGraphicFramePr>
            <a:graphicFrameLocks noGrp="1"/>
          </p:cNvGraphicFramePr>
          <p:nvPr>
            <p:ph type="chart" sz="quarter" idx="13"/>
            <p:extLst>
              <p:ext uri="{D42A27DB-BD31-4B8C-83A1-F6EECF244321}">
                <p14:modId xmlns:p14="http://schemas.microsoft.com/office/powerpoint/2010/main" val="3013226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8BF7F-989E-4C68-B866-D7252EB2AEC1}"/>
              </a:ext>
            </a:extLst>
          </p:cNvPr>
          <p:cNvSpPr>
            <a:spLocks noGrp="1"/>
          </p:cNvSpPr>
          <p:nvPr>
            <p:ph type="body" sz="quarter" idx="14"/>
          </p:nvPr>
        </p:nvSpPr>
        <p:spPr/>
        <p:txBody>
          <a:bodyPr/>
          <a:lstStyle/>
          <a:p>
            <a:r>
              <a:rPr lang="en-US"/>
              <a:t>01.08.2017 - 20.06.2018</a:t>
            </a:r>
          </a:p>
        </p:txBody>
      </p:sp>
      <p:sp>
        <p:nvSpPr>
          <p:cNvPr id="5" name="Footer Placeholder 4">
            <a:extLst>
              <a:ext uri="{FF2B5EF4-FFF2-40B4-BE49-F238E27FC236}">
                <a16:creationId xmlns:a16="http://schemas.microsoft.com/office/drawing/2014/main" id="{AD5524F6-7BCC-4C84-986A-2F96B4E924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458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48DD1-8457-4E13-9398-7BC4BF9F0BB5}"/>
              </a:ext>
            </a:extLst>
          </p:cNvPr>
          <p:cNvSpPr>
            <a:spLocks noGrp="1"/>
          </p:cNvSpPr>
          <p:nvPr>
            <p:ph type="title"/>
          </p:nvPr>
        </p:nvSpPr>
        <p:spPr/>
        <p:txBody>
          <a:bodyPr/>
          <a:lstStyle/>
          <a:p>
            <a:r>
              <a:rPr lang="en-US"/>
              <a:t>Distributionstyp - Tabelle - FB Insights | Kulturjournal</a:t>
            </a:r>
          </a:p>
        </p:txBody>
      </p:sp>
      <p:graphicFrame>
        <p:nvGraphicFramePr>
          <p:cNvPr id="5" name="Table Placeholder 4">
            <a:extLst>
              <a:ext uri="{FF2B5EF4-FFF2-40B4-BE49-F238E27FC236}">
                <a16:creationId xmlns:a16="http://schemas.microsoft.com/office/drawing/2014/main" id="{823EA7CF-5751-4698-907D-5186A9544820}"/>
              </a:ext>
            </a:extLst>
          </p:cNvPr>
          <p:cNvGraphicFramePr>
            <a:graphicFrameLocks noGrp="1"/>
          </p:cNvGraphicFramePr>
          <p:nvPr>
            <p:ph type="tbl" sz="quarter" idx="13"/>
            <p:extLst>
              <p:ext uri="{D42A27DB-BD31-4B8C-83A1-F6EECF244321}">
                <p14:modId xmlns:p14="http://schemas.microsoft.com/office/powerpoint/2010/main" val="244295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2414073"/>
                    </a:ext>
                  </a:extLst>
                </a:gridCol>
                <a:gridCol w="1234440">
                  <a:extLst>
                    <a:ext uri="{9D8B030D-6E8A-4147-A177-3AD203B41FA5}">
                      <a16:colId xmlns:a16="http://schemas.microsoft.com/office/drawing/2014/main" val="3826333726"/>
                    </a:ext>
                  </a:extLst>
                </a:gridCol>
                <a:gridCol w="822960">
                  <a:extLst>
                    <a:ext uri="{9D8B030D-6E8A-4147-A177-3AD203B41FA5}">
                      <a16:colId xmlns:a16="http://schemas.microsoft.com/office/drawing/2014/main" val="2963103866"/>
                    </a:ext>
                  </a:extLst>
                </a:gridCol>
                <a:gridCol w="822960">
                  <a:extLst>
                    <a:ext uri="{9D8B030D-6E8A-4147-A177-3AD203B41FA5}">
                      <a16:colId xmlns:a16="http://schemas.microsoft.com/office/drawing/2014/main" val="3868846172"/>
                    </a:ext>
                  </a:extLst>
                </a:gridCol>
                <a:gridCol w="822960">
                  <a:extLst>
                    <a:ext uri="{9D8B030D-6E8A-4147-A177-3AD203B41FA5}">
                      <a16:colId xmlns:a16="http://schemas.microsoft.com/office/drawing/2014/main" val="3540120447"/>
                    </a:ext>
                  </a:extLst>
                </a:gridCol>
                <a:gridCol w="822960">
                  <a:extLst>
                    <a:ext uri="{9D8B030D-6E8A-4147-A177-3AD203B41FA5}">
                      <a16:colId xmlns:a16="http://schemas.microsoft.com/office/drawing/2014/main" val="3962303711"/>
                    </a:ext>
                  </a:extLst>
                </a:gridCol>
                <a:gridCol w="822960">
                  <a:extLst>
                    <a:ext uri="{9D8B030D-6E8A-4147-A177-3AD203B41FA5}">
                      <a16:colId xmlns:a16="http://schemas.microsoft.com/office/drawing/2014/main" val="757523526"/>
                    </a:ext>
                  </a:extLst>
                </a:gridCol>
                <a:gridCol w="822960">
                  <a:extLst>
                    <a:ext uri="{9D8B030D-6E8A-4147-A177-3AD203B41FA5}">
                      <a16:colId xmlns:a16="http://schemas.microsoft.com/office/drawing/2014/main" val="67909428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873888662"/>
                  </a:ext>
                </a:extLst>
              </a:tr>
              <a:tr h="370840">
                <a:tc>
                  <a:txBody>
                    <a:bodyPr/>
                    <a:lstStyle/>
                    <a:p>
                      <a:r>
                        <a:rPr lang="en-US" sz="1000"/>
                        <a:t>Kulturjournal</a:t>
                      </a:r>
                    </a:p>
                  </a:txBody>
                  <a:tcPr/>
                </a:tc>
                <a:tc>
                  <a:txBody>
                    <a:bodyPr/>
                    <a:lstStyle/>
                    <a:p>
                      <a:r>
                        <a:rPr lang="en-US" sz="1000"/>
                        <a:t>446</a:t>
                      </a:r>
                    </a:p>
                  </a:txBody>
                  <a:tcPr/>
                </a:tc>
                <a:tc>
                  <a:txBody>
                    <a:bodyPr/>
                    <a:lstStyle/>
                    <a:p>
                      <a:r>
                        <a:rPr lang="en-US" sz="1000"/>
                        <a:t>78</a:t>
                      </a:r>
                    </a:p>
                  </a:txBody>
                  <a:tcPr/>
                </a:tc>
                <a:tc>
                  <a:txBody>
                    <a:bodyPr/>
                    <a:lstStyle/>
                    <a:p>
                      <a:r>
                        <a:rPr lang="en-US" sz="1000"/>
                        <a:t>284</a:t>
                      </a:r>
                    </a:p>
                  </a:txBody>
                  <a:tcPr/>
                </a:tc>
                <a:tc>
                  <a:txBody>
                    <a:bodyPr/>
                    <a:lstStyle/>
                    <a:p>
                      <a:r>
                        <a:rPr lang="en-US" sz="1000"/>
                        <a:t>0</a:t>
                      </a:r>
                    </a:p>
                  </a:txBody>
                  <a:tcPr/>
                </a:tc>
                <a:tc>
                  <a:txBody>
                    <a:bodyPr/>
                    <a:lstStyle/>
                    <a:p>
                      <a:r>
                        <a:rPr lang="en-US" sz="1000"/>
                        <a:t>84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52772677"/>
                  </a:ext>
                </a:extLst>
              </a:tr>
            </a:tbl>
          </a:graphicData>
        </a:graphic>
      </p:graphicFrame>
      <p:sp>
        <p:nvSpPr>
          <p:cNvPr id="4" name="Text Placeholder 3">
            <a:extLst>
              <a:ext uri="{FF2B5EF4-FFF2-40B4-BE49-F238E27FC236}">
                <a16:creationId xmlns:a16="http://schemas.microsoft.com/office/drawing/2014/main" id="{6DCAE90D-B4BA-4551-A1F3-0DEBE61F8176}"/>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669953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BD80-C71E-4F5E-81C1-B640167E3EF5}"/>
              </a:ext>
            </a:extLst>
          </p:cNvPr>
          <p:cNvSpPr>
            <a:spLocks noGrp="1"/>
          </p:cNvSpPr>
          <p:nvPr>
            <p:ph type="title"/>
          </p:nvPr>
        </p:nvSpPr>
        <p:spPr/>
        <p:txBody>
          <a:bodyPr/>
          <a:lstStyle/>
          <a:p>
            <a:r>
              <a:rPr lang="en-US"/>
              <a:t>Eigene Posts - Shares - Export | Kulturjournal - 1 of 2</a:t>
            </a:r>
          </a:p>
        </p:txBody>
      </p:sp>
      <p:graphicFrame>
        <p:nvGraphicFramePr>
          <p:cNvPr id="5" name="Table Placeholder 4">
            <a:extLst>
              <a:ext uri="{FF2B5EF4-FFF2-40B4-BE49-F238E27FC236}">
                <a16:creationId xmlns:a16="http://schemas.microsoft.com/office/drawing/2014/main" id="{F9F8773A-94FA-4435-94AE-D95480893E86}"/>
              </a:ext>
            </a:extLst>
          </p:cNvPr>
          <p:cNvGraphicFramePr>
            <a:graphicFrameLocks noGrp="1"/>
          </p:cNvGraphicFramePr>
          <p:nvPr>
            <p:ph type="tbl" sz="quarter" idx="13"/>
            <p:extLst>
              <p:ext uri="{D42A27DB-BD31-4B8C-83A1-F6EECF244321}">
                <p14:modId xmlns:p14="http://schemas.microsoft.com/office/powerpoint/2010/main" val="145012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6340024"/>
                    </a:ext>
                  </a:extLst>
                </a:gridCol>
                <a:gridCol w="822960">
                  <a:extLst>
                    <a:ext uri="{9D8B030D-6E8A-4147-A177-3AD203B41FA5}">
                      <a16:colId xmlns:a16="http://schemas.microsoft.com/office/drawing/2014/main" val="3716903205"/>
                    </a:ext>
                  </a:extLst>
                </a:gridCol>
                <a:gridCol w="822960">
                  <a:extLst>
                    <a:ext uri="{9D8B030D-6E8A-4147-A177-3AD203B41FA5}">
                      <a16:colId xmlns:a16="http://schemas.microsoft.com/office/drawing/2014/main" val="88690103"/>
                    </a:ext>
                  </a:extLst>
                </a:gridCol>
                <a:gridCol w="822960">
                  <a:extLst>
                    <a:ext uri="{9D8B030D-6E8A-4147-A177-3AD203B41FA5}">
                      <a16:colId xmlns:a16="http://schemas.microsoft.com/office/drawing/2014/main" val="791630416"/>
                    </a:ext>
                  </a:extLst>
                </a:gridCol>
                <a:gridCol w="822960">
                  <a:extLst>
                    <a:ext uri="{9D8B030D-6E8A-4147-A177-3AD203B41FA5}">
                      <a16:colId xmlns:a16="http://schemas.microsoft.com/office/drawing/2014/main" val="3288958942"/>
                    </a:ext>
                  </a:extLst>
                </a:gridCol>
                <a:gridCol w="822960">
                  <a:extLst>
                    <a:ext uri="{9D8B030D-6E8A-4147-A177-3AD203B41FA5}">
                      <a16:colId xmlns:a16="http://schemas.microsoft.com/office/drawing/2014/main" val="2584695790"/>
                    </a:ext>
                  </a:extLst>
                </a:gridCol>
                <a:gridCol w="822960">
                  <a:extLst>
                    <a:ext uri="{9D8B030D-6E8A-4147-A177-3AD203B41FA5}">
                      <a16:colId xmlns:a16="http://schemas.microsoft.com/office/drawing/2014/main" val="3000124915"/>
                    </a:ext>
                  </a:extLst>
                </a:gridCol>
                <a:gridCol w="822960">
                  <a:extLst>
                    <a:ext uri="{9D8B030D-6E8A-4147-A177-3AD203B41FA5}">
                      <a16:colId xmlns:a16="http://schemas.microsoft.com/office/drawing/2014/main" val="383770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595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- 2018-02-01 11:12:19 </a:t>
                      </a:r>
                      <a:r>
                        <a:rPr kumimoji="0" lang="de-DE" sz="1000" b="0" i="0" u="none" strike="noStrike" kern="1200" cap="none" spc="0" normalizeH="0" baseline="0" noProof="0">
                          <a:ln>
                            <a:noFill/>
                          </a:ln>
                          <a:solidFill>
                            <a:prstClr val="black"/>
                          </a:solidFill>
                          <a:effectLst/>
                          <a:uLnTx/>
                          <a:uFillTx/>
                          <a:latin typeface="+mn-lt"/>
                          <a:ea typeface="+mn-ea"/>
                          <a:cs typeface="+mn-cs"/>
                        </a:rPr>
                        <a:t> 
 "Wo kommen Sie denn eigentlich her?" Diese Frage hören Menschen mit Migrationshintergrund häufig in Deutschland. Ab einer gewissen Hautfarbe wird die Herkunft offenbar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526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- 2017-10-09 11:22:38 </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384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- 2018-01-11 08:54:16 </a:t>
                      </a:r>
                      <a:r>
                        <a:rPr kumimoji="0" lang="de-DE"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0836401"/>
                  </a:ext>
                </a:extLst>
              </a:tr>
            </a:tbl>
          </a:graphicData>
        </a:graphic>
      </p:graphicFrame>
      <p:sp>
        <p:nvSpPr>
          <p:cNvPr id="4" name="Text Placeholder 3">
            <a:extLst>
              <a:ext uri="{FF2B5EF4-FFF2-40B4-BE49-F238E27FC236}">
                <a16:creationId xmlns:a16="http://schemas.microsoft.com/office/drawing/2014/main" id="{4657A62B-D896-4C17-A26B-0AC3C3C28C04}"/>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473182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BC680-0BEA-4956-8C0D-4BDD6482591C}"/>
              </a:ext>
            </a:extLst>
          </p:cNvPr>
          <p:cNvSpPr>
            <a:spLocks noGrp="1"/>
          </p:cNvSpPr>
          <p:nvPr>
            <p:ph type="title"/>
          </p:nvPr>
        </p:nvSpPr>
        <p:spPr/>
        <p:txBody>
          <a:bodyPr/>
          <a:lstStyle/>
          <a:p>
            <a:r>
              <a:rPr lang="en-US"/>
              <a:t>Eigene Posts - Shares - Export | Kulturjournal - 2 of 2</a:t>
            </a:r>
          </a:p>
        </p:txBody>
      </p:sp>
      <p:graphicFrame>
        <p:nvGraphicFramePr>
          <p:cNvPr id="5" name="Table Placeholder 4">
            <a:extLst>
              <a:ext uri="{FF2B5EF4-FFF2-40B4-BE49-F238E27FC236}">
                <a16:creationId xmlns:a16="http://schemas.microsoft.com/office/drawing/2014/main" id="{982B3AF0-2468-4CBF-9747-324C0CCD2244}"/>
              </a:ext>
            </a:extLst>
          </p:cNvPr>
          <p:cNvGraphicFramePr>
            <a:graphicFrameLocks noGrp="1"/>
          </p:cNvGraphicFramePr>
          <p:nvPr>
            <p:ph type="tbl" sz="quarter" idx="13"/>
            <p:extLst>
              <p:ext uri="{D42A27DB-BD31-4B8C-83A1-F6EECF244321}">
                <p14:modId xmlns:p14="http://schemas.microsoft.com/office/powerpoint/2010/main" val="35287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9519966"/>
                    </a:ext>
                  </a:extLst>
                </a:gridCol>
                <a:gridCol w="822960">
                  <a:extLst>
                    <a:ext uri="{9D8B030D-6E8A-4147-A177-3AD203B41FA5}">
                      <a16:colId xmlns:a16="http://schemas.microsoft.com/office/drawing/2014/main" val="325988613"/>
                    </a:ext>
                  </a:extLst>
                </a:gridCol>
                <a:gridCol w="822960">
                  <a:extLst>
                    <a:ext uri="{9D8B030D-6E8A-4147-A177-3AD203B41FA5}">
                      <a16:colId xmlns:a16="http://schemas.microsoft.com/office/drawing/2014/main" val="3262423376"/>
                    </a:ext>
                  </a:extLst>
                </a:gridCol>
                <a:gridCol w="822960">
                  <a:extLst>
                    <a:ext uri="{9D8B030D-6E8A-4147-A177-3AD203B41FA5}">
                      <a16:colId xmlns:a16="http://schemas.microsoft.com/office/drawing/2014/main" val="3041444943"/>
                    </a:ext>
                  </a:extLst>
                </a:gridCol>
                <a:gridCol w="822960">
                  <a:extLst>
                    <a:ext uri="{9D8B030D-6E8A-4147-A177-3AD203B41FA5}">
                      <a16:colId xmlns:a16="http://schemas.microsoft.com/office/drawing/2014/main" val="3296178026"/>
                    </a:ext>
                  </a:extLst>
                </a:gridCol>
                <a:gridCol w="822960">
                  <a:extLst>
                    <a:ext uri="{9D8B030D-6E8A-4147-A177-3AD203B41FA5}">
                      <a16:colId xmlns:a16="http://schemas.microsoft.com/office/drawing/2014/main" val="1442126898"/>
                    </a:ext>
                  </a:extLst>
                </a:gridCol>
                <a:gridCol w="822960">
                  <a:extLst>
                    <a:ext uri="{9D8B030D-6E8A-4147-A177-3AD203B41FA5}">
                      <a16:colId xmlns:a16="http://schemas.microsoft.com/office/drawing/2014/main" val="3174928893"/>
                    </a:ext>
                  </a:extLst>
                </a:gridCol>
                <a:gridCol w="822960">
                  <a:extLst>
                    <a:ext uri="{9D8B030D-6E8A-4147-A177-3AD203B41FA5}">
                      <a16:colId xmlns:a16="http://schemas.microsoft.com/office/drawing/2014/main" val="1428945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032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- 2017-09-11 09:43:50 </a:t>
                      </a:r>
                      <a:r>
                        <a:rPr kumimoji="0" lang="de-DE" sz="1000" b="0" i="0" u="none" strike="noStrike" kern="1200" cap="none" spc="0" normalizeH="0" baseline="0" noProof="0">
                          <a:ln>
                            <a:noFill/>
                          </a:ln>
                          <a:solidFill>
                            <a:prstClr val="black"/>
                          </a:solidFill>
                          <a:effectLst/>
                          <a:uLnTx/>
                          <a:uFillTx/>
                          <a:latin typeface="+mn-lt"/>
                          <a:ea typeface="+mn-ea"/>
                          <a:cs typeface="+mn-cs"/>
                        </a:rPr>
                        <a:t> 
 Wie könnte ein Leben ohne Fleischkonsum aussehen? Und was ist überhaupt der Unterschied zwischen Hund und Schwein?
----------------
Über die Doku The End of Meat 📹 11.9. | 22.45 Uhr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242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- 2017-12-04 10:41:37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sagen die Leute jetzt häufig: 'Du solltest in dein Land zurückkehren.' Ja - aber wohin? Wir dürfen nicht aufhören, unsere Geschichten zu erzählen. Wir alle sind doch nicht ohne Grund über das Meer geflohen, um in Europa Schutz zu suchen."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8552528"/>
                  </a:ext>
                </a:extLst>
              </a:tr>
            </a:tbl>
          </a:graphicData>
        </a:graphic>
      </p:graphicFrame>
      <p:sp>
        <p:nvSpPr>
          <p:cNvPr id="4" name="Text Placeholder 3">
            <a:extLst>
              <a:ext uri="{FF2B5EF4-FFF2-40B4-BE49-F238E27FC236}">
                <a16:creationId xmlns:a16="http://schemas.microsoft.com/office/drawing/2014/main" id="{5B56D5FD-FC9E-4211-B3BF-39CD50B52BE7}"/>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65846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8EC43-CA7B-411B-AFD3-E699F3001633}"/>
              </a:ext>
            </a:extLst>
          </p:cNvPr>
          <p:cNvSpPr>
            <a:spLocks noGrp="1"/>
          </p:cNvSpPr>
          <p:nvPr>
            <p:ph type="title"/>
          </p:nvPr>
        </p:nvSpPr>
        <p:spPr/>
        <p:txBody>
          <a:bodyPr/>
          <a:lstStyle/>
          <a:p>
            <a:r>
              <a:rPr lang="en-US"/>
              <a:t>Eigene Posts - Kommentare - Export | Kulturjournal</a:t>
            </a:r>
          </a:p>
        </p:txBody>
      </p:sp>
      <p:graphicFrame>
        <p:nvGraphicFramePr>
          <p:cNvPr id="5" name="Table Placeholder 4">
            <a:extLst>
              <a:ext uri="{FF2B5EF4-FFF2-40B4-BE49-F238E27FC236}">
                <a16:creationId xmlns:a16="http://schemas.microsoft.com/office/drawing/2014/main" id="{7D1BFA2F-9CF5-4377-99FB-E4ED8BDA228B}"/>
              </a:ext>
            </a:extLst>
          </p:cNvPr>
          <p:cNvGraphicFramePr>
            <a:graphicFrameLocks noGrp="1"/>
          </p:cNvGraphicFramePr>
          <p:nvPr>
            <p:ph type="tbl" sz="quarter" idx="13"/>
            <p:extLst>
              <p:ext uri="{D42A27DB-BD31-4B8C-83A1-F6EECF244321}">
                <p14:modId xmlns:p14="http://schemas.microsoft.com/office/powerpoint/2010/main" val="247533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4619657"/>
                    </a:ext>
                  </a:extLst>
                </a:gridCol>
                <a:gridCol w="822960">
                  <a:extLst>
                    <a:ext uri="{9D8B030D-6E8A-4147-A177-3AD203B41FA5}">
                      <a16:colId xmlns:a16="http://schemas.microsoft.com/office/drawing/2014/main" val="3507871792"/>
                    </a:ext>
                  </a:extLst>
                </a:gridCol>
                <a:gridCol w="822960">
                  <a:extLst>
                    <a:ext uri="{9D8B030D-6E8A-4147-A177-3AD203B41FA5}">
                      <a16:colId xmlns:a16="http://schemas.microsoft.com/office/drawing/2014/main" val="1970616747"/>
                    </a:ext>
                  </a:extLst>
                </a:gridCol>
                <a:gridCol w="822960">
                  <a:extLst>
                    <a:ext uri="{9D8B030D-6E8A-4147-A177-3AD203B41FA5}">
                      <a16:colId xmlns:a16="http://schemas.microsoft.com/office/drawing/2014/main" val="2453465234"/>
                    </a:ext>
                  </a:extLst>
                </a:gridCol>
                <a:gridCol w="822960">
                  <a:extLst>
                    <a:ext uri="{9D8B030D-6E8A-4147-A177-3AD203B41FA5}">
                      <a16:colId xmlns:a16="http://schemas.microsoft.com/office/drawing/2014/main" val="3891520543"/>
                    </a:ext>
                  </a:extLst>
                </a:gridCol>
                <a:gridCol w="822960">
                  <a:extLst>
                    <a:ext uri="{9D8B030D-6E8A-4147-A177-3AD203B41FA5}">
                      <a16:colId xmlns:a16="http://schemas.microsoft.com/office/drawing/2014/main" val="923044302"/>
                    </a:ext>
                  </a:extLst>
                </a:gridCol>
                <a:gridCol w="822960">
                  <a:extLst>
                    <a:ext uri="{9D8B030D-6E8A-4147-A177-3AD203B41FA5}">
                      <a16:colId xmlns:a16="http://schemas.microsoft.com/office/drawing/2014/main" val="3981653431"/>
                    </a:ext>
                  </a:extLst>
                </a:gridCol>
                <a:gridCol w="822960">
                  <a:extLst>
                    <a:ext uri="{9D8B030D-6E8A-4147-A177-3AD203B41FA5}">
                      <a16:colId xmlns:a16="http://schemas.microsoft.com/office/drawing/2014/main" val="153228663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59487121"/>
                  </a:ext>
                </a:extLst>
              </a:tr>
              <a:tr h="370840">
                <a:tc>
                  <a:txBody>
                    <a:bodyPr/>
                    <a:lstStyle/>
                    <a:p>
                      <a:r>
                        <a:rPr lang="de-DE" sz="1000" b="1"/>
                        <a:t> Kulturjournal - 2018-02-01 11:12:19 </a:t>
                      </a:r>
                      <a:r>
                        <a:rPr lang="de-DE" sz="1000"/>
                        <a:t> 
 "Wo kommen Sie denn eigentlich her?" Diese Frage hören Menschen mit Migrationshintergrund häufig in Deutschland. Ab einer gewissen Hautfarbe wird die Herkunft offenbar wichtig.</a:t>
                      </a:r>
                      <a:endParaRPr lang="en-US" sz="1000"/>
                    </a:p>
                  </a:txBody>
                  <a:tcPr/>
                </a:tc>
                <a:tc>
                  <a:txBody>
                    <a:bodyPr/>
                    <a:lstStyle/>
                    <a:p>
                      <a:r>
                        <a:rPr lang="en-US" sz="1000"/>
                        <a:t>1498</a:t>
                      </a:r>
                    </a:p>
                  </a:txBody>
                  <a:tcPr/>
                </a:tc>
                <a:tc>
                  <a:txBody>
                    <a:bodyPr/>
                    <a:lstStyle/>
                    <a:p>
                      <a:r>
                        <a:rPr lang="en-US" sz="1000"/>
                        <a:t>3086</a:t>
                      </a:r>
                    </a:p>
                  </a:txBody>
                  <a:tcPr/>
                </a:tc>
                <a:tc>
                  <a:txBody>
                    <a:bodyPr/>
                    <a:lstStyle/>
                    <a:p>
                      <a:r>
                        <a:rPr lang="en-US" sz="1000"/>
                        <a:t>1940</a:t>
                      </a:r>
                    </a:p>
                  </a:txBody>
                  <a:tcPr/>
                </a:tc>
                <a:tc>
                  <a:txBody>
                    <a:bodyPr/>
                    <a:lstStyle/>
                    <a:p>
                      <a:r>
                        <a:rPr lang="en-US" sz="1000"/>
                        <a:t>6524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0502973"/>
                  </a:ext>
                </a:extLst>
              </a:tr>
              <a:tr h="370840">
                <a:tc>
                  <a:txBody>
                    <a:bodyPr/>
                    <a:lstStyle/>
                    <a:p>
                      <a:r>
                        <a:rPr lang="de-DE" sz="1000" b="1"/>
                        <a:t> Kulturjournal - 2017-12-04 10:41:37 </a:t>
                      </a:r>
                      <a:r>
                        <a:rPr lang="de-DE" sz="1000"/>
                        <a:t> 
 "In Deutschland sagen die Leute jetzt häufig: 'Du solltest in dein Land zurückkehren.' Ja - aber wohin? Wir dürfen nicht aufhören, unsere Geschichten zu erzählen. Wir alle sind doch nicht ohne Grund über das Meer geflohen, um in Europa Schutz zu suchen."</a:t>
                      </a:r>
                      <a:endParaRPr lang="en-US" sz="1000"/>
                    </a:p>
                  </a:txBody>
                  <a:tcPr/>
                </a:tc>
                <a:tc>
                  <a:txBody>
                    <a:bodyPr/>
                    <a:lstStyle/>
                    <a:p>
                      <a:r>
                        <a:rPr lang="en-US" sz="1000"/>
                        <a:t>113</a:t>
                      </a:r>
                    </a:p>
                  </a:txBody>
                  <a:tcPr/>
                </a:tc>
                <a:tc>
                  <a:txBody>
                    <a:bodyPr/>
                    <a:lstStyle/>
                    <a:p>
                      <a:r>
                        <a:rPr lang="en-US" sz="1000"/>
                        <a:t>60</a:t>
                      </a:r>
                    </a:p>
                  </a:txBody>
                  <a:tcPr/>
                </a:tc>
                <a:tc>
                  <a:txBody>
                    <a:bodyPr/>
                    <a:lstStyle/>
                    <a:p>
                      <a:r>
                        <a:rPr lang="en-US" sz="1000"/>
                        <a:t>184</a:t>
                      </a:r>
                    </a:p>
                  </a:txBody>
                  <a:tcPr/>
                </a:tc>
                <a:tc>
                  <a:txBody>
                    <a:bodyPr/>
                    <a:lstStyle/>
                    <a:p>
                      <a:r>
                        <a:rPr lang="en-US" sz="1000"/>
                        <a:t>357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19028832"/>
                  </a:ext>
                </a:extLst>
              </a:tr>
              <a:tr h="370840">
                <a:tc>
                  <a:txBody>
                    <a:bodyPr/>
                    <a:lstStyle/>
                    <a:p>
                      <a:r>
                        <a:rPr lang="de-DE" sz="1000" b="1"/>
                        <a:t> Kulturjournal - 2017-10-09 11:22:38 </a:t>
                      </a:r>
                      <a:r>
                        <a:rPr lang="de-DE" sz="1000"/>
                        <a:t> 
 Flattert bald kein Schmetterling mehr? Susanne Dohrn hat ein bedrückendes Buch über "Das Ende der Natur" geschrieben. Ein Thema bei uns: 9.10. | 23.15 Uhr</a:t>
                      </a:r>
                      <a:endParaRPr lang="en-US" sz="1000"/>
                    </a:p>
                  </a:txBody>
                  <a:tcPr/>
                </a:tc>
                <a:tc>
                  <a:txBody>
                    <a:bodyPr/>
                    <a:lstStyle/>
                    <a:p>
                      <a:r>
                        <a:rPr lang="en-US" sz="1000"/>
                        <a:t>77</a:t>
                      </a:r>
                    </a:p>
                  </a:txBody>
                  <a:tcPr/>
                </a:tc>
                <a:tc>
                  <a:txBody>
                    <a:bodyPr/>
                    <a:lstStyle/>
                    <a:p>
                      <a:r>
                        <a:rPr lang="en-US" sz="1000"/>
                        <a:t>32</a:t>
                      </a:r>
                    </a:p>
                  </a:txBody>
                  <a:tcPr/>
                </a:tc>
                <a:tc>
                  <a:txBody>
                    <a:bodyPr/>
                    <a:lstStyle/>
                    <a:p>
                      <a:r>
                        <a:rPr lang="en-US" sz="1000"/>
                        <a:t>805</a:t>
                      </a:r>
                    </a:p>
                  </a:txBody>
                  <a:tcPr/>
                </a:tc>
                <a:tc>
                  <a:txBody>
                    <a:bodyPr/>
                    <a:lstStyle/>
                    <a:p>
                      <a:r>
                        <a:rPr lang="en-US" sz="1000"/>
                        <a:t>914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98660992"/>
                  </a:ext>
                </a:extLst>
              </a:tr>
              <a:tr h="370840">
                <a:tc>
                  <a:txBody>
                    <a:bodyPr/>
                    <a:lstStyle/>
                    <a:p>
                      <a:r>
                        <a:rPr lang="nn-NO" sz="1000" b="1"/>
                        <a:t> Kulturjournal - 2018-05-18 08:25:18 </a:t>
                      </a:r>
                      <a:r>
                        <a:rPr lang="nn-NO" sz="1000"/>
                        <a:t> 
 Aha.</a:t>
                      </a:r>
                      <a:endParaRPr lang="en-US" sz="1000"/>
                    </a:p>
                  </a:txBody>
                  <a:tcPr/>
                </a:tc>
                <a:tc>
                  <a:txBody>
                    <a:bodyPr/>
                    <a:lstStyle/>
                    <a:p>
                      <a:r>
                        <a:rPr lang="en-US" sz="1000"/>
                        <a:t>32</a:t>
                      </a:r>
                    </a:p>
                  </a:txBody>
                  <a:tcPr/>
                </a:tc>
                <a:tc>
                  <a:txBody>
                    <a:bodyPr/>
                    <a:lstStyle/>
                    <a:p>
                      <a:r>
                        <a:rPr lang="en-US" sz="1000"/>
                        <a:t>1</a:t>
                      </a:r>
                    </a:p>
                  </a:txBody>
                  <a:tcPr/>
                </a:tc>
                <a:tc>
                  <a:txBody>
                    <a:bodyPr/>
                    <a:lstStyle/>
                    <a:p>
                      <a:r>
                        <a:rPr lang="en-US" sz="1000"/>
                        <a:t>2</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0943625"/>
                  </a:ext>
                </a:extLst>
              </a:tr>
              <a:tr h="370840">
                <a:tc>
                  <a:txBody>
                    <a:bodyPr/>
                    <a:lstStyle/>
                    <a:p>
                      <a:r>
                        <a:rPr lang="de-DE" sz="1000" b="1"/>
                        <a:t> Kulturjournal - 2017-08-28 14:38:38 </a:t>
                      </a:r>
                      <a:r>
                        <a:rPr lang="de-DE" sz="1000"/>
                        <a:t> 
 Von wegen die "lieben Kleinen" - zwei Erzieherinnen über den Alltagswahnsinn in Kitas</a:t>
                      </a:r>
                      <a:endParaRPr lang="en-US" sz="1000"/>
                    </a:p>
                  </a:txBody>
                  <a:tcPr/>
                </a:tc>
                <a:tc>
                  <a:txBody>
                    <a:bodyPr/>
                    <a:lstStyle/>
                    <a:p>
                      <a:r>
                        <a:rPr lang="en-US" sz="1000"/>
                        <a:t>25</a:t>
                      </a:r>
                    </a:p>
                  </a:txBody>
                  <a:tcPr/>
                </a:tc>
                <a:tc>
                  <a:txBody>
                    <a:bodyPr/>
                    <a:lstStyle/>
                    <a:p>
                      <a:r>
                        <a:rPr lang="en-US" sz="1000"/>
                        <a:t>29</a:t>
                      </a:r>
                    </a:p>
                  </a:txBody>
                  <a:tcPr/>
                </a:tc>
                <a:tc>
                  <a:txBody>
                    <a:bodyPr/>
                    <a:lstStyle/>
                    <a:p>
                      <a:r>
                        <a:rPr lang="en-US" sz="1000"/>
                        <a:t>25</a:t>
                      </a:r>
                    </a:p>
                  </a:txBody>
                  <a:tcPr/>
                </a:tc>
                <a:tc>
                  <a:txBody>
                    <a:bodyPr/>
                    <a:lstStyle/>
                    <a:p>
                      <a:r>
                        <a:rPr lang="en-US" sz="1000"/>
                        <a:t>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4758879"/>
                  </a:ext>
                </a:extLst>
              </a:tr>
            </a:tbl>
          </a:graphicData>
        </a:graphic>
      </p:graphicFrame>
      <p:sp>
        <p:nvSpPr>
          <p:cNvPr id="4" name="Text Placeholder 3">
            <a:extLst>
              <a:ext uri="{FF2B5EF4-FFF2-40B4-BE49-F238E27FC236}">
                <a16:creationId xmlns:a16="http://schemas.microsoft.com/office/drawing/2014/main" id="{D6DCF8E6-8F34-48C6-811B-04627B03373C}"/>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993859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A52BA-F331-4A1A-894D-126E5706C096}"/>
              </a:ext>
            </a:extLst>
          </p:cNvPr>
          <p:cNvSpPr>
            <a:spLocks noGrp="1"/>
          </p:cNvSpPr>
          <p:nvPr>
            <p:ph type="title"/>
          </p:nvPr>
        </p:nvSpPr>
        <p:spPr/>
        <p:txBody>
          <a:bodyPr/>
          <a:lstStyle/>
          <a:p>
            <a:r>
              <a:rPr lang="en-US"/>
              <a:t>Eigene Posts - Links - Export | Kulturjournal</a:t>
            </a:r>
          </a:p>
        </p:txBody>
      </p:sp>
      <p:graphicFrame>
        <p:nvGraphicFramePr>
          <p:cNvPr id="5" name="Table Placeholder 4">
            <a:extLst>
              <a:ext uri="{FF2B5EF4-FFF2-40B4-BE49-F238E27FC236}">
                <a16:creationId xmlns:a16="http://schemas.microsoft.com/office/drawing/2014/main" id="{12FEA936-6AAD-4B27-AF11-E4B358975829}"/>
              </a:ext>
            </a:extLst>
          </p:cNvPr>
          <p:cNvGraphicFramePr>
            <a:graphicFrameLocks noGrp="1"/>
          </p:cNvGraphicFramePr>
          <p:nvPr>
            <p:ph type="tbl" sz="quarter" idx="13"/>
            <p:extLst>
              <p:ext uri="{D42A27DB-BD31-4B8C-83A1-F6EECF244321}">
                <p14:modId xmlns:p14="http://schemas.microsoft.com/office/powerpoint/2010/main" val="350083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64899844"/>
                    </a:ext>
                  </a:extLst>
                </a:gridCol>
                <a:gridCol w="822960">
                  <a:extLst>
                    <a:ext uri="{9D8B030D-6E8A-4147-A177-3AD203B41FA5}">
                      <a16:colId xmlns:a16="http://schemas.microsoft.com/office/drawing/2014/main" val="2660408136"/>
                    </a:ext>
                  </a:extLst>
                </a:gridCol>
                <a:gridCol w="822960">
                  <a:extLst>
                    <a:ext uri="{9D8B030D-6E8A-4147-A177-3AD203B41FA5}">
                      <a16:colId xmlns:a16="http://schemas.microsoft.com/office/drawing/2014/main" val="3577686587"/>
                    </a:ext>
                  </a:extLst>
                </a:gridCol>
                <a:gridCol w="822960">
                  <a:extLst>
                    <a:ext uri="{9D8B030D-6E8A-4147-A177-3AD203B41FA5}">
                      <a16:colId xmlns:a16="http://schemas.microsoft.com/office/drawing/2014/main" val="3553049566"/>
                    </a:ext>
                  </a:extLst>
                </a:gridCol>
                <a:gridCol w="822960">
                  <a:extLst>
                    <a:ext uri="{9D8B030D-6E8A-4147-A177-3AD203B41FA5}">
                      <a16:colId xmlns:a16="http://schemas.microsoft.com/office/drawing/2014/main" val="2797966377"/>
                    </a:ext>
                  </a:extLst>
                </a:gridCol>
                <a:gridCol w="822960">
                  <a:extLst>
                    <a:ext uri="{9D8B030D-6E8A-4147-A177-3AD203B41FA5}">
                      <a16:colId xmlns:a16="http://schemas.microsoft.com/office/drawing/2014/main" val="3221251816"/>
                    </a:ext>
                  </a:extLst>
                </a:gridCol>
                <a:gridCol w="822960">
                  <a:extLst>
                    <a:ext uri="{9D8B030D-6E8A-4147-A177-3AD203B41FA5}">
                      <a16:colId xmlns:a16="http://schemas.microsoft.com/office/drawing/2014/main" val="1632894637"/>
                    </a:ext>
                  </a:extLst>
                </a:gridCol>
                <a:gridCol w="822960">
                  <a:extLst>
                    <a:ext uri="{9D8B030D-6E8A-4147-A177-3AD203B41FA5}">
                      <a16:colId xmlns:a16="http://schemas.microsoft.com/office/drawing/2014/main" val="3478801138"/>
                    </a:ext>
                  </a:extLst>
                </a:gridCol>
                <a:gridCol w="822960">
                  <a:extLst>
                    <a:ext uri="{9D8B030D-6E8A-4147-A177-3AD203B41FA5}">
                      <a16:colId xmlns:a16="http://schemas.microsoft.com/office/drawing/2014/main" val="332106643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41638895"/>
                  </a:ext>
                </a:extLst>
              </a:tr>
              <a:tr h="370840">
                <a:tc>
                  <a:txBody>
                    <a:bodyPr/>
                    <a:lstStyle/>
                    <a:p>
                      <a:r>
                        <a:rPr lang="de-DE" sz="1000" b="1"/>
                        <a:t> Kulturjournal - 2017-09-26 08:10:02 </a:t>
                      </a:r>
                      <a:r>
                        <a:rPr lang="de-DE" sz="1000"/>
                        <a:t> 
 Ganz schön düster.</a:t>
                      </a:r>
                      <a:endParaRPr lang="en-US" sz="1000"/>
                    </a:p>
                  </a:txBody>
                  <a:tcPr/>
                </a:tc>
                <a:tc>
                  <a:txBody>
                    <a:bodyPr/>
                    <a:lstStyle/>
                    <a:p>
                      <a:r>
                        <a:rPr lang="en-US" sz="1000"/>
                        <a:t>7.4 %</a:t>
                      </a:r>
                    </a:p>
                  </a:txBody>
                  <a:tcPr/>
                </a:tc>
                <a:tc>
                  <a:txBody>
                    <a:bodyPr/>
                    <a:lstStyle/>
                    <a:p>
                      <a:r>
                        <a:rPr lang="en-US" sz="1000"/>
                        <a:t>281</a:t>
                      </a:r>
                    </a:p>
                  </a:txBody>
                  <a:tcPr/>
                </a:tc>
                <a:tc>
                  <a:txBody>
                    <a:bodyPr/>
                    <a:lstStyle/>
                    <a:p>
                      <a:r>
                        <a:rPr lang="en-US" sz="1000"/>
                        <a:t>3802</a:t>
                      </a:r>
                    </a:p>
                  </a:txBody>
                  <a:tcPr/>
                </a:tc>
                <a:tc>
                  <a:txBody>
                    <a:bodyPr/>
                    <a:lstStyle/>
                    <a:p>
                      <a:r>
                        <a:rPr lang="en-US" sz="1000"/>
                        <a:t>308</a:t>
                      </a:r>
                    </a:p>
                  </a:txBody>
                  <a:tcPr/>
                </a:tc>
                <a:tc>
                  <a:txBody>
                    <a:bodyPr/>
                    <a:lstStyle/>
                    <a:p>
                      <a:r>
                        <a:rPr lang="en-US" sz="1000"/>
                        <a:t>8.1 %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3295593"/>
                  </a:ext>
                </a:extLst>
              </a:tr>
              <a:tr h="370840">
                <a:tc>
                  <a:txBody>
                    <a:bodyPr/>
                    <a:lstStyle/>
                    <a:p>
                      <a:r>
                        <a:rPr lang="de-DE" sz="1000" b="1"/>
                        <a:t> Kulturjournal - 2018-03-14 10:24:22 </a:t>
                      </a:r>
                      <a:r>
                        <a:rPr lang="de-DE" sz="1000"/>
                        <a:t> 
 Schlafen, kochen und essen auf wenigen Quadratmetern - ist ein "Tiny House" die Lösung der Wohnungsnot?</a:t>
                      </a:r>
                      <a:endParaRPr lang="en-US" sz="1000"/>
                    </a:p>
                  </a:txBody>
                  <a:tcPr/>
                </a:tc>
                <a:tc>
                  <a:txBody>
                    <a:bodyPr/>
                    <a:lstStyle/>
                    <a:p>
                      <a:r>
                        <a:rPr lang="en-US" sz="1000"/>
                        <a:t>6.0 %</a:t>
                      </a:r>
                    </a:p>
                  </a:txBody>
                  <a:tcPr/>
                </a:tc>
                <a:tc>
                  <a:txBody>
                    <a:bodyPr/>
                    <a:lstStyle/>
                    <a:p>
                      <a:r>
                        <a:rPr lang="en-US" sz="1000"/>
                        <a:t>146</a:t>
                      </a:r>
                    </a:p>
                  </a:txBody>
                  <a:tcPr/>
                </a:tc>
                <a:tc>
                  <a:txBody>
                    <a:bodyPr/>
                    <a:lstStyle/>
                    <a:p>
                      <a:r>
                        <a:rPr lang="en-US" sz="1000"/>
                        <a:t>2418</a:t>
                      </a:r>
                    </a:p>
                  </a:txBody>
                  <a:tcPr/>
                </a:tc>
                <a:tc>
                  <a:txBody>
                    <a:bodyPr/>
                    <a:lstStyle/>
                    <a:p>
                      <a:r>
                        <a:rPr lang="en-US" sz="1000"/>
                        <a:t>180</a:t>
                      </a:r>
                    </a:p>
                  </a:txBody>
                  <a:tcPr/>
                </a:tc>
                <a:tc>
                  <a:txBody>
                    <a:bodyPr/>
                    <a:lstStyle/>
                    <a:p>
                      <a:r>
                        <a:rPr lang="en-US" sz="1000"/>
                        <a:t>7.4 %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80846745"/>
                  </a:ext>
                </a:extLst>
              </a:tr>
              <a:tr h="370840">
                <a:tc>
                  <a:txBody>
                    <a:bodyPr/>
                    <a:lstStyle/>
                    <a:p>
                      <a:r>
                        <a:rPr lang="de-DE" sz="1000" b="1"/>
                        <a:t> Kulturjournal - 2018-03-27 08:05:28 </a:t>
                      </a:r>
                      <a:r>
                        <a:rPr lang="de-DE" sz="1000"/>
                        <a:t> 
 Ein Paar aus Ostfriesland nimmt die Energiewende einfach selbst in die Hand:</a:t>
                      </a:r>
                      <a:endParaRPr lang="en-US" sz="1000"/>
                    </a:p>
                  </a:txBody>
                  <a:tcPr/>
                </a:tc>
                <a:tc>
                  <a:txBody>
                    <a:bodyPr/>
                    <a:lstStyle/>
                    <a:p>
                      <a:r>
                        <a:rPr lang="en-US" sz="1000"/>
                        <a:t>4.6 %</a:t>
                      </a:r>
                    </a:p>
                  </a:txBody>
                  <a:tcPr/>
                </a:tc>
                <a:tc>
                  <a:txBody>
                    <a:bodyPr/>
                    <a:lstStyle/>
                    <a:p>
                      <a:r>
                        <a:rPr lang="en-US" sz="1000"/>
                        <a:t>199</a:t>
                      </a:r>
                    </a:p>
                  </a:txBody>
                  <a:tcPr/>
                </a:tc>
                <a:tc>
                  <a:txBody>
                    <a:bodyPr/>
                    <a:lstStyle/>
                    <a:p>
                      <a:r>
                        <a:rPr lang="en-US" sz="1000"/>
                        <a:t>4340</a:t>
                      </a:r>
                    </a:p>
                  </a:txBody>
                  <a:tcPr/>
                </a:tc>
                <a:tc>
                  <a:txBody>
                    <a:bodyPr/>
                    <a:lstStyle/>
                    <a:p>
                      <a:r>
                        <a:rPr lang="en-US" sz="1000"/>
                        <a:t>253</a:t>
                      </a:r>
                    </a:p>
                  </a:txBody>
                  <a:tcPr/>
                </a:tc>
                <a:tc>
                  <a:txBody>
                    <a:bodyPr/>
                    <a:lstStyle/>
                    <a:p>
                      <a:r>
                        <a:rPr lang="en-US" sz="1000"/>
                        <a:t>5.8 %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4997695"/>
                  </a:ext>
                </a:extLst>
              </a:tr>
              <a:tr h="370840">
                <a:tc>
                  <a:txBody>
                    <a:bodyPr/>
                    <a:lstStyle/>
                    <a:p>
                      <a:r>
                        <a:rPr lang="de-DE" sz="1000" b="1"/>
                        <a:t> Kulturjournal - 2018-02-20 12:51:23 </a:t>
                      </a:r>
                      <a:r>
                        <a:rPr lang="de-DE" sz="1000"/>
                        <a:t> 
 Für alle, die von Romy Schneider nicht genug bekommen können. ❤</a:t>
                      </a:r>
                      <a:endParaRPr lang="en-US" sz="1000"/>
                    </a:p>
                  </a:txBody>
                  <a:tcPr/>
                </a:tc>
                <a:tc>
                  <a:txBody>
                    <a:bodyPr/>
                    <a:lstStyle/>
                    <a:p>
                      <a:r>
                        <a:rPr lang="en-US" sz="1000"/>
                        <a:t>4.5 %</a:t>
                      </a:r>
                    </a:p>
                  </a:txBody>
                  <a:tcPr/>
                </a:tc>
                <a:tc>
                  <a:txBody>
                    <a:bodyPr/>
                    <a:lstStyle/>
                    <a:p>
                      <a:r>
                        <a:rPr lang="en-US" sz="1000"/>
                        <a:t>72</a:t>
                      </a:r>
                    </a:p>
                  </a:txBody>
                  <a:tcPr/>
                </a:tc>
                <a:tc>
                  <a:txBody>
                    <a:bodyPr/>
                    <a:lstStyle/>
                    <a:p>
                      <a:r>
                        <a:rPr lang="en-US" sz="1000"/>
                        <a:t>1606</a:t>
                      </a:r>
                    </a:p>
                  </a:txBody>
                  <a:tcPr/>
                </a:tc>
                <a:tc>
                  <a:txBody>
                    <a:bodyPr/>
                    <a:lstStyle/>
                    <a:p>
                      <a:r>
                        <a:rPr lang="en-US" sz="1000"/>
                        <a:t>120</a:t>
                      </a:r>
                    </a:p>
                  </a:txBody>
                  <a:tcPr/>
                </a:tc>
                <a:tc>
                  <a:txBody>
                    <a:bodyPr/>
                    <a:lstStyle/>
                    <a:p>
                      <a:r>
                        <a:rPr lang="en-US" sz="1000"/>
                        <a:t>7.5 %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5479868"/>
                  </a:ext>
                </a:extLst>
              </a:tr>
              <a:tr h="370840">
                <a:tc>
                  <a:txBody>
                    <a:bodyPr/>
                    <a:lstStyle/>
                    <a:p>
                      <a:r>
                        <a:rPr lang="de-DE" sz="1000" b="1"/>
                        <a:t> Kulturjournal - 2017-10-23 10:05:00 </a:t>
                      </a:r>
                      <a:r>
                        <a:rPr lang="de-DE" sz="1000"/>
                        <a:t> 
 Das Kulturjournal heute Abend um 22.45 Uhr im NDR Fernsehen​. Das sind unsere Themen:</a:t>
                      </a:r>
                      <a:endParaRPr lang="en-US" sz="1000"/>
                    </a:p>
                  </a:txBody>
                  <a:tcPr/>
                </a:tc>
                <a:tc>
                  <a:txBody>
                    <a:bodyPr/>
                    <a:lstStyle/>
                    <a:p>
                      <a:r>
                        <a:rPr lang="en-US" sz="1000"/>
                        <a:t>4.2 %</a:t>
                      </a:r>
                    </a:p>
                  </a:txBody>
                  <a:tcPr/>
                </a:tc>
                <a:tc>
                  <a:txBody>
                    <a:bodyPr/>
                    <a:lstStyle/>
                    <a:p>
                      <a:r>
                        <a:rPr lang="en-US" sz="1000"/>
                        <a:t>51</a:t>
                      </a:r>
                    </a:p>
                  </a:txBody>
                  <a:tcPr/>
                </a:tc>
                <a:tc>
                  <a:txBody>
                    <a:bodyPr/>
                    <a:lstStyle/>
                    <a:p>
                      <a:r>
                        <a:rPr lang="en-US" sz="1000"/>
                        <a:t>1214</a:t>
                      </a:r>
                    </a:p>
                  </a:txBody>
                  <a:tcPr/>
                </a:tc>
                <a:tc>
                  <a:txBody>
                    <a:bodyPr/>
                    <a:lstStyle/>
                    <a:p>
                      <a:r>
                        <a:rPr lang="en-US" sz="1000"/>
                        <a:t>54</a:t>
                      </a:r>
                    </a:p>
                  </a:txBody>
                  <a:tcPr/>
                </a:tc>
                <a:tc>
                  <a:txBody>
                    <a:bodyPr/>
                    <a:lstStyle/>
                    <a:p>
                      <a:r>
                        <a:rPr lang="en-US" sz="1000"/>
                        <a:t>4.4 %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062547"/>
                  </a:ext>
                </a:extLst>
              </a:tr>
            </a:tbl>
          </a:graphicData>
        </a:graphic>
      </p:graphicFrame>
      <p:sp>
        <p:nvSpPr>
          <p:cNvPr id="4" name="Text Placeholder 3">
            <a:extLst>
              <a:ext uri="{FF2B5EF4-FFF2-40B4-BE49-F238E27FC236}">
                <a16:creationId xmlns:a16="http://schemas.microsoft.com/office/drawing/2014/main" id="{C0911986-29C3-4ED6-8838-5AD4EBCB22F8}"/>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50587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D6F44-E64E-4750-B67C-D1ADDC89D255}"/>
              </a:ext>
            </a:extLst>
          </p:cNvPr>
          <p:cNvSpPr>
            <a:spLocks noGrp="1"/>
          </p:cNvSpPr>
          <p:nvPr>
            <p:ph type="title"/>
          </p:nvPr>
        </p:nvSpPr>
        <p:spPr/>
        <p:txBody>
          <a:bodyPr/>
          <a:lstStyle/>
          <a:p>
            <a:r>
              <a:rPr lang="en-US"/>
              <a:t>Eigene Posts - Videostarts - Export | Kulturjournal</a:t>
            </a:r>
          </a:p>
        </p:txBody>
      </p:sp>
      <p:graphicFrame>
        <p:nvGraphicFramePr>
          <p:cNvPr id="5" name="Table Placeholder 4">
            <a:extLst>
              <a:ext uri="{FF2B5EF4-FFF2-40B4-BE49-F238E27FC236}">
                <a16:creationId xmlns:a16="http://schemas.microsoft.com/office/drawing/2014/main" id="{2EA640E9-6F18-49CC-AD86-899675473A1B}"/>
              </a:ext>
            </a:extLst>
          </p:cNvPr>
          <p:cNvGraphicFramePr>
            <a:graphicFrameLocks noGrp="1"/>
          </p:cNvGraphicFramePr>
          <p:nvPr>
            <p:ph type="tbl" sz="quarter" idx="13"/>
            <p:extLst>
              <p:ext uri="{D42A27DB-BD31-4B8C-83A1-F6EECF244321}">
                <p14:modId xmlns:p14="http://schemas.microsoft.com/office/powerpoint/2010/main" val="19622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435024"/>
                    </a:ext>
                  </a:extLst>
                </a:gridCol>
                <a:gridCol w="822960">
                  <a:extLst>
                    <a:ext uri="{9D8B030D-6E8A-4147-A177-3AD203B41FA5}">
                      <a16:colId xmlns:a16="http://schemas.microsoft.com/office/drawing/2014/main" val="652793465"/>
                    </a:ext>
                  </a:extLst>
                </a:gridCol>
                <a:gridCol w="822960">
                  <a:extLst>
                    <a:ext uri="{9D8B030D-6E8A-4147-A177-3AD203B41FA5}">
                      <a16:colId xmlns:a16="http://schemas.microsoft.com/office/drawing/2014/main" val="76124674"/>
                    </a:ext>
                  </a:extLst>
                </a:gridCol>
                <a:gridCol w="822960">
                  <a:extLst>
                    <a:ext uri="{9D8B030D-6E8A-4147-A177-3AD203B41FA5}">
                      <a16:colId xmlns:a16="http://schemas.microsoft.com/office/drawing/2014/main" val="1673392222"/>
                    </a:ext>
                  </a:extLst>
                </a:gridCol>
                <a:gridCol w="822960">
                  <a:extLst>
                    <a:ext uri="{9D8B030D-6E8A-4147-A177-3AD203B41FA5}">
                      <a16:colId xmlns:a16="http://schemas.microsoft.com/office/drawing/2014/main" val="2936336715"/>
                    </a:ext>
                  </a:extLst>
                </a:gridCol>
                <a:gridCol w="822960">
                  <a:extLst>
                    <a:ext uri="{9D8B030D-6E8A-4147-A177-3AD203B41FA5}">
                      <a16:colId xmlns:a16="http://schemas.microsoft.com/office/drawing/2014/main" val="2813484374"/>
                    </a:ext>
                  </a:extLst>
                </a:gridCol>
                <a:gridCol w="822960">
                  <a:extLst>
                    <a:ext uri="{9D8B030D-6E8A-4147-A177-3AD203B41FA5}">
                      <a16:colId xmlns:a16="http://schemas.microsoft.com/office/drawing/2014/main" val="244212397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9641554"/>
                  </a:ext>
                </a:extLst>
              </a:tr>
              <a:tr h="370840">
                <a:tc>
                  <a:txBody>
                    <a:bodyPr/>
                    <a:lstStyle/>
                    <a:p>
                      <a:r>
                        <a:rPr lang="de-DE" sz="1000" b="1"/>
                        <a:t> Kulturjournal - 2018-02-01 11:12:19 </a:t>
                      </a:r>
                      <a:r>
                        <a:rPr lang="de-DE" sz="1000"/>
                        <a:t> 
 "Wo kommen Sie denn eigentlich her?" Diese Frage hören Menschen mit Migrationshintergrund häufig in Deutschland. Ab einer gewissen Hautfarbe wird die Herkunft offenbar wichtig.</a:t>
                      </a:r>
                      <a:endParaRPr lang="en-US" sz="1000"/>
                    </a:p>
                  </a:txBody>
                  <a:tcPr/>
                </a:tc>
                <a:tc>
                  <a:txBody>
                    <a:bodyPr/>
                    <a:lstStyle/>
                    <a:p>
                      <a:r>
                        <a:rPr lang="en-US" sz="1000"/>
                        <a:t>369113</a:t>
                      </a:r>
                    </a:p>
                  </a:txBody>
                  <a:tcPr/>
                </a:tc>
                <a:tc>
                  <a:txBody>
                    <a:bodyPr/>
                    <a:lstStyle/>
                    <a:p>
                      <a:r>
                        <a:rPr lang="en-US" sz="1000"/>
                        <a:t>274939</a:t>
                      </a:r>
                    </a:p>
                  </a:txBody>
                  <a:tcPr/>
                </a:tc>
                <a:tc>
                  <a:txBody>
                    <a:bodyPr/>
                    <a:lstStyle/>
                    <a:p>
                      <a:r>
                        <a:rPr lang="en-US" sz="1000"/>
                        <a:t>19 %</a:t>
                      </a:r>
                    </a:p>
                  </a:txBody>
                  <a:tcPr/>
                </a:tc>
                <a:tc>
                  <a:txBody>
                    <a:bodyPr/>
                    <a:lstStyle/>
                    <a:p>
                      <a:r>
                        <a:rPr lang="en-US" sz="1000"/>
                        <a:t>4:45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4738650"/>
                  </a:ext>
                </a:extLst>
              </a:tr>
              <a:tr h="370840">
                <a:tc>
                  <a:txBody>
                    <a:bodyPr/>
                    <a:lstStyle/>
                    <a:p>
                      <a:r>
                        <a:rPr lang="de-DE" sz="1000" b="1"/>
                        <a:t> Kulturjournal - 2018-01-11 08:54:16 </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89926</a:t>
                      </a:r>
                    </a:p>
                  </a:txBody>
                  <a:tcPr/>
                </a:tc>
                <a:tc>
                  <a:txBody>
                    <a:bodyPr/>
                    <a:lstStyle/>
                    <a:p>
                      <a:r>
                        <a:rPr lang="en-US" sz="1000"/>
                        <a:t>50719</a:t>
                      </a:r>
                    </a:p>
                  </a:txBody>
                  <a:tcPr/>
                </a:tc>
                <a:tc>
                  <a:txBody>
                    <a:bodyPr/>
                    <a:lstStyle/>
                    <a:p>
                      <a:r>
                        <a:rPr lang="en-US" sz="1000"/>
                        <a:t>24 %</a:t>
                      </a:r>
                    </a:p>
                  </a:txBody>
                  <a:tcPr/>
                </a:tc>
                <a:tc>
                  <a:txBody>
                    <a:bodyPr/>
                    <a:lstStyle/>
                    <a:p>
                      <a:r>
                        <a:rPr lang="en-US" sz="1000"/>
                        <a:t>0:36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3992534"/>
                  </a:ext>
                </a:extLst>
              </a:tr>
              <a:tr h="370840">
                <a:tc>
                  <a:txBody>
                    <a:bodyPr/>
                    <a:lstStyle/>
                    <a:p>
                      <a:r>
                        <a:rPr lang="de-DE" sz="1000" b="1"/>
                        <a:t> Kulturjournal - 2017-10-23 13:10:37 </a:t>
                      </a:r>
                      <a:r>
                        <a:rPr lang="de-DE" sz="1000"/>
                        <a:t> 
 1977 kommt der Amerikaner Wilbert Olinde Jr. als einziger "Ausländer" nach Göttingen, um in der Basketball-Bundesliga zu spielen. Er wollte ein Jahr bleiben - doch dann kam alles anders. Ein Thema bei uns: 23.10. | 22.45 Uhr</a:t>
                      </a:r>
                      <a:endParaRPr lang="en-US" sz="1000"/>
                    </a:p>
                  </a:txBody>
                  <a:tcPr/>
                </a:tc>
                <a:tc>
                  <a:txBody>
                    <a:bodyPr/>
                    <a:lstStyle/>
                    <a:p>
                      <a:r>
                        <a:rPr lang="en-US" sz="1000"/>
                        <a:t>31928</a:t>
                      </a:r>
                    </a:p>
                  </a:txBody>
                  <a:tcPr/>
                </a:tc>
                <a:tc>
                  <a:txBody>
                    <a:bodyPr/>
                    <a:lstStyle/>
                    <a:p>
                      <a:r>
                        <a:rPr lang="en-US" sz="1000"/>
                        <a:t>19847</a:t>
                      </a:r>
                    </a:p>
                  </a:txBody>
                  <a:tcPr/>
                </a:tc>
                <a:tc>
                  <a:txBody>
                    <a:bodyPr/>
                    <a:lstStyle/>
                    <a:p>
                      <a:r>
                        <a:rPr lang="en-US" sz="1000"/>
                        <a:t>25 %</a:t>
                      </a:r>
                    </a:p>
                  </a:txBody>
                  <a:tcPr/>
                </a:tc>
                <a:tc>
                  <a:txBody>
                    <a:bodyPr/>
                    <a:lstStyle/>
                    <a:p>
                      <a:r>
                        <a:rPr lang="en-US" sz="1000"/>
                        <a:t>0:42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6284917"/>
                  </a:ext>
                </a:extLst>
              </a:tr>
              <a:tr h="370840">
                <a:tc>
                  <a:txBody>
                    <a:bodyPr/>
                    <a:lstStyle/>
                    <a:p>
                      <a:r>
                        <a:rPr lang="de-DE" sz="1000" b="1"/>
                        <a:t> Kulturjournal - 2017-10-16 15:57:55 </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25274</a:t>
                      </a:r>
                    </a:p>
                  </a:txBody>
                  <a:tcPr/>
                </a:tc>
                <a:tc>
                  <a:txBody>
                    <a:bodyPr/>
                    <a:lstStyle/>
                    <a:p>
                      <a:r>
                        <a:rPr lang="en-US" sz="1000"/>
                        <a:t>17488</a:t>
                      </a:r>
                    </a:p>
                  </a:txBody>
                  <a:tcPr/>
                </a:tc>
                <a:tc>
                  <a:txBody>
                    <a:bodyPr/>
                    <a:lstStyle/>
                    <a:p>
                      <a:r>
                        <a:rPr lang="en-US" sz="1000"/>
                        <a:t>35 %</a:t>
                      </a:r>
                    </a:p>
                  </a:txBody>
                  <a:tcPr/>
                </a:tc>
                <a:tc>
                  <a:txBody>
                    <a:bodyPr/>
                    <a:lstStyle/>
                    <a:p>
                      <a:r>
                        <a:rPr lang="en-US" sz="1000"/>
                        <a:t>0:42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8181406"/>
                  </a:ext>
                </a:extLst>
              </a:tr>
              <a:tr h="370840">
                <a:tc>
                  <a:txBody>
                    <a:bodyPr/>
                    <a:lstStyle/>
                    <a:p>
                      <a:r>
                        <a:rPr lang="de-DE" sz="1000" b="1"/>
                        <a:t> Kulturjournal - 2018-02-08 08:44:16 </a:t>
                      </a:r>
                      <a:r>
                        <a:rPr lang="de-DE" sz="1000"/>
                        <a:t> 
 Viele wussten, wie Regisseur Dieter Wedel am Set mit Frauen umgeht. Lange wurde das einfach hingenommen - und geschwiegen.</a:t>
                      </a:r>
                      <a:endParaRPr lang="en-US" sz="1000"/>
                    </a:p>
                  </a:txBody>
                  <a:tcPr/>
                </a:tc>
                <a:tc>
                  <a:txBody>
                    <a:bodyPr/>
                    <a:lstStyle/>
                    <a:p>
                      <a:r>
                        <a:rPr lang="en-US" sz="1000"/>
                        <a:t>20654</a:t>
                      </a:r>
                    </a:p>
                  </a:txBody>
                  <a:tcPr/>
                </a:tc>
                <a:tc>
                  <a:txBody>
                    <a:bodyPr/>
                    <a:lstStyle/>
                    <a:p>
                      <a:r>
                        <a:rPr lang="en-US" sz="1000"/>
                        <a:t>15563</a:t>
                      </a:r>
                    </a:p>
                  </a:txBody>
                  <a:tcPr/>
                </a:tc>
                <a:tc>
                  <a:txBody>
                    <a:bodyPr/>
                    <a:lstStyle/>
                    <a:p>
                      <a:r>
                        <a:rPr lang="en-US" sz="1000"/>
                        <a:t>35 %</a:t>
                      </a:r>
                    </a:p>
                  </a:txBody>
                  <a:tcPr/>
                </a:tc>
                <a:tc>
                  <a:txBody>
                    <a:bodyPr/>
                    <a:lstStyle/>
                    <a:p>
                      <a:r>
                        <a:rPr lang="en-US" sz="1000"/>
                        <a:t>1:10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1714680"/>
                  </a:ext>
                </a:extLst>
              </a:tr>
            </a:tbl>
          </a:graphicData>
        </a:graphic>
      </p:graphicFrame>
      <p:sp>
        <p:nvSpPr>
          <p:cNvPr id="4" name="Text Placeholder 3">
            <a:extLst>
              <a:ext uri="{FF2B5EF4-FFF2-40B4-BE49-F238E27FC236}">
                <a16:creationId xmlns:a16="http://schemas.microsoft.com/office/drawing/2014/main" id="{936E3DC5-D979-44AE-94C7-B110129C857D}"/>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865896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E5E5B-C3B9-4549-A2B1-9674C6F5ACF4}"/>
              </a:ext>
            </a:extLst>
          </p:cNvPr>
          <p:cNvSpPr>
            <a:spLocks noGrp="1"/>
          </p:cNvSpPr>
          <p:nvPr>
            <p:ph type="title"/>
          </p:nvPr>
        </p:nvSpPr>
        <p:spPr/>
        <p:txBody>
          <a:bodyPr/>
          <a:lstStyle/>
          <a:p>
            <a:r>
              <a:rPr lang="en-US"/>
              <a:t>Eigene Posts - Videostartrate - Export | Kulturjournal</a:t>
            </a:r>
          </a:p>
        </p:txBody>
      </p:sp>
      <p:graphicFrame>
        <p:nvGraphicFramePr>
          <p:cNvPr id="5" name="Table Placeholder 4">
            <a:extLst>
              <a:ext uri="{FF2B5EF4-FFF2-40B4-BE49-F238E27FC236}">
                <a16:creationId xmlns:a16="http://schemas.microsoft.com/office/drawing/2014/main" id="{C4BD3B0B-FA8D-4722-9A9A-250F28194434}"/>
              </a:ext>
            </a:extLst>
          </p:cNvPr>
          <p:cNvGraphicFramePr>
            <a:graphicFrameLocks noGrp="1"/>
          </p:cNvGraphicFramePr>
          <p:nvPr>
            <p:ph type="tbl" sz="quarter" idx="13"/>
            <p:extLst>
              <p:ext uri="{D42A27DB-BD31-4B8C-83A1-F6EECF244321}">
                <p14:modId xmlns:p14="http://schemas.microsoft.com/office/powerpoint/2010/main" val="66771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8711555"/>
                    </a:ext>
                  </a:extLst>
                </a:gridCol>
                <a:gridCol w="822960">
                  <a:extLst>
                    <a:ext uri="{9D8B030D-6E8A-4147-A177-3AD203B41FA5}">
                      <a16:colId xmlns:a16="http://schemas.microsoft.com/office/drawing/2014/main" val="2411413263"/>
                    </a:ext>
                  </a:extLst>
                </a:gridCol>
                <a:gridCol w="822960">
                  <a:extLst>
                    <a:ext uri="{9D8B030D-6E8A-4147-A177-3AD203B41FA5}">
                      <a16:colId xmlns:a16="http://schemas.microsoft.com/office/drawing/2014/main" val="750130636"/>
                    </a:ext>
                  </a:extLst>
                </a:gridCol>
                <a:gridCol w="822960">
                  <a:extLst>
                    <a:ext uri="{9D8B030D-6E8A-4147-A177-3AD203B41FA5}">
                      <a16:colId xmlns:a16="http://schemas.microsoft.com/office/drawing/2014/main" val="3188735850"/>
                    </a:ext>
                  </a:extLst>
                </a:gridCol>
                <a:gridCol w="822960">
                  <a:extLst>
                    <a:ext uri="{9D8B030D-6E8A-4147-A177-3AD203B41FA5}">
                      <a16:colId xmlns:a16="http://schemas.microsoft.com/office/drawing/2014/main" val="3956901888"/>
                    </a:ext>
                  </a:extLst>
                </a:gridCol>
                <a:gridCol w="822960">
                  <a:extLst>
                    <a:ext uri="{9D8B030D-6E8A-4147-A177-3AD203B41FA5}">
                      <a16:colId xmlns:a16="http://schemas.microsoft.com/office/drawing/2014/main" val="3003477509"/>
                    </a:ext>
                  </a:extLst>
                </a:gridCol>
                <a:gridCol w="822960">
                  <a:extLst>
                    <a:ext uri="{9D8B030D-6E8A-4147-A177-3AD203B41FA5}">
                      <a16:colId xmlns:a16="http://schemas.microsoft.com/office/drawing/2014/main" val="374001560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36618501"/>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33.81 %</a:t>
                      </a:r>
                    </a:p>
                  </a:txBody>
                  <a:tcPr/>
                </a:tc>
                <a:tc>
                  <a:txBody>
                    <a:bodyPr/>
                    <a:lstStyle/>
                    <a:p>
                      <a:r>
                        <a:rPr lang="en-US" sz="1000"/>
                        <a:t>47.48 %</a:t>
                      </a:r>
                    </a:p>
                  </a:txBody>
                  <a:tcPr/>
                </a:tc>
                <a:tc>
                  <a:txBody>
                    <a:bodyPr/>
                    <a:lstStyle/>
                    <a:p>
                      <a:r>
                        <a:rPr lang="en-US" sz="1000"/>
                        <a:t>145</a:t>
                      </a:r>
                    </a:p>
                  </a:txBody>
                  <a:tcPr/>
                </a:tc>
                <a:tc>
                  <a:txBody>
                    <a:bodyPr/>
                    <a:lstStyle/>
                    <a:p>
                      <a:r>
                        <a:rPr lang="en-US" sz="1000"/>
                        <a:t>417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31231189"/>
                  </a:ext>
                </a:extLst>
              </a:tr>
              <a:tr h="370840">
                <a:tc>
                  <a:txBody>
                    <a:bodyPr/>
                    <a:lstStyle/>
                    <a:p>
                      <a:r>
                        <a:rPr lang="de-DE" sz="1000" b="1"/>
                        <a:t> Kulturjournal - 2018-02-08 08:44:16 </a:t>
                      </a:r>
                      <a:r>
                        <a:rPr lang="de-DE" sz="1000"/>
                        <a:t> 
 Viele wussten, wie Regisseur Dieter Wedel am Set mit Frauen umgeht. Lange wurde das einfach hingenommen - und geschwiegen.</a:t>
                      </a:r>
                      <a:endParaRPr lang="en-US" sz="1000"/>
                    </a:p>
                  </a:txBody>
                  <a:tcPr/>
                </a:tc>
                <a:tc>
                  <a:txBody>
                    <a:bodyPr/>
                    <a:lstStyle/>
                    <a:p>
                      <a:r>
                        <a:rPr lang="en-US" sz="1000"/>
                        <a:t>32.14 %</a:t>
                      </a:r>
                    </a:p>
                  </a:txBody>
                  <a:tcPr/>
                </a:tc>
                <a:tc>
                  <a:txBody>
                    <a:bodyPr/>
                    <a:lstStyle/>
                    <a:p>
                      <a:r>
                        <a:rPr lang="en-US" sz="1000"/>
                        <a:t>41.47 %</a:t>
                      </a:r>
                    </a:p>
                  </a:txBody>
                  <a:tcPr/>
                </a:tc>
                <a:tc>
                  <a:txBody>
                    <a:bodyPr/>
                    <a:lstStyle/>
                    <a:p>
                      <a:r>
                        <a:rPr lang="en-US" sz="1000"/>
                        <a:t>15563</a:t>
                      </a:r>
                    </a:p>
                  </a:txBody>
                  <a:tcPr/>
                </a:tc>
                <a:tc>
                  <a:txBody>
                    <a:bodyPr/>
                    <a:lstStyle/>
                    <a:p>
                      <a:r>
                        <a:rPr lang="en-US" sz="1000"/>
                        <a:t>42759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49783376"/>
                  </a:ext>
                </a:extLst>
              </a:tr>
              <a:tr h="370840">
                <a:tc>
                  <a:txBody>
                    <a:bodyPr/>
                    <a:lstStyle/>
                    <a:p>
                      <a:r>
                        <a:rPr lang="de-DE" sz="1000" b="1"/>
                        <a:t> Kulturjournal - 2017-11-20 12:41:50 </a:t>
                      </a:r>
                      <a:r>
                        <a:rPr lang="de-DE" sz="1000"/>
                        <a:t> 
 Ist Instagram gefährlich für junge Menschen?</a:t>
                      </a:r>
                      <a:endParaRPr lang="en-US" sz="1000"/>
                    </a:p>
                  </a:txBody>
                  <a:tcPr/>
                </a:tc>
                <a:tc>
                  <a:txBody>
                    <a:bodyPr/>
                    <a:lstStyle/>
                    <a:p>
                      <a:r>
                        <a:rPr lang="en-US" sz="1000"/>
                        <a:t>31.28 %</a:t>
                      </a:r>
                    </a:p>
                  </a:txBody>
                  <a:tcPr/>
                </a:tc>
                <a:tc>
                  <a:txBody>
                    <a:bodyPr/>
                    <a:lstStyle/>
                    <a:p>
                      <a:r>
                        <a:rPr lang="en-US" sz="1000"/>
                        <a:t>53.22 %</a:t>
                      </a:r>
                    </a:p>
                  </a:txBody>
                  <a:tcPr/>
                </a:tc>
                <a:tc>
                  <a:txBody>
                    <a:bodyPr/>
                    <a:lstStyle/>
                    <a:p>
                      <a:r>
                        <a:rPr lang="en-US" sz="1000"/>
                        <a:t>1933</a:t>
                      </a:r>
                    </a:p>
                  </a:txBody>
                  <a:tcPr/>
                </a:tc>
                <a:tc>
                  <a:txBody>
                    <a:bodyPr/>
                    <a:lstStyle/>
                    <a:p>
                      <a:r>
                        <a:rPr lang="en-US" sz="1000"/>
                        <a:t>5866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19554546"/>
                  </a:ext>
                </a:extLst>
              </a:tr>
              <a:tr h="370840">
                <a:tc>
                  <a:txBody>
                    <a:bodyPr/>
                    <a:lstStyle/>
                    <a:p>
                      <a:r>
                        <a:rPr lang="de-DE" sz="1000" b="1"/>
                        <a:t> Kulturjournal - 2017-10-16 15:57:55 </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30.69 %</a:t>
                      </a:r>
                    </a:p>
                  </a:txBody>
                  <a:tcPr/>
                </a:tc>
                <a:tc>
                  <a:txBody>
                    <a:bodyPr/>
                    <a:lstStyle/>
                    <a:p>
                      <a:r>
                        <a:rPr lang="en-US" sz="1000"/>
                        <a:t>43.52 %</a:t>
                      </a:r>
                    </a:p>
                  </a:txBody>
                  <a:tcPr/>
                </a:tc>
                <a:tc>
                  <a:txBody>
                    <a:bodyPr/>
                    <a:lstStyle/>
                    <a:p>
                      <a:r>
                        <a:rPr lang="en-US" sz="1000"/>
                        <a:t>17488</a:t>
                      </a:r>
                    </a:p>
                  </a:txBody>
                  <a:tcPr/>
                </a:tc>
                <a:tc>
                  <a:txBody>
                    <a:bodyPr/>
                    <a:lstStyle/>
                    <a:p>
                      <a:r>
                        <a:rPr lang="en-US" sz="1000"/>
                        <a:t>56983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5202779"/>
                  </a:ext>
                </a:extLst>
              </a:tr>
              <a:tr h="370840">
                <a:tc>
                  <a:txBody>
                    <a:bodyPr/>
                    <a:lstStyle/>
                    <a:p>
                      <a:r>
                        <a:rPr lang="de-DE" sz="1000" b="1"/>
                        <a:t> Kulturjournal - 2018-02-01 11:12:19 </a:t>
                      </a:r>
                      <a:r>
                        <a:rPr lang="de-DE" sz="1000"/>
                        <a:t> 
 "Wo kommen Sie denn eigentlich her?" Diese Frage hören Menschen mit Migrationshintergrund häufig in Deutschland. Ab einer gewissen Hautfarbe wird die Herkunft offenbar wichtig.</a:t>
                      </a:r>
                      <a:endParaRPr lang="en-US" sz="1000"/>
                    </a:p>
                  </a:txBody>
                  <a:tcPr/>
                </a:tc>
                <a:tc>
                  <a:txBody>
                    <a:bodyPr/>
                    <a:lstStyle/>
                    <a:p>
                      <a:r>
                        <a:rPr lang="en-US" sz="1000"/>
                        <a:t>30.59 %</a:t>
                      </a:r>
                    </a:p>
                  </a:txBody>
                  <a:tcPr/>
                </a:tc>
                <a:tc>
                  <a:txBody>
                    <a:bodyPr/>
                    <a:lstStyle/>
                    <a:p>
                      <a:r>
                        <a:rPr lang="en-US" sz="1000"/>
                        <a:t>39.02 %</a:t>
                      </a:r>
                    </a:p>
                  </a:txBody>
                  <a:tcPr/>
                </a:tc>
                <a:tc>
                  <a:txBody>
                    <a:bodyPr/>
                    <a:lstStyle/>
                    <a:p>
                      <a:r>
                        <a:rPr lang="en-US" sz="1000"/>
                        <a:t>274939</a:t>
                      </a:r>
                    </a:p>
                  </a:txBody>
                  <a:tcPr/>
                </a:tc>
                <a:tc>
                  <a:txBody>
                    <a:bodyPr/>
                    <a:lstStyle/>
                    <a:p>
                      <a:r>
                        <a:rPr lang="en-US" sz="1000"/>
                        <a:t>855084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0882243"/>
                  </a:ext>
                </a:extLst>
              </a:tr>
            </a:tbl>
          </a:graphicData>
        </a:graphic>
      </p:graphicFrame>
      <p:sp>
        <p:nvSpPr>
          <p:cNvPr id="4" name="Text Placeholder 3">
            <a:extLst>
              <a:ext uri="{FF2B5EF4-FFF2-40B4-BE49-F238E27FC236}">
                <a16:creationId xmlns:a16="http://schemas.microsoft.com/office/drawing/2014/main" id="{E5FD46FF-580F-4374-B7A1-2490E526A18C}"/>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5351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364AD-6AE8-4E74-BB67-8B993E294239}"/>
              </a:ext>
            </a:extLst>
          </p:cNvPr>
          <p:cNvSpPr>
            <a:spLocks noGrp="1"/>
          </p:cNvSpPr>
          <p:nvPr>
            <p:ph type="title"/>
          </p:nvPr>
        </p:nvSpPr>
        <p:spPr/>
        <p:txBody>
          <a:bodyPr/>
          <a:lstStyle/>
          <a:p>
            <a:r>
              <a:rPr lang="en-US"/>
              <a:t>Eigene Posts - Videostartrate - Flop - Export | Kulturjournal</a:t>
            </a:r>
          </a:p>
        </p:txBody>
      </p:sp>
      <p:graphicFrame>
        <p:nvGraphicFramePr>
          <p:cNvPr id="5" name="Table Placeholder 4">
            <a:extLst>
              <a:ext uri="{FF2B5EF4-FFF2-40B4-BE49-F238E27FC236}">
                <a16:creationId xmlns:a16="http://schemas.microsoft.com/office/drawing/2014/main" id="{F390C14D-03CB-432E-B3E1-AD956BA4B3BB}"/>
              </a:ext>
            </a:extLst>
          </p:cNvPr>
          <p:cNvGraphicFramePr>
            <a:graphicFrameLocks noGrp="1"/>
          </p:cNvGraphicFramePr>
          <p:nvPr>
            <p:ph type="tbl" sz="quarter" idx="13"/>
            <p:extLst>
              <p:ext uri="{D42A27DB-BD31-4B8C-83A1-F6EECF244321}">
                <p14:modId xmlns:p14="http://schemas.microsoft.com/office/powerpoint/2010/main" val="76964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8568243"/>
                    </a:ext>
                  </a:extLst>
                </a:gridCol>
                <a:gridCol w="822960">
                  <a:extLst>
                    <a:ext uri="{9D8B030D-6E8A-4147-A177-3AD203B41FA5}">
                      <a16:colId xmlns:a16="http://schemas.microsoft.com/office/drawing/2014/main" val="1508107467"/>
                    </a:ext>
                  </a:extLst>
                </a:gridCol>
                <a:gridCol w="822960">
                  <a:extLst>
                    <a:ext uri="{9D8B030D-6E8A-4147-A177-3AD203B41FA5}">
                      <a16:colId xmlns:a16="http://schemas.microsoft.com/office/drawing/2014/main" val="3647260946"/>
                    </a:ext>
                  </a:extLst>
                </a:gridCol>
                <a:gridCol w="822960">
                  <a:extLst>
                    <a:ext uri="{9D8B030D-6E8A-4147-A177-3AD203B41FA5}">
                      <a16:colId xmlns:a16="http://schemas.microsoft.com/office/drawing/2014/main" val="4013776179"/>
                    </a:ext>
                  </a:extLst>
                </a:gridCol>
                <a:gridCol w="822960">
                  <a:extLst>
                    <a:ext uri="{9D8B030D-6E8A-4147-A177-3AD203B41FA5}">
                      <a16:colId xmlns:a16="http://schemas.microsoft.com/office/drawing/2014/main" val="3105344154"/>
                    </a:ext>
                  </a:extLst>
                </a:gridCol>
                <a:gridCol w="822960">
                  <a:extLst>
                    <a:ext uri="{9D8B030D-6E8A-4147-A177-3AD203B41FA5}">
                      <a16:colId xmlns:a16="http://schemas.microsoft.com/office/drawing/2014/main" val="533848732"/>
                    </a:ext>
                  </a:extLst>
                </a:gridCol>
                <a:gridCol w="822960">
                  <a:extLst>
                    <a:ext uri="{9D8B030D-6E8A-4147-A177-3AD203B41FA5}">
                      <a16:colId xmlns:a16="http://schemas.microsoft.com/office/drawing/2014/main" val="10601255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87267968"/>
                  </a:ext>
                </a:extLst>
              </a:tr>
              <a:tr h="370840">
                <a:tc>
                  <a:txBody>
                    <a:bodyPr/>
                    <a:lstStyle/>
                    <a:p>
                      <a:r>
                        <a:rPr lang="de-DE" sz="1000" b="1"/>
                        <a:t> Kulturjournal - 2017-10-12 20:06:28 </a:t>
                      </a:r>
                      <a:r>
                        <a:rPr lang="de-DE" sz="1000"/>
                        <a:t> 
 Könnte das nächste Buch von Dan Brown „Der Trump-Code“ heißen?</a:t>
                      </a:r>
                      <a:endParaRPr lang="en-US" sz="1000"/>
                    </a:p>
                  </a:txBody>
                  <a:tcPr/>
                </a:tc>
                <a:tc>
                  <a:txBody>
                    <a:bodyPr/>
                    <a:lstStyle/>
                    <a:p>
                      <a:r>
                        <a:rPr lang="en-US" sz="1000"/>
                        <a:t>0.0 %</a:t>
                      </a:r>
                    </a:p>
                  </a:txBody>
                  <a:tcPr/>
                </a:tc>
                <a:tc>
                  <a:txBody>
                    <a:bodyPr/>
                    <a:lstStyle/>
                    <a:p>
                      <a:r>
                        <a:rPr lang="en-US" sz="1000"/>
                        <a:t>25.3 %</a:t>
                      </a:r>
                    </a:p>
                  </a:txBody>
                  <a:tcPr/>
                </a:tc>
                <a:tc>
                  <a:txBody>
                    <a:bodyPr/>
                    <a:lstStyle/>
                    <a:p>
                      <a:r>
                        <a:rPr lang="en-US" sz="1000"/>
                        <a:t>0</a:t>
                      </a:r>
                    </a:p>
                  </a:txBody>
                  <a:tcPr/>
                </a:tc>
                <a:tc>
                  <a:txBody>
                    <a:bodyPr/>
                    <a:lstStyle/>
                    <a:p>
                      <a:r>
                        <a:rPr lang="en-US" sz="1000"/>
                        <a:t>2027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2694046"/>
                  </a:ext>
                </a:extLst>
              </a:tr>
              <a:tr h="370840">
                <a:tc>
                  <a:txBody>
                    <a:bodyPr/>
                    <a:lstStyle/>
                    <a:p>
                      <a:r>
                        <a:rPr lang="de-DE" sz="1000" b="1"/>
                        <a:t> Kulturjournal - 2017-10-11 19:30:11 </a:t>
                      </a:r>
                      <a:r>
                        <a:rPr lang="de-DE" sz="1000"/>
                        <a:t> 
 Sehenswert. Nicht nur am Weltmädchentag.</a:t>
                      </a:r>
                      <a:endParaRPr lang="en-US" sz="1000"/>
                    </a:p>
                  </a:txBody>
                  <a:tcPr/>
                </a:tc>
                <a:tc>
                  <a:txBody>
                    <a:bodyPr/>
                    <a:lstStyle/>
                    <a:p>
                      <a:r>
                        <a:rPr lang="en-US" sz="1000"/>
                        <a:t>0.0 %</a:t>
                      </a:r>
                    </a:p>
                  </a:txBody>
                  <a:tcPr/>
                </a:tc>
                <a:tc>
                  <a:txBody>
                    <a:bodyPr/>
                    <a:lstStyle/>
                    <a:p>
                      <a:r>
                        <a:rPr lang="en-US" sz="1000"/>
                        <a:t>33.4 %</a:t>
                      </a:r>
                    </a:p>
                  </a:txBody>
                  <a:tcPr/>
                </a:tc>
                <a:tc>
                  <a:txBody>
                    <a:bodyPr/>
                    <a:lstStyle/>
                    <a:p>
                      <a:r>
                        <a:rPr lang="en-US" sz="1000"/>
                        <a:t>0</a:t>
                      </a:r>
                    </a:p>
                  </a:txBody>
                  <a:tcPr/>
                </a:tc>
                <a:tc>
                  <a:txBody>
                    <a:bodyPr/>
                    <a:lstStyle/>
                    <a:p>
                      <a:r>
                        <a:rPr lang="en-US" sz="1000"/>
                        <a:t>6164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0915468"/>
                  </a:ext>
                </a:extLst>
              </a:tr>
              <a:tr h="370840">
                <a:tc>
                  <a:txBody>
                    <a:bodyPr/>
                    <a:lstStyle/>
                    <a:p>
                      <a:r>
                        <a:rPr lang="de-DE" sz="1000" b="1"/>
                        <a:t> Kulturjournal - 2017-10-11 07:33:45 </a:t>
                      </a:r>
                      <a:r>
                        <a:rPr lang="de-DE" sz="1000"/>
                        <a:t> 
 Augmented Reality: Snapchat hat mit Jeff Koons eine außergewöhnliche Ausstellung entwickelt.</a:t>
                      </a:r>
                      <a:endParaRPr lang="en-US" sz="1000"/>
                    </a:p>
                  </a:txBody>
                  <a:tcPr/>
                </a:tc>
                <a:tc>
                  <a:txBody>
                    <a:bodyPr/>
                    <a:lstStyle/>
                    <a:p>
                      <a:r>
                        <a:rPr lang="en-US" sz="1000"/>
                        <a:t>0.0 %</a:t>
                      </a:r>
                    </a:p>
                  </a:txBody>
                  <a:tcPr/>
                </a:tc>
                <a:tc>
                  <a:txBody>
                    <a:bodyPr/>
                    <a:lstStyle/>
                    <a:p>
                      <a:r>
                        <a:rPr lang="en-US" sz="1000"/>
                        <a:t>35.3 %</a:t>
                      </a:r>
                    </a:p>
                  </a:txBody>
                  <a:tcPr/>
                </a:tc>
                <a:tc>
                  <a:txBody>
                    <a:bodyPr/>
                    <a:lstStyle/>
                    <a:p>
                      <a:r>
                        <a:rPr lang="en-US" sz="1000"/>
                        <a:t>0</a:t>
                      </a:r>
                    </a:p>
                  </a:txBody>
                  <a:tcPr/>
                </a:tc>
                <a:tc>
                  <a:txBody>
                    <a:bodyPr/>
                    <a:lstStyle/>
                    <a:p>
                      <a:r>
                        <a:rPr lang="en-US" sz="1000"/>
                        <a:t>1347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6494017"/>
                  </a:ext>
                </a:extLst>
              </a:tr>
              <a:tr h="370840">
                <a:tc>
                  <a:txBody>
                    <a:bodyPr/>
                    <a:lstStyle/>
                    <a:p>
                      <a:r>
                        <a:rPr lang="de-DE" sz="1000" b="1"/>
                        <a:t> Kulturjournal - 2017-10-10 18:04:15 </a:t>
                      </a:r>
                      <a:r>
                        <a:rPr lang="de-DE" sz="1000"/>
                        <a:t> 
 Uraufführung in der Elbphilharmonie. Hier könnt ihr live dabei sein!</a:t>
                      </a:r>
                      <a:endParaRPr lang="en-US" sz="1000"/>
                    </a:p>
                  </a:txBody>
                  <a:tcPr/>
                </a:tc>
                <a:tc>
                  <a:txBody>
                    <a:bodyPr/>
                    <a:lstStyle/>
                    <a:p>
                      <a:r>
                        <a:rPr lang="en-US" sz="1000"/>
                        <a:t>0.0 %</a:t>
                      </a:r>
                    </a:p>
                  </a:txBody>
                  <a:tcPr/>
                </a:tc>
                <a:tc>
                  <a:txBody>
                    <a:bodyPr/>
                    <a:lstStyle/>
                    <a:p>
                      <a:r>
                        <a:rPr lang="en-US" sz="1000"/>
                        <a:t>24.2 %</a:t>
                      </a:r>
                    </a:p>
                  </a:txBody>
                  <a:tcPr/>
                </a:tc>
                <a:tc>
                  <a:txBody>
                    <a:bodyPr/>
                    <a:lstStyle/>
                    <a:p>
                      <a:r>
                        <a:rPr lang="en-US" sz="1000"/>
                        <a:t>0</a:t>
                      </a:r>
                    </a:p>
                  </a:txBody>
                  <a:tcPr/>
                </a:tc>
                <a:tc>
                  <a:txBody>
                    <a:bodyPr/>
                    <a:lstStyle/>
                    <a:p>
                      <a:r>
                        <a:rPr lang="en-US" sz="1000"/>
                        <a:t>2135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46469218"/>
                  </a:ext>
                </a:extLst>
              </a:tr>
              <a:tr h="370840">
                <a:tc>
                  <a:txBody>
                    <a:bodyPr/>
                    <a:lstStyle/>
                    <a:p>
                      <a:r>
                        <a:rPr lang="de-DE" sz="1000" b="1"/>
                        <a:t> Kulturjournal - 2018-04-19 08:56:09 </a:t>
                      </a:r>
                      <a:r>
                        <a:rPr lang="de-DE" sz="1000"/>
                        <a:t> 
 Kunstgeschichte to go. Wow! 😮</a:t>
                      </a:r>
                      <a:endParaRPr lang="en-US" sz="1000"/>
                    </a:p>
                  </a:txBody>
                  <a:tcPr/>
                </a:tc>
                <a:tc>
                  <a:txBody>
                    <a:bodyPr/>
                    <a:lstStyle/>
                    <a:p>
                      <a:r>
                        <a:rPr lang="en-US" sz="1000"/>
                        <a:t>0.0 %</a:t>
                      </a:r>
                    </a:p>
                  </a:txBody>
                  <a:tcPr/>
                </a:tc>
                <a:tc>
                  <a:txBody>
                    <a:bodyPr/>
                    <a:lstStyle/>
                    <a:p>
                      <a:r>
                        <a:rPr lang="en-US" sz="1000"/>
                        <a:t>23.5 %</a:t>
                      </a:r>
                    </a:p>
                  </a:txBody>
                  <a:tcPr/>
                </a:tc>
                <a:tc>
                  <a:txBody>
                    <a:bodyPr/>
                    <a:lstStyle/>
                    <a:p>
                      <a:r>
                        <a:rPr lang="en-US" sz="1000"/>
                        <a:t>0</a:t>
                      </a:r>
                    </a:p>
                  </a:txBody>
                  <a:tcPr/>
                </a:tc>
                <a:tc>
                  <a:txBody>
                    <a:bodyPr/>
                    <a:lstStyle/>
                    <a:p>
                      <a:r>
                        <a:rPr lang="en-US" sz="1000"/>
                        <a:t>2880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6184805"/>
                  </a:ext>
                </a:extLst>
              </a:tr>
            </a:tbl>
          </a:graphicData>
        </a:graphic>
      </p:graphicFrame>
      <p:sp>
        <p:nvSpPr>
          <p:cNvPr id="4" name="Text Placeholder 3">
            <a:extLst>
              <a:ext uri="{FF2B5EF4-FFF2-40B4-BE49-F238E27FC236}">
                <a16:creationId xmlns:a16="http://schemas.microsoft.com/office/drawing/2014/main" id="{9FDEDDE2-13B2-48EA-90A9-6C7CBC6DC74D}"/>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398343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5D1E-7BFA-4CC0-BC69-9D63356EDD93}"/>
              </a:ext>
            </a:extLst>
          </p:cNvPr>
          <p:cNvSpPr>
            <a:spLocks noGrp="1"/>
          </p:cNvSpPr>
          <p:nvPr>
            <p:ph type="title"/>
          </p:nvPr>
        </p:nvSpPr>
        <p:spPr/>
        <p:txBody>
          <a:bodyPr/>
          <a:lstStyle/>
          <a:p>
            <a:r>
              <a:rPr lang="de-DE"/>
              <a:t>Eigene Posts - Potenzielle Reichweite - Export | Kulturjournal - 1 of 2</a:t>
            </a:r>
            <a:endParaRPr lang="en-US"/>
          </a:p>
        </p:txBody>
      </p:sp>
      <p:graphicFrame>
        <p:nvGraphicFramePr>
          <p:cNvPr id="5" name="Table Placeholder 4">
            <a:extLst>
              <a:ext uri="{FF2B5EF4-FFF2-40B4-BE49-F238E27FC236}">
                <a16:creationId xmlns:a16="http://schemas.microsoft.com/office/drawing/2014/main" id="{AD33A8B3-E1B3-4E6B-8323-7F43DE41B5C5}"/>
              </a:ext>
            </a:extLst>
          </p:cNvPr>
          <p:cNvGraphicFramePr>
            <a:graphicFrameLocks noGrp="1"/>
          </p:cNvGraphicFramePr>
          <p:nvPr>
            <p:ph type="tbl" sz="quarter" idx="13"/>
            <p:extLst>
              <p:ext uri="{D42A27DB-BD31-4B8C-83A1-F6EECF244321}">
                <p14:modId xmlns:p14="http://schemas.microsoft.com/office/powerpoint/2010/main" val="284916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096729"/>
                    </a:ext>
                  </a:extLst>
                </a:gridCol>
                <a:gridCol w="822960">
                  <a:extLst>
                    <a:ext uri="{9D8B030D-6E8A-4147-A177-3AD203B41FA5}">
                      <a16:colId xmlns:a16="http://schemas.microsoft.com/office/drawing/2014/main" val="4069606498"/>
                    </a:ext>
                  </a:extLst>
                </a:gridCol>
                <a:gridCol w="822960">
                  <a:extLst>
                    <a:ext uri="{9D8B030D-6E8A-4147-A177-3AD203B41FA5}">
                      <a16:colId xmlns:a16="http://schemas.microsoft.com/office/drawing/2014/main" val="1528443596"/>
                    </a:ext>
                  </a:extLst>
                </a:gridCol>
                <a:gridCol w="822960">
                  <a:extLst>
                    <a:ext uri="{9D8B030D-6E8A-4147-A177-3AD203B41FA5}">
                      <a16:colId xmlns:a16="http://schemas.microsoft.com/office/drawing/2014/main" val="2584944596"/>
                    </a:ext>
                  </a:extLst>
                </a:gridCol>
                <a:gridCol w="822960">
                  <a:extLst>
                    <a:ext uri="{9D8B030D-6E8A-4147-A177-3AD203B41FA5}">
                      <a16:colId xmlns:a16="http://schemas.microsoft.com/office/drawing/2014/main" val="4118252899"/>
                    </a:ext>
                  </a:extLst>
                </a:gridCol>
                <a:gridCol w="822960">
                  <a:extLst>
                    <a:ext uri="{9D8B030D-6E8A-4147-A177-3AD203B41FA5}">
                      <a16:colId xmlns:a16="http://schemas.microsoft.com/office/drawing/2014/main" val="1809800979"/>
                    </a:ext>
                  </a:extLst>
                </a:gridCol>
                <a:gridCol w="411480">
                  <a:extLst>
                    <a:ext uri="{9D8B030D-6E8A-4147-A177-3AD203B41FA5}">
                      <a16:colId xmlns:a16="http://schemas.microsoft.com/office/drawing/2014/main" val="2917730592"/>
                    </a:ext>
                  </a:extLst>
                </a:gridCol>
                <a:gridCol w="822960">
                  <a:extLst>
                    <a:ext uri="{9D8B030D-6E8A-4147-A177-3AD203B41FA5}">
                      <a16:colId xmlns:a16="http://schemas.microsoft.com/office/drawing/2014/main" val="3706794096"/>
                    </a:ext>
                  </a:extLst>
                </a:gridCol>
                <a:gridCol w="822960">
                  <a:extLst>
                    <a:ext uri="{9D8B030D-6E8A-4147-A177-3AD203B41FA5}">
                      <a16:colId xmlns:a16="http://schemas.microsoft.com/office/drawing/2014/main" val="1111240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137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- 2018-02-01 11:12:19 </a:t>
                      </a:r>
                      <a:r>
                        <a:rPr kumimoji="0" lang="de-DE" sz="1000" b="0" i="0" u="none" strike="noStrike" kern="1200" cap="none" spc="0" normalizeH="0" baseline="0" noProof="0">
                          <a:ln>
                            <a:noFill/>
                          </a:ln>
                          <a:solidFill>
                            <a:prstClr val="black"/>
                          </a:solidFill>
                          <a:effectLst/>
                          <a:uLnTx/>
                          <a:uFillTx/>
                          <a:latin typeface="+mn-lt"/>
                          <a:ea typeface="+mn-ea"/>
                          <a:cs typeface="+mn-cs"/>
                        </a:rPr>
                        <a:t> 
 "Wo kommen Sie denn eigentlich her?" Diese Frage hören Menschen mit Migrationshintergrund häufig in Deutschland. Ab einer gewissen Hautfarbe wird die Herkunft offenbar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175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- 2018-01-11 08:54:16 </a:t>
                      </a:r>
                      <a:r>
                        <a:rPr kumimoji="0" lang="de-DE"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481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- 2018-01-08 19:04:00 </a:t>
                      </a:r>
                      <a:r>
                        <a:rPr kumimoji="0" lang="de-DE" sz="1000" b="0" i="0" u="none" strike="noStrike" kern="1200" cap="none" spc="0" normalizeH="0" baseline="0" noProof="0">
                          <a:ln>
                            <a:noFill/>
                          </a:ln>
                          <a:solidFill>
                            <a:prstClr val="black"/>
                          </a:solidFill>
                          <a:effectLst/>
                          <a:uLnTx/>
                          <a:uFillTx/>
                          <a:latin typeface="+mn-lt"/>
                          <a:ea typeface="+mn-ea"/>
                          <a:cs typeface="+mn-cs"/>
                        </a:rPr>
                        <a:t> 
 Am 11. Januar wird die Elphi 1 Jahr! 🎶 "Wie schön, dass du geboren bist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2810495"/>
                  </a:ext>
                </a:extLst>
              </a:tr>
            </a:tbl>
          </a:graphicData>
        </a:graphic>
      </p:graphicFrame>
      <p:sp>
        <p:nvSpPr>
          <p:cNvPr id="4" name="Text Placeholder 3">
            <a:extLst>
              <a:ext uri="{FF2B5EF4-FFF2-40B4-BE49-F238E27FC236}">
                <a16:creationId xmlns:a16="http://schemas.microsoft.com/office/drawing/2014/main" id="{4A0B3421-9C0C-4477-9DA5-124587D25DC3}"/>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647814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7850-8C62-463D-95E7-B74E65BBA448}"/>
              </a:ext>
            </a:extLst>
          </p:cNvPr>
          <p:cNvSpPr>
            <a:spLocks noGrp="1"/>
          </p:cNvSpPr>
          <p:nvPr>
            <p:ph type="title"/>
          </p:nvPr>
        </p:nvSpPr>
        <p:spPr/>
        <p:txBody>
          <a:bodyPr/>
          <a:lstStyle/>
          <a:p>
            <a:r>
              <a:rPr lang="de-DE"/>
              <a:t>Eigene Posts - Potenzielle Reichweite - Export | Kulturjournal - 2 of 2</a:t>
            </a:r>
            <a:endParaRPr lang="en-US"/>
          </a:p>
        </p:txBody>
      </p:sp>
      <p:graphicFrame>
        <p:nvGraphicFramePr>
          <p:cNvPr id="5" name="Table Placeholder 4">
            <a:extLst>
              <a:ext uri="{FF2B5EF4-FFF2-40B4-BE49-F238E27FC236}">
                <a16:creationId xmlns:a16="http://schemas.microsoft.com/office/drawing/2014/main" id="{7FE6B827-0334-47E4-9B74-1AE93AC7F384}"/>
              </a:ext>
            </a:extLst>
          </p:cNvPr>
          <p:cNvGraphicFramePr>
            <a:graphicFrameLocks noGrp="1"/>
          </p:cNvGraphicFramePr>
          <p:nvPr>
            <p:ph type="tbl" sz="quarter" idx="13"/>
            <p:extLst>
              <p:ext uri="{D42A27DB-BD31-4B8C-83A1-F6EECF244321}">
                <p14:modId xmlns:p14="http://schemas.microsoft.com/office/powerpoint/2010/main" val="64617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5496317"/>
                    </a:ext>
                  </a:extLst>
                </a:gridCol>
                <a:gridCol w="822960">
                  <a:extLst>
                    <a:ext uri="{9D8B030D-6E8A-4147-A177-3AD203B41FA5}">
                      <a16:colId xmlns:a16="http://schemas.microsoft.com/office/drawing/2014/main" val="4065516396"/>
                    </a:ext>
                  </a:extLst>
                </a:gridCol>
                <a:gridCol w="822960">
                  <a:extLst>
                    <a:ext uri="{9D8B030D-6E8A-4147-A177-3AD203B41FA5}">
                      <a16:colId xmlns:a16="http://schemas.microsoft.com/office/drawing/2014/main" val="1672444456"/>
                    </a:ext>
                  </a:extLst>
                </a:gridCol>
                <a:gridCol w="822960">
                  <a:extLst>
                    <a:ext uri="{9D8B030D-6E8A-4147-A177-3AD203B41FA5}">
                      <a16:colId xmlns:a16="http://schemas.microsoft.com/office/drawing/2014/main" val="3733822785"/>
                    </a:ext>
                  </a:extLst>
                </a:gridCol>
                <a:gridCol w="822960">
                  <a:extLst>
                    <a:ext uri="{9D8B030D-6E8A-4147-A177-3AD203B41FA5}">
                      <a16:colId xmlns:a16="http://schemas.microsoft.com/office/drawing/2014/main" val="1839843535"/>
                    </a:ext>
                  </a:extLst>
                </a:gridCol>
                <a:gridCol w="822960">
                  <a:extLst>
                    <a:ext uri="{9D8B030D-6E8A-4147-A177-3AD203B41FA5}">
                      <a16:colId xmlns:a16="http://schemas.microsoft.com/office/drawing/2014/main" val="2027421429"/>
                    </a:ext>
                  </a:extLst>
                </a:gridCol>
                <a:gridCol w="411480">
                  <a:extLst>
                    <a:ext uri="{9D8B030D-6E8A-4147-A177-3AD203B41FA5}">
                      <a16:colId xmlns:a16="http://schemas.microsoft.com/office/drawing/2014/main" val="1074839144"/>
                    </a:ext>
                  </a:extLst>
                </a:gridCol>
                <a:gridCol w="822960">
                  <a:extLst>
                    <a:ext uri="{9D8B030D-6E8A-4147-A177-3AD203B41FA5}">
                      <a16:colId xmlns:a16="http://schemas.microsoft.com/office/drawing/2014/main" val="3711836556"/>
                    </a:ext>
                  </a:extLst>
                </a:gridCol>
                <a:gridCol w="822960">
                  <a:extLst>
                    <a:ext uri="{9D8B030D-6E8A-4147-A177-3AD203B41FA5}">
                      <a16:colId xmlns:a16="http://schemas.microsoft.com/office/drawing/2014/main" val="191638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15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- 2017-11-20 21:09:01 </a:t>
                      </a:r>
                      <a:r>
                        <a:rPr kumimoji="0" lang="de-DE" sz="1000" b="0" i="0" u="none" strike="noStrike" kern="1200" cap="none" spc="0" normalizeH="0" baseline="0" noProof="0">
                          <a:ln>
                            <a:noFill/>
                          </a:ln>
                          <a:solidFill>
                            <a:prstClr val="black"/>
                          </a:solidFill>
                          <a:effectLst/>
                          <a:uLnTx/>
                          <a:uFillTx/>
                          <a:latin typeface="+mn-lt"/>
                          <a:ea typeface="+mn-ea"/>
                          <a:cs typeface="+mn-cs"/>
                        </a:rPr>
                        <a:t> 
 Dieser Film lässt einen nicht mehr los! NSU-Drama von Fatih Akin mit einer unglaublichen Diane Kruger.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896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- 2017-10-09 11:22:38 </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505933"/>
                  </a:ext>
                </a:extLst>
              </a:tr>
            </a:tbl>
          </a:graphicData>
        </a:graphic>
      </p:graphicFrame>
      <p:sp>
        <p:nvSpPr>
          <p:cNvPr id="4" name="Text Placeholder 3">
            <a:extLst>
              <a:ext uri="{FF2B5EF4-FFF2-40B4-BE49-F238E27FC236}">
                <a16:creationId xmlns:a16="http://schemas.microsoft.com/office/drawing/2014/main" id="{15D2EBA5-9FFB-4691-814E-6B486BF38F72}"/>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989367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680E-8CD1-4205-8134-9715F4C66F34}"/>
              </a:ext>
            </a:extLst>
          </p:cNvPr>
          <p:cNvSpPr>
            <a:spLocks noGrp="1"/>
          </p:cNvSpPr>
          <p:nvPr>
            <p:ph type="title"/>
          </p:nvPr>
        </p:nvSpPr>
        <p:spPr/>
        <p:txBody>
          <a:bodyPr/>
          <a:lstStyle/>
          <a:p>
            <a:r>
              <a:rPr lang="de-DE"/>
              <a:t>Eigene Posts - Aktive Nutzer - Export | Kulturjournal</a:t>
            </a:r>
            <a:endParaRPr lang="en-US"/>
          </a:p>
        </p:txBody>
      </p:sp>
      <p:graphicFrame>
        <p:nvGraphicFramePr>
          <p:cNvPr id="5" name="Table Placeholder 4">
            <a:extLst>
              <a:ext uri="{FF2B5EF4-FFF2-40B4-BE49-F238E27FC236}">
                <a16:creationId xmlns:a16="http://schemas.microsoft.com/office/drawing/2014/main" id="{D1A35521-BADC-47D8-9582-F82B1778AFBA}"/>
              </a:ext>
            </a:extLst>
          </p:cNvPr>
          <p:cNvGraphicFramePr>
            <a:graphicFrameLocks noGrp="1"/>
          </p:cNvGraphicFramePr>
          <p:nvPr>
            <p:ph type="tbl" sz="quarter" idx="13"/>
            <p:extLst>
              <p:ext uri="{D42A27DB-BD31-4B8C-83A1-F6EECF244321}">
                <p14:modId xmlns:p14="http://schemas.microsoft.com/office/powerpoint/2010/main" val="89418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88092550"/>
                    </a:ext>
                  </a:extLst>
                </a:gridCol>
                <a:gridCol w="822960">
                  <a:extLst>
                    <a:ext uri="{9D8B030D-6E8A-4147-A177-3AD203B41FA5}">
                      <a16:colId xmlns:a16="http://schemas.microsoft.com/office/drawing/2014/main" val="3040834570"/>
                    </a:ext>
                  </a:extLst>
                </a:gridCol>
                <a:gridCol w="822960">
                  <a:extLst>
                    <a:ext uri="{9D8B030D-6E8A-4147-A177-3AD203B41FA5}">
                      <a16:colId xmlns:a16="http://schemas.microsoft.com/office/drawing/2014/main" val="1948157119"/>
                    </a:ext>
                  </a:extLst>
                </a:gridCol>
                <a:gridCol w="822960">
                  <a:extLst>
                    <a:ext uri="{9D8B030D-6E8A-4147-A177-3AD203B41FA5}">
                      <a16:colId xmlns:a16="http://schemas.microsoft.com/office/drawing/2014/main" val="2274198491"/>
                    </a:ext>
                  </a:extLst>
                </a:gridCol>
                <a:gridCol w="822960">
                  <a:extLst>
                    <a:ext uri="{9D8B030D-6E8A-4147-A177-3AD203B41FA5}">
                      <a16:colId xmlns:a16="http://schemas.microsoft.com/office/drawing/2014/main" val="3017050699"/>
                    </a:ext>
                  </a:extLst>
                </a:gridCol>
                <a:gridCol w="493776">
                  <a:extLst>
                    <a:ext uri="{9D8B030D-6E8A-4147-A177-3AD203B41FA5}">
                      <a16:colId xmlns:a16="http://schemas.microsoft.com/office/drawing/2014/main" val="2553340442"/>
                    </a:ext>
                  </a:extLst>
                </a:gridCol>
                <a:gridCol w="493776">
                  <a:extLst>
                    <a:ext uri="{9D8B030D-6E8A-4147-A177-3AD203B41FA5}">
                      <a16:colId xmlns:a16="http://schemas.microsoft.com/office/drawing/2014/main" val="3615917369"/>
                    </a:ext>
                  </a:extLst>
                </a:gridCol>
                <a:gridCol w="493776">
                  <a:extLst>
                    <a:ext uri="{9D8B030D-6E8A-4147-A177-3AD203B41FA5}">
                      <a16:colId xmlns:a16="http://schemas.microsoft.com/office/drawing/2014/main" val="308938845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83055604"/>
                  </a:ext>
                </a:extLst>
              </a:tr>
              <a:tr h="370840">
                <a:tc>
                  <a:txBody>
                    <a:bodyPr/>
                    <a:lstStyle/>
                    <a:p>
                      <a:r>
                        <a:rPr lang="de-DE" sz="1000" b="1"/>
                        <a:t> Kulturjournal - 2018-02-01 11:12:19 </a:t>
                      </a:r>
                      <a:r>
                        <a:rPr lang="de-DE" sz="1000"/>
                        <a:t> 
 "Wo kommen Sie denn eigentlich her?" Diese Frage hören Menschen mit Migrationshintergrund häufig in Deutschland. Ab einer gewissen Hautfarbe wird die Herkunft offenbar wichtig.</a:t>
                      </a:r>
                      <a:endParaRPr lang="en-US" sz="1000"/>
                    </a:p>
                  </a:txBody>
                  <a:tcPr/>
                </a:tc>
                <a:tc>
                  <a:txBody>
                    <a:bodyPr/>
                    <a:lstStyle/>
                    <a:p>
                      <a:r>
                        <a:rPr lang="en-US" sz="1000"/>
                        <a:t>97189</a:t>
                      </a:r>
                    </a:p>
                  </a:txBody>
                  <a:tcPr/>
                </a:tc>
                <a:tc>
                  <a:txBody>
                    <a:bodyPr/>
                    <a:lstStyle/>
                    <a:p>
                      <a:r>
                        <a:rPr lang="en-US" sz="1000"/>
                        <a:t>855084</a:t>
                      </a:r>
                    </a:p>
                  </a:txBody>
                  <a:tcPr/>
                </a:tc>
                <a:tc>
                  <a:txBody>
                    <a:bodyPr/>
                    <a:lstStyle/>
                    <a:p>
                      <a:r>
                        <a:rPr lang="en-US" sz="1000"/>
                        <a:t>11.4 %</a:t>
                      </a:r>
                    </a:p>
                  </a:txBody>
                  <a:tcPr/>
                </a:tc>
                <a:tc>
                  <a:txBody>
                    <a:bodyPr/>
                    <a:lstStyle/>
                    <a:p>
                      <a:r>
                        <a:rPr lang="en-US" sz="1000"/>
                        <a:t>6605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8094179"/>
                  </a:ext>
                </a:extLst>
              </a:tr>
              <a:tr h="370840">
                <a:tc>
                  <a:txBody>
                    <a:bodyPr/>
                    <a:lstStyle/>
                    <a:p>
                      <a:r>
                        <a:rPr lang="de-DE" sz="1000" b="1"/>
                        <a:t> Kulturjournal - 2018-01-11 08:54:16 </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10414</a:t>
                      </a:r>
                    </a:p>
                  </a:txBody>
                  <a:tcPr/>
                </a:tc>
                <a:tc>
                  <a:txBody>
                    <a:bodyPr/>
                    <a:lstStyle/>
                    <a:p>
                      <a:r>
                        <a:rPr lang="en-US" sz="1000"/>
                        <a:t>254764</a:t>
                      </a:r>
                    </a:p>
                  </a:txBody>
                  <a:tcPr/>
                </a:tc>
                <a:tc>
                  <a:txBody>
                    <a:bodyPr/>
                    <a:lstStyle/>
                    <a:p>
                      <a:r>
                        <a:rPr lang="en-US" sz="1000"/>
                        <a:t>4.1 %</a:t>
                      </a:r>
                    </a:p>
                  </a:txBody>
                  <a:tcPr/>
                </a:tc>
                <a:tc>
                  <a:txBody>
                    <a:bodyPr/>
                    <a:lstStyle/>
                    <a:p>
                      <a:r>
                        <a:rPr lang="en-US" sz="1000"/>
                        <a:t>1617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18904737"/>
                  </a:ext>
                </a:extLst>
              </a:tr>
              <a:tr h="370840">
                <a:tc>
                  <a:txBody>
                    <a:bodyPr/>
                    <a:lstStyle/>
                    <a:p>
                      <a:r>
                        <a:rPr lang="de-DE" sz="1000" b="1"/>
                        <a:t> Kulturjournal - 2017-10-23 13:10:37 </a:t>
                      </a:r>
                      <a:r>
                        <a:rPr lang="de-DE" sz="1000"/>
                        <a:t> 
 1977 kommt der Amerikaner Wilbert Olinde Jr. als einziger "Ausländer" nach Göttingen, um in der Basketball-Bundesliga zu spielen. Er wollte ein Jahr bleiben - doch dann kam alles anders. Ein Thema bei uns: 23.10. | 22.45 Uhr</a:t>
                      </a:r>
                      <a:endParaRPr lang="en-US" sz="1000"/>
                    </a:p>
                  </a:txBody>
                  <a:tcPr/>
                </a:tc>
                <a:tc>
                  <a:txBody>
                    <a:bodyPr/>
                    <a:lstStyle/>
                    <a:p>
                      <a:r>
                        <a:rPr lang="en-US" sz="1000"/>
                        <a:t>7690</a:t>
                      </a:r>
                    </a:p>
                  </a:txBody>
                  <a:tcPr/>
                </a:tc>
                <a:tc>
                  <a:txBody>
                    <a:bodyPr/>
                    <a:lstStyle/>
                    <a:p>
                      <a:r>
                        <a:rPr lang="en-US" sz="1000"/>
                        <a:t>78201</a:t>
                      </a:r>
                    </a:p>
                  </a:txBody>
                  <a:tcPr/>
                </a:tc>
                <a:tc>
                  <a:txBody>
                    <a:bodyPr/>
                    <a:lstStyle/>
                    <a:p>
                      <a:r>
                        <a:rPr lang="en-US" sz="1000"/>
                        <a:t>9.8 %</a:t>
                      </a:r>
                    </a:p>
                  </a:txBody>
                  <a:tcPr/>
                </a:tc>
                <a:tc>
                  <a:txBody>
                    <a:bodyPr/>
                    <a:lstStyle/>
                    <a:p>
                      <a:r>
                        <a:rPr lang="en-US" sz="1000"/>
                        <a:t>745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881993"/>
                  </a:ext>
                </a:extLst>
              </a:tr>
              <a:tr h="370840">
                <a:tc>
                  <a:txBody>
                    <a:bodyPr/>
                    <a:lstStyle/>
                    <a:p>
                      <a:r>
                        <a:rPr lang="de-DE" sz="1000" b="1"/>
                        <a:t> Kulturjournal - 2018-02-08 08:44:16 </a:t>
                      </a:r>
                      <a:r>
                        <a:rPr lang="de-DE" sz="1000"/>
                        <a:t> 
 Viele wussten, wie Regisseur Dieter Wedel am Set mit Frauen umgeht. Lange wurde das einfach hingenommen - und geschwiegen.</a:t>
                      </a:r>
                      <a:endParaRPr lang="en-US" sz="1000"/>
                    </a:p>
                  </a:txBody>
                  <a:tcPr/>
                </a:tc>
                <a:tc>
                  <a:txBody>
                    <a:bodyPr/>
                    <a:lstStyle/>
                    <a:p>
                      <a:r>
                        <a:rPr lang="en-US" sz="1000"/>
                        <a:t>7129</a:t>
                      </a:r>
                    </a:p>
                  </a:txBody>
                  <a:tcPr/>
                </a:tc>
                <a:tc>
                  <a:txBody>
                    <a:bodyPr/>
                    <a:lstStyle/>
                    <a:p>
                      <a:r>
                        <a:rPr lang="en-US" sz="1000"/>
                        <a:t>42759</a:t>
                      </a:r>
                    </a:p>
                  </a:txBody>
                  <a:tcPr/>
                </a:tc>
                <a:tc>
                  <a:txBody>
                    <a:bodyPr/>
                    <a:lstStyle/>
                    <a:p>
                      <a:r>
                        <a:rPr lang="en-US" sz="1000"/>
                        <a:t>16.7 %</a:t>
                      </a:r>
                    </a:p>
                  </a:txBody>
                  <a:tcPr/>
                </a:tc>
                <a:tc>
                  <a:txBody>
                    <a:bodyPr/>
                    <a:lstStyle/>
                    <a:p>
                      <a:r>
                        <a:rPr lang="en-US" sz="1000"/>
                        <a:t>499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98839297"/>
                  </a:ext>
                </a:extLst>
              </a:tr>
              <a:tr h="370840">
                <a:tc>
                  <a:txBody>
                    <a:bodyPr/>
                    <a:lstStyle/>
                    <a:p>
                      <a:r>
                        <a:rPr lang="de-DE" sz="1000" b="1"/>
                        <a:t> Kulturjournal - 2017-10-16 15:57:55 </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5787</a:t>
                      </a:r>
                    </a:p>
                  </a:txBody>
                  <a:tcPr/>
                </a:tc>
                <a:tc>
                  <a:txBody>
                    <a:bodyPr/>
                    <a:lstStyle/>
                    <a:p>
                      <a:r>
                        <a:rPr lang="en-US" sz="1000"/>
                        <a:t>56983</a:t>
                      </a:r>
                    </a:p>
                  </a:txBody>
                  <a:tcPr/>
                </a:tc>
                <a:tc>
                  <a:txBody>
                    <a:bodyPr/>
                    <a:lstStyle/>
                    <a:p>
                      <a:r>
                        <a:rPr lang="en-US" sz="1000"/>
                        <a:t>10.2 %</a:t>
                      </a:r>
                    </a:p>
                  </a:txBody>
                  <a:tcPr/>
                </a:tc>
                <a:tc>
                  <a:txBody>
                    <a:bodyPr/>
                    <a:lstStyle/>
                    <a:p>
                      <a:r>
                        <a:rPr lang="en-US" sz="1000"/>
                        <a:t>401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843171"/>
                  </a:ext>
                </a:extLst>
              </a:tr>
            </a:tbl>
          </a:graphicData>
        </a:graphic>
      </p:graphicFrame>
      <p:sp>
        <p:nvSpPr>
          <p:cNvPr id="4" name="Text Placeholder 3">
            <a:extLst>
              <a:ext uri="{FF2B5EF4-FFF2-40B4-BE49-F238E27FC236}">
                <a16:creationId xmlns:a16="http://schemas.microsoft.com/office/drawing/2014/main" id="{BD30D140-5CC7-4ED3-AC28-E00B82E49804}"/>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353882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050D-C565-4A33-BA9E-FC008316B8A0}"/>
              </a:ext>
            </a:extLst>
          </p:cNvPr>
          <p:cNvSpPr>
            <a:spLocks noGrp="1"/>
          </p:cNvSpPr>
          <p:nvPr>
            <p:ph type="title"/>
          </p:nvPr>
        </p:nvSpPr>
        <p:spPr/>
        <p:txBody>
          <a:bodyPr/>
          <a:lstStyle/>
          <a:p>
            <a:r>
              <a:rPr lang="en-US"/>
              <a:t>Eigene Posts - I-Rate Aktive Nutzer - Export | Kulturjournal</a:t>
            </a:r>
          </a:p>
        </p:txBody>
      </p:sp>
      <p:graphicFrame>
        <p:nvGraphicFramePr>
          <p:cNvPr id="5" name="Table Placeholder 4">
            <a:extLst>
              <a:ext uri="{FF2B5EF4-FFF2-40B4-BE49-F238E27FC236}">
                <a16:creationId xmlns:a16="http://schemas.microsoft.com/office/drawing/2014/main" id="{A4C6AF8E-917F-4FCD-BA73-0AA8C31026B9}"/>
              </a:ext>
            </a:extLst>
          </p:cNvPr>
          <p:cNvGraphicFramePr>
            <a:graphicFrameLocks noGrp="1"/>
          </p:cNvGraphicFramePr>
          <p:nvPr>
            <p:ph type="tbl" sz="quarter" idx="13"/>
            <p:extLst>
              <p:ext uri="{D42A27DB-BD31-4B8C-83A1-F6EECF244321}">
                <p14:modId xmlns:p14="http://schemas.microsoft.com/office/powerpoint/2010/main" val="3329682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7579014"/>
                    </a:ext>
                  </a:extLst>
                </a:gridCol>
                <a:gridCol w="822960">
                  <a:extLst>
                    <a:ext uri="{9D8B030D-6E8A-4147-A177-3AD203B41FA5}">
                      <a16:colId xmlns:a16="http://schemas.microsoft.com/office/drawing/2014/main" val="3310380767"/>
                    </a:ext>
                  </a:extLst>
                </a:gridCol>
                <a:gridCol w="822960">
                  <a:extLst>
                    <a:ext uri="{9D8B030D-6E8A-4147-A177-3AD203B41FA5}">
                      <a16:colId xmlns:a16="http://schemas.microsoft.com/office/drawing/2014/main" val="4237715845"/>
                    </a:ext>
                  </a:extLst>
                </a:gridCol>
                <a:gridCol w="822960">
                  <a:extLst>
                    <a:ext uri="{9D8B030D-6E8A-4147-A177-3AD203B41FA5}">
                      <a16:colId xmlns:a16="http://schemas.microsoft.com/office/drawing/2014/main" val="3456864278"/>
                    </a:ext>
                  </a:extLst>
                </a:gridCol>
                <a:gridCol w="822960">
                  <a:extLst>
                    <a:ext uri="{9D8B030D-6E8A-4147-A177-3AD203B41FA5}">
                      <a16:colId xmlns:a16="http://schemas.microsoft.com/office/drawing/2014/main" val="3034228629"/>
                    </a:ext>
                  </a:extLst>
                </a:gridCol>
                <a:gridCol w="822960">
                  <a:extLst>
                    <a:ext uri="{9D8B030D-6E8A-4147-A177-3AD203B41FA5}">
                      <a16:colId xmlns:a16="http://schemas.microsoft.com/office/drawing/2014/main" val="622727799"/>
                    </a:ext>
                  </a:extLst>
                </a:gridCol>
                <a:gridCol w="822960">
                  <a:extLst>
                    <a:ext uri="{9D8B030D-6E8A-4147-A177-3AD203B41FA5}">
                      <a16:colId xmlns:a16="http://schemas.microsoft.com/office/drawing/2014/main" val="238222600"/>
                    </a:ext>
                  </a:extLst>
                </a:gridCol>
                <a:gridCol w="822960">
                  <a:extLst>
                    <a:ext uri="{9D8B030D-6E8A-4147-A177-3AD203B41FA5}">
                      <a16:colId xmlns:a16="http://schemas.microsoft.com/office/drawing/2014/main" val="207794527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79607994"/>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25.2 %</a:t>
                      </a:r>
                    </a:p>
                  </a:txBody>
                  <a:tcPr/>
                </a:tc>
                <a:tc>
                  <a:txBody>
                    <a:bodyPr/>
                    <a:lstStyle/>
                    <a:p>
                      <a:r>
                        <a:rPr lang="en-US" sz="1000"/>
                        <a:t>128</a:t>
                      </a:r>
                    </a:p>
                  </a:txBody>
                  <a:tcPr/>
                </a:tc>
                <a:tc>
                  <a:txBody>
                    <a:bodyPr/>
                    <a:lstStyle/>
                    <a:p>
                      <a:r>
                        <a:rPr lang="en-US" sz="1000"/>
                        <a:t>508</a:t>
                      </a:r>
                    </a:p>
                  </a:txBody>
                  <a:tcPr/>
                </a:tc>
                <a:tc>
                  <a:txBody>
                    <a:bodyPr/>
                    <a:lstStyle/>
                    <a:p>
                      <a:r>
                        <a:rPr lang="en-US" sz="1000"/>
                        <a:t>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7062359"/>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24.8 %</a:t>
                      </a:r>
                    </a:p>
                  </a:txBody>
                  <a:tcPr/>
                </a:tc>
                <a:tc>
                  <a:txBody>
                    <a:bodyPr/>
                    <a:lstStyle/>
                    <a:p>
                      <a:r>
                        <a:rPr lang="en-US" sz="1000"/>
                        <a:t>129</a:t>
                      </a:r>
                    </a:p>
                  </a:txBody>
                  <a:tcPr/>
                </a:tc>
                <a:tc>
                  <a:txBody>
                    <a:bodyPr/>
                    <a:lstStyle/>
                    <a:p>
                      <a:r>
                        <a:rPr lang="en-US" sz="1000"/>
                        <a:t>521</a:t>
                      </a:r>
                    </a:p>
                  </a:txBody>
                  <a:tcPr/>
                </a:tc>
                <a:tc>
                  <a:txBody>
                    <a:bodyPr/>
                    <a:lstStyle/>
                    <a:p>
                      <a:r>
                        <a:rPr lang="en-US" sz="1000"/>
                        <a:t>89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1970747"/>
                  </a:ext>
                </a:extLst>
              </a:tr>
              <a:tr h="370840">
                <a:tc>
                  <a:txBody>
                    <a:bodyPr/>
                    <a:lstStyle/>
                    <a:p>
                      <a:r>
                        <a:rPr lang="nn-NO" sz="1000" b="1"/>
                        <a:t> Kulturjournal - 2018-05-18 08:25:18 </a:t>
                      </a:r>
                      <a:r>
                        <a:rPr lang="nn-NO" sz="1000"/>
                        <a:t> 
 Aha.</a:t>
                      </a:r>
                      <a:endParaRPr lang="en-US" sz="1000"/>
                    </a:p>
                  </a:txBody>
                  <a:tcPr/>
                </a:tc>
                <a:tc>
                  <a:txBody>
                    <a:bodyPr/>
                    <a:lstStyle/>
                    <a:p>
                      <a:r>
                        <a:rPr lang="en-US" sz="1000"/>
                        <a:t>21.4 %</a:t>
                      </a:r>
                    </a:p>
                  </a:txBody>
                  <a:tcPr/>
                </a:tc>
                <a:tc>
                  <a:txBody>
                    <a:bodyPr/>
                    <a:lstStyle/>
                    <a:p>
                      <a:r>
                        <a:rPr lang="en-US" sz="1000"/>
                        <a:t>148</a:t>
                      </a:r>
                    </a:p>
                  </a:txBody>
                  <a:tcPr/>
                </a:tc>
                <a:tc>
                  <a:txBody>
                    <a:bodyPr/>
                    <a:lstStyle/>
                    <a:p>
                      <a:r>
                        <a:rPr lang="en-US" sz="1000"/>
                        <a:t>692</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3052425"/>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20.6 %</a:t>
                      </a:r>
                    </a:p>
                  </a:txBody>
                  <a:tcPr/>
                </a:tc>
                <a:tc>
                  <a:txBody>
                    <a:bodyPr/>
                    <a:lstStyle/>
                    <a:p>
                      <a:r>
                        <a:rPr lang="en-US" sz="1000"/>
                        <a:t>103</a:t>
                      </a:r>
                    </a:p>
                  </a:txBody>
                  <a:tcPr/>
                </a:tc>
                <a:tc>
                  <a:txBody>
                    <a:bodyPr/>
                    <a:lstStyle/>
                    <a:p>
                      <a:r>
                        <a:rPr lang="en-US" sz="1000"/>
                        <a:t>499</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8456365"/>
                  </a:ext>
                </a:extLst>
              </a:tr>
              <a:tr h="370840">
                <a:tc>
                  <a:txBody>
                    <a:bodyPr/>
                    <a:lstStyle/>
                    <a:p>
                      <a:r>
                        <a:rPr lang="nn-NO" sz="1000" b="1"/>
                        <a:t> Kulturjournal - 2018-06-13 10:05:40 </a:t>
                      </a:r>
                      <a:r>
                        <a:rPr lang="nn-NO" sz="1000"/>
                        <a:t> 
 😳</a:t>
                      </a:r>
                      <a:endParaRPr lang="en-US" sz="1000"/>
                    </a:p>
                  </a:txBody>
                  <a:tcPr/>
                </a:tc>
                <a:tc>
                  <a:txBody>
                    <a:bodyPr/>
                    <a:lstStyle/>
                    <a:p>
                      <a:r>
                        <a:rPr lang="en-US" sz="1000"/>
                        <a:t>19.5 %</a:t>
                      </a:r>
                    </a:p>
                  </a:txBody>
                  <a:tcPr/>
                </a:tc>
                <a:tc>
                  <a:txBody>
                    <a:bodyPr/>
                    <a:lstStyle/>
                    <a:p>
                      <a:r>
                        <a:rPr lang="en-US" sz="1000"/>
                        <a:t>96</a:t>
                      </a:r>
                    </a:p>
                  </a:txBody>
                  <a:tcPr/>
                </a:tc>
                <a:tc>
                  <a:txBody>
                    <a:bodyPr/>
                    <a:lstStyle/>
                    <a:p>
                      <a:r>
                        <a:rPr lang="en-US" sz="1000"/>
                        <a:t>493</a:t>
                      </a:r>
                    </a:p>
                  </a:txBody>
                  <a:tcPr/>
                </a:tc>
                <a:tc>
                  <a:txBody>
                    <a:bodyPr/>
                    <a:lstStyle/>
                    <a:p>
                      <a:r>
                        <a:rPr lang="en-US" sz="1000"/>
                        <a:t>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64079038"/>
                  </a:ext>
                </a:extLst>
              </a:tr>
            </a:tbl>
          </a:graphicData>
        </a:graphic>
      </p:graphicFrame>
      <p:sp>
        <p:nvSpPr>
          <p:cNvPr id="4" name="Text Placeholder 3">
            <a:extLst>
              <a:ext uri="{FF2B5EF4-FFF2-40B4-BE49-F238E27FC236}">
                <a16:creationId xmlns:a16="http://schemas.microsoft.com/office/drawing/2014/main" id="{591A8670-40BF-4F86-AA48-951D81FD9ADC}"/>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990114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BD00E-76DC-47CD-BEDC-5AE7DD93C6AE}"/>
              </a:ext>
            </a:extLst>
          </p:cNvPr>
          <p:cNvSpPr>
            <a:spLocks noGrp="1"/>
          </p:cNvSpPr>
          <p:nvPr>
            <p:ph type="title"/>
          </p:nvPr>
        </p:nvSpPr>
        <p:spPr/>
        <p:txBody>
          <a:bodyPr/>
          <a:lstStyle/>
          <a:p>
            <a:r>
              <a:rPr lang="en-US"/>
              <a:t>Eigene Posts - I-Rate Aktive Nutzer-Flop - Export | Kulturjournal</a:t>
            </a:r>
          </a:p>
        </p:txBody>
      </p:sp>
      <p:graphicFrame>
        <p:nvGraphicFramePr>
          <p:cNvPr id="5" name="Table Placeholder 4">
            <a:extLst>
              <a:ext uri="{FF2B5EF4-FFF2-40B4-BE49-F238E27FC236}">
                <a16:creationId xmlns:a16="http://schemas.microsoft.com/office/drawing/2014/main" id="{A258C05B-FEE5-426F-AD5B-E81559CD628D}"/>
              </a:ext>
            </a:extLst>
          </p:cNvPr>
          <p:cNvGraphicFramePr>
            <a:graphicFrameLocks noGrp="1"/>
          </p:cNvGraphicFramePr>
          <p:nvPr>
            <p:ph type="tbl" sz="quarter" idx="13"/>
            <p:extLst>
              <p:ext uri="{D42A27DB-BD31-4B8C-83A1-F6EECF244321}">
                <p14:modId xmlns:p14="http://schemas.microsoft.com/office/powerpoint/2010/main" val="131767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6910775"/>
                    </a:ext>
                  </a:extLst>
                </a:gridCol>
                <a:gridCol w="822960">
                  <a:extLst>
                    <a:ext uri="{9D8B030D-6E8A-4147-A177-3AD203B41FA5}">
                      <a16:colId xmlns:a16="http://schemas.microsoft.com/office/drawing/2014/main" val="2861792154"/>
                    </a:ext>
                  </a:extLst>
                </a:gridCol>
                <a:gridCol w="822960">
                  <a:extLst>
                    <a:ext uri="{9D8B030D-6E8A-4147-A177-3AD203B41FA5}">
                      <a16:colId xmlns:a16="http://schemas.microsoft.com/office/drawing/2014/main" val="1666651524"/>
                    </a:ext>
                  </a:extLst>
                </a:gridCol>
                <a:gridCol w="822960">
                  <a:extLst>
                    <a:ext uri="{9D8B030D-6E8A-4147-A177-3AD203B41FA5}">
                      <a16:colId xmlns:a16="http://schemas.microsoft.com/office/drawing/2014/main" val="999588258"/>
                    </a:ext>
                  </a:extLst>
                </a:gridCol>
                <a:gridCol w="822960">
                  <a:extLst>
                    <a:ext uri="{9D8B030D-6E8A-4147-A177-3AD203B41FA5}">
                      <a16:colId xmlns:a16="http://schemas.microsoft.com/office/drawing/2014/main" val="2102482554"/>
                    </a:ext>
                  </a:extLst>
                </a:gridCol>
                <a:gridCol w="822960">
                  <a:extLst>
                    <a:ext uri="{9D8B030D-6E8A-4147-A177-3AD203B41FA5}">
                      <a16:colId xmlns:a16="http://schemas.microsoft.com/office/drawing/2014/main" val="31155345"/>
                    </a:ext>
                  </a:extLst>
                </a:gridCol>
                <a:gridCol w="822960">
                  <a:extLst>
                    <a:ext uri="{9D8B030D-6E8A-4147-A177-3AD203B41FA5}">
                      <a16:colId xmlns:a16="http://schemas.microsoft.com/office/drawing/2014/main" val="2020171419"/>
                    </a:ext>
                  </a:extLst>
                </a:gridCol>
                <a:gridCol w="822960">
                  <a:extLst>
                    <a:ext uri="{9D8B030D-6E8A-4147-A177-3AD203B41FA5}">
                      <a16:colId xmlns:a16="http://schemas.microsoft.com/office/drawing/2014/main" val="410572088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41774250"/>
                  </a:ext>
                </a:extLst>
              </a:tr>
              <a:tr h="370840">
                <a:tc>
                  <a:txBody>
                    <a:bodyPr/>
                    <a:lstStyle/>
                    <a:p>
                      <a:r>
                        <a:rPr lang="nn-NO" sz="1000" b="1"/>
                        <a:t> Kulturjournal - 2017-10-27 07:47:20 </a:t>
                      </a:r>
                      <a:r>
                        <a:rPr lang="nn-NO" sz="1000"/>
                        <a:t> 
 </a:t>
                      </a:r>
                      <a:endParaRPr lang="en-US" sz="1000"/>
                    </a:p>
                  </a:txBody>
                  <a:tcPr/>
                </a:tc>
                <a:tc>
                  <a:txBody>
                    <a:bodyPr/>
                    <a:lstStyle/>
                    <a:p>
                      <a:r>
                        <a:rPr lang="en-US" sz="1000"/>
                        <a:t>0.7 %</a:t>
                      </a:r>
                    </a:p>
                  </a:txBody>
                  <a:tcPr/>
                </a:tc>
                <a:tc>
                  <a:txBody>
                    <a:bodyPr/>
                    <a:lstStyle/>
                    <a:p>
                      <a:r>
                        <a:rPr lang="en-US" sz="1000"/>
                        <a:t>4</a:t>
                      </a:r>
                    </a:p>
                  </a:txBody>
                  <a:tcPr/>
                </a:tc>
                <a:tc>
                  <a:txBody>
                    <a:bodyPr/>
                    <a:lstStyle/>
                    <a:p>
                      <a:r>
                        <a:rPr lang="en-US" sz="1000"/>
                        <a:t>572</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39327381"/>
                  </a:ext>
                </a:extLst>
              </a:tr>
              <a:tr h="370840">
                <a:tc>
                  <a:txBody>
                    <a:bodyPr/>
                    <a:lstStyle/>
                    <a:p>
                      <a:r>
                        <a:rPr lang="de-DE" sz="1000" b="1"/>
                        <a:t> Kulturjournal - 2017-12-15 12:24:59 </a:t>
                      </a:r>
                      <a:r>
                        <a:rPr lang="de-DE" sz="1000"/>
                        <a:t> 
 Heute ist der große NDR Spendentag. Wir freuen uns auf eure Unterstützung für Kinder und Familien in Not. ❤ #handinhand17 Alle Infos: ndr.de/handinhand</a:t>
                      </a:r>
                      <a:endParaRPr lang="en-US" sz="1000"/>
                    </a:p>
                  </a:txBody>
                  <a:tcPr/>
                </a:tc>
                <a:tc>
                  <a:txBody>
                    <a:bodyPr/>
                    <a:lstStyle/>
                    <a:p>
                      <a:r>
                        <a:rPr lang="en-US" sz="1000"/>
                        <a:t>0.7 %</a:t>
                      </a:r>
                    </a:p>
                  </a:txBody>
                  <a:tcPr/>
                </a:tc>
                <a:tc>
                  <a:txBody>
                    <a:bodyPr/>
                    <a:lstStyle/>
                    <a:p>
                      <a:r>
                        <a:rPr lang="en-US" sz="1000"/>
                        <a:t>7</a:t>
                      </a:r>
                    </a:p>
                  </a:txBody>
                  <a:tcPr/>
                </a:tc>
                <a:tc>
                  <a:txBody>
                    <a:bodyPr/>
                    <a:lstStyle/>
                    <a:p>
                      <a:r>
                        <a:rPr lang="en-US" sz="1000"/>
                        <a:t>948</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75161080"/>
                  </a:ext>
                </a:extLst>
              </a:tr>
              <a:tr h="370840">
                <a:tc>
                  <a:txBody>
                    <a:bodyPr/>
                    <a:lstStyle/>
                    <a:p>
                      <a:r>
                        <a:rPr lang="de-DE" sz="1000" b="1"/>
                        <a:t> Kulturjournal - 2017-09-01 07:51:24 </a:t>
                      </a:r>
                      <a:r>
                        <a:rPr lang="de-DE" sz="1000"/>
                        <a:t> 
 Die Spielzeit beginnt. 🎶 So könnt ihr dabei sein!</a:t>
                      </a:r>
                      <a:endParaRPr lang="en-US" sz="1000"/>
                    </a:p>
                  </a:txBody>
                  <a:tcPr/>
                </a:tc>
                <a:tc>
                  <a:txBody>
                    <a:bodyPr/>
                    <a:lstStyle/>
                    <a:p>
                      <a:r>
                        <a:rPr lang="en-US" sz="1000"/>
                        <a:t>0.7 %</a:t>
                      </a:r>
                    </a:p>
                  </a:txBody>
                  <a:tcPr/>
                </a:tc>
                <a:tc>
                  <a:txBody>
                    <a:bodyPr/>
                    <a:lstStyle/>
                    <a:p>
                      <a:r>
                        <a:rPr lang="en-US" sz="1000"/>
                        <a:t>4</a:t>
                      </a:r>
                    </a:p>
                  </a:txBody>
                  <a:tcPr/>
                </a:tc>
                <a:tc>
                  <a:txBody>
                    <a:bodyPr/>
                    <a:lstStyle/>
                    <a:p>
                      <a:r>
                        <a:rPr lang="en-US" sz="1000"/>
                        <a:t>543</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0454754"/>
                  </a:ext>
                </a:extLst>
              </a:tr>
              <a:tr h="370840">
                <a:tc>
                  <a:txBody>
                    <a:bodyPr/>
                    <a:lstStyle/>
                    <a:p>
                      <a:r>
                        <a:rPr lang="de-DE" sz="1000" b="1"/>
                        <a:t> Kulturjournal - 2017-08-14 14:57:15 </a:t>
                      </a:r>
                      <a:r>
                        <a:rPr lang="de-DE" sz="1000"/>
                        <a:t> 
 "Heute wäre es eine Familienserie" - Heike Götz, Moderatorin der "Landpartie", schwört auf einen Klassiker. 
-----------------------
Ihr wollt mehr davon? ➡ http://www.ndr.de/kultur/buch/Mein-Sommerbuch,sommerbuch100.html</a:t>
                      </a:r>
                      <a:endParaRPr lang="en-US" sz="1000"/>
                    </a:p>
                  </a:txBody>
                  <a:tcPr/>
                </a:tc>
                <a:tc>
                  <a:txBody>
                    <a:bodyPr/>
                    <a:lstStyle/>
                    <a:p>
                      <a:r>
                        <a:rPr lang="en-US" sz="1000"/>
                        <a:t>0.7 %</a:t>
                      </a:r>
                    </a:p>
                  </a:txBody>
                  <a:tcPr/>
                </a:tc>
                <a:tc>
                  <a:txBody>
                    <a:bodyPr/>
                    <a:lstStyle/>
                    <a:p>
                      <a:r>
                        <a:rPr lang="en-US" sz="1000"/>
                        <a:t>29</a:t>
                      </a:r>
                    </a:p>
                  </a:txBody>
                  <a:tcPr/>
                </a:tc>
                <a:tc>
                  <a:txBody>
                    <a:bodyPr/>
                    <a:lstStyle/>
                    <a:p>
                      <a:r>
                        <a:rPr lang="en-US" sz="1000"/>
                        <a:t>4120</a:t>
                      </a:r>
                    </a:p>
                  </a:txBody>
                  <a:tcPr/>
                </a:tc>
                <a:tc>
                  <a:txBody>
                    <a:bodyPr/>
                    <a:lstStyle/>
                    <a:p>
                      <a:r>
                        <a:rPr lang="en-US" sz="1000"/>
                        <a:t>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9826761"/>
                  </a:ext>
                </a:extLst>
              </a:tr>
              <a:tr h="370840">
                <a:tc>
                  <a:txBody>
                    <a:bodyPr/>
                    <a:lstStyle/>
                    <a:p>
                      <a:r>
                        <a:rPr lang="de-DE" sz="1000" b="1"/>
                        <a:t> Kulturjournal - 2017-10-16 18:00:01 </a:t>
                      </a:r>
                      <a:r>
                        <a:rPr lang="de-DE" sz="1000"/>
                        <a:t> 
 Das Kulturjournal heute Abend um 22.45 Uhr im NDR Fernsehen mit diesen Themen:</a:t>
                      </a:r>
                      <a:endParaRPr lang="en-US" sz="1000"/>
                    </a:p>
                  </a:txBody>
                  <a:tcPr/>
                </a:tc>
                <a:tc>
                  <a:txBody>
                    <a:bodyPr/>
                    <a:lstStyle/>
                    <a:p>
                      <a:r>
                        <a:rPr lang="en-US" sz="1000"/>
                        <a:t>0.8 %</a:t>
                      </a:r>
                    </a:p>
                  </a:txBody>
                  <a:tcPr/>
                </a:tc>
                <a:tc>
                  <a:txBody>
                    <a:bodyPr/>
                    <a:lstStyle/>
                    <a:p>
                      <a:r>
                        <a:rPr lang="en-US" sz="1000"/>
                        <a:t>4</a:t>
                      </a:r>
                    </a:p>
                  </a:txBody>
                  <a:tcPr/>
                </a:tc>
                <a:tc>
                  <a:txBody>
                    <a:bodyPr/>
                    <a:lstStyle/>
                    <a:p>
                      <a:r>
                        <a:rPr lang="en-US" sz="1000"/>
                        <a:t>485</a:t>
                      </a:r>
                    </a:p>
                  </a:txBody>
                  <a:tcPr/>
                </a:tc>
                <a:tc>
                  <a:txBody>
                    <a:bodyPr/>
                    <a:lstStyle/>
                    <a:p>
                      <a:r>
                        <a:rPr lang="en-US" sz="1000"/>
                        <a:t>2</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1181021"/>
                  </a:ext>
                </a:extLst>
              </a:tr>
            </a:tbl>
          </a:graphicData>
        </a:graphic>
      </p:graphicFrame>
      <p:sp>
        <p:nvSpPr>
          <p:cNvPr id="4" name="Text Placeholder 3">
            <a:extLst>
              <a:ext uri="{FF2B5EF4-FFF2-40B4-BE49-F238E27FC236}">
                <a16:creationId xmlns:a16="http://schemas.microsoft.com/office/drawing/2014/main" id="{082CD229-3BDE-4F93-9631-426DF6D35DB1}"/>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585583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5374-FC17-4D61-B4D8-9184D0C6CDB8}"/>
              </a:ext>
            </a:extLst>
          </p:cNvPr>
          <p:cNvSpPr>
            <a:spLocks noGrp="1"/>
          </p:cNvSpPr>
          <p:nvPr>
            <p:ph type="title"/>
          </p:nvPr>
        </p:nvSpPr>
        <p:spPr/>
        <p:txBody>
          <a:bodyPr/>
          <a:lstStyle/>
          <a:p>
            <a:r>
              <a:rPr lang="en-US"/>
              <a:t>Eigene Post - Summe Interaktionen - Export | Kulturjournal - 1 of 2</a:t>
            </a:r>
          </a:p>
        </p:txBody>
      </p:sp>
      <p:graphicFrame>
        <p:nvGraphicFramePr>
          <p:cNvPr id="5" name="Table Placeholder 4">
            <a:extLst>
              <a:ext uri="{FF2B5EF4-FFF2-40B4-BE49-F238E27FC236}">
                <a16:creationId xmlns:a16="http://schemas.microsoft.com/office/drawing/2014/main" id="{8A06862B-32C2-424C-9DD6-853F634F9376}"/>
              </a:ext>
            </a:extLst>
          </p:cNvPr>
          <p:cNvGraphicFramePr>
            <a:graphicFrameLocks noGrp="1"/>
          </p:cNvGraphicFramePr>
          <p:nvPr>
            <p:ph type="tbl" sz="quarter" idx="13"/>
            <p:extLst>
              <p:ext uri="{D42A27DB-BD31-4B8C-83A1-F6EECF244321}">
                <p14:modId xmlns:p14="http://schemas.microsoft.com/office/powerpoint/2010/main" val="563452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4109297"/>
                    </a:ext>
                  </a:extLst>
                </a:gridCol>
                <a:gridCol w="822960">
                  <a:extLst>
                    <a:ext uri="{9D8B030D-6E8A-4147-A177-3AD203B41FA5}">
                      <a16:colId xmlns:a16="http://schemas.microsoft.com/office/drawing/2014/main" val="3342948248"/>
                    </a:ext>
                  </a:extLst>
                </a:gridCol>
                <a:gridCol w="822960">
                  <a:extLst>
                    <a:ext uri="{9D8B030D-6E8A-4147-A177-3AD203B41FA5}">
                      <a16:colId xmlns:a16="http://schemas.microsoft.com/office/drawing/2014/main" val="4040587681"/>
                    </a:ext>
                  </a:extLst>
                </a:gridCol>
                <a:gridCol w="822960">
                  <a:extLst>
                    <a:ext uri="{9D8B030D-6E8A-4147-A177-3AD203B41FA5}">
                      <a16:colId xmlns:a16="http://schemas.microsoft.com/office/drawing/2014/main" val="3522490390"/>
                    </a:ext>
                  </a:extLst>
                </a:gridCol>
                <a:gridCol w="822960">
                  <a:extLst>
                    <a:ext uri="{9D8B030D-6E8A-4147-A177-3AD203B41FA5}">
                      <a16:colId xmlns:a16="http://schemas.microsoft.com/office/drawing/2014/main" val="3200409811"/>
                    </a:ext>
                  </a:extLst>
                </a:gridCol>
                <a:gridCol w="822960">
                  <a:extLst>
                    <a:ext uri="{9D8B030D-6E8A-4147-A177-3AD203B41FA5}">
                      <a16:colId xmlns:a16="http://schemas.microsoft.com/office/drawing/2014/main" val="3941837230"/>
                    </a:ext>
                  </a:extLst>
                </a:gridCol>
                <a:gridCol w="822960">
                  <a:extLst>
                    <a:ext uri="{9D8B030D-6E8A-4147-A177-3AD203B41FA5}">
                      <a16:colId xmlns:a16="http://schemas.microsoft.com/office/drawing/2014/main" val="682351405"/>
                    </a:ext>
                  </a:extLst>
                </a:gridCol>
                <a:gridCol w="822960">
                  <a:extLst>
                    <a:ext uri="{9D8B030D-6E8A-4147-A177-3AD203B41FA5}">
                      <a16:colId xmlns:a16="http://schemas.microsoft.com/office/drawing/2014/main" val="336673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035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- 2018-02-01 11:12:19 </a:t>
                      </a:r>
                      <a:r>
                        <a:rPr kumimoji="0" lang="de-DE" sz="1000" b="0" i="0" u="none" strike="noStrike" kern="1200" cap="none" spc="0" normalizeH="0" baseline="0" noProof="0">
                          <a:ln>
                            <a:noFill/>
                          </a:ln>
                          <a:solidFill>
                            <a:prstClr val="black"/>
                          </a:solidFill>
                          <a:effectLst/>
                          <a:uLnTx/>
                          <a:uFillTx/>
                          <a:latin typeface="+mn-lt"/>
                          <a:ea typeface="+mn-ea"/>
                          <a:cs typeface="+mn-cs"/>
                        </a:rPr>
                        <a:t> 
 "Wo kommen Sie denn eigentlich her?" Diese Frage hören Menschen mit Migrationshintergrund häufig in Deutschland. Ab einer gewissen Hautfarbe wird die Herkunft offenbar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694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- 2017-10-09 11:22:38 </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083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- 2018-01-11 08:54:16 </a:t>
                      </a:r>
                      <a:r>
                        <a:rPr kumimoji="0" lang="de-DE"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7900352"/>
                  </a:ext>
                </a:extLst>
              </a:tr>
            </a:tbl>
          </a:graphicData>
        </a:graphic>
      </p:graphicFrame>
      <p:sp>
        <p:nvSpPr>
          <p:cNvPr id="4" name="Text Placeholder 3">
            <a:extLst>
              <a:ext uri="{FF2B5EF4-FFF2-40B4-BE49-F238E27FC236}">
                <a16:creationId xmlns:a16="http://schemas.microsoft.com/office/drawing/2014/main" id="{6A7C9A64-CB47-4258-9062-E708D41D19D0}"/>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878361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8EAE-30B4-47CB-927F-4303A7623A68}"/>
              </a:ext>
            </a:extLst>
          </p:cNvPr>
          <p:cNvSpPr>
            <a:spLocks noGrp="1"/>
          </p:cNvSpPr>
          <p:nvPr>
            <p:ph type="title"/>
          </p:nvPr>
        </p:nvSpPr>
        <p:spPr/>
        <p:txBody>
          <a:bodyPr/>
          <a:lstStyle/>
          <a:p>
            <a:r>
              <a:rPr lang="en-US"/>
              <a:t>Eigene Post - Summe Interaktionen - Export | Kulturjournal - 2 of 2</a:t>
            </a:r>
          </a:p>
        </p:txBody>
      </p:sp>
      <p:graphicFrame>
        <p:nvGraphicFramePr>
          <p:cNvPr id="5" name="Table Placeholder 4">
            <a:extLst>
              <a:ext uri="{FF2B5EF4-FFF2-40B4-BE49-F238E27FC236}">
                <a16:creationId xmlns:a16="http://schemas.microsoft.com/office/drawing/2014/main" id="{0BA1906C-9CF7-4877-9710-6105576E967A}"/>
              </a:ext>
            </a:extLst>
          </p:cNvPr>
          <p:cNvGraphicFramePr>
            <a:graphicFrameLocks noGrp="1"/>
          </p:cNvGraphicFramePr>
          <p:nvPr>
            <p:ph type="tbl" sz="quarter" idx="13"/>
            <p:extLst>
              <p:ext uri="{D42A27DB-BD31-4B8C-83A1-F6EECF244321}">
                <p14:modId xmlns:p14="http://schemas.microsoft.com/office/powerpoint/2010/main" val="315006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4247549"/>
                    </a:ext>
                  </a:extLst>
                </a:gridCol>
                <a:gridCol w="822960">
                  <a:extLst>
                    <a:ext uri="{9D8B030D-6E8A-4147-A177-3AD203B41FA5}">
                      <a16:colId xmlns:a16="http://schemas.microsoft.com/office/drawing/2014/main" val="3247195570"/>
                    </a:ext>
                  </a:extLst>
                </a:gridCol>
                <a:gridCol w="822960">
                  <a:extLst>
                    <a:ext uri="{9D8B030D-6E8A-4147-A177-3AD203B41FA5}">
                      <a16:colId xmlns:a16="http://schemas.microsoft.com/office/drawing/2014/main" val="3715384700"/>
                    </a:ext>
                  </a:extLst>
                </a:gridCol>
                <a:gridCol w="822960">
                  <a:extLst>
                    <a:ext uri="{9D8B030D-6E8A-4147-A177-3AD203B41FA5}">
                      <a16:colId xmlns:a16="http://schemas.microsoft.com/office/drawing/2014/main" val="3695135450"/>
                    </a:ext>
                  </a:extLst>
                </a:gridCol>
                <a:gridCol w="822960">
                  <a:extLst>
                    <a:ext uri="{9D8B030D-6E8A-4147-A177-3AD203B41FA5}">
                      <a16:colId xmlns:a16="http://schemas.microsoft.com/office/drawing/2014/main" val="2034983035"/>
                    </a:ext>
                  </a:extLst>
                </a:gridCol>
                <a:gridCol w="822960">
                  <a:extLst>
                    <a:ext uri="{9D8B030D-6E8A-4147-A177-3AD203B41FA5}">
                      <a16:colId xmlns:a16="http://schemas.microsoft.com/office/drawing/2014/main" val="1868737335"/>
                    </a:ext>
                  </a:extLst>
                </a:gridCol>
                <a:gridCol w="822960">
                  <a:extLst>
                    <a:ext uri="{9D8B030D-6E8A-4147-A177-3AD203B41FA5}">
                      <a16:colId xmlns:a16="http://schemas.microsoft.com/office/drawing/2014/main" val="2781293079"/>
                    </a:ext>
                  </a:extLst>
                </a:gridCol>
                <a:gridCol w="822960">
                  <a:extLst>
                    <a:ext uri="{9D8B030D-6E8A-4147-A177-3AD203B41FA5}">
                      <a16:colId xmlns:a16="http://schemas.microsoft.com/office/drawing/2014/main" val="236442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731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- 2017-12-04 10:41:37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sagen die Leute jetzt häufig: 'Du solltest in dein Land zurückkehren.' Ja - aber wohin? Wir dürfen nicht aufhören, unsere Geschichten zu erzählen. Wir alle sind doch nicht ohne Grund über das Meer geflohen, um in Europa Schutz zu suchen."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096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- 2017-09-11 09:43:50 </a:t>
                      </a:r>
                      <a:r>
                        <a:rPr kumimoji="0" lang="de-DE" sz="1000" b="0" i="0" u="none" strike="noStrike" kern="1200" cap="none" spc="0" normalizeH="0" baseline="0" noProof="0">
                          <a:ln>
                            <a:noFill/>
                          </a:ln>
                          <a:solidFill>
                            <a:prstClr val="black"/>
                          </a:solidFill>
                          <a:effectLst/>
                          <a:uLnTx/>
                          <a:uFillTx/>
                          <a:latin typeface="+mn-lt"/>
                          <a:ea typeface="+mn-ea"/>
                          <a:cs typeface="+mn-cs"/>
                        </a:rPr>
                        <a:t> 
 Wie könnte ein Leben ohne Fleischkonsum aussehen? Und was ist überhaupt der Unterschied zwischen Hund und Schwein?
----------------
Über die Doku The End of Meat 📹 11.9. | 22.45 Uhr ndr.de/kulturjournal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5559382"/>
                  </a:ext>
                </a:extLst>
              </a:tr>
            </a:tbl>
          </a:graphicData>
        </a:graphic>
      </p:graphicFrame>
      <p:sp>
        <p:nvSpPr>
          <p:cNvPr id="4" name="Text Placeholder 3">
            <a:extLst>
              <a:ext uri="{FF2B5EF4-FFF2-40B4-BE49-F238E27FC236}">
                <a16:creationId xmlns:a16="http://schemas.microsoft.com/office/drawing/2014/main" id="{E20111B1-8967-4FBA-A7AD-9493799A56B9}"/>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1432427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EB6A-CDA9-4BFE-AFF7-CC73235218E6}"/>
              </a:ext>
            </a:extLst>
          </p:cNvPr>
          <p:cNvSpPr>
            <a:spLocks noGrp="1"/>
          </p:cNvSpPr>
          <p:nvPr>
            <p:ph type="title"/>
          </p:nvPr>
        </p:nvSpPr>
        <p:spPr/>
        <p:txBody>
          <a:bodyPr/>
          <a:lstStyle/>
          <a:p>
            <a:r>
              <a:rPr lang="de-DE"/>
              <a:t>Eigene Posts - Reaktionen - Export | Kulturjournal - 1 of 3</a:t>
            </a:r>
            <a:endParaRPr lang="en-US"/>
          </a:p>
        </p:txBody>
      </p:sp>
      <p:graphicFrame>
        <p:nvGraphicFramePr>
          <p:cNvPr id="5" name="Table Placeholder 4">
            <a:extLst>
              <a:ext uri="{FF2B5EF4-FFF2-40B4-BE49-F238E27FC236}">
                <a16:creationId xmlns:a16="http://schemas.microsoft.com/office/drawing/2014/main" id="{0A27521F-268B-40A5-8A72-45B0F7A333E9}"/>
              </a:ext>
            </a:extLst>
          </p:cNvPr>
          <p:cNvGraphicFramePr>
            <a:graphicFrameLocks noGrp="1"/>
          </p:cNvGraphicFramePr>
          <p:nvPr>
            <p:ph type="tbl" sz="quarter" idx="13"/>
            <p:extLst>
              <p:ext uri="{D42A27DB-BD31-4B8C-83A1-F6EECF244321}">
                <p14:modId xmlns:p14="http://schemas.microsoft.com/office/powerpoint/2010/main" val="305554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40140195"/>
                    </a:ext>
                  </a:extLst>
                </a:gridCol>
                <a:gridCol w="822960">
                  <a:extLst>
                    <a:ext uri="{9D8B030D-6E8A-4147-A177-3AD203B41FA5}">
                      <a16:colId xmlns:a16="http://schemas.microsoft.com/office/drawing/2014/main" val="4157218556"/>
                    </a:ext>
                  </a:extLst>
                </a:gridCol>
                <a:gridCol w="493776">
                  <a:extLst>
                    <a:ext uri="{9D8B030D-6E8A-4147-A177-3AD203B41FA5}">
                      <a16:colId xmlns:a16="http://schemas.microsoft.com/office/drawing/2014/main" val="2751204908"/>
                    </a:ext>
                  </a:extLst>
                </a:gridCol>
                <a:gridCol w="493776">
                  <a:extLst>
                    <a:ext uri="{9D8B030D-6E8A-4147-A177-3AD203B41FA5}">
                      <a16:colId xmlns:a16="http://schemas.microsoft.com/office/drawing/2014/main" val="1219905430"/>
                    </a:ext>
                  </a:extLst>
                </a:gridCol>
                <a:gridCol w="493776">
                  <a:extLst>
                    <a:ext uri="{9D8B030D-6E8A-4147-A177-3AD203B41FA5}">
                      <a16:colId xmlns:a16="http://schemas.microsoft.com/office/drawing/2014/main" val="993688697"/>
                    </a:ext>
                  </a:extLst>
                </a:gridCol>
                <a:gridCol w="493776">
                  <a:extLst>
                    <a:ext uri="{9D8B030D-6E8A-4147-A177-3AD203B41FA5}">
                      <a16:colId xmlns:a16="http://schemas.microsoft.com/office/drawing/2014/main" val="3133846038"/>
                    </a:ext>
                  </a:extLst>
                </a:gridCol>
                <a:gridCol w="493776">
                  <a:extLst>
                    <a:ext uri="{9D8B030D-6E8A-4147-A177-3AD203B41FA5}">
                      <a16:colId xmlns:a16="http://schemas.microsoft.com/office/drawing/2014/main" val="3769176181"/>
                    </a:ext>
                  </a:extLst>
                </a:gridCol>
                <a:gridCol w="493776">
                  <a:extLst>
                    <a:ext uri="{9D8B030D-6E8A-4147-A177-3AD203B41FA5}">
                      <a16:colId xmlns:a16="http://schemas.microsoft.com/office/drawing/2014/main" val="3872390528"/>
                    </a:ext>
                  </a:extLst>
                </a:gridCol>
                <a:gridCol w="493776">
                  <a:extLst>
                    <a:ext uri="{9D8B030D-6E8A-4147-A177-3AD203B41FA5}">
                      <a16:colId xmlns:a16="http://schemas.microsoft.com/office/drawing/2014/main" val="3955610701"/>
                    </a:ext>
                  </a:extLst>
                </a:gridCol>
                <a:gridCol w="493776">
                  <a:extLst>
                    <a:ext uri="{9D8B030D-6E8A-4147-A177-3AD203B41FA5}">
                      <a16:colId xmlns:a16="http://schemas.microsoft.com/office/drawing/2014/main" val="2376504994"/>
                    </a:ext>
                  </a:extLst>
                </a:gridCol>
                <a:gridCol w="493776">
                  <a:extLst>
                    <a:ext uri="{9D8B030D-6E8A-4147-A177-3AD203B41FA5}">
                      <a16:colId xmlns:a16="http://schemas.microsoft.com/office/drawing/2014/main" val="267413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972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- 2018-02-01 11:12:19</a:t>
                      </a:r>
                      <a:r>
                        <a:rPr kumimoji="0" lang="de-DE" sz="1000" b="0" i="0" u="none" strike="noStrike" kern="1200" cap="none" spc="0" normalizeH="0" baseline="0" noProof="0">
                          <a:ln>
                            <a:noFill/>
                          </a:ln>
                          <a:solidFill>
                            <a:prstClr val="black"/>
                          </a:solidFill>
                          <a:effectLst/>
                          <a:uLnTx/>
                          <a:uFillTx/>
                          <a:latin typeface="+mn-lt"/>
                          <a:ea typeface="+mn-ea"/>
                          <a:cs typeface="+mn-cs"/>
                        </a:rPr>
                        <a:t>
"Wo kommen Sie denn eigentlich her?" Diese Frage hören Menschen mit Migrationshintergrund häufig in Deutschland. Ab einer gewissen Hautfarbe wird die Herkunft offenbar wichtig.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"Wo kommen Sie denn eigentlich her?"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620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Kulturjournal - 2018-01-11 08:54:16</a:t>
                      </a:r>
                      <a:r>
                        <a:rPr kumimoji="0" lang="en-US"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Zeitraffer Elbphilharmonie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7339843"/>
                  </a:ext>
                </a:extLst>
              </a:tr>
            </a:tbl>
          </a:graphicData>
        </a:graphic>
      </p:graphicFrame>
      <p:sp>
        <p:nvSpPr>
          <p:cNvPr id="4" name="Text Placeholder 3">
            <a:extLst>
              <a:ext uri="{FF2B5EF4-FFF2-40B4-BE49-F238E27FC236}">
                <a16:creationId xmlns:a16="http://schemas.microsoft.com/office/drawing/2014/main" id="{B1B393DF-3455-482C-BBC9-86DB365008A1}"/>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1778954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89407-0E15-4557-8A88-CBE03F83E4A6}"/>
              </a:ext>
            </a:extLst>
          </p:cNvPr>
          <p:cNvSpPr>
            <a:spLocks noGrp="1"/>
          </p:cNvSpPr>
          <p:nvPr>
            <p:ph type="title"/>
          </p:nvPr>
        </p:nvSpPr>
        <p:spPr/>
        <p:txBody>
          <a:bodyPr/>
          <a:lstStyle/>
          <a:p>
            <a:r>
              <a:rPr lang="de-DE"/>
              <a:t>Eigene Posts - Reaktionen - Export | Kulturjournal - 2 of 3</a:t>
            </a:r>
            <a:endParaRPr lang="en-US"/>
          </a:p>
        </p:txBody>
      </p:sp>
      <p:graphicFrame>
        <p:nvGraphicFramePr>
          <p:cNvPr id="5" name="Table Placeholder 4">
            <a:extLst>
              <a:ext uri="{FF2B5EF4-FFF2-40B4-BE49-F238E27FC236}">
                <a16:creationId xmlns:a16="http://schemas.microsoft.com/office/drawing/2014/main" id="{99BAA6D1-3EB1-439C-8739-E6CE9D06426D}"/>
              </a:ext>
            </a:extLst>
          </p:cNvPr>
          <p:cNvGraphicFramePr>
            <a:graphicFrameLocks noGrp="1"/>
          </p:cNvGraphicFramePr>
          <p:nvPr>
            <p:ph type="tbl" sz="quarter" idx="13"/>
            <p:extLst>
              <p:ext uri="{D42A27DB-BD31-4B8C-83A1-F6EECF244321}">
                <p14:modId xmlns:p14="http://schemas.microsoft.com/office/powerpoint/2010/main" val="60606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72803278"/>
                    </a:ext>
                  </a:extLst>
                </a:gridCol>
                <a:gridCol w="822960">
                  <a:extLst>
                    <a:ext uri="{9D8B030D-6E8A-4147-A177-3AD203B41FA5}">
                      <a16:colId xmlns:a16="http://schemas.microsoft.com/office/drawing/2014/main" val="4101828905"/>
                    </a:ext>
                  </a:extLst>
                </a:gridCol>
                <a:gridCol w="493776">
                  <a:extLst>
                    <a:ext uri="{9D8B030D-6E8A-4147-A177-3AD203B41FA5}">
                      <a16:colId xmlns:a16="http://schemas.microsoft.com/office/drawing/2014/main" val="1015771431"/>
                    </a:ext>
                  </a:extLst>
                </a:gridCol>
                <a:gridCol w="493776">
                  <a:extLst>
                    <a:ext uri="{9D8B030D-6E8A-4147-A177-3AD203B41FA5}">
                      <a16:colId xmlns:a16="http://schemas.microsoft.com/office/drawing/2014/main" val="2212615077"/>
                    </a:ext>
                  </a:extLst>
                </a:gridCol>
                <a:gridCol w="493776">
                  <a:extLst>
                    <a:ext uri="{9D8B030D-6E8A-4147-A177-3AD203B41FA5}">
                      <a16:colId xmlns:a16="http://schemas.microsoft.com/office/drawing/2014/main" val="295179318"/>
                    </a:ext>
                  </a:extLst>
                </a:gridCol>
                <a:gridCol w="493776">
                  <a:extLst>
                    <a:ext uri="{9D8B030D-6E8A-4147-A177-3AD203B41FA5}">
                      <a16:colId xmlns:a16="http://schemas.microsoft.com/office/drawing/2014/main" val="4272700551"/>
                    </a:ext>
                  </a:extLst>
                </a:gridCol>
                <a:gridCol w="493776">
                  <a:extLst>
                    <a:ext uri="{9D8B030D-6E8A-4147-A177-3AD203B41FA5}">
                      <a16:colId xmlns:a16="http://schemas.microsoft.com/office/drawing/2014/main" val="1779878969"/>
                    </a:ext>
                  </a:extLst>
                </a:gridCol>
                <a:gridCol w="493776">
                  <a:extLst>
                    <a:ext uri="{9D8B030D-6E8A-4147-A177-3AD203B41FA5}">
                      <a16:colId xmlns:a16="http://schemas.microsoft.com/office/drawing/2014/main" val="1370535987"/>
                    </a:ext>
                  </a:extLst>
                </a:gridCol>
                <a:gridCol w="493776">
                  <a:extLst>
                    <a:ext uri="{9D8B030D-6E8A-4147-A177-3AD203B41FA5}">
                      <a16:colId xmlns:a16="http://schemas.microsoft.com/office/drawing/2014/main" val="2458957147"/>
                    </a:ext>
                  </a:extLst>
                </a:gridCol>
                <a:gridCol w="493776">
                  <a:extLst>
                    <a:ext uri="{9D8B030D-6E8A-4147-A177-3AD203B41FA5}">
                      <a16:colId xmlns:a16="http://schemas.microsoft.com/office/drawing/2014/main" val="4062718574"/>
                    </a:ext>
                  </a:extLst>
                </a:gridCol>
                <a:gridCol w="493776">
                  <a:extLst>
                    <a:ext uri="{9D8B030D-6E8A-4147-A177-3AD203B41FA5}">
                      <a16:colId xmlns:a16="http://schemas.microsoft.com/office/drawing/2014/main" val="237022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0709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- 2017-10-09 11:22:38</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Das Ende der Natur?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893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- 2017-12-04 10:41:37</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sagen die Leute jetzt häufig: 'Du solltest in dein Land zurückkehren.' Ja - aber wohin? Wir dürfen nicht aufhören, unsere Geschichten zu erzählen. Wir alle sind doch nicht ohne Grund über das Meer geflohen, um in Europa Schutz zu suchen."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Aeham Ahmad: Der Pianist aus den Trümmern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3210583"/>
                  </a:ext>
                </a:extLst>
              </a:tr>
            </a:tbl>
          </a:graphicData>
        </a:graphic>
      </p:graphicFrame>
      <p:sp>
        <p:nvSpPr>
          <p:cNvPr id="4" name="Text Placeholder 3">
            <a:extLst>
              <a:ext uri="{FF2B5EF4-FFF2-40B4-BE49-F238E27FC236}">
                <a16:creationId xmlns:a16="http://schemas.microsoft.com/office/drawing/2014/main" id="{7FD181ED-C335-4895-9F3E-A89E0C2607F3}"/>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2214223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9950-E689-4691-AEDA-98D8E6FD5FB2}"/>
              </a:ext>
            </a:extLst>
          </p:cNvPr>
          <p:cNvSpPr>
            <a:spLocks noGrp="1"/>
          </p:cNvSpPr>
          <p:nvPr>
            <p:ph type="title"/>
          </p:nvPr>
        </p:nvSpPr>
        <p:spPr/>
        <p:txBody>
          <a:bodyPr/>
          <a:lstStyle/>
          <a:p>
            <a:r>
              <a:rPr lang="de-DE"/>
              <a:t>Eigene Posts - Reaktionen - Export | Kulturjournal - 3 of 3</a:t>
            </a:r>
            <a:endParaRPr lang="en-US"/>
          </a:p>
        </p:txBody>
      </p:sp>
      <p:graphicFrame>
        <p:nvGraphicFramePr>
          <p:cNvPr id="5" name="Table Placeholder 4">
            <a:extLst>
              <a:ext uri="{FF2B5EF4-FFF2-40B4-BE49-F238E27FC236}">
                <a16:creationId xmlns:a16="http://schemas.microsoft.com/office/drawing/2014/main" id="{4339DD63-01A5-494F-B603-D41B77A0386B}"/>
              </a:ext>
            </a:extLst>
          </p:cNvPr>
          <p:cNvGraphicFramePr>
            <a:graphicFrameLocks noGrp="1"/>
          </p:cNvGraphicFramePr>
          <p:nvPr>
            <p:ph type="tbl" sz="quarter" idx="13"/>
            <p:extLst>
              <p:ext uri="{D42A27DB-BD31-4B8C-83A1-F6EECF244321}">
                <p14:modId xmlns:p14="http://schemas.microsoft.com/office/powerpoint/2010/main" val="257179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30637562"/>
                    </a:ext>
                  </a:extLst>
                </a:gridCol>
                <a:gridCol w="822960">
                  <a:extLst>
                    <a:ext uri="{9D8B030D-6E8A-4147-A177-3AD203B41FA5}">
                      <a16:colId xmlns:a16="http://schemas.microsoft.com/office/drawing/2014/main" val="20718911"/>
                    </a:ext>
                  </a:extLst>
                </a:gridCol>
                <a:gridCol w="493776">
                  <a:extLst>
                    <a:ext uri="{9D8B030D-6E8A-4147-A177-3AD203B41FA5}">
                      <a16:colId xmlns:a16="http://schemas.microsoft.com/office/drawing/2014/main" val="699710066"/>
                    </a:ext>
                  </a:extLst>
                </a:gridCol>
                <a:gridCol w="493776">
                  <a:extLst>
                    <a:ext uri="{9D8B030D-6E8A-4147-A177-3AD203B41FA5}">
                      <a16:colId xmlns:a16="http://schemas.microsoft.com/office/drawing/2014/main" val="4194970333"/>
                    </a:ext>
                  </a:extLst>
                </a:gridCol>
                <a:gridCol w="493776">
                  <a:extLst>
                    <a:ext uri="{9D8B030D-6E8A-4147-A177-3AD203B41FA5}">
                      <a16:colId xmlns:a16="http://schemas.microsoft.com/office/drawing/2014/main" val="1171086168"/>
                    </a:ext>
                  </a:extLst>
                </a:gridCol>
                <a:gridCol w="493776">
                  <a:extLst>
                    <a:ext uri="{9D8B030D-6E8A-4147-A177-3AD203B41FA5}">
                      <a16:colId xmlns:a16="http://schemas.microsoft.com/office/drawing/2014/main" val="3108858983"/>
                    </a:ext>
                  </a:extLst>
                </a:gridCol>
                <a:gridCol w="493776">
                  <a:extLst>
                    <a:ext uri="{9D8B030D-6E8A-4147-A177-3AD203B41FA5}">
                      <a16:colId xmlns:a16="http://schemas.microsoft.com/office/drawing/2014/main" val="1005962690"/>
                    </a:ext>
                  </a:extLst>
                </a:gridCol>
                <a:gridCol w="493776">
                  <a:extLst>
                    <a:ext uri="{9D8B030D-6E8A-4147-A177-3AD203B41FA5}">
                      <a16:colId xmlns:a16="http://schemas.microsoft.com/office/drawing/2014/main" val="1080097098"/>
                    </a:ext>
                  </a:extLst>
                </a:gridCol>
                <a:gridCol w="493776">
                  <a:extLst>
                    <a:ext uri="{9D8B030D-6E8A-4147-A177-3AD203B41FA5}">
                      <a16:colId xmlns:a16="http://schemas.microsoft.com/office/drawing/2014/main" val="3097491982"/>
                    </a:ext>
                  </a:extLst>
                </a:gridCol>
                <a:gridCol w="493776">
                  <a:extLst>
                    <a:ext uri="{9D8B030D-6E8A-4147-A177-3AD203B41FA5}">
                      <a16:colId xmlns:a16="http://schemas.microsoft.com/office/drawing/2014/main" val="3492935986"/>
                    </a:ext>
                  </a:extLst>
                </a:gridCol>
                <a:gridCol w="493776">
                  <a:extLst>
                    <a:ext uri="{9D8B030D-6E8A-4147-A177-3AD203B41FA5}">
                      <a16:colId xmlns:a16="http://schemas.microsoft.com/office/drawing/2014/main" val="3541789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12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- 2017-10-23 13:10:37</a:t>
                      </a:r>
                      <a:r>
                        <a:rPr kumimoji="0" lang="de-DE" sz="1000" b="0" i="0" u="none" strike="noStrike" kern="1200" cap="none" spc="0" normalizeH="0" baseline="0" noProof="0">
                          <a:ln>
                            <a:noFill/>
                          </a:ln>
                          <a:solidFill>
                            <a:prstClr val="black"/>
                          </a:solidFill>
                          <a:effectLst/>
                          <a:uLnTx/>
                          <a:uFillTx/>
                          <a:latin typeface="+mn-lt"/>
                          <a:ea typeface="+mn-ea"/>
                          <a:cs typeface="+mn-cs"/>
                        </a:rPr>
                        <a:t>
1977 kommt der Amerikaner Wilbert Olinde Jr. als einziger "Ausländer" nach Göttingen, um in der Basketball-Bundesliga zu spielen. Er wollte ein Jahr bleiben - doch dann kam alles anders. Ein Thema bei uns: 23.10. | 22.45 Uhr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7870233"/>
                  </a:ext>
                </a:extLst>
              </a:tr>
            </a:tbl>
          </a:graphicData>
        </a:graphic>
      </p:graphicFrame>
      <p:sp>
        <p:nvSpPr>
          <p:cNvPr id="4" name="Text Placeholder 3">
            <a:extLst>
              <a:ext uri="{FF2B5EF4-FFF2-40B4-BE49-F238E27FC236}">
                <a16:creationId xmlns:a16="http://schemas.microsoft.com/office/drawing/2014/main" id="{97382DF0-31BD-4B67-ABAF-FF37158DFAEC}"/>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16592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BA6BE-507A-4126-B87A-9FB054E7DD8B}"/>
              </a:ext>
            </a:extLst>
          </p:cNvPr>
          <p:cNvSpPr>
            <a:spLocks noGrp="1"/>
          </p:cNvSpPr>
          <p:nvPr>
            <p:ph type="title"/>
          </p:nvPr>
        </p:nvSpPr>
        <p:spPr/>
        <p:txBody>
          <a:bodyPr/>
          <a:lstStyle/>
          <a:p>
            <a:r>
              <a:rPr lang="en-US"/>
              <a:t>Eigene Videos - Crossposts - Export | Kulturjournal</a:t>
            </a:r>
          </a:p>
        </p:txBody>
      </p:sp>
      <p:graphicFrame>
        <p:nvGraphicFramePr>
          <p:cNvPr id="5" name="Table Placeholder 4">
            <a:extLst>
              <a:ext uri="{FF2B5EF4-FFF2-40B4-BE49-F238E27FC236}">
                <a16:creationId xmlns:a16="http://schemas.microsoft.com/office/drawing/2014/main" id="{BE5BB3C5-55AB-4EE6-A20B-F4AC6A12680C}"/>
              </a:ext>
            </a:extLst>
          </p:cNvPr>
          <p:cNvGraphicFramePr>
            <a:graphicFrameLocks noGrp="1"/>
          </p:cNvGraphicFramePr>
          <p:nvPr>
            <p:ph type="tbl" sz="quarter" idx="13"/>
            <p:extLst>
              <p:ext uri="{D42A27DB-BD31-4B8C-83A1-F6EECF244321}">
                <p14:modId xmlns:p14="http://schemas.microsoft.com/office/powerpoint/2010/main" val="312072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12951980"/>
                    </a:ext>
                  </a:extLst>
                </a:gridCol>
                <a:gridCol w="493776">
                  <a:extLst>
                    <a:ext uri="{9D8B030D-6E8A-4147-A177-3AD203B41FA5}">
                      <a16:colId xmlns:a16="http://schemas.microsoft.com/office/drawing/2014/main" val="3371689059"/>
                    </a:ext>
                  </a:extLst>
                </a:gridCol>
                <a:gridCol w="411480">
                  <a:extLst>
                    <a:ext uri="{9D8B030D-6E8A-4147-A177-3AD203B41FA5}">
                      <a16:colId xmlns:a16="http://schemas.microsoft.com/office/drawing/2014/main" val="1324817826"/>
                    </a:ext>
                  </a:extLst>
                </a:gridCol>
                <a:gridCol w="411480">
                  <a:extLst>
                    <a:ext uri="{9D8B030D-6E8A-4147-A177-3AD203B41FA5}">
                      <a16:colId xmlns:a16="http://schemas.microsoft.com/office/drawing/2014/main" val="2072215974"/>
                    </a:ext>
                  </a:extLst>
                </a:gridCol>
                <a:gridCol w="246888">
                  <a:extLst>
                    <a:ext uri="{9D8B030D-6E8A-4147-A177-3AD203B41FA5}">
                      <a16:colId xmlns:a16="http://schemas.microsoft.com/office/drawing/2014/main" val="2432661796"/>
                    </a:ext>
                  </a:extLst>
                </a:gridCol>
                <a:gridCol w="658368">
                  <a:extLst>
                    <a:ext uri="{9D8B030D-6E8A-4147-A177-3AD203B41FA5}">
                      <a16:colId xmlns:a16="http://schemas.microsoft.com/office/drawing/2014/main" val="1683117536"/>
                    </a:ext>
                  </a:extLst>
                </a:gridCol>
                <a:gridCol w="576072">
                  <a:extLst>
                    <a:ext uri="{9D8B030D-6E8A-4147-A177-3AD203B41FA5}">
                      <a16:colId xmlns:a16="http://schemas.microsoft.com/office/drawing/2014/main" val="463038544"/>
                    </a:ext>
                  </a:extLst>
                </a:gridCol>
                <a:gridCol w="576072">
                  <a:extLst>
                    <a:ext uri="{9D8B030D-6E8A-4147-A177-3AD203B41FA5}">
                      <a16:colId xmlns:a16="http://schemas.microsoft.com/office/drawing/2014/main" val="4116139227"/>
                    </a:ext>
                  </a:extLst>
                </a:gridCol>
                <a:gridCol w="411480">
                  <a:extLst>
                    <a:ext uri="{9D8B030D-6E8A-4147-A177-3AD203B41FA5}">
                      <a16:colId xmlns:a16="http://schemas.microsoft.com/office/drawing/2014/main" val="2066294837"/>
                    </a:ext>
                  </a:extLst>
                </a:gridCol>
                <a:gridCol w="658368">
                  <a:extLst>
                    <a:ext uri="{9D8B030D-6E8A-4147-A177-3AD203B41FA5}">
                      <a16:colId xmlns:a16="http://schemas.microsoft.com/office/drawing/2014/main" val="1205356947"/>
                    </a:ext>
                  </a:extLst>
                </a:gridCol>
                <a:gridCol w="329184">
                  <a:extLst>
                    <a:ext uri="{9D8B030D-6E8A-4147-A177-3AD203B41FA5}">
                      <a16:colId xmlns:a16="http://schemas.microsoft.com/office/drawing/2014/main" val="3631984544"/>
                    </a:ext>
                  </a:extLst>
                </a:gridCol>
                <a:gridCol w="493776">
                  <a:extLst>
                    <a:ext uri="{9D8B030D-6E8A-4147-A177-3AD203B41FA5}">
                      <a16:colId xmlns:a16="http://schemas.microsoft.com/office/drawing/2014/main" val="2192554778"/>
                    </a:ext>
                  </a:extLst>
                </a:gridCol>
                <a:gridCol w="329184">
                  <a:extLst>
                    <a:ext uri="{9D8B030D-6E8A-4147-A177-3AD203B41FA5}">
                      <a16:colId xmlns:a16="http://schemas.microsoft.com/office/drawing/2014/main" val="254716030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267131916"/>
                  </a:ext>
                </a:extLst>
              </a:tr>
              <a:tr h="370840">
                <a:tc>
                  <a:txBody>
                    <a:bodyPr/>
                    <a:lstStyle/>
                    <a:p>
                      <a:r>
                        <a:rPr lang="de-DE" sz="1000" b="1"/>
                        <a:t> Kulturjournal - 2018-02-01 11:12:19 </a:t>
                      </a:r>
                      <a:r>
                        <a:rPr lang="de-DE" sz="1000"/>
                        <a:t> 
 "Wo kommen Sie denn eigentlich her?" Diese Frage hören Menschen mit Migrationshintergrund häufig in Deutschland. Ab einer gewissen Hautfarbe wird die Herkunft offenbar wichtig.</a:t>
                      </a:r>
                      <a:endParaRPr lang="en-US" sz="1000"/>
                    </a:p>
                  </a:txBody>
                  <a:tcPr/>
                </a:tc>
                <a:tc>
                  <a:txBody>
                    <a:bodyPr/>
                    <a:lstStyle/>
                    <a:p>
                      <a:r>
                        <a:rPr lang="en-US" sz="1000"/>
                        <a:t>276447</a:t>
                      </a:r>
                    </a:p>
                  </a:txBody>
                  <a:tcPr/>
                </a:tc>
                <a:tc>
                  <a:txBody>
                    <a:bodyPr/>
                    <a:lstStyle/>
                    <a:p>
                      <a:r>
                        <a:rPr lang="en-US" sz="1000"/>
                        <a:t>0</a:t>
                      </a:r>
                    </a:p>
                  </a:txBody>
                  <a:tcPr/>
                </a:tc>
                <a:tc>
                  <a:txBody>
                    <a:bodyPr/>
                    <a:lstStyle/>
                    <a:p>
                      <a:r>
                        <a:rPr lang="en-US" sz="1000"/>
                        <a:t>372081</a:t>
                      </a:r>
                    </a:p>
                  </a:txBody>
                  <a:tcPr/>
                </a:tc>
                <a:tc>
                  <a:txBody>
                    <a:bodyPr/>
                    <a:lstStyle/>
                    <a:p>
                      <a:r>
                        <a:rPr lang="en-US" sz="1000"/>
                        <a:t>04:45</a:t>
                      </a:r>
                    </a:p>
                  </a:txBody>
                  <a:tcPr/>
                </a:tc>
                <a:tc>
                  <a:txBody>
                    <a:bodyPr/>
                    <a:lstStyle/>
                    <a:p>
                      <a:r>
                        <a:rPr lang="en-US" sz="1000"/>
                        <a:t>19 %</a:t>
                      </a:r>
                    </a:p>
                  </a:txBody>
                  <a:tcPr/>
                </a:tc>
                <a:tc>
                  <a:txBody>
                    <a:bodyPr/>
                    <a:lstStyle/>
                    <a:p>
                      <a:r>
                        <a:rPr lang="en-US" sz="1000"/>
                        <a:t>2943</a:t>
                      </a:r>
                    </a:p>
                  </a:txBody>
                  <a:tcPr/>
                </a:tc>
                <a:tc>
                  <a:txBody>
                    <a:bodyPr/>
                    <a:lstStyle/>
                    <a:p>
                      <a:r>
                        <a:rPr lang="en-US" sz="1000"/>
                        <a:t>246879</a:t>
                      </a:r>
                    </a:p>
                  </a:txBody>
                  <a:tcPr/>
                </a:tc>
                <a:tc>
                  <a:txBody>
                    <a:bodyPr/>
                    <a:lstStyle/>
                    <a:p>
                      <a:r>
                        <a:rPr lang="en-US" sz="1000"/>
                        <a:t>122259</a:t>
                      </a:r>
                    </a:p>
                  </a:txBody>
                  <a:tcPr/>
                </a:tc>
                <a:tc>
                  <a:txBody>
                    <a:bodyPr/>
                    <a:lstStyle/>
                    <a:p>
                      <a:r>
                        <a:rPr lang="en-US" sz="1000"/>
                        <a:t>782941</a:t>
                      </a:r>
                    </a:p>
                  </a:txBody>
                  <a:tcPr/>
                </a:tc>
                <a:tc>
                  <a:txBody>
                    <a:bodyPr/>
                    <a:lstStyle/>
                    <a:p>
                      <a:r>
                        <a:rPr lang="en-US" sz="1000"/>
                        <a:t>5800</a:t>
                      </a:r>
                    </a:p>
                  </a:txBody>
                  <a:tcPr/>
                </a:tc>
                <a:tc>
                  <a:txBody>
                    <a:bodyPr/>
                    <a:lstStyle/>
                    <a:p>
                      <a:r>
                        <a:rPr lang="en-US" sz="1000"/>
                        <a:t>4309</a:t>
                      </a:r>
                    </a:p>
                  </a:txBody>
                  <a:tcPr/>
                </a:tc>
                <a:tc>
                  <a:txBody>
                    <a:bodyPr/>
                    <a:lstStyle/>
                    <a:p>
                      <a:r>
                        <a:rPr lang="en-US" sz="1000"/>
                        <a:t>2047</a:t>
                      </a:r>
                    </a:p>
                  </a:txBody>
                  <a:tcPr/>
                </a:tc>
                <a:extLst>
                  <a:ext uri="{0D108BD9-81ED-4DB2-BD59-A6C34878D82A}">
                    <a16:rowId xmlns:a16="http://schemas.microsoft.com/office/drawing/2014/main" val="1764200624"/>
                  </a:ext>
                </a:extLst>
              </a:tr>
              <a:tr h="370840">
                <a:tc>
                  <a:txBody>
                    <a:bodyPr/>
                    <a:lstStyle/>
                    <a:p>
                      <a:r>
                        <a:rPr lang="de-DE" sz="1000" b="1"/>
                        <a:t> Kulturjournal - 2017-08-28 12:14:47 </a:t>
                      </a:r>
                      <a:r>
                        <a:rPr lang="de-DE" sz="1000"/>
                        <a:t> 
 Hand aufs Herz: Würdet ihr diesen Job machen wollen?</a:t>
                      </a:r>
                      <a:endParaRPr lang="en-US" sz="1000"/>
                    </a:p>
                  </a:txBody>
                  <a:tcPr/>
                </a:tc>
                <a:tc>
                  <a:txBody>
                    <a:bodyPr/>
                    <a:lstStyle/>
                    <a:p>
                      <a:r>
                        <a:rPr lang="en-US" sz="1000"/>
                        <a:t>50911</a:t>
                      </a:r>
                    </a:p>
                  </a:txBody>
                  <a:tcPr/>
                </a:tc>
                <a:tc>
                  <a:txBody>
                    <a:bodyPr/>
                    <a:lstStyle/>
                    <a:p>
                      <a:r>
                        <a:rPr lang="en-US" sz="1000"/>
                        <a:t>0</a:t>
                      </a:r>
                    </a:p>
                  </a:txBody>
                  <a:tcPr/>
                </a:tc>
                <a:tc>
                  <a:txBody>
                    <a:bodyPr/>
                    <a:lstStyle/>
                    <a:p>
                      <a:r>
                        <a:rPr lang="en-US" sz="1000"/>
                        <a:t>99400</a:t>
                      </a:r>
                    </a:p>
                  </a:txBody>
                  <a:tcPr/>
                </a:tc>
                <a:tc>
                  <a:txBody>
                    <a:bodyPr/>
                    <a:lstStyle/>
                    <a:p>
                      <a:r>
                        <a:rPr lang="en-US" sz="1000"/>
                        <a:t>00:39</a:t>
                      </a:r>
                    </a:p>
                  </a:txBody>
                  <a:tcPr/>
                </a:tc>
                <a:tc>
                  <a:txBody>
                    <a:bodyPr/>
                    <a:lstStyle/>
                    <a:p>
                      <a:r>
                        <a:rPr lang="en-US" sz="1000"/>
                        <a:t>18 %</a:t>
                      </a:r>
                    </a:p>
                  </a:txBody>
                  <a:tcPr/>
                </a:tc>
                <a:tc>
                  <a:txBody>
                    <a:bodyPr/>
                    <a:lstStyle/>
                    <a:p>
                      <a:r>
                        <a:rPr lang="en-US" sz="1000"/>
                        <a:t>76934</a:t>
                      </a:r>
                    </a:p>
                  </a:txBody>
                  <a:tcPr/>
                </a:tc>
                <a:tc>
                  <a:txBody>
                    <a:bodyPr/>
                    <a:lstStyle/>
                    <a:p>
                      <a:r>
                        <a:rPr lang="en-US" sz="1000"/>
                        <a:t>1587</a:t>
                      </a:r>
                    </a:p>
                  </a:txBody>
                  <a:tcPr/>
                </a:tc>
                <a:tc>
                  <a:txBody>
                    <a:bodyPr/>
                    <a:lstStyle/>
                    <a:p>
                      <a:r>
                        <a:rPr lang="en-US" sz="1000"/>
                        <a:t>20879</a:t>
                      </a:r>
                    </a:p>
                  </a:txBody>
                  <a:tcPr/>
                </a:tc>
                <a:tc>
                  <a:txBody>
                    <a:bodyPr/>
                    <a:lstStyle/>
                    <a:p>
                      <a:r>
                        <a:rPr lang="en-US" sz="1000"/>
                        <a:t>309647</a:t>
                      </a:r>
                    </a:p>
                  </a:txBody>
                  <a:tcPr/>
                </a:tc>
                <a:tc>
                  <a:txBody>
                    <a:bodyPr/>
                    <a:lstStyle/>
                    <a:p>
                      <a:r>
                        <a:rPr lang="en-US" sz="1000"/>
                        <a:t>1583</a:t>
                      </a:r>
                    </a:p>
                  </a:txBody>
                  <a:tcPr/>
                </a:tc>
                <a:tc>
                  <a:txBody>
                    <a:bodyPr/>
                    <a:lstStyle/>
                    <a:p>
                      <a:r>
                        <a:rPr lang="en-US" sz="1000"/>
                        <a:t>907</a:t>
                      </a:r>
                    </a:p>
                  </a:txBody>
                  <a:tcPr/>
                </a:tc>
                <a:tc>
                  <a:txBody>
                    <a:bodyPr/>
                    <a:lstStyle/>
                    <a:p>
                      <a:r>
                        <a:rPr lang="en-US" sz="1000"/>
                        <a:t>684</a:t>
                      </a:r>
                    </a:p>
                  </a:txBody>
                  <a:tcPr/>
                </a:tc>
                <a:extLst>
                  <a:ext uri="{0D108BD9-81ED-4DB2-BD59-A6C34878D82A}">
                    <a16:rowId xmlns:a16="http://schemas.microsoft.com/office/drawing/2014/main" val="3022987234"/>
                  </a:ext>
                </a:extLst>
              </a:tr>
              <a:tr h="370840">
                <a:tc>
                  <a:txBody>
                    <a:bodyPr/>
                    <a:lstStyle/>
                    <a:p>
                      <a:r>
                        <a:rPr lang="de-DE" sz="1000" b="1"/>
                        <a:t> Kulturjournal - 2018-01-11 08:54:16 </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50719</a:t>
                      </a:r>
                    </a:p>
                  </a:txBody>
                  <a:tcPr/>
                </a:tc>
                <a:tc>
                  <a:txBody>
                    <a:bodyPr/>
                    <a:lstStyle/>
                    <a:p>
                      <a:r>
                        <a:rPr lang="en-US" sz="1000"/>
                        <a:t>0</a:t>
                      </a:r>
                    </a:p>
                  </a:txBody>
                  <a:tcPr/>
                </a:tc>
                <a:tc>
                  <a:txBody>
                    <a:bodyPr/>
                    <a:lstStyle/>
                    <a:p>
                      <a:r>
                        <a:rPr lang="en-US" sz="1000"/>
                        <a:t>89926</a:t>
                      </a:r>
                    </a:p>
                  </a:txBody>
                  <a:tcPr/>
                </a:tc>
                <a:tc>
                  <a:txBody>
                    <a:bodyPr/>
                    <a:lstStyle/>
                    <a:p>
                      <a:r>
                        <a:rPr lang="en-US" sz="1000"/>
                        <a:t>00:36</a:t>
                      </a:r>
                    </a:p>
                  </a:txBody>
                  <a:tcPr/>
                </a:tc>
                <a:tc>
                  <a:txBody>
                    <a:bodyPr/>
                    <a:lstStyle/>
                    <a:p>
                      <a:r>
                        <a:rPr lang="en-US" sz="1000"/>
                        <a:t>22 %</a:t>
                      </a:r>
                    </a:p>
                  </a:txBody>
                  <a:tcPr/>
                </a:tc>
                <a:tc>
                  <a:txBody>
                    <a:bodyPr/>
                    <a:lstStyle/>
                    <a:p>
                      <a:r>
                        <a:rPr lang="en-US" sz="1000"/>
                        <a:t>0</a:t>
                      </a:r>
                    </a:p>
                  </a:txBody>
                  <a:tcPr/>
                </a:tc>
                <a:tc>
                  <a:txBody>
                    <a:bodyPr/>
                    <a:lstStyle/>
                    <a:p>
                      <a:r>
                        <a:rPr lang="en-US" sz="1000"/>
                        <a:t>2400</a:t>
                      </a:r>
                    </a:p>
                  </a:txBody>
                  <a:tcPr/>
                </a:tc>
                <a:tc>
                  <a:txBody>
                    <a:bodyPr/>
                    <a:lstStyle/>
                    <a:p>
                      <a:r>
                        <a:rPr lang="en-US" sz="1000"/>
                        <a:t>87526</a:t>
                      </a:r>
                    </a:p>
                  </a:txBody>
                  <a:tcPr/>
                </a:tc>
                <a:tc>
                  <a:txBody>
                    <a:bodyPr/>
                    <a:lstStyle/>
                    <a:p>
                      <a:r>
                        <a:rPr lang="en-US" sz="1000"/>
                        <a:t>254764</a:t>
                      </a:r>
                    </a:p>
                  </a:txBody>
                  <a:tcPr/>
                </a:tc>
                <a:tc>
                  <a:txBody>
                    <a:bodyPr/>
                    <a:lstStyle/>
                    <a:p>
                      <a:r>
                        <a:rPr lang="en-US" sz="1000"/>
                        <a:t>1452</a:t>
                      </a:r>
                    </a:p>
                  </a:txBody>
                  <a:tcPr/>
                </a:tc>
                <a:tc>
                  <a:txBody>
                    <a:bodyPr/>
                    <a:lstStyle/>
                    <a:p>
                      <a:r>
                        <a:rPr lang="en-US" sz="1000"/>
                        <a:t>172</a:t>
                      </a:r>
                    </a:p>
                  </a:txBody>
                  <a:tcPr/>
                </a:tc>
                <a:tc>
                  <a:txBody>
                    <a:bodyPr/>
                    <a:lstStyle/>
                    <a:p>
                      <a:r>
                        <a:rPr lang="en-US" sz="1000"/>
                        <a:t>309</a:t>
                      </a:r>
                    </a:p>
                  </a:txBody>
                  <a:tcPr/>
                </a:tc>
                <a:extLst>
                  <a:ext uri="{0D108BD9-81ED-4DB2-BD59-A6C34878D82A}">
                    <a16:rowId xmlns:a16="http://schemas.microsoft.com/office/drawing/2014/main" val="3526037504"/>
                  </a:ext>
                </a:extLst>
              </a:tr>
              <a:tr h="370840">
                <a:tc>
                  <a:txBody>
                    <a:bodyPr/>
                    <a:lstStyle/>
                    <a:p>
                      <a:r>
                        <a:rPr lang="de-DE" sz="1000" b="1"/>
                        <a:t> Kulturjournal - 2017-10-04 10:41:01 </a:t>
                      </a:r>
                      <a:r>
                        <a:rPr lang="de-DE" sz="1000"/>
                        <a:t> 
 Ist es uncool, seine eigenen Posts zu liken? Eine entscheidende Frage im "Käpt'ns Dinner" mit Michel Abdollahi und Jan Josef Liefers. Freitagnacht direkt nach der NDR Talk Show!</a:t>
                      </a:r>
                      <a:endParaRPr lang="en-US" sz="1000"/>
                    </a:p>
                  </a:txBody>
                  <a:tcPr/>
                </a:tc>
                <a:tc>
                  <a:txBody>
                    <a:bodyPr/>
                    <a:lstStyle/>
                    <a:p>
                      <a:r>
                        <a:rPr lang="en-US" sz="1000"/>
                        <a:t>30872</a:t>
                      </a:r>
                    </a:p>
                  </a:txBody>
                  <a:tcPr/>
                </a:tc>
                <a:tc>
                  <a:txBody>
                    <a:bodyPr/>
                    <a:lstStyle/>
                    <a:p>
                      <a:r>
                        <a:rPr lang="en-US" sz="1000"/>
                        <a:t>0</a:t>
                      </a:r>
                    </a:p>
                  </a:txBody>
                  <a:tcPr/>
                </a:tc>
                <a:tc>
                  <a:txBody>
                    <a:bodyPr/>
                    <a:lstStyle/>
                    <a:p>
                      <a:r>
                        <a:rPr lang="en-US" sz="1000"/>
                        <a:t>70910</a:t>
                      </a:r>
                    </a:p>
                  </a:txBody>
                  <a:tcPr/>
                </a:tc>
                <a:tc>
                  <a:txBody>
                    <a:bodyPr/>
                    <a:lstStyle/>
                    <a:p>
                      <a:r>
                        <a:rPr lang="en-US" sz="1000"/>
                        <a:t>00:33</a:t>
                      </a:r>
                    </a:p>
                  </a:txBody>
                  <a:tcPr/>
                </a:tc>
                <a:tc>
                  <a:txBody>
                    <a:bodyPr/>
                    <a:lstStyle/>
                    <a:p>
                      <a:r>
                        <a:rPr lang="en-US" sz="1000"/>
                        <a:t>18 %</a:t>
                      </a:r>
                    </a:p>
                  </a:txBody>
                  <a:tcPr/>
                </a:tc>
                <a:tc>
                  <a:txBody>
                    <a:bodyPr/>
                    <a:lstStyle/>
                    <a:p>
                      <a:r>
                        <a:rPr lang="en-US" sz="1000"/>
                        <a:t>38762</a:t>
                      </a:r>
                    </a:p>
                  </a:txBody>
                  <a:tcPr/>
                </a:tc>
                <a:tc>
                  <a:txBody>
                    <a:bodyPr/>
                    <a:lstStyle/>
                    <a:p>
                      <a:r>
                        <a:rPr lang="en-US" sz="1000"/>
                        <a:t>931</a:t>
                      </a:r>
                    </a:p>
                  </a:txBody>
                  <a:tcPr/>
                </a:tc>
                <a:tc>
                  <a:txBody>
                    <a:bodyPr/>
                    <a:lstStyle/>
                    <a:p>
                      <a:r>
                        <a:rPr lang="en-US" sz="1000"/>
                        <a:t>31217</a:t>
                      </a:r>
                    </a:p>
                  </a:txBody>
                  <a:tcPr/>
                </a:tc>
                <a:tc>
                  <a:txBody>
                    <a:bodyPr/>
                    <a:lstStyle/>
                    <a:p>
                      <a:r>
                        <a:rPr lang="en-US" sz="1000"/>
                        <a:t>178335</a:t>
                      </a:r>
                    </a:p>
                  </a:txBody>
                  <a:tcPr/>
                </a:tc>
                <a:tc>
                  <a:txBody>
                    <a:bodyPr/>
                    <a:lstStyle/>
                    <a:p>
                      <a:r>
                        <a:rPr lang="en-US" sz="1000"/>
                        <a:t>938</a:t>
                      </a:r>
                    </a:p>
                  </a:txBody>
                  <a:tcPr/>
                </a:tc>
                <a:tc>
                  <a:txBody>
                    <a:bodyPr/>
                    <a:lstStyle/>
                    <a:p>
                      <a:r>
                        <a:rPr lang="en-US" sz="1000"/>
                        <a:t>112</a:t>
                      </a:r>
                    </a:p>
                  </a:txBody>
                  <a:tcPr/>
                </a:tc>
                <a:tc>
                  <a:txBody>
                    <a:bodyPr/>
                    <a:lstStyle/>
                    <a:p>
                      <a:r>
                        <a:rPr lang="en-US" sz="1000"/>
                        <a:t>44</a:t>
                      </a:r>
                    </a:p>
                  </a:txBody>
                  <a:tcPr/>
                </a:tc>
                <a:extLst>
                  <a:ext uri="{0D108BD9-81ED-4DB2-BD59-A6C34878D82A}">
                    <a16:rowId xmlns:a16="http://schemas.microsoft.com/office/drawing/2014/main" val="327892237"/>
                  </a:ext>
                </a:extLst>
              </a:tr>
              <a:tr h="370840">
                <a:tc>
                  <a:txBody>
                    <a:bodyPr/>
                    <a:lstStyle/>
                    <a:p>
                      <a:r>
                        <a:rPr lang="de-DE" sz="1000" b="1"/>
                        <a:t> Kulturjournal - 2017-10-16 15:57:55 </a:t>
                      </a:r>
                      <a:r>
                        <a:rPr lang="de-DE" sz="1000"/>
                        <a:t> 
 Wie es ist unter Nazis aufzuwachsen? Wenn Vater, Mutter, alle drei Schwestern und sogar der Freund der braunen Ideologie anhängen? Das weiß Heidi Benneckenstein. Ihr gelang der Ausstieg aus der Szene.</a:t>
                      </a:r>
                      <a:endParaRPr lang="en-US" sz="1000"/>
                    </a:p>
                  </a:txBody>
                  <a:tcPr/>
                </a:tc>
                <a:tc>
                  <a:txBody>
                    <a:bodyPr/>
                    <a:lstStyle/>
                    <a:p>
                      <a:r>
                        <a:rPr lang="en-US" sz="1000"/>
                        <a:t>25702</a:t>
                      </a:r>
                    </a:p>
                  </a:txBody>
                  <a:tcPr/>
                </a:tc>
                <a:tc>
                  <a:txBody>
                    <a:bodyPr/>
                    <a:lstStyle/>
                    <a:p>
                      <a:r>
                        <a:rPr lang="en-US" sz="1000"/>
                        <a:t>0</a:t>
                      </a:r>
                    </a:p>
                  </a:txBody>
                  <a:tcPr/>
                </a:tc>
                <a:tc>
                  <a:txBody>
                    <a:bodyPr/>
                    <a:lstStyle/>
                    <a:p>
                      <a:r>
                        <a:rPr lang="en-US" sz="1000"/>
                        <a:t>38724</a:t>
                      </a:r>
                    </a:p>
                  </a:txBody>
                  <a:tcPr/>
                </a:tc>
                <a:tc>
                  <a:txBody>
                    <a:bodyPr/>
                    <a:lstStyle/>
                    <a:p>
                      <a:r>
                        <a:rPr lang="en-US" sz="1000"/>
                        <a:t>00:42</a:t>
                      </a:r>
                    </a:p>
                  </a:txBody>
                  <a:tcPr/>
                </a:tc>
                <a:tc>
                  <a:txBody>
                    <a:bodyPr/>
                    <a:lstStyle/>
                    <a:p>
                      <a:r>
                        <a:rPr lang="en-US" sz="1000"/>
                        <a:t>33 %</a:t>
                      </a:r>
                    </a:p>
                  </a:txBody>
                  <a:tcPr/>
                </a:tc>
                <a:tc>
                  <a:txBody>
                    <a:bodyPr/>
                    <a:lstStyle/>
                    <a:p>
                      <a:r>
                        <a:rPr lang="en-US" sz="1000"/>
                        <a:t>12757</a:t>
                      </a:r>
                    </a:p>
                  </a:txBody>
                  <a:tcPr/>
                </a:tc>
                <a:tc>
                  <a:txBody>
                    <a:bodyPr/>
                    <a:lstStyle/>
                    <a:p>
                      <a:r>
                        <a:rPr lang="en-US" sz="1000"/>
                        <a:t>2529</a:t>
                      </a:r>
                    </a:p>
                  </a:txBody>
                  <a:tcPr/>
                </a:tc>
                <a:tc>
                  <a:txBody>
                    <a:bodyPr/>
                    <a:lstStyle/>
                    <a:p>
                      <a:r>
                        <a:rPr lang="en-US" sz="1000"/>
                        <a:t>23438</a:t>
                      </a:r>
                    </a:p>
                  </a:txBody>
                  <a:tcPr/>
                </a:tc>
                <a:tc>
                  <a:txBody>
                    <a:bodyPr/>
                    <a:lstStyle/>
                    <a:p>
                      <a:r>
                        <a:rPr lang="en-US" sz="1000"/>
                        <a:t>81586</a:t>
                      </a:r>
                    </a:p>
                  </a:txBody>
                  <a:tcPr/>
                </a:tc>
                <a:tc>
                  <a:txBody>
                    <a:bodyPr/>
                    <a:lstStyle/>
                    <a:p>
                      <a:r>
                        <a:rPr lang="en-US" sz="1000"/>
                        <a:t>338</a:t>
                      </a:r>
                    </a:p>
                  </a:txBody>
                  <a:tcPr/>
                </a:tc>
                <a:tc>
                  <a:txBody>
                    <a:bodyPr/>
                    <a:lstStyle/>
                    <a:p>
                      <a:r>
                        <a:rPr lang="en-US" sz="1000"/>
                        <a:t>40</a:t>
                      </a:r>
                    </a:p>
                  </a:txBody>
                  <a:tcPr/>
                </a:tc>
                <a:tc>
                  <a:txBody>
                    <a:bodyPr/>
                    <a:lstStyle/>
                    <a:p>
                      <a:r>
                        <a:rPr lang="en-US" sz="1000"/>
                        <a:t>144</a:t>
                      </a:r>
                    </a:p>
                  </a:txBody>
                  <a:tcPr/>
                </a:tc>
                <a:extLst>
                  <a:ext uri="{0D108BD9-81ED-4DB2-BD59-A6C34878D82A}">
                    <a16:rowId xmlns:a16="http://schemas.microsoft.com/office/drawing/2014/main" val="3960248601"/>
                  </a:ext>
                </a:extLst>
              </a:tr>
            </a:tbl>
          </a:graphicData>
        </a:graphic>
      </p:graphicFrame>
      <p:sp>
        <p:nvSpPr>
          <p:cNvPr id="4" name="Text Placeholder 3">
            <a:extLst>
              <a:ext uri="{FF2B5EF4-FFF2-40B4-BE49-F238E27FC236}">
                <a16:creationId xmlns:a16="http://schemas.microsoft.com/office/drawing/2014/main" id="{1A81DD09-8BF8-43CA-B672-4E249AA6E096}"/>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503338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4E202-DFA2-4D19-8857-FFE88D253F77}"/>
              </a:ext>
            </a:extLst>
          </p:cNvPr>
          <p:cNvSpPr>
            <a:spLocks noGrp="1"/>
          </p:cNvSpPr>
          <p:nvPr>
            <p:ph type="title"/>
          </p:nvPr>
        </p:nvSpPr>
        <p:spPr/>
        <p:txBody>
          <a:bodyPr/>
          <a:lstStyle/>
          <a:p>
            <a:r>
              <a:rPr lang="de-DE"/>
              <a:t>Eigene Videos - Crossposts (nur Ersteller) - Export  | Kulturjournal - 1 of 2</a:t>
            </a:r>
            <a:endParaRPr lang="en-US"/>
          </a:p>
        </p:txBody>
      </p:sp>
      <p:graphicFrame>
        <p:nvGraphicFramePr>
          <p:cNvPr id="5" name="Table Placeholder 4">
            <a:extLst>
              <a:ext uri="{FF2B5EF4-FFF2-40B4-BE49-F238E27FC236}">
                <a16:creationId xmlns:a16="http://schemas.microsoft.com/office/drawing/2014/main" id="{91402380-BC0C-4BDE-8CF0-68D88D472FED}"/>
              </a:ext>
            </a:extLst>
          </p:cNvPr>
          <p:cNvGraphicFramePr>
            <a:graphicFrameLocks noGrp="1"/>
          </p:cNvGraphicFramePr>
          <p:nvPr>
            <p:ph type="tbl" sz="quarter" idx="13"/>
            <p:extLst>
              <p:ext uri="{D42A27DB-BD31-4B8C-83A1-F6EECF244321}">
                <p14:modId xmlns:p14="http://schemas.microsoft.com/office/powerpoint/2010/main" val="401888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41902111"/>
                    </a:ext>
                  </a:extLst>
                </a:gridCol>
                <a:gridCol w="493776">
                  <a:extLst>
                    <a:ext uri="{9D8B030D-6E8A-4147-A177-3AD203B41FA5}">
                      <a16:colId xmlns:a16="http://schemas.microsoft.com/office/drawing/2014/main" val="492887682"/>
                    </a:ext>
                  </a:extLst>
                </a:gridCol>
                <a:gridCol w="411480">
                  <a:extLst>
                    <a:ext uri="{9D8B030D-6E8A-4147-A177-3AD203B41FA5}">
                      <a16:colId xmlns:a16="http://schemas.microsoft.com/office/drawing/2014/main" val="2049978983"/>
                    </a:ext>
                  </a:extLst>
                </a:gridCol>
                <a:gridCol w="411480">
                  <a:extLst>
                    <a:ext uri="{9D8B030D-6E8A-4147-A177-3AD203B41FA5}">
                      <a16:colId xmlns:a16="http://schemas.microsoft.com/office/drawing/2014/main" val="591595583"/>
                    </a:ext>
                  </a:extLst>
                </a:gridCol>
                <a:gridCol w="246888">
                  <a:extLst>
                    <a:ext uri="{9D8B030D-6E8A-4147-A177-3AD203B41FA5}">
                      <a16:colId xmlns:a16="http://schemas.microsoft.com/office/drawing/2014/main" val="94943483"/>
                    </a:ext>
                  </a:extLst>
                </a:gridCol>
                <a:gridCol w="658368">
                  <a:extLst>
                    <a:ext uri="{9D8B030D-6E8A-4147-A177-3AD203B41FA5}">
                      <a16:colId xmlns:a16="http://schemas.microsoft.com/office/drawing/2014/main" val="1682200698"/>
                    </a:ext>
                  </a:extLst>
                </a:gridCol>
                <a:gridCol w="576072">
                  <a:extLst>
                    <a:ext uri="{9D8B030D-6E8A-4147-A177-3AD203B41FA5}">
                      <a16:colId xmlns:a16="http://schemas.microsoft.com/office/drawing/2014/main" val="268816764"/>
                    </a:ext>
                  </a:extLst>
                </a:gridCol>
                <a:gridCol w="576072">
                  <a:extLst>
                    <a:ext uri="{9D8B030D-6E8A-4147-A177-3AD203B41FA5}">
                      <a16:colId xmlns:a16="http://schemas.microsoft.com/office/drawing/2014/main" val="216233861"/>
                    </a:ext>
                  </a:extLst>
                </a:gridCol>
                <a:gridCol w="411480">
                  <a:extLst>
                    <a:ext uri="{9D8B030D-6E8A-4147-A177-3AD203B41FA5}">
                      <a16:colId xmlns:a16="http://schemas.microsoft.com/office/drawing/2014/main" val="3158871933"/>
                    </a:ext>
                  </a:extLst>
                </a:gridCol>
                <a:gridCol w="658368">
                  <a:extLst>
                    <a:ext uri="{9D8B030D-6E8A-4147-A177-3AD203B41FA5}">
                      <a16:colId xmlns:a16="http://schemas.microsoft.com/office/drawing/2014/main" val="3223862565"/>
                    </a:ext>
                  </a:extLst>
                </a:gridCol>
                <a:gridCol w="329184">
                  <a:extLst>
                    <a:ext uri="{9D8B030D-6E8A-4147-A177-3AD203B41FA5}">
                      <a16:colId xmlns:a16="http://schemas.microsoft.com/office/drawing/2014/main" val="3181972500"/>
                    </a:ext>
                  </a:extLst>
                </a:gridCol>
                <a:gridCol w="493776">
                  <a:extLst>
                    <a:ext uri="{9D8B030D-6E8A-4147-A177-3AD203B41FA5}">
                      <a16:colId xmlns:a16="http://schemas.microsoft.com/office/drawing/2014/main" val="2801943989"/>
                    </a:ext>
                  </a:extLst>
                </a:gridCol>
                <a:gridCol w="329184">
                  <a:extLst>
                    <a:ext uri="{9D8B030D-6E8A-4147-A177-3AD203B41FA5}">
                      <a16:colId xmlns:a16="http://schemas.microsoft.com/office/drawing/2014/main" val="137633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98817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- 2018-02-01 11:12:19 </a:t>
                      </a:r>
                      <a:r>
                        <a:rPr kumimoji="0" lang="de-DE" sz="1000" b="0" i="0" u="none" strike="noStrike" kern="1200" cap="none" spc="0" normalizeH="0" baseline="0" noProof="0">
                          <a:ln>
                            <a:noFill/>
                          </a:ln>
                          <a:solidFill>
                            <a:prstClr val="black"/>
                          </a:solidFill>
                          <a:effectLst/>
                          <a:uLnTx/>
                          <a:uFillTx/>
                          <a:latin typeface="+mn-lt"/>
                          <a:ea typeface="+mn-ea"/>
                          <a:cs typeface="+mn-cs"/>
                        </a:rPr>
                        <a:t> 
 "Wo kommen Sie denn eigentlich her?" Diese Frage hören Menschen mit Migrationshintergrund häufig in Deutschland. Ab einer gewissen Hautfarbe wird die Herkunft offenbar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extLst>
                  <a:ext uri="{0D108BD9-81ED-4DB2-BD59-A6C34878D82A}">
                    <a16:rowId xmlns:a16="http://schemas.microsoft.com/office/drawing/2014/main" val="285223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- 2017-08-28 12:14:47 </a:t>
                      </a:r>
                      <a:r>
                        <a:rPr kumimoji="0" lang="de-DE" sz="1000" b="0" i="0" u="none" strike="noStrike" kern="1200" cap="none" spc="0" normalizeH="0" baseline="0" noProof="0">
                          <a:ln>
                            <a:noFill/>
                          </a:ln>
                          <a:solidFill>
                            <a:prstClr val="black"/>
                          </a:solidFill>
                          <a:effectLst/>
                          <a:uLnTx/>
                          <a:uFillTx/>
                          <a:latin typeface="+mn-lt"/>
                          <a:ea typeface="+mn-ea"/>
                          <a:cs typeface="+mn-cs"/>
                        </a:rPr>
                        <a:t> 
 Hand aufs Herz: Würdet ihr diesen Job machen wollen?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extLst>
                  <a:ext uri="{0D108BD9-81ED-4DB2-BD59-A6C34878D82A}">
                    <a16:rowId xmlns:a16="http://schemas.microsoft.com/office/drawing/2014/main" val="304380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- 2017-10-04 10:41:01 </a:t>
                      </a:r>
                      <a:r>
                        <a:rPr kumimoji="0" lang="de-DE" sz="1000" b="0" i="0" u="none" strike="noStrike" kern="1200" cap="none" spc="0" normalizeH="0" baseline="0" noProof="0">
                          <a:ln>
                            <a:noFill/>
                          </a:ln>
                          <a:solidFill>
                            <a:prstClr val="black"/>
                          </a:solidFill>
                          <a:effectLst/>
                          <a:uLnTx/>
                          <a:uFillTx/>
                          <a:latin typeface="+mn-lt"/>
                          <a:ea typeface="+mn-ea"/>
                          <a:cs typeface="+mn-cs"/>
                        </a:rPr>
                        <a:t> 
 Ist es uncool, seine eigenen Posts zu liken? Eine entscheidende Frage im "Käpt'ns Dinner" mit Michel Abdollahi und Jan Josef Liefers. Freitagnacht direkt nach der NDR Talk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82215609"/>
                  </a:ext>
                </a:extLst>
              </a:tr>
            </a:tbl>
          </a:graphicData>
        </a:graphic>
      </p:graphicFrame>
      <p:sp>
        <p:nvSpPr>
          <p:cNvPr id="4" name="Text Placeholder 3">
            <a:extLst>
              <a:ext uri="{FF2B5EF4-FFF2-40B4-BE49-F238E27FC236}">
                <a16:creationId xmlns:a16="http://schemas.microsoft.com/office/drawing/2014/main" id="{2C957B03-E51E-44F2-9EE8-0A2F4B0FFD62}"/>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39092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05CA-223C-4E25-B658-ABB2B0E421EA}"/>
              </a:ext>
            </a:extLst>
          </p:cNvPr>
          <p:cNvSpPr>
            <a:spLocks noGrp="1"/>
          </p:cNvSpPr>
          <p:nvPr>
            <p:ph type="title"/>
          </p:nvPr>
        </p:nvSpPr>
        <p:spPr/>
        <p:txBody>
          <a:bodyPr/>
          <a:lstStyle/>
          <a:p>
            <a:r>
              <a:rPr lang="de-DE"/>
              <a:t>Eigene Videos - Crossposts (nur Ersteller) - Export  | Kulturjournal - 2 of 2</a:t>
            </a:r>
            <a:endParaRPr lang="en-US"/>
          </a:p>
        </p:txBody>
      </p:sp>
      <p:graphicFrame>
        <p:nvGraphicFramePr>
          <p:cNvPr id="5" name="Table Placeholder 4">
            <a:extLst>
              <a:ext uri="{FF2B5EF4-FFF2-40B4-BE49-F238E27FC236}">
                <a16:creationId xmlns:a16="http://schemas.microsoft.com/office/drawing/2014/main" id="{A421AD3F-2E53-4231-B7D6-F75A87D946ED}"/>
              </a:ext>
            </a:extLst>
          </p:cNvPr>
          <p:cNvGraphicFramePr>
            <a:graphicFrameLocks noGrp="1"/>
          </p:cNvGraphicFramePr>
          <p:nvPr>
            <p:ph type="tbl" sz="quarter" idx="13"/>
            <p:extLst>
              <p:ext uri="{D42A27DB-BD31-4B8C-83A1-F6EECF244321}">
                <p14:modId xmlns:p14="http://schemas.microsoft.com/office/powerpoint/2010/main" val="198317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62242868"/>
                    </a:ext>
                  </a:extLst>
                </a:gridCol>
                <a:gridCol w="493776">
                  <a:extLst>
                    <a:ext uri="{9D8B030D-6E8A-4147-A177-3AD203B41FA5}">
                      <a16:colId xmlns:a16="http://schemas.microsoft.com/office/drawing/2014/main" val="192127151"/>
                    </a:ext>
                  </a:extLst>
                </a:gridCol>
                <a:gridCol w="411480">
                  <a:extLst>
                    <a:ext uri="{9D8B030D-6E8A-4147-A177-3AD203B41FA5}">
                      <a16:colId xmlns:a16="http://schemas.microsoft.com/office/drawing/2014/main" val="2149252854"/>
                    </a:ext>
                  </a:extLst>
                </a:gridCol>
                <a:gridCol w="411480">
                  <a:extLst>
                    <a:ext uri="{9D8B030D-6E8A-4147-A177-3AD203B41FA5}">
                      <a16:colId xmlns:a16="http://schemas.microsoft.com/office/drawing/2014/main" val="1915037438"/>
                    </a:ext>
                  </a:extLst>
                </a:gridCol>
                <a:gridCol w="246888">
                  <a:extLst>
                    <a:ext uri="{9D8B030D-6E8A-4147-A177-3AD203B41FA5}">
                      <a16:colId xmlns:a16="http://schemas.microsoft.com/office/drawing/2014/main" val="300015081"/>
                    </a:ext>
                  </a:extLst>
                </a:gridCol>
                <a:gridCol w="658368">
                  <a:extLst>
                    <a:ext uri="{9D8B030D-6E8A-4147-A177-3AD203B41FA5}">
                      <a16:colId xmlns:a16="http://schemas.microsoft.com/office/drawing/2014/main" val="3067834496"/>
                    </a:ext>
                  </a:extLst>
                </a:gridCol>
                <a:gridCol w="576072">
                  <a:extLst>
                    <a:ext uri="{9D8B030D-6E8A-4147-A177-3AD203B41FA5}">
                      <a16:colId xmlns:a16="http://schemas.microsoft.com/office/drawing/2014/main" val="2109048096"/>
                    </a:ext>
                  </a:extLst>
                </a:gridCol>
                <a:gridCol w="576072">
                  <a:extLst>
                    <a:ext uri="{9D8B030D-6E8A-4147-A177-3AD203B41FA5}">
                      <a16:colId xmlns:a16="http://schemas.microsoft.com/office/drawing/2014/main" val="2859653038"/>
                    </a:ext>
                  </a:extLst>
                </a:gridCol>
                <a:gridCol w="411480">
                  <a:extLst>
                    <a:ext uri="{9D8B030D-6E8A-4147-A177-3AD203B41FA5}">
                      <a16:colId xmlns:a16="http://schemas.microsoft.com/office/drawing/2014/main" val="1175478425"/>
                    </a:ext>
                  </a:extLst>
                </a:gridCol>
                <a:gridCol w="658368">
                  <a:extLst>
                    <a:ext uri="{9D8B030D-6E8A-4147-A177-3AD203B41FA5}">
                      <a16:colId xmlns:a16="http://schemas.microsoft.com/office/drawing/2014/main" val="2383750540"/>
                    </a:ext>
                  </a:extLst>
                </a:gridCol>
                <a:gridCol w="329184">
                  <a:extLst>
                    <a:ext uri="{9D8B030D-6E8A-4147-A177-3AD203B41FA5}">
                      <a16:colId xmlns:a16="http://schemas.microsoft.com/office/drawing/2014/main" val="1452533520"/>
                    </a:ext>
                  </a:extLst>
                </a:gridCol>
                <a:gridCol w="493776">
                  <a:extLst>
                    <a:ext uri="{9D8B030D-6E8A-4147-A177-3AD203B41FA5}">
                      <a16:colId xmlns:a16="http://schemas.microsoft.com/office/drawing/2014/main" val="2468714183"/>
                    </a:ext>
                  </a:extLst>
                </a:gridCol>
                <a:gridCol w="329184">
                  <a:extLst>
                    <a:ext uri="{9D8B030D-6E8A-4147-A177-3AD203B41FA5}">
                      <a16:colId xmlns:a16="http://schemas.microsoft.com/office/drawing/2014/main" val="239394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400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- 2017-10-16 15:57:55 </a:t>
                      </a:r>
                      <a:r>
                        <a:rPr kumimoji="0" lang="de-DE" sz="1000" b="0" i="0" u="none" strike="noStrike" kern="1200" cap="none" spc="0" normalizeH="0" baseline="0" noProof="0">
                          <a:ln>
                            <a:noFill/>
                          </a:ln>
                          <a:solidFill>
                            <a:prstClr val="black"/>
                          </a:solidFill>
                          <a:effectLst/>
                          <a:uLnTx/>
                          <a:uFillTx/>
                          <a:latin typeface="+mn-lt"/>
                          <a:ea typeface="+mn-ea"/>
                          <a:cs typeface="+mn-cs"/>
                        </a:rPr>
                        <a:t> 
 Wie es ist unter Nazis aufzuwachsen? Wenn Vater, Mutter, alle drei Schwestern und sogar der Freund der braunen Ideologie anhängen? Das weiß Heidi Benneckenstein. Ihr gelang der Ausstieg aus der Szene.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78013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- 2017-10-09 11:22:38 </a:t>
                      </a:r>
                      <a:r>
                        <a:rPr kumimoji="0" lang="de-DE" sz="1000" b="0" i="0" u="none" strike="noStrike" kern="1200" cap="none" spc="0" normalizeH="0" baseline="0" noProof="0">
                          <a:ln>
                            <a:noFill/>
                          </a:ln>
                          <a:solidFill>
                            <a:prstClr val="black"/>
                          </a:solidFill>
                          <a:effectLst/>
                          <a:uLnTx/>
                          <a:uFillTx/>
                          <a:latin typeface="+mn-lt"/>
                          <a:ea typeface="+mn-ea"/>
                          <a:cs typeface="+mn-cs"/>
                        </a:rPr>
                        <a:t> 
 Flattert bald kein Schmetterling mehr? Susanne Dohrn hat ein bedrückendes Buch über "Das Ende der Natur" geschrieben. Ein Thema bei uns: 9.10. | 23.15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843310170"/>
                  </a:ext>
                </a:extLst>
              </a:tr>
            </a:tbl>
          </a:graphicData>
        </a:graphic>
      </p:graphicFrame>
      <p:sp>
        <p:nvSpPr>
          <p:cNvPr id="4" name="Text Placeholder 3">
            <a:extLst>
              <a:ext uri="{FF2B5EF4-FFF2-40B4-BE49-F238E27FC236}">
                <a16:creationId xmlns:a16="http://schemas.microsoft.com/office/drawing/2014/main" id="{797C4C62-4038-4867-A1DF-285A0EA3C9EB}"/>
              </a:ext>
            </a:extLst>
          </p:cNvPr>
          <p:cNvSpPr>
            <a:spLocks noGrp="1"/>
          </p:cNvSpPr>
          <p:nvPr>
            <p:ph type="body" sz="quarter" idx="14"/>
          </p:nvPr>
        </p:nvSpPr>
        <p:spPr/>
        <p:txBody>
          <a:bodyPr/>
          <a:lstStyle/>
          <a:p>
            <a:r>
              <a:rPr lang="en-US"/>
              <a:t>01.08.2017 - 20.06.2018</a:t>
            </a:r>
          </a:p>
        </p:txBody>
      </p:sp>
    </p:spTree>
    <p:extLst>
      <p:ext uri="{BB962C8B-B14F-4D97-AF65-F5344CB8AC3E}">
        <p14:creationId xmlns:p14="http://schemas.microsoft.com/office/powerpoint/2010/main" val="8928790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1892</Words>
  <Application>Microsoft Office PowerPoint</Application>
  <PresentationFormat>On-screen Show (4:3)</PresentationFormat>
  <Paragraphs>923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MeFo - Facebook - Social Media - Evaluation</vt:lpstr>
      <vt:lpstr>Profil - Potenz.Reichw.,Aktive Nutzer,I-Rate,Fans | Kulturjournal</vt:lpstr>
      <vt:lpstr>Anzahl Post, Reaktionen (Kommentare, Shares, Likes) - FB Insights | Kulturjournal</vt:lpstr>
      <vt:lpstr>Profil - Fans | Kulturjournal</vt:lpstr>
      <vt:lpstr>Profil - Potenzielle Reichweite | Kulturjournal</vt:lpstr>
      <vt:lpstr>Profil - Aktive Nutzer | Kulturjournal</vt:lpstr>
      <vt:lpstr>Profil - Video-Starts ab 10 Sek. | Kulturjournal</vt:lpstr>
      <vt:lpstr>Profil - Durchschnitt Potenzi. Reichweite pro Tag | Kulturjournal</vt:lpstr>
      <vt:lpstr>Distributionstyp - FB Insights | Kulturjournal</vt:lpstr>
      <vt:lpstr>Distributionstyp - Tabelle - FB Insights | Kulturjournal</vt:lpstr>
      <vt:lpstr>Eigene Posts - Shares - Export | Kulturjournal - 1 of 2</vt:lpstr>
      <vt:lpstr>Eigene Posts - Shares - Export | Kulturjournal - 2 of 2</vt:lpstr>
      <vt:lpstr>Eigene Posts - Kommentare - Export | Kulturjournal</vt:lpstr>
      <vt:lpstr>Eigene Posts - Links - Export | Kulturjournal</vt:lpstr>
      <vt:lpstr>Eigene Posts - Videostarts - Export | Kulturjournal</vt:lpstr>
      <vt:lpstr>Eigene Posts - Videostartrate - Export | Kulturjournal</vt:lpstr>
      <vt:lpstr>Eigene Posts - Videostartrate - Flop - Export | Kulturjournal</vt:lpstr>
      <vt:lpstr>Eigene Posts - Potenzielle Reichweite - Export | Kulturjournal - 1 of 2</vt:lpstr>
      <vt:lpstr>Eigene Posts - Potenzielle Reichweite - Export | Kulturjournal - 2 of 2</vt:lpstr>
      <vt:lpstr>Eigene Posts - Aktive Nutzer - Export | Kulturjournal</vt:lpstr>
      <vt:lpstr>Eigene Posts - I-Rate Aktive Nutzer - Export | Kulturjournal</vt:lpstr>
      <vt:lpstr>Eigene Posts - I-Rate Aktive Nutzer-Flop - Export | Kulturjournal</vt:lpstr>
      <vt:lpstr>Eigene Post - Summe Interaktionen - Export | Kulturjournal - 1 of 2</vt:lpstr>
      <vt:lpstr>Eigene Post - Summe Interaktionen - Export | Kulturjournal - 2 of 2</vt:lpstr>
      <vt:lpstr>Eigene Posts - Reaktionen - Export | Kulturjournal - 1 of 3</vt:lpstr>
      <vt:lpstr>Eigene Posts - Reaktionen - Export | Kulturjournal - 2 of 3</vt:lpstr>
      <vt:lpstr>Eigene Posts - Reaktionen - Export | Kulturjournal - 3 of 3</vt:lpstr>
      <vt:lpstr>Eigene Videos - Crossposts - Export | Kulturjournal</vt:lpstr>
      <vt:lpstr>Eigene Videos - Crossposts (nur Ersteller) - Export  | Kulturjournal - 1 of 2</vt:lpstr>
      <vt:lpstr>Eigene Videos - Crossposts (nur Ersteller) - Export  | Kulturjournal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2018-06-21T09:33:02Z</dcterms:created>
  <dcterms:modified xsi:type="dcterms:W3CDTF">2018-06-21T09:34:02Z</dcterms:modified>
</cp:coreProperties>
</file>