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8" r:id="rId22"/>
    <p:sldId id="279" r:id="rId23"/>
    <p:sldId id="280"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Sheet1!$A$2:$A$32</c:f>
              <c:strCache>
                <c:ptCount val="31"/>
                <c:pt idx="0">
                  <c:v>01.05.2018</c:v>
                </c:pt>
                <c:pt idx="1">
                  <c:v>02.05.2018</c:v>
                </c:pt>
                <c:pt idx="2">
                  <c:v>03.05.2018</c:v>
                </c:pt>
                <c:pt idx="3">
                  <c:v>04.05.2018</c:v>
                </c:pt>
                <c:pt idx="4">
                  <c:v>05.05.2018</c:v>
                </c:pt>
                <c:pt idx="5">
                  <c:v>06.05.2018</c:v>
                </c:pt>
                <c:pt idx="6">
                  <c:v>07.05.2018</c:v>
                </c:pt>
                <c:pt idx="7">
                  <c:v>08.05.2018</c:v>
                </c:pt>
                <c:pt idx="8">
                  <c:v>09.05.2018</c:v>
                </c:pt>
                <c:pt idx="9">
                  <c:v>10.05.2018</c:v>
                </c:pt>
                <c:pt idx="10">
                  <c:v>11.05.2018</c:v>
                </c:pt>
                <c:pt idx="11">
                  <c:v>12.05.2018</c:v>
                </c:pt>
                <c:pt idx="12">
                  <c:v>13.05.2018</c:v>
                </c:pt>
                <c:pt idx="13">
                  <c:v>14.05.2018</c:v>
                </c:pt>
                <c:pt idx="14">
                  <c:v>15.05.2018</c:v>
                </c:pt>
                <c:pt idx="15">
                  <c:v>16.05.2018</c:v>
                </c:pt>
                <c:pt idx="16">
                  <c:v>17.05.2018</c:v>
                </c:pt>
                <c:pt idx="17">
                  <c:v>18.05.2018</c:v>
                </c:pt>
                <c:pt idx="18">
                  <c:v>19.05.2018</c:v>
                </c:pt>
                <c:pt idx="19">
                  <c:v>20.05.2018</c:v>
                </c:pt>
                <c:pt idx="20">
                  <c:v>21.05.2018</c:v>
                </c:pt>
                <c:pt idx="21">
                  <c:v>22.05.2018</c:v>
                </c:pt>
                <c:pt idx="22">
                  <c:v>23.05.2018</c:v>
                </c:pt>
                <c:pt idx="23">
                  <c:v>24.05.2018</c:v>
                </c:pt>
                <c:pt idx="24">
                  <c:v>25.05.2018</c:v>
                </c:pt>
                <c:pt idx="25">
                  <c:v>26.05.2018</c:v>
                </c:pt>
                <c:pt idx="26">
                  <c:v>27.05.2018</c:v>
                </c:pt>
                <c:pt idx="27">
                  <c:v>28.05.2018</c:v>
                </c:pt>
                <c:pt idx="28">
                  <c:v>29.05.2018</c:v>
                </c:pt>
                <c:pt idx="29">
                  <c:v>30.05.2018</c:v>
                </c:pt>
                <c:pt idx="30">
                  <c:v>31.05.2018</c:v>
                </c:pt>
              </c:strCache>
            </c:strRef>
          </c:cat>
          <c:val>
            <c:numRef>
              <c:f>Sheet1!$B$2:$B$32</c:f>
              <c:numCache>
                <c:formatCode>General</c:formatCode>
                <c:ptCount val="31"/>
                <c:pt idx="0">
                  <c:v>14250</c:v>
                </c:pt>
                <c:pt idx="1">
                  <c:v>14252</c:v>
                </c:pt>
                <c:pt idx="2">
                  <c:v>14256</c:v>
                </c:pt>
                <c:pt idx="3">
                  <c:v>14257</c:v>
                </c:pt>
                <c:pt idx="4">
                  <c:v>14255</c:v>
                </c:pt>
                <c:pt idx="5">
                  <c:v>14253</c:v>
                </c:pt>
                <c:pt idx="6">
                  <c:v>14254</c:v>
                </c:pt>
                <c:pt idx="7">
                  <c:v>14252</c:v>
                </c:pt>
                <c:pt idx="8">
                  <c:v>14251</c:v>
                </c:pt>
                <c:pt idx="9">
                  <c:v>14243</c:v>
                </c:pt>
                <c:pt idx="10">
                  <c:v>14240</c:v>
                </c:pt>
                <c:pt idx="11">
                  <c:v>14238</c:v>
                </c:pt>
                <c:pt idx="12">
                  <c:v>14237</c:v>
                </c:pt>
                <c:pt idx="13">
                  <c:v>14233</c:v>
                </c:pt>
                <c:pt idx="14">
                  <c:v>14232</c:v>
                </c:pt>
                <c:pt idx="15">
                  <c:v>14234</c:v>
                </c:pt>
                <c:pt idx="16">
                  <c:v>14234</c:v>
                </c:pt>
                <c:pt idx="17">
                  <c:v>14232</c:v>
                </c:pt>
                <c:pt idx="18">
                  <c:v>14232</c:v>
                </c:pt>
                <c:pt idx="19">
                  <c:v>14233</c:v>
                </c:pt>
                <c:pt idx="20">
                  <c:v>14231</c:v>
                </c:pt>
                <c:pt idx="21">
                  <c:v>14229</c:v>
                </c:pt>
                <c:pt idx="22">
                  <c:v>14228</c:v>
                </c:pt>
                <c:pt idx="23">
                  <c:v>14227</c:v>
                </c:pt>
                <c:pt idx="24">
                  <c:v>14228</c:v>
                </c:pt>
                <c:pt idx="25">
                  <c:v>14226</c:v>
                </c:pt>
                <c:pt idx="26">
                  <c:v>14227</c:v>
                </c:pt>
                <c:pt idx="27">
                  <c:v>14229</c:v>
                </c:pt>
                <c:pt idx="28">
                  <c:v>14230</c:v>
                </c:pt>
                <c:pt idx="29">
                  <c:v>14233</c:v>
                </c:pt>
                <c:pt idx="30">
                  <c:v>14234</c:v>
                </c:pt>
              </c:numCache>
            </c:numRef>
          </c:val>
          <c:smooth val="0"/>
          <c:extLst>
            <c:ext xmlns:c16="http://schemas.microsoft.com/office/drawing/2014/chart" uri="{C3380CC4-5D6E-409C-BE32-E72D297353CC}">
              <c16:uniqueId val="{00000000-9BCE-4F7D-B016-D36C18868D77}"/>
            </c:ext>
          </c:extLst>
        </c:ser>
        <c:dLbls>
          <c:showLegendKey val="0"/>
          <c:showVal val="0"/>
          <c:showCatName val="0"/>
          <c:showSerName val="0"/>
          <c:showPercent val="0"/>
          <c:showBubbleSize val="0"/>
        </c:dLbls>
        <c:smooth val="0"/>
        <c:axId val="340761512"/>
        <c:axId val="340761840"/>
      </c:lineChart>
      <c:catAx>
        <c:axId val="340761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761840"/>
        <c:crosses val="autoZero"/>
        <c:auto val="1"/>
        <c:lblAlgn val="ctr"/>
        <c:lblOffset val="100"/>
        <c:noMultiLvlLbl val="0"/>
      </c:catAx>
      <c:valAx>
        <c:axId val="340761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76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Sheet1!$A$2:$A$32</c:f>
              <c:strCache>
                <c:ptCount val="31"/>
                <c:pt idx="0">
                  <c:v>01.05.2018</c:v>
                </c:pt>
                <c:pt idx="1">
                  <c:v>02.05.2018</c:v>
                </c:pt>
                <c:pt idx="2">
                  <c:v>03.05.2018</c:v>
                </c:pt>
                <c:pt idx="3">
                  <c:v>04.05.2018</c:v>
                </c:pt>
                <c:pt idx="4">
                  <c:v>05.05.2018</c:v>
                </c:pt>
                <c:pt idx="5">
                  <c:v>06.05.2018</c:v>
                </c:pt>
                <c:pt idx="6">
                  <c:v>07.05.2018</c:v>
                </c:pt>
                <c:pt idx="7">
                  <c:v>08.05.2018</c:v>
                </c:pt>
                <c:pt idx="8">
                  <c:v>09.05.2018</c:v>
                </c:pt>
                <c:pt idx="9">
                  <c:v>10.05.2018</c:v>
                </c:pt>
                <c:pt idx="10">
                  <c:v>11.05.2018</c:v>
                </c:pt>
                <c:pt idx="11">
                  <c:v>12.05.2018</c:v>
                </c:pt>
                <c:pt idx="12">
                  <c:v>13.05.2018</c:v>
                </c:pt>
                <c:pt idx="13">
                  <c:v>14.05.2018</c:v>
                </c:pt>
                <c:pt idx="14">
                  <c:v>15.05.2018</c:v>
                </c:pt>
                <c:pt idx="15">
                  <c:v>16.05.2018</c:v>
                </c:pt>
                <c:pt idx="16">
                  <c:v>17.05.2018</c:v>
                </c:pt>
                <c:pt idx="17">
                  <c:v>18.05.2018</c:v>
                </c:pt>
                <c:pt idx="18">
                  <c:v>19.05.2018</c:v>
                </c:pt>
                <c:pt idx="19">
                  <c:v>20.05.2018</c:v>
                </c:pt>
                <c:pt idx="20">
                  <c:v>21.05.2018</c:v>
                </c:pt>
                <c:pt idx="21">
                  <c:v>22.05.2018</c:v>
                </c:pt>
                <c:pt idx="22">
                  <c:v>23.05.2018</c:v>
                </c:pt>
                <c:pt idx="23">
                  <c:v>24.05.2018</c:v>
                </c:pt>
                <c:pt idx="24">
                  <c:v>25.05.2018</c:v>
                </c:pt>
                <c:pt idx="25">
                  <c:v>26.05.2018</c:v>
                </c:pt>
                <c:pt idx="26">
                  <c:v>27.05.2018</c:v>
                </c:pt>
                <c:pt idx="27">
                  <c:v>28.05.2018</c:v>
                </c:pt>
                <c:pt idx="28">
                  <c:v>29.05.2018</c:v>
                </c:pt>
                <c:pt idx="29">
                  <c:v>30.05.2018</c:v>
                </c:pt>
                <c:pt idx="30">
                  <c:v>31.05.2018</c:v>
                </c:pt>
              </c:strCache>
            </c:strRef>
          </c:cat>
          <c:val>
            <c:numRef>
              <c:f>Sheet1!$B$2:$B$32</c:f>
              <c:numCache>
                <c:formatCode>General</c:formatCode>
                <c:ptCount val="31"/>
                <c:pt idx="0">
                  <c:v>3745</c:v>
                </c:pt>
                <c:pt idx="1">
                  <c:v>5847</c:v>
                </c:pt>
                <c:pt idx="2">
                  <c:v>4694</c:v>
                </c:pt>
                <c:pt idx="3">
                  <c:v>2707</c:v>
                </c:pt>
                <c:pt idx="4">
                  <c:v>1404</c:v>
                </c:pt>
                <c:pt idx="5">
                  <c:v>9490</c:v>
                </c:pt>
                <c:pt idx="6">
                  <c:v>10357</c:v>
                </c:pt>
                <c:pt idx="7">
                  <c:v>8924</c:v>
                </c:pt>
                <c:pt idx="8">
                  <c:v>3636</c:v>
                </c:pt>
                <c:pt idx="9">
                  <c:v>2616</c:v>
                </c:pt>
                <c:pt idx="10">
                  <c:v>2170</c:v>
                </c:pt>
                <c:pt idx="11">
                  <c:v>825</c:v>
                </c:pt>
                <c:pt idx="12">
                  <c:v>23725</c:v>
                </c:pt>
                <c:pt idx="13">
                  <c:v>16460</c:v>
                </c:pt>
                <c:pt idx="14">
                  <c:v>7464</c:v>
                </c:pt>
                <c:pt idx="15">
                  <c:v>4969</c:v>
                </c:pt>
                <c:pt idx="16">
                  <c:v>3381</c:v>
                </c:pt>
                <c:pt idx="17">
                  <c:v>2598</c:v>
                </c:pt>
                <c:pt idx="18">
                  <c:v>2392</c:v>
                </c:pt>
                <c:pt idx="19">
                  <c:v>2980</c:v>
                </c:pt>
                <c:pt idx="20">
                  <c:v>2267</c:v>
                </c:pt>
                <c:pt idx="21">
                  <c:v>1043</c:v>
                </c:pt>
                <c:pt idx="22">
                  <c:v>1779</c:v>
                </c:pt>
                <c:pt idx="23">
                  <c:v>1273</c:v>
                </c:pt>
                <c:pt idx="24">
                  <c:v>1316</c:v>
                </c:pt>
                <c:pt idx="25">
                  <c:v>890</c:v>
                </c:pt>
                <c:pt idx="26">
                  <c:v>1193</c:v>
                </c:pt>
                <c:pt idx="27">
                  <c:v>13138</c:v>
                </c:pt>
                <c:pt idx="28">
                  <c:v>7085</c:v>
                </c:pt>
                <c:pt idx="29">
                  <c:v>3041</c:v>
                </c:pt>
                <c:pt idx="30">
                  <c:v>2382</c:v>
                </c:pt>
              </c:numCache>
            </c:numRef>
          </c:val>
          <c:smooth val="0"/>
          <c:extLst>
            <c:ext xmlns:c16="http://schemas.microsoft.com/office/drawing/2014/chart" uri="{C3380CC4-5D6E-409C-BE32-E72D297353CC}">
              <c16:uniqueId val="{00000000-B8FF-4246-A6B5-88179000AA19}"/>
            </c:ext>
          </c:extLst>
        </c:ser>
        <c:dLbls>
          <c:showLegendKey val="0"/>
          <c:showVal val="0"/>
          <c:showCatName val="0"/>
          <c:showSerName val="0"/>
          <c:showPercent val="0"/>
          <c:showBubbleSize val="0"/>
        </c:dLbls>
        <c:smooth val="0"/>
        <c:axId val="342077960"/>
        <c:axId val="342080256"/>
      </c:lineChart>
      <c:catAx>
        <c:axId val="342077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80256"/>
        <c:crosses val="autoZero"/>
        <c:auto val="1"/>
        <c:lblAlgn val="ctr"/>
        <c:lblOffset val="100"/>
        <c:noMultiLvlLbl val="0"/>
      </c:catAx>
      <c:valAx>
        <c:axId val="342080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7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Sheet1!$A$2:$A$32</c:f>
              <c:strCache>
                <c:ptCount val="31"/>
                <c:pt idx="0">
                  <c:v>01.05.2018</c:v>
                </c:pt>
                <c:pt idx="1">
                  <c:v>02.05.2018</c:v>
                </c:pt>
                <c:pt idx="2">
                  <c:v>03.05.2018</c:v>
                </c:pt>
                <c:pt idx="3">
                  <c:v>04.05.2018</c:v>
                </c:pt>
                <c:pt idx="4">
                  <c:v>05.05.2018</c:v>
                </c:pt>
                <c:pt idx="5">
                  <c:v>06.05.2018</c:v>
                </c:pt>
                <c:pt idx="6">
                  <c:v>07.05.2018</c:v>
                </c:pt>
                <c:pt idx="7">
                  <c:v>08.05.2018</c:v>
                </c:pt>
                <c:pt idx="8">
                  <c:v>09.05.2018</c:v>
                </c:pt>
                <c:pt idx="9">
                  <c:v>10.05.2018</c:v>
                </c:pt>
                <c:pt idx="10">
                  <c:v>11.05.2018</c:v>
                </c:pt>
                <c:pt idx="11">
                  <c:v>12.05.2018</c:v>
                </c:pt>
                <c:pt idx="12">
                  <c:v>13.05.2018</c:v>
                </c:pt>
                <c:pt idx="13">
                  <c:v>14.05.2018</c:v>
                </c:pt>
                <c:pt idx="14">
                  <c:v>15.05.2018</c:v>
                </c:pt>
                <c:pt idx="15">
                  <c:v>16.05.2018</c:v>
                </c:pt>
                <c:pt idx="16">
                  <c:v>17.05.2018</c:v>
                </c:pt>
                <c:pt idx="17">
                  <c:v>18.05.2018</c:v>
                </c:pt>
                <c:pt idx="18">
                  <c:v>19.05.2018</c:v>
                </c:pt>
                <c:pt idx="19">
                  <c:v>20.05.2018</c:v>
                </c:pt>
                <c:pt idx="20">
                  <c:v>21.05.2018</c:v>
                </c:pt>
                <c:pt idx="21">
                  <c:v>22.05.2018</c:v>
                </c:pt>
                <c:pt idx="22">
                  <c:v>23.05.2018</c:v>
                </c:pt>
                <c:pt idx="23">
                  <c:v>24.05.2018</c:v>
                </c:pt>
                <c:pt idx="24">
                  <c:v>25.05.2018</c:v>
                </c:pt>
                <c:pt idx="25">
                  <c:v>26.05.2018</c:v>
                </c:pt>
                <c:pt idx="26">
                  <c:v>27.05.2018</c:v>
                </c:pt>
                <c:pt idx="27">
                  <c:v>28.05.2018</c:v>
                </c:pt>
                <c:pt idx="28">
                  <c:v>29.05.2018</c:v>
                </c:pt>
                <c:pt idx="29">
                  <c:v>30.05.2018</c:v>
                </c:pt>
                <c:pt idx="30">
                  <c:v>31.05.2018</c:v>
                </c:pt>
              </c:strCache>
            </c:strRef>
          </c:cat>
          <c:val>
            <c:numRef>
              <c:f>Sheet1!$B$2:$B$32</c:f>
              <c:numCache>
                <c:formatCode>General</c:formatCode>
                <c:ptCount val="31"/>
                <c:pt idx="0">
                  <c:v>283</c:v>
                </c:pt>
                <c:pt idx="1">
                  <c:v>397</c:v>
                </c:pt>
                <c:pt idx="2">
                  <c:v>262</c:v>
                </c:pt>
                <c:pt idx="3">
                  <c:v>181</c:v>
                </c:pt>
                <c:pt idx="4">
                  <c:v>77</c:v>
                </c:pt>
                <c:pt idx="5">
                  <c:v>294</c:v>
                </c:pt>
                <c:pt idx="6">
                  <c:v>326</c:v>
                </c:pt>
                <c:pt idx="7">
                  <c:v>360</c:v>
                </c:pt>
                <c:pt idx="8">
                  <c:v>122</c:v>
                </c:pt>
                <c:pt idx="9">
                  <c:v>80</c:v>
                </c:pt>
                <c:pt idx="10">
                  <c:v>149</c:v>
                </c:pt>
                <c:pt idx="11">
                  <c:v>39</c:v>
                </c:pt>
                <c:pt idx="12">
                  <c:v>642</c:v>
                </c:pt>
                <c:pt idx="13">
                  <c:v>650</c:v>
                </c:pt>
                <c:pt idx="14">
                  <c:v>356</c:v>
                </c:pt>
                <c:pt idx="15">
                  <c:v>259</c:v>
                </c:pt>
                <c:pt idx="16">
                  <c:v>237</c:v>
                </c:pt>
                <c:pt idx="17">
                  <c:v>223</c:v>
                </c:pt>
                <c:pt idx="18">
                  <c:v>157</c:v>
                </c:pt>
                <c:pt idx="19">
                  <c:v>153</c:v>
                </c:pt>
                <c:pt idx="20">
                  <c:v>104</c:v>
                </c:pt>
                <c:pt idx="21">
                  <c:v>65</c:v>
                </c:pt>
                <c:pt idx="22">
                  <c:v>122</c:v>
                </c:pt>
                <c:pt idx="23">
                  <c:v>113</c:v>
                </c:pt>
                <c:pt idx="24">
                  <c:v>126</c:v>
                </c:pt>
                <c:pt idx="25">
                  <c:v>82</c:v>
                </c:pt>
                <c:pt idx="26">
                  <c:v>98</c:v>
                </c:pt>
                <c:pt idx="27">
                  <c:v>355</c:v>
                </c:pt>
                <c:pt idx="28">
                  <c:v>287</c:v>
                </c:pt>
                <c:pt idx="29">
                  <c:v>134</c:v>
                </c:pt>
                <c:pt idx="30">
                  <c:v>133</c:v>
                </c:pt>
              </c:numCache>
            </c:numRef>
          </c:val>
          <c:smooth val="0"/>
          <c:extLst>
            <c:ext xmlns:c16="http://schemas.microsoft.com/office/drawing/2014/chart" uri="{C3380CC4-5D6E-409C-BE32-E72D297353CC}">
              <c16:uniqueId val="{00000000-0FBA-4AB2-8359-A73EDCD1C86C}"/>
            </c:ext>
          </c:extLst>
        </c:ser>
        <c:dLbls>
          <c:showLegendKey val="0"/>
          <c:showVal val="0"/>
          <c:showCatName val="0"/>
          <c:showSerName val="0"/>
          <c:showPercent val="0"/>
          <c:showBubbleSize val="0"/>
        </c:dLbls>
        <c:smooth val="0"/>
        <c:axId val="339208376"/>
        <c:axId val="339206408"/>
      </c:lineChart>
      <c:catAx>
        <c:axId val="339208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06408"/>
        <c:crosses val="autoZero"/>
        <c:auto val="1"/>
        <c:lblAlgn val="ctr"/>
        <c:lblOffset val="100"/>
        <c:noMultiLvlLbl val="0"/>
      </c:catAx>
      <c:valAx>
        <c:axId val="339206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08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Sheet1!$A$2:$A$32</c:f>
              <c:strCache>
                <c:ptCount val="31"/>
                <c:pt idx="0">
                  <c:v>01.05.2018</c:v>
                </c:pt>
                <c:pt idx="1">
                  <c:v>02.05.2018</c:v>
                </c:pt>
                <c:pt idx="2">
                  <c:v>03.05.2018</c:v>
                </c:pt>
                <c:pt idx="3">
                  <c:v>04.05.2018</c:v>
                </c:pt>
                <c:pt idx="4">
                  <c:v>05.05.2018</c:v>
                </c:pt>
                <c:pt idx="5">
                  <c:v>06.05.2018</c:v>
                </c:pt>
                <c:pt idx="6">
                  <c:v>07.05.2018</c:v>
                </c:pt>
                <c:pt idx="7">
                  <c:v>08.05.2018</c:v>
                </c:pt>
                <c:pt idx="8">
                  <c:v>09.05.2018</c:v>
                </c:pt>
                <c:pt idx="9">
                  <c:v>10.05.2018</c:v>
                </c:pt>
                <c:pt idx="10">
                  <c:v>11.05.2018</c:v>
                </c:pt>
                <c:pt idx="11">
                  <c:v>12.05.2018</c:v>
                </c:pt>
                <c:pt idx="12">
                  <c:v>13.05.2018</c:v>
                </c:pt>
                <c:pt idx="13">
                  <c:v>14.05.2018</c:v>
                </c:pt>
                <c:pt idx="14">
                  <c:v>15.05.2018</c:v>
                </c:pt>
                <c:pt idx="15">
                  <c:v>16.05.2018</c:v>
                </c:pt>
                <c:pt idx="16">
                  <c:v>17.05.2018</c:v>
                </c:pt>
                <c:pt idx="17">
                  <c:v>18.05.2018</c:v>
                </c:pt>
                <c:pt idx="18">
                  <c:v>19.05.2018</c:v>
                </c:pt>
                <c:pt idx="19">
                  <c:v>20.05.2018</c:v>
                </c:pt>
                <c:pt idx="20">
                  <c:v>21.05.2018</c:v>
                </c:pt>
                <c:pt idx="21">
                  <c:v>22.05.2018</c:v>
                </c:pt>
                <c:pt idx="22">
                  <c:v>23.05.2018</c:v>
                </c:pt>
                <c:pt idx="23">
                  <c:v>24.05.2018</c:v>
                </c:pt>
                <c:pt idx="24">
                  <c:v>25.05.2018</c:v>
                </c:pt>
                <c:pt idx="25">
                  <c:v>26.05.2018</c:v>
                </c:pt>
                <c:pt idx="26">
                  <c:v>27.05.2018</c:v>
                </c:pt>
                <c:pt idx="27">
                  <c:v>28.05.2018</c:v>
                </c:pt>
                <c:pt idx="28">
                  <c:v>29.05.2018</c:v>
                </c:pt>
                <c:pt idx="29">
                  <c:v>30.05.2018</c:v>
                </c:pt>
                <c:pt idx="30">
                  <c:v>31.05.2018</c:v>
                </c:pt>
              </c:strCache>
            </c:strRef>
          </c:cat>
          <c:val>
            <c:numRef>
              <c:f>Sheet1!$B$2:$B$32</c:f>
              <c:numCache>
                <c:formatCode>General</c:formatCode>
                <c:ptCount val="31"/>
                <c:pt idx="0">
                  <c:v>847</c:v>
                </c:pt>
                <c:pt idx="1">
                  <c:v>993</c:v>
                </c:pt>
                <c:pt idx="2">
                  <c:v>672</c:v>
                </c:pt>
                <c:pt idx="3">
                  <c:v>483</c:v>
                </c:pt>
                <c:pt idx="4">
                  <c:v>195</c:v>
                </c:pt>
                <c:pt idx="5">
                  <c:v>1179</c:v>
                </c:pt>
                <c:pt idx="6">
                  <c:v>637</c:v>
                </c:pt>
                <c:pt idx="7">
                  <c:v>378</c:v>
                </c:pt>
                <c:pt idx="8">
                  <c:v>243</c:v>
                </c:pt>
                <c:pt idx="9">
                  <c:v>162</c:v>
                </c:pt>
                <c:pt idx="10">
                  <c:v>367</c:v>
                </c:pt>
                <c:pt idx="11">
                  <c:v>120</c:v>
                </c:pt>
                <c:pt idx="12">
                  <c:v>83</c:v>
                </c:pt>
                <c:pt idx="13">
                  <c:v>334</c:v>
                </c:pt>
                <c:pt idx="14">
                  <c:v>326</c:v>
                </c:pt>
                <c:pt idx="15">
                  <c:v>208</c:v>
                </c:pt>
                <c:pt idx="16">
                  <c:v>599</c:v>
                </c:pt>
                <c:pt idx="17">
                  <c:v>364</c:v>
                </c:pt>
                <c:pt idx="18">
                  <c:v>352</c:v>
                </c:pt>
                <c:pt idx="19">
                  <c:v>415</c:v>
                </c:pt>
                <c:pt idx="20">
                  <c:v>274</c:v>
                </c:pt>
                <c:pt idx="21">
                  <c:v>118</c:v>
                </c:pt>
                <c:pt idx="22">
                  <c:v>342</c:v>
                </c:pt>
                <c:pt idx="23">
                  <c:v>453</c:v>
                </c:pt>
                <c:pt idx="24">
                  <c:v>547</c:v>
                </c:pt>
                <c:pt idx="25">
                  <c:v>270</c:v>
                </c:pt>
                <c:pt idx="26">
                  <c:v>279</c:v>
                </c:pt>
                <c:pt idx="27">
                  <c:v>229</c:v>
                </c:pt>
                <c:pt idx="28">
                  <c:v>596</c:v>
                </c:pt>
                <c:pt idx="29">
                  <c:v>266</c:v>
                </c:pt>
                <c:pt idx="30">
                  <c:v>243</c:v>
                </c:pt>
              </c:numCache>
            </c:numRef>
          </c:val>
          <c:smooth val="0"/>
          <c:extLst>
            <c:ext xmlns:c16="http://schemas.microsoft.com/office/drawing/2014/chart" uri="{C3380CC4-5D6E-409C-BE32-E72D297353CC}">
              <c16:uniqueId val="{00000000-119A-4599-B24A-1EB0FEE88FCC}"/>
            </c:ext>
          </c:extLst>
        </c:ser>
        <c:dLbls>
          <c:showLegendKey val="0"/>
          <c:showVal val="0"/>
          <c:showCatName val="0"/>
          <c:showSerName val="0"/>
          <c:showPercent val="0"/>
          <c:showBubbleSize val="0"/>
        </c:dLbls>
        <c:smooth val="0"/>
        <c:axId val="339199520"/>
        <c:axId val="339196568"/>
      </c:lineChart>
      <c:catAx>
        <c:axId val="339199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196568"/>
        <c:crosses val="autoZero"/>
        <c:auto val="1"/>
        <c:lblAlgn val="ctr"/>
        <c:lblOffset val="100"/>
        <c:noMultiLvlLbl val="0"/>
      </c:catAx>
      <c:valAx>
        <c:axId val="339196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19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Kulturjournal</c:v>
                </c:pt>
              </c:strCache>
            </c:strRef>
          </c:cat>
          <c:val>
            <c:numRef>
              <c:f>Sheet1!$B$2</c:f>
              <c:numCache>
                <c:formatCode>General</c:formatCode>
                <c:ptCount val="1"/>
                <c:pt idx="0">
                  <c:v>11</c:v>
                </c:pt>
              </c:numCache>
            </c:numRef>
          </c:val>
          <c:extLst>
            <c:ext xmlns:c16="http://schemas.microsoft.com/office/drawing/2014/chart" uri="{C3380CC4-5D6E-409C-BE32-E72D297353CC}">
              <c16:uniqueId val="{00000000-406A-4E52-A763-4228BA6E8021}"/>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Kulturjournal</c:v>
                </c:pt>
              </c:strCache>
            </c:strRef>
          </c:cat>
          <c:val>
            <c:numRef>
              <c:f>Sheet1!$C$2</c:f>
              <c:numCache>
                <c:formatCode>General</c:formatCode>
                <c:ptCount val="1"/>
                <c:pt idx="0">
                  <c:v>8</c:v>
                </c:pt>
              </c:numCache>
            </c:numRef>
          </c:val>
          <c:extLst>
            <c:ext xmlns:c16="http://schemas.microsoft.com/office/drawing/2014/chart" uri="{C3380CC4-5D6E-409C-BE32-E72D297353CC}">
              <c16:uniqueId val="{00000001-406A-4E52-A763-4228BA6E8021}"/>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Kulturjournal</c:v>
                </c:pt>
              </c:strCache>
            </c:strRef>
          </c:cat>
          <c:val>
            <c:numRef>
              <c:f>Sheet1!$D$2</c:f>
              <c:numCache>
                <c:formatCode>General</c:formatCode>
                <c:ptCount val="1"/>
                <c:pt idx="0">
                  <c:v>30</c:v>
                </c:pt>
              </c:numCache>
            </c:numRef>
          </c:val>
          <c:extLst>
            <c:ext xmlns:c16="http://schemas.microsoft.com/office/drawing/2014/chart" uri="{C3380CC4-5D6E-409C-BE32-E72D297353CC}">
              <c16:uniqueId val="{00000002-406A-4E52-A763-4228BA6E8021}"/>
            </c:ext>
          </c:extLst>
        </c:ser>
        <c:dLbls>
          <c:showLegendKey val="0"/>
          <c:showVal val="0"/>
          <c:showCatName val="0"/>
          <c:showSerName val="0"/>
          <c:showPercent val="0"/>
          <c:showBubbleSize val="0"/>
        </c:dLbls>
        <c:gapWidth val="150"/>
        <c:overlap val="100"/>
        <c:axId val="339198864"/>
        <c:axId val="339199848"/>
      </c:barChart>
      <c:catAx>
        <c:axId val="339198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199848"/>
        <c:crosses val="autoZero"/>
        <c:auto val="1"/>
        <c:lblAlgn val="ctr"/>
        <c:lblOffset val="100"/>
        <c:noMultiLvlLbl val="0"/>
      </c:catAx>
      <c:valAx>
        <c:axId val="339199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19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0B9D3-6AEA-4A5C-BEE8-2B3363A82E2F}"/>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2C0E58EF-0805-41DD-9596-3176D66E4658}"/>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29039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9DB6B-0F00-4AAE-BB03-52F0841B9D2A}"/>
              </a:ext>
            </a:extLst>
          </p:cNvPr>
          <p:cNvSpPr>
            <a:spLocks noGrp="1"/>
          </p:cNvSpPr>
          <p:nvPr>
            <p:ph type="title"/>
          </p:nvPr>
        </p:nvSpPr>
        <p:spPr/>
        <p:txBody>
          <a:bodyPr/>
          <a:lstStyle/>
          <a:p>
            <a:r>
              <a:rPr lang="en-US"/>
              <a:t>Profil - Potenz.Reichw.,Aktive Nutzer,I-Rate,Fans | Kulturjournal</a:t>
            </a:r>
          </a:p>
        </p:txBody>
      </p:sp>
      <p:graphicFrame>
        <p:nvGraphicFramePr>
          <p:cNvPr id="5" name="Table Placeholder 4">
            <a:extLst>
              <a:ext uri="{FF2B5EF4-FFF2-40B4-BE49-F238E27FC236}">
                <a16:creationId xmlns:a16="http://schemas.microsoft.com/office/drawing/2014/main" id="{DD276BAC-F315-4EF0-B922-157CA2C0C1BD}"/>
              </a:ext>
            </a:extLst>
          </p:cNvPr>
          <p:cNvGraphicFramePr>
            <a:graphicFrameLocks noGrp="1"/>
          </p:cNvGraphicFramePr>
          <p:nvPr>
            <p:ph type="tbl" sz="quarter" idx="13"/>
            <p:extLst>
              <p:ext uri="{D42A27DB-BD31-4B8C-83A1-F6EECF244321}">
                <p14:modId xmlns:p14="http://schemas.microsoft.com/office/powerpoint/2010/main" val="3146017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49277305"/>
                    </a:ext>
                  </a:extLst>
                </a:gridCol>
                <a:gridCol w="1645920">
                  <a:extLst>
                    <a:ext uri="{9D8B030D-6E8A-4147-A177-3AD203B41FA5}">
                      <a16:colId xmlns:a16="http://schemas.microsoft.com/office/drawing/2014/main" val="1800740586"/>
                    </a:ext>
                  </a:extLst>
                </a:gridCol>
                <a:gridCol w="1645920">
                  <a:extLst>
                    <a:ext uri="{9D8B030D-6E8A-4147-A177-3AD203B41FA5}">
                      <a16:colId xmlns:a16="http://schemas.microsoft.com/office/drawing/2014/main" val="1943402333"/>
                    </a:ext>
                  </a:extLst>
                </a:gridCol>
                <a:gridCol w="1234440">
                  <a:extLst>
                    <a:ext uri="{9D8B030D-6E8A-4147-A177-3AD203B41FA5}">
                      <a16:colId xmlns:a16="http://schemas.microsoft.com/office/drawing/2014/main" val="2172961012"/>
                    </a:ext>
                  </a:extLst>
                </a:gridCol>
                <a:gridCol w="1234440">
                  <a:extLst>
                    <a:ext uri="{9D8B030D-6E8A-4147-A177-3AD203B41FA5}">
                      <a16:colId xmlns:a16="http://schemas.microsoft.com/office/drawing/2014/main" val="2868874275"/>
                    </a:ext>
                  </a:extLst>
                </a:gridCol>
                <a:gridCol w="822960">
                  <a:extLst>
                    <a:ext uri="{9D8B030D-6E8A-4147-A177-3AD203B41FA5}">
                      <a16:colId xmlns:a16="http://schemas.microsoft.com/office/drawing/2014/main" val="659680415"/>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065578702"/>
                  </a:ext>
                </a:extLst>
              </a:tr>
              <a:tr h="370840">
                <a:tc>
                  <a:txBody>
                    <a:bodyPr/>
                    <a:lstStyle/>
                    <a:p>
                      <a:r>
                        <a:rPr lang="en-US" sz="1000"/>
                        <a:t>Kulturjournal</a:t>
                      </a:r>
                    </a:p>
                  </a:txBody>
                  <a:tcPr/>
                </a:tc>
                <a:tc>
                  <a:txBody>
                    <a:bodyPr/>
                    <a:lstStyle/>
                    <a:p>
                      <a:r>
                        <a:rPr lang="en-US" sz="1000"/>
                        <a:t>5026</a:t>
                      </a:r>
                    </a:p>
                  </a:txBody>
                  <a:tcPr/>
                </a:tc>
                <a:tc>
                  <a:txBody>
                    <a:bodyPr/>
                    <a:lstStyle/>
                    <a:p>
                      <a:r>
                        <a:rPr lang="en-US" sz="1000"/>
                        <a:t>0</a:t>
                      </a:r>
                    </a:p>
                  </a:txBody>
                  <a:tcPr/>
                </a:tc>
                <a:tc>
                  <a:txBody>
                    <a:bodyPr/>
                    <a:lstStyle/>
                    <a:p>
                      <a:r>
                        <a:rPr lang="en-US" sz="1000"/>
                        <a:t>221</a:t>
                      </a:r>
                    </a:p>
                  </a:txBody>
                  <a:tcPr/>
                </a:tc>
                <a:tc>
                  <a:txBody>
                    <a:bodyPr/>
                    <a:lstStyle/>
                    <a:p>
                      <a:r>
                        <a:rPr lang="en-US" sz="1000"/>
                        <a:t>5.6 %</a:t>
                      </a:r>
                    </a:p>
                  </a:txBody>
                  <a:tcPr/>
                </a:tc>
                <a:tc>
                  <a:txBody>
                    <a:bodyPr/>
                    <a:lstStyle/>
                    <a:p>
                      <a:r>
                        <a:rPr lang="en-US" sz="1000"/>
                        <a:t>14234</a:t>
                      </a:r>
                    </a:p>
                  </a:txBody>
                  <a:tcPr/>
                </a:tc>
                <a:extLst>
                  <a:ext uri="{0D108BD9-81ED-4DB2-BD59-A6C34878D82A}">
                    <a16:rowId xmlns:a16="http://schemas.microsoft.com/office/drawing/2014/main" val="2602662602"/>
                  </a:ext>
                </a:extLst>
              </a:tr>
            </a:tbl>
          </a:graphicData>
        </a:graphic>
      </p:graphicFrame>
      <p:sp>
        <p:nvSpPr>
          <p:cNvPr id="4" name="Text Placeholder 3">
            <a:extLst>
              <a:ext uri="{FF2B5EF4-FFF2-40B4-BE49-F238E27FC236}">
                <a16:creationId xmlns:a16="http://schemas.microsoft.com/office/drawing/2014/main" id="{6EFCE5C2-F3A6-41A2-930C-E1679C21CEDB}"/>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4108893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84181-CAB6-4C12-89CE-E05134D18DEB}"/>
              </a:ext>
            </a:extLst>
          </p:cNvPr>
          <p:cNvSpPr>
            <a:spLocks noGrp="1"/>
          </p:cNvSpPr>
          <p:nvPr>
            <p:ph type="title"/>
          </p:nvPr>
        </p:nvSpPr>
        <p:spPr/>
        <p:txBody>
          <a:bodyPr/>
          <a:lstStyle/>
          <a:p>
            <a:r>
              <a:rPr lang="en-US"/>
              <a:t>Anzahl Post, Reaktionen (Kommentare, Shares, Likes) - FB Insights | Kulturjournal</a:t>
            </a:r>
          </a:p>
        </p:txBody>
      </p:sp>
      <p:graphicFrame>
        <p:nvGraphicFramePr>
          <p:cNvPr id="5" name="Table Placeholder 4">
            <a:extLst>
              <a:ext uri="{FF2B5EF4-FFF2-40B4-BE49-F238E27FC236}">
                <a16:creationId xmlns:a16="http://schemas.microsoft.com/office/drawing/2014/main" id="{0BB40407-B3BA-482A-938C-8EDDACFD0649}"/>
              </a:ext>
            </a:extLst>
          </p:cNvPr>
          <p:cNvGraphicFramePr>
            <a:graphicFrameLocks noGrp="1"/>
          </p:cNvGraphicFramePr>
          <p:nvPr>
            <p:ph type="tbl" sz="quarter" idx="13"/>
            <p:extLst>
              <p:ext uri="{D42A27DB-BD31-4B8C-83A1-F6EECF244321}">
                <p14:modId xmlns:p14="http://schemas.microsoft.com/office/powerpoint/2010/main" val="3983899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910494669"/>
                    </a:ext>
                  </a:extLst>
                </a:gridCol>
                <a:gridCol w="1234440">
                  <a:extLst>
                    <a:ext uri="{9D8B030D-6E8A-4147-A177-3AD203B41FA5}">
                      <a16:colId xmlns:a16="http://schemas.microsoft.com/office/drawing/2014/main" val="3077118185"/>
                    </a:ext>
                  </a:extLst>
                </a:gridCol>
                <a:gridCol w="1234440">
                  <a:extLst>
                    <a:ext uri="{9D8B030D-6E8A-4147-A177-3AD203B41FA5}">
                      <a16:colId xmlns:a16="http://schemas.microsoft.com/office/drawing/2014/main" val="3651544942"/>
                    </a:ext>
                  </a:extLst>
                </a:gridCol>
                <a:gridCol w="1234440">
                  <a:extLst>
                    <a:ext uri="{9D8B030D-6E8A-4147-A177-3AD203B41FA5}">
                      <a16:colId xmlns:a16="http://schemas.microsoft.com/office/drawing/2014/main" val="4124477632"/>
                    </a:ext>
                  </a:extLst>
                </a:gridCol>
                <a:gridCol w="1234440">
                  <a:extLst>
                    <a:ext uri="{9D8B030D-6E8A-4147-A177-3AD203B41FA5}">
                      <a16:colId xmlns:a16="http://schemas.microsoft.com/office/drawing/2014/main" val="1283153671"/>
                    </a:ext>
                  </a:extLst>
                </a:gridCol>
                <a:gridCol w="1234440">
                  <a:extLst>
                    <a:ext uri="{9D8B030D-6E8A-4147-A177-3AD203B41FA5}">
                      <a16:colId xmlns:a16="http://schemas.microsoft.com/office/drawing/2014/main" val="665322817"/>
                    </a:ext>
                  </a:extLst>
                </a:gridCol>
                <a:gridCol w="822960">
                  <a:extLst>
                    <a:ext uri="{9D8B030D-6E8A-4147-A177-3AD203B41FA5}">
                      <a16:colId xmlns:a16="http://schemas.microsoft.com/office/drawing/2014/main" val="83085089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91559913"/>
                  </a:ext>
                </a:extLst>
              </a:tr>
              <a:tr h="370840">
                <a:tc>
                  <a:txBody>
                    <a:bodyPr/>
                    <a:lstStyle/>
                    <a:p>
                      <a:r>
                        <a:rPr lang="en-US" sz="1000"/>
                        <a:t>Kulturjournal</a:t>
                      </a:r>
                    </a:p>
                  </a:txBody>
                  <a:tcPr/>
                </a:tc>
                <a:tc>
                  <a:txBody>
                    <a:bodyPr/>
                    <a:lstStyle/>
                    <a:p>
                      <a:r>
                        <a:rPr lang="en-US" sz="1000"/>
                        <a:t>14234</a:t>
                      </a:r>
                    </a:p>
                  </a:txBody>
                  <a:tcPr/>
                </a:tc>
                <a:tc>
                  <a:txBody>
                    <a:bodyPr/>
                    <a:lstStyle/>
                    <a:p>
                      <a:r>
                        <a:rPr lang="en-US" sz="1000"/>
                        <a:t>49</a:t>
                      </a:r>
                    </a:p>
                  </a:txBody>
                  <a:tcPr/>
                </a:tc>
                <a:tc>
                  <a:txBody>
                    <a:bodyPr/>
                    <a:lstStyle/>
                    <a:p>
                      <a:r>
                        <a:rPr lang="en-US" sz="1000"/>
                        <a:t>682</a:t>
                      </a:r>
                    </a:p>
                  </a:txBody>
                  <a:tcPr/>
                </a:tc>
                <a:tc>
                  <a:txBody>
                    <a:bodyPr/>
                    <a:lstStyle/>
                    <a:p>
                      <a:r>
                        <a:rPr lang="en-US" sz="1000"/>
                        <a:t>81</a:t>
                      </a:r>
                    </a:p>
                  </a:txBody>
                  <a:tcPr/>
                </a:tc>
                <a:tc>
                  <a:txBody>
                    <a:bodyPr/>
                    <a:lstStyle/>
                    <a:p>
                      <a:r>
                        <a:rPr lang="en-US" sz="1000"/>
                        <a:t>145</a:t>
                      </a:r>
                    </a:p>
                  </a:txBody>
                  <a:tcPr/>
                </a:tc>
                <a:tc>
                  <a:txBody>
                    <a:bodyPr/>
                    <a:lstStyle/>
                    <a:p>
                      <a:r>
                        <a:rPr lang="en-US" sz="1000"/>
                        <a:t>600</a:t>
                      </a:r>
                    </a:p>
                  </a:txBody>
                  <a:tcPr/>
                </a:tc>
                <a:extLst>
                  <a:ext uri="{0D108BD9-81ED-4DB2-BD59-A6C34878D82A}">
                    <a16:rowId xmlns:a16="http://schemas.microsoft.com/office/drawing/2014/main" val="1906003009"/>
                  </a:ext>
                </a:extLst>
              </a:tr>
            </a:tbl>
          </a:graphicData>
        </a:graphic>
      </p:graphicFrame>
      <p:sp>
        <p:nvSpPr>
          <p:cNvPr id="4" name="Text Placeholder 3">
            <a:extLst>
              <a:ext uri="{FF2B5EF4-FFF2-40B4-BE49-F238E27FC236}">
                <a16:creationId xmlns:a16="http://schemas.microsoft.com/office/drawing/2014/main" id="{CD043EC3-E25F-4A6F-A323-84A13E33D25D}"/>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3666867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AAC08-562B-4ADD-A2AD-995B5DE354BC}"/>
              </a:ext>
            </a:extLst>
          </p:cNvPr>
          <p:cNvSpPr>
            <a:spLocks noGrp="1"/>
          </p:cNvSpPr>
          <p:nvPr>
            <p:ph type="title"/>
          </p:nvPr>
        </p:nvSpPr>
        <p:spPr/>
        <p:txBody>
          <a:bodyPr/>
          <a:lstStyle/>
          <a:p>
            <a:r>
              <a:rPr lang="en-US"/>
              <a:t>Profil - Fans | Kulturjournal</a:t>
            </a:r>
          </a:p>
        </p:txBody>
      </p:sp>
      <p:graphicFrame>
        <p:nvGraphicFramePr>
          <p:cNvPr id="6" name="Chart Placeholder 5">
            <a:extLst>
              <a:ext uri="{FF2B5EF4-FFF2-40B4-BE49-F238E27FC236}">
                <a16:creationId xmlns:a16="http://schemas.microsoft.com/office/drawing/2014/main" id="{BACE0486-5D90-4028-9D79-8A49FDE6BD57}"/>
              </a:ext>
            </a:extLst>
          </p:cNvPr>
          <p:cNvGraphicFramePr>
            <a:graphicFrameLocks noGrp="1"/>
          </p:cNvGraphicFramePr>
          <p:nvPr>
            <p:ph type="chart" sz="quarter" idx="13"/>
            <p:extLst>
              <p:ext uri="{D42A27DB-BD31-4B8C-83A1-F6EECF244321}">
                <p14:modId xmlns:p14="http://schemas.microsoft.com/office/powerpoint/2010/main" val="1162045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E81CFF-856D-43E0-8178-1D82B33BAED4}"/>
              </a:ext>
            </a:extLst>
          </p:cNvPr>
          <p:cNvSpPr>
            <a:spLocks noGrp="1"/>
          </p:cNvSpPr>
          <p:nvPr>
            <p:ph type="body" sz="quarter" idx="14"/>
          </p:nvPr>
        </p:nvSpPr>
        <p:spPr/>
        <p:txBody>
          <a:bodyPr/>
          <a:lstStyle/>
          <a:p>
            <a:r>
              <a:rPr lang="en-US"/>
              <a:t>01.05.2018 - 31.05.2018</a:t>
            </a:r>
          </a:p>
        </p:txBody>
      </p:sp>
      <p:sp>
        <p:nvSpPr>
          <p:cNvPr id="5" name="Footer Placeholder 4">
            <a:extLst>
              <a:ext uri="{FF2B5EF4-FFF2-40B4-BE49-F238E27FC236}">
                <a16:creationId xmlns:a16="http://schemas.microsoft.com/office/drawing/2014/main" id="{6432CA6D-209F-4EF5-A320-4AEB399135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7703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F038F-F0A6-41C2-B5A9-4EC11C4AAB00}"/>
              </a:ext>
            </a:extLst>
          </p:cNvPr>
          <p:cNvSpPr>
            <a:spLocks noGrp="1"/>
          </p:cNvSpPr>
          <p:nvPr>
            <p:ph type="title"/>
          </p:nvPr>
        </p:nvSpPr>
        <p:spPr/>
        <p:txBody>
          <a:bodyPr/>
          <a:lstStyle/>
          <a:p>
            <a:r>
              <a:rPr lang="en-US"/>
              <a:t>Profil - Potenzielle Reichweite | Kulturjournal</a:t>
            </a:r>
          </a:p>
        </p:txBody>
      </p:sp>
      <p:graphicFrame>
        <p:nvGraphicFramePr>
          <p:cNvPr id="6" name="Chart Placeholder 5">
            <a:extLst>
              <a:ext uri="{FF2B5EF4-FFF2-40B4-BE49-F238E27FC236}">
                <a16:creationId xmlns:a16="http://schemas.microsoft.com/office/drawing/2014/main" id="{03E7B4E6-1C1C-401F-8F8B-66737A444C50}"/>
              </a:ext>
            </a:extLst>
          </p:cNvPr>
          <p:cNvGraphicFramePr>
            <a:graphicFrameLocks noGrp="1"/>
          </p:cNvGraphicFramePr>
          <p:nvPr>
            <p:ph type="chart" sz="quarter" idx="13"/>
            <p:extLst>
              <p:ext uri="{D42A27DB-BD31-4B8C-83A1-F6EECF244321}">
                <p14:modId xmlns:p14="http://schemas.microsoft.com/office/powerpoint/2010/main" val="1936289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19AAE8-8F2D-4B26-8173-59FA6DA0DC58}"/>
              </a:ext>
            </a:extLst>
          </p:cNvPr>
          <p:cNvSpPr>
            <a:spLocks noGrp="1"/>
          </p:cNvSpPr>
          <p:nvPr>
            <p:ph type="body" sz="quarter" idx="14"/>
          </p:nvPr>
        </p:nvSpPr>
        <p:spPr/>
        <p:txBody>
          <a:bodyPr/>
          <a:lstStyle/>
          <a:p>
            <a:r>
              <a:rPr lang="en-US"/>
              <a:t>01.05.2018 - 31.05.2018</a:t>
            </a:r>
          </a:p>
        </p:txBody>
      </p:sp>
      <p:sp>
        <p:nvSpPr>
          <p:cNvPr id="5" name="Footer Placeholder 4">
            <a:extLst>
              <a:ext uri="{FF2B5EF4-FFF2-40B4-BE49-F238E27FC236}">
                <a16:creationId xmlns:a16="http://schemas.microsoft.com/office/drawing/2014/main" id="{7257E0FC-F57D-4B41-A877-23C6EF4148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5431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F1554-2F6F-49A4-A5F3-D4673F7951AA}"/>
              </a:ext>
            </a:extLst>
          </p:cNvPr>
          <p:cNvSpPr>
            <a:spLocks noGrp="1"/>
          </p:cNvSpPr>
          <p:nvPr>
            <p:ph type="title"/>
          </p:nvPr>
        </p:nvSpPr>
        <p:spPr/>
        <p:txBody>
          <a:bodyPr/>
          <a:lstStyle/>
          <a:p>
            <a:r>
              <a:rPr lang="en-US"/>
              <a:t>Profil - Aktive Nutzer | Kulturjournal</a:t>
            </a:r>
          </a:p>
        </p:txBody>
      </p:sp>
      <p:graphicFrame>
        <p:nvGraphicFramePr>
          <p:cNvPr id="6" name="Chart Placeholder 5">
            <a:extLst>
              <a:ext uri="{FF2B5EF4-FFF2-40B4-BE49-F238E27FC236}">
                <a16:creationId xmlns:a16="http://schemas.microsoft.com/office/drawing/2014/main" id="{939571E3-1A8A-4AFD-A07B-5383ED6C7663}"/>
              </a:ext>
            </a:extLst>
          </p:cNvPr>
          <p:cNvGraphicFramePr>
            <a:graphicFrameLocks noGrp="1"/>
          </p:cNvGraphicFramePr>
          <p:nvPr>
            <p:ph type="chart" sz="quarter" idx="13"/>
            <p:extLst>
              <p:ext uri="{D42A27DB-BD31-4B8C-83A1-F6EECF244321}">
                <p14:modId xmlns:p14="http://schemas.microsoft.com/office/powerpoint/2010/main" val="10317611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8DB1C2-2D61-4E81-8CD4-DA1D753ABF94}"/>
              </a:ext>
            </a:extLst>
          </p:cNvPr>
          <p:cNvSpPr>
            <a:spLocks noGrp="1"/>
          </p:cNvSpPr>
          <p:nvPr>
            <p:ph type="body" sz="quarter" idx="14"/>
          </p:nvPr>
        </p:nvSpPr>
        <p:spPr/>
        <p:txBody>
          <a:bodyPr/>
          <a:lstStyle/>
          <a:p>
            <a:r>
              <a:rPr lang="en-US"/>
              <a:t>01.05.2018 - 31.05.2018</a:t>
            </a:r>
          </a:p>
        </p:txBody>
      </p:sp>
      <p:sp>
        <p:nvSpPr>
          <p:cNvPr id="5" name="Footer Placeholder 4">
            <a:extLst>
              <a:ext uri="{FF2B5EF4-FFF2-40B4-BE49-F238E27FC236}">
                <a16:creationId xmlns:a16="http://schemas.microsoft.com/office/drawing/2014/main" id="{4FC72ADC-6A79-40F8-8D06-59E484EF19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8208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29E33-CD00-4352-89C7-255F6AD9DDBD}"/>
              </a:ext>
            </a:extLst>
          </p:cNvPr>
          <p:cNvSpPr>
            <a:spLocks noGrp="1"/>
          </p:cNvSpPr>
          <p:nvPr>
            <p:ph type="title"/>
          </p:nvPr>
        </p:nvSpPr>
        <p:spPr/>
        <p:txBody>
          <a:bodyPr/>
          <a:lstStyle/>
          <a:p>
            <a:r>
              <a:rPr lang="en-US"/>
              <a:t>Profil - Video-Starts ab 10 Sek. | Kulturjournal</a:t>
            </a:r>
          </a:p>
        </p:txBody>
      </p:sp>
      <p:graphicFrame>
        <p:nvGraphicFramePr>
          <p:cNvPr id="6" name="Chart Placeholder 5">
            <a:extLst>
              <a:ext uri="{FF2B5EF4-FFF2-40B4-BE49-F238E27FC236}">
                <a16:creationId xmlns:a16="http://schemas.microsoft.com/office/drawing/2014/main" id="{9E8A9713-EB47-4119-82D2-FEE3C2E5A5B0}"/>
              </a:ext>
            </a:extLst>
          </p:cNvPr>
          <p:cNvGraphicFramePr>
            <a:graphicFrameLocks noGrp="1"/>
          </p:cNvGraphicFramePr>
          <p:nvPr>
            <p:ph type="chart" sz="quarter" idx="13"/>
            <p:extLst>
              <p:ext uri="{D42A27DB-BD31-4B8C-83A1-F6EECF244321}">
                <p14:modId xmlns:p14="http://schemas.microsoft.com/office/powerpoint/2010/main" val="279498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118227-99D5-4313-A0D3-05CED1D0CAA9}"/>
              </a:ext>
            </a:extLst>
          </p:cNvPr>
          <p:cNvSpPr>
            <a:spLocks noGrp="1"/>
          </p:cNvSpPr>
          <p:nvPr>
            <p:ph type="body" sz="quarter" idx="14"/>
          </p:nvPr>
        </p:nvSpPr>
        <p:spPr/>
        <p:txBody>
          <a:bodyPr/>
          <a:lstStyle/>
          <a:p>
            <a:r>
              <a:rPr lang="en-US"/>
              <a:t>01.05.2018 - 31.05.2018</a:t>
            </a:r>
          </a:p>
        </p:txBody>
      </p:sp>
      <p:sp>
        <p:nvSpPr>
          <p:cNvPr id="5" name="Footer Placeholder 4">
            <a:extLst>
              <a:ext uri="{FF2B5EF4-FFF2-40B4-BE49-F238E27FC236}">
                <a16:creationId xmlns:a16="http://schemas.microsoft.com/office/drawing/2014/main" id="{1D8BFF91-279F-43A3-953B-6C11B0873E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830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E98C4-DDDB-40AB-B0A0-C96A0FE9DB2C}"/>
              </a:ext>
            </a:extLst>
          </p:cNvPr>
          <p:cNvSpPr>
            <a:spLocks noGrp="1"/>
          </p:cNvSpPr>
          <p:nvPr>
            <p:ph type="title"/>
          </p:nvPr>
        </p:nvSpPr>
        <p:spPr/>
        <p:txBody>
          <a:bodyPr/>
          <a:lstStyle/>
          <a:p>
            <a:r>
              <a:rPr lang="de-DE"/>
              <a:t>Profil - Durchschnitt Potenzi. Reichweite pro Tag | Kulturjournal</a:t>
            </a:r>
            <a:endParaRPr lang="en-US"/>
          </a:p>
        </p:txBody>
      </p:sp>
      <p:graphicFrame>
        <p:nvGraphicFramePr>
          <p:cNvPr id="5" name="Table Placeholder 4">
            <a:extLst>
              <a:ext uri="{FF2B5EF4-FFF2-40B4-BE49-F238E27FC236}">
                <a16:creationId xmlns:a16="http://schemas.microsoft.com/office/drawing/2014/main" id="{E2FB73D4-17B5-4931-AB8B-79EA1C666B9D}"/>
              </a:ext>
            </a:extLst>
          </p:cNvPr>
          <p:cNvGraphicFramePr>
            <a:graphicFrameLocks noGrp="1"/>
          </p:cNvGraphicFramePr>
          <p:nvPr>
            <p:ph type="tbl" sz="quarter" idx="13"/>
            <p:extLst>
              <p:ext uri="{D42A27DB-BD31-4B8C-83A1-F6EECF244321}">
                <p14:modId xmlns:p14="http://schemas.microsoft.com/office/powerpoint/2010/main" val="3751385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30392602"/>
                    </a:ext>
                  </a:extLst>
                </a:gridCol>
                <a:gridCol w="1645920">
                  <a:extLst>
                    <a:ext uri="{9D8B030D-6E8A-4147-A177-3AD203B41FA5}">
                      <a16:colId xmlns:a16="http://schemas.microsoft.com/office/drawing/2014/main" val="3643932397"/>
                    </a:ext>
                  </a:extLst>
                </a:gridCol>
                <a:gridCol w="1234440">
                  <a:extLst>
                    <a:ext uri="{9D8B030D-6E8A-4147-A177-3AD203B41FA5}">
                      <a16:colId xmlns:a16="http://schemas.microsoft.com/office/drawing/2014/main" val="4185681229"/>
                    </a:ext>
                  </a:extLst>
                </a:gridCol>
                <a:gridCol w="1234440">
                  <a:extLst>
                    <a:ext uri="{9D8B030D-6E8A-4147-A177-3AD203B41FA5}">
                      <a16:colId xmlns:a16="http://schemas.microsoft.com/office/drawing/2014/main" val="4020489701"/>
                    </a:ext>
                  </a:extLst>
                </a:gridCol>
                <a:gridCol w="1234440">
                  <a:extLst>
                    <a:ext uri="{9D8B030D-6E8A-4147-A177-3AD203B41FA5}">
                      <a16:colId xmlns:a16="http://schemas.microsoft.com/office/drawing/2014/main" val="882702306"/>
                    </a:ext>
                  </a:extLst>
                </a:gridCol>
                <a:gridCol w="1234440">
                  <a:extLst>
                    <a:ext uri="{9D8B030D-6E8A-4147-A177-3AD203B41FA5}">
                      <a16:colId xmlns:a16="http://schemas.microsoft.com/office/drawing/2014/main" val="4202159727"/>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3676604302"/>
                  </a:ext>
                </a:extLst>
              </a:tr>
              <a:tr h="370840">
                <a:tc>
                  <a:txBody>
                    <a:bodyPr/>
                    <a:lstStyle/>
                    <a:p>
                      <a:r>
                        <a:rPr lang="en-US" sz="1000"/>
                        <a:t>Kulturjournal</a:t>
                      </a:r>
                    </a:p>
                  </a:txBody>
                  <a:tcPr/>
                </a:tc>
                <a:tc>
                  <a:txBody>
                    <a:bodyPr/>
                    <a:lstStyle/>
                    <a:p>
                      <a:r>
                        <a:rPr lang="en-US" sz="1000"/>
                        <a:t>5026</a:t>
                      </a:r>
                    </a:p>
                  </a:txBody>
                  <a:tcPr/>
                </a:tc>
                <a:tc>
                  <a:txBody>
                    <a:bodyPr/>
                    <a:lstStyle/>
                    <a:p>
                      <a:r>
                        <a:rPr lang="en-US" sz="1000"/>
                        <a:t>4050</a:t>
                      </a:r>
                    </a:p>
                  </a:txBody>
                  <a:tcPr/>
                </a:tc>
                <a:tc>
                  <a:txBody>
                    <a:bodyPr/>
                    <a:lstStyle/>
                    <a:p>
                      <a:r>
                        <a:rPr lang="en-US" sz="1000"/>
                        <a:t>0</a:t>
                      </a:r>
                    </a:p>
                  </a:txBody>
                  <a:tcPr/>
                </a:tc>
                <a:tc>
                  <a:txBody>
                    <a:bodyPr/>
                    <a:lstStyle/>
                    <a:p>
                      <a:r>
                        <a:rPr lang="en-US" sz="1000"/>
                        <a:t>985</a:t>
                      </a:r>
                    </a:p>
                  </a:txBody>
                  <a:tcPr/>
                </a:tc>
                <a:tc>
                  <a:txBody>
                    <a:bodyPr/>
                    <a:lstStyle/>
                    <a:p>
                      <a:r>
                        <a:rPr lang="en-US" sz="1000"/>
                        <a:t>5026</a:t>
                      </a:r>
                    </a:p>
                  </a:txBody>
                  <a:tcPr/>
                </a:tc>
                <a:extLst>
                  <a:ext uri="{0D108BD9-81ED-4DB2-BD59-A6C34878D82A}">
                    <a16:rowId xmlns:a16="http://schemas.microsoft.com/office/drawing/2014/main" val="602123681"/>
                  </a:ext>
                </a:extLst>
              </a:tr>
            </a:tbl>
          </a:graphicData>
        </a:graphic>
      </p:graphicFrame>
      <p:sp>
        <p:nvSpPr>
          <p:cNvPr id="4" name="Text Placeholder 3">
            <a:extLst>
              <a:ext uri="{FF2B5EF4-FFF2-40B4-BE49-F238E27FC236}">
                <a16:creationId xmlns:a16="http://schemas.microsoft.com/office/drawing/2014/main" id="{4DE64F89-389A-432B-8F15-26D8A2AA8B27}"/>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166996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763CF-12AA-4E7D-8AF4-B2674A7314C5}"/>
              </a:ext>
            </a:extLst>
          </p:cNvPr>
          <p:cNvSpPr>
            <a:spLocks noGrp="1"/>
          </p:cNvSpPr>
          <p:nvPr>
            <p:ph type="title"/>
          </p:nvPr>
        </p:nvSpPr>
        <p:spPr/>
        <p:txBody>
          <a:bodyPr/>
          <a:lstStyle/>
          <a:p>
            <a:r>
              <a:rPr lang="en-US"/>
              <a:t>Distributionstyp - FB Insights | Kulturjournal</a:t>
            </a:r>
          </a:p>
        </p:txBody>
      </p:sp>
      <p:graphicFrame>
        <p:nvGraphicFramePr>
          <p:cNvPr id="6" name="Chart Placeholder 5">
            <a:extLst>
              <a:ext uri="{FF2B5EF4-FFF2-40B4-BE49-F238E27FC236}">
                <a16:creationId xmlns:a16="http://schemas.microsoft.com/office/drawing/2014/main" id="{5EDDAD3A-14EB-4171-88BB-2DBA4213A814}"/>
              </a:ext>
            </a:extLst>
          </p:cNvPr>
          <p:cNvGraphicFramePr>
            <a:graphicFrameLocks noGrp="1"/>
          </p:cNvGraphicFramePr>
          <p:nvPr>
            <p:ph type="chart" sz="quarter" idx="13"/>
            <p:extLst>
              <p:ext uri="{D42A27DB-BD31-4B8C-83A1-F6EECF244321}">
                <p14:modId xmlns:p14="http://schemas.microsoft.com/office/powerpoint/2010/main" val="4287703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635F11-E0F8-4546-B0E0-CA4DFC5E394C}"/>
              </a:ext>
            </a:extLst>
          </p:cNvPr>
          <p:cNvSpPr>
            <a:spLocks noGrp="1"/>
          </p:cNvSpPr>
          <p:nvPr>
            <p:ph type="body" sz="quarter" idx="14"/>
          </p:nvPr>
        </p:nvSpPr>
        <p:spPr/>
        <p:txBody>
          <a:bodyPr/>
          <a:lstStyle/>
          <a:p>
            <a:r>
              <a:rPr lang="en-US"/>
              <a:t>01.05.2018 - 31.05.2018</a:t>
            </a:r>
          </a:p>
        </p:txBody>
      </p:sp>
      <p:sp>
        <p:nvSpPr>
          <p:cNvPr id="5" name="Footer Placeholder 4">
            <a:extLst>
              <a:ext uri="{FF2B5EF4-FFF2-40B4-BE49-F238E27FC236}">
                <a16:creationId xmlns:a16="http://schemas.microsoft.com/office/drawing/2014/main" id="{94186445-7A44-4123-9C8E-2761F49740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9651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FF1D5-488A-4BF3-B86D-CE11D6C8A939}"/>
              </a:ext>
            </a:extLst>
          </p:cNvPr>
          <p:cNvSpPr>
            <a:spLocks noGrp="1"/>
          </p:cNvSpPr>
          <p:nvPr>
            <p:ph type="title"/>
          </p:nvPr>
        </p:nvSpPr>
        <p:spPr/>
        <p:txBody>
          <a:bodyPr/>
          <a:lstStyle/>
          <a:p>
            <a:r>
              <a:rPr lang="en-US"/>
              <a:t>Distributionstyp - Tabelle - FB Insights | Kulturjournal</a:t>
            </a:r>
          </a:p>
        </p:txBody>
      </p:sp>
      <p:graphicFrame>
        <p:nvGraphicFramePr>
          <p:cNvPr id="5" name="Table Placeholder 4">
            <a:extLst>
              <a:ext uri="{FF2B5EF4-FFF2-40B4-BE49-F238E27FC236}">
                <a16:creationId xmlns:a16="http://schemas.microsoft.com/office/drawing/2014/main" id="{A4635D8E-4C16-40E7-8351-70826399A1AB}"/>
              </a:ext>
            </a:extLst>
          </p:cNvPr>
          <p:cNvGraphicFramePr>
            <a:graphicFrameLocks noGrp="1"/>
          </p:cNvGraphicFramePr>
          <p:nvPr>
            <p:ph type="tbl" sz="quarter" idx="13"/>
            <p:extLst>
              <p:ext uri="{D42A27DB-BD31-4B8C-83A1-F6EECF244321}">
                <p14:modId xmlns:p14="http://schemas.microsoft.com/office/powerpoint/2010/main" val="4274129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80686806"/>
                    </a:ext>
                  </a:extLst>
                </a:gridCol>
                <a:gridCol w="1234440">
                  <a:extLst>
                    <a:ext uri="{9D8B030D-6E8A-4147-A177-3AD203B41FA5}">
                      <a16:colId xmlns:a16="http://schemas.microsoft.com/office/drawing/2014/main" val="455720156"/>
                    </a:ext>
                  </a:extLst>
                </a:gridCol>
                <a:gridCol w="822960">
                  <a:extLst>
                    <a:ext uri="{9D8B030D-6E8A-4147-A177-3AD203B41FA5}">
                      <a16:colId xmlns:a16="http://schemas.microsoft.com/office/drawing/2014/main" val="1092726445"/>
                    </a:ext>
                  </a:extLst>
                </a:gridCol>
                <a:gridCol w="822960">
                  <a:extLst>
                    <a:ext uri="{9D8B030D-6E8A-4147-A177-3AD203B41FA5}">
                      <a16:colId xmlns:a16="http://schemas.microsoft.com/office/drawing/2014/main" val="2001104986"/>
                    </a:ext>
                  </a:extLst>
                </a:gridCol>
                <a:gridCol w="822960">
                  <a:extLst>
                    <a:ext uri="{9D8B030D-6E8A-4147-A177-3AD203B41FA5}">
                      <a16:colId xmlns:a16="http://schemas.microsoft.com/office/drawing/2014/main" val="3455795067"/>
                    </a:ext>
                  </a:extLst>
                </a:gridCol>
                <a:gridCol w="822960">
                  <a:extLst>
                    <a:ext uri="{9D8B030D-6E8A-4147-A177-3AD203B41FA5}">
                      <a16:colId xmlns:a16="http://schemas.microsoft.com/office/drawing/2014/main" val="1654591973"/>
                    </a:ext>
                  </a:extLst>
                </a:gridCol>
                <a:gridCol w="822960">
                  <a:extLst>
                    <a:ext uri="{9D8B030D-6E8A-4147-A177-3AD203B41FA5}">
                      <a16:colId xmlns:a16="http://schemas.microsoft.com/office/drawing/2014/main" val="3116527052"/>
                    </a:ext>
                  </a:extLst>
                </a:gridCol>
                <a:gridCol w="822960">
                  <a:extLst>
                    <a:ext uri="{9D8B030D-6E8A-4147-A177-3AD203B41FA5}">
                      <a16:colId xmlns:a16="http://schemas.microsoft.com/office/drawing/2014/main" val="863199890"/>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854127780"/>
                  </a:ext>
                </a:extLst>
              </a:tr>
              <a:tr h="370840">
                <a:tc>
                  <a:txBody>
                    <a:bodyPr/>
                    <a:lstStyle/>
                    <a:p>
                      <a:r>
                        <a:rPr lang="en-US" sz="1000"/>
                        <a:t>Kulturjournal</a:t>
                      </a:r>
                    </a:p>
                  </a:txBody>
                  <a:tcPr/>
                </a:tc>
                <a:tc>
                  <a:txBody>
                    <a:bodyPr/>
                    <a:lstStyle/>
                    <a:p>
                      <a:r>
                        <a:rPr lang="en-US" sz="1000"/>
                        <a:t>49</a:t>
                      </a:r>
                    </a:p>
                  </a:txBody>
                  <a:tcPr/>
                </a:tc>
                <a:tc>
                  <a:txBody>
                    <a:bodyPr/>
                    <a:lstStyle/>
                    <a:p>
                      <a:r>
                        <a:rPr lang="en-US" sz="1000"/>
                        <a:t>8</a:t>
                      </a:r>
                    </a:p>
                  </a:txBody>
                  <a:tcPr/>
                </a:tc>
                <a:tc>
                  <a:txBody>
                    <a:bodyPr/>
                    <a:lstStyle/>
                    <a:p>
                      <a:r>
                        <a:rPr lang="en-US" sz="1000"/>
                        <a:t>30</a:t>
                      </a:r>
                    </a:p>
                  </a:txBody>
                  <a:tcPr/>
                </a:tc>
                <a:tc>
                  <a:txBody>
                    <a:bodyPr/>
                    <a:lstStyle/>
                    <a:p>
                      <a:r>
                        <a:rPr lang="en-US" sz="1000"/>
                        <a:t>0</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487391047"/>
                  </a:ext>
                </a:extLst>
              </a:tr>
            </a:tbl>
          </a:graphicData>
        </a:graphic>
      </p:graphicFrame>
      <p:sp>
        <p:nvSpPr>
          <p:cNvPr id="4" name="Text Placeholder 3">
            <a:extLst>
              <a:ext uri="{FF2B5EF4-FFF2-40B4-BE49-F238E27FC236}">
                <a16:creationId xmlns:a16="http://schemas.microsoft.com/office/drawing/2014/main" id="{B8A2C976-282C-4D7E-8333-59F691BEFEFE}"/>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228170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C9134-1F99-4DDC-BA8E-BE304B8280A2}"/>
              </a:ext>
            </a:extLst>
          </p:cNvPr>
          <p:cNvSpPr>
            <a:spLocks noGrp="1"/>
          </p:cNvSpPr>
          <p:nvPr>
            <p:ph type="title"/>
          </p:nvPr>
        </p:nvSpPr>
        <p:spPr/>
        <p:txBody>
          <a:bodyPr/>
          <a:lstStyle/>
          <a:p>
            <a:r>
              <a:rPr lang="en-US"/>
              <a:t>Eigene Posts - Shares - Export | Kulturjournal</a:t>
            </a:r>
          </a:p>
        </p:txBody>
      </p:sp>
      <p:graphicFrame>
        <p:nvGraphicFramePr>
          <p:cNvPr id="5" name="Table Placeholder 4">
            <a:extLst>
              <a:ext uri="{FF2B5EF4-FFF2-40B4-BE49-F238E27FC236}">
                <a16:creationId xmlns:a16="http://schemas.microsoft.com/office/drawing/2014/main" id="{AF7C1C66-08A3-419C-AD73-CDC0AF41A3A3}"/>
              </a:ext>
            </a:extLst>
          </p:cNvPr>
          <p:cNvGraphicFramePr>
            <a:graphicFrameLocks noGrp="1"/>
          </p:cNvGraphicFramePr>
          <p:nvPr>
            <p:ph type="tbl" sz="quarter" idx="13"/>
            <p:extLst>
              <p:ext uri="{D42A27DB-BD31-4B8C-83A1-F6EECF244321}">
                <p14:modId xmlns:p14="http://schemas.microsoft.com/office/powerpoint/2010/main" val="1634177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93985164"/>
                    </a:ext>
                  </a:extLst>
                </a:gridCol>
                <a:gridCol w="822960">
                  <a:extLst>
                    <a:ext uri="{9D8B030D-6E8A-4147-A177-3AD203B41FA5}">
                      <a16:colId xmlns:a16="http://schemas.microsoft.com/office/drawing/2014/main" val="1267063427"/>
                    </a:ext>
                  </a:extLst>
                </a:gridCol>
                <a:gridCol w="822960">
                  <a:extLst>
                    <a:ext uri="{9D8B030D-6E8A-4147-A177-3AD203B41FA5}">
                      <a16:colId xmlns:a16="http://schemas.microsoft.com/office/drawing/2014/main" val="1635378472"/>
                    </a:ext>
                  </a:extLst>
                </a:gridCol>
                <a:gridCol w="822960">
                  <a:extLst>
                    <a:ext uri="{9D8B030D-6E8A-4147-A177-3AD203B41FA5}">
                      <a16:colId xmlns:a16="http://schemas.microsoft.com/office/drawing/2014/main" val="600858860"/>
                    </a:ext>
                  </a:extLst>
                </a:gridCol>
                <a:gridCol w="822960">
                  <a:extLst>
                    <a:ext uri="{9D8B030D-6E8A-4147-A177-3AD203B41FA5}">
                      <a16:colId xmlns:a16="http://schemas.microsoft.com/office/drawing/2014/main" val="1843166238"/>
                    </a:ext>
                  </a:extLst>
                </a:gridCol>
                <a:gridCol w="822960">
                  <a:extLst>
                    <a:ext uri="{9D8B030D-6E8A-4147-A177-3AD203B41FA5}">
                      <a16:colId xmlns:a16="http://schemas.microsoft.com/office/drawing/2014/main" val="177054977"/>
                    </a:ext>
                  </a:extLst>
                </a:gridCol>
                <a:gridCol w="822960">
                  <a:extLst>
                    <a:ext uri="{9D8B030D-6E8A-4147-A177-3AD203B41FA5}">
                      <a16:colId xmlns:a16="http://schemas.microsoft.com/office/drawing/2014/main" val="2906729958"/>
                    </a:ext>
                  </a:extLst>
                </a:gridCol>
                <a:gridCol w="822960">
                  <a:extLst>
                    <a:ext uri="{9D8B030D-6E8A-4147-A177-3AD203B41FA5}">
                      <a16:colId xmlns:a16="http://schemas.microsoft.com/office/drawing/2014/main" val="916724956"/>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39505308"/>
                  </a:ext>
                </a:extLst>
              </a:tr>
              <a:tr h="370840">
                <a:tc>
                  <a:txBody>
                    <a:bodyPr/>
                    <a:lstStyle/>
                    <a:p>
                      <a:r>
                        <a:rPr lang="de-DE" sz="1000" b="1"/>
                        <a:t> Kulturjournal - 2018-05-01 10:22:13 </a:t>
                      </a:r>
                      <a:r>
                        <a:rPr lang="de-DE" sz="1000"/>
                        <a:t> 
 Sind wir notorische Pessimisten? Es geht auch anders!</a:t>
                      </a:r>
                      <a:endParaRPr lang="en-US" sz="1000"/>
                    </a:p>
                  </a:txBody>
                  <a:tcPr/>
                </a:tc>
                <a:tc>
                  <a:txBody>
                    <a:bodyPr/>
                    <a:lstStyle/>
                    <a:p>
                      <a:r>
                        <a:rPr lang="en-US" sz="1000"/>
                        <a:t>24</a:t>
                      </a:r>
                    </a:p>
                  </a:txBody>
                  <a:tcPr/>
                </a:tc>
                <a:tc>
                  <a:txBody>
                    <a:bodyPr/>
                    <a:lstStyle/>
                    <a:p>
                      <a:r>
                        <a:rPr lang="en-US" sz="1000"/>
                        <a:t>19</a:t>
                      </a:r>
                    </a:p>
                  </a:txBody>
                  <a:tcPr/>
                </a:tc>
                <a:tc>
                  <a:txBody>
                    <a:bodyPr/>
                    <a:lstStyle/>
                    <a:p>
                      <a:r>
                        <a:rPr lang="en-US" sz="1000"/>
                        <a:t>2</a:t>
                      </a:r>
                    </a:p>
                  </a:txBody>
                  <a:tcPr/>
                </a:tc>
                <a:tc>
                  <a:txBody>
                    <a:bodyPr/>
                    <a:lstStyle/>
                    <a:p>
                      <a:r>
                        <a:rPr lang="en-US" sz="1000"/>
                        <a:t>45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71028588"/>
                  </a:ext>
                </a:extLst>
              </a:tr>
              <a:tr h="370840">
                <a:tc>
                  <a:txBody>
                    <a:bodyPr/>
                    <a:lstStyle/>
                    <a:p>
                      <a:r>
                        <a:rPr lang="de-DE" sz="1000" b="1"/>
                        <a:t> Kulturjournal - 2018-05-15 08:19:28 </a:t>
                      </a:r>
                      <a:r>
                        <a:rPr lang="de-DE" sz="1000"/>
                        <a:t> 
 Inklusion ist ein Menschenrecht! Doch viele Schulen sind überfordert.
----------------
https://www.ndr.de/fernsehen/kulturjournal6126.html</a:t>
                      </a:r>
                      <a:endParaRPr lang="en-US" sz="1000"/>
                    </a:p>
                  </a:txBody>
                  <a:tcPr/>
                </a:tc>
                <a:tc>
                  <a:txBody>
                    <a:bodyPr/>
                    <a:lstStyle/>
                    <a:p>
                      <a:r>
                        <a:rPr lang="en-US" sz="1000"/>
                        <a:t>19</a:t>
                      </a:r>
                    </a:p>
                  </a:txBody>
                  <a:tcPr/>
                </a:tc>
                <a:tc>
                  <a:txBody>
                    <a:bodyPr/>
                    <a:lstStyle/>
                    <a:p>
                      <a:r>
                        <a:rPr lang="en-US" sz="1000"/>
                        <a:t>10</a:t>
                      </a:r>
                    </a:p>
                  </a:txBody>
                  <a:tcPr/>
                </a:tc>
                <a:tc>
                  <a:txBody>
                    <a:bodyPr/>
                    <a:lstStyle/>
                    <a:p>
                      <a:r>
                        <a:rPr lang="en-US" sz="1000"/>
                        <a:t>1</a:t>
                      </a:r>
                    </a:p>
                  </a:txBody>
                  <a:tcPr/>
                </a:tc>
                <a:tc>
                  <a:txBody>
                    <a:bodyPr/>
                    <a:lstStyle/>
                    <a:p>
                      <a:r>
                        <a:rPr lang="en-US" sz="1000"/>
                        <a:t>30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75855016"/>
                  </a:ext>
                </a:extLst>
              </a:tr>
              <a:tr h="370840">
                <a:tc>
                  <a:txBody>
                    <a:bodyPr/>
                    <a:lstStyle/>
                    <a:p>
                      <a:r>
                        <a:rPr lang="de-DE" sz="1000" b="1"/>
                        <a:t> Kulturjournal - 2018-05-20 10:53:30 </a:t>
                      </a:r>
                      <a:r>
                        <a:rPr lang="de-DE" sz="1000"/>
                        <a:t> 
 Angeberwissen zum Weltbienentag? Bitteschön! 🐝</a:t>
                      </a:r>
                      <a:endParaRPr lang="en-US" sz="1000"/>
                    </a:p>
                  </a:txBody>
                  <a:tcPr/>
                </a:tc>
                <a:tc>
                  <a:txBody>
                    <a:bodyPr/>
                    <a:lstStyle/>
                    <a:p>
                      <a:r>
                        <a:rPr lang="en-US" sz="1000"/>
                        <a:t>17</a:t>
                      </a:r>
                    </a:p>
                  </a:txBody>
                  <a:tcPr/>
                </a:tc>
                <a:tc>
                  <a:txBody>
                    <a:bodyPr/>
                    <a:lstStyle/>
                    <a:p>
                      <a:r>
                        <a:rPr lang="en-US" sz="1000"/>
                        <a:t>8</a:t>
                      </a:r>
                    </a:p>
                  </a:txBody>
                  <a:tcPr/>
                </a:tc>
                <a:tc>
                  <a:txBody>
                    <a:bodyPr/>
                    <a:lstStyle/>
                    <a:p>
                      <a:r>
                        <a:rPr lang="en-US" sz="1000"/>
                        <a:t>0</a:t>
                      </a:r>
                    </a:p>
                  </a:txBody>
                  <a:tcPr/>
                </a:tc>
                <a:tc>
                  <a:txBody>
                    <a:bodyPr/>
                    <a:lstStyle/>
                    <a:p>
                      <a:r>
                        <a:rPr lang="en-US" sz="1000"/>
                        <a:t>25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26780857"/>
                  </a:ext>
                </a:extLst>
              </a:tr>
              <a:tr h="370840">
                <a:tc>
                  <a:txBody>
                    <a:bodyPr/>
                    <a:lstStyle/>
                    <a:p>
                      <a:r>
                        <a:rPr lang="de-DE" sz="1000" b="1"/>
                        <a:t> Kulturjournal - 2018-05-14 18:30:00 </a:t>
                      </a:r>
                      <a:r>
                        <a:rPr lang="de-DE" sz="1000"/>
                        <a:t> 
 Engagierte Bürger retten ihre Stadt!</a:t>
                      </a:r>
                      <a:endParaRPr lang="en-US" sz="1000"/>
                    </a:p>
                  </a:txBody>
                  <a:tcPr/>
                </a:tc>
                <a:tc>
                  <a:txBody>
                    <a:bodyPr/>
                    <a:lstStyle/>
                    <a:p>
                      <a:r>
                        <a:rPr lang="en-US" sz="1000"/>
                        <a:t>14</a:t>
                      </a:r>
                    </a:p>
                  </a:txBody>
                  <a:tcPr/>
                </a:tc>
                <a:tc>
                  <a:txBody>
                    <a:bodyPr/>
                    <a:lstStyle/>
                    <a:p>
                      <a:r>
                        <a:rPr lang="en-US" sz="1000"/>
                        <a:t>6</a:t>
                      </a:r>
                    </a:p>
                  </a:txBody>
                  <a:tcPr/>
                </a:tc>
                <a:tc>
                  <a:txBody>
                    <a:bodyPr/>
                    <a:lstStyle/>
                    <a:p>
                      <a:r>
                        <a:rPr lang="en-US" sz="1000"/>
                        <a:t>2</a:t>
                      </a:r>
                    </a:p>
                  </a:txBody>
                  <a:tcPr/>
                </a:tc>
                <a:tc>
                  <a:txBody>
                    <a:bodyPr/>
                    <a:lstStyle/>
                    <a:p>
                      <a:r>
                        <a:rPr lang="en-US" sz="1000"/>
                        <a:t>22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02638786"/>
                  </a:ext>
                </a:extLst>
              </a:tr>
              <a:tr h="370840">
                <a:tc>
                  <a:txBody>
                    <a:bodyPr/>
                    <a:lstStyle/>
                    <a:p>
                      <a:r>
                        <a:rPr lang="de-DE" sz="1000" b="1"/>
                        <a:t> Kulturjournal - 2018-05-29 14:13:27 </a:t>
                      </a:r>
                      <a:r>
                        <a:rPr lang="de-DE" sz="1000"/>
                        <a:t> 
 Alter ist nichts für Feiglinge: Unsere Kulturjournal-Reporterin Nadia Kailouli macht den Selbstversuch:</a:t>
                      </a:r>
                      <a:endParaRPr lang="en-US" sz="1000"/>
                    </a:p>
                  </a:txBody>
                  <a:tcPr/>
                </a:tc>
                <a:tc>
                  <a:txBody>
                    <a:bodyPr/>
                    <a:lstStyle/>
                    <a:p>
                      <a:r>
                        <a:rPr lang="en-US" sz="1000"/>
                        <a:t>8</a:t>
                      </a:r>
                    </a:p>
                  </a:txBody>
                  <a:tcPr/>
                </a:tc>
                <a:tc>
                  <a:txBody>
                    <a:bodyPr/>
                    <a:lstStyle/>
                    <a:p>
                      <a:r>
                        <a:rPr lang="en-US" sz="1000"/>
                        <a:t>18</a:t>
                      </a:r>
                    </a:p>
                  </a:txBody>
                  <a:tcPr/>
                </a:tc>
                <a:tc>
                  <a:txBody>
                    <a:bodyPr/>
                    <a:lstStyle/>
                    <a:p>
                      <a:r>
                        <a:rPr lang="en-US" sz="1000"/>
                        <a:t>1</a:t>
                      </a:r>
                    </a:p>
                  </a:txBody>
                  <a:tcPr/>
                </a:tc>
                <a:tc>
                  <a:txBody>
                    <a:bodyPr/>
                    <a:lstStyle/>
                    <a:p>
                      <a:r>
                        <a:rPr lang="en-US" sz="1000"/>
                        <a:t>27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46831151"/>
                  </a:ext>
                </a:extLst>
              </a:tr>
            </a:tbl>
          </a:graphicData>
        </a:graphic>
      </p:graphicFrame>
      <p:sp>
        <p:nvSpPr>
          <p:cNvPr id="4" name="Text Placeholder 3">
            <a:extLst>
              <a:ext uri="{FF2B5EF4-FFF2-40B4-BE49-F238E27FC236}">
                <a16:creationId xmlns:a16="http://schemas.microsoft.com/office/drawing/2014/main" id="{CA33FB7E-8C0C-410D-9F6B-3EDF375A66C8}"/>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2361510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D21EB-1344-4D6D-8645-E24B64DF499D}"/>
              </a:ext>
            </a:extLst>
          </p:cNvPr>
          <p:cNvSpPr>
            <a:spLocks noGrp="1"/>
          </p:cNvSpPr>
          <p:nvPr>
            <p:ph type="title"/>
          </p:nvPr>
        </p:nvSpPr>
        <p:spPr/>
        <p:txBody>
          <a:bodyPr/>
          <a:lstStyle/>
          <a:p>
            <a:r>
              <a:rPr lang="en-US"/>
              <a:t>Eigene Posts - Kommentare - Export | Kulturjournal</a:t>
            </a:r>
          </a:p>
        </p:txBody>
      </p:sp>
      <p:graphicFrame>
        <p:nvGraphicFramePr>
          <p:cNvPr id="5" name="Table Placeholder 4">
            <a:extLst>
              <a:ext uri="{FF2B5EF4-FFF2-40B4-BE49-F238E27FC236}">
                <a16:creationId xmlns:a16="http://schemas.microsoft.com/office/drawing/2014/main" id="{72E7D9FD-B89E-4DAA-97D5-86E916E85949}"/>
              </a:ext>
            </a:extLst>
          </p:cNvPr>
          <p:cNvGraphicFramePr>
            <a:graphicFrameLocks noGrp="1"/>
          </p:cNvGraphicFramePr>
          <p:nvPr>
            <p:ph type="tbl" sz="quarter" idx="13"/>
            <p:extLst>
              <p:ext uri="{D42A27DB-BD31-4B8C-83A1-F6EECF244321}">
                <p14:modId xmlns:p14="http://schemas.microsoft.com/office/powerpoint/2010/main" val="2551224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1659133"/>
                    </a:ext>
                  </a:extLst>
                </a:gridCol>
                <a:gridCol w="822960">
                  <a:extLst>
                    <a:ext uri="{9D8B030D-6E8A-4147-A177-3AD203B41FA5}">
                      <a16:colId xmlns:a16="http://schemas.microsoft.com/office/drawing/2014/main" val="3739761155"/>
                    </a:ext>
                  </a:extLst>
                </a:gridCol>
                <a:gridCol w="822960">
                  <a:extLst>
                    <a:ext uri="{9D8B030D-6E8A-4147-A177-3AD203B41FA5}">
                      <a16:colId xmlns:a16="http://schemas.microsoft.com/office/drawing/2014/main" val="2864164487"/>
                    </a:ext>
                  </a:extLst>
                </a:gridCol>
                <a:gridCol w="822960">
                  <a:extLst>
                    <a:ext uri="{9D8B030D-6E8A-4147-A177-3AD203B41FA5}">
                      <a16:colId xmlns:a16="http://schemas.microsoft.com/office/drawing/2014/main" val="2216551589"/>
                    </a:ext>
                  </a:extLst>
                </a:gridCol>
                <a:gridCol w="822960">
                  <a:extLst>
                    <a:ext uri="{9D8B030D-6E8A-4147-A177-3AD203B41FA5}">
                      <a16:colId xmlns:a16="http://schemas.microsoft.com/office/drawing/2014/main" val="27620479"/>
                    </a:ext>
                  </a:extLst>
                </a:gridCol>
                <a:gridCol w="822960">
                  <a:extLst>
                    <a:ext uri="{9D8B030D-6E8A-4147-A177-3AD203B41FA5}">
                      <a16:colId xmlns:a16="http://schemas.microsoft.com/office/drawing/2014/main" val="3987776315"/>
                    </a:ext>
                  </a:extLst>
                </a:gridCol>
                <a:gridCol w="822960">
                  <a:extLst>
                    <a:ext uri="{9D8B030D-6E8A-4147-A177-3AD203B41FA5}">
                      <a16:colId xmlns:a16="http://schemas.microsoft.com/office/drawing/2014/main" val="2333049536"/>
                    </a:ext>
                  </a:extLst>
                </a:gridCol>
                <a:gridCol w="822960">
                  <a:extLst>
                    <a:ext uri="{9D8B030D-6E8A-4147-A177-3AD203B41FA5}">
                      <a16:colId xmlns:a16="http://schemas.microsoft.com/office/drawing/2014/main" val="3875786790"/>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602813773"/>
                  </a:ext>
                </a:extLst>
              </a:tr>
              <a:tr h="370840">
                <a:tc>
                  <a:txBody>
                    <a:bodyPr/>
                    <a:lstStyle/>
                    <a:p>
                      <a:r>
                        <a:rPr lang="nn-NO" sz="1000" b="1"/>
                        <a:t> Kulturjournal - 2018-05-18 08:25:18 </a:t>
                      </a:r>
                      <a:r>
                        <a:rPr lang="nn-NO" sz="1000"/>
                        <a:t> 
 Aha.</a:t>
                      </a:r>
                      <a:endParaRPr lang="en-US" sz="1000"/>
                    </a:p>
                  </a:txBody>
                  <a:tcPr/>
                </a:tc>
                <a:tc>
                  <a:txBody>
                    <a:bodyPr/>
                    <a:lstStyle/>
                    <a:p>
                      <a:r>
                        <a:rPr lang="en-US" sz="1000"/>
                        <a:t>32</a:t>
                      </a:r>
                    </a:p>
                  </a:txBody>
                  <a:tcPr/>
                </a:tc>
                <a:tc>
                  <a:txBody>
                    <a:bodyPr/>
                    <a:lstStyle/>
                    <a:p>
                      <a:r>
                        <a:rPr lang="en-US" sz="1000"/>
                        <a:t>1</a:t>
                      </a:r>
                    </a:p>
                  </a:txBody>
                  <a:tcPr/>
                </a:tc>
                <a:tc>
                  <a:txBody>
                    <a:bodyPr/>
                    <a:lstStyle/>
                    <a:p>
                      <a:r>
                        <a:rPr lang="en-US" sz="1000"/>
                        <a:t>2</a:t>
                      </a:r>
                    </a:p>
                  </a:txBody>
                  <a:tcPr/>
                </a:tc>
                <a:tc>
                  <a:txBody>
                    <a:bodyPr/>
                    <a:lstStyle/>
                    <a:p>
                      <a:r>
                        <a:rPr lang="en-US" sz="1000"/>
                        <a:t>35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76465943"/>
                  </a:ext>
                </a:extLst>
              </a:tr>
              <a:tr h="370840">
                <a:tc>
                  <a:txBody>
                    <a:bodyPr/>
                    <a:lstStyle/>
                    <a:p>
                      <a:r>
                        <a:rPr lang="de-DE" sz="1000" b="1"/>
                        <a:t> Kulturjournal - 2018-05-24 11:36:51 </a:t>
                      </a:r>
                      <a:r>
                        <a:rPr lang="de-DE" sz="1000"/>
                        <a:t> 
 Da muss man erstmal drauf kommen. 😂</a:t>
                      </a:r>
                      <a:endParaRPr lang="en-US" sz="1000"/>
                    </a:p>
                  </a:txBody>
                  <a:tcPr/>
                </a:tc>
                <a:tc>
                  <a:txBody>
                    <a:bodyPr/>
                    <a:lstStyle/>
                    <a:p>
                      <a:r>
                        <a:rPr lang="en-US" sz="1000"/>
                        <a:t>7</a:t>
                      </a:r>
                    </a:p>
                  </a:txBody>
                  <a:tcPr/>
                </a:tc>
                <a:tc>
                  <a:txBody>
                    <a:bodyPr/>
                    <a:lstStyle/>
                    <a:p>
                      <a:r>
                        <a:rPr lang="en-US" sz="1000"/>
                        <a:t>4</a:t>
                      </a:r>
                    </a:p>
                  </a:txBody>
                  <a:tcPr/>
                </a:tc>
                <a:tc>
                  <a:txBody>
                    <a:bodyPr/>
                    <a:lstStyle/>
                    <a:p>
                      <a:r>
                        <a:rPr lang="en-US" sz="1000"/>
                        <a:t>1</a:t>
                      </a:r>
                    </a:p>
                  </a:txBody>
                  <a:tcPr/>
                </a:tc>
                <a:tc>
                  <a:txBody>
                    <a:bodyPr/>
                    <a:lstStyle/>
                    <a:p>
                      <a:r>
                        <a:rPr lang="en-US" sz="1000"/>
                        <a:t>12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37550874"/>
                  </a:ext>
                </a:extLst>
              </a:tr>
              <a:tr h="370840">
                <a:tc>
                  <a:txBody>
                    <a:bodyPr/>
                    <a:lstStyle/>
                    <a:p>
                      <a:r>
                        <a:rPr lang="de-DE" sz="1000" b="1"/>
                        <a:t> Kulturjournal - 2018-05-25 19:25:24 </a:t>
                      </a:r>
                      <a:r>
                        <a:rPr lang="de-DE" sz="1000"/>
                        <a:t> 
 Ein gestrandeter Pottwal sorgt am Zingster Strand für Aufsehen. Dabei handelt es sich um eine Kunstperformance im Rahmen des Umweltfotofestival »horizonte zingst« 2018.</a:t>
                      </a:r>
                      <a:endParaRPr lang="en-US" sz="1000"/>
                    </a:p>
                  </a:txBody>
                  <a:tcPr/>
                </a:tc>
                <a:tc>
                  <a:txBody>
                    <a:bodyPr/>
                    <a:lstStyle/>
                    <a:p>
                      <a:r>
                        <a:rPr lang="en-US" sz="1000"/>
                        <a:t>4</a:t>
                      </a:r>
                    </a:p>
                  </a:txBody>
                  <a:tcPr/>
                </a:tc>
                <a:tc>
                  <a:txBody>
                    <a:bodyPr/>
                    <a:lstStyle/>
                    <a:p>
                      <a:r>
                        <a:rPr lang="en-US" sz="1000"/>
                        <a:t>7</a:t>
                      </a:r>
                    </a:p>
                  </a:txBody>
                  <a:tcPr/>
                </a:tc>
                <a:tc>
                  <a:txBody>
                    <a:bodyPr/>
                    <a:lstStyle/>
                    <a:p>
                      <a:r>
                        <a:rPr lang="en-US" sz="1000"/>
                        <a:t>0</a:t>
                      </a:r>
                    </a:p>
                  </a:txBody>
                  <a:tcPr/>
                </a:tc>
                <a:tc>
                  <a:txBody>
                    <a:bodyPr/>
                    <a:lstStyle/>
                    <a:p>
                      <a:r>
                        <a:rPr lang="en-US" sz="1000"/>
                        <a:t>11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74845008"/>
                  </a:ext>
                </a:extLst>
              </a:tr>
              <a:tr h="370840">
                <a:tc>
                  <a:txBody>
                    <a:bodyPr/>
                    <a:lstStyle/>
                    <a:p>
                      <a:r>
                        <a:rPr lang="de-DE" sz="1000" b="1"/>
                        <a:t> Kulturjournal - 2018-05-17 07:00:05 </a:t>
                      </a:r>
                      <a:r>
                        <a:rPr lang="de-DE" sz="1000"/>
                        <a:t> 
 Wie wichtig findet ihr Rechtschreibung?</a:t>
                      </a:r>
                      <a:endParaRPr lang="en-US" sz="1000"/>
                    </a:p>
                  </a:txBody>
                  <a:tcPr/>
                </a:tc>
                <a:tc>
                  <a:txBody>
                    <a:bodyPr/>
                    <a:lstStyle/>
                    <a:p>
                      <a:r>
                        <a:rPr lang="en-US" sz="1000"/>
                        <a:t>4</a:t>
                      </a:r>
                    </a:p>
                  </a:txBody>
                  <a:tcPr/>
                </a:tc>
                <a:tc>
                  <a:txBody>
                    <a:bodyPr/>
                    <a:lstStyle/>
                    <a:p>
                      <a:r>
                        <a:rPr lang="en-US" sz="1000"/>
                        <a:t>1</a:t>
                      </a:r>
                    </a:p>
                  </a:txBody>
                  <a:tcPr/>
                </a:tc>
                <a:tc>
                  <a:txBody>
                    <a:bodyPr/>
                    <a:lstStyle/>
                    <a:p>
                      <a:r>
                        <a:rPr lang="en-US" sz="1000"/>
                        <a:t>0</a:t>
                      </a:r>
                    </a:p>
                  </a:txBody>
                  <a:tcPr/>
                </a:tc>
                <a:tc>
                  <a:txBody>
                    <a:bodyPr/>
                    <a:lstStyle/>
                    <a:p>
                      <a:r>
                        <a:rPr lang="en-US" sz="1000"/>
                        <a:t>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44475600"/>
                  </a:ext>
                </a:extLst>
              </a:tr>
              <a:tr h="370840">
                <a:tc>
                  <a:txBody>
                    <a:bodyPr/>
                    <a:lstStyle/>
                    <a:p>
                      <a:r>
                        <a:rPr lang="de-DE" sz="1000" b="1"/>
                        <a:t> Kulturjournal - 2018-05-19 08:00:01 </a:t>
                      </a:r>
                      <a:r>
                        <a:rPr lang="de-DE" sz="1000"/>
                        <a:t> 
 Man lernt nie aus!</a:t>
                      </a:r>
                      <a:endParaRPr lang="en-US" sz="1000"/>
                    </a:p>
                  </a:txBody>
                  <a:tcPr/>
                </a:tc>
                <a:tc>
                  <a:txBody>
                    <a:bodyPr/>
                    <a:lstStyle/>
                    <a:p>
                      <a:r>
                        <a:rPr lang="en-US" sz="1000"/>
                        <a:t>3</a:t>
                      </a:r>
                    </a:p>
                  </a:txBody>
                  <a:tcPr/>
                </a:tc>
                <a:tc>
                  <a:txBody>
                    <a:bodyPr/>
                    <a:lstStyle/>
                    <a:p>
                      <a:r>
                        <a:rPr lang="en-US" sz="1000"/>
                        <a:t>7</a:t>
                      </a:r>
                    </a:p>
                  </a:txBody>
                  <a:tcPr/>
                </a:tc>
                <a:tc>
                  <a:txBody>
                    <a:bodyPr/>
                    <a:lstStyle/>
                    <a:p>
                      <a:r>
                        <a:rPr lang="en-US" sz="1000"/>
                        <a:t>3</a:t>
                      </a:r>
                    </a:p>
                  </a:txBody>
                  <a:tcPr/>
                </a:tc>
                <a:tc>
                  <a:txBody>
                    <a:bodyPr/>
                    <a:lstStyle/>
                    <a:p>
                      <a:r>
                        <a:rPr lang="en-US" sz="1000"/>
                        <a:t>13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69640517"/>
                  </a:ext>
                </a:extLst>
              </a:tr>
            </a:tbl>
          </a:graphicData>
        </a:graphic>
      </p:graphicFrame>
      <p:sp>
        <p:nvSpPr>
          <p:cNvPr id="4" name="Text Placeholder 3">
            <a:extLst>
              <a:ext uri="{FF2B5EF4-FFF2-40B4-BE49-F238E27FC236}">
                <a16:creationId xmlns:a16="http://schemas.microsoft.com/office/drawing/2014/main" id="{8202B831-FF41-4F4F-A820-B98C0D98C6FF}"/>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42021154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3032F-87D9-41BA-AABF-03CBCE79D11C}"/>
              </a:ext>
            </a:extLst>
          </p:cNvPr>
          <p:cNvSpPr>
            <a:spLocks noGrp="1"/>
          </p:cNvSpPr>
          <p:nvPr>
            <p:ph type="title"/>
          </p:nvPr>
        </p:nvSpPr>
        <p:spPr/>
        <p:txBody>
          <a:bodyPr/>
          <a:lstStyle/>
          <a:p>
            <a:r>
              <a:rPr lang="en-US"/>
              <a:t>Eigene Posts - Links - Export | Kulturjournal - 1 of 2</a:t>
            </a:r>
          </a:p>
        </p:txBody>
      </p:sp>
      <p:graphicFrame>
        <p:nvGraphicFramePr>
          <p:cNvPr id="5" name="Table Placeholder 4">
            <a:extLst>
              <a:ext uri="{FF2B5EF4-FFF2-40B4-BE49-F238E27FC236}">
                <a16:creationId xmlns:a16="http://schemas.microsoft.com/office/drawing/2014/main" id="{B9090EE2-5B40-46AC-88F5-A8A8EDD8BC96}"/>
              </a:ext>
            </a:extLst>
          </p:cNvPr>
          <p:cNvGraphicFramePr>
            <a:graphicFrameLocks noGrp="1"/>
          </p:cNvGraphicFramePr>
          <p:nvPr>
            <p:ph type="tbl" sz="quarter" idx="13"/>
            <p:extLst>
              <p:ext uri="{D42A27DB-BD31-4B8C-83A1-F6EECF244321}">
                <p14:modId xmlns:p14="http://schemas.microsoft.com/office/powerpoint/2010/main" val="544029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72303382"/>
                    </a:ext>
                  </a:extLst>
                </a:gridCol>
                <a:gridCol w="822960">
                  <a:extLst>
                    <a:ext uri="{9D8B030D-6E8A-4147-A177-3AD203B41FA5}">
                      <a16:colId xmlns:a16="http://schemas.microsoft.com/office/drawing/2014/main" val="3713977644"/>
                    </a:ext>
                  </a:extLst>
                </a:gridCol>
                <a:gridCol w="822960">
                  <a:extLst>
                    <a:ext uri="{9D8B030D-6E8A-4147-A177-3AD203B41FA5}">
                      <a16:colId xmlns:a16="http://schemas.microsoft.com/office/drawing/2014/main" val="3296701281"/>
                    </a:ext>
                  </a:extLst>
                </a:gridCol>
                <a:gridCol w="822960">
                  <a:extLst>
                    <a:ext uri="{9D8B030D-6E8A-4147-A177-3AD203B41FA5}">
                      <a16:colId xmlns:a16="http://schemas.microsoft.com/office/drawing/2014/main" val="3666228085"/>
                    </a:ext>
                  </a:extLst>
                </a:gridCol>
                <a:gridCol w="822960">
                  <a:extLst>
                    <a:ext uri="{9D8B030D-6E8A-4147-A177-3AD203B41FA5}">
                      <a16:colId xmlns:a16="http://schemas.microsoft.com/office/drawing/2014/main" val="2120084305"/>
                    </a:ext>
                  </a:extLst>
                </a:gridCol>
                <a:gridCol w="822960">
                  <a:extLst>
                    <a:ext uri="{9D8B030D-6E8A-4147-A177-3AD203B41FA5}">
                      <a16:colId xmlns:a16="http://schemas.microsoft.com/office/drawing/2014/main" val="1641448358"/>
                    </a:ext>
                  </a:extLst>
                </a:gridCol>
                <a:gridCol w="822960">
                  <a:extLst>
                    <a:ext uri="{9D8B030D-6E8A-4147-A177-3AD203B41FA5}">
                      <a16:colId xmlns:a16="http://schemas.microsoft.com/office/drawing/2014/main" val="1939892063"/>
                    </a:ext>
                  </a:extLst>
                </a:gridCol>
                <a:gridCol w="822960">
                  <a:extLst>
                    <a:ext uri="{9D8B030D-6E8A-4147-A177-3AD203B41FA5}">
                      <a16:colId xmlns:a16="http://schemas.microsoft.com/office/drawing/2014/main" val="2873999882"/>
                    </a:ext>
                  </a:extLst>
                </a:gridCol>
                <a:gridCol w="822960">
                  <a:extLst>
                    <a:ext uri="{9D8B030D-6E8A-4147-A177-3AD203B41FA5}">
                      <a16:colId xmlns:a16="http://schemas.microsoft.com/office/drawing/2014/main" val="2025780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54192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- 2018-05-13 08:01:31 </a:t>
                      </a:r>
                      <a:r>
                        <a:rPr kumimoji="0" lang="de-DE" sz="1000" b="0" i="0" u="none" strike="noStrike" kern="1200" cap="none" spc="0" normalizeH="0" baseline="0" noProof="0">
                          <a:ln>
                            <a:noFill/>
                          </a:ln>
                          <a:solidFill>
                            <a:prstClr val="black"/>
                          </a:solidFill>
                          <a:effectLst/>
                          <a:uLnTx/>
                          <a:uFillTx/>
                          <a:latin typeface="+mn-lt"/>
                          <a:ea typeface="+mn-ea"/>
                          <a:cs typeface="+mn-cs"/>
                        </a:rPr>
                        <a:t> 
 Muttertag? Heute ist internationaler Museumstag!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73788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- 2018-05-07 18:00:00 </a:t>
                      </a:r>
                      <a:r>
                        <a:rPr kumimoji="0" lang="de-DE" sz="1000" b="0" i="0" u="none" strike="noStrike" kern="1200" cap="none" spc="0" normalizeH="0" baseline="0" noProof="0">
                          <a:ln>
                            <a:noFill/>
                          </a:ln>
                          <a:solidFill>
                            <a:prstClr val="black"/>
                          </a:solidFill>
                          <a:effectLst/>
                          <a:uLnTx/>
                          <a:uFillTx/>
                          <a:latin typeface="+mn-lt"/>
                          <a:ea typeface="+mn-ea"/>
                          <a:cs typeface="+mn-cs"/>
                        </a:rPr>
                        <a:t> 
 Das Kulturjournal heute Abend mit diesen Themen - und mit unserer neuen Serie "Stadt. Land. Haus." Wir freuen uns auf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11069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- 2018-05-08 15:17:54 </a:t>
                      </a:r>
                      <a:r>
                        <a:rPr kumimoji="0" lang="de-DE" sz="1000" b="0" i="0" u="none" strike="noStrike" kern="1200" cap="none" spc="0" normalizeH="0" baseline="0" noProof="0">
                          <a:ln>
                            <a:noFill/>
                          </a:ln>
                          <a:solidFill>
                            <a:prstClr val="black"/>
                          </a:solidFill>
                          <a:effectLst/>
                          <a:uLnTx/>
                          <a:uFillTx/>
                          <a:latin typeface="+mn-lt"/>
                          <a:ea typeface="+mn-ea"/>
                          <a:cs typeface="+mn-cs"/>
                        </a:rPr>
                        <a:t> 
 Ein Kind im Krieg - was machen die Entbehrungen und Ängste mit der Seele? Davon erzählt unser NDR Buch des Monats: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47414345"/>
                  </a:ext>
                </a:extLst>
              </a:tr>
            </a:tbl>
          </a:graphicData>
        </a:graphic>
      </p:graphicFrame>
      <p:sp>
        <p:nvSpPr>
          <p:cNvPr id="4" name="Text Placeholder 3">
            <a:extLst>
              <a:ext uri="{FF2B5EF4-FFF2-40B4-BE49-F238E27FC236}">
                <a16:creationId xmlns:a16="http://schemas.microsoft.com/office/drawing/2014/main" id="{AB097D07-1DC4-40DF-B164-03F23E14538B}"/>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3846983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AA3EB-FD94-46D1-A2E6-E1DBC9A3CF5B}"/>
              </a:ext>
            </a:extLst>
          </p:cNvPr>
          <p:cNvSpPr>
            <a:spLocks noGrp="1"/>
          </p:cNvSpPr>
          <p:nvPr>
            <p:ph type="title"/>
          </p:nvPr>
        </p:nvSpPr>
        <p:spPr/>
        <p:txBody>
          <a:bodyPr/>
          <a:lstStyle/>
          <a:p>
            <a:r>
              <a:rPr lang="en-US"/>
              <a:t>Eigene Posts - Links - Export | Kulturjournal - 2 of 2</a:t>
            </a:r>
          </a:p>
        </p:txBody>
      </p:sp>
      <p:graphicFrame>
        <p:nvGraphicFramePr>
          <p:cNvPr id="5" name="Table Placeholder 4">
            <a:extLst>
              <a:ext uri="{FF2B5EF4-FFF2-40B4-BE49-F238E27FC236}">
                <a16:creationId xmlns:a16="http://schemas.microsoft.com/office/drawing/2014/main" id="{8EB5282F-30A1-47A4-8F9C-C076ABD73799}"/>
              </a:ext>
            </a:extLst>
          </p:cNvPr>
          <p:cNvGraphicFramePr>
            <a:graphicFrameLocks noGrp="1"/>
          </p:cNvGraphicFramePr>
          <p:nvPr>
            <p:ph type="tbl" sz="quarter" idx="13"/>
            <p:extLst>
              <p:ext uri="{D42A27DB-BD31-4B8C-83A1-F6EECF244321}">
                <p14:modId xmlns:p14="http://schemas.microsoft.com/office/powerpoint/2010/main" val="3907153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12319500"/>
                    </a:ext>
                  </a:extLst>
                </a:gridCol>
                <a:gridCol w="822960">
                  <a:extLst>
                    <a:ext uri="{9D8B030D-6E8A-4147-A177-3AD203B41FA5}">
                      <a16:colId xmlns:a16="http://schemas.microsoft.com/office/drawing/2014/main" val="3327076758"/>
                    </a:ext>
                  </a:extLst>
                </a:gridCol>
                <a:gridCol w="822960">
                  <a:extLst>
                    <a:ext uri="{9D8B030D-6E8A-4147-A177-3AD203B41FA5}">
                      <a16:colId xmlns:a16="http://schemas.microsoft.com/office/drawing/2014/main" val="4242085172"/>
                    </a:ext>
                  </a:extLst>
                </a:gridCol>
                <a:gridCol w="822960">
                  <a:extLst>
                    <a:ext uri="{9D8B030D-6E8A-4147-A177-3AD203B41FA5}">
                      <a16:colId xmlns:a16="http://schemas.microsoft.com/office/drawing/2014/main" val="307862604"/>
                    </a:ext>
                  </a:extLst>
                </a:gridCol>
                <a:gridCol w="822960">
                  <a:extLst>
                    <a:ext uri="{9D8B030D-6E8A-4147-A177-3AD203B41FA5}">
                      <a16:colId xmlns:a16="http://schemas.microsoft.com/office/drawing/2014/main" val="1902083750"/>
                    </a:ext>
                  </a:extLst>
                </a:gridCol>
                <a:gridCol w="822960">
                  <a:extLst>
                    <a:ext uri="{9D8B030D-6E8A-4147-A177-3AD203B41FA5}">
                      <a16:colId xmlns:a16="http://schemas.microsoft.com/office/drawing/2014/main" val="22614450"/>
                    </a:ext>
                  </a:extLst>
                </a:gridCol>
                <a:gridCol w="822960">
                  <a:extLst>
                    <a:ext uri="{9D8B030D-6E8A-4147-A177-3AD203B41FA5}">
                      <a16:colId xmlns:a16="http://schemas.microsoft.com/office/drawing/2014/main" val="256880281"/>
                    </a:ext>
                  </a:extLst>
                </a:gridCol>
                <a:gridCol w="822960">
                  <a:extLst>
                    <a:ext uri="{9D8B030D-6E8A-4147-A177-3AD203B41FA5}">
                      <a16:colId xmlns:a16="http://schemas.microsoft.com/office/drawing/2014/main" val="2013130055"/>
                    </a:ext>
                  </a:extLst>
                </a:gridCol>
                <a:gridCol w="822960">
                  <a:extLst>
                    <a:ext uri="{9D8B030D-6E8A-4147-A177-3AD203B41FA5}">
                      <a16:colId xmlns:a16="http://schemas.microsoft.com/office/drawing/2014/main" val="2132933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54899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- 2018-05-03 15:00:01 </a:t>
                      </a:r>
                      <a:r>
                        <a:rPr kumimoji="0" lang="de-DE" sz="1000" b="0" i="0" u="none" strike="noStrike" kern="1200" cap="none" spc="0" normalizeH="0" baseline="0" noProof="0">
                          <a:ln>
                            <a:noFill/>
                          </a:ln>
                          <a:solidFill>
                            <a:prstClr val="black"/>
                          </a:solidFill>
                          <a:effectLst/>
                          <a:uLnTx/>
                          <a:uFillTx/>
                          <a:latin typeface="+mn-lt"/>
                          <a:ea typeface="+mn-ea"/>
                          <a:cs typeface="+mn-cs"/>
                        </a:rPr>
                        <a:t> 
 Begegnung mit Gott mal anders. Diesen Film möchten wir euch ans ♥️ legen. Läuft aktuell im Kino!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48605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- 2018-05-28 17:08:19 </a:t>
                      </a:r>
                      <a:r>
                        <a:rPr kumimoji="0" lang="de-DE" sz="1000" b="0" i="0" u="none" strike="noStrike" kern="1200" cap="none" spc="0" normalizeH="0" baseline="0" noProof="0">
                          <a:ln>
                            <a:noFill/>
                          </a:ln>
                          <a:solidFill>
                            <a:prstClr val="black"/>
                          </a:solidFill>
                          <a:effectLst/>
                          <a:uLnTx/>
                          <a:uFillTx/>
                          <a:latin typeface="+mn-lt"/>
                          <a:ea typeface="+mn-ea"/>
                          <a:cs typeface="+mn-cs"/>
                        </a:rPr>
                        <a:t> 
 Das Kulturjournal heute Abend mit diesen Themen - schaltet 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3645043"/>
                  </a:ext>
                </a:extLst>
              </a:tr>
            </a:tbl>
          </a:graphicData>
        </a:graphic>
      </p:graphicFrame>
      <p:sp>
        <p:nvSpPr>
          <p:cNvPr id="4" name="Text Placeholder 3">
            <a:extLst>
              <a:ext uri="{FF2B5EF4-FFF2-40B4-BE49-F238E27FC236}">
                <a16:creationId xmlns:a16="http://schemas.microsoft.com/office/drawing/2014/main" id="{B314B9D2-88B2-4F86-8001-2B2E767D3E1B}"/>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971659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28021-D901-4267-8779-515FFC365A44}"/>
              </a:ext>
            </a:extLst>
          </p:cNvPr>
          <p:cNvSpPr>
            <a:spLocks noGrp="1"/>
          </p:cNvSpPr>
          <p:nvPr>
            <p:ph type="title"/>
          </p:nvPr>
        </p:nvSpPr>
        <p:spPr/>
        <p:txBody>
          <a:bodyPr/>
          <a:lstStyle/>
          <a:p>
            <a:r>
              <a:rPr lang="en-US"/>
              <a:t>Eigene Posts - Videostarts - Export | Kulturjournal</a:t>
            </a:r>
          </a:p>
        </p:txBody>
      </p:sp>
      <p:graphicFrame>
        <p:nvGraphicFramePr>
          <p:cNvPr id="5" name="Table Placeholder 4">
            <a:extLst>
              <a:ext uri="{FF2B5EF4-FFF2-40B4-BE49-F238E27FC236}">
                <a16:creationId xmlns:a16="http://schemas.microsoft.com/office/drawing/2014/main" id="{80F2BE63-CAC6-4863-996D-010FFD93D97F}"/>
              </a:ext>
            </a:extLst>
          </p:cNvPr>
          <p:cNvGraphicFramePr>
            <a:graphicFrameLocks noGrp="1"/>
          </p:cNvGraphicFramePr>
          <p:nvPr>
            <p:ph type="tbl" sz="quarter" idx="13"/>
            <p:extLst>
              <p:ext uri="{D42A27DB-BD31-4B8C-83A1-F6EECF244321}">
                <p14:modId xmlns:p14="http://schemas.microsoft.com/office/powerpoint/2010/main" val="466726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22123666"/>
                    </a:ext>
                  </a:extLst>
                </a:gridCol>
                <a:gridCol w="822960">
                  <a:extLst>
                    <a:ext uri="{9D8B030D-6E8A-4147-A177-3AD203B41FA5}">
                      <a16:colId xmlns:a16="http://schemas.microsoft.com/office/drawing/2014/main" val="1572452759"/>
                    </a:ext>
                  </a:extLst>
                </a:gridCol>
                <a:gridCol w="822960">
                  <a:extLst>
                    <a:ext uri="{9D8B030D-6E8A-4147-A177-3AD203B41FA5}">
                      <a16:colId xmlns:a16="http://schemas.microsoft.com/office/drawing/2014/main" val="2751425635"/>
                    </a:ext>
                  </a:extLst>
                </a:gridCol>
                <a:gridCol w="822960">
                  <a:extLst>
                    <a:ext uri="{9D8B030D-6E8A-4147-A177-3AD203B41FA5}">
                      <a16:colId xmlns:a16="http://schemas.microsoft.com/office/drawing/2014/main" val="4109004027"/>
                    </a:ext>
                  </a:extLst>
                </a:gridCol>
                <a:gridCol w="822960">
                  <a:extLst>
                    <a:ext uri="{9D8B030D-6E8A-4147-A177-3AD203B41FA5}">
                      <a16:colId xmlns:a16="http://schemas.microsoft.com/office/drawing/2014/main" val="1398271604"/>
                    </a:ext>
                  </a:extLst>
                </a:gridCol>
                <a:gridCol w="822960">
                  <a:extLst>
                    <a:ext uri="{9D8B030D-6E8A-4147-A177-3AD203B41FA5}">
                      <a16:colId xmlns:a16="http://schemas.microsoft.com/office/drawing/2014/main" val="2271804123"/>
                    </a:ext>
                  </a:extLst>
                </a:gridCol>
                <a:gridCol w="822960">
                  <a:extLst>
                    <a:ext uri="{9D8B030D-6E8A-4147-A177-3AD203B41FA5}">
                      <a16:colId xmlns:a16="http://schemas.microsoft.com/office/drawing/2014/main" val="521967096"/>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146157859"/>
                  </a:ext>
                </a:extLst>
              </a:tr>
              <a:tr h="370840">
                <a:tc>
                  <a:txBody>
                    <a:bodyPr/>
                    <a:lstStyle/>
                    <a:p>
                      <a:r>
                        <a:rPr lang="de-DE" sz="1000" b="1"/>
                        <a:t> Kulturjournal - 2018-05-01 10:22:13 </a:t>
                      </a:r>
                      <a:r>
                        <a:rPr lang="de-DE" sz="1000"/>
                        <a:t> 
 Sind wir notorische Pessimisten? Es geht auch anders!</a:t>
                      </a:r>
                      <a:endParaRPr lang="en-US" sz="1000"/>
                    </a:p>
                  </a:txBody>
                  <a:tcPr/>
                </a:tc>
                <a:tc>
                  <a:txBody>
                    <a:bodyPr/>
                    <a:lstStyle/>
                    <a:p>
                      <a:r>
                        <a:rPr lang="en-US" sz="1000"/>
                        <a:t>6542</a:t>
                      </a:r>
                    </a:p>
                  </a:txBody>
                  <a:tcPr/>
                </a:tc>
                <a:tc>
                  <a:txBody>
                    <a:bodyPr/>
                    <a:lstStyle/>
                    <a:p>
                      <a:r>
                        <a:rPr lang="en-US" sz="1000"/>
                        <a:t>2094</a:t>
                      </a:r>
                    </a:p>
                  </a:txBody>
                  <a:tcPr/>
                </a:tc>
                <a:tc>
                  <a:txBody>
                    <a:bodyPr/>
                    <a:lstStyle/>
                    <a:p>
                      <a:r>
                        <a:rPr lang="en-US" sz="1000"/>
                        <a:t>4 %</a:t>
                      </a:r>
                    </a:p>
                  </a:txBody>
                  <a:tcPr/>
                </a:tc>
                <a:tc>
                  <a:txBody>
                    <a:bodyPr/>
                    <a:lstStyle/>
                    <a:p>
                      <a:r>
                        <a:rPr lang="en-US" sz="1000"/>
                        <a:t>4:58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7551051"/>
                  </a:ext>
                </a:extLst>
              </a:tr>
              <a:tr h="370840">
                <a:tc>
                  <a:txBody>
                    <a:bodyPr/>
                    <a:lstStyle/>
                    <a:p>
                      <a:r>
                        <a:rPr lang="de-DE" sz="1000" b="1"/>
                        <a:t> Kulturjournal - 2018-05-29 14:13:27 </a:t>
                      </a:r>
                      <a:r>
                        <a:rPr lang="de-DE" sz="1000"/>
                        <a:t> 
 Alter ist nichts für Feiglinge: Unsere Kulturjournal-Reporterin Nadia Kailouli macht den Selbstversuch:</a:t>
                      </a:r>
                      <a:endParaRPr lang="en-US" sz="1000"/>
                    </a:p>
                  </a:txBody>
                  <a:tcPr/>
                </a:tc>
                <a:tc>
                  <a:txBody>
                    <a:bodyPr/>
                    <a:lstStyle/>
                    <a:p>
                      <a:r>
                        <a:rPr lang="en-US" sz="1000"/>
                        <a:t>1527</a:t>
                      </a:r>
                    </a:p>
                  </a:txBody>
                  <a:tcPr/>
                </a:tc>
                <a:tc>
                  <a:txBody>
                    <a:bodyPr/>
                    <a:lstStyle/>
                    <a:p>
                      <a:r>
                        <a:rPr lang="en-US" sz="1000"/>
                        <a:t>920</a:t>
                      </a:r>
                    </a:p>
                  </a:txBody>
                  <a:tcPr/>
                </a:tc>
                <a:tc>
                  <a:txBody>
                    <a:bodyPr/>
                    <a:lstStyle/>
                    <a:p>
                      <a:r>
                        <a:rPr lang="en-US" sz="1000"/>
                        <a:t>9 %</a:t>
                      </a:r>
                    </a:p>
                  </a:txBody>
                  <a:tcPr/>
                </a:tc>
                <a:tc>
                  <a:txBody>
                    <a:bodyPr/>
                    <a:lstStyle/>
                    <a:p>
                      <a:r>
                        <a:rPr lang="en-US" sz="1000"/>
                        <a:t>4:27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82661310"/>
                  </a:ext>
                </a:extLst>
              </a:tr>
              <a:tr h="370840">
                <a:tc>
                  <a:txBody>
                    <a:bodyPr/>
                    <a:lstStyle/>
                    <a:p>
                      <a:r>
                        <a:rPr lang="de-DE" sz="1000" b="1"/>
                        <a:t> Kulturjournal - 2018-05-14 18:30:00 </a:t>
                      </a:r>
                      <a:r>
                        <a:rPr lang="de-DE" sz="1000"/>
                        <a:t> 
 Engagierte Bürger retten ihre Stadt!</a:t>
                      </a:r>
                      <a:endParaRPr lang="en-US" sz="1000"/>
                    </a:p>
                  </a:txBody>
                  <a:tcPr/>
                </a:tc>
                <a:tc>
                  <a:txBody>
                    <a:bodyPr/>
                    <a:lstStyle/>
                    <a:p>
                      <a:r>
                        <a:rPr lang="en-US" sz="1000"/>
                        <a:t>1207</a:t>
                      </a:r>
                    </a:p>
                  </a:txBody>
                  <a:tcPr/>
                </a:tc>
                <a:tc>
                  <a:txBody>
                    <a:bodyPr/>
                    <a:lstStyle/>
                    <a:p>
                      <a:r>
                        <a:rPr lang="en-US" sz="1000"/>
                        <a:t>619</a:t>
                      </a:r>
                    </a:p>
                  </a:txBody>
                  <a:tcPr/>
                </a:tc>
                <a:tc>
                  <a:txBody>
                    <a:bodyPr/>
                    <a:lstStyle/>
                    <a:p>
                      <a:r>
                        <a:rPr lang="en-US" sz="1000"/>
                        <a:t>27 %</a:t>
                      </a:r>
                    </a:p>
                  </a:txBody>
                  <a:tcPr/>
                </a:tc>
                <a:tc>
                  <a:txBody>
                    <a:bodyPr/>
                    <a:lstStyle/>
                    <a:p>
                      <a:r>
                        <a:rPr lang="en-US" sz="1000"/>
                        <a:t>0:40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54860609"/>
                  </a:ext>
                </a:extLst>
              </a:tr>
              <a:tr h="370840">
                <a:tc>
                  <a:txBody>
                    <a:bodyPr/>
                    <a:lstStyle/>
                    <a:p>
                      <a:r>
                        <a:rPr lang="de-DE" sz="1000" b="1"/>
                        <a:t> Kulturjournal - 2018-05-20 10:53:30 </a:t>
                      </a:r>
                      <a:r>
                        <a:rPr lang="de-DE" sz="1000"/>
                        <a:t> 
 Angeberwissen zum Weltbienentag? Bitteschön! 🐝</a:t>
                      </a:r>
                      <a:endParaRPr lang="en-US" sz="1000"/>
                    </a:p>
                  </a:txBody>
                  <a:tcPr/>
                </a:tc>
                <a:tc>
                  <a:txBody>
                    <a:bodyPr/>
                    <a:lstStyle/>
                    <a:p>
                      <a:r>
                        <a:rPr lang="en-US" sz="1000"/>
                        <a:t>969</a:t>
                      </a:r>
                    </a:p>
                  </a:txBody>
                  <a:tcPr/>
                </a:tc>
                <a:tc>
                  <a:txBody>
                    <a:bodyPr/>
                    <a:lstStyle/>
                    <a:p>
                      <a:r>
                        <a:rPr lang="en-US" sz="1000"/>
                        <a:t>335</a:t>
                      </a:r>
                    </a:p>
                  </a:txBody>
                  <a:tcPr/>
                </a:tc>
                <a:tc>
                  <a:txBody>
                    <a:bodyPr/>
                    <a:lstStyle/>
                    <a:p>
                      <a:r>
                        <a:rPr lang="en-US" sz="1000"/>
                        <a:t>16 %</a:t>
                      </a:r>
                    </a:p>
                  </a:txBody>
                  <a:tcPr/>
                </a:tc>
                <a:tc>
                  <a:txBody>
                    <a:bodyPr/>
                    <a:lstStyle/>
                    <a:p>
                      <a:r>
                        <a:rPr lang="en-US" sz="1000"/>
                        <a:t>0:34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23807978"/>
                  </a:ext>
                </a:extLst>
              </a:tr>
              <a:tr h="370840">
                <a:tc>
                  <a:txBody>
                    <a:bodyPr/>
                    <a:lstStyle/>
                    <a:p>
                      <a:r>
                        <a:rPr lang="de-DE" sz="1000" b="1"/>
                        <a:t> Kulturjournal - 2018-05-28 08:54:56 </a:t>
                      </a:r>
                      <a:r>
                        <a:rPr lang="de-DE" sz="1000"/>
                        <a:t> 
 Zwei Dörfer in Schleswig-Holstein trotzen der Landflucht:</a:t>
                      </a:r>
                      <a:endParaRPr lang="en-US" sz="1000"/>
                    </a:p>
                  </a:txBody>
                  <a:tcPr/>
                </a:tc>
                <a:tc>
                  <a:txBody>
                    <a:bodyPr/>
                    <a:lstStyle/>
                    <a:p>
                      <a:r>
                        <a:rPr lang="en-US" sz="1000"/>
                        <a:t>614</a:t>
                      </a:r>
                    </a:p>
                  </a:txBody>
                  <a:tcPr/>
                </a:tc>
                <a:tc>
                  <a:txBody>
                    <a:bodyPr/>
                    <a:lstStyle/>
                    <a:p>
                      <a:r>
                        <a:rPr lang="en-US" sz="1000"/>
                        <a:t>298</a:t>
                      </a:r>
                    </a:p>
                  </a:txBody>
                  <a:tcPr/>
                </a:tc>
                <a:tc>
                  <a:txBody>
                    <a:bodyPr/>
                    <a:lstStyle/>
                    <a:p>
                      <a:r>
                        <a:rPr lang="en-US" sz="1000"/>
                        <a:t>22 %</a:t>
                      </a:r>
                    </a:p>
                  </a:txBody>
                  <a:tcPr/>
                </a:tc>
                <a:tc>
                  <a:txBody>
                    <a:bodyPr/>
                    <a:lstStyle/>
                    <a:p>
                      <a:r>
                        <a:rPr lang="en-US" sz="1000"/>
                        <a:t>0:36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86423065"/>
                  </a:ext>
                </a:extLst>
              </a:tr>
            </a:tbl>
          </a:graphicData>
        </a:graphic>
      </p:graphicFrame>
      <p:sp>
        <p:nvSpPr>
          <p:cNvPr id="4" name="Text Placeholder 3">
            <a:extLst>
              <a:ext uri="{FF2B5EF4-FFF2-40B4-BE49-F238E27FC236}">
                <a16:creationId xmlns:a16="http://schemas.microsoft.com/office/drawing/2014/main" id="{08B0B8C6-FB12-47B4-8B90-2916DC7EAE05}"/>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2397019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32224-B182-4358-A25A-A27295AC5EB6}"/>
              </a:ext>
            </a:extLst>
          </p:cNvPr>
          <p:cNvSpPr>
            <a:spLocks noGrp="1"/>
          </p:cNvSpPr>
          <p:nvPr>
            <p:ph type="title"/>
          </p:nvPr>
        </p:nvSpPr>
        <p:spPr/>
        <p:txBody>
          <a:bodyPr/>
          <a:lstStyle/>
          <a:p>
            <a:r>
              <a:rPr lang="en-US"/>
              <a:t>Eigene Posts - Videostartrate - Export | Kulturjournal</a:t>
            </a:r>
          </a:p>
        </p:txBody>
      </p:sp>
      <p:graphicFrame>
        <p:nvGraphicFramePr>
          <p:cNvPr id="5" name="Table Placeholder 4">
            <a:extLst>
              <a:ext uri="{FF2B5EF4-FFF2-40B4-BE49-F238E27FC236}">
                <a16:creationId xmlns:a16="http://schemas.microsoft.com/office/drawing/2014/main" id="{5F129B95-20EF-44AE-8308-DFE4ABF40B76}"/>
              </a:ext>
            </a:extLst>
          </p:cNvPr>
          <p:cNvGraphicFramePr>
            <a:graphicFrameLocks noGrp="1"/>
          </p:cNvGraphicFramePr>
          <p:nvPr>
            <p:ph type="tbl" sz="quarter" idx="13"/>
            <p:extLst>
              <p:ext uri="{D42A27DB-BD31-4B8C-83A1-F6EECF244321}">
                <p14:modId xmlns:p14="http://schemas.microsoft.com/office/powerpoint/2010/main" val="2473191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72779166"/>
                    </a:ext>
                  </a:extLst>
                </a:gridCol>
                <a:gridCol w="822960">
                  <a:extLst>
                    <a:ext uri="{9D8B030D-6E8A-4147-A177-3AD203B41FA5}">
                      <a16:colId xmlns:a16="http://schemas.microsoft.com/office/drawing/2014/main" val="478572263"/>
                    </a:ext>
                  </a:extLst>
                </a:gridCol>
                <a:gridCol w="822960">
                  <a:extLst>
                    <a:ext uri="{9D8B030D-6E8A-4147-A177-3AD203B41FA5}">
                      <a16:colId xmlns:a16="http://schemas.microsoft.com/office/drawing/2014/main" val="3499832398"/>
                    </a:ext>
                  </a:extLst>
                </a:gridCol>
                <a:gridCol w="822960">
                  <a:extLst>
                    <a:ext uri="{9D8B030D-6E8A-4147-A177-3AD203B41FA5}">
                      <a16:colId xmlns:a16="http://schemas.microsoft.com/office/drawing/2014/main" val="2001574520"/>
                    </a:ext>
                  </a:extLst>
                </a:gridCol>
                <a:gridCol w="822960">
                  <a:extLst>
                    <a:ext uri="{9D8B030D-6E8A-4147-A177-3AD203B41FA5}">
                      <a16:colId xmlns:a16="http://schemas.microsoft.com/office/drawing/2014/main" val="2492727529"/>
                    </a:ext>
                  </a:extLst>
                </a:gridCol>
                <a:gridCol w="822960">
                  <a:extLst>
                    <a:ext uri="{9D8B030D-6E8A-4147-A177-3AD203B41FA5}">
                      <a16:colId xmlns:a16="http://schemas.microsoft.com/office/drawing/2014/main" val="3688275278"/>
                    </a:ext>
                  </a:extLst>
                </a:gridCol>
                <a:gridCol w="822960">
                  <a:extLst>
                    <a:ext uri="{9D8B030D-6E8A-4147-A177-3AD203B41FA5}">
                      <a16:colId xmlns:a16="http://schemas.microsoft.com/office/drawing/2014/main" val="1051851019"/>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68949494"/>
                  </a:ext>
                </a:extLst>
              </a:tr>
              <a:tr h="370840">
                <a:tc>
                  <a:txBody>
                    <a:bodyPr/>
                    <a:lstStyle/>
                    <a:p>
                      <a:r>
                        <a:rPr lang="de-DE" sz="1000" b="1"/>
                        <a:t> Kulturjournal - 2018-05-17 07:00:05 </a:t>
                      </a:r>
                      <a:r>
                        <a:rPr lang="de-DE" sz="1000"/>
                        <a:t> 
 Wie wichtig findet ihr Rechtschreibung?</a:t>
                      </a:r>
                      <a:endParaRPr lang="en-US" sz="1000"/>
                    </a:p>
                  </a:txBody>
                  <a:tcPr/>
                </a:tc>
                <a:tc>
                  <a:txBody>
                    <a:bodyPr/>
                    <a:lstStyle/>
                    <a:p>
                      <a:r>
                        <a:rPr lang="en-US" sz="1000"/>
                        <a:t>33.81 %</a:t>
                      </a:r>
                    </a:p>
                  </a:txBody>
                  <a:tcPr/>
                </a:tc>
                <a:tc>
                  <a:txBody>
                    <a:bodyPr/>
                    <a:lstStyle/>
                    <a:p>
                      <a:r>
                        <a:rPr lang="en-US" sz="1000"/>
                        <a:t>47.48 %</a:t>
                      </a:r>
                    </a:p>
                  </a:txBody>
                  <a:tcPr/>
                </a:tc>
                <a:tc>
                  <a:txBody>
                    <a:bodyPr/>
                    <a:lstStyle/>
                    <a:p>
                      <a:r>
                        <a:rPr lang="en-US" sz="1000"/>
                        <a:t>145</a:t>
                      </a:r>
                    </a:p>
                  </a:txBody>
                  <a:tcPr/>
                </a:tc>
                <a:tc>
                  <a:txBody>
                    <a:bodyPr/>
                    <a:lstStyle/>
                    <a:p>
                      <a:r>
                        <a:rPr lang="en-US" sz="1000"/>
                        <a:t>417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54321612"/>
                  </a:ext>
                </a:extLst>
              </a:tr>
              <a:tr h="370840">
                <a:tc>
                  <a:txBody>
                    <a:bodyPr/>
                    <a:lstStyle/>
                    <a:p>
                      <a:r>
                        <a:rPr lang="de-DE" sz="1000" b="1"/>
                        <a:t> Kulturjournal - 2018-05-23 14:09:26 </a:t>
                      </a:r>
                      <a:r>
                        <a:rPr lang="de-DE" sz="1000"/>
                        <a:t> 
 Neue Skulptur auf dem Hamburger Rathausmarkt. Ein Hingucker, oder?</a:t>
                      </a:r>
                      <a:endParaRPr lang="en-US" sz="1000"/>
                    </a:p>
                  </a:txBody>
                  <a:tcPr/>
                </a:tc>
                <a:tc>
                  <a:txBody>
                    <a:bodyPr/>
                    <a:lstStyle/>
                    <a:p>
                      <a:r>
                        <a:rPr lang="en-US" sz="1000"/>
                        <a:t>26.01 %</a:t>
                      </a:r>
                    </a:p>
                  </a:txBody>
                  <a:tcPr/>
                </a:tc>
                <a:tc>
                  <a:txBody>
                    <a:bodyPr/>
                    <a:lstStyle/>
                    <a:p>
                      <a:r>
                        <a:rPr lang="en-US" sz="1000"/>
                        <a:t>45.09 %</a:t>
                      </a:r>
                    </a:p>
                  </a:txBody>
                  <a:tcPr/>
                </a:tc>
                <a:tc>
                  <a:txBody>
                    <a:bodyPr/>
                    <a:lstStyle/>
                    <a:p>
                      <a:r>
                        <a:rPr lang="en-US" sz="1000"/>
                        <a:t>277</a:t>
                      </a:r>
                    </a:p>
                  </a:txBody>
                  <a:tcPr/>
                </a:tc>
                <a:tc>
                  <a:txBody>
                    <a:bodyPr/>
                    <a:lstStyle/>
                    <a:p>
                      <a:r>
                        <a:rPr lang="en-US" sz="1000"/>
                        <a:t>1038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42749566"/>
                  </a:ext>
                </a:extLst>
              </a:tr>
              <a:tr h="370840">
                <a:tc>
                  <a:txBody>
                    <a:bodyPr/>
                    <a:lstStyle/>
                    <a:p>
                      <a:r>
                        <a:rPr lang="de-DE" sz="1000" b="1"/>
                        <a:t> Kulturjournal - 2018-05-14 15:45:09 </a:t>
                      </a:r>
                      <a:r>
                        <a:rPr lang="de-DE" sz="1000"/>
                        <a:t> 
 82 Frauen aus der Filmbranche sind schweigend über den roten Teppich von Cannes gelaufen. 82, weil in der langen Geschichte des Festivals nur 82 Regisseurinnen in den Wettbewerb eingeladen wurden - männliche Regisseure dagegen 1688!</a:t>
                      </a:r>
                      <a:endParaRPr lang="en-US" sz="1000"/>
                    </a:p>
                  </a:txBody>
                  <a:tcPr/>
                </a:tc>
                <a:tc>
                  <a:txBody>
                    <a:bodyPr/>
                    <a:lstStyle/>
                    <a:p>
                      <a:r>
                        <a:rPr lang="en-US" sz="1000"/>
                        <a:t>24.42 %</a:t>
                      </a:r>
                    </a:p>
                  </a:txBody>
                  <a:tcPr/>
                </a:tc>
                <a:tc>
                  <a:txBody>
                    <a:bodyPr/>
                    <a:lstStyle/>
                    <a:p>
                      <a:r>
                        <a:rPr lang="en-US" sz="1000"/>
                        <a:t>38.58 %</a:t>
                      </a:r>
                    </a:p>
                  </a:txBody>
                  <a:tcPr/>
                </a:tc>
                <a:tc>
                  <a:txBody>
                    <a:bodyPr/>
                    <a:lstStyle/>
                    <a:p>
                      <a:r>
                        <a:rPr lang="en-US" sz="1000"/>
                        <a:t>174</a:t>
                      </a:r>
                    </a:p>
                  </a:txBody>
                  <a:tcPr/>
                </a:tc>
                <a:tc>
                  <a:txBody>
                    <a:bodyPr/>
                    <a:lstStyle/>
                    <a:p>
                      <a:r>
                        <a:rPr lang="en-US" sz="1000"/>
                        <a:t>692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75970330"/>
                  </a:ext>
                </a:extLst>
              </a:tr>
              <a:tr h="370840">
                <a:tc>
                  <a:txBody>
                    <a:bodyPr/>
                    <a:lstStyle/>
                    <a:p>
                      <a:r>
                        <a:rPr lang="de-DE" sz="1000" b="1"/>
                        <a:t> Kulturjournal - 2018-05-29 14:13:27 </a:t>
                      </a:r>
                      <a:r>
                        <a:rPr lang="de-DE" sz="1000"/>
                        <a:t> 
 Alter ist nichts für Feiglinge: Unsere Kulturjournal-Reporterin Nadia Kailouli macht den Selbstversuch:</a:t>
                      </a:r>
                      <a:endParaRPr lang="en-US" sz="1000"/>
                    </a:p>
                  </a:txBody>
                  <a:tcPr/>
                </a:tc>
                <a:tc>
                  <a:txBody>
                    <a:bodyPr/>
                    <a:lstStyle/>
                    <a:p>
                      <a:r>
                        <a:rPr lang="en-US" sz="1000"/>
                        <a:t>23.50 %</a:t>
                      </a:r>
                    </a:p>
                  </a:txBody>
                  <a:tcPr/>
                </a:tc>
                <a:tc>
                  <a:txBody>
                    <a:bodyPr/>
                    <a:lstStyle/>
                    <a:p>
                      <a:r>
                        <a:rPr lang="en-US" sz="1000"/>
                        <a:t>38.54 %</a:t>
                      </a:r>
                    </a:p>
                  </a:txBody>
                  <a:tcPr/>
                </a:tc>
                <a:tc>
                  <a:txBody>
                    <a:bodyPr/>
                    <a:lstStyle/>
                    <a:p>
                      <a:r>
                        <a:rPr lang="en-US" sz="1000"/>
                        <a:t>920</a:t>
                      </a:r>
                    </a:p>
                  </a:txBody>
                  <a:tcPr/>
                </a:tc>
                <a:tc>
                  <a:txBody>
                    <a:bodyPr/>
                    <a:lstStyle/>
                    <a:p>
                      <a:r>
                        <a:rPr lang="en-US" sz="1000"/>
                        <a:t>3757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29689061"/>
                  </a:ext>
                </a:extLst>
              </a:tr>
              <a:tr h="370840">
                <a:tc>
                  <a:txBody>
                    <a:bodyPr/>
                    <a:lstStyle/>
                    <a:p>
                      <a:r>
                        <a:rPr lang="de-DE" sz="1000" b="1"/>
                        <a:t> Kulturjournal - 2018-05-15 14:41:12 </a:t>
                      </a:r>
                      <a:r>
                        <a:rPr lang="de-DE" sz="1000"/>
                        <a:t> 
 Der Film “Rafiki” sorgt für Aufsehen in Cannes. Er ist der erste Film aus Kenia, der auf dem Filmfestival läuft und ist in seinem Heimatland verboten. Aus einem Grund, der in Deutschland undenkbar wäre.</a:t>
                      </a:r>
                      <a:endParaRPr lang="en-US" sz="1000"/>
                    </a:p>
                  </a:txBody>
                  <a:tcPr/>
                </a:tc>
                <a:tc>
                  <a:txBody>
                    <a:bodyPr/>
                    <a:lstStyle/>
                    <a:p>
                      <a:r>
                        <a:rPr lang="en-US" sz="1000"/>
                        <a:t>23.04 %</a:t>
                      </a:r>
                    </a:p>
                  </a:txBody>
                  <a:tcPr/>
                </a:tc>
                <a:tc>
                  <a:txBody>
                    <a:bodyPr/>
                    <a:lstStyle/>
                    <a:p>
                      <a:r>
                        <a:rPr lang="en-US" sz="1000"/>
                        <a:t>38.71 %</a:t>
                      </a:r>
                    </a:p>
                  </a:txBody>
                  <a:tcPr/>
                </a:tc>
                <a:tc>
                  <a:txBody>
                    <a:bodyPr/>
                    <a:lstStyle/>
                    <a:p>
                      <a:r>
                        <a:rPr lang="en-US" sz="1000"/>
                        <a:t>254</a:t>
                      </a:r>
                    </a:p>
                  </a:txBody>
                  <a:tcPr/>
                </a:tc>
                <a:tc>
                  <a:txBody>
                    <a:bodyPr/>
                    <a:lstStyle/>
                    <a:p>
                      <a:r>
                        <a:rPr lang="en-US" sz="1000"/>
                        <a:t>1098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99864461"/>
                  </a:ext>
                </a:extLst>
              </a:tr>
            </a:tbl>
          </a:graphicData>
        </a:graphic>
      </p:graphicFrame>
      <p:sp>
        <p:nvSpPr>
          <p:cNvPr id="4" name="Text Placeholder 3">
            <a:extLst>
              <a:ext uri="{FF2B5EF4-FFF2-40B4-BE49-F238E27FC236}">
                <a16:creationId xmlns:a16="http://schemas.microsoft.com/office/drawing/2014/main" id="{A9E4F852-02D9-4B73-990D-7BCC590BCE4B}"/>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7770694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29EBC-141E-4280-A8D0-146556004B2C}"/>
              </a:ext>
            </a:extLst>
          </p:cNvPr>
          <p:cNvSpPr>
            <a:spLocks noGrp="1"/>
          </p:cNvSpPr>
          <p:nvPr>
            <p:ph type="title"/>
          </p:nvPr>
        </p:nvSpPr>
        <p:spPr/>
        <p:txBody>
          <a:bodyPr/>
          <a:lstStyle/>
          <a:p>
            <a:r>
              <a:rPr lang="en-US"/>
              <a:t>Eigene Posts - Videostartrate - Flop - Export | Kulturjournal</a:t>
            </a:r>
          </a:p>
        </p:txBody>
      </p:sp>
      <p:graphicFrame>
        <p:nvGraphicFramePr>
          <p:cNvPr id="5" name="Table Placeholder 4">
            <a:extLst>
              <a:ext uri="{FF2B5EF4-FFF2-40B4-BE49-F238E27FC236}">
                <a16:creationId xmlns:a16="http://schemas.microsoft.com/office/drawing/2014/main" id="{6BB1DAAE-8356-4C7F-B79B-11DD457B8637}"/>
              </a:ext>
            </a:extLst>
          </p:cNvPr>
          <p:cNvGraphicFramePr>
            <a:graphicFrameLocks noGrp="1"/>
          </p:cNvGraphicFramePr>
          <p:nvPr>
            <p:ph type="tbl" sz="quarter" idx="13"/>
            <p:extLst>
              <p:ext uri="{D42A27DB-BD31-4B8C-83A1-F6EECF244321}">
                <p14:modId xmlns:p14="http://schemas.microsoft.com/office/powerpoint/2010/main" val="133129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52545445"/>
                    </a:ext>
                  </a:extLst>
                </a:gridCol>
                <a:gridCol w="822960">
                  <a:extLst>
                    <a:ext uri="{9D8B030D-6E8A-4147-A177-3AD203B41FA5}">
                      <a16:colId xmlns:a16="http://schemas.microsoft.com/office/drawing/2014/main" val="4117401296"/>
                    </a:ext>
                  </a:extLst>
                </a:gridCol>
                <a:gridCol w="822960">
                  <a:extLst>
                    <a:ext uri="{9D8B030D-6E8A-4147-A177-3AD203B41FA5}">
                      <a16:colId xmlns:a16="http://schemas.microsoft.com/office/drawing/2014/main" val="4092314373"/>
                    </a:ext>
                  </a:extLst>
                </a:gridCol>
                <a:gridCol w="822960">
                  <a:extLst>
                    <a:ext uri="{9D8B030D-6E8A-4147-A177-3AD203B41FA5}">
                      <a16:colId xmlns:a16="http://schemas.microsoft.com/office/drawing/2014/main" val="1405482095"/>
                    </a:ext>
                  </a:extLst>
                </a:gridCol>
                <a:gridCol w="822960">
                  <a:extLst>
                    <a:ext uri="{9D8B030D-6E8A-4147-A177-3AD203B41FA5}">
                      <a16:colId xmlns:a16="http://schemas.microsoft.com/office/drawing/2014/main" val="2012382175"/>
                    </a:ext>
                  </a:extLst>
                </a:gridCol>
                <a:gridCol w="822960">
                  <a:extLst>
                    <a:ext uri="{9D8B030D-6E8A-4147-A177-3AD203B41FA5}">
                      <a16:colId xmlns:a16="http://schemas.microsoft.com/office/drawing/2014/main" val="1612485480"/>
                    </a:ext>
                  </a:extLst>
                </a:gridCol>
                <a:gridCol w="822960">
                  <a:extLst>
                    <a:ext uri="{9D8B030D-6E8A-4147-A177-3AD203B41FA5}">
                      <a16:colId xmlns:a16="http://schemas.microsoft.com/office/drawing/2014/main" val="2234918571"/>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542407813"/>
                  </a:ext>
                </a:extLst>
              </a:tr>
              <a:tr h="370840">
                <a:tc>
                  <a:txBody>
                    <a:bodyPr/>
                    <a:lstStyle/>
                    <a:p>
                      <a:r>
                        <a:rPr lang="de-DE" sz="1000" b="1"/>
                        <a:t> Kulturjournal - 2018-05-11 11:25:24 </a:t>
                      </a:r>
                      <a:r>
                        <a:rPr lang="de-DE" sz="1000"/>
                        <a:t> 
 Kleider machen Leute:
Die Ausstellung zu dem außergewöhnlichen Fotoprojekt "Repicturing Homeless" wird bis zum 30. Mai verlängert. Sehenswert!</a:t>
                      </a:r>
                      <a:endParaRPr lang="en-US" sz="1000"/>
                    </a:p>
                  </a:txBody>
                  <a:tcPr/>
                </a:tc>
                <a:tc>
                  <a:txBody>
                    <a:bodyPr/>
                    <a:lstStyle/>
                    <a:p>
                      <a:r>
                        <a:rPr lang="en-US" sz="1000"/>
                        <a:t>0.0 %</a:t>
                      </a:r>
                    </a:p>
                  </a:txBody>
                  <a:tcPr/>
                </a:tc>
                <a:tc>
                  <a:txBody>
                    <a:bodyPr/>
                    <a:lstStyle/>
                    <a:p>
                      <a:r>
                        <a:rPr lang="en-US" sz="1000"/>
                        <a:t>158.3 %</a:t>
                      </a:r>
                    </a:p>
                  </a:txBody>
                  <a:tcPr/>
                </a:tc>
                <a:tc>
                  <a:txBody>
                    <a:bodyPr/>
                    <a:lstStyle/>
                    <a:p>
                      <a:r>
                        <a:rPr lang="en-US" sz="1000"/>
                        <a:t>0</a:t>
                      </a:r>
                    </a:p>
                  </a:txBody>
                  <a:tcPr/>
                </a:tc>
                <a:tc>
                  <a:txBody>
                    <a:bodyPr/>
                    <a:lstStyle/>
                    <a:p>
                      <a:r>
                        <a:rPr lang="en-US" sz="1000"/>
                        <a:t>499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08191240"/>
                  </a:ext>
                </a:extLst>
              </a:tr>
              <a:tr h="370840">
                <a:tc>
                  <a:txBody>
                    <a:bodyPr/>
                    <a:lstStyle/>
                    <a:p>
                      <a:r>
                        <a:rPr lang="de-DE" sz="1000" b="1"/>
                        <a:t> Kulturjournal - 2018-05-24 11:36:51 </a:t>
                      </a:r>
                      <a:r>
                        <a:rPr lang="de-DE" sz="1000"/>
                        <a:t> 
 Da muss man erstmal drauf kommen. 😂</a:t>
                      </a:r>
                      <a:endParaRPr lang="en-US" sz="1000"/>
                    </a:p>
                  </a:txBody>
                  <a:tcPr/>
                </a:tc>
                <a:tc>
                  <a:txBody>
                    <a:bodyPr/>
                    <a:lstStyle/>
                    <a:p>
                      <a:r>
                        <a:rPr lang="en-US" sz="1000"/>
                        <a:t>0.0 %</a:t>
                      </a:r>
                    </a:p>
                  </a:txBody>
                  <a:tcPr/>
                </a:tc>
                <a:tc>
                  <a:txBody>
                    <a:bodyPr/>
                    <a:lstStyle/>
                    <a:p>
                      <a:r>
                        <a:rPr lang="en-US" sz="1000"/>
                        <a:t>96.2 %</a:t>
                      </a:r>
                    </a:p>
                  </a:txBody>
                  <a:tcPr/>
                </a:tc>
                <a:tc>
                  <a:txBody>
                    <a:bodyPr/>
                    <a:lstStyle/>
                    <a:p>
                      <a:r>
                        <a:rPr lang="en-US" sz="1000"/>
                        <a:t>0</a:t>
                      </a:r>
                    </a:p>
                  </a:txBody>
                  <a:tcPr/>
                </a:tc>
                <a:tc>
                  <a:txBody>
                    <a:bodyPr/>
                    <a:lstStyle/>
                    <a:p>
                      <a:r>
                        <a:rPr lang="en-US" sz="1000"/>
                        <a:t>825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68700677"/>
                  </a:ext>
                </a:extLst>
              </a:tr>
              <a:tr h="370840">
                <a:tc>
                  <a:txBody>
                    <a:bodyPr/>
                    <a:lstStyle/>
                    <a:p>
                      <a:r>
                        <a:rPr lang="de-DE" sz="1000" b="1"/>
                        <a:t> Kulturjournal - 2018-05-25 13:06:57 </a:t>
                      </a:r>
                      <a:r>
                        <a:rPr lang="de-DE" sz="1000"/>
                        <a:t> 
 So kann's laufen mit der Kunst ...</a:t>
                      </a:r>
                      <a:endParaRPr lang="en-US" sz="1000"/>
                    </a:p>
                  </a:txBody>
                  <a:tcPr/>
                </a:tc>
                <a:tc>
                  <a:txBody>
                    <a:bodyPr/>
                    <a:lstStyle/>
                    <a:p>
                      <a:r>
                        <a:rPr lang="en-US" sz="1000"/>
                        <a:t>0.0 %</a:t>
                      </a:r>
                    </a:p>
                  </a:txBody>
                  <a:tcPr/>
                </a:tc>
                <a:tc>
                  <a:txBody>
                    <a:bodyPr/>
                    <a:lstStyle/>
                    <a:p>
                      <a:r>
                        <a:rPr lang="en-US" sz="1000"/>
                        <a:t>140.0 %</a:t>
                      </a:r>
                    </a:p>
                  </a:txBody>
                  <a:tcPr/>
                </a:tc>
                <a:tc>
                  <a:txBody>
                    <a:bodyPr/>
                    <a:lstStyle/>
                    <a:p>
                      <a:r>
                        <a:rPr lang="en-US" sz="1000"/>
                        <a:t>0</a:t>
                      </a:r>
                    </a:p>
                  </a:txBody>
                  <a:tcPr/>
                </a:tc>
                <a:tc>
                  <a:txBody>
                    <a:bodyPr/>
                    <a:lstStyle/>
                    <a:p>
                      <a:r>
                        <a:rPr lang="en-US" sz="1000"/>
                        <a:t>508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81905178"/>
                  </a:ext>
                </a:extLst>
              </a:tr>
              <a:tr h="370840">
                <a:tc>
                  <a:txBody>
                    <a:bodyPr/>
                    <a:lstStyle/>
                    <a:p>
                      <a:r>
                        <a:rPr lang="de-DE" sz="1000" b="1"/>
                        <a:t> Kulturjournal - 2018-05-17 12:24:35 </a:t>
                      </a:r>
                      <a:r>
                        <a:rPr lang="de-DE" sz="1000"/>
                        <a:t> 
 Dieser Job traumatisiert!</a:t>
                      </a:r>
                      <a:endParaRPr lang="en-US" sz="1000"/>
                    </a:p>
                  </a:txBody>
                  <a:tcPr/>
                </a:tc>
                <a:tc>
                  <a:txBody>
                    <a:bodyPr/>
                    <a:lstStyle/>
                    <a:p>
                      <a:r>
                        <a:rPr lang="en-US" sz="1000"/>
                        <a:t>0.0 %</a:t>
                      </a:r>
                    </a:p>
                  </a:txBody>
                  <a:tcPr/>
                </a:tc>
                <a:tc>
                  <a:txBody>
                    <a:bodyPr/>
                    <a:lstStyle/>
                    <a:p>
                      <a:r>
                        <a:rPr lang="en-US" sz="1000"/>
                        <a:t>121.0 %</a:t>
                      </a:r>
                    </a:p>
                  </a:txBody>
                  <a:tcPr/>
                </a:tc>
                <a:tc>
                  <a:txBody>
                    <a:bodyPr/>
                    <a:lstStyle/>
                    <a:p>
                      <a:r>
                        <a:rPr lang="en-US" sz="1000"/>
                        <a:t>0</a:t>
                      </a:r>
                    </a:p>
                  </a:txBody>
                  <a:tcPr/>
                </a:tc>
                <a:tc>
                  <a:txBody>
                    <a:bodyPr/>
                    <a:lstStyle/>
                    <a:p>
                      <a:r>
                        <a:rPr lang="en-US" sz="1000"/>
                        <a:t>329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37848021"/>
                  </a:ext>
                </a:extLst>
              </a:tr>
              <a:tr h="370840">
                <a:tc>
                  <a:txBody>
                    <a:bodyPr/>
                    <a:lstStyle/>
                    <a:p>
                      <a:r>
                        <a:rPr lang="de-DE" sz="1000" b="1"/>
                        <a:t> Kulturjournal - 2018-05-31 11:04:57 </a:t>
                      </a:r>
                      <a:r>
                        <a:rPr lang="de-DE" sz="1000"/>
                        <a:t> 
 Zu den Wunsch-Filmen gehört auch Forrest Gump! 🎬 Heute Abend gibt es das NDR Radiophilharmonie Filmmusik-Wunschkonzert ab 20 Uhr im Livestream. Viel Spaß!</a:t>
                      </a:r>
                      <a:endParaRPr lang="en-US" sz="1000"/>
                    </a:p>
                  </a:txBody>
                  <a:tcPr/>
                </a:tc>
                <a:tc>
                  <a:txBody>
                    <a:bodyPr/>
                    <a:lstStyle/>
                    <a:p>
                      <a:r>
                        <a:rPr lang="en-US" sz="1000"/>
                        <a:t>7.3 %</a:t>
                      </a:r>
                    </a:p>
                  </a:txBody>
                  <a:tcPr/>
                </a:tc>
                <a:tc>
                  <a:txBody>
                    <a:bodyPr/>
                    <a:lstStyle/>
                    <a:p>
                      <a:r>
                        <a:rPr lang="en-US" sz="1000"/>
                        <a:t>30.3 %</a:t>
                      </a:r>
                    </a:p>
                  </a:txBody>
                  <a:tcPr/>
                </a:tc>
                <a:tc>
                  <a:txBody>
                    <a:bodyPr/>
                    <a:lstStyle/>
                    <a:p>
                      <a:r>
                        <a:rPr lang="en-US" sz="1000"/>
                        <a:t>55</a:t>
                      </a:r>
                    </a:p>
                  </a:txBody>
                  <a:tcPr/>
                </a:tc>
                <a:tc>
                  <a:txBody>
                    <a:bodyPr/>
                    <a:lstStyle/>
                    <a:p>
                      <a:r>
                        <a:rPr lang="en-US" sz="1000"/>
                        <a:t>756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95224513"/>
                  </a:ext>
                </a:extLst>
              </a:tr>
            </a:tbl>
          </a:graphicData>
        </a:graphic>
      </p:graphicFrame>
      <p:sp>
        <p:nvSpPr>
          <p:cNvPr id="4" name="Text Placeholder 3">
            <a:extLst>
              <a:ext uri="{FF2B5EF4-FFF2-40B4-BE49-F238E27FC236}">
                <a16:creationId xmlns:a16="http://schemas.microsoft.com/office/drawing/2014/main" id="{500C78D9-6753-433B-94ED-56AB5FF3A03A}"/>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25088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3DBE4-510D-433D-8C55-F86C94545C8F}"/>
              </a:ext>
            </a:extLst>
          </p:cNvPr>
          <p:cNvSpPr>
            <a:spLocks noGrp="1"/>
          </p:cNvSpPr>
          <p:nvPr>
            <p:ph type="title"/>
          </p:nvPr>
        </p:nvSpPr>
        <p:spPr/>
        <p:txBody>
          <a:bodyPr/>
          <a:lstStyle/>
          <a:p>
            <a:r>
              <a:rPr lang="de-DE"/>
              <a:t>Eigene Posts - Potenzielle Reichweite - Export | Kulturjournal</a:t>
            </a:r>
            <a:endParaRPr lang="en-US"/>
          </a:p>
        </p:txBody>
      </p:sp>
      <p:graphicFrame>
        <p:nvGraphicFramePr>
          <p:cNvPr id="5" name="Table Placeholder 4">
            <a:extLst>
              <a:ext uri="{FF2B5EF4-FFF2-40B4-BE49-F238E27FC236}">
                <a16:creationId xmlns:a16="http://schemas.microsoft.com/office/drawing/2014/main" id="{DD21C5D1-E488-438D-BA10-7B88F81D9034}"/>
              </a:ext>
            </a:extLst>
          </p:cNvPr>
          <p:cNvGraphicFramePr>
            <a:graphicFrameLocks noGrp="1"/>
          </p:cNvGraphicFramePr>
          <p:nvPr>
            <p:ph type="tbl" sz="quarter" idx="13"/>
            <p:extLst>
              <p:ext uri="{D42A27DB-BD31-4B8C-83A1-F6EECF244321}">
                <p14:modId xmlns:p14="http://schemas.microsoft.com/office/powerpoint/2010/main" val="2915388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28180001"/>
                    </a:ext>
                  </a:extLst>
                </a:gridCol>
                <a:gridCol w="822960">
                  <a:extLst>
                    <a:ext uri="{9D8B030D-6E8A-4147-A177-3AD203B41FA5}">
                      <a16:colId xmlns:a16="http://schemas.microsoft.com/office/drawing/2014/main" val="3189196580"/>
                    </a:ext>
                  </a:extLst>
                </a:gridCol>
                <a:gridCol w="822960">
                  <a:extLst>
                    <a:ext uri="{9D8B030D-6E8A-4147-A177-3AD203B41FA5}">
                      <a16:colId xmlns:a16="http://schemas.microsoft.com/office/drawing/2014/main" val="517112181"/>
                    </a:ext>
                  </a:extLst>
                </a:gridCol>
                <a:gridCol w="822960">
                  <a:extLst>
                    <a:ext uri="{9D8B030D-6E8A-4147-A177-3AD203B41FA5}">
                      <a16:colId xmlns:a16="http://schemas.microsoft.com/office/drawing/2014/main" val="3669353566"/>
                    </a:ext>
                  </a:extLst>
                </a:gridCol>
                <a:gridCol w="822960">
                  <a:extLst>
                    <a:ext uri="{9D8B030D-6E8A-4147-A177-3AD203B41FA5}">
                      <a16:colId xmlns:a16="http://schemas.microsoft.com/office/drawing/2014/main" val="1123933148"/>
                    </a:ext>
                  </a:extLst>
                </a:gridCol>
                <a:gridCol w="822960">
                  <a:extLst>
                    <a:ext uri="{9D8B030D-6E8A-4147-A177-3AD203B41FA5}">
                      <a16:colId xmlns:a16="http://schemas.microsoft.com/office/drawing/2014/main" val="2645133503"/>
                    </a:ext>
                  </a:extLst>
                </a:gridCol>
                <a:gridCol w="411480">
                  <a:extLst>
                    <a:ext uri="{9D8B030D-6E8A-4147-A177-3AD203B41FA5}">
                      <a16:colId xmlns:a16="http://schemas.microsoft.com/office/drawing/2014/main" val="4034752299"/>
                    </a:ext>
                  </a:extLst>
                </a:gridCol>
                <a:gridCol w="822960">
                  <a:extLst>
                    <a:ext uri="{9D8B030D-6E8A-4147-A177-3AD203B41FA5}">
                      <a16:colId xmlns:a16="http://schemas.microsoft.com/office/drawing/2014/main" val="501944582"/>
                    </a:ext>
                  </a:extLst>
                </a:gridCol>
                <a:gridCol w="822960">
                  <a:extLst>
                    <a:ext uri="{9D8B030D-6E8A-4147-A177-3AD203B41FA5}">
                      <a16:colId xmlns:a16="http://schemas.microsoft.com/office/drawing/2014/main" val="1862905326"/>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172585866"/>
                  </a:ext>
                </a:extLst>
              </a:tr>
              <a:tr h="370840">
                <a:tc>
                  <a:txBody>
                    <a:bodyPr/>
                    <a:lstStyle/>
                    <a:p>
                      <a:r>
                        <a:rPr lang="de-DE" sz="1000" b="1"/>
                        <a:t> Kulturjournal - 2018-05-01 10:22:13 </a:t>
                      </a:r>
                      <a:r>
                        <a:rPr lang="de-DE" sz="1000"/>
                        <a:t> 
 Sind wir notorische Pessimisten? Es geht auch anders!</a:t>
                      </a:r>
                      <a:endParaRPr lang="en-US" sz="1000"/>
                    </a:p>
                  </a:txBody>
                  <a:tcPr/>
                </a:tc>
                <a:tc>
                  <a:txBody>
                    <a:bodyPr/>
                    <a:lstStyle/>
                    <a:p>
                      <a:r>
                        <a:rPr lang="en-US" sz="1000"/>
                        <a:t>15395</a:t>
                      </a:r>
                    </a:p>
                  </a:txBody>
                  <a:tcPr/>
                </a:tc>
                <a:tc>
                  <a:txBody>
                    <a:bodyPr/>
                    <a:lstStyle/>
                    <a:p>
                      <a:r>
                        <a:rPr lang="en-US" sz="1000"/>
                        <a:t>0</a:t>
                      </a:r>
                    </a:p>
                  </a:txBody>
                  <a:tcPr/>
                </a:tc>
                <a:tc>
                  <a:txBody>
                    <a:bodyPr/>
                    <a:lstStyle/>
                    <a:p>
                      <a:r>
                        <a:rPr lang="en-US" sz="1000"/>
                        <a:t>13780</a:t>
                      </a:r>
                    </a:p>
                  </a:txBody>
                  <a:tcPr/>
                </a:tc>
                <a:tc>
                  <a:txBody>
                    <a:bodyPr/>
                    <a:lstStyle/>
                    <a:p>
                      <a:r>
                        <a:rPr lang="en-US" sz="1000"/>
                        <a:t>1760</a:t>
                      </a:r>
                    </a:p>
                  </a:txBody>
                  <a:tcPr/>
                </a:tc>
                <a:tc>
                  <a:txBody>
                    <a:bodyPr/>
                    <a:lstStyle/>
                    <a:p>
                      <a:r>
                        <a:rPr lang="en-US" sz="1000"/>
                        <a:t>15395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59767532"/>
                  </a:ext>
                </a:extLst>
              </a:tr>
              <a:tr h="370840">
                <a:tc>
                  <a:txBody>
                    <a:bodyPr/>
                    <a:lstStyle/>
                    <a:p>
                      <a:r>
                        <a:rPr lang="de-DE" sz="1000" b="1"/>
                        <a:t> Kulturjournal - 2018-05-29 14:13:27 </a:t>
                      </a:r>
                      <a:r>
                        <a:rPr lang="de-DE" sz="1000"/>
                        <a:t> 
 Alter ist nichts für Feiglinge: Unsere Kulturjournal-Reporterin Nadia Kailouli macht den Selbstversuch:</a:t>
                      </a:r>
                      <a:endParaRPr lang="en-US" sz="1000"/>
                    </a:p>
                  </a:txBody>
                  <a:tcPr/>
                </a:tc>
                <a:tc>
                  <a:txBody>
                    <a:bodyPr/>
                    <a:lstStyle/>
                    <a:p>
                      <a:r>
                        <a:rPr lang="en-US" sz="1000"/>
                        <a:t>3757</a:t>
                      </a:r>
                    </a:p>
                  </a:txBody>
                  <a:tcPr/>
                </a:tc>
                <a:tc>
                  <a:txBody>
                    <a:bodyPr/>
                    <a:lstStyle/>
                    <a:p>
                      <a:r>
                        <a:rPr lang="en-US" sz="1000"/>
                        <a:t>0</a:t>
                      </a:r>
                    </a:p>
                  </a:txBody>
                  <a:tcPr/>
                </a:tc>
                <a:tc>
                  <a:txBody>
                    <a:bodyPr/>
                    <a:lstStyle/>
                    <a:p>
                      <a:r>
                        <a:rPr lang="en-US" sz="1000"/>
                        <a:t>1366</a:t>
                      </a:r>
                    </a:p>
                  </a:txBody>
                  <a:tcPr/>
                </a:tc>
                <a:tc>
                  <a:txBody>
                    <a:bodyPr/>
                    <a:lstStyle/>
                    <a:p>
                      <a:r>
                        <a:rPr lang="en-US" sz="1000"/>
                        <a:t>2518</a:t>
                      </a:r>
                    </a:p>
                  </a:txBody>
                  <a:tcPr/>
                </a:tc>
                <a:tc>
                  <a:txBody>
                    <a:bodyPr/>
                    <a:lstStyle/>
                    <a:p>
                      <a:r>
                        <a:rPr lang="en-US" sz="1000"/>
                        <a:t>3757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36789461"/>
                  </a:ext>
                </a:extLst>
              </a:tr>
              <a:tr h="370840">
                <a:tc>
                  <a:txBody>
                    <a:bodyPr/>
                    <a:lstStyle/>
                    <a:p>
                      <a:r>
                        <a:rPr lang="de-DE" sz="1000" b="1"/>
                        <a:t> Kulturjournal - 2018-05-20 10:53:30 </a:t>
                      </a:r>
                      <a:r>
                        <a:rPr lang="de-DE" sz="1000"/>
                        <a:t> 
 Angeberwissen zum Weltbienentag? Bitteschön! 🐝</a:t>
                      </a:r>
                      <a:endParaRPr lang="en-US" sz="1000"/>
                    </a:p>
                  </a:txBody>
                  <a:tcPr/>
                </a:tc>
                <a:tc>
                  <a:txBody>
                    <a:bodyPr/>
                    <a:lstStyle/>
                    <a:p>
                      <a:r>
                        <a:rPr lang="en-US" sz="1000"/>
                        <a:t>3225</a:t>
                      </a:r>
                    </a:p>
                  </a:txBody>
                  <a:tcPr/>
                </a:tc>
                <a:tc>
                  <a:txBody>
                    <a:bodyPr/>
                    <a:lstStyle/>
                    <a:p>
                      <a:r>
                        <a:rPr lang="en-US" sz="1000"/>
                        <a:t>0</a:t>
                      </a:r>
                    </a:p>
                  </a:txBody>
                  <a:tcPr/>
                </a:tc>
                <a:tc>
                  <a:txBody>
                    <a:bodyPr/>
                    <a:lstStyle/>
                    <a:p>
                      <a:r>
                        <a:rPr lang="en-US" sz="1000"/>
                        <a:t>2427</a:t>
                      </a:r>
                    </a:p>
                  </a:txBody>
                  <a:tcPr/>
                </a:tc>
                <a:tc>
                  <a:txBody>
                    <a:bodyPr/>
                    <a:lstStyle/>
                    <a:p>
                      <a:r>
                        <a:rPr lang="en-US" sz="1000"/>
                        <a:t>791</a:t>
                      </a:r>
                    </a:p>
                  </a:txBody>
                  <a:tcPr/>
                </a:tc>
                <a:tc>
                  <a:txBody>
                    <a:bodyPr/>
                    <a:lstStyle/>
                    <a:p>
                      <a:r>
                        <a:rPr lang="en-US" sz="1000"/>
                        <a:t>3225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99912724"/>
                  </a:ext>
                </a:extLst>
              </a:tr>
              <a:tr h="370840">
                <a:tc>
                  <a:txBody>
                    <a:bodyPr/>
                    <a:lstStyle/>
                    <a:p>
                      <a:r>
                        <a:rPr lang="de-DE" sz="1000" b="1"/>
                        <a:t> Kulturjournal - 2018-05-14 18:30:00 </a:t>
                      </a:r>
                      <a:r>
                        <a:rPr lang="de-DE" sz="1000"/>
                        <a:t> 
 Engagierte Bürger retten ihre Stadt!</a:t>
                      </a:r>
                      <a:endParaRPr lang="en-US" sz="1000"/>
                    </a:p>
                  </a:txBody>
                  <a:tcPr/>
                </a:tc>
                <a:tc>
                  <a:txBody>
                    <a:bodyPr/>
                    <a:lstStyle/>
                    <a:p>
                      <a:r>
                        <a:rPr lang="en-US" sz="1000"/>
                        <a:t>2696</a:t>
                      </a:r>
                    </a:p>
                  </a:txBody>
                  <a:tcPr/>
                </a:tc>
                <a:tc>
                  <a:txBody>
                    <a:bodyPr/>
                    <a:lstStyle/>
                    <a:p>
                      <a:r>
                        <a:rPr lang="en-US" sz="1000"/>
                        <a:t>0</a:t>
                      </a:r>
                    </a:p>
                  </a:txBody>
                  <a:tcPr/>
                </a:tc>
                <a:tc>
                  <a:txBody>
                    <a:bodyPr/>
                    <a:lstStyle/>
                    <a:p>
                      <a:r>
                        <a:rPr lang="en-US" sz="1000"/>
                        <a:t>1977</a:t>
                      </a:r>
                    </a:p>
                  </a:txBody>
                  <a:tcPr/>
                </a:tc>
                <a:tc>
                  <a:txBody>
                    <a:bodyPr/>
                    <a:lstStyle/>
                    <a:p>
                      <a:r>
                        <a:rPr lang="en-US" sz="1000"/>
                        <a:t>693</a:t>
                      </a:r>
                    </a:p>
                  </a:txBody>
                  <a:tcPr/>
                </a:tc>
                <a:tc>
                  <a:txBody>
                    <a:bodyPr/>
                    <a:lstStyle/>
                    <a:p>
                      <a:r>
                        <a:rPr lang="en-US" sz="1000"/>
                        <a:t>2696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56358136"/>
                  </a:ext>
                </a:extLst>
              </a:tr>
              <a:tr h="370840">
                <a:tc>
                  <a:txBody>
                    <a:bodyPr/>
                    <a:lstStyle/>
                    <a:p>
                      <a:r>
                        <a:rPr lang="de-DE" sz="1000" b="1"/>
                        <a:t> Kulturjournal - 2018-05-15 08:19:28 </a:t>
                      </a:r>
                      <a:r>
                        <a:rPr lang="de-DE" sz="1000"/>
                        <a:t> 
 Inklusion ist ein Menschenrecht! Doch viele Schulen sind überfordert.
----------------
https://www.ndr.de/fernsehen/kulturjournal6126.html</a:t>
                      </a:r>
                      <a:endParaRPr lang="en-US" sz="1000"/>
                    </a:p>
                  </a:txBody>
                  <a:tcPr/>
                </a:tc>
                <a:tc>
                  <a:txBody>
                    <a:bodyPr/>
                    <a:lstStyle/>
                    <a:p>
                      <a:r>
                        <a:rPr lang="en-US" sz="1000"/>
                        <a:t>2038</a:t>
                      </a:r>
                    </a:p>
                  </a:txBody>
                  <a:tcPr/>
                </a:tc>
                <a:tc>
                  <a:txBody>
                    <a:bodyPr/>
                    <a:lstStyle/>
                    <a:p>
                      <a:r>
                        <a:rPr lang="en-US" sz="1000"/>
                        <a:t>0</a:t>
                      </a:r>
                    </a:p>
                  </a:txBody>
                  <a:tcPr/>
                </a:tc>
                <a:tc>
                  <a:txBody>
                    <a:bodyPr/>
                    <a:lstStyle/>
                    <a:p>
                      <a:r>
                        <a:rPr lang="en-US" sz="1000"/>
                        <a:t>1175</a:t>
                      </a:r>
                    </a:p>
                  </a:txBody>
                  <a:tcPr/>
                </a:tc>
                <a:tc>
                  <a:txBody>
                    <a:bodyPr/>
                    <a:lstStyle/>
                    <a:p>
                      <a:r>
                        <a:rPr lang="en-US" sz="1000"/>
                        <a:t>893</a:t>
                      </a:r>
                    </a:p>
                  </a:txBody>
                  <a:tcPr/>
                </a:tc>
                <a:tc>
                  <a:txBody>
                    <a:bodyPr/>
                    <a:lstStyle/>
                    <a:p>
                      <a:r>
                        <a:rPr lang="en-US" sz="1000"/>
                        <a:t>2038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12516254"/>
                  </a:ext>
                </a:extLst>
              </a:tr>
            </a:tbl>
          </a:graphicData>
        </a:graphic>
      </p:graphicFrame>
      <p:sp>
        <p:nvSpPr>
          <p:cNvPr id="4" name="Text Placeholder 3">
            <a:extLst>
              <a:ext uri="{FF2B5EF4-FFF2-40B4-BE49-F238E27FC236}">
                <a16:creationId xmlns:a16="http://schemas.microsoft.com/office/drawing/2014/main" id="{52762CC6-7465-4DF8-B603-94A06BEE27DF}"/>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797347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3B052-C76D-4D1B-9C46-C9AEFBAE2DC2}"/>
              </a:ext>
            </a:extLst>
          </p:cNvPr>
          <p:cNvSpPr>
            <a:spLocks noGrp="1"/>
          </p:cNvSpPr>
          <p:nvPr>
            <p:ph type="title"/>
          </p:nvPr>
        </p:nvSpPr>
        <p:spPr/>
        <p:txBody>
          <a:bodyPr/>
          <a:lstStyle/>
          <a:p>
            <a:r>
              <a:rPr lang="de-DE"/>
              <a:t>Eigene Posts - Aktive Nutzer - Export | Kulturjournal</a:t>
            </a:r>
            <a:endParaRPr lang="en-US"/>
          </a:p>
        </p:txBody>
      </p:sp>
      <p:graphicFrame>
        <p:nvGraphicFramePr>
          <p:cNvPr id="5" name="Table Placeholder 4">
            <a:extLst>
              <a:ext uri="{FF2B5EF4-FFF2-40B4-BE49-F238E27FC236}">
                <a16:creationId xmlns:a16="http://schemas.microsoft.com/office/drawing/2014/main" id="{3F6F11E3-94DB-4BA2-9BD5-94B64E63EEE6}"/>
              </a:ext>
            </a:extLst>
          </p:cNvPr>
          <p:cNvGraphicFramePr>
            <a:graphicFrameLocks noGrp="1"/>
          </p:cNvGraphicFramePr>
          <p:nvPr>
            <p:ph type="tbl" sz="quarter" idx="13"/>
            <p:extLst>
              <p:ext uri="{D42A27DB-BD31-4B8C-83A1-F6EECF244321}">
                <p14:modId xmlns:p14="http://schemas.microsoft.com/office/powerpoint/2010/main" val="966211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630138508"/>
                    </a:ext>
                  </a:extLst>
                </a:gridCol>
                <a:gridCol w="822960">
                  <a:extLst>
                    <a:ext uri="{9D8B030D-6E8A-4147-A177-3AD203B41FA5}">
                      <a16:colId xmlns:a16="http://schemas.microsoft.com/office/drawing/2014/main" val="360653937"/>
                    </a:ext>
                  </a:extLst>
                </a:gridCol>
                <a:gridCol w="822960">
                  <a:extLst>
                    <a:ext uri="{9D8B030D-6E8A-4147-A177-3AD203B41FA5}">
                      <a16:colId xmlns:a16="http://schemas.microsoft.com/office/drawing/2014/main" val="1956409051"/>
                    </a:ext>
                  </a:extLst>
                </a:gridCol>
                <a:gridCol w="822960">
                  <a:extLst>
                    <a:ext uri="{9D8B030D-6E8A-4147-A177-3AD203B41FA5}">
                      <a16:colId xmlns:a16="http://schemas.microsoft.com/office/drawing/2014/main" val="3621557296"/>
                    </a:ext>
                  </a:extLst>
                </a:gridCol>
                <a:gridCol w="822960">
                  <a:extLst>
                    <a:ext uri="{9D8B030D-6E8A-4147-A177-3AD203B41FA5}">
                      <a16:colId xmlns:a16="http://schemas.microsoft.com/office/drawing/2014/main" val="597528285"/>
                    </a:ext>
                  </a:extLst>
                </a:gridCol>
                <a:gridCol w="493776">
                  <a:extLst>
                    <a:ext uri="{9D8B030D-6E8A-4147-A177-3AD203B41FA5}">
                      <a16:colId xmlns:a16="http://schemas.microsoft.com/office/drawing/2014/main" val="2164769390"/>
                    </a:ext>
                  </a:extLst>
                </a:gridCol>
                <a:gridCol w="493776">
                  <a:extLst>
                    <a:ext uri="{9D8B030D-6E8A-4147-A177-3AD203B41FA5}">
                      <a16:colId xmlns:a16="http://schemas.microsoft.com/office/drawing/2014/main" val="1800003152"/>
                    </a:ext>
                  </a:extLst>
                </a:gridCol>
                <a:gridCol w="493776">
                  <a:extLst>
                    <a:ext uri="{9D8B030D-6E8A-4147-A177-3AD203B41FA5}">
                      <a16:colId xmlns:a16="http://schemas.microsoft.com/office/drawing/2014/main" val="2037421309"/>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050128288"/>
                  </a:ext>
                </a:extLst>
              </a:tr>
              <a:tr h="370840">
                <a:tc>
                  <a:txBody>
                    <a:bodyPr/>
                    <a:lstStyle/>
                    <a:p>
                      <a:r>
                        <a:rPr lang="de-DE" sz="1000" b="1"/>
                        <a:t> Kulturjournal - 2018-05-01 10:22:13 </a:t>
                      </a:r>
                      <a:r>
                        <a:rPr lang="de-DE" sz="1000"/>
                        <a:t> 
 Sind wir notorische Pessimisten? Es geht auch anders!</a:t>
                      </a:r>
                      <a:endParaRPr lang="en-US" sz="1000"/>
                    </a:p>
                  </a:txBody>
                  <a:tcPr/>
                </a:tc>
                <a:tc>
                  <a:txBody>
                    <a:bodyPr/>
                    <a:lstStyle/>
                    <a:p>
                      <a:r>
                        <a:rPr lang="en-US" sz="1000"/>
                        <a:t>551</a:t>
                      </a:r>
                    </a:p>
                  </a:txBody>
                  <a:tcPr/>
                </a:tc>
                <a:tc>
                  <a:txBody>
                    <a:bodyPr/>
                    <a:lstStyle/>
                    <a:p>
                      <a:r>
                        <a:rPr lang="en-US" sz="1000"/>
                        <a:t>15395</a:t>
                      </a:r>
                    </a:p>
                  </a:txBody>
                  <a:tcPr/>
                </a:tc>
                <a:tc>
                  <a:txBody>
                    <a:bodyPr/>
                    <a:lstStyle/>
                    <a:p>
                      <a:r>
                        <a:rPr lang="en-US" sz="1000"/>
                        <a:t>3.6 %</a:t>
                      </a:r>
                    </a:p>
                  </a:txBody>
                  <a:tcPr/>
                </a:tc>
                <a:tc>
                  <a:txBody>
                    <a:bodyPr/>
                    <a:lstStyle/>
                    <a:p>
                      <a:r>
                        <a:rPr lang="en-US" sz="1000"/>
                        <a:t>71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8674371"/>
                  </a:ext>
                </a:extLst>
              </a:tr>
              <a:tr h="370840">
                <a:tc>
                  <a:txBody>
                    <a:bodyPr/>
                    <a:lstStyle/>
                    <a:p>
                      <a:r>
                        <a:rPr lang="de-DE" sz="1000" b="1"/>
                        <a:t> Kulturjournal - 2018-05-29 14:13:27 </a:t>
                      </a:r>
                      <a:r>
                        <a:rPr lang="de-DE" sz="1000"/>
                        <a:t> 
 Alter ist nichts für Feiglinge: Unsere Kulturjournal-Reporterin Nadia Kailouli macht den Selbstversuch:</a:t>
                      </a:r>
                      <a:endParaRPr lang="en-US" sz="1000"/>
                    </a:p>
                  </a:txBody>
                  <a:tcPr/>
                </a:tc>
                <a:tc>
                  <a:txBody>
                    <a:bodyPr/>
                    <a:lstStyle/>
                    <a:p>
                      <a:r>
                        <a:rPr lang="en-US" sz="1000"/>
                        <a:t>283</a:t>
                      </a:r>
                    </a:p>
                  </a:txBody>
                  <a:tcPr/>
                </a:tc>
                <a:tc>
                  <a:txBody>
                    <a:bodyPr/>
                    <a:lstStyle/>
                    <a:p>
                      <a:r>
                        <a:rPr lang="en-US" sz="1000"/>
                        <a:t>3757</a:t>
                      </a:r>
                    </a:p>
                  </a:txBody>
                  <a:tcPr/>
                </a:tc>
                <a:tc>
                  <a:txBody>
                    <a:bodyPr/>
                    <a:lstStyle/>
                    <a:p>
                      <a:r>
                        <a:rPr lang="en-US" sz="1000"/>
                        <a:t>7.5 %</a:t>
                      </a:r>
                    </a:p>
                  </a:txBody>
                  <a:tcPr/>
                </a:tc>
                <a:tc>
                  <a:txBody>
                    <a:bodyPr/>
                    <a:lstStyle/>
                    <a:p>
                      <a:r>
                        <a:rPr lang="en-US" sz="1000"/>
                        <a:t>39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22192869"/>
                  </a:ext>
                </a:extLst>
              </a:tr>
              <a:tr h="370840">
                <a:tc>
                  <a:txBody>
                    <a:bodyPr/>
                    <a:lstStyle/>
                    <a:p>
                      <a:r>
                        <a:rPr lang="de-DE" sz="1000" b="1"/>
                        <a:t> Kulturjournal - 2018-05-14 18:30:00 </a:t>
                      </a:r>
                      <a:r>
                        <a:rPr lang="de-DE" sz="1000"/>
                        <a:t> 
 Engagierte Bürger retten ihre Stadt!</a:t>
                      </a:r>
                      <a:endParaRPr lang="en-US" sz="1000"/>
                    </a:p>
                  </a:txBody>
                  <a:tcPr/>
                </a:tc>
                <a:tc>
                  <a:txBody>
                    <a:bodyPr/>
                    <a:lstStyle/>
                    <a:p>
                      <a:r>
                        <a:rPr lang="en-US" sz="1000"/>
                        <a:t>197</a:t>
                      </a:r>
                    </a:p>
                  </a:txBody>
                  <a:tcPr/>
                </a:tc>
                <a:tc>
                  <a:txBody>
                    <a:bodyPr/>
                    <a:lstStyle/>
                    <a:p>
                      <a:r>
                        <a:rPr lang="en-US" sz="1000"/>
                        <a:t>2696</a:t>
                      </a:r>
                    </a:p>
                  </a:txBody>
                  <a:tcPr/>
                </a:tc>
                <a:tc>
                  <a:txBody>
                    <a:bodyPr/>
                    <a:lstStyle/>
                    <a:p>
                      <a:r>
                        <a:rPr lang="en-US" sz="1000"/>
                        <a:t>7.3 %</a:t>
                      </a:r>
                    </a:p>
                  </a:txBody>
                  <a:tcPr/>
                </a:tc>
                <a:tc>
                  <a:txBody>
                    <a:bodyPr/>
                    <a:lstStyle/>
                    <a:p>
                      <a:r>
                        <a:rPr lang="en-US" sz="1000"/>
                        <a:t>47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71963861"/>
                  </a:ext>
                </a:extLst>
              </a:tr>
              <a:tr h="370840">
                <a:tc>
                  <a:txBody>
                    <a:bodyPr/>
                    <a:lstStyle/>
                    <a:p>
                      <a:r>
                        <a:rPr lang="nn-NO" sz="1000" b="1"/>
                        <a:t> Kulturjournal - 2018-05-18 08:25:18 </a:t>
                      </a:r>
                      <a:r>
                        <a:rPr lang="nn-NO" sz="1000"/>
                        <a:t> 
 Aha.</a:t>
                      </a:r>
                      <a:endParaRPr lang="en-US" sz="1000"/>
                    </a:p>
                  </a:txBody>
                  <a:tcPr/>
                </a:tc>
                <a:tc>
                  <a:txBody>
                    <a:bodyPr/>
                    <a:lstStyle/>
                    <a:p>
                      <a:r>
                        <a:rPr lang="en-US" sz="1000"/>
                        <a:t>148</a:t>
                      </a:r>
                    </a:p>
                  </a:txBody>
                  <a:tcPr/>
                </a:tc>
                <a:tc>
                  <a:txBody>
                    <a:bodyPr/>
                    <a:lstStyle/>
                    <a:p>
                      <a:r>
                        <a:rPr lang="en-US" sz="1000"/>
                        <a:t>692</a:t>
                      </a:r>
                    </a:p>
                  </a:txBody>
                  <a:tcPr/>
                </a:tc>
                <a:tc>
                  <a:txBody>
                    <a:bodyPr/>
                    <a:lstStyle/>
                    <a:p>
                      <a:r>
                        <a:rPr lang="en-US" sz="1000"/>
                        <a:t>21.4 %</a:t>
                      </a:r>
                    </a:p>
                  </a:txBody>
                  <a:tcPr/>
                </a:tc>
                <a:tc>
                  <a:txBody>
                    <a:bodyPr/>
                    <a:lstStyle/>
                    <a:p>
                      <a:r>
                        <a:rPr lang="en-US" sz="1000"/>
                        <a:t>12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3991570"/>
                  </a:ext>
                </a:extLst>
              </a:tr>
              <a:tr h="370840">
                <a:tc>
                  <a:txBody>
                    <a:bodyPr/>
                    <a:lstStyle/>
                    <a:p>
                      <a:r>
                        <a:rPr lang="de-DE" sz="1000" b="1"/>
                        <a:t> Kulturjournal - 2018-05-20 10:53:30 </a:t>
                      </a:r>
                      <a:r>
                        <a:rPr lang="de-DE" sz="1000"/>
                        <a:t> 
 Angeberwissen zum Weltbienentag? Bitteschön! 🐝</a:t>
                      </a:r>
                      <a:endParaRPr lang="en-US" sz="1000"/>
                    </a:p>
                  </a:txBody>
                  <a:tcPr/>
                </a:tc>
                <a:tc>
                  <a:txBody>
                    <a:bodyPr/>
                    <a:lstStyle/>
                    <a:p>
                      <a:r>
                        <a:rPr lang="en-US" sz="1000"/>
                        <a:t>142</a:t>
                      </a:r>
                    </a:p>
                  </a:txBody>
                  <a:tcPr/>
                </a:tc>
                <a:tc>
                  <a:txBody>
                    <a:bodyPr/>
                    <a:lstStyle/>
                    <a:p>
                      <a:r>
                        <a:rPr lang="en-US" sz="1000"/>
                        <a:t>3225</a:t>
                      </a:r>
                    </a:p>
                  </a:txBody>
                  <a:tcPr/>
                </a:tc>
                <a:tc>
                  <a:txBody>
                    <a:bodyPr/>
                    <a:lstStyle/>
                    <a:p>
                      <a:r>
                        <a:rPr lang="en-US" sz="1000"/>
                        <a:t>4.4 %</a:t>
                      </a:r>
                    </a:p>
                  </a:txBody>
                  <a:tcPr/>
                </a:tc>
                <a:tc>
                  <a:txBody>
                    <a:bodyPr/>
                    <a:lstStyle/>
                    <a:p>
                      <a:r>
                        <a:rPr lang="en-US" sz="1000"/>
                        <a:t>73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54715055"/>
                  </a:ext>
                </a:extLst>
              </a:tr>
            </a:tbl>
          </a:graphicData>
        </a:graphic>
      </p:graphicFrame>
      <p:sp>
        <p:nvSpPr>
          <p:cNvPr id="4" name="Text Placeholder 3">
            <a:extLst>
              <a:ext uri="{FF2B5EF4-FFF2-40B4-BE49-F238E27FC236}">
                <a16:creationId xmlns:a16="http://schemas.microsoft.com/office/drawing/2014/main" id="{7621303E-4DB9-4A3C-A3D8-0EA1AAB7140C}"/>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2324023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CF23B-E3F7-4F0D-8B40-D3C3C450E524}"/>
              </a:ext>
            </a:extLst>
          </p:cNvPr>
          <p:cNvSpPr>
            <a:spLocks noGrp="1"/>
          </p:cNvSpPr>
          <p:nvPr>
            <p:ph type="title"/>
          </p:nvPr>
        </p:nvSpPr>
        <p:spPr/>
        <p:txBody>
          <a:bodyPr/>
          <a:lstStyle/>
          <a:p>
            <a:r>
              <a:rPr lang="en-US"/>
              <a:t>Eigene Posts - I-Rate Aktive Nutzer - Export | Kulturjournal</a:t>
            </a:r>
          </a:p>
        </p:txBody>
      </p:sp>
      <p:graphicFrame>
        <p:nvGraphicFramePr>
          <p:cNvPr id="5" name="Table Placeholder 4">
            <a:extLst>
              <a:ext uri="{FF2B5EF4-FFF2-40B4-BE49-F238E27FC236}">
                <a16:creationId xmlns:a16="http://schemas.microsoft.com/office/drawing/2014/main" id="{68B5A64C-07AA-4E87-A4B4-AF4E75C7D051}"/>
              </a:ext>
            </a:extLst>
          </p:cNvPr>
          <p:cNvGraphicFramePr>
            <a:graphicFrameLocks noGrp="1"/>
          </p:cNvGraphicFramePr>
          <p:nvPr>
            <p:ph type="tbl" sz="quarter" idx="13"/>
            <p:extLst>
              <p:ext uri="{D42A27DB-BD31-4B8C-83A1-F6EECF244321}">
                <p14:modId xmlns:p14="http://schemas.microsoft.com/office/powerpoint/2010/main" val="1856489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16575718"/>
                    </a:ext>
                  </a:extLst>
                </a:gridCol>
                <a:gridCol w="822960">
                  <a:extLst>
                    <a:ext uri="{9D8B030D-6E8A-4147-A177-3AD203B41FA5}">
                      <a16:colId xmlns:a16="http://schemas.microsoft.com/office/drawing/2014/main" val="4265833663"/>
                    </a:ext>
                  </a:extLst>
                </a:gridCol>
                <a:gridCol w="822960">
                  <a:extLst>
                    <a:ext uri="{9D8B030D-6E8A-4147-A177-3AD203B41FA5}">
                      <a16:colId xmlns:a16="http://schemas.microsoft.com/office/drawing/2014/main" val="4124376840"/>
                    </a:ext>
                  </a:extLst>
                </a:gridCol>
                <a:gridCol w="822960">
                  <a:extLst>
                    <a:ext uri="{9D8B030D-6E8A-4147-A177-3AD203B41FA5}">
                      <a16:colId xmlns:a16="http://schemas.microsoft.com/office/drawing/2014/main" val="2660314559"/>
                    </a:ext>
                  </a:extLst>
                </a:gridCol>
                <a:gridCol w="822960">
                  <a:extLst>
                    <a:ext uri="{9D8B030D-6E8A-4147-A177-3AD203B41FA5}">
                      <a16:colId xmlns:a16="http://schemas.microsoft.com/office/drawing/2014/main" val="2481293489"/>
                    </a:ext>
                  </a:extLst>
                </a:gridCol>
                <a:gridCol w="822960">
                  <a:extLst>
                    <a:ext uri="{9D8B030D-6E8A-4147-A177-3AD203B41FA5}">
                      <a16:colId xmlns:a16="http://schemas.microsoft.com/office/drawing/2014/main" val="1103588226"/>
                    </a:ext>
                  </a:extLst>
                </a:gridCol>
                <a:gridCol w="822960">
                  <a:extLst>
                    <a:ext uri="{9D8B030D-6E8A-4147-A177-3AD203B41FA5}">
                      <a16:colId xmlns:a16="http://schemas.microsoft.com/office/drawing/2014/main" val="2071697103"/>
                    </a:ext>
                  </a:extLst>
                </a:gridCol>
                <a:gridCol w="822960">
                  <a:extLst>
                    <a:ext uri="{9D8B030D-6E8A-4147-A177-3AD203B41FA5}">
                      <a16:colId xmlns:a16="http://schemas.microsoft.com/office/drawing/2014/main" val="4001133552"/>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13541095"/>
                  </a:ext>
                </a:extLst>
              </a:tr>
              <a:tr h="370840">
                <a:tc>
                  <a:txBody>
                    <a:bodyPr/>
                    <a:lstStyle/>
                    <a:p>
                      <a:r>
                        <a:rPr lang="de-DE" sz="1000" b="1"/>
                        <a:t> Kulturjournal - 2018-05-25 13:06:57 </a:t>
                      </a:r>
                      <a:r>
                        <a:rPr lang="de-DE" sz="1000"/>
                        <a:t> 
 So kann's laufen mit der Kunst ...</a:t>
                      </a:r>
                      <a:endParaRPr lang="en-US" sz="1000"/>
                    </a:p>
                  </a:txBody>
                  <a:tcPr/>
                </a:tc>
                <a:tc>
                  <a:txBody>
                    <a:bodyPr/>
                    <a:lstStyle/>
                    <a:p>
                      <a:r>
                        <a:rPr lang="en-US" sz="1000"/>
                        <a:t>25.2 %</a:t>
                      </a:r>
                    </a:p>
                  </a:txBody>
                  <a:tcPr/>
                </a:tc>
                <a:tc>
                  <a:txBody>
                    <a:bodyPr/>
                    <a:lstStyle/>
                    <a:p>
                      <a:r>
                        <a:rPr lang="en-US" sz="1000"/>
                        <a:t>128</a:t>
                      </a:r>
                    </a:p>
                  </a:txBody>
                  <a:tcPr/>
                </a:tc>
                <a:tc>
                  <a:txBody>
                    <a:bodyPr/>
                    <a:lstStyle/>
                    <a:p>
                      <a:r>
                        <a:rPr lang="en-US" sz="1000"/>
                        <a:t>508</a:t>
                      </a:r>
                    </a:p>
                  </a:txBody>
                  <a:tcPr/>
                </a:tc>
                <a:tc>
                  <a:txBody>
                    <a:bodyPr/>
                    <a:lstStyle/>
                    <a:p>
                      <a:r>
                        <a:rPr lang="en-US" sz="1000"/>
                        <a:t>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2538327"/>
                  </a:ext>
                </a:extLst>
              </a:tr>
              <a:tr h="370840">
                <a:tc>
                  <a:txBody>
                    <a:bodyPr/>
                    <a:lstStyle/>
                    <a:p>
                      <a:r>
                        <a:rPr lang="de-DE" sz="1000" b="1"/>
                        <a:t> Kulturjournal - 2018-05-14 16:32:58 </a:t>
                      </a:r>
                      <a:r>
                        <a:rPr lang="de-DE" sz="1000"/>
                        <a:t> 
 Auszeichnung für Dunja Hayali!</a:t>
                      </a:r>
                      <a:endParaRPr lang="en-US" sz="1000"/>
                    </a:p>
                  </a:txBody>
                  <a:tcPr/>
                </a:tc>
                <a:tc>
                  <a:txBody>
                    <a:bodyPr/>
                    <a:lstStyle/>
                    <a:p>
                      <a:r>
                        <a:rPr lang="en-US" sz="1000"/>
                        <a:t>24.8 %</a:t>
                      </a:r>
                    </a:p>
                  </a:txBody>
                  <a:tcPr/>
                </a:tc>
                <a:tc>
                  <a:txBody>
                    <a:bodyPr/>
                    <a:lstStyle/>
                    <a:p>
                      <a:r>
                        <a:rPr lang="en-US" sz="1000"/>
                        <a:t>129</a:t>
                      </a:r>
                    </a:p>
                  </a:txBody>
                  <a:tcPr/>
                </a:tc>
                <a:tc>
                  <a:txBody>
                    <a:bodyPr/>
                    <a:lstStyle/>
                    <a:p>
                      <a:r>
                        <a:rPr lang="en-US" sz="1000"/>
                        <a:t>521</a:t>
                      </a:r>
                    </a:p>
                  </a:txBody>
                  <a:tcPr/>
                </a:tc>
                <a:tc>
                  <a:txBody>
                    <a:bodyPr/>
                    <a:lstStyle/>
                    <a:p>
                      <a:r>
                        <a:rPr lang="en-US" sz="1000"/>
                        <a:t>89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08567321"/>
                  </a:ext>
                </a:extLst>
              </a:tr>
              <a:tr h="370840">
                <a:tc>
                  <a:txBody>
                    <a:bodyPr/>
                    <a:lstStyle/>
                    <a:p>
                      <a:r>
                        <a:rPr lang="nn-NO" sz="1000" b="1"/>
                        <a:t> Kulturjournal - 2018-05-18 08:25:18 </a:t>
                      </a:r>
                      <a:r>
                        <a:rPr lang="nn-NO" sz="1000"/>
                        <a:t> 
 Aha.</a:t>
                      </a:r>
                      <a:endParaRPr lang="en-US" sz="1000"/>
                    </a:p>
                  </a:txBody>
                  <a:tcPr/>
                </a:tc>
                <a:tc>
                  <a:txBody>
                    <a:bodyPr/>
                    <a:lstStyle/>
                    <a:p>
                      <a:r>
                        <a:rPr lang="en-US" sz="1000"/>
                        <a:t>21.4 %</a:t>
                      </a:r>
                    </a:p>
                  </a:txBody>
                  <a:tcPr/>
                </a:tc>
                <a:tc>
                  <a:txBody>
                    <a:bodyPr/>
                    <a:lstStyle/>
                    <a:p>
                      <a:r>
                        <a:rPr lang="en-US" sz="1000"/>
                        <a:t>148</a:t>
                      </a:r>
                    </a:p>
                  </a:txBody>
                  <a:tcPr/>
                </a:tc>
                <a:tc>
                  <a:txBody>
                    <a:bodyPr/>
                    <a:lstStyle/>
                    <a:p>
                      <a:r>
                        <a:rPr lang="en-US" sz="1000"/>
                        <a:t>692</a:t>
                      </a:r>
                    </a:p>
                  </a:txBody>
                  <a:tcPr/>
                </a:tc>
                <a:tc>
                  <a:txBody>
                    <a:bodyPr/>
                    <a:lstStyle/>
                    <a:p>
                      <a:r>
                        <a:rPr lang="en-US" sz="1000"/>
                        <a:t>12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00063596"/>
                  </a:ext>
                </a:extLst>
              </a:tr>
              <a:tr h="370840">
                <a:tc>
                  <a:txBody>
                    <a:bodyPr/>
                    <a:lstStyle/>
                    <a:p>
                      <a:r>
                        <a:rPr lang="de-DE" sz="1000" b="1"/>
                        <a:t> Kulturjournal - 2018-05-11 11:25:24 </a:t>
                      </a:r>
                      <a:r>
                        <a:rPr lang="de-DE" sz="1000"/>
                        <a:t> 
 Kleider machen Leute:
Die Ausstellung zu dem außergewöhnlichen Fotoprojekt "Repicturing Homeless" wird bis zum 30. Mai verlängert. Sehenswert!</a:t>
                      </a:r>
                      <a:endParaRPr lang="en-US" sz="1000"/>
                    </a:p>
                  </a:txBody>
                  <a:tcPr/>
                </a:tc>
                <a:tc>
                  <a:txBody>
                    <a:bodyPr/>
                    <a:lstStyle/>
                    <a:p>
                      <a:r>
                        <a:rPr lang="en-US" sz="1000"/>
                        <a:t>20.6 %</a:t>
                      </a:r>
                    </a:p>
                  </a:txBody>
                  <a:tcPr/>
                </a:tc>
                <a:tc>
                  <a:txBody>
                    <a:bodyPr/>
                    <a:lstStyle/>
                    <a:p>
                      <a:r>
                        <a:rPr lang="en-US" sz="1000"/>
                        <a:t>103</a:t>
                      </a:r>
                    </a:p>
                  </a:txBody>
                  <a:tcPr/>
                </a:tc>
                <a:tc>
                  <a:txBody>
                    <a:bodyPr/>
                    <a:lstStyle/>
                    <a:p>
                      <a:r>
                        <a:rPr lang="en-US" sz="1000"/>
                        <a:t>499</a:t>
                      </a:r>
                    </a:p>
                  </a:txBody>
                  <a:tcPr/>
                </a:tc>
                <a:tc>
                  <a:txBody>
                    <a:bodyPr/>
                    <a:lstStyle/>
                    <a:p>
                      <a:r>
                        <a:rPr lang="en-US" sz="1000"/>
                        <a:t>27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46556013"/>
                  </a:ext>
                </a:extLst>
              </a:tr>
              <a:tr h="370840">
                <a:tc>
                  <a:txBody>
                    <a:bodyPr/>
                    <a:lstStyle/>
                    <a:p>
                      <a:r>
                        <a:rPr lang="de-DE" sz="1000" b="1"/>
                        <a:t> Kulturjournal - 2018-05-17 12:24:35 </a:t>
                      </a:r>
                      <a:r>
                        <a:rPr lang="de-DE" sz="1000"/>
                        <a:t> 
 Dieser Job traumatisiert!</a:t>
                      </a:r>
                      <a:endParaRPr lang="en-US" sz="1000"/>
                    </a:p>
                  </a:txBody>
                  <a:tcPr/>
                </a:tc>
                <a:tc>
                  <a:txBody>
                    <a:bodyPr/>
                    <a:lstStyle/>
                    <a:p>
                      <a:r>
                        <a:rPr lang="en-US" sz="1000"/>
                        <a:t>14.3 %</a:t>
                      </a:r>
                    </a:p>
                  </a:txBody>
                  <a:tcPr/>
                </a:tc>
                <a:tc>
                  <a:txBody>
                    <a:bodyPr/>
                    <a:lstStyle/>
                    <a:p>
                      <a:r>
                        <a:rPr lang="en-US" sz="1000"/>
                        <a:t>47</a:t>
                      </a:r>
                    </a:p>
                  </a:txBody>
                  <a:tcPr/>
                </a:tc>
                <a:tc>
                  <a:txBody>
                    <a:bodyPr/>
                    <a:lstStyle/>
                    <a:p>
                      <a:r>
                        <a:rPr lang="en-US" sz="1000"/>
                        <a:t>329</a:t>
                      </a:r>
                    </a:p>
                  </a:txBody>
                  <a:tcPr/>
                </a:tc>
                <a:tc>
                  <a:txBody>
                    <a:bodyPr/>
                    <a:lstStyle/>
                    <a:p>
                      <a:r>
                        <a:rPr lang="en-US" sz="1000"/>
                        <a:t>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05697884"/>
                  </a:ext>
                </a:extLst>
              </a:tr>
            </a:tbl>
          </a:graphicData>
        </a:graphic>
      </p:graphicFrame>
      <p:sp>
        <p:nvSpPr>
          <p:cNvPr id="4" name="Text Placeholder 3">
            <a:extLst>
              <a:ext uri="{FF2B5EF4-FFF2-40B4-BE49-F238E27FC236}">
                <a16:creationId xmlns:a16="http://schemas.microsoft.com/office/drawing/2014/main" id="{13A5F908-991C-428D-8952-FBDB67E3301E}"/>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640435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D8B70-7D84-4CC6-8CA4-DBE8C7DAEB7C}"/>
              </a:ext>
            </a:extLst>
          </p:cNvPr>
          <p:cNvSpPr>
            <a:spLocks noGrp="1"/>
          </p:cNvSpPr>
          <p:nvPr>
            <p:ph type="title"/>
          </p:nvPr>
        </p:nvSpPr>
        <p:spPr/>
        <p:txBody>
          <a:bodyPr/>
          <a:lstStyle/>
          <a:p>
            <a:r>
              <a:rPr lang="en-US"/>
              <a:t>Eigene Posts - I-Rate Aktive Nutzer-Flop - Export | Kulturjournal - 1 of 2</a:t>
            </a:r>
          </a:p>
        </p:txBody>
      </p:sp>
      <p:graphicFrame>
        <p:nvGraphicFramePr>
          <p:cNvPr id="5" name="Table Placeholder 4">
            <a:extLst>
              <a:ext uri="{FF2B5EF4-FFF2-40B4-BE49-F238E27FC236}">
                <a16:creationId xmlns:a16="http://schemas.microsoft.com/office/drawing/2014/main" id="{EBFCA451-A05E-4E95-9319-8BC5C3948A83}"/>
              </a:ext>
            </a:extLst>
          </p:cNvPr>
          <p:cNvGraphicFramePr>
            <a:graphicFrameLocks noGrp="1"/>
          </p:cNvGraphicFramePr>
          <p:nvPr>
            <p:ph type="tbl" sz="quarter" idx="13"/>
            <p:extLst>
              <p:ext uri="{D42A27DB-BD31-4B8C-83A1-F6EECF244321}">
                <p14:modId xmlns:p14="http://schemas.microsoft.com/office/powerpoint/2010/main" val="287496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36014152"/>
                    </a:ext>
                  </a:extLst>
                </a:gridCol>
                <a:gridCol w="822960">
                  <a:extLst>
                    <a:ext uri="{9D8B030D-6E8A-4147-A177-3AD203B41FA5}">
                      <a16:colId xmlns:a16="http://schemas.microsoft.com/office/drawing/2014/main" val="990448101"/>
                    </a:ext>
                  </a:extLst>
                </a:gridCol>
                <a:gridCol w="822960">
                  <a:extLst>
                    <a:ext uri="{9D8B030D-6E8A-4147-A177-3AD203B41FA5}">
                      <a16:colId xmlns:a16="http://schemas.microsoft.com/office/drawing/2014/main" val="3178529653"/>
                    </a:ext>
                  </a:extLst>
                </a:gridCol>
                <a:gridCol w="822960">
                  <a:extLst>
                    <a:ext uri="{9D8B030D-6E8A-4147-A177-3AD203B41FA5}">
                      <a16:colId xmlns:a16="http://schemas.microsoft.com/office/drawing/2014/main" val="391867317"/>
                    </a:ext>
                  </a:extLst>
                </a:gridCol>
                <a:gridCol w="822960">
                  <a:extLst>
                    <a:ext uri="{9D8B030D-6E8A-4147-A177-3AD203B41FA5}">
                      <a16:colId xmlns:a16="http://schemas.microsoft.com/office/drawing/2014/main" val="3688773647"/>
                    </a:ext>
                  </a:extLst>
                </a:gridCol>
                <a:gridCol w="822960">
                  <a:extLst>
                    <a:ext uri="{9D8B030D-6E8A-4147-A177-3AD203B41FA5}">
                      <a16:colId xmlns:a16="http://schemas.microsoft.com/office/drawing/2014/main" val="1841920883"/>
                    </a:ext>
                  </a:extLst>
                </a:gridCol>
                <a:gridCol w="822960">
                  <a:extLst>
                    <a:ext uri="{9D8B030D-6E8A-4147-A177-3AD203B41FA5}">
                      <a16:colId xmlns:a16="http://schemas.microsoft.com/office/drawing/2014/main" val="3790903308"/>
                    </a:ext>
                  </a:extLst>
                </a:gridCol>
                <a:gridCol w="822960">
                  <a:extLst>
                    <a:ext uri="{9D8B030D-6E8A-4147-A177-3AD203B41FA5}">
                      <a16:colId xmlns:a16="http://schemas.microsoft.com/office/drawing/2014/main" val="4124510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11543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- 2018-05-08 10:12:20 </a:t>
                      </a:r>
                      <a:r>
                        <a:rPr kumimoji="0" lang="de-DE" sz="1000" b="0" i="0" u="none" strike="noStrike" kern="1200" cap="none" spc="0" normalizeH="0" baseline="0" noProof="0">
                          <a:ln>
                            <a:noFill/>
                          </a:ln>
                          <a:solidFill>
                            <a:prstClr val="black"/>
                          </a:solidFill>
                          <a:effectLst/>
                          <a:uLnTx/>
                          <a:uFillTx/>
                          <a:latin typeface="+mn-lt"/>
                          <a:ea typeface="+mn-ea"/>
                          <a:cs typeface="+mn-cs"/>
                        </a:rPr>
                        <a:t> 
 Wie möchten wir gern wohnen und leben - und wie sieht die Realität in Städten und auf dem Land aus? Wir suchen in der dreiteiligen Reihe "Stadt. Land. Haus." Antworten auf diese Fragen.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38540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- 2018-05-28 15:54:19 </a:t>
                      </a:r>
                      <a:r>
                        <a:rPr kumimoji="0" lang="de-DE" sz="1000" b="0" i="0" u="none" strike="noStrike" kern="1200" cap="none" spc="0" normalizeH="0" baseline="0" noProof="0">
                          <a:ln>
                            <a:noFill/>
                          </a:ln>
                          <a:solidFill>
                            <a:prstClr val="black"/>
                          </a:solidFill>
                          <a:effectLst/>
                          <a:uLnTx/>
                          <a:uFillTx/>
                          <a:latin typeface="+mn-lt"/>
                          <a:ea typeface="+mn-ea"/>
                          <a:cs typeface="+mn-cs"/>
                        </a:rPr>
                        <a:t> 
 Hier kommt Teil 3 unserer Serie: "Stadt. Land. Haus": 
Owschlag und Borgstedt liegen in Schleswig-Holstein. Beide Orte waren Bauerndörfer, Landflucht und Dorfsterben drohten. Aber die beiden Dörfer steuern dagegen an - erfolgreich.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10184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- 2018-05-31 11:04:57 </a:t>
                      </a:r>
                      <a:r>
                        <a:rPr kumimoji="0" lang="de-DE" sz="1000" b="0" i="0" u="none" strike="noStrike" kern="1200" cap="none" spc="0" normalizeH="0" baseline="0" noProof="0">
                          <a:ln>
                            <a:noFill/>
                          </a:ln>
                          <a:solidFill>
                            <a:prstClr val="black"/>
                          </a:solidFill>
                          <a:effectLst/>
                          <a:uLnTx/>
                          <a:uFillTx/>
                          <a:latin typeface="+mn-lt"/>
                          <a:ea typeface="+mn-ea"/>
                          <a:cs typeface="+mn-cs"/>
                        </a:rPr>
                        <a:t> 
 Zu den Wunsch-Filmen gehört auch Forrest Gump! 🎬 Heute Abend gibt es das NDR Radiophilharmonie Filmmusik-Wunschkonzert ab 20 Uhr im Livestream. Viel Spaß!</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31517246"/>
                  </a:ext>
                </a:extLst>
              </a:tr>
            </a:tbl>
          </a:graphicData>
        </a:graphic>
      </p:graphicFrame>
      <p:sp>
        <p:nvSpPr>
          <p:cNvPr id="4" name="Text Placeholder 3">
            <a:extLst>
              <a:ext uri="{FF2B5EF4-FFF2-40B4-BE49-F238E27FC236}">
                <a16:creationId xmlns:a16="http://schemas.microsoft.com/office/drawing/2014/main" id="{DB1666C8-30A0-4A16-B841-4F46447060CA}"/>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41722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3ED60-DA2F-41CA-97B8-C80A556260C9}"/>
              </a:ext>
            </a:extLst>
          </p:cNvPr>
          <p:cNvSpPr>
            <a:spLocks noGrp="1"/>
          </p:cNvSpPr>
          <p:nvPr>
            <p:ph type="title"/>
          </p:nvPr>
        </p:nvSpPr>
        <p:spPr/>
        <p:txBody>
          <a:bodyPr/>
          <a:lstStyle/>
          <a:p>
            <a:r>
              <a:rPr lang="en-US"/>
              <a:t>Eigene Posts - I-Rate Aktive Nutzer-Flop - Export | Kulturjournal - 2 of 2</a:t>
            </a:r>
          </a:p>
        </p:txBody>
      </p:sp>
      <p:graphicFrame>
        <p:nvGraphicFramePr>
          <p:cNvPr id="5" name="Table Placeholder 4">
            <a:extLst>
              <a:ext uri="{FF2B5EF4-FFF2-40B4-BE49-F238E27FC236}">
                <a16:creationId xmlns:a16="http://schemas.microsoft.com/office/drawing/2014/main" id="{B8898A51-3A3E-4532-9C9F-99E5EBD28E8E}"/>
              </a:ext>
            </a:extLst>
          </p:cNvPr>
          <p:cNvGraphicFramePr>
            <a:graphicFrameLocks noGrp="1"/>
          </p:cNvGraphicFramePr>
          <p:nvPr>
            <p:ph type="tbl" sz="quarter" idx="13"/>
            <p:extLst>
              <p:ext uri="{D42A27DB-BD31-4B8C-83A1-F6EECF244321}">
                <p14:modId xmlns:p14="http://schemas.microsoft.com/office/powerpoint/2010/main" val="214847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47364539"/>
                    </a:ext>
                  </a:extLst>
                </a:gridCol>
                <a:gridCol w="822960">
                  <a:extLst>
                    <a:ext uri="{9D8B030D-6E8A-4147-A177-3AD203B41FA5}">
                      <a16:colId xmlns:a16="http://schemas.microsoft.com/office/drawing/2014/main" val="448723555"/>
                    </a:ext>
                  </a:extLst>
                </a:gridCol>
                <a:gridCol w="822960">
                  <a:extLst>
                    <a:ext uri="{9D8B030D-6E8A-4147-A177-3AD203B41FA5}">
                      <a16:colId xmlns:a16="http://schemas.microsoft.com/office/drawing/2014/main" val="1341182994"/>
                    </a:ext>
                  </a:extLst>
                </a:gridCol>
                <a:gridCol w="822960">
                  <a:extLst>
                    <a:ext uri="{9D8B030D-6E8A-4147-A177-3AD203B41FA5}">
                      <a16:colId xmlns:a16="http://schemas.microsoft.com/office/drawing/2014/main" val="132289199"/>
                    </a:ext>
                  </a:extLst>
                </a:gridCol>
                <a:gridCol w="822960">
                  <a:extLst>
                    <a:ext uri="{9D8B030D-6E8A-4147-A177-3AD203B41FA5}">
                      <a16:colId xmlns:a16="http://schemas.microsoft.com/office/drawing/2014/main" val="1176163104"/>
                    </a:ext>
                  </a:extLst>
                </a:gridCol>
                <a:gridCol w="822960">
                  <a:extLst>
                    <a:ext uri="{9D8B030D-6E8A-4147-A177-3AD203B41FA5}">
                      <a16:colId xmlns:a16="http://schemas.microsoft.com/office/drawing/2014/main" val="2150131089"/>
                    </a:ext>
                  </a:extLst>
                </a:gridCol>
                <a:gridCol w="822960">
                  <a:extLst>
                    <a:ext uri="{9D8B030D-6E8A-4147-A177-3AD203B41FA5}">
                      <a16:colId xmlns:a16="http://schemas.microsoft.com/office/drawing/2014/main" val="2502754601"/>
                    </a:ext>
                  </a:extLst>
                </a:gridCol>
                <a:gridCol w="822960">
                  <a:extLst>
                    <a:ext uri="{9D8B030D-6E8A-4147-A177-3AD203B41FA5}">
                      <a16:colId xmlns:a16="http://schemas.microsoft.com/office/drawing/2014/main" val="1665164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97221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- 2018-05-03 07:00:01 </a:t>
                      </a:r>
                      <a:r>
                        <a:rPr kumimoji="0" lang="de-DE" sz="1000" b="0" i="0" u="none" strike="noStrike" kern="1200" cap="none" spc="0" normalizeH="0" baseline="0" noProof="0">
                          <a:ln>
                            <a:noFill/>
                          </a:ln>
                          <a:solidFill>
                            <a:prstClr val="black"/>
                          </a:solidFill>
                          <a:effectLst/>
                          <a:uLnTx/>
                          <a:uFillTx/>
                          <a:latin typeface="+mn-lt"/>
                          <a:ea typeface="+mn-ea"/>
                          <a:cs typeface="+mn-cs"/>
                        </a:rPr>
                        <a:t> 
 Für die Freiheit des Wortes zu kämpfen - das ist im Moment vielleicht nötiger denn je, denn Journalisten und Autoren stehen in vielen Ländern unter Druck. #TagderPressefreiheit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6319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- 2018-05-03 14:06:15 </a:t>
                      </a:r>
                      <a:r>
                        <a:rPr kumimoji="0" lang="de-DE" sz="1000" b="0" i="0" u="none" strike="noStrike" kern="1200" cap="none" spc="0" normalizeH="0" baseline="0" noProof="0">
                          <a:ln>
                            <a:noFill/>
                          </a:ln>
                          <a:solidFill>
                            <a:prstClr val="black"/>
                          </a:solidFill>
                          <a:effectLst/>
                          <a:uLnTx/>
                          <a:uFillTx/>
                          <a:latin typeface="+mn-lt"/>
                          <a:ea typeface="+mn-ea"/>
                          <a:cs typeface="+mn-cs"/>
                        </a:rPr>
                        <a:t> 
 Auf Platz 27, also um ganze zehn Punkte, ist die Slowakei in Sachen Pressefreiheit abgestiegen. Hier wurden im Februar der investigative Journalist Jan Kuciak und seine Lebensgefährtin ermordet. Seine Themen: Korruption und Steuerhinterziehung.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4210886"/>
                  </a:ext>
                </a:extLst>
              </a:tr>
            </a:tbl>
          </a:graphicData>
        </a:graphic>
      </p:graphicFrame>
      <p:sp>
        <p:nvSpPr>
          <p:cNvPr id="4" name="Text Placeholder 3">
            <a:extLst>
              <a:ext uri="{FF2B5EF4-FFF2-40B4-BE49-F238E27FC236}">
                <a16:creationId xmlns:a16="http://schemas.microsoft.com/office/drawing/2014/main" id="{46DB8B11-344C-4EB4-BBEC-1D440A61DFF5}"/>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39655906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D4C1B-5078-4357-9C85-FA58EE4CCD00}"/>
              </a:ext>
            </a:extLst>
          </p:cNvPr>
          <p:cNvSpPr>
            <a:spLocks noGrp="1"/>
          </p:cNvSpPr>
          <p:nvPr>
            <p:ph type="title"/>
          </p:nvPr>
        </p:nvSpPr>
        <p:spPr/>
        <p:txBody>
          <a:bodyPr/>
          <a:lstStyle/>
          <a:p>
            <a:r>
              <a:rPr lang="en-US"/>
              <a:t>Eigene Post - Summe Interaktionen - Export | Kulturjournal</a:t>
            </a:r>
          </a:p>
        </p:txBody>
      </p:sp>
      <p:graphicFrame>
        <p:nvGraphicFramePr>
          <p:cNvPr id="5" name="Table Placeholder 4">
            <a:extLst>
              <a:ext uri="{FF2B5EF4-FFF2-40B4-BE49-F238E27FC236}">
                <a16:creationId xmlns:a16="http://schemas.microsoft.com/office/drawing/2014/main" id="{9A604905-A321-43C6-84E2-330F00977FEA}"/>
              </a:ext>
            </a:extLst>
          </p:cNvPr>
          <p:cNvGraphicFramePr>
            <a:graphicFrameLocks noGrp="1"/>
          </p:cNvGraphicFramePr>
          <p:nvPr>
            <p:ph type="tbl" sz="quarter" idx="13"/>
            <p:extLst>
              <p:ext uri="{D42A27DB-BD31-4B8C-83A1-F6EECF244321}">
                <p14:modId xmlns:p14="http://schemas.microsoft.com/office/powerpoint/2010/main" val="496743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87203200"/>
                    </a:ext>
                  </a:extLst>
                </a:gridCol>
                <a:gridCol w="822960">
                  <a:extLst>
                    <a:ext uri="{9D8B030D-6E8A-4147-A177-3AD203B41FA5}">
                      <a16:colId xmlns:a16="http://schemas.microsoft.com/office/drawing/2014/main" val="3194044753"/>
                    </a:ext>
                  </a:extLst>
                </a:gridCol>
                <a:gridCol w="822960">
                  <a:extLst>
                    <a:ext uri="{9D8B030D-6E8A-4147-A177-3AD203B41FA5}">
                      <a16:colId xmlns:a16="http://schemas.microsoft.com/office/drawing/2014/main" val="2532527246"/>
                    </a:ext>
                  </a:extLst>
                </a:gridCol>
                <a:gridCol w="822960">
                  <a:extLst>
                    <a:ext uri="{9D8B030D-6E8A-4147-A177-3AD203B41FA5}">
                      <a16:colId xmlns:a16="http://schemas.microsoft.com/office/drawing/2014/main" val="3652168490"/>
                    </a:ext>
                  </a:extLst>
                </a:gridCol>
                <a:gridCol w="822960">
                  <a:extLst>
                    <a:ext uri="{9D8B030D-6E8A-4147-A177-3AD203B41FA5}">
                      <a16:colId xmlns:a16="http://schemas.microsoft.com/office/drawing/2014/main" val="1144929952"/>
                    </a:ext>
                  </a:extLst>
                </a:gridCol>
                <a:gridCol w="822960">
                  <a:extLst>
                    <a:ext uri="{9D8B030D-6E8A-4147-A177-3AD203B41FA5}">
                      <a16:colId xmlns:a16="http://schemas.microsoft.com/office/drawing/2014/main" val="2981910287"/>
                    </a:ext>
                  </a:extLst>
                </a:gridCol>
                <a:gridCol w="822960">
                  <a:extLst>
                    <a:ext uri="{9D8B030D-6E8A-4147-A177-3AD203B41FA5}">
                      <a16:colId xmlns:a16="http://schemas.microsoft.com/office/drawing/2014/main" val="1849589578"/>
                    </a:ext>
                  </a:extLst>
                </a:gridCol>
                <a:gridCol w="822960">
                  <a:extLst>
                    <a:ext uri="{9D8B030D-6E8A-4147-A177-3AD203B41FA5}">
                      <a16:colId xmlns:a16="http://schemas.microsoft.com/office/drawing/2014/main" val="418984294"/>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62257551"/>
                  </a:ext>
                </a:extLst>
              </a:tr>
              <a:tr h="370840">
                <a:tc>
                  <a:txBody>
                    <a:bodyPr/>
                    <a:lstStyle/>
                    <a:p>
                      <a:r>
                        <a:rPr lang="de-DE" sz="1000" b="1"/>
                        <a:t> Kulturjournal - 2018-05-14 16:32:58 </a:t>
                      </a:r>
                      <a:r>
                        <a:rPr lang="de-DE" sz="1000"/>
                        <a:t> 
 Auszeichnung für Dunja Hayali!</a:t>
                      </a:r>
                      <a:endParaRPr lang="en-US" sz="1000"/>
                    </a:p>
                  </a:txBody>
                  <a:tcPr/>
                </a:tc>
                <a:tc>
                  <a:txBody>
                    <a:bodyPr/>
                    <a:lstStyle/>
                    <a:p>
                      <a:r>
                        <a:rPr lang="en-US" sz="1000"/>
                        <a:t>98</a:t>
                      </a:r>
                    </a:p>
                  </a:txBody>
                  <a:tcPr/>
                </a:tc>
                <a:tc>
                  <a:txBody>
                    <a:bodyPr/>
                    <a:lstStyle/>
                    <a:p>
                      <a:r>
                        <a:rPr lang="en-US" sz="1000"/>
                        <a:t>89</a:t>
                      </a:r>
                    </a:p>
                  </a:txBody>
                  <a:tcPr/>
                </a:tc>
                <a:tc>
                  <a:txBody>
                    <a:bodyPr/>
                    <a:lstStyle/>
                    <a:p>
                      <a:r>
                        <a:rPr lang="en-US" sz="1000"/>
                        <a:t>2</a:t>
                      </a:r>
                    </a:p>
                  </a:txBody>
                  <a:tcPr/>
                </a:tc>
                <a:tc>
                  <a:txBody>
                    <a:bodyPr/>
                    <a:lstStyle/>
                    <a:p>
                      <a:r>
                        <a:rPr lang="en-US" sz="1000"/>
                        <a:t>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38886148"/>
                  </a:ext>
                </a:extLst>
              </a:tr>
              <a:tr h="370840">
                <a:tc>
                  <a:txBody>
                    <a:bodyPr/>
                    <a:lstStyle/>
                    <a:p>
                      <a:r>
                        <a:rPr lang="de-DE" sz="1000" b="1"/>
                        <a:t> Kulturjournal - 2018-05-01 10:22:13 </a:t>
                      </a:r>
                      <a:r>
                        <a:rPr lang="de-DE" sz="1000"/>
                        <a:t> 
 Sind wir notorische Pessimisten? Es geht auch anders!</a:t>
                      </a:r>
                      <a:endParaRPr lang="en-US" sz="1000"/>
                    </a:p>
                  </a:txBody>
                  <a:tcPr/>
                </a:tc>
                <a:tc>
                  <a:txBody>
                    <a:bodyPr/>
                    <a:lstStyle/>
                    <a:p>
                      <a:r>
                        <a:rPr lang="en-US" sz="1000"/>
                        <a:t>97</a:t>
                      </a:r>
                    </a:p>
                  </a:txBody>
                  <a:tcPr/>
                </a:tc>
                <a:tc>
                  <a:txBody>
                    <a:bodyPr/>
                    <a:lstStyle/>
                    <a:p>
                      <a:r>
                        <a:rPr lang="en-US" sz="1000"/>
                        <a:t>71</a:t>
                      </a:r>
                    </a:p>
                  </a:txBody>
                  <a:tcPr/>
                </a:tc>
                <a:tc>
                  <a:txBody>
                    <a:bodyPr/>
                    <a:lstStyle/>
                    <a:p>
                      <a:r>
                        <a:rPr lang="en-US" sz="1000"/>
                        <a:t>2</a:t>
                      </a:r>
                    </a:p>
                  </a:txBody>
                  <a:tcPr/>
                </a:tc>
                <a:tc>
                  <a:txBody>
                    <a:bodyPr/>
                    <a:lstStyle/>
                    <a:p>
                      <a:r>
                        <a:rPr lang="en-US" sz="1000"/>
                        <a:t>24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86730875"/>
                  </a:ext>
                </a:extLst>
              </a:tr>
              <a:tr h="370840">
                <a:tc>
                  <a:txBody>
                    <a:bodyPr/>
                    <a:lstStyle/>
                    <a:p>
                      <a:r>
                        <a:rPr lang="de-DE" sz="1000" b="1"/>
                        <a:t> Kulturjournal - 2018-05-20 10:53:30 </a:t>
                      </a:r>
                      <a:r>
                        <a:rPr lang="de-DE" sz="1000"/>
                        <a:t> 
 Angeberwissen zum Weltbienentag? Bitteschön! 🐝</a:t>
                      </a:r>
                      <a:endParaRPr lang="en-US" sz="1000"/>
                    </a:p>
                  </a:txBody>
                  <a:tcPr/>
                </a:tc>
                <a:tc>
                  <a:txBody>
                    <a:bodyPr/>
                    <a:lstStyle/>
                    <a:p>
                      <a:r>
                        <a:rPr lang="en-US" sz="1000"/>
                        <a:t>90</a:t>
                      </a:r>
                    </a:p>
                  </a:txBody>
                  <a:tcPr/>
                </a:tc>
                <a:tc>
                  <a:txBody>
                    <a:bodyPr/>
                    <a:lstStyle/>
                    <a:p>
                      <a:r>
                        <a:rPr lang="en-US" sz="1000"/>
                        <a:t>73</a:t>
                      </a:r>
                    </a:p>
                  </a:txBody>
                  <a:tcPr/>
                </a:tc>
                <a:tc>
                  <a:txBody>
                    <a:bodyPr/>
                    <a:lstStyle/>
                    <a:p>
                      <a:r>
                        <a:rPr lang="en-US" sz="1000"/>
                        <a:t>0</a:t>
                      </a:r>
                    </a:p>
                  </a:txBody>
                  <a:tcPr/>
                </a:tc>
                <a:tc>
                  <a:txBody>
                    <a:bodyPr/>
                    <a:lstStyle/>
                    <a:p>
                      <a:r>
                        <a:rPr lang="en-US" sz="1000"/>
                        <a:t>17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42354807"/>
                  </a:ext>
                </a:extLst>
              </a:tr>
              <a:tr h="370840">
                <a:tc>
                  <a:txBody>
                    <a:bodyPr/>
                    <a:lstStyle/>
                    <a:p>
                      <a:r>
                        <a:rPr lang="de-DE" sz="1000" b="1"/>
                        <a:t> Kulturjournal - 2018-05-15 08:19:28 </a:t>
                      </a:r>
                      <a:r>
                        <a:rPr lang="de-DE" sz="1000"/>
                        <a:t> 
 Inklusion ist ein Menschenrecht! Doch viele Schulen sind überfordert.
----------------
https://www.ndr.de/fernsehen/kulturjournal6126.html</a:t>
                      </a:r>
                      <a:endParaRPr lang="en-US" sz="1000"/>
                    </a:p>
                  </a:txBody>
                  <a:tcPr/>
                </a:tc>
                <a:tc>
                  <a:txBody>
                    <a:bodyPr/>
                    <a:lstStyle/>
                    <a:p>
                      <a:r>
                        <a:rPr lang="en-US" sz="1000"/>
                        <a:t>77</a:t>
                      </a:r>
                    </a:p>
                  </a:txBody>
                  <a:tcPr/>
                </a:tc>
                <a:tc>
                  <a:txBody>
                    <a:bodyPr/>
                    <a:lstStyle/>
                    <a:p>
                      <a:r>
                        <a:rPr lang="en-US" sz="1000"/>
                        <a:t>57</a:t>
                      </a:r>
                    </a:p>
                  </a:txBody>
                  <a:tcPr/>
                </a:tc>
                <a:tc>
                  <a:txBody>
                    <a:bodyPr/>
                    <a:lstStyle/>
                    <a:p>
                      <a:r>
                        <a:rPr lang="en-US" sz="1000"/>
                        <a:t>1</a:t>
                      </a:r>
                    </a:p>
                  </a:txBody>
                  <a:tcPr/>
                </a:tc>
                <a:tc>
                  <a:txBody>
                    <a:bodyPr/>
                    <a:lstStyle/>
                    <a:p>
                      <a:r>
                        <a:rPr lang="en-US" sz="1000"/>
                        <a:t>19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61858155"/>
                  </a:ext>
                </a:extLst>
              </a:tr>
              <a:tr h="370840">
                <a:tc>
                  <a:txBody>
                    <a:bodyPr/>
                    <a:lstStyle/>
                    <a:p>
                      <a:r>
                        <a:rPr lang="de-DE" sz="1000" b="1"/>
                        <a:t> Kulturjournal - 2018-05-14 18:30:00 </a:t>
                      </a:r>
                      <a:r>
                        <a:rPr lang="de-DE" sz="1000"/>
                        <a:t> 
 Engagierte Bürger retten ihre Stadt!</a:t>
                      </a:r>
                      <a:endParaRPr lang="en-US" sz="1000"/>
                    </a:p>
                  </a:txBody>
                  <a:tcPr/>
                </a:tc>
                <a:tc>
                  <a:txBody>
                    <a:bodyPr/>
                    <a:lstStyle/>
                    <a:p>
                      <a:r>
                        <a:rPr lang="en-US" sz="1000"/>
                        <a:t>63</a:t>
                      </a:r>
                    </a:p>
                  </a:txBody>
                  <a:tcPr/>
                </a:tc>
                <a:tc>
                  <a:txBody>
                    <a:bodyPr/>
                    <a:lstStyle/>
                    <a:p>
                      <a:r>
                        <a:rPr lang="en-US" sz="1000"/>
                        <a:t>47</a:t>
                      </a:r>
                    </a:p>
                  </a:txBody>
                  <a:tcPr/>
                </a:tc>
                <a:tc>
                  <a:txBody>
                    <a:bodyPr/>
                    <a:lstStyle/>
                    <a:p>
                      <a:r>
                        <a:rPr lang="en-US" sz="1000"/>
                        <a:t>2</a:t>
                      </a:r>
                    </a:p>
                  </a:txBody>
                  <a:tcPr/>
                </a:tc>
                <a:tc>
                  <a:txBody>
                    <a:bodyPr/>
                    <a:lstStyle/>
                    <a:p>
                      <a:r>
                        <a:rPr lang="en-US" sz="1000"/>
                        <a:t>14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5447430"/>
                  </a:ext>
                </a:extLst>
              </a:tr>
            </a:tbl>
          </a:graphicData>
        </a:graphic>
      </p:graphicFrame>
      <p:sp>
        <p:nvSpPr>
          <p:cNvPr id="4" name="Text Placeholder 3">
            <a:extLst>
              <a:ext uri="{FF2B5EF4-FFF2-40B4-BE49-F238E27FC236}">
                <a16:creationId xmlns:a16="http://schemas.microsoft.com/office/drawing/2014/main" id="{1596EF43-360F-446B-8A0F-A88C1932F27D}"/>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3776539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7B0AD-DCAD-4083-94A5-26D82193BDAB}"/>
              </a:ext>
            </a:extLst>
          </p:cNvPr>
          <p:cNvSpPr>
            <a:spLocks noGrp="1"/>
          </p:cNvSpPr>
          <p:nvPr>
            <p:ph type="title"/>
          </p:nvPr>
        </p:nvSpPr>
        <p:spPr/>
        <p:txBody>
          <a:bodyPr/>
          <a:lstStyle/>
          <a:p>
            <a:r>
              <a:rPr lang="de-DE"/>
              <a:t>Eigene Posts - Reaktionen - Export | Kulturjournal - 1 of 3</a:t>
            </a:r>
            <a:endParaRPr lang="en-US"/>
          </a:p>
        </p:txBody>
      </p:sp>
      <p:graphicFrame>
        <p:nvGraphicFramePr>
          <p:cNvPr id="5" name="Table Placeholder 4">
            <a:extLst>
              <a:ext uri="{FF2B5EF4-FFF2-40B4-BE49-F238E27FC236}">
                <a16:creationId xmlns:a16="http://schemas.microsoft.com/office/drawing/2014/main" id="{5A36B42C-6816-45C1-BDB2-02EDF94D1E57}"/>
              </a:ext>
            </a:extLst>
          </p:cNvPr>
          <p:cNvGraphicFramePr>
            <a:graphicFrameLocks noGrp="1"/>
          </p:cNvGraphicFramePr>
          <p:nvPr>
            <p:ph type="tbl" sz="quarter" idx="13"/>
            <p:extLst>
              <p:ext uri="{D42A27DB-BD31-4B8C-83A1-F6EECF244321}">
                <p14:modId xmlns:p14="http://schemas.microsoft.com/office/powerpoint/2010/main" val="1381787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51116709"/>
                    </a:ext>
                  </a:extLst>
                </a:gridCol>
                <a:gridCol w="822960">
                  <a:extLst>
                    <a:ext uri="{9D8B030D-6E8A-4147-A177-3AD203B41FA5}">
                      <a16:colId xmlns:a16="http://schemas.microsoft.com/office/drawing/2014/main" val="494656861"/>
                    </a:ext>
                  </a:extLst>
                </a:gridCol>
                <a:gridCol w="493776">
                  <a:extLst>
                    <a:ext uri="{9D8B030D-6E8A-4147-A177-3AD203B41FA5}">
                      <a16:colId xmlns:a16="http://schemas.microsoft.com/office/drawing/2014/main" val="2401200901"/>
                    </a:ext>
                  </a:extLst>
                </a:gridCol>
                <a:gridCol w="493776">
                  <a:extLst>
                    <a:ext uri="{9D8B030D-6E8A-4147-A177-3AD203B41FA5}">
                      <a16:colId xmlns:a16="http://schemas.microsoft.com/office/drawing/2014/main" val="244965716"/>
                    </a:ext>
                  </a:extLst>
                </a:gridCol>
                <a:gridCol w="493776">
                  <a:extLst>
                    <a:ext uri="{9D8B030D-6E8A-4147-A177-3AD203B41FA5}">
                      <a16:colId xmlns:a16="http://schemas.microsoft.com/office/drawing/2014/main" val="2400696451"/>
                    </a:ext>
                  </a:extLst>
                </a:gridCol>
                <a:gridCol w="493776">
                  <a:extLst>
                    <a:ext uri="{9D8B030D-6E8A-4147-A177-3AD203B41FA5}">
                      <a16:colId xmlns:a16="http://schemas.microsoft.com/office/drawing/2014/main" val="2790518227"/>
                    </a:ext>
                  </a:extLst>
                </a:gridCol>
                <a:gridCol w="493776">
                  <a:extLst>
                    <a:ext uri="{9D8B030D-6E8A-4147-A177-3AD203B41FA5}">
                      <a16:colId xmlns:a16="http://schemas.microsoft.com/office/drawing/2014/main" val="2335709526"/>
                    </a:ext>
                  </a:extLst>
                </a:gridCol>
                <a:gridCol w="493776">
                  <a:extLst>
                    <a:ext uri="{9D8B030D-6E8A-4147-A177-3AD203B41FA5}">
                      <a16:colId xmlns:a16="http://schemas.microsoft.com/office/drawing/2014/main" val="1344159931"/>
                    </a:ext>
                  </a:extLst>
                </a:gridCol>
                <a:gridCol w="493776">
                  <a:extLst>
                    <a:ext uri="{9D8B030D-6E8A-4147-A177-3AD203B41FA5}">
                      <a16:colId xmlns:a16="http://schemas.microsoft.com/office/drawing/2014/main" val="280772725"/>
                    </a:ext>
                  </a:extLst>
                </a:gridCol>
                <a:gridCol w="493776">
                  <a:extLst>
                    <a:ext uri="{9D8B030D-6E8A-4147-A177-3AD203B41FA5}">
                      <a16:colId xmlns:a16="http://schemas.microsoft.com/office/drawing/2014/main" val="2348644032"/>
                    </a:ext>
                  </a:extLst>
                </a:gridCol>
                <a:gridCol w="493776">
                  <a:extLst>
                    <a:ext uri="{9D8B030D-6E8A-4147-A177-3AD203B41FA5}">
                      <a16:colId xmlns:a16="http://schemas.microsoft.com/office/drawing/2014/main" val="2521758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08737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- 2018-05-14 16:32:58</a:t>
                      </a:r>
                      <a:r>
                        <a:rPr kumimoji="0" lang="de-DE" sz="1000" b="0" i="0" u="none" strike="noStrike" kern="1200" cap="none" spc="0" normalizeH="0" baseline="0" noProof="0">
                          <a:ln>
                            <a:noFill/>
                          </a:ln>
                          <a:solidFill>
                            <a:prstClr val="black"/>
                          </a:solidFill>
                          <a:effectLst/>
                          <a:uLnTx/>
                          <a:uFillTx/>
                          <a:latin typeface="+mn-lt"/>
                          <a:ea typeface="+mn-ea"/>
                          <a:cs typeface="+mn-cs"/>
                        </a:rPr>
                        <a:t>
Auszeichnung für Dunja Hayali!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Capriccio
n/a
"Wenn Sie sich rassistisch äußern, dann sind Sie verdammt noch mal Rassist". Die Journalistin Dunja Hayali zeigt Haltung.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73408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- 2018-05-20 10:53:30</a:t>
                      </a:r>
                      <a:r>
                        <a:rPr kumimoji="0" lang="de-DE" sz="1000" b="0" i="0" u="none" strike="noStrike" kern="1200" cap="none" spc="0" normalizeH="0" baseline="0" noProof="0">
                          <a:ln>
                            <a:noFill/>
                          </a:ln>
                          <a:solidFill>
                            <a:prstClr val="black"/>
                          </a:solidFill>
                          <a:effectLst/>
                          <a:uLnTx/>
                          <a:uFillTx/>
                          <a:latin typeface="+mn-lt"/>
                          <a:ea typeface="+mn-ea"/>
                          <a:cs typeface="+mn-cs"/>
                        </a:rPr>
                        <a:t>
Angeberwissen zum Weltbienentag? Bitteschön!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Angeberwissen zum Weltbienentag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51103506"/>
                  </a:ext>
                </a:extLst>
              </a:tr>
            </a:tbl>
          </a:graphicData>
        </a:graphic>
      </p:graphicFrame>
      <p:sp>
        <p:nvSpPr>
          <p:cNvPr id="4" name="Text Placeholder 3">
            <a:extLst>
              <a:ext uri="{FF2B5EF4-FFF2-40B4-BE49-F238E27FC236}">
                <a16:creationId xmlns:a16="http://schemas.microsoft.com/office/drawing/2014/main" id="{FEC4134C-604D-4080-A025-80C1B0B6AB1E}"/>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491765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5C4F0-50F7-4A6D-8CDB-67CA7A1652DA}"/>
              </a:ext>
            </a:extLst>
          </p:cNvPr>
          <p:cNvSpPr>
            <a:spLocks noGrp="1"/>
          </p:cNvSpPr>
          <p:nvPr>
            <p:ph type="title"/>
          </p:nvPr>
        </p:nvSpPr>
        <p:spPr/>
        <p:txBody>
          <a:bodyPr/>
          <a:lstStyle/>
          <a:p>
            <a:r>
              <a:rPr lang="de-DE"/>
              <a:t>Eigene Posts - Reaktionen - Export | Kulturjournal - 2 of 3</a:t>
            </a:r>
            <a:endParaRPr lang="en-US"/>
          </a:p>
        </p:txBody>
      </p:sp>
      <p:graphicFrame>
        <p:nvGraphicFramePr>
          <p:cNvPr id="5" name="Table Placeholder 4">
            <a:extLst>
              <a:ext uri="{FF2B5EF4-FFF2-40B4-BE49-F238E27FC236}">
                <a16:creationId xmlns:a16="http://schemas.microsoft.com/office/drawing/2014/main" id="{BEC1A824-356B-4F26-A8A1-71D8409AFEEB}"/>
              </a:ext>
            </a:extLst>
          </p:cNvPr>
          <p:cNvGraphicFramePr>
            <a:graphicFrameLocks noGrp="1"/>
          </p:cNvGraphicFramePr>
          <p:nvPr>
            <p:ph type="tbl" sz="quarter" idx="13"/>
            <p:extLst>
              <p:ext uri="{D42A27DB-BD31-4B8C-83A1-F6EECF244321}">
                <p14:modId xmlns:p14="http://schemas.microsoft.com/office/powerpoint/2010/main" val="3284454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968596448"/>
                    </a:ext>
                  </a:extLst>
                </a:gridCol>
                <a:gridCol w="822960">
                  <a:extLst>
                    <a:ext uri="{9D8B030D-6E8A-4147-A177-3AD203B41FA5}">
                      <a16:colId xmlns:a16="http://schemas.microsoft.com/office/drawing/2014/main" val="99628718"/>
                    </a:ext>
                  </a:extLst>
                </a:gridCol>
                <a:gridCol w="493776">
                  <a:extLst>
                    <a:ext uri="{9D8B030D-6E8A-4147-A177-3AD203B41FA5}">
                      <a16:colId xmlns:a16="http://schemas.microsoft.com/office/drawing/2014/main" val="708375610"/>
                    </a:ext>
                  </a:extLst>
                </a:gridCol>
                <a:gridCol w="493776">
                  <a:extLst>
                    <a:ext uri="{9D8B030D-6E8A-4147-A177-3AD203B41FA5}">
                      <a16:colId xmlns:a16="http://schemas.microsoft.com/office/drawing/2014/main" val="3326321389"/>
                    </a:ext>
                  </a:extLst>
                </a:gridCol>
                <a:gridCol w="493776">
                  <a:extLst>
                    <a:ext uri="{9D8B030D-6E8A-4147-A177-3AD203B41FA5}">
                      <a16:colId xmlns:a16="http://schemas.microsoft.com/office/drawing/2014/main" val="3358714117"/>
                    </a:ext>
                  </a:extLst>
                </a:gridCol>
                <a:gridCol w="493776">
                  <a:extLst>
                    <a:ext uri="{9D8B030D-6E8A-4147-A177-3AD203B41FA5}">
                      <a16:colId xmlns:a16="http://schemas.microsoft.com/office/drawing/2014/main" val="992494578"/>
                    </a:ext>
                  </a:extLst>
                </a:gridCol>
                <a:gridCol w="493776">
                  <a:extLst>
                    <a:ext uri="{9D8B030D-6E8A-4147-A177-3AD203B41FA5}">
                      <a16:colId xmlns:a16="http://schemas.microsoft.com/office/drawing/2014/main" val="1133598635"/>
                    </a:ext>
                  </a:extLst>
                </a:gridCol>
                <a:gridCol w="493776">
                  <a:extLst>
                    <a:ext uri="{9D8B030D-6E8A-4147-A177-3AD203B41FA5}">
                      <a16:colId xmlns:a16="http://schemas.microsoft.com/office/drawing/2014/main" val="293740217"/>
                    </a:ext>
                  </a:extLst>
                </a:gridCol>
                <a:gridCol w="493776">
                  <a:extLst>
                    <a:ext uri="{9D8B030D-6E8A-4147-A177-3AD203B41FA5}">
                      <a16:colId xmlns:a16="http://schemas.microsoft.com/office/drawing/2014/main" val="3427295414"/>
                    </a:ext>
                  </a:extLst>
                </a:gridCol>
                <a:gridCol w="493776">
                  <a:extLst>
                    <a:ext uri="{9D8B030D-6E8A-4147-A177-3AD203B41FA5}">
                      <a16:colId xmlns:a16="http://schemas.microsoft.com/office/drawing/2014/main" val="1968277425"/>
                    </a:ext>
                  </a:extLst>
                </a:gridCol>
                <a:gridCol w="493776">
                  <a:extLst>
                    <a:ext uri="{9D8B030D-6E8A-4147-A177-3AD203B41FA5}">
                      <a16:colId xmlns:a16="http://schemas.microsoft.com/office/drawing/2014/main" val="4274320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91372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- 2018-05-01 10:22:13</a:t>
                      </a:r>
                      <a:r>
                        <a:rPr kumimoji="0" lang="de-DE" sz="1000" b="0" i="0" u="none" strike="noStrike" kern="1200" cap="none" spc="0" normalizeH="0" baseline="0" noProof="0">
                          <a:ln>
                            <a:noFill/>
                          </a:ln>
                          <a:solidFill>
                            <a:prstClr val="black"/>
                          </a:solidFill>
                          <a:effectLst/>
                          <a:uLnTx/>
                          <a:uFillTx/>
                          <a:latin typeface="+mn-lt"/>
                          <a:ea typeface="+mn-ea"/>
                          <a:cs typeface="+mn-cs"/>
                        </a:rPr>
                        <a:t>
Sind wir notorische Pessimisten? Es geht auch anders!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Das Kulturjournal-Quiz zur Lage der Welt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577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- 2018-05-15 08:19:28</a:t>
                      </a:r>
                      <a:r>
                        <a:rPr kumimoji="0" lang="de-DE" sz="1000" b="0" i="0" u="none" strike="noStrike" kern="1200" cap="none" spc="0" normalizeH="0" baseline="0" noProof="0">
                          <a:ln>
                            <a:noFill/>
                          </a:ln>
                          <a:solidFill>
                            <a:prstClr val="black"/>
                          </a:solidFill>
                          <a:effectLst/>
                          <a:uLnTx/>
                          <a:uFillTx/>
                          <a:latin typeface="+mn-lt"/>
                          <a:ea typeface="+mn-ea"/>
                          <a:cs typeface="+mn-cs"/>
                        </a:rPr>
                        <a:t>
Inklusion ist ein Menschenrecht! Doch viele Schulen sind überfordert.
----------------
https://www.ndr.de/fernsehen/kulturjournal6126.html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75676478"/>
                  </a:ext>
                </a:extLst>
              </a:tr>
            </a:tbl>
          </a:graphicData>
        </a:graphic>
      </p:graphicFrame>
      <p:sp>
        <p:nvSpPr>
          <p:cNvPr id="4" name="Text Placeholder 3">
            <a:extLst>
              <a:ext uri="{FF2B5EF4-FFF2-40B4-BE49-F238E27FC236}">
                <a16:creationId xmlns:a16="http://schemas.microsoft.com/office/drawing/2014/main" id="{3BD1C901-CAF6-4D27-89A8-D52965A0EEB4}"/>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39433414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F5838-F9C4-4F2D-9D01-56916BFFFCD0}"/>
              </a:ext>
            </a:extLst>
          </p:cNvPr>
          <p:cNvSpPr>
            <a:spLocks noGrp="1"/>
          </p:cNvSpPr>
          <p:nvPr>
            <p:ph type="title"/>
          </p:nvPr>
        </p:nvSpPr>
        <p:spPr/>
        <p:txBody>
          <a:bodyPr/>
          <a:lstStyle/>
          <a:p>
            <a:r>
              <a:rPr lang="de-DE"/>
              <a:t>Eigene Posts - Reaktionen - Export | Kulturjournal - 3 of 3</a:t>
            </a:r>
            <a:endParaRPr lang="en-US"/>
          </a:p>
        </p:txBody>
      </p:sp>
      <p:graphicFrame>
        <p:nvGraphicFramePr>
          <p:cNvPr id="5" name="Table Placeholder 4">
            <a:extLst>
              <a:ext uri="{FF2B5EF4-FFF2-40B4-BE49-F238E27FC236}">
                <a16:creationId xmlns:a16="http://schemas.microsoft.com/office/drawing/2014/main" id="{2198D0F8-3C2D-4C57-B619-559BAC527863}"/>
              </a:ext>
            </a:extLst>
          </p:cNvPr>
          <p:cNvGraphicFramePr>
            <a:graphicFrameLocks noGrp="1"/>
          </p:cNvGraphicFramePr>
          <p:nvPr>
            <p:ph type="tbl" sz="quarter" idx="13"/>
            <p:extLst>
              <p:ext uri="{D42A27DB-BD31-4B8C-83A1-F6EECF244321}">
                <p14:modId xmlns:p14="http://schemas.microsoft.com/office/powerpoint/2010/main" val="996692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715806726"/>
                    </a:ext>
                  </a:extLst>
                </a:gridCol>
                <a:gridCol w="822960">
                  <a:extLst>
                    <a:ext uri="{9D8B030D-6E8A-4147-A177-3AD203B41FA5}">
                      <a16:colId xmlns:a16="http://schemas.microsoft.com/office/drawing/2014/main" val="3438575354"/>
                    </a:ext>
                  </a:extLst>
                </a:gridCol>
                <a:gridCol w="493776">
                  <a:extLst>
                    <a:ext uri="{9D8B030D-6E8A-4147-A177-3AD203B41FA5}">
                      <a16:colId xmlns:a16="http://schemas.microsoft.com/office/drawing/2014/main" val="2488012756"/>
                    </a:ext>
                  </a:extLst>
                </a:gridCol>
                <a:gridCol w="493776">
                  <a:extLst>
                    <a:ext uri="{9D8B030D-6E8A-4147-A177-3AD203B41FA5}">
                      <a16:colId xmlns:a16="http://schemas.microsoft.com/office/drawing/2014/main" val="725558070"/>
                    </a:ext>
                  </a:extLst>
                </a:gridCol>
                <a:gridCol w="493776">
                  <a:extLst>
                    <a:ext uri="{9D8B030D-6E8A-4147-A177-3AD203B41FA5}">
                      <a16:colId xmlns:a16="http://schemas.microsoft.com/office/drawing/2014/main" val="233095195"/>
                    </a:ext>
                  </a:extLst>
                </a:gridCol>
                <a:gridCol w="493776">
                  <a:extLst>
                    <a:ext uri="{9D8B030D-6E8A-4147-A177-3AD203B41FA5}">
                      <a16:colId xmlns:a16="http://schemas.microsoft.com/office/drawing/2014/main" val="3154242165"/>
                    </a:ext>
                  </a:extLst>
                </a:gridCol>
                <a:gridCol w="493776">
                  <a:extLst>
                    <a:ext uri="{9D8B030D-6E8A-4147-A177-3AD203B41FA5}">
                      <a16:colId xmlns:a16="http://schemas.microsoft.com/office/drawing/2014/main" val="317130338"/>
                    </a:ext>
                  </a:extLst>
                </a:gridCol>
                <a:gridCol w="493776">
                  <a:extLst>
                    <a:ext uri="{9D8B030D-6E8A-4147-A177-3AD203B41FA5}">
                      <a16:colId xmlns:a16="http://schemas.microsoft.com/office/drawing/2014/main" val="848992946"/>
                    </a:ext>
                  </a:extLst>
                </a:gridCol>
                <a:gridCol w="493776">
                  <a:extLst>
                    <a:ext uri="{9D8B030D-6E8A-4147-A177-3AD203B41FA5}">
                      <a16:colId xmlns:a16="http://schemas.microsoft.com/office/drawing/2014/main" val="1659871922"/>
                    </a:ext>
                  </a:extLst>
                </a:gridCol>
                <a:gridCol w="493776">
                  <a:extLst>
                    <a:ext uri="{9D8B030D-6E8A-4147-A177-3AD203B41FA5}">
                      <a16:colId xmlns:a16="http://schemas.microsoft.com/office/drawing/2014/main" val="3463750600"/>
                    </a:ext>
                  </a:extLst>
                </a:gridCol>
                <a:gridCol w="493776">
                  <a:extLst>
                    <a:ext uri="{9D8B030D-6E8A-4147-A177-3AD203B41FA5}">
                      <a16:colId xmlns:a16="http://schemas.microsoft.com/office/drawing/2014/main" val="2955348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79953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- 2018-05-14 18:30:00</a:t>
                      </a:r>
                      <a:r>
                        <a:rPr kumimoji="0" lang="de-DE" sz="1000" b="0" i="0" u="none" strike="noStrike" kern="1200" cap="none" spc="0" normalizeH="0" baseline="0" noProof="0">
                          <a:ln>
                            <a:noFill/>
                          </a:ln>
                          <a:solidFill>
                            <a:prstClr val="black"/>
                          </a:solidFill>
                          <a:effectLst/>
                          <a:uLnTx/>
                          <a:uFillTx/>
                          <a:latin typeface="+mn-lt"/>
                          <a:ea typeface="+mn-ea"/>
                          <a:cs typeface="+mn-cs"/>
                        </a:rPr>
                        <a:t>
Engagierte Bürger retten ihre Stadt!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Hann. Münden: Sanierung selbstgemacht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29436242"/>
                  </a:ext>
                </a:extLst>
              </a:tr>
            </a:tbl>
          </a:graphicData>
        </a:graphic>
      </p:graphicFrame>
      <p:sp>
        <p:nvSpPr>
          <p:cNvPr id="4" name="Text Placeholder 3">
            <a:extLst>
              <a:ext uri="{FF2B5EF4-FFF2-40B4-BE49-F238E27FC236}">
                <a16:creationId xmlns:a16="http://schemas.microsoft.com/office/drawing/2014/main" id="{AC1F5004-57F3-4D2C-B485-3CD47EED2E08}"/>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3961605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1EA7F-2BBC-4522-9758-50B64D34B93E}"/>
              </a:ext>
            </a:extLst>
          </p:cNvPr>
          <p:cNvSpPr>
            <a:spLocks noGrp="1"/>
          </p:cNvSpPr>
          <p:nvPr>
            <p:ph type="title"/>
          </p:nvPr>
        </p:nvSpPr>
        <p:spPr/>
        <p:txBody>
          <a:bodyPr/>
          <a:lstStyle/>
          <a:p>
            <a:r>
              <a:rPr lang="en-US"/>
              <a:t>Eigene Videos - Crossposts - Export | Kulturjournal</a:t>
            </a:r>
          </a:p>
        </p:txBody>
      </p:sp>
      <p:graphicFrame>
        <p:nvGraphicFramePr>
          <p:cNvPr id="5" name="Table Placeholder 4">
            <a:extLst>
              <a:ext uri="{FF2B5EF4-FFF2-40B4-BE49-F238E27FC236}">
                <a16:creationId xmlns:a16="http://schemas.microsoft.com/office/drawing/2014/main" id="{21BD5E41-B16D-4484-B1C4-D6D589ED476E}"/>
              </a:ext>
            </a:extLst>
          </p:cNvPr>
          <p:cNvGraphicFramePr>
            <a:graphicFrameLocks noGrp="1"/>
          </p:cNvGraphicFramePr>
          <p:nvPr>
            <p:ph type="tbl" sz="quarter" idx="13"/>
            <p:extLst>
              <p:ext uri="{D42A27DB-BD31-4B8C-83A1-F6EECF244321}">
                <p14:modId xmlns:p14="http://schemas.microsoft.com/office/powerpoint/2010/main" val="806241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30593709"/>
                    </a:ext>
                  </a:extLst>
                </a:gridCol>
                <a:gridCol w="493776">
                  <a:extLst>
                    <a:ext uri="{9D8B030D-6E8A-4147-A177-3AD203B41FA5}">
                      <a16:colId xmlns:a16="http://schemas.microsoft.com/office/drawing/2014/main" val="3621237826"/>
                    </a:ext>
                  </a:extLst>
                </a:gridCol>
                <a:gridCol w="411480">
                  <a:extLst>
                    <a:ext uri="{9D8B030D-6E8A-4147-A177-3AD203B41FA5}">
                      <a16:colId xmlns:a16="http://schemas.microsoft.com/office/drawing/2014/main" val="1781709605"/>
                    </a:ext>
                  </a:extLst>
                </a:gridCol>
                <a:gridCol w="411480">
                  <a:extLst>
                    <a:ext uri="{9D8B030D-6E8A-4147-A177-3AD203B41FA5}">
                      <a16:colId xmlns:a16="http://schemas.microsoft.com/office/drawing/2014/main" val="3068349442"/>
                    </a:ext>
                  </a:extLst>
                </a:gridCol>
                <a:gridCol w="246888">
                  <a:extLst>
                    <a:ext uri="{9D8B030D-6E8A-4147-A177-3AD203B41FA5}">
                      <a16:colId xmlns:a16="http://schemas.microsoft.com/office/drawing/2014/main" val="2976373147"/>
                    </a:ext>
                  </a:extLst>
                </a:gridCol>
                <a:gridCol w="658368">
                  <a:extLst>
                    <a:ext uri="{9D8B030D-6E8A-4147-A177-3AD203B41FA5}">
                      <a16:colId xmlns:a16="http://schemas.microsoft.com/office/drawing/2014/main" val="976891974"/>
                    </a:ext>
                  </a:extLst>
                </a:gridCol>
                <a:gridCol w="576072">
                  <a:extLst>
                    <a:ext uri="{9D8B030D-6E8A-4147-A177-3AD203B41FA5}">
                      <a16:colId xmlns:a16="http://schemas.microsoft.com/office/drawing/2014/main" val="4004429564"/>
                    </a:ext>
                  </a:extLst>
                </a:gridCol>
                <a:gridCol w="576072">
                  <a:extLst>
                    <a:ext uri="{9D8B030D-6E8A-4147-A177-3AD203B41FA5}">
                      <a16:colId xmlns:a16="http://schemas.microsoft.com/office/drawing/2014/main" val="1803619504"/>
                    </a:ext>
                  </a:extLst>
                </a:gridCol>
                <a:gridCol w="411480">
                  <a:extLst>
                    <a:ext uri="{9D8B030D-6E8A-4147-A177-3AD203B41FA5}">
                      <a16:colId xmlns:a16="http://schemas.microsoft.com/office/drawing/2014/main" val="1741471775"/>
                    </a:ext>
                  </a:extLst>
                </a:gridCol>
                <a:gridCol w="658368">
                  <a:extLst>
                    <a:ext uri="{9D8B030D-6E8A-4147-A177-3AD203B41FA5}">
                      <a16:colId xmlns:a16="http://schemas.microsoft.com/office/drawing/2014/main" val="3126897812"/>
                    </a:ext>
                  </a:extLst>
                </a:gridCol>
                <a:gridCol w="329184">
                  <a:extLst>
                    <a:ext uri="{9D8B030D-6E8A-4147-A177-3AD203B41FA5}">
                      <a16:colId xmlns:a16="http://schemas.microsoft.com/office/drawing/2014/main" val="3680448070"/>
                    </a:ext>
                  </a:extLst>
                </a:gridCol>
                <a:gridCol w="493776">
                  <a:extLst>
                    <a:ext uri="{9D8B030D-6E8A-4147-A177-3AD203B41FA5}">
                      <a16:colId xmlns:a16="http://schemas.microsoft.com/office/drawing/2014/main" val="2159852480"/>
                    </a:ext>
                  </a:extLst>
                </a:gridCol>
                <a:gridCol w="329184">
                  <a:extLst>
                    <a:ext uri="{9D8B030D-6E8A-4147-A177-3AD203B41FA5}">
                      <a16:colId xmlns:a16="http://schemas.microsoft.com/office/drawing/2014/main" val="1704775981"/>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31217416"/>
                  </a:ext>
                </a:extLst>
              </a:tr>
              <a:tr h="370840">
                <a:tc>
                  <a:txBody>
                    <a:bodyPr/>
                    <a:lstStyle/>
                    <a:p>
                      <a:r>
                        <a:rPr lang="de-DE" sz="1000" b="1"/>
                        <a:t> Kulturjournal - 2018-05-28 08:54:56 </a:t>
                      </a:r>
                      <a:r>
                        <a:rPr lang="de-DE" sz="1000"/>
                        <a:t> 
 Zwei Dörfer in Schleswig-Holstein trotzen der Landflucht:</a:t>
                      </a:r>
                      <a:endParaRPr lang="en-US" sz="1000"/>
                    </a:p>
                  </a:txBody>
                  <a:tcPr/>
                </a:tc>
                <a:tc>
                  <a:txBody>
                    <a:bodyPr/>
                    <a:lstStyle/>
                    <a:p>
                      <a:r>
                        <a:rPr lang="en-US" sz="1000"/>
                        <a:t>8039</a:t>
                      </a:r>
                    </a:p>
                  </a:txBody>
                  <a:tcPr/>
                </a:tc>
                <a:tc>
                  <a:txBody>
                    <a:bodyPr/>
                    <a:lstStyle/>
                    <a:p>
                      <a:r>
                        <a:rPr lang="en-US" sz="1000"/>
                        <a:t>0</a:t>
                      </a:r>
                    </a:p>
                  </a:txBody>
                  <a:tcPr/>
                </a:tc>
                <a:tc>
                  <a:txBody>
                    <a:bodyPr/>
                    <a:lstStyle/>
                    <a:p>
                      <a:r>
                        <a:rPr lang="en-US" sz="1000"/>
                        <a:t>18943</a:t>
                      </a:r>
                    </a:p>
                  </a:txBody>
                  <a:tcPr/>
                </a:tc>
                <a:tc>
                  <a:txBody>
                    <a:bodyPr/>
                    <a:lstStyle/>
                    <a:p>
                      <a:r>
                        <a:rPr lang="en-US" sz="1000"/>
                        <a:t>00:36</a:t>
                      </a:r>
                    </a:p>
                  </a:txBody>
                  <a:tcPr/>
                </a:tc>
                <a:tc>
                  <a:txBody>
                    <a:bodyPr/>
                    <a:lstStyle/>
                    <a:p>
                      <a:r>
                        <a:rPr lang="en-US" sz="1000"/>
                        <a:t>19 %</a:t>
                      </a:r>
                    </a:p>
                  </a:txBody>
                  <a:tcPr/>
                </a:tc>
                <a:tc>
                  <a:txBody>
                    <a:bodyPr/>
                    <a:lstStyle/>
                    <a:p>
                      <a:r>
                        <a:rPr lang="en-US" sz="1000"/>
                        <a:t>13869</a:t>
                      </a:r>
                    </a:p>
                  </a:txBody>
                  <a:tcPr/>
                </a:tc>
                <a:tc>
                  <a:txBody>
                    <a:bodyPr/>
                    <a:lstStyle/>
                    <a:p>
                      <a:r>
                        <a:rPr lang="en-US" sz="1000"/>
                        <a:t>379</a:t>
                      </a:r>
                    </a:p>
                  </a:txBody>
                  <a:tcPr/>
                </a:tc>
                <a:tc>
                  <a:txBody>
                    <a:bodyPr/>
                    <a:lstStyle/>
                    <a:p>
                      <a:r>
                        <a:rPr lang="en-US" sz="1000"/>
                        <a:t>4695</a:t>
                      </a:r>
                    </a:p>
                  </a:txBody>
                  <a:tcPr/>
                </a:tc>
                <a:tc>
                  <a:txBody>
                    <a:bodyPr/>
                    <a:lstStyle/>
                    <a:p>
                      <a:r>
                        <a:rPr lang="en-US" sz="1000"/>
                        <a:t>46019</a:t>
                      </a:r>
                    </a:p>
                  </a:txBody>
                  <a:tcPr/>
                </a:tc>
                <a:tc>
                  <a:txBody>
                    <a:bodyPr/>
                    <a:lstStyle/>
                    <a:p>
                      <a:r>
                        <a:rPr lang="en-US" sz="1000"/>
                        <a:t>219</a:t>
                      </a:r>
                    </a:p>
                  </a:txBody>
                  <a:tcPr/>
                </a:tc>
                <a:tc>
                  <a:txBody>
                    <a:bodyPr/>
                    <a:lstStyle/>
                    <a:p>
                      <a:r>
                        <a:rPr lang="en-US" sz="1000"/>
                        <a:t>31</a:t>
                      </a:r>
                    </a:p>
                  </a:txBody>
                  <a:tcPr/>
                </a:tc>
                <a:tc>
                  <a:txBody>
                    <a:bodyPr/>
                    <a:lstStyle/>
                    <a:p>
                      <a:r>
                        <a:rPr lang="en-US" sz="1000"/>
                        <a:t>39</a:t>
                      </a:r>
                    </a:p>
                  </a:txBody>
                  <a:tcPr/>
                </a:tc>
                <a:extLst>
                  <a:ext uri="{0D108BD9-81ED-4DB2-BD59-A6C34878D82A}">
                    <a16:rowId xmlns:a16="http://schemas.microsoft.com/office/drawing/2014/main" val="2688204119"/>
                  </a:ext>
                </a:extLst>
              </a:tr>
              <a:tr h="370840">
                <a:tc>
                  <a:txBody>
                    <a:bodyPr/>
                    <a:lstStyle/>
                    <a:p>
                      <a:r>
                        <a:rPr lang="de-DE" sz="1000" b="1"/>
                        <a:t> Kulturjournal - 2018-05-16 10:30:00 </a:t>
                      </a:r>
                      <a:r>
                        <a:rPr lang="de-DE" sz="1000"/>
                        <a:t> 
 Rhythmus oder Rythmus, das oder dass? Wie gut seid ihr in Rechtschreibung? 😱</a:t>
                      </a:r>
                      <a:endParaRPr lang="en-US" sz="1000"/>
                    </a:p>
                  </a:txBody>
                  <a:tcPr/>
                </a:tc>
                <a:tc>
                  <a:txBody>
                    <a:bodyPr/>
                    <a:lstStyle/>
                    <a:p>
                      <a:r>
                        <a:rPr lang="en-US" sz="1000"/>
                        <a:t>6647</a:t>
                      </a:r>
                    </a:p>
                  </a:txBody>
                  <a:tcPr/>
                </a:tc>
                <a:tc>
                  <a:txBody>
                    <a:bodyPr/>
                    <a:lstStyle/>
                    <a:p>
                      <a:r>
                        <a:rPr lang="en-US" sz="1000"/>
                        <a:t>0</a:t>
                      </a:r>
                    </a:p>
                  </a:txBody>
                  <a:tcPr/>
                </a:tc>
                <a:tc>
                  <a:txBody>
                    <a:bodyPr/>
                    <a:lstStyle/>
                    <a:p>
                      <a:r>
                        <a:rPr lang="en-US" sz="1000"/>
                        <a:t>12772</a:t>
                      </a:r>
                    </a:p>
                  </a:txBody>
                  <a:tcPr/>
                </a:tc>
                <a:tc>
                  <a:txBody>
                    <a:bodyPr/>
                    <a:lstStyle/>
                    <a:p>
                      <a:r>
                        <a:rPr lang="en-US" sz="1000"/>
                        <a:t>00:52</a:t>
                      </a:r>
                    </a:p>
                  </a:txBody>
                  <a:tcPr/>
                </a:tc>
                <a:tc>
                  <a:txBody>
                    <a:bodyPr/>
                    <a:lstStyle/>
                    <a:p>
                      <a:r>
                        <a:rPr lang="en-US" sz="1000"/>
                        <a:t>17 %</a:t>
                      </a:r>
                    </a:p>
                  </a:txBody>
                  <a:tcPr/>
                </a:tc>
                <a:tc>
                  <a:txBody>
                    <a:bodyPr/>
                    <a:lstStyle/>
                    <a:p>
                      <a:r>
                        <a:rPr lang="en-US" sz="1000"/>
                        <a:t>12540</a:t>
                      </a:r>
                    </a:p>
                  </a:txBody>
                  <a:tcPr/>
                </a:tc>
                <a:tc>
                  <a:txBody>
                    <a:bodyPr/>
                    <a:lstStyle/>
                    <a:p>
                      <a:r>
                        <a:rPr lang="en-US" sz="1000"/>
                        <a:t>109</a:t>
                      </a:r>
                    </a:p>
                  </a:txBody>
                  <a:tcPr/>
                </a:tc>
                <a:tc>
                  <a:txBody>
                    <a:bodyPr/>
                    <a:lstStyle/>
                    <a:p>
                      <a:r>
                        <a:rPr lang="en-US" sz="1000"/>
                        <a:t>123</a:t>
                      </a:r>
                    </a:p>
                  </a:txBody>
                  <a:tcPr/>
                </a:tc>
                <a:tc>
                  <a:txBody>
                    <a:bodyPr/>
                    <a:lstStyle/>
                    <a:p>
                      <a:r>
                        <a:rPr lang="en-US" sz="1000"/>
                        <a:t>26948</a:t>
                      </a:r>
                    </a:p>
                  </a:txBody>
                  <a:tcPr/>
                </a:tc>
                <a:tc>
                  <a:txBody>
                    <a:bodyPr/>
                    <a:lstStyle/>
                    <a:p>
                      <a:r>
                        <a:rPr lang="en-US" sz="1000"/>
                        <a:t>44</a:t>
                      </a:r>
                    </a:p>
                  </a:txBody>
                  <a:tcPr/>
                </a:tc>
                <a:tc>
                  <a:txBody>
                    <a:bodyPr/>
                    <a:lstStyle/>
                    <a:p>
                      <a:r>
                        <a:rPr lang="en-US" sz="1000"/>
                        <a:t>38</a:t>
                      </a:r>
                    </a:p>
                  </a:txBody>
                  <a:tcPr/>
                </a:tc>
                <a:tc>
                  <a:txBody>
                    <a:bodyPr/>
                    <a:lstStyle/>
                    <a:p>
                      <a:r>
                        <a:rPr lang="en-US" sz="1000"/>
                        <a:t>12</a:t>
                      </a:r>
                    </a:p>
                  </a:txBody>
                  <a:tcPr/>
                </a:tc>
                <a:extLst>
                  <a:ext uri="{0D108BD9-81ED-4DB2-BD59-A6C34878D82A}">
                    <a16:rowId xmlns:a16="http://schemas.microsoft.com/office/drawing/2014/main" val="2625164628"/>
                  </a:ext>
                </a:extLst>
              </a:tr>
              <a:tr h="370840">
                <a:tc>
                  <a:txBody>
                    <a:bodyPr/>
                    <a:lstStyle/>
                    <a:p>
                      <a:r>
                        <a:rPr lang="de-DE" sz="1000" b="1"/>
                        <a:t> Kulturjournal - 2018-05-29 14:13:27 </a:t>
                      </a:r>
                      <a:r>
                        <a:rPr lang="de-DE" sz="1000"/>
                        <a:t> 
 Alter ist nichts für Feiglinge: Unsere Kulturjournal-Reporterin Nadia Kailouli macht den Selbstversuch:</a:t>
                      </a:r>
                      <a:endParaRPr lang="en-US" sz="1000"/>
                    </a:p>
                  </a:txBody>
                  <a:tcPr/>
                </a:tc>
                <a:tc>
                  <a:txBody>
                    <a:bodyPr/>
                    <a:lstStyle/>
                    <a:p>
                      <a:r>
                        <a:rPr lang="en-US" sz="1000"/>
                        <a:t>5922</a:t>
                      </a:r>
                    </a:p>
                  </a:txBody>
                  <a:tcPr/>
                </a:tc>
                <a:tc>
                  <a:txBody>
                    <a:bodyPr/>
                    <a:lstStyle/>
                    <a:p>
                      <a:r>
                        <a:rPr lang="en-US" sz="1000"/>
                        <a:t>0</a:t>
                      </a:r>
                    </a:p>
                  </a:txBody>
                  <a:tcPr/>
                </a:tc>
                <a:tc>
                  <a:txBody>
                    <a:bodyPr/>
                    <a:lstStyle/>
                    <a:p>
                      <a:r>
                        <a:rPr lang="en-US" sz="1000"/>
                        <a:t>10458</a:t>
                      </a:r>
                    </a:p>
                  </a:txBody>
                  <a:tcPr/>
                </a:tc>
                <a:tc>
                  <a:txBody>
                    <a:bodyPr/>
                    <a:lstStyle/>
                    <a:p>
                      <a:r>
                        <a:rPr lang="en-US" sz="1000"/>
                        <a:t>04:27</a:t>
                      </a:r>
                    </a:p>
                  </a:txBody>
                  <a:tcPr/>
                </a:tc>
                <a:tc>
                  <a:txBody>
                    <a:bodyPr/>
                    <a:lstStyle/>
                    <a:p>
                      <a:r>
                        <a:rPr lang="en-US" sz="1000"/>
                        <a:t>6 %</a:t>
                      </a:r>
                    </a:p>
                  </a:txBody>
                  <a:tcPr/>
                </a:tc>
                <a:tc>
                  <a:txBody>
                    <a:bodyPr/>
                    <a:lstStyle/>
                    <a:p>
                      <a:r>
                        <a:rPr lang="en-US" sz="1000"/>
                        <a:t>8318</a:t>
                      </a:r>
                    </a:p>
                  </a:txBody>
                  <a:tcPr/>
                </a:tc>
                <a:tc>
                  <a:txBody>
                    <a:bodyPr/>
                    <a:lstStyle/>
                    <a:p>
                      <a:r>
                        <a:rPr lang="en-US" sz="1000"/>
                        <a:t>1025</a:t>
                      </a:r>
                    </a:p>
                  </a:txBody>
                  <a:tcPr/>
                </a:tc>
                <a:tc>
                  <a:txBody>
                    <a:bodyPr/>
                    <a:lstStyle/>
                    <a:p>
                      <a:r>
                        <a:rPr lang="en-US" sz="1000"/>
                        <a:t>1115</a:t>
                      </a:r>
                    </a:p>
                  </a:txBody>
                  <a:tcPr/>
                </a:tc>
                <a:tc>
                  <a:txBody>
                    <a:bodyPr/>
                    <a:lstStyle/>
                    <a:p>
                      <a:r>
                        <a:rPr lang="en-US" sz="1000"/>
                        <a:t>25211</a:t>
                      </a:r>
                    </a:p>
                  </a:txBody>
                  <a:tcPr/>
                </a:tc>
                <a:tc>
                  <a:txBody>
                    <a:bodyPr/>
                    <a:lstStyle/>
                    <a:p>
                      <a:r>
                        <a:rPr lang="en-US" sz="1000"/>
                        <a:t>85</a:t>
                      </a:r>
                    </a:p>
                  </a:txBody>
                  <a:tcPr/>
                </a:tc>
                <a:tc>
                  <a:txBody>
                    <a:bodyPr/>
                    <a:lstStyle/>
                    <a:p>
                      <a:r>
                        <a:rPr lang="en-US" sz="1000"/>
                        <a:t>21</a:t>
                      </a:r>
                    </a:p>
                  </a:txBody>
                  <a:tcPr/>
                </a:tc>
                <a:tc>
                  <a:txBody>
                    <a:bodyPr/>
                    <a:lstStyle/>
                    <a:p>
                      <a:r>
                        <a:rPr lang="en-US" sz="1000"/>
                        <a:t>19</a:t>
                      </a:r>
                    </a:p>
                  </a:txBody>
                  <a:tcPr/>
                </a:tc>
                <a:extLst>
                  <a:ext uri="{0D108BD9-81ED-4DB2-BD59-A6C34878D82A}">
                    <a16:rowId xmlns:a16="http://schemas.microsoft.com/office/drawing/2014/main" val="3997165119"/>
                  </a:ext>
                </a:extLst>
              </a:tr>
              <a:tr h="370840">
                <a:tc>
                  <a:txBody>
                    <a:bodyPr/>
                    <a:lstStyle/>
                    <a:p>
                      <a:r>
                        <a:rPr lang="de-DE" sz="1000" b="1"/>
                        <a:t> Kulturjournal - 2018-05-14 18:30:00 </a:t>
                      </a:r>
                      <a:r>
                        <a:rPr lang="de-DE" sz="1000"/>
                        <a:t> 
 Engagierte Bürger retten ihre Stadt!</a:t>
                      </a:r>
                      <a:endParaRPr lang="en-US" sz="1000"/>
                    </a:p>
                  </a:txBody>
                  <a:tcPr/>
                </a:tc>
                <a:tc>
                  <a:txBody>
                    <a:bodyPr/>
                    <a:lstStyle/>
                    <a:p>
                      <a:r>
                        <a:rPr lang="en-US" sz="1000"/>
                        <a:t>5205</a:t>
                      </a:r>
                    </a:p>
                  </a:txBody>
                  <a:tcPr/>
                </a:tc>
                <a:tc>
                  <a:txBody>
                    <a:bodyPr/>
                    <a:lstStyle/>
                    <a:p>
                      <a:r>
                        <a:rPr lang="en-US" sz="1000"/>
                        <a:t>0</a:t>
                      </a:r>
                    </a:p>
                  </a:txBody>
                  <a:tcPr/>
                </a:tc>
                <a:tc>
                  <a:txBody>
                    <a:bodyPr/>
                    <a:lstStyle/>
                    <a:p>
                      <a:r>
                        <a:rPr lang="en-US" sz="1000"/>
                        <a:t>12965</a:t>
                      </a:r>
                    </a:p>
                  </a:txBody>
                  <a:tcPr/>
                </a:tc>
                <a:tc>
                  <a:txBody>
                    <a:bodyPr/>
                    <a:lstStyle/>
                    <a:p>
                      <a:r>
                        <a:rPr lang="en-US" sz="1000"/>
                        <a:t>00:40</a:t>
                      </a:r>
                    </a:p>
                  </a:txBody>
                  <a:tcPr/>
                </a:tc>
                <a:tc>
                  <a:txBody>
                    <a:bodyPr/>
                    <a:lstStyle/>
                    <a:p>
                      <a:r>
                        <a:rPr lang="en-US" sz="1000"/>
                        <a:t>20 %</a:t>
                      </a:r>
                    </a:p>
                  </a:txBody>
                  <a:tcPr/>
                </a:tc>
                <a:tc>
                  <a:txBody>
                    <a:bodyPr/>
                    <a:lstStyle/>
                    <a:p>
                      <a:r>
                        <a:rPr lang="en-US" sz="1000"/>
                        <a:t>10503</a:t>
                      </a:r>
                    </a:p>
                  </a:txBody>
                  <a:tcPr/>
                </a:tc>
                <a:tc>
                  <a:txBody>
                    <a:bodyPr/>
                    <a:lstStyle/>
                    <a:p>
                      <a:r>
                        <a:rPr lang="en-US" sz="1000"/>
                        <a:t>298</a:t>
                      </a:r>
                    </a:p>
                  </a:txBody>
                  <a:tcPr/>
                </a:tc>
                <a:tc>
                  <a:txBody>
                    <a:bodyPr/>
                    <a:lstStyle/>
                    <a:p>
                      <a:r>
                        <a:rPr lang="en-US" sz="1000"/>
                        <a:t>2164</a:t>
                      </a:r>
                    </a:p>
                  </a:txBody>
                  <a:tcPr/>
                </a:tc>
                <a:tc>
                  <a:txBody>
                    <a:bodyPr/>
                    <a:lstStyle/>
                    <a:p>
                      <a:r>
                        <a:rPr lang="en-US" sz="1000"/>
                        <a:t>26098</a:t>
                      </a:r>
                    </a:p>
                  </a:txBody>
                  <a:tcPr/>
                </a:tc>
                <a:tc>
                  <a:txBody>
                    <a:bodyPr/>
                    <a:lstStyle/>
                    <a:p>
                      <a:r>
                        <a:rPr lang="en-US" sz="1000"/>
                        <a:t>167</a:t>
                      </a:r>
                    </a:p>
                  </a:txBody>
                  <a:tcPr/>
                </a:tc>
                <a:tc>
                  <a:txBody>
                    <a:bodyPr/>
                    <a:lstStyle/>
                    <a:p>
                      <a:r>
                        <a:rPr lang="en-US" sz="1000"/>
                        <a:t>11</a:t>
                      </a:r>
                    </a:p>
                  </a:txBody>
                  <a:tcPr/>
                </a:tc>
                <a:tc>
                  <a:txBody>
                    <a:bodyPr/>
                    <a:lstStyle/>
                    <a:p>
                      <a:r>
                        <a:rPr lang="en-US" sz="1000"/>
                        <a:t>37</a:t>
                      </a:r>
                    </a:p>
                  </a:txBody>
                  <a:tcPr/>
                </a:tc>
                <a:extLst>
                  <a:ext uri="{0D108BD9-81ED-4DB2-BD59-A6C34878D82A}">
                    <a16:rowId xmlns:a16="http://schemas.microsoft.com/office/drawing/2014/main" val="2007710734"/>
                  </a:ext>
                </a:extLst>
              </a:tr>
              <a:tr h="370840">
                <a:tc>
                  <a:txBody>
                    <a:bodyPr/>
                    <a:lstStyle/>
                    <a:p>
                      <a:r>
                        <a:rPr lang="de-DE" sz="1000" b="1"/>
                        <a:t> Kulturjournal - 2018-05-08 09:55:58 </a:t>
                      </a:r>
                      <a:r>
                        <a:rPr lang="de-DE" sz="1000"/>
                        <a:t> 
 Wohnungssuche ist hart - und wer kann sich Wohnen in der Stadt heute eigentlich noch leisten? Hilft jetzt nur noch Zocken? Unser Reporter Dirk Böge spielt "Wohnopoly" um Miete, Makler und Massenbesichtigungen.</a:t>
                      </a:r>
                      <a:endParaRPr lang="en-US" sz="1000"/>
                    </a:p>
                  </a:txBody>
                  <a:tcPr/>
                </a:tc>
                <a:tc>
                  <a:txBody>
                    <a:bodyPr/>
                    <a:lstStyle/>
                    <a:p>
                      <a:r>
                        <a:rPr lang="en-US" sz="1000"/>
                        <a:t>5001</a:t>
                      </a:r>
                    </a:p>
                  </a:txBody>
                  <a:tcPr/>
                </a:tc>
                <a:tc>
                  <a:txBody>
                    <a:bodyPr/>
                    <a:lstStyle/>
                    <a:p>
                      <a:r>
                        <a:rPr lang="en-US" sz="1000"/>
                        <a:t>0</a:t>
                      </a:r>
                    </a:p>
                  </a:txBody>
                  <a:tcPr/>
                </a:tc>
                <a:tc>
                  <a:txBody>
                    <a:bodyPr/>
                    <a:lstStyle/>
                    <a:p>
                      <a:r>
                        <a:rPr lang="en-US" sz="1000"/>
                        <a:t>14694</a:t>
                      </a:r>
                    </a:p>
                  </a:txBody>
                  <a:tcPr/>
                </a:tc>
                <a:tc>
                  <a:txBody>
                    <a:bodyPr/>
                    <a:lstStyle/>
                    <a:p>
                      <a:r>
                        <a:rPr lang="en-US" sz="1000"/>
                        <a:t>03:22</a:t>
                      </a:r>
                    </a:p>
                  </a:txBody>
                  <a:tcPr/>
                </a:tc>
                <a:tc>
                  <a:txBody>
                    <a:bodyPr/>
                    <a:lstStyle/>
                    <a:p>
                      <a:r>
                        <a:rPr lang="en-US" sz="1000"/>
                        <a:t>5 %</a:t>
                      </a:r>
                    </a:p>
                  </a:txBody>
                  <a:tcPr/>
                </a:tc>
                <a:tc>
                  <a:txBody>
                    <a:bodyPr/>
                    <a:lstStyle/>
                    <a:p>
                      <a:r>
                        <a:rPr lang="en-US" sz="1000"/>
                        <a:t>14192</a:t>
                      </a:r>
                    </a:p>
                  </a:txBody>
                  <a:tcPr/>
                </a:tc>
                <a:tc>
                  <a:txBody>
                    <a:bodyPr/>
                    <a:lstStyle/>
                    <a:p>
                      <a:r>
                        <a:rPr lang="en-US" sz="1000"/>
                        <a:t>376</a:t>
                      </a:r>
                    </a:p>
                  </a:txBody>
                  <a:tcPr/>
                </a:tc>
                <a:tc>
                  <a:txBody>
                    <a:bodyPr/>
                    <a:lstStyle/>
                    <a:p>
                      <a:r>
                        <a:rPr lang="en-US" sz="1000"/>
                        <a:t>126</a:t>
                      </a:r>
                    </a:p>
                  </a:txBody>
                  <a:tcPr/>
                </a:tc>
                <a:tc>
                  <a:txBody>
                    <a:bodyPr/>
                    <a:lstStyle/>
                    <a:p>
                      <a:r>
                        <a:rPr lang="en-US" sz="1000"/>
                        <a:t>32118</a:t>
                      </a:r>
                    </a:p>
                  </a:txBody>
                  <a:tcPr/>
                </a:tc>
                <a:tc>
                  <a:txBody>
                    <a:bodyPr/>
                    <a:lstStyle/>
                    <a:p>
                      <a:r>
                        <a:rPr lang="en-US" sz="1000"/>
                        <a:t>21</a:t>
                      </a:r>
                    </a:p>
                  </a:txBody>
                  <a:tcPr/>
                </a:tc>
                <a:tc>
                  <a:txBody>
                    <a:bodyPr/>
                    <a:lstStyle/>
                    <a:p>
                      <a:r>
                        <a:rPr lang="en-US" sz="1000"/>
                        <a:t>54</a:t>
                      </a:r>
                    </a:p>
                  </a:txBody>
                  <a:tcPr/>
                </a:tc>
                <a:tc>
                  <a:txBody>
                    <a:bodyPr/>
                    <a:lstStyle/>
                    <a:p>
                      <a:r>
                        <a:rPr lang="en-US" sz="1000"/>
                        <a:t>7</a:t>
                      </a:r>
                    </a:p>
                  </a:txBody>
                  <a:tcPr/>
                </a:tc>
                <a:extLst>
                  <a:ext uri="{0D108BD9-81ED-4DB2-BD59-A6C34878D82A}">
                    <a16:rowId xmlns:a16="http://schemas.microsoft.com/office/drawing/2014/main" val="2079576510"/>
                  </a:ext>
                </a:extLst>
              </a:tr>
            </a:tbl>
          </a:graphicData>
        </a:graphic>
      </p:graphicFrame>
      <p:sp>
        <p:nvSpPr>
          <p:cNvPr id="4" name="Text Placeholder 3">
            <a:extLst>
              <a:ext uri="{FF2B5EF4-FFF2-40B4-BE49-F238E27FC236}">
                <a16:creationId xmlns:a16="http://schemas.microsoft.com/office/drawing/2014/main" id="{E9F3796D-0EF7-421A-A137-E169D75C56DF}"/>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34368199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8CC97-8B53-4FF3-AD2F-764B654785B2}"/>
              </a:ext>
            </a:extLst>
          </p:cNvPr>
          <p:cNvSpPr>
            <a:spLocks noGrp="1"/>
          </p:cNvSpPr>
          <p:nvPr>
            <p:ph type="title"/>
          </p:nvPr>
        </p:nvSpPr>
        <p:spPr/>
        <p:txBody>
          <a:bodyPr/>
          <a:lstStyle/>
          <a:p>
            <a:r>
              <a:rPr lang="de-DE"/>
              <a:t>Eigene Videos - Crossposts (nur Ersteller) - Export  | Kulturjournal</a:t>
            </a:r>
            <a:endParaRPr lang="en-US"/>
          </a:p>
        </p:txBody>
      </p:sp>
      <p:graphicFrame>
        <p:nvGraphicFramePr>
          <p:cNvPr id="5" name="Table Placeholder 4">
            <a:extLst>
              <a:ext uri="{FF2B5EF4-FFF2-40B4-BE49-F238E27FC236}">
                <a16:creationId xmlns:a16="http://schemas.microsoft.com/office/drawing/2014/main" id="{32C93250-4E2D-4857-B07A-DB289D6C7983}"/>
              </a:ext>
            </a:extLst>
          </p:cNvPr>
          <p:cNvGraphicFramePr>
            <a:graphicFrameLocks noGrp="1"/>
          </p:cNvGraphicFramePr>
          <p:nvPr>
            <p:ph type="tbl" sz="quarter" idx="13"/>
            <p:extLst>
              <p:ext uri="{D42A27DB-BD31-4B8C-83A1-F6EECF244321}">
                <p14:modId xmlns:p14="http://schemas.microsoft.com/office/powerpoint/2010/main" val="4271046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494097774"/>
                    </a:ext>
                  </a:extLst>
                </a:gridCol>
                <a:gridCol w="493776">
                  <a:extLst>
                    <a:ext uri="{9D8B030D-6E8A-4147-A177-3AD203B41FA5}">
                      <a16:colId xmlns:a16="http://schemas.microsoft.com/office/drawing/2014/main" val="3394932921"/>
                    </a:ext>
                  </a:extLst>
                </a:gridCol>
                <a:gridCol w="411480">
                  <a:extLst>
                    <a:ext uri="{9D8B030D-6E8A-4147-A177-3AD203B41FA5}">
                      <a16:colId xmlns:a16="http://schemas.microsoft.com/office/drawing/2014/main" val="351947518"/>
                    </a:ext>
                  </a:extLst>
                </a:gridCol>
                <a:gridCol w="411480">
                  <a:extLst>
                    <a:ext uri="{9D8B030D-6E8A-4147-A177-3AD203B41FA5}">
                      <a16:colId xmlns:a16="http://schemas.microsoft.com/office/drawing/2014/main" val="4064771052"/>
                    </a:ext>
                  </a:extLst>
                </a:gridCol>
                <a:gridCol w="246888">
                  <a:extLst>
                    <a:ext uri="{9D8B030D-6E8A-4147-A177-3AD203B41FA5}">
                      <a16:colId xmlns:a16="http://schemas.microsoft.com/office/drawing/2014/main" val="3748884777"/>
                    </a:ext>
                  </a:extLst>
                </a:gridCol>
                <a:gridCol w="658368">
                  <a:extLst>
                    <a:ext uri="{9D8B030D-6E8A-4147-A177-3AD203B41FA5}">
                      <a16:colId xmlns:a16="http://schemas.microsoft.com/office/drawing/2014/main" val="828703886"/>
                    </a:ext>
                  </a:extLst>
                </a:gridCol>
                <a:gridCol w="576072">
                  <a:extLst>
                    <a:ext uri="{9D8B030D-6E8A-4147-A177-3AD203B41FA5}">
                      <a16:colId xmlns:a16="http://schemas.microsoft.com/office/drawing/2014/main" val="1695868396"/>
                    </a:ext>
                  </a:extLst>
                </a:gridCol>
                <a:gridCol w="576072">
                  <a:extLst>
                    <a:ext uri="{9D8B030D-6E8A-4147-A177-3AD203B41FA5}">
                      <a16:colId xmlns:a16="http://schemas.microsoft.com/office/drawing/2014/main" val="4041484740"/>
                    </a:ext>
                  </a:extLst>
                </a:gridCol>
                <a:gridCol w="411480">
                  <a:extLst>
                    <a:ext uri="{9D8B030D-6E8A-4147-A177-3AD203B41FA5}">
                      <a16:colId xmlns:a16="http://schemas.microsoft.com/office/drawing/2014/main" val="3010181873"/>
                    </a:ext>
                  </a:extLst>
                </a:gridCol>
                <a:gridCol w="658368">
                  <a:extLst>
                    <a:ext uri="{9D8B030D-6E8A-4147-A177-3AD203B41FA5}">
                      <a16:colId xmlns:a16="http://schemas.microsoft.com/office/drawing/2014/main" val="957550140"/>
                    </a:ext>
                  </a:extLst>
                </a:gridCol>
                <a:gridCol w="329184">
                  <a:extLst>
                    <a:ext uri="{9D8B030D-6E8A-4147-A177-3AD203B41FA5}">
                      <a16:colId xmlns:a16="http://schemas.microsoft.com/office/drawing/2014/main" val="537241300"/>
                    </a:ext>
                  </a:extLst>
                </a:gridCol>
                <a:gridCol w="493776">
                  <a:extLst>
                    <a:ext uri="{9D8B030D-6E8A-4147-A177-3AD203B41FA5}">
                      <a16:colId xmlns:a16="http://schemas.microsoft.com/office/drawing/2014/main" val="3164092236"/>
                    </a:ext>
                  </a:extLst>
                </a:gridCol>
                <a:gridCol w="329184">
                  <a:extLst>
                    <a:ext uri="{9D8B030D-6E8A-4147-A177-3AD203B41FA5}">
                      <a16:colId xmlns:a16="http://schemas.microsoft.com/office/drawing/2014/main" val="2505416851"/>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2073882902"/>
                  </a:ext>
                </a:extLst>
              </a:tr>
              <a:tr h="370840">
                <a:tc>
                  <a:txBody>
                    <a:bodyPr/>
                    <a:lstStyle/>
                    <a:p>
                      <a:r>
                        <a:rPr lang="de-DE" sz="1000" b="1"/>
                        <a:t> Kulturjournal - 2018-05-28 08:54:56 </a:t>
                      </a:r>
                      <a:r>
                        <a:rPr lang="de-DE" sz="1000"/>
                        <a:t> 
 Zwei Dörfer in Schleswig-Holstein trotzen der Landflucht:</a:t>
                      </a:r>
                      <a:endParaRPr lang="en-US" sz="1000"/>
                    </a:p>
                  </a:txBody>
                  <a:tcPr/>
                </a:tc>
                <a:tc>
                  <a:txBody>
                    <a:bodyPr/>
                    <a:lstStyle/>
                    <a:p>
                      <a:r>
                        <a:rPr lang="en-US" sz="1000"/>
                        <a:t>8039</a:t>
                      </a:r>
                    </a:p>
                  </a:txBody>
                  <a:tcPr/>
                </a:tc>
                <a:tc>
                  <a:txBody>
                    <a:bodyPr/>
                    <a:lstStyle/>
                    <a:p>
                      <a:r>
                        <a:rPr lang="en-US" sz="1000"/>
                        <a:t>0</a:t>
                      </a:r>
                    </a:p>
                  </a:txBody>
                  <a:tcPr/>
                </a:tc>
                <a:tc>
                  <a:txBody>
                    <a:bodyPr/>
                    <a:lstStyle/>
                    <a:p>
                      <a:r>
                        <a:rPr lang="en-US" sz="1000"/>
                        <a:t>18943</a:t>
                      </a:r>
                    </a:p>
                  </a:txBody>
                  <a:tcPr/>
                </a:tc>
                <a:tc>
                  <a:txBody>
                    <a:bodyPr/>
                    <a:lstStyle/>
                    <a:p>
                      <a:r>
                        <a:rPr lang="en-US" sz="1000"/>
                        <a:t>00:36</a:t>
                      </a:r>
                    </a:p>
                  </a:txBody>
                  <a:tcPr/>
                </a:tc>
                <a:tc>
                  <a:txBody>
                    <a:bodyPr/>
                    <a:lstStyle/>
                    <a:p>
                      <a:r>
                        <a:rPr lang="en-US" sz="1000"/>
                        <a:t>19 %</a:t>
                      </a:r>
                    </a:p>
                  </a:txBody>
                  <a:tcPr/>
                </a:tc>
                <a:tc>
                  <a:txBody>
                    <a:bodyPr/>
                    <a:lstStyle/>
                    <a:p>
                      <a:r>
                        <a:rPr lang="en-US" sz="1000"/>
                        <a:t>13869</a:t>
                      </a:r>
                    </a:p>
                  </a:txBody>
                  <a:tcPr/>
                </a:tc>
                <a:tc>
                  <a:txBody>
                    <a:bodyPr/>
                    <a:lstStyle/>
                    <a:p>
                      <a:r>
                        <a:rPr lang="en-US" sz="1000"/>
                        <a:t>379</a:t>
                      </a:r>
                    </a:p>
                  </a:txBody>
                  <a:tcPr/>
                </a:tc>
                <a:tc>
                  <a:txBody>
                    <a:bodyPr/>
                    <a:lstStyle/>
                    <a:p>
                      <a:r>
                        <a:rPr lang="en-US" sz="1000"/>
                        <a:t>4695</a:t>
                      </a:r>
                    </a:p>
                  </a:txBody>
                  <a:tcPr/>
                </a:tc>
                <a:tc>
                  <a:txBody>
                    <a:bodyPr/>
                    <a:lstStyle/>
                    <a:p>
                      <a:r>
                        <a:rPr lang="en-US" sz="1000"/>
                        <a:t>46019</a:t>
                      </a:r>
                    </a:p>
                  </a:txBody>
                  <a:tcPr/>
                </a:tc>
                <a:tc>
                  <a:txBody>
                    <a:bodyPr/>
                    <a:lstStyle/>
                    <a:p>
                      <a:r>
                        <a:rPr lang="en-US" sz="1000"/>
                        <a:t>219</a:t>
                      </a:r>
                    </a:p>
                  </a:txBody>
                  <a:tcPr/>
                </a:tc>
                <a:tc>
                  <a:txBody>
                    <a:bodyPr/>
                    <a:lstStyle/>
                    <a:p>
                      <a:r>
                        <a:rPr lang="en-US" sz="1000"/>
                        <a:t>31</a:t>
                      </a:r>
                    </a:p>
                  </a:txBody>
                  <a:tcPr/>
                </a:tc>
                <a:tc>
                  <a:txBody>
                    <a:bodyPr/>
                    <a:lstStyle/>
                    <a:p>
                      <a:r>
                        <a:rPr lang="en-US" sz="1000"/>
                        <a:t>39</a:t>
                      </a:r>
                    </a:p>
                  </a:txBody>
                  <a:tcPr/>
                </a:tc>
                <a:extLst>
                  <a:ext uri="{0D108BD9-81ED-4DB2-BD59-A6C34878D82A}">
                    <a16:rowId xmlns:a16="http://schemas.microsoft.com/office/drawing/2014/main" val="618226079"/>
                  </a:ext>
                </a:extLst>
              </a:tr>
              <a:tr h="370840">
                <a:tc>
                  <a:txBody>
                    <a:bodyPr/>
                    <a:lstStyle/>
                    <a:p>
                      <a:r>
                        <a:rPr lang="de-DE" sz="1000" b="1"/>
                        <a:t> Kulturjournal - 2018-05-16 10:30:00 </a:t>
                      </a:r>
                      <a:r>
                        <a:rPr lang="de-DE" sz="1000"/>
                        <a:t> 
 Rhythmus oder Rythmus, das oder dass? Wie gut seid ihr in Rechtschreibung? 😱</a:t>
                      </a:r>
                      <a:endParaRPr lang="en-US" sz="1000"/>
                    </a:p>
                  </a:txBody>
                  <a:tcPr/>
                </a:tc>
                <a:tc>
                  <a:txBody>
                    <a:bodyPr/>
                    <a:lstStyle/>
                    <a:p>
                      <a:r>
                        <a:rPr lang="en-US" sz="1000"/>
                        <a:t>6647</a:t>
                      </a:r>
                    </a:p>
                  </a:txBody>
                  <a:tcPr/>
                </a:tc>
                <a:tc>
                  <a:txBody>
                    <a:bodyPr/>
                    <a:lstStyle/>
                    <a:p>
                      <a:r>
                        <a:rPr lang="en-US" sz="1000"/>
                        <a:t>0</a:t>
                      </a:r>
                    </a:p>
                  </a:txBody>
                  <a:tcPr/>
                </a:tc>
                <a:tc>
                  <a:txBody>
                    <a:bodyPr/>
                    <a:lstStyle/>
                    <a:p>
                      <a:r>
                        <a:rPr lang="en-US" sz="1000"/>
                        <a:t>12772</a:t>
                      </a:r>
                    </a:p>
                  </a:txBody>
                  <a:tcPr/>
                </a:tc>
                <a:tc>
                  <a:txBody>
                    <a:bodyPr/>
                    <a:lstStyle/>
                    <a:p>
                      <a:r>
                        <a:rPr lang="en-US" sz="1000"/>
                        <a:t>00:52</a:t>
                      </a:r>
                    </a:p>
                  </a:txBody>
                  <a:tcPr/>
                </a:tc>
                <a:tc>
                  <a:txBody>
                    <a:bodyPr/>
                    <a:lstStyle/>
                    <a:p>
                      <a:r>
                        <a:rPr lang="en-US" sz="1000"/>
                        <a:t>17 %</a:t>
                      </a:r>
                    </a:p>
                  </a:txBody>
                  <a:tcPr/>
                </a:tc>
                <a:tc>
                  <a:txBody>
                    <a:bodyPr/>
                    <a:lstStyle/>
                    <a:p>
                      <a:r>
                        <a:rPr lang="en-US" sz="1000"/>
                        <a:t>12540</a:t>
                      </a:r>
                    </a:p>
                  </a:txBody>
                  <a:tcPr/>
                </a:tc>
                <a:tc>
                  <a:txBody>
                    <a:bodyPr/>
                    <a:lstStyle/>
                    <a:p>
                      <a:r>
                        <a:rPr lang="en-US" sz="1000"/>
                        <a:t>109</a:t>
                      </a:r>
                    </a:p>
                  </a:txBody>
                  <a:tcPr/>
                </a:tc>
                <a:tc>
                  <a:txBody>
                    <a:bodyPr/>
                    <a:lstStyle/>
                    <a:p>
                      <a:r>
                        <a:rPr lang="en-US" sz="1000"/>
                        <a:t>123</a:t>
                      </a:r>
                    </a:p>
                  </a:txBody>
                  <a:tcPr/>
                </a:tc>
                <a:tc>
                  <a:txBody>
                    <a:bodyPr/>
                    <a:lstStyle/>
                    <a:p>
                      <a:r>
                        <a:rPr lang="en-US" sz="1000"/>
                        <a:t>26948</a:t>
                      </a:r>
                    </a:p>
                  </a:txBody>
                  <a:tcPr/>
                </a:tc>
                <a:tc>
                  <a:txBody>
                    <a:bodyPr/>
                    <a:lstStyle/>
                    <a:p>
                      <a:r>
                        <a:rPr lang="en-US" sz="1000"/>
                        <a:t>44</a:t>
                      </a:r>
                    </a:p>
                  </a:txBody>
                  <a:tcPr/>
                </a:tc>
                <a:tc>
                  <a:txBody>
                    <a:bodyPr/>
                    <a:lstStyle/>
                    <a:p>
                      <a:r>
                        <a:rPr lang="en-US" sz="1000"/>
                        <a:t>38</a:t>
                      </a:r>
                    </a:p>
                  </a:txBody>
                  <a:tcPr/>
                </a:tc>
                <a:tc>
                  <a:txBody>
                    <a:bodyPr/>
                    <a:lstStyle/>
                    <a:p>
                      <a:r>
                        <a:rPr lang="en-US" sz="1000"/>
                        <a:t>12</a:t>
                      </a:r>
                    </a:p>
                  </a:txBody>
                  <a:tcPr/>
                </a:tc>
                <a:extLst>
                  <a:ext uri="{0D108BD9-81ED-4DB2-BD59-A6C34878D82A}">
                    <a16:rowId xmlns:a16="http://schemas.microsoft.com/office/drawing/2014/main" val="2262802648"/>
                  </a:ext>
                </a:extLst>
              </a:tr>
              <a:tr h="370840">
                <a:tc>
                  <a:txBody>
                    <a:bodyPr/>
                    <a:lstStyle/>
                    <a:p>
                      <a:r>
                        <a:rPr lang="de-DE" sz="1000" b="1"/>
                        <a:t> Kulturjournal - 2018-05-29 14:13:27 </a:t>
                      </a:r>
                      <a:r>
                        <a:rPr lang="de-DE" sz="1000"/>
                        <a:t> 
 Alter ist nichts für Feiglinge: Unsere Kulturjournal-Reporterin Nadia Kailouli macht den Selbstversuch:</a:t>
                      </a:r>
                      <a:endParaRPr lang="en-US" sz="1000"/>
                    </a:p>
                  </a:txBody>
                  <a:tcPr/>
                </a:tc>
                <a:tc>
                  <a:txBody>
                    <a:bodyPr/>
                    <a:lstStyle/>
                    <a:p>
                      <a:r>
                        <a:rPr lang="en-US" sz="1000"/>
                        <a:t>5922</a:t>
                      </a:r>
                    </a:p>
                  </a:txBody>
                  <a:tcPr/>
                </a:tc>
                <a:tc>
                  <a:txBody>
                    <a:bodyPr/>
                    <a:lstStyle/>
                    <a:p>
                      <a:r>
                        <a:rPr lang="en-US" sz="1000"/>
                        <a:t>0</a:t>
                      </a:r>
                    </a:p>
                  </a:txBody>
                  <a:tcPr/>
                </a:tc>
                <a:tc>
                  <a:txBody>
                    <a:bodyPr/>
                    <a:lstStyle/>
                    <a:p>
                      <a:r>
                        <a:rPr lang="en-US" sz="1000"/>
                        <a:t>10458</a:t>
                      </a:r>
                    </a:p>
                  </a:txBody>
                  <a:tcPr/>
                </a:tc>
                <a:tc>
                  <a:txBody>
                    <a:bodyPr/>
                    <a:lstStyle/>
                    <a:p>
                      <a:r>
                        <a:rPr lang="en-US" sz="1000"/>
                        <a:t>04:27</a:t>
                      </a:r>
                    </a:p>
                  </a:txBody>
                  <a:tcPr/>
                </a:tc>
                <a:tc>
                  <a:txBody>
                    <a:bodyPr/>
                    <a:lstStyle/>
                    <a:p>
                      <a:r>
                        <a:rPr lang="en-US" sz="1000"/>
                        <a:t>6 %</a:t>
                      </a:r>
                    </a:p>
                  </a:txBody>
                  <a:tcPr/>
                </a:tc>
                <a:tc>
                  <a:txBody>
                    <a:bodyPr/>
                    <a:lstStyle/>
                    <a:p>
                      <a:r>
                        <a:rPr lang="en-US" sz="1000"/>
                        <a:t>8318</a:t>
                      </a:r>
                    </a:p>
                  </a:txBody>
                  <a:tcPr/>
                </a:tc>
                <a:tc>
                  <a:txBody>
                    <a:bodyPr/>
                    <a:lstStyle/>
                    <a:p>
                      <a:r>
                        <a:rPr lang="en-US" sz="1000"/>
                        <a:t>1025</a:t>
                      </a:r>
                    </a:p>
                  </a:txBody>
                  <a:tcPr/>
                </a:tc>
                <a:tc>
                  <a:txBody>
                    <a:bodyPr/>
                    <a:lstStyle/>
                    <a:p>
                      <a:r>
                        <a:rPr lang="en-US" sz="1000"/>
                        <a:t>1115</a:t>
                      </a:r>
                    </a:p>
                  </a:txBody>
                  <a:tcPr/>
                </a:tc>
                <a:tc>
                  <a:txBody>
                    <a:bodyPr/>
                    <a:lstStyle/>
                    <a:p>
                      <a:r>
                        <a:rPr lang="en-US" sz="1000"/>
                        <a:t>25211</a:t>
                      </a:r>
                    </a:p>
                  </a:txBody>
                  <a:tcPr/>
                </a:tc>
                <a:tc>
                  <a:txBody>
                    <a:bodyPr/>
                    <a:lstStyle/>
                    <a:p>
                      <a:r>
                        <a:rPr lang="en-US" sz="1000"/>
                        <a:t>85</a:t>
                      </a:r>
                    </a:p>
                  </a:txBody>
                  <a:tcPr/>
                </a:tc>
                <a:tc>
                  <a:txBody>
                    <a:bodyPr/>
                    <a:lstStyle/>
                    <a:p>
                      <a:r>
                        <a:rPr lang="en-US" sz="1000"/>
                        <a:t>21</a:t>
                      </a:r>
                    </a:p>
                  </a:txBody>
                  <a:tcPr/>
                </a:tc>
                <a:tc>
                  <a:txBody>
                    <a:bodyPr/>
                    <a:lstStyle/>
                    <a:p>
                      <a:r>
                        <a:rPr lang="en-US" sz="1000"/>
                        <a:t>19</a:t>
                      </a:r>
                    </a:p>
                  </a:txBody>
                  <a:tcPr/>
                </a:tc>
                <a:extLst>
                  <a:ext uri="{0D108BD9-81ED-4DB2-BD59-A6C34878D82A}">
                    <a16:rowId xmlns:a16="http://schemas.microsoft.com/office/drawing/2014/main" val="2574410284"/>
                  </a:ext>
                </a:extLst>
              </a:tr>
              <a:tr h="370840">
                <a:tc>
                  <a:txBody>
                    <a:bodyPr/>
                    <a:lstStyle/>
                    <a:p>
                      <a:r>
                        <a:rPr lang="de-DE" sz="1000" b="1"/>
                        <a:t> Kulturjournal - 2018-05-14 18:30:00 </a:t>
                      </a:r>
                      <a:r>
                        <a:rPr lang="de-DE" sz="1000"/>
                        <a:t> 
 Engagierte Bürger retten ihre Stadt!</a:t>
                      </a:r>
                      <a:endParaRPr lang="en-US" sz="1000"/>
                    </a:p>
                  </a:txBody>
                  <a:tcPr/>
                </a:tc>
                <a:tc>
                  <a:txBody>
                    <a:bodyPr/>
                    <a:lstStyle/>
                    <a:p>
                      <a:r>
                        <a:rPr lang="en-US" sz="1000"/>
                        <a:t>5205</a:t>
                      </a:r>
                    </a:p>
                  </a:txBody>
                  <a:tcPr/>
                </a:tc>
                <a:tc>
                  <a:txBody>
                    <a:bodyPr/>
                    <a:lstStyle/>
                    <a:p>
                      <a:r>
                        <a:rPr lang="en-US" sz="1000"/>
                        <a:t>0</a:t>
                      </a:r>
                    </a:p>
                  </a:txBody>
                  <a:tcPr/>
                </a:tc>
                <a:tc>
                  <a:txBody>
                    <a:bodyPr/>
                    <a:lstStyle/>
                    <a:p>
                      <a:r>
                        <a:rPr lang="en-US" sz="1000"/>
                        <a:t>12965</a:t>
                      </a:r>
                    </a:p>
                  </a:txBody>
                  <a:tcPr/>
                </a:tc>
                <a:tc>
                  <a:txBody>
                    <a:bodyPr/>
                    <a:lstStyle/>
                    <a:p>
                      <a:r>
                        <a:rPr lang="en-US" sz="1000"/>
                        <a:t>00:40</a:t>
                      </a:r>
                    </a:p>
                  </a:txBody>
                  <a:tcPr/>
                </a:tc>
                <a:tc>
                  <a:txBody>
                    <a:bodyPr/>
                    <a:lstStyle/>
                    <a:p>
                      <a:r>
                        <a:rPr lang="en-US" sz="1000"/>
                        <a:t>20 %</a:t>
                      </a:r>
                    </a:p>
                  </a:txBody>
                  <a:tcPr/>
                </a:tc>
                <a:tc>
                  <a:txBody>
                    <a:bodyPr/>
                    <a:lstStyle/>
                    <a:p>
                      <a:r>
                        <a:rPr lang="en-US" sz="1000"/>
                        <a:t>10503</a:t>
                      </a:r>
                    </a:p>
                  </a:txBody>
                  <a:tcPr/>
                </a:tc>
                <a:tc>
                  <a:txBody>
                    <a:bodyPr/>
                    <a:lstStyle/>
                    <a:p>
                      <a:r>
                        <a:rPr lang="en-US" sz="1000"/>
                        <a:t>298</a:t>
                      </a:r>
                    </a:p>
                  </a:txBody>
                  <a:tcPr/>
                </a:tc>
                <a:tc>
                  <a:txBody>
                    <a:bodyPr/>
                    <a:lstStyle/>
                    <a:p>
                      <a:r>
                        <a:rPr lang="en-US" sz="1000"/>
                        <a:t>2164</a:t>
                      </a:r>
                    </a:p>
                  </a:txBody>
                  <a:tcPr/>
                </a:tc>
                <a:tc>
                  <a:txBody>
                    <a:bodyPr/>
                    <a:lstStyle/>
                    <a:p>
                      <a:r>
                        <a:rPr lang="en-US" sz="1000"/>
                        <a:t>26098</a:t>
                      </a:r>
                    </a:p>
                  </a:txBody>
                  <a:tcPr/>
                </a:tc>
                <a:tc>
                  <a:txBody>
                    <a:bodyPr/>
                    <a:lstStyle/>
                    <a:p>
                      <a:r>
                        <a:rPr lang="en-US" sz="1000"/>
                        <a:t>167</a:t>
                      </a:r>
                    </a:p>
                  </a:txBody>
                  <a:tcPr/>
                </a:tc>
                <a:tc>
                  <a:txBody>
                    <a:bodyPr/>
                    <a:lstStyle/>
                    <a:p>
                      <a:r>
                        <a:rPr lang="en-US" sz="1000"/>
                        <a:t>11</a:t>
                      </a:r>
                    </a:p>
                  </a:txBody>
                  <a:tcPr/>
                </a:tc>
                <a:tc>
                  <a:txBody>
                    <a:bodyPr/>
                    <a:lstStyle/>
                    <a:p>
                      <a:r>
                        <a:rPr lang="en-US" sz="1000"/>
                        <a:t>37</a:t>
                      </a:r>
                    </a:p>
                  </a:txBody>
                  <a:tcPr/>
                </a:tc>
                <a:extLst>
                  <a:ext uri="{0D108BD9-81ED-4DB2-BD59-A6C34878D82A}">
                    <a16:rowId xmlns:a16="http://schemas.microsoft.com/office/drawing/2014/main" val="2167147414"/>
                  </a:ext>
                </a:extLst>
              </a:tr>
              <a:tr h="370840">
                <a:tc>
                  <a:txBody>
                    <a:bodyPr/>
                    <a:lstStyle/>
                    <a:p>
                      <a:r>
                        <a:rPr lang="de-DE" sz="1000" b="1"/>
                        <a:t> Kulturjournal - 2018-05-08 09:55:58 </a:t>
                      </a:r>
                      <a:r>
                        <a:rPr lang="de-DE" sz="1000"/>
                        <a:t> 
 Wohnungssuche ist hart - und wer kann sich Wohnen in der Stadt heute eigentlich noch leisten? Hilft jetzt nur noch Zocken? Unser Reporter Dirk Böge spielt "Wohnopoly" um Miete, Makler und Massenbesichtigungen.</a:t>
                      </a:r>
                      <a:endParaRPr lang="en-US" sz="1000"/>
                    </a:p>
                  </a:txBody>
                  <a:tcPr/>
                </a:tc>
                <a:tc>
                  <a:txBody>
                    <a:bodyPr/>
                    <a:lstStyle/>
                    <a:p>
                      <a:r>
                        <a:rPr lang="en-US" sz="1000"/>
                        <a:t>5001</a:t>
                      </a:r>
                    </a:p>
                  </a:txBody>
                  <a:tcPr/>
                </a:tc>
                <a:tc>
                  <a:txBody>
                    <a:bodyPr/>
                    <a:lstStyle/>
                    <a:p>
                      <a:r>
                        <a:rPr lang="en-US" sz="1000"/>
                        <a:t>0</a:t>
                      </a:r>
                    </a:p>
                  </a:txBody>
                  <a:tcPr/>
                </a:tc>
                <a:tc>
                  <a:txBody>
                    <a:bodyPr/>
                    <a:lstStyle/>
                    <a:p>
                      <a:r>
                        <a:rPr lang="en-US" sz="1000"/>
                        <a:t>14694</a:t>
                      </a:r>
                    </a:p>
                  </a:txBody>
                  <a:tcPr/>
                </a:tc>
                <a:tc>
                  <a:txBody>
                    <a:bodyPr/>
                    <a:lstStyle/>
                    <a:p>
                      <a:r>
                        <a:rPr lang="en-US" sz="1000"/>
                        <a:t>03:22</a:t>
                      </a:r>
                    </a:p>
                  </a:txBody>
                  <a:tcPr/>
                </a:tc>
                <a:tc>
                  <a:txBody>
                    <a:bodyPr/>
                    <a:lstStyle/>
                    <a:p>
                      <a:r>
                        <a:rPr lang="en-US" sz="1000"/>
                        <a:t>5 %</a:t>
                      </a:r>
                    </a:p>
                  </a:txBody>
                  <a:tcPr/>
                </a:tc>
                <a:tc>
                  <a:txBody>
                    <a:bodyPr/>
                    <a:lstStyle/>
                    <a:p>
                      <a:r>
                        <a:rPr lang="en-US" sz="1000"/>
                        <a:t>14192</a:t>
                      </a:r>
                    </a:p>
                  </a:txBody>
                  <a:tcPr/>
                </a:tc>
                <a:tc>
                  <a:txBody>
                    <a:bodyPr/>
                    <a:lstStyle/>
                    <a:p>
                      <a:r>
                        <a:rPr lang="en-US" sz="1000"/>
                        <a:t>376</a:t>
                      </a:r>
                    </a:p>
                  </a:txBody>
                  <a:tcPr/>
                </a:tc>
                <a:tc>
                  <a:txBody>
                    <a:bodyPr/>
                    <a:lstStyle/>
                    <a:p>
                      <a:r>
                        <a:rPr lang="en-US" sz="1000"/>
                        <a:t>126</a:t>
                      </a:r>
                    </a:p>
                  </a:txBody>
                  <a:tcPr/>
                </a:tc>
                <a:tc>
                  <a:txBody>
                    <a:bodyPr/>
                    <a:lstStyle/>
                    <a:p>
                      <a:r>
                        <a:rPr lang="en-US" sz="1000"/>
                        <a:t>32118</a:t>
                      </a:r>
                    </a:p>
                  </a:txBody>
                  <a:tcPr/>
                </a:tc>
                <a:tc>
                  <a:txBody>
                    <a:bodyPr/>
                    <a:lstStyle/>
                    <a:p>
                      <a:r>
                        <a:rPr lang="en-US" sz="1000"/>
                        <a:t>21</a:t>
                      </a:r>
                    </a:p>
                  </a:txBody>
                  <a:tcPr/>
                </a:tc>
                <a:tc>
                  <a:txBody>
                    <a:bodyPr/>
                    <a:lstStyle/>
                    <a:p>
                      <a:r>
                        <a:rPr lang="en-US" sz="1000"/>
                        <a:t>54</a:t>
                      </a:r>
                    </a:p>
                  </a:txBody>
                  <a:tcPr/>
                </a:tc>
                <a:tc>
                  <a:txBody>
                    <a:bodyPr/>
                    <a:lstStyle/>
                    <a:p>
                      <a:r>
                        <a:rPr lang="en-US" sz="1000"/>
                        <a:t>7</a:t>
                      </a:r>
                    </a:p>
                  </a:txBody>
                  <a:tcPr/>
                </a:tc>
                <a:extLst>
                  <a:ext uri="{0D108BD9-81ED-4DB2-BD59-A6C34878D82A}">
                    <a16:rowId xmlns:a16="http://schemas.microsoft.com/office/drawing/2014/main" val="3923992341"/>
                  </a:ext>
                </a:extLst>
              </a:tr>
            </a:tbl>
          </a:graphicData>
        </a:graphic>
      </p:graphicFrame>
      <p:sp>
        <p:nvSpPr>
          <p:cNvPr id="4" name="Text Placeholder 3">
            <a:extLst>
              <a:ext uri="{FF2B5EF4-FFF2-40B4-BE49-F238E27FC236}">
                <a16:creationId xmlns:a16="http://schemas.microsoft.com/office/drawing/2014/main" id="{A8977C7C-C9F9-40EC-9C37-713AF605925D}"/>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21901252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1822</Words>
  <Application>Microsoft Office PowerPoint</Application>
  <PresentationFormat>On-screen Show (4:3)</PresentationFormat>
  <Paragraphs>898</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MeFo - Facebook - Social Media - Evaluation</vt:lpstr>
      <vt:lpstr>Profil - Potenz.Reichw.,Aktive Nutzer,I-Rate,Fans | Kulturjournal</vt:lpstr>
      <vt:lpstr>Anzahl Post, Reaktionen (Kommentare, Shares, Likes) - FB Insights | Kulturjournal</vt:lpstr>
      <vt:lpstr>Profil - Fans | Kulturjournal</vt:lpstr>
      <vt:lpstr>Profil - Potenzielle Reichweite | Kulturjournal</vt:lpstr>
      <vt:lpstr>Profil - Aktive Nutzer | Kulturjournal</vt:lpstr>
      <vt:lpstr>Profil - Video-Starts ab 10 Sek. | Kulturjournal</vt:lpstr>
      <vt:lpstr>Profil - Durchschnitt Potenzi. Reichweite pro Tag | Kulturjournal</vt:lpstr>
      <vt:lpstr>Distributionstyp - FB Insights | Kulturjournal</vt:lpstr>
      <vt:lpstr>Distributionstyp - Tabelle - FB Insights | Kulturjournal</vt:lpstr>
      <vt:lpstr>Eigene Posts - Shares - Export | Kulturjournal</vt:lpstr>
      <vt:lpstr>Eigene Posts - Kommentare - Export | Kulturjournal</vt:lpstr>
      <vt:lpstr>Eigene Posts - Links - Export | Kulturjournal - 1 of 2</vt:lpstr>
      <vt:lpstr>Eigene Posts - Links - Export | Kulturjournal - 2 of 2</vt:lpstr>
      <vt:lpstr>Eigene Posts - Videostarts - Export | Kulturjournal</vt:lpstr>
      <vt:lpstr>Eigene Posts - Videostartrate - Export | Kulturjournal</vt:lpstr>
      <vt:lpstr>Eigene Posts - Videostartrate - Flop - Export | Kulturjournal</vt:lpstr>
      <vt:lpstr>Eigene Posts - Potenzielle Reichweite - Export | Kulturjournal</vt:lpstr>
      <vt:lpstr>Eigene Posts - Aktive Nutzer - Export | Kulturjournal</vt:lpstr>
      <vt:lpstr>Eigene Posts - I-Rate Aktive Nutzer - Export | Kulturjournal</vt:lpstr>
      <vt:lpstr>Eigene Posts - I-Rate Aktive Nutzer-Flop - Export | Kulturjournal - 1 of 2</vt:lpstr>
      <vt:lpstr>Eigene Posts - I-Rate Aktive Nutzer-Flop - Export | Kulturjournal - 2 of 2</vt:lpstr>
      <vt:lpstr>Eigene Post - Summe Interaktionen - Export | Kulturjournal</vt:lpstr>
      <vt:lpstr>Eigene Posts - Reaktionen - Export | Kulturjournal - 1 of 3</vt:lpstr>
      <vt:lpstr>Eigene Posts - Reaktionen - Export | Kulturjournal - 2 of 3</vt:lpstr>
      <vt:lpstr>Eigene Posts - Reaktionen - Export | Kulturjournal - 3 of 3</vt:lpstr>
      <vt:lpstr>Eigene Videos - Crossposts - Export | Kulturjournal</vt:lpstr>
      <vt:lpstr>Eigene Videos - Crossposts (nur Ersteller) - Export  | Kulturjournal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2018-06-20T12:47:30Z</dcterms:created>
  <dcterms:modified xsi:type="dcterms:W3CDTF">2018-06-20T12:48:24Z</dcterms:modified>
</cp:coreProperties>
</file>