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14250</c:v>
                </c:pt>
                <c:pt idx="1">
                  <c:v>14252</c:v>
                </c:pt>
                <c:pt idx="2">
                  <c:v>14256</c:v>
                </c:pt>
                <c:pt idx="3">
                  <c:v>14257</c:v>
                </c:pt>
                <c:pt idx="4">
                  <c:v>14255</c:v>
                </c:pt>
                <c:pt idx="5">
                  <c:v>14253</c:v>
                </c:pt>
                <c:pt idx="6">
                  <c:v>14254</c:v>
                </c:pt>
                <c:pt idx="7">
                  <c:v>14252</c:v>
                </c:pt>
                <c:pt idx="8">
                  <c:v>14251</c:v>
                </c:pt>
                <c:pt idx="9">
                  <c:v>14243</c:v>
                </c:pt>
                <c:pt idx="10">
                  <c:v>14240</c:v>
                </c:pt>
                <c:pt idx="11">
                  <c:v>14238</c:v>
                </c:pt>
                <c:pt idx="12">
                  <c:v>14237</c:v>
                </c:pt>
                <c:pt idx="13">
                  <c:v>14233</c:v>
                </c:pt>
                <c:pt idx="14">
                  <c:v>14232</c:v>
                </c:pt>
                <c:pt idx="15">
                  <c:v>14234</c:v>
                </c:pt>
                <c:pt idx="16">
                  <c:v>14234</c:v>
                </c:pt>
                <c:pt idx="17">
                  <c:v>14232</c:v>
                </c:pt>
                <c:pt idx="18">
                  <c:v>14232</c:v>
                </c:pt>
                <c:pt idx="19">
                  <c:v>14233</c:v>
                </c:pt>
                <c:pt idx="20">
                  <c:v>14231</c:v>
                </c:pt>
                <c:pt idx="21">
                  <c:v>14229</c:v>
                </c:pt>
                <c:pt idx="22">
                  <c:v>14228</c:v>
                </c:pt>
                <c:pt idx="23">
                  <c:v>14227</c:v>
                </c:pt>
                <c:pt idx="24">
                  <c:v>14228</c:v>
                </c:pt>
                <c:pt idx="25">
                  <c:v>14226</c:v>
                </c:pt>
                <c:pt idx="26">
                  <c:v>14227</c:v>
                </c:pt>
                <c:pt idx="27">
                  <c:v>14229</c:v>
                </c:pt>
                <c:pt idx="28">
                  <c:v>14230</c:v>
                </c:pt>
                <c:pt idx="29">
                  <c:v>14233</c:v>
                </c:pt>
                <c:pt idx="30">
                  <c:v>14234</c:v>
                </c:pt>
              </c:numCache>
            </c:numRef>
          </c:val>
          <c:smooth val="0"/>
          <c:extLst>
            <c:ext xmlns:c16="http://schemas.microsoft.com/office/drawing/2014/chart" uri="{C3380CC4-5D6E-409C-BE32-E72D297353CC}">
              <c16:uniqueId val="{00000000-14A2-4EB4-A7D3-0F60B2B3E308}"/>
            </c:ext>
          </c:extLst>
        </c:ser>
        <c:dLbls>
          <c:showLegendKey val="0"/>
          <c:showVal val="0"/>
          <c:showCatName val="0"/>
          <c:showSerName val="0"/>
          <c:showPercent val="0"/>
          <c:showBubbleSize val="0"/>
        </c:dLbls>
        <c:smooth val="0"/>
        <c:axId val="338688256"/>
        <c:axId val="338686616"/>
      </c:lineChart>
      <c:catAx>
        <c:axId val="33868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686616"/>
        <c:crosses val="autoZero"/>
        <c:auto val="1"/>
        <c:lblAlgn val="ctr"/>
        <c:lblOffset val="100"/>
        <c:noMultiLvlLbl val="0"/>
      </c:catAx>
      <c:valAx>
        <c:axId val="338686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68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3745</c:v>
                </c:pt>
                <c:pt idx="1">
                  <c:v>5847</c:v>
                </c:pt>
                <c:pt idx="2">
                  <c:v>4694</c:v>
                </c:pt>
                <c:pt idx="3">
                  <c:v>2707</c:v>
                </c:pt>
                <c:pt idx="4">
                  <c:v>1404</c:v>
                </c:pt>
                <c:pt idx="5">
                  <c:v>9490</c:v>
                </c:pt>
                <c:pt idx="6">
                  <c:v>10357</c:v>
                </c:pt>
                <c:pt idx="7">
                  <c:v>8924</c:v>
                </c:pt>
                <c:pt idx="8">
                  <c:v>3636</c:v>
                </c:pt>
                <c:pt idx="9">
                  <c:v>2616</c:v>
                </c:pt>
                <c:pt idx="10">
                  <c:v>2170</c:v>
                </c:pt>
                <c:pt idx="11">
                  <c:v>825</c:v>
                </c:pt>
                <c:pt idx="12">
                  <c:v>23725</c:v>
                </c:pt>
                <c:pt idx="13">
                  <c:v>16460</c:v>
                </c:pt>
                <c:pt idx="14">
                  <c:v>7464</c:v>
                </c:pt>
                <c:pt idx="15">
                  <c:v>4969</c:v>
                </c:pt>
                <c:pt idx="16">
                  <c:v>3381</c:v>
                </c:pt>
                <c:pt idx="17">
                  <c:v>2598</c:v>
                </c:pt>
                <c:pt idx="18">
                  <c:v>2392</c:v>
                </c:pt>
                <c:pt idx="19">
                  <c:v>2980</c:v>
                </c:pt>
                <c:pt idx="20">
                  <c:v>2267</c:v>
                </c:pt>
                <c:pt idx="21">
                  <c:v>1043</c:v>
                </c:pt>
                <c:pt idx="22">
                  <c:v>1779</c:v>
                </c:pt>
                <c:pt idx="23">
                  <c:v>1273</c:v>
                </c:pt>
                <c:pt idx="24">
                  <c:v>1316</c:v>
                </c:pt>
                <c:pt idx="25">
                  <c:v>890</c:v>
                </c:pt>
                <c:pt idx="26">
                  <c:v>1193</c:v>
                </c:pt>
                <c:pt idx="27">
                  <c:v>13138</c:v>
                </c:pt>
                <c:pt idx="28">
                  <c:v>7085</c:v>
                </c:pt>
                <c:pt idx="29">
                  <c:v>3041</c:v>
                </c:pt>
                <c:pt idx="30">
                  <c:v>2382</c:v>
                </c:pt>
              </c:numCache>
            </c:numRef>
          </c:val>
          <c:smooth val="0"/>
          <c:extLst>
            <c:ext xmlns:c16="http://schemas.microsoft.com/office/drawing/2014/chart" uri="{C3380CC4-5D6E-409C-BE32-E72D297353CC}">
              <c16:uniqueId val="{00000000-E1FB-4F05-9E21-F756CF179FC0}"/>
            </c:ext>
          </c:extLst>
        </c:ser>
        <c:dLbls>
          <c:showLegendKey val="0"/>
          <c:showVal val="0"/>
          <c:showCatName val="0"/>
          <c:showSerName val="0"/>
          <c:showPercent val="0"/>
          <c:showBubbleSize val="0"/>
        </c:dLbls>
        <c:smooth val="0"/>
        <c:axId val="331713600"/>
        <c:axId val="331710320"/>
      </c:lineChart>
      <c:catAx>
        <c:axId val="33171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10320"/>
        <c:crosses val="autoZero"/>
        <c:auto val="1"/>
        <c:lblAlgn val="ctr"/>
        <c:lblOffset val="100"/>
        <c:noMultiLvlLbl val="0"/>
      </c:catAx>
      <c:valAx>
        <c:axId val="33171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13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283</c:v>
                </c:pt>
                <c:pt idx="1">
                  <c:v>397</c:v>
                </c:pt>
                <c:pt idx="2">
                  <c:v>262</c:v>
                </c:pt>
                <c:pt idx="3">
                  <c:v>181</c:v>
                </c:pt>
                <c:pt idx="4">
                  <c:v>77</c:v>
                </c:pt>
                <c:pt idx="5">
                  <c:v>294</c:v>
                </c:pt>
                <c:pt idx="6">
                  <c:v>326</c:v>
                </c:pt>
                <c:pt idx="7">
                  <c:v>360</c:v>
                </c:pt>
                <c:pt idx="8">
                  <c:v>122</c:v>
                </c:pt>
                <c:pt idx="9">
                  <c:v>80</c:v>
                </c:pt>
                <c:pt idx="10">
                  <c:v>149</c:v>
                </c:pt>
                <c:pt idx="11">
                  <c:v>39</c:v>
                </c:pt>
                <c:pt idx="12">
                  <c:v>642</c:v>
                </c:pt>
                <c:pt idx="13">
                  <c:v>650</c:v>
                </c:pt>
                <c:pt idx="14">
                  <c:v>356</c:v>
                </c:pt>
                <c:pt idx="15">
                  <c:v>259</c:v>
                </c:pt>
                <c:pt idx="16">
                  <c:v>237</c:v>
                </c:pt>
                <c:pt idx="17">
                  <c:v>223</c:v>
                </c:pt>
                <c:pt idx="18">
                  <c:v>157</c:v>
                </c:pt>
                <c:pt idx="19">
                  <c:v>153</c:v>
                </c:pt>
                <c:pt idx="20">
                  <c:v>104</c:v>
                </c:pt>
                <c:pt idx="21">
                  <c:v>65</c:v>
                </c:pt>
                <c:pt idx="22">
                  <c:v>122</c:v>
                </c:pt>
                <c:pt idx="23">
                  <c:v>113</c:v>
                </c:pt>
                <c:pt idx="24">
                  <c:v>126</c:v>
                </c:pt>
                <c:pt idx="25">
                  <c:v>82</c:v>
                </c:pt>
                <c:pt idx="26">
                  <c:v>98</c:v>
                </c:pt>
                <c:pt idx="27">
                  <c:v>355</c:v>
                </c:pt>
                <c:pt idx="28">
                  <c:v>287</c:v>
                </c:pt>
                <c:pt idx="29">
                  <c:v>134</c:v>
                </c:pt>
                <c:pt idx="30">
                  <c:v>133</c:v>
                </c:pt>
              </c:numCache>
            </c:numRef>
          </c:val>
          <c:smooth val="0"/>
          <c:extLst>
            <c:ext xmlns:c16="http://schemas.microsoft.com/office/drawing/2014/chart" uri="{C3380CC4-5D6E-409C-BE32-E72D297353CC}">
              <c16:uniqueId val="{00000000-C3BD-40FE-AA85-EC3070B2E6A4}"/>
            </c:ext>
          </c:extLst>
        </c:ser>
        <c:dLbls>
          <c:showLegendKey val="0"/>
          <c:showVal val="0"/>
          <c:showCatName val="0"/>
          <c:showSerName val="0"/>
          <c:showPercent val="0"/>
          <c:showBubbleSize val="0"/>
        </c:dLbls>
        <c:smooth val="0"/>
        <c:axId val="338687600"/>
        <c:axId val="338691536"/>
      </c:lineChart>
      <c:catAx>
        <c:axId val="338687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691536"/>
        <c:crosses val="autoZero"/>
        <c:auto val="1"/>
        <c:lblAlgn val="ctr"/>
        <c:lblOffset val="100"/>
        <c:noMultiLvlLbl val="0"/>
      </c:catAx>
      <c:valAx>
        <c:axId val="33869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687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Kulturjournal</c:v>
                </c:pt>
              </c:strCache>
            </c:strRef>
          </c:tx>
          <c:spPr>
            <a:ln w="28575" cap="rnd">
              <a:solidFill>
                <a:schemeClr val="accent1"/>
              </a:solidFill>
              <a:round/>
            </a:ln>
            <a:effectLst/>
          </c:spPr>
          <c:marker>
            <c:symbol val="none"/>
          </c:marker>
          <c:cat>
            <c:strRef>
              <c:f>Sheet1!$A$2:$A$32</c:f>
              <c:strCache>
                <c:ptCount val="31"/>
                <c:pt idx="0">
                  <c:v>01.05.2018</c:v>
                </c:pt>
                <c:pt idx="1">
                  <c:v>02.05.2018</c:v>
                </c:pt>
                <c:pt idx="2">
                  <c:v>03.05.2018</c:v>
                </c:pt>
                <c:pt idx="3">
                  <c:v>04.05.2018</c:v>
                </c:pt>
                <c:pt idx="4">
                  <c:v>05.05.2018</c:v>
                </c:pt>
                <c:pt idx="5">
                  <c:v>06.05.2018</c:v>
                </c:pt>
                <c:pt idx="6">
                  <c:v>07.05.2018</c:v>
                </c:pt>
                <c:pt idx="7">
                  <c:v>08.05.2018</c:v>
                </c:pt>
                <c:pt idx="8">
                  <c:v>09.05.2018</c:v>
                </c:pt>
                <c:pt idx="9">
                  <c:v>10.05.2018</c:v>
                </c:pt>
                <c:pt idx="10">
                  <c:v>11.05.2018</c:v>
                </c:pt>
                <c:pt idx="11">
                  <c:v>12.05.2018</c:v>
                </c:pt>
                <c:pt idx="12">
                  <c:v>13.05.2018</c:v>
                </c:pt>
                <c:pt idx="13">
                  <c:v>14.05.2018</c:v>
                </c:pt>
                <c:pt idx="14">
                  <c:v>15.05.2018</c:v>
                </c:pt>
                <c:pt idx="15">
                  <c:v>16.05.2018</c:v>
                </c:pt>
                <c:pt idx="16">
                  <c:v>17.05.2018</c:v>
                </c:pt>
                <c:pt idx="17">
                  <c:v>18.05.2018</c:v>
                </c:pt>
                <c:pt idx="18">
                  <c:v>19.05.2018</c:v>
                </c:pt>
                <c:pt idx="19">
                  <c:v>20.05.2018</c:v>
                </c:pt>
                <c:pt idx="20">
                  <c:v>21.05.2018</c:v>
                </c:pt>
                <c:pt idx="21">
                  <c:v>22.05.2018</c:v>
                </c:pt>
                <c:pt idx="22">
                  <c:v>23.05.2018</c:v>
                </c:pt>
                <c:pt idx="23">
                  <c:v>24.05.2018</c:v>
                </c:pt>
                <c:pt idx="24">
                  <c:v>25.05.2018</c:v>
                </c:pt>
                <c:pt idx="25">
                  <c:v>26.05.2018</c:v>
                </c:pt>
                <c:pt idx="26">
                  <c:v>27.05.2018</c:v>
                </c:pt>
                <c:pt idx="27">
                  <c:v>28.05.2018</c:v>
                </c:pt>
                <c:pt idx="28">
                  <c:v>29.05.2018</c:v>
                </c:pt>
                <c:pt idx="29">
                  <c:v>30.05.2018</c:v>
                </c:pt>
                <c:pt idx="30">
                  <c:v>31.05.2018</c:v>
                </c:pt>
              </c:strCache>
            </c:strRef>
          </c:cat>
          <c:val>
            <c:numRef>
              <c:f>Sheet1!$B$2:$B$32</c:f>
              <c:numCache>
                <c:formatCode>General</c:formatCode>
                <c:ptCount val="31"/>
                <c:pt idx="0">
                  <c:v>847</c:v>
                </c:pt>
                <c:pt idx="1">
                  <c:v>993</c:v>
                </c:pt>
                <c:pt idx="2">
                  <c:v>672</c:v>
                </c:pt>
                <c:pt idx="3">
                  <c:v>483</c:v>
                </c:pt>
                <c:pt idx="4">
                  <c:v>195</c:v>
                </c:pt>
                <c:pt idx="5">
                  <c:v>1179</c:v>
                </c:pt>
                <c:pt idx="6">
                  <c:v>637</c:v>
                </c:pt>
                <c:pt idx="7">
                  <c:v>378</c:v>
                </c:pt>
                <c:pt idx="8">
                  <c:v>243</c:v>
                </c:pt>
                <c:pt idx="9">
                  <c:v>162</c:v>
                </c:pt>
                <c:pt idx="10">
                  <c:v>367</c:v>
                </c:pt>
                <c:pt idx="11">
                  <c:v>120</c:v>
                </c:pt>
                <c:pt idx="12">
                  <c:v>83</c:v>
                </c:pt>
                <c:pt idx="13">
                  <c:v>334</c:v>
                </c:pt>
                <c:pt idx="14">
                  <c:v>326</c:v>
                </c:pt>
                <c:pt idx="15">
                  <c:v>208</c:v>
                </c:pt>
                <c:pt idx="16">
                  <c:v>599</c:v>
                </c:pt>
                <c:pt idx="17">
                  <c:v>364</c:v>
                </c:pt>
                <c:pt idx="18">
                  <c:v>352</c:v>
                </c:pt>
                <c:pt idx="19">
                  <c:v>415</c:v>
                </c:pt>
                <c:pt idx="20">
                  <c:v>274</c:v>
                </c:pt>
                <c:pt idx="21">
                  <c:v>118</c:v>
                </c:pt>
                <c:pt idx="22">
                  <c:v>342</c:v>
                </c:pt>
                <c:pt idx="23">
                  <c:v>453</c:v>
                </c:pt>
                <c:pt idx="24">
                  <c:v>547</c:v>
                </c:pt>
                <c:pt idx="25">
                  <c:v>270</c:v>
                </c:pt>
                <c:pt idx="26">
                  <c:v>279</c:v>
                </c:pt>
                <c:pt idx="27">
                  <c:v>229</c:v>
                </c:pt>
                <c:pt idx="28">
                  <c:v>596</c:v>
                </c:pt>
                <c:pt idx="29">
                  <c:v>266</c:v>
                </c:pt>
                <c:pt idx="30">
                  <c:v>243</c:v>
                </c:pt>
              </c:numCache>
            </c:numRef>
          </c:val>
          <c:smooth val="0"/>
          <c:extLst>
            <c:ext xmlns:c16="http://schemas.microsoft.com/office/drawing/2014/chart" uri="{C3380CC4-5D6E-409C-BE32-E72D297353CC}">
              <c16:uniqueId val="{00000000-2A16-4984-94FF-3F3B551A758D}"/>
            </c:ext>
          </c:extLst>
        </c:ser>
        <c:dLbls>
          <c:showLegendKey val="0"/>
          <c:showVal val="0"/>
          <c:showCatName val="0"/>
          <c:showSerName val="0"/>
          <c:showPercent val="0"/>
          <c:showBubbleSize val="0"/>
        </c:dLbls>
        <c:smooth val="0"/>
        <c:axId val="338688912"/>
        <c:axId val="331711960"/>
      </c:lineChart>
      <c:catAx>
        <c:axId val="33868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711960"/>
        <c:crosses val="autoZero"/>
        <c:auto val="1"/>
        <c:lblAlgn val="ctr"/>
        <c:lblOffset val="100"/>
        <c:noMultiLvlLbl val="0"/>
      </c:catAx>
      <c:valAx>
        <c:axId val="33171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68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Kulturjournal</c:v>
                </c:pt>
              </c:strCache>
            </c:strRef>
          </c:cat>
          <c:val>
            <c:numRef>
              <c:f>Sheet1!$B$2</c:f>
              <c:numCache>
                <c:formatCode>General</c:formatCode>
                <c:ptCount val="1"/>
                <c:pt idx="0">
                  <c:v>11</c:v>
                </c:pt>
              </c:numCache>
            </c:numRef>
          </c:val>
          <c:extLst>
            <c:ext xmlns:c16="http://schemas.microsoft.com/office/drawing/2014/chart" uri="{C3380CC4-5D6E-409C-BE32-E72D297353CC}">
              <c16:uniqueId val="{00000000-1145-48A6-9744-7D00F711A5B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Kulturjournal</c:v>
                </c:pt>
              </c:strCache>
            </c:strRef>
          </c:cat>
          <c:val>
            <c:numRef>
              <c:f>Sheet1!$C$2</c:f>
              <c:numCache>
                <c:formatCode>General</c:formatCode>
                <c:ptCount val="1"/>
                <c:pt idx="0">
                  <c:v>8</c:v>
                </c:pt>
              </c:numCache>
            </c:numRef>
          </c:val>
          <c:extLst>
            <c:ext xmlns:c16="http://schemas.microsoft.com/office/drawing/2014/chart" uri="{C3380CC4-5D6E-409C-BE32-E72D297353CC}">
              <c16:uniqueId val="{00000001-1145-48A6-9744-7D00F711A5B7}"/>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Kulturjournal</c:v>
                </c:pt>
              </c:strCache>
            </c:strRef>
          </c:cat>
          <c:val>
            <c:numRef>
              <c:f>Sheet1!$D$2</c:f>
              <c:numCache>
                <c:formatCode>General</c:formatCode>
                <c:ptCount val="1"/>
                <c:pt idx="0">
                  <c:v>30</c:v>
                </c:pt>
              </c:numCache>
            </c:numRef>
          </c:val>
          <c:extLst>
            <c:ext xmlns:c16="http://schemas.microsoft.com/office/drawing/2014/chart" uri="{C3380CC4-5D6E-409C-BE32-E72D297353CC}">
              <c16:uniqueId val="{00000002-1145-48A6-9744-7D00F711A5B7}"/>
            </c:ext>
          </c:extLst>
        </c:ser>
        <c:dLbls>
          <c:showLegendKey val="0"/>
          <c:showVal val="0"/>
          <c:showCatName val="0"/>
          <c:showSerName val="0"/>
          <c:showPercent val="0"/>
          <c:showBubbleSize val="0"/>
        </c:dLbls>
        <c:gapWidth val="150"/>
        <c:overlap val="100"/>
        <c:axId val="172885216"/>
        <c:axId val="172888168"/>
      </c:barChart>
      <c:catAx>
        <c:axId val="172885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888168"/>
        <c:crosses val="autoZero"/>
        <c:auto val="1"/>
        <c:lblAlgn val="ctr"/>
        <c:lblOffset val="100"/>
        <c:noMultiLvlLbl val="0"/>
      </c:catAx>
      <c:valAx>
        <c:axId val="172888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885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5F5DA-27E2-437E-82DF-71B9DEF4108C}"/>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3AD9C392-5A34-41D6-81A6-CA4BCEB8DD0F}"/>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184661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89AA0-84AD-4DBF-ACF5-7C0D4FB76794}"/>
              </a:ext>
            </a:extLst>
          </p:cNvPr>
          <p:cNvSpPr>
            <a:spLocks noGrp="1"/>
          </p:cNvSpPr>
          <p:nvPr>
            <p:ph type="title"/>
          </p:nvPr>
        </p:nvSpPr>
        <p:spPr/>
        <p:txBody>
          <a:bodyPr/>
          <a:lstStyle/>
          <a:p>
            <a:r>
              <a:rPr lang="en-US"/>
              <a:t>Profil - Potenz.Reichw.,Aktive Nutzer,I-Rate,Fans | Kulturjournal</a:t>
            </a:r>
          </a:p>
        </p:txBody>
      </p:sp>
      <p:graphicFrame>
        <p:nvGraphicFramePr>
          <p:cNvPr id="5" name="Table Placeholder 4">
            <a:extLst>
              <a:ext uri="{FF2B5EF4-FFF2-40B4-BE49-F238E27FC236}">
                <a16:creationId xmlns:a16="http://schemas.microsoft.com/office/drawing/2014/main" id="{1AFDEF6B-E5EA-414B-A965-239E2FFBF365}"/>
              </a:ext>
            </a:extLst>
          </p:cNvPr>
          <p:cNvGraphicFramePr>
            <a:graphicFrameLocks noGrp="1"/>
          </p:cNvGraphicFramePr>
          <p:nvPr>
            <p:ph type="tbl" sz="quarter" idx="13"/>
            <p:extLst>
              <p:ext uri="{D42A27DB-BD31-4B8C-83A1-F6EECF244321}">
                <p14:modId xmlns:p14="http://schemas.microsoft.com/office/powerpoint/2010/main" val="4141615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57323625"/>
                    </a:ext>
                  </a:extLst>
                </a:gridCol>
                <a:gridCol w="1645920">
                  <a:extLst>
                    <a:ext uri="{9D8B030D-6E8A-4147-A177-3AD203B41FA5}">
                      <a16:colId xmlns:a16="http://schemas.microsoft.com/office/drawing/2014/main" val="786441232"/>
                    </a:ext>
                  </a:extLst>
                </a:gridCol>
                <a:gridCol w="1645920">
                  <a:extLst>
                    <a:ext uri="{9D8B030D-6E8A-4147-A177-3AD203B41FA5}">
                      <a16:colId xmlns:a16="http://schemas.microsoft.com/office/drawing/2014/main" val="140206887"/>
                    </a:ext>
                  </a:extLst>
                </a:gridCol>
                <a:gridCol w="1234440">
                  <a:extLst>
                    <a:ext uri="{9D8B030D-6E8A-4147-A177-3AD203B41FA5}">
                      <a16:colId xmlns:a16="http://schemas.microsoft.com/office/drawing/2014/main" val="181002550"/>
                    </a:ext>
                  </a:extLst>
                </a:gridCol>
                <a:gridCol w="1234440">
                  <a:extLst>
                    <a:ext uri="{9D8B030D-6E8A-4147-A177-3AD203B41FA5}">
                      <a16:colId xmlns:a16="http://schemas.microsoft.com/office/drawing/2014/main" val="1658565655"/>
                    </a:ext>
                  </a:extLst>
                </a:gridCol>
                <a:gridCol w="822960">
                  <a:extLst>
                    <a:ext uri="{9D8B030D-6E8A-4147-A177-3AD203B41FA5}">
                      <a16:colId xmlns:a16="http://schemas.microsoft.com/office/drawing/2014/main" val="1324801431"/>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717769559"/>
                  </a:ext>
                </a:extLst>
              </a:tr>
              <a:tr h="370840">
                <a:tc>
                  <a:txBody>
                    <a:bodyPr/>
                    <a:lstStyle/>
                    <a:p>
                      <a:r>
                        <a:rPr lang="en-US" sz="1000"/>
                        <a:t>Kulturjournal</a:t>
                      </a:r>
                    </a:p>
                  </a:txBody>
                  <a:tcPr/>
                </a:tc>
                <a:tc>
                  <a:txBody>
                    <a:bodyPr/>
                    <a:lstStyle/>
                    <a:p>
                      <a:r>
                        <a:rPr lang="en-US" sz="1000"/>
                        <a:t>5026</a:t>
                      </a:r>
                    </a:p>
                  </a:txBody>
                  <a:tcPr/>
                </a:tc>
                <a:tc>
                  <a:txBody>
                    <a:bodyPr/>
                    <a:lstStyle/>
                    <a:p>
                      <a:r>
                        <a:rPr lang="en-US" sz="1000"/>
                        <a:t>0</a:t>
                      </a:r>
                    </a:p>
                  </a:txBody>
                  <a:tcPr/>
                </a:tc>
                <a:tc>
                  <a:txBody>
                    <a:bodyPr/>
                    <a:lstStyle/>
                    <a:p>
                      <a:r>
                        <a:rPr lang="en-US" sz="1000"/>
                        <a:t>221</a:t>
                      </a:r>
                    </a:p>
                  </a:txBody>
                  <a:tcPr/>
                </a:tc>
                <a:tc>
                  <a:txBody>
                    <a:bodyPr/>
                    <a:lstStyle/>
                    <a:p>
                      <a:r>
                        <a:rPr lang="en-US" sz="1000"/>
                        <a:t>5.6 %</a:t>
                      </a:r>
                    </a:p>
                  </a:txBody>
                  <a:tcPr/>
                </a:tc>
                <a:tc>
                  <a:txBody>
                    <a:bodyPr/>
                    <a:lstStyle/>
                    <a:p>
                      <a:r>
                        <a:rPr lang="en-US" sz="1000"/>
                        <a:t>14234</a:t>
                      </a:r>
                    </a:p>
                  </a:txBody>
                  <a:tcPr/>
                </a:tc>
                <a:extLst>
                  <a:ext uri="{0D108BD9-81ED-4DB2-BD59-A6C34878D82A}">
                    <a16:rowId xmlns:a16="http://schemas.microsoft.com/office/drawing/2014/main" val="2479618191"/>
                  </a:ext>
                </a:extLst>
              </a:tr>
            </a:tbl>
          </a:graphicData>
        </a:graphic>
      </p:graphicFrame>
      <p:sp>
        <p:nvSpPr>
          <p:cNvPr id="4" name="Text Placeholder 3">
            <a:extLst>
              <a:ext uri="{FF2B5EF4-FFF2-40B4-BE49-F238E27FC236}">
                <a16:creationId xmlns:a16="http://schemas.microsoft.com/office/drawing/2014/main" id="{BF07912A-E12E-4F51-8D3E-51F70D706D6D}"/>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847540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16844-5653-47BC-929C-BC56AE8A40E7}"/>
              </a:ext>
            </a:extLst>
          </p:cNvPr>
          <p:cNvSpPr>
            <a:spLocks noGrp="1"/>
          </p:cNvSpPr>
          <p:nvPr>
            <p:ph type="title"/>
          </p:nvPr>
        </p:nvSpPr>
        <p:spPr/>
        <p:txBody>
          <a:bodyPr/>
          <a:lstStyle/>
          <a:p>
            <a:r>
              <a:rPr lang="en-US"/>
              <a:t>Anzahl Post, Reaktionen (Kommentare, Shares, Likes) - FB Insights | Kulturjournal</a:t>
            </a:r>
          </a:p>
        </p:txBody>
      </p:sp>
      <p:graphicFrame>
        <p:nvGraphicFramePr>
          <p:cNvPr id="5" name="Table Placeholder 4">
            <a:extLst>
              <a:ext uri="{FF2B5EF4-FFF2-40B4-BE49-F238E27FC236}">
                <a16:creationId xmlns:a16="http://schemas.microsoft.com/office/drawing/2014/main" id="{CA34CEDB-DEB1-4B44-A53C-DBFB2D2D6227}"/>
              </a:ext>
            </a:extLst>
          </p:cNvPr>
          <p:cNvGraphicFramePr>
            <a:graphicFrameLocks noGrp="1"/>
          </p:cNvGraphicFramePr>
          <p:nvPr>
            <p:ph type="tbl" sz="quarter" idx="13"/>
            <p:extLst>
              <p:ext uri="{D42A27DB-BD31-4B8C-83A1-F6EECF244321}">
                <p14:modId xmlns:p14="http://schemas.microsoft.com/office/powerpoint/2010/main" val="2661836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45806613"/>
                    </a:ext>
                  </a:extLst>
                </a:gridCol>
                <a:gridCol w="1234440">
                  <a:extLst>
                    <a:ext uri="{9D8B030D-6E8A-4147-A177-3AD203B41FA5}">
                      <a16:colId xmlns:a16="http://schemas.microsoft.com/office/drawing/2014/main" val="1431008774"/>
                    </a:ext>
                  </a:extLst>
                </a:gridCol>
                <a:gridCol w="1234440">
                  <a:extLst>
                    <a:ext uri="{9D8B030D-6E8A-4147-A177-3AD203B41FA5}">
                      <a16:colId xmlns:a16="http://schemas.microsoft.com/office/drawing/2014/main" val="2709840000"/>
                    </a:ext>
                  </a:extLst>
                </a:gridCol>
                <a:gridCol w="1234440">
                  <a:extLst>
                    <a:ext uri="{9D8B030D-6E8A-4147-A177-3AD203B41FA5}">
                      <a16:colId xmlns:a16="http://schemas.microsoft.com/office/drawing/2014/main" val="1580273111"/>
                    </a:ext>
                  </a:extLst>
                </a:gridCol>
                <a:gridCol w="1234440">
                  <a:extLst>
                    <a:ext uri="{9D8B030D-6E8A-4147-A177-3AD203B41FA5}">
                      <a16:colId xmlns:a16="http://schemas.microsoft.com/office/drawing/2014/main" val="1965830579"/>
                    </a:ext>
                  </a:extLst>
                </a:gridCol>
                <a:gridCol w="1234440">
                  <a:extLst>
                    <a:ext uri="{9D8B030D-6E8A-4147-A177-3AD203B41FA5}">
                      <a16:colId xmlns:a16="http://schemas.microsoft.com/office/drawing/2014/main" val="3456770488"/>
                    </a:ext>
                  </a:extLst>
                </a:gridCol>
                <a:gridCol w="822960">
                  <a:extLst>
                    <a:ext uri="{9D8B030D-6E8A-4147-A177-3AD203B41FA5}">
                      <a16:colId xmlns:a16="http://schemas.microsoft.com/office/drawing/2014/main" val="29264469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1669918464"/>
                  </a:ext>
                </a:extLst>
              </a:tr>
              <a:tr h="370840">
                <a:tc>
                  <a:txBody>
                    <a:bodyPr/>
                    <a:lstStyle/>
                    <a:p>
                      <a:r>
                        <a:rPr lang="en-US" sz="1000"/>
                        <a:t>Kulturjournal</a:t>
                      </a:r>
                    </a:p>
                  </a:txBody>
                  <a:tcPr/>
                </a:tc>
                <a:tc>
                  <a:txBody>
                    <a:bodyPr/>
                    <a:lstStyle/>
                    <a:p>
                      <a:r>
                        <a:rPr lang="en-US" sz="1000"/>
                        <a:t>14234</a:t>
                      </a:r>
                    </a:p>
                  </a:txBody>
                  <a:tcPr/>
                </a:tc>
                <a:tc>
                  <a:txBody>
                    <a:bodyPr/>
                    <a:lstStyle/>
                    <a:p>
                      <a:r>
                        <a:rPr lang="en-US" sz="1000"/>
                        <a:t>49</a:t>
                      </a:r>
                    </a:p>
                  </a:txBody>
                  <a:tcPr/>
                </a:tc>
                <a:tc>
                  <a:txBody>
                    <a:bodyPr/>
                    <a:lstStyle/>
                    <a:p>
                      <a:r>
                        <a:rPr lang="en-US" sz="1000"/>
                        <a:t>682</a:t>
                      </a:r>
                    </a:p>
                  </a:txBody>
                  <a:tcPr/>
                </a:tc>
                <a:tc>
                  <a:txBody>
                    <a:bodyPr/>
                    <a:lstStyle/>
                    <a:p>
                      <a:r>
                        <a:rPr lang="en-US" sz="1000"/>
                        <a:t>81</a:t>
                      </a:r>
                    </a:p>
                  </a:txBody>
                  <a:tcPr/>
                </a:tc>
                <a:tc>
                  <a:txBody>
                    <a:bodyPr/>
                    <a:lstStyle/>
                    <a:p>
                      <a:r>
                        <a:rPr lang="en-US" sz="1000"/>
                        <a:t>145</a:t>
                      </a:r>
                    </a:p>
                  </a:txBody>
                  <a:tcPr/>
                </a:tc>
                <a:tc>
                  <a:txBody>
                    <a:bodyPr/>
                    <a:lstStyle/>
                    <a:p>
                      <a:r>
                        <a:rPr lang="en-US" sz="1000"/>
                        <a:t>600</a:t>
                      </a:r>
                    </a:p>
                  </a:txBody>
                  <a:tcPr/>
                </a:tc>
                <a:extLst>
                  <a:ext uri="{0D108BD9-81ED-4DB2-BD59-A6C34878D82A}">
                    <a16:rowId xmlns:a16="http://schemas.microsoft.com/office/drawing/2014/main" val="1989284479"/>
                  </a:ext>
                </a:extLst>
              </a:tr>
            </a:tbl>
          </a:graphicData>
        </a:graphic>
      </p:graphicFrame>
      <p:sp>
        <p:nvSpPr>
          <p:cNvPr id="4" name="Text Placeholder 3">
            <a:extLst>
              <a:ext uri="{FF2B5EF4-FFF2-40B4-BE49-F238E27FC236}">
                <a16:creationId xmlns:a16="http://schemas.microsoft.com/office/drawing/2014/main" id="{462B4A1D-CEB3-499E-8BEB-4681ADAA42E5}"/>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789686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0CE06-6716-42B3-A836-E0838291594E}"/>
              </a:ext>
            </a:extLst>
          </p:cNvPr>
          <p:cNvSpPr>
            <a:spLocks noGrp="1"/>
          </p:cNvSpPr>
          <p:nvPr>
            <p:ph type="title"/>
          </p:nvPr>
        </p:nvSpPr>
        <p:spPr/>
        <p:txBody>
          <a:bodyPr/>
          <a:lstStyle/>
          <a:p>
            <a:r>
              <a:rPr lang="en-US"/>
              <a:t>Profil - Fans | Kulturjournal</a:t>
            </a:r>
          </a:p>
        </p:txBody>
      </p:sp>
      <p:graphicFrame>
        <p:nvGraphicFramePr>
          <p:cNvPr id="6" name="Chart Placeholder 5">
            <a:extLst>
              <a:ext uri="{FF2B5EF4-FFF2-40B4-BE49-F238E27FC236}">
                <a16:creationId xmlns:a16="http://schemas.microsoft.com/office/drawing/2014/main" id="{4C73AA8C-BABE-4E2F-834A-83A9B156B989}"/>
              </a:ext>
            </a:extLst>
          </p:cNvPr>
          <p:cNvGraphicFramePr>
            <a:graphicFrameLocks noGrp="1"/>
          </p:cNvGraphicFramePr>
          <p:nvPr>
            <p:ph type="chart" sz="quarter" idx="13"/>
            <p:extLst>
              <p:ext uri="{D42A27DB-BD31-4B8C-83A1-F6EECF244321}">
                <p14:modId xmlns:p14="http://schemas.microsoft.com/office/powerpoint/2010/main" val="1518788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8B4ED5-2CC8-4F74-B014-7D5AED95F57C}"/>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BB33FDAB-AAD0-4B6A-91FA-F0836F6AD8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3507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7F57B-679A-43F4-B452-66163C9B36FF}"/>
              </a:ext>
            </a:extLst>
          </p:cNvPr>
          <p:cNvSpPr>
            <a:spLocks noGrp="1"/>
          </p:cNvSpPr>
          <p:nvPr>
            <p:ph type="title"/>
          </p:nvPr>
        </p:nvSpPr>
        <p:spPr/>
        <p:txBody>
          <a:bodyPr/>
          <a:lstStyle/>
          <a:p>
            <a:r>
              <a:rPr lang="en-US"/>
              <a:t>Profil - Potenzielle Reichweite | Kulturjournal</a:t>
            </a:r>
          </a:p>
        </p:txBody>
      </p:sp>
      <p:graphicFrame>
        <p:nvGraphicFramePr>
          <p:cNvPr id="6" name="Chart Placeholder 5">
            <a:extLst>
              <a:ext uri="{FF2B5EF4-FFF2-40B4-BE49-F238E27FC236}">
                <a16:creationId xmlns:a16="http://schemas.microsoft.com/office/drawing/2014/main" id="{B1A47C54-6A9F-4603-BF84-399713B19DC6}"/>
              </a:ext>
            </a:extLst>
          </p:cNvPr>
          <p:cNvGraphicFramePr>
            <a:graphicFrameLocks noGrp="1"/>
          </p:cNvGraphicFramePr>
          <p:nvPr>
            <p:ph type="chart" sz="quarter" idx="13"/>
            <p:extLst>
              <p:ext uri="{D42A27DB-BD31-4B8C-83A1-F6EECF244321}">
                <p14:modId xmlns:p14="http://schemas.microsoft.com/office/powerpoint/2010/main" val="3366714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EDA634-2499-42E2-9E5E-3D28BB25C9B7}"/>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1CB1ACFA-A61B-4DDF-8D98-3AE45623CF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8454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4030D-90A2-4F93-BF10-E09CAD467963}"/>
              </a:ext>
            </a:extLst>
          </p:cNvPr>
          <p:cNvSpPr>
            <a:spLocks noGrp="1"/>
          </p:cNvSpPr>
          <p:nvPr>
            <p:ph type="title"/>
          </p:nvPr>
        </p:nvSpPr>
        <p:spPr/>
        <p:txBody>
          <a:bodyPr/>
          <a:lstStyle/>
          <a:p>
            <a:r>
              <a:rPr lang="en-US"/>
              <a:t>Profil - Aktive Nutzer | Kulturjournal</a:t>
            </a:r>
          </a:p>
        </p:txBody>
      </p:sp>
      <p:graphicFrame>
        <p:nvGraphicFramePr>
          <p:cNvPr id="6" name="Chart Placeholder 5">
            <a:extLst>
              <a:ext uri="{FF2B5EF4-FFF2-40B4-BE49-F238E27FC236}">
                <a16:creationId xmlns:a16="http://schemas.microsoft.com/office/drawing/2014/main" id="{61A8A4AD-0B9F-4B89-B2E4-AB9B30C45ADC}"/>
              </a:ext>
            </a:extLst>
          </p:cNvPr>
          <p:cNvGraphicFramePr>
            <a:graphicFrameLocks noGrp="1"/>
          </p:cNvGraphicFramePr>
          <p:nvPr>
            <p:ph type="chart" sz="quarter" idx="13"/>
            <p:extLst>
              <p:ext uri="{D42A27DB-BD31-4B8C-83A1-F6EECF244321}">
                <p14:modId xmlns:p14="http://schemas.microsoft.com/office/powerpoint/2010/main" val="18178467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4F2B7E-B84B-4872-A601-6A8E39AC5CF1}"/>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BDF3768F-A4C7-41C6-9CBE-B455D1263A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7152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482F3-68E1-4E58-A777-98B1696B43C1}"/>
              </a:ext>
            </a:extLst>
          </p:cNvPr>
          <p:cNvSpPr>
            <a:spLocks noGrp="1"/>
          </p:cNvSpPr>
          <p:nvPr>
            <p:ph type="title"/>
          </p:nvPr>
        </p:nvSpPr>
        <p:spPr/>
        <p:txBody>
          <a:bodyPr/>
          <a:lstStyle/>
          <a:p>
            <a:r>
              <a:rPr lang="en-US"/>
              <a:t>Profil - Video-Starts ab 10 Sek. | Kulturjournal</a:t>
            </a:r>
          </a:p>
        </p:txBody>
      </p:sp>
      <p:graphicFrame>
        <p:nvGraphicFramePr>
          <p:cNvPr id="6" name="Chart Placeholder 5">
            <a:extLst>
              <a:ext uri="{FF2B5EF4-FFF2-40B4-BE49-F238E27FC236}">
                <a16:creationId xmlns:a16="http://schemas.microsoft.com/office/drawing/2014/main" id="{2F2B7482-79C1-4997-B98B-F5D77C3518CD}"/>
              </a:ext>
            </a:extLst>
          </p:cNvPr>
          <p:cNvGraphicFramePr>
            <a:graphicFrameLocks noGrp="1"/>
          </p:cNvGraphicFramePr>
          <p:nvPr>
            <p:ph type="chart" sz="quarter" idx="13"/>
            <p:extLst>
              <p:ext uri="{D42A27DB-BD31-4B8C-83A1-F6EECF244321}">
                <p14:modId xmlns:p14="http://schemas.microsoft.com/office/powerpoint/2010/main" val="3865897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848CF7-723E-47EA-80D6-50383C014E4A}"/>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D38ED27E-920C-4B3B-AEAC-C52CD89EAB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9121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3ABF2-6645-4D2C-98D3-579E7DE010C8}"/>
              </a:ext>
            </a:extLst>
          </p:cNvPr>
          <p:cNvSpPr>
            <a:spLocks noGrp="1"/>
          </p:cNvSpPr>
          <p:nvPr>
            <p:ph type="title"/>
          </p:nvPr>
        </p:nvSpPr>
        <p:spPr/>
        <p:txBody>
          <a:bodyPr/>
          <a:lstStyle/>
          <a:p>
            <a:r>
              <a:rPr lang="de-DE"/>
              <a:t>Profil - Durchschnitt Potenzi. Reichweite pro Tag | Kulturjournal</a:t>
            </a:r>
            <a:endParaRPr lang="en-US"/>
          </a:p>
        </p:txBody>
      </p:sp>
      <p:graphicFrame>
        <p:nvGraphicFramePr>
          <p:cNvPr id="5" name="Table Placeholder 4">
            <a:extLst>
              <a:ext uri="{FF2B5EF4-FFF2-40B4-BE49-F238E27FC236}">
                <a16:creationId xmlns:a16="http://schemas.microsoft.com/office/drawing/2014/main" id="{2B823B45-E84B-4CD2-A974-8B37DEF737FD}"/>
              </a:ext>
            </a:extLst>
          </p:cNvPr>
          <p:cNvGraphicFramePr>
            <a:graphicFrameLocks noGrp="1"/>
          </p:cNvGraphicFramePr>
          <p:nvPr>
            <p:ph type="tbl" sz="quarter" idx="13"/>
            <p:extLst>
              <p:ext uri="{D42A27DB-BD31-4B8C-83A1-F6EECF244321}">
                <p14:modId xmlns:p14="http://schemas.microsoft.com/office/powerpoint/2010/main" val="2115064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87039972"/>
                    </a:ext>
                  </a:extLst>
                </a:gridCol>
                <a:gridCol w="1645920">
                  <a:extLst>
                    <a:ext uri="{9D8B030D-6E8A-4147-A177-3AD203B41FA5}">
                      <a16:colId xmlns:a16="http://schemas.microsoft.com/office/drawing/2014/main" val="2133618434"/>
                    </a:ext>
                  </a:extLst>
                </a:gridCol>
                <a:gridCol w="1234440">
                  <a:extLst>
                    <a:ext uri="{9D8B030D-6E8A-4147-A177-3AD203B41FA5}">
                      <a16:colId xmlns:a16="http://schemas.microsoft.com/office/drawing/2014/main" val="2126189007"/>
                    </a:ext>
                  </a:extLst>
                </a:gridCol>
                <a:gridCol w="1234440">
                  <a:extLst>
                    <a:ext uri="{9D8B030D-6E8A-4147-A177-3AD203B41FA5}">
                      <a16:colId xmlns:a16="http://schemas.microsoft.com/office/drawing/2014/main" val="688864367"/>
                    </a:ext>
                  </a:extLst>
                </a:gridCol>
                <a:gridCol w="1234440">
                  <a:extLst>
                    <a:ext uri="{9D8B030D-6E8A-4147-A177-3AD203B41FA5}">
                      <a16:colId xmlns:a16="http://schemas.microsoft.com/office/drawing/2014/main" val="3431254840"/>
                    </a:ext>
                  </a:extLst>
                </a:gridCol>
                <a:gridCol w="1234440">
                  <a:extLst>
                    <a:ext uri="{9D8B030D-6E8A-4147-A177-3AD203B41FA5}">
                      <a16:colId xmlns:a16="http://schemas.microsoft.com/office/drawing/2014/main" val="1818437475"/>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38924670"/>
                  </a:ext>
                </a:extLst>
              </a:tr>
              <a:tr h="370840">
                <a:tc>
                  <a:txBody>
                    <a:bodyPr/>
                    <a:lstStyle/>
                    <a:p>
                      <a:r>
                        <a:rPr lang="en-US" sz="1000"/>
                        <a:t>Kulturjournal</a:t>
                      </a:r>
                    </a:p>
                  </a:txBody>
                  <a:tcPr/>
                </a:tc>
                <a:tc>
                  <a:txBody>
                    <a:bodyPr/>
                    <a:lstStyle/>
                    <a:p>
                      <a:r>
                        <a:rPr lang="en-US" sz="1000"/>
                        <a:t>5026</a:t>
                      </a:r>
                    </a:p>
                  </a:txBody>
                  <a:tcPr/>
                </a:tc>
                <a:tc>
                  <a:txBody>
                    <a:bodyPr/>
                    <a:lstStyle/>
                    <a:p>
                      <a:r>
                        <a:rPr lang="en-US" sz="1000"/>
                        <a:t>4050</a:t>
                      </a:r>
                    </a:p>
                  </a:txBody>
                  <a:tcPr/>
                </a:tc>
                <a:tc>
                  <a:txBody>
                    <a:bodyPr/>
                    <a:lstStyle/>
                    <a:p>
                      <a:r>
                        <a:rPr lang="en-US" sz="1000"/>
                        <a:t>0</a:t>
                      </a:r>
                    </a:p>
                  </a:txBody>
                  <a:tcPr/>
                </a:tc>
                <a:tc>
                  <a:txBody>
                    <a:bodyPr/>
                    <a:lstStyle/>
                    <a:p>
                      <a:r>
                        <a:rPr lang="en-US" sz="1000"/>
                        <a:t>985</a:t>
                      </a:r>
                    </a:p>
                  </a:txBody>
                  <a:tcPr/>
                </a:tc>
                <a:tc>
                  <a:txBody>
                    <a:bodyPr/>
                    <a:lstStyle/>
                    <a:p>
                      <a:r>
                        <a:rPr lang="en-US" sz="1000"/>
                        <a:t>5026</a:t>
                      </a:r>
                    </a:p>
                  </a:txBody>
                  <a:tcPr/>
                </a:tc>
                <a:extLst>
                  <a:ext uri="{0D108BD9-81ED-4DB2-BD59-A6C34878D82A}">
                    <a16:rowId xmlns:a16="http://schemas.microsoft.com/office/drawing/2014/main" val="1578806166"/>
                  </a:ext>
                </a:extLst>
              </a:tr>
            </a:tbl>
          </a:graphicData>
        </a:graphic>
      </p:graphicFrame>
      <p:sp>
        <p:nvSpPr>
          <p:cNvPr id="4" name="Text Placeholder 3">
            <a:extLst>
              <a:ext uri="{FF2B5EF4-FFF2-40B4-BE49-F238E27FC236}">
                <a16:creationId xmlns:a16="http://schemas.microsoft.com/office/drawing/2014/main" id="{C6B20D20-1945-4269-8B6E-3AEE72F9AC79}"/>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983752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366FA-969E-4F40-BA7F-6F7645A3E8F8}"/>
              </a:ext>
            </a:extLst>
          </p:cNvPr>
          <p:cNvSpPr>
            <a:spLocks noGrp="1"/>
          </p:cNvSpPr>
          <p:nvPr>
            <p:ph type="title"/>
          </p:nvPr>
        </p:nvSpPr>
        <p:spPr/>
        <p:txBody>
          <a:bodyPr/>
          <a:lstStyle/>
          <a:p>
            <a:r>
              <a:rPr lang="en-US"/>
              <a:t>Distributionstyp - FB Insights | Kulturjournal</a:t>
            </a:r>
          </a:p>
        </p:txBody>
      </p:sp>
      <p:graphicFrame>
        <p:nvGraphicFramePr>
          <p:cNvPr id="6" name="Chart Placeholder 5">
            <a:extLst>
              <a:ext uri="{FF2B5EF4-FFF2-40B4-BE49-F238E27FC236}">
                <a16:creationId xmlns:a16="http://schemas.microsoft.com/office/drawing/2014/main" id="{3BFFEAF9-6FC7-44B2-B2AC-5F57D88EF862}"/>
              </a:ext>
            </a:extLst>
          </p:cNvPr>
          <p:cNvGraphicFramePr>
            <a:graphicFrameLocks noGrp="1"/>
          </p:cNvGraphicFramePr>
          <p:nvPr>
            <p:ph type="chart" sz="quarter" idx="13"/>
            <p:extLst>
              <p:ext uri="{D42A27DB-BD31-4B8C-83A1-F6EECF244321}">
                <p14:modId xmlns:p14="http://schemas.microsoft.com/office/powerpoint/2010/main" val="2053764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F4AD54-9177-482B-A3E6-52C3B9E2F6AA}"/>
              </a:ext>
            </a:extLst>
          </p:cNvPr>
          <p:cNvSpPr>
            <a:spLocks noGrp="1"/>
          </p:cNvSpPr>
          <p:nvPr>
            <p:ph type="body" sz="quarter" idx="14"/>
          </p:nvPr>
        </p:nvSpPr>
        <p:spPr/>
        <p:txBody>
          <a:bodyPr/>
          <a:lstStyle/>
          <a:p>
            <a:r>
              <a:rPr lang="en-US"/>
              <a:t>01.05.2018 - 31.05.2018</a:t>
            </a:r>
          </a:p>
        </p:txBody>
      </p:sp>
      <p:sp>
        <p:nvSpPr>
          <p:cNvPr id="5" name="Footer Placeholder 4">
            <a:extLst>
              <a:ext uri="{FF2B5EF4-FFF2-40B4-BE49-F238E27FC236}">
                <a16:creationId xmlns:a16="http://schemas.microsoft.com/office/drawing/2014/main" id="{A24C7EA3-FCDA-4682-BEFE-2D2D0EC4A1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0250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F6F87-5B3C-4312-97E2-340B20B6C0D7}"/>
              </a:ext>
            </a:extLst>
          </p:cNvPr>
          <p:cNvSpPr>
            <a:spLocks noGrp="1"/>
          </p:cNvSpPr>
          <p:nvPr>
            <p:ph type="title"/>
          </p:nvPr>
        </p:nvSpPr>
        <p:spPr/>
        <p:txBody>
          <a:bodyPr/>
          <a:lstStyle/>
          <a:p>
            <a:r>
              <a:rPr lang="en-US"/>
              <a:t>Distributionstyp - Tabelle - FB Insights | Kulturjournal</a:t>
            </a:r>
          </a:p>
        </p:txBody>
      </p:sp>
      <p:graphicFrame>
        <p:nvGraphicFramePr>
          <p:cNvPr id="5" name="Table Placeholder 4">
            <a:extLst>
              <a:ext uri="{FF2B5EF4-FFF2-40B4-BE49-F238E27FC236}">
                <a16:creationId xmlns:a16="http://schemas.microsoft.com/office/drawing/2014/main" id="{9D6FB9D9-AAD5-4F7A-89B6-B0B9C1593C67}"/>
              </a:ext>
            </a:extLst>
          </p:cNvPr>
          <p:cNvGraphicFramePr>
            <a:graphicFrameLocks noGrp="1"/>
          </p:cNvGraphicFramePr>
          <p:nvPr>
            <p:ph type="tbl" sz="quarter" idx="13"/>
            <p:extLst>
              <p:ext uri="{D42A27DB-BD31-4B8C-83A1-F6EECF244321}">
                <p14:modId xmlns:p14="http://schemas.microsoft.com/office/powerpoint/2010/main" val="1188435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8354039"/>
                    </a:ext>
                  </a:extLst>
                </a:gridCol>
                <a:gridCol w="1234440">
                  <a:extLst>
                    <a:ext uri="{9D8B030D-6E8A-4147-A177-3AD203B41FA5}">
                      <a16:colId xmlns:a16="http://schemas.microsoft.com/office/drawing/2014/main" val="2737080384"/>
                    </a:ext>
                  </a:extLst>
                </a:gridCol>
                <a:gridCol w="822960">
                  <a:extLst>
                    <a:ext uri="{9D8B030D-6E8A-4147-A177-3AD203B41FA5}">
                      <a16:colId xmlns:a16="http://schemas.microsoft.com/office/drawing/2014/main" val="1437041848"/>
                    </a:ext>
                  </a:extLst>
                </a:gridCol>
                <a:gridCol w="822960">
                  <a:extLst>
                    <a:ext uri="{9D8B030D-6E8A-4147-A177-3AD203B41FA5}">
                      <a16:colId xmlns:a16="http://schemas.microsoft.com/office/drawing/2014/main" val="3655190698"/>
                    </a:ext>
                  </a:extLst>
                </a:gridCol>
                <a:gridCol w="822960">
                  <a:extLst>
                    <a:ext uri="{9D8B030D-6E8A-4147-A177-3AD203B41FA5}">
                      <a16:colId xmlns:a16="http://schemas.microsoft.com/office/drawing/2014/main" val="418593294"/>
                    </a:ext>
                  </a:extLst>
                </a:gridCol>
                <a:gridCol w="822960">
                  <a:extLst>
                    <a:ext uri="{9D8B030D-6E8A-4147-A177-3AD203B41FA5}">
                      <a16:colId xmlns:a16="http://schemas.microsoft.com/office/drawing/2014/main" val="1310408658"/>
                    </a:ext>
                  </a:extLst>
                </a:gridCol>
                <a:gridCol w="822960">
                  <a:extLst>
                    <a:ext uri="{9D8B030D-6E8A-4147-A177-3AD203B41FA5}">
                      <a16:colId xmlns:a16="http://schemas.microsoft.com/office/drawing/2014/main" val="1492125363"/>
                    </a:ext>
                  </a:extLst>
                </a:gridCol>
                <a:gridCol w="822960">
                  <a:extLst>
                    <a:ext uri="{9D8B030D-6E8A-4147-A177-3AD203B41FA5}">
                      <a16:colId xmlns:a16="http://schemas.microsoft.com/office/drawing/2014/main" val="1140027410"/>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4049796582"/>
                  </a:ext>
                </a:extLst>
              </a:tr>
              <a:tr h="370840">
                <a:tc>
                  <a:txBody>
                    <a:bodyPr/>
                    <a:lstStyle/>
                    <a:p>
                      <a:r>
                        <a:rPr lang="en-US" sz="1000"/>
                        <a:t>Kulturjournal</a:t>
                      </a:r>
                    </a:p>
                  </a:txBody>
                  <a:tcPr/>
                </a:tc>
                <a:tc>
                  <a:txBody>
                    <a:bodyPr/>
                    <a:lstStyle/>
                    <a:p>
                      <a:r>
                        <a:rPr lang="en-US" sz="1000"/>
                        <a:t>49</a:t>
                      </a:r>
                    </a:p>
                  </a:txBody>
                  <a:tcPr/>
                </a:tc>
                <a:tc>
                  <a:txBody>
                    <a:bodyPr/>
                    <a:lstStyle/>
                    <a:p>
                      <a:r>
                        <a:rPr lang="en-US" sz="1000"/>
                        <a:t>8</a:t>
                      </a:r>
                    </a:p>
                  </a:txBody>
                  <a:tcPr/>
                </a:tc>
                <a:tc>
                  <a:txBody>
                    <a:bodyPr/>
                    <a:lstStyle/>
                    <a:p>
                      <a:r>
                        <a:rPr lang="en-US" sz="1000"/>
                        <a:t>30</a:t>
                      </a:r>
                    </a:p>
                  </a:txBody>
                  <a:tcPr/>
                </a:tc>
                <a:tc>
                  <a:txBody>
                    <a:bodyPr/>
                    <a:lstStyle/>
                    <a:p>
                      <a:r>
                        <a:rPr lang="en-US" sz="1000"/>
                        <a:t>0</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711140765"/>
                  </a:ext>
                </a:extLst>
              </a:tr>
            </a:tbl>
          </a:graphicData>
        </a:graphic>
      </p:graphicFrame>
      <p:sp>
        <p:nvSpPr>
          <p:cNvPr id="4" name="Text Placeholder 3">
            <a:extLst>
              <a:ext uri="{FF2B5EF4-FFF2-40B4-BE49-F238E27FC236}">
                <a16:creationId xmlns:a16="http://schemas.microsoft.com/office/drawing/2014/main" id="{BF405626-6DA7-4B86-85E4-04849FC27D19}"/>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543875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C9928-39BC-4A5F-8918-6CB801DA54E9}"/>
              </a:ext>
            </a:extLst>
          </p:cNvPr>
          <p:cNvSpPr>
            <a:spLocks noGrp="1"/>
          </p:cNvSpPr>
          <p:nvPr>
            <p:ph type="title"/>
          </p:nvPr>
        </p:nvSpPr>
        <p:spPr/>
        <p:txBody>
          <a:bodyPr/>
          <a:lstStyle/>
          <a:p>
            <a:r>
              <a:rPr lang="en-US"/>
              <a:t>Eigene Posts - Shares - Export | Kulturjournal</a:t>
            </a:r>
          </a:p>
        </p:txBody>
      </p:sp>
      <p:graphicFrame>
        <p:nvGraphicFramePr>
          <p:cNvPr id="5" name="Table Placeholder 4">
            <a:extLst>
              <a:ext uri="{FF2B5EF4-FFF2-40B4-BE49-F238E27FC236}">
                <a16:creationId xmlns:a16="http://schemas.microsoft.com/office/drawing/2014/main" id="{CFB69843-B346-4C2E-95DE-31AC3CFC1EE6}"/>
              </a:ext>
            </a:extLst>
          </p:cNvPr>
          <p:cNvGraphicFramePr>
            <a:graphicFrameLocks noGrp="1"/>
          </p:cNvGraphicFramePr>
          <p:nvPr>
            <p:ph type="tbl" sz="quarter" idx="13"/>
            <p:extLst>
              <p:ext uri="{D42A27DB-BD31-4B8C-83A1-F6EECF244321}">
                <p14:modId xmlns:p14="http://schemas.microsoft.com/office/powerpoint/2010/main" val="2615942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51384135"/>
                    </a:ext>
                  </a:extLst>
                </a:gridCol>
                <a:gridCol w="822960">
                  <a:extLst>
                    <a:ext uri="{9D8B030D-6E8A-4147-A177-3AD203B41FA5}">
                      <a16:colId xmlns:a16="http://schemas.microsoft.com/office/drawing/2014/main" val="4008155170"/>
                    </a:ext>
                  </a:extLst>
                </a:gridCol>
                <a:gridCol w="822960">
                  <a:extLst>
                    <a:ext uri="{9D8B030D-6E8A-4147-A177-3AD203B41FA5}">
                      <a16:colId xmlns:a16="http://schemas.microsoft.com/office/drawing/2014/main" val="284466813"/>
                    </a:ext>
                  </a:extLst>
                </a:gridCol>
                <a:gridCol w="822960">
                  <a:extLst>
                    <a:ext uri="{9D8B030D-6E8A-4147-A177-3AD203B41FA5}">
                      <a16:colId xmlns:a16="http://schemas.microsoft.com/office/drawing/2014/main" val="1798335605"/>
                    </a:ext>
                  </a:extLst>
                </a:gridCol>
                <a:gridCol w="822960">
                  <a:extLst>
                    <a:ext uri="{9D8B030D-6E8A-4147-A177-3AD203B41FA5}">
                      <a16:colId xmlns:a16="http://schemas.microsoft.com/office/drawing/2014/main" val="657800682"/>
                    </a:ext>
                  </a:extLst>
                </a:gridCol>
                <a:gridCol w="822960">
                  <a:extLst>
                    <a:ext uri="{9D8B030D-6E8A-4147-A177-3AD203B41FA5}">
                      <a16:colId xmlns:a16="http://schemas.microsoft.com/office/drawing/2014/main" val="700458713"/>
                    </a:ext>
                  </a:extLst>
                </a:gridCol>
                <a:gridCol w="822960">
                  <a:extLst>
                    <a:ext uri="{9D8B030D-6E8A-4147-A177-3AD203B41FA5}">
                      <a16:colId xmlns:a16="http://schemas.microsoft.com/office/drawing/2014/main" val="491618795"/>
                    </a:ext>
                  </a:extLst>
                </a:gridCol>
                <a:gridCol w="822960">
                  <a:extLst>
                    <a:ext uri="{9D8B030D-6E8A-4147-A177-3AD203B41FA5}">
                      <a16:colId xmlns:a16="http://schemas.microsoft.com/office/drawing/2014/main" val="1485523793"/>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910887900"/>
                  </a:ext>
                </a:extLst>
              </a:tr>
              <a:tr h="370840">
                <a:tc>
                  <a:txBody>
                    <a:bodyPr/>
                    <a:lstStyle/>
                    <a:p>
                      <a:r>
                        <a:rPr lang="de-DE" sz="1000" b="1"/>
                        <a:t> Kulturjournal - 2018-05-01 10:22:13 </a:t>
                      </a:r>
                      <a:r>
                        <a:rPr lang="de-DE" sz="1000"/>
                        <a:t> 
 Sind wir notorische Pessimisten? Es geht auch anders!</a:t>
                      </a:r>
                      <a:endParaRPr lang="en-US" sz="1000"/>
                    </a:p>
                  </a:txBody>
                  <a:tcPr/>
                </a:tc>
                <a:tc>
                  <a:txBody>
                    <a:bodyPr/>
                    <a:lstStyle/>
                    <a:p>
                      <a:r>
                        <a:rPr lang="en-US" sz="1000"/>
                        <a:t>24</a:t>
                      </a:r>
                    </a:p>
                  </a:txBody>
                  <a:tcPr/>
                </a:tc>
                <a:tc>
                  <a:txBody>
                    <a:bodyPr/>
                    <a:lstStyle/>
                    <a:p>
                      <a:r>
                        <a:rPr lang="en-US" sz="1000"/>
                        <a:t>19</a:t>
                      </a:r>
                    </a:p>
                  </a:txBody>
                  <a:tcPr/>
                </a:tc>
                <a:tc>
                  <a:txBody>
                    <a:bodyPr/>
                    <a:lstStyle/>
                    <a:p>
                      <a:r>
                        <a:rPr lang="en-US" sz="1000"/>
                        <a:t>2</a:t>
                      </a:r>
                    </a:p>
                  </a:txBody>
                  <a:tcPr/>
                </a:tc>
                <a:tc>
                  <a:txBody>
                    <a:bodyPr/>
                    <a:lstStyle/>
                    <a:p>
                      <a:r>
                        <a:rPr lang="en-US" sz="1000"/>
                        <a:t>45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43635848"/>
                  </a:ext>
                </a:extLst>
              </a:tr>
              <a:tr h="370840">
                <a:tc>
                  <a:txBody>
                    <a:bodyPr/>
                    <a:lstStyle/>
                    <a:p>
                      <a:r>
                        <a:rPr lang="de-DE" sz="1000" b="1"/>
                        <a:t> Kulturjournal - 2018-05-15 08:19:28 </a:t>
                      </a:r>
                      <a:r>
                        <a:rPr lang="de-DE" sz="1000"/>
                        <a:t> 
 Inklusion ist ein Menschenrecht! Doch viele Schulen sind überfordert.
----------------
https://www.ndr.de/fernsehen/kulturjournal6126.html</a:t>
                      </a:r>
                      <a:endParaRPr lang="en-US" sz="1000"/>
                    </a:p>
                  </a:txBody>
                  <a:tcPr/>
                </a:tc>
                <a:tc>
                  <a:txBody>
                    <a:bodyPr/>
                    <a:lstStyle/>
                    <a:p>
                      <a:r>
                        <a:rPr lang="en-US" sz="1000"/>
                        <a:t>19</a:t>
                      </a:r>
                    </a:p>
                  </a:txBody>
                  <a:tcPr/>
                </a:tc>
                <a:tc>
                  <a:txBody>
                    <a:bodyPr/>
                    <a:lstStyle/>
                    <a:p>
                      <a:r>
                        <a:rPr lang="en-US" sz="1000"/>
                        <a:t>10</a:t>
                      </a:r>
                    </a:p>
                  </a:txBody>
                  <a:tcPr/>
                </a:tc>
                <a:tc>
                  <a:txBody>
                    <a:bodyPr/>
                    <a:lstStyle/>
                    <a:p>
                      <a:r>
                        <a:rPr lang="en-US" sz="1000"/>
                        <a:t>1</a:t>
                      </a:r>
                    </a:p>
                  </a:txBody>
                  <a:tcPr/>
                </a:tc>
                <a:tc>
                  <a:txBody>
                    <a:bodyPr/>
                    <a:lstStyle/>
                    <a:p>
                      <a:r>
                        <a:rPr lang="en-US" sz="1000"/>
                        <a:t>30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23804394"/>
                  </a:ext>
                </a:extLst>
              </a:tr>
              <a:tr h="370840">
                <a:tc>
                  <a:txBody>
                    <a:bodyPr/>
                    <a:lstStyle/>
                    <a:p>
                      <a:r>
                        <a:rPr lang="de-DE" sz="1000" b="1"/>
                        <a:t> Kulturjournal - 2018-05-20 10:53:30 </a:t>
                      </a:r>
                      <a:r>
                        <a:rPr lang="de-DE" sz="1000"/>
                        <a:t> 
 Angeberwissen zum Weltbienentag? Bitteschön! 🐝</a:t>
                      </a:r>
                      <a:endParaRPr lang="en-US" sz="1000"/>
                    </a:p>
                  </a:txBody>
                  <a:tcPr/>
                </a:tc>
                <a:tc>
                  <a:txBody>
                    <a:bodyPr/>
                    <a:lstStyle/>
                    <a:p>
                      <a:r>
                        <a:rPr lang="en-US" sz="1000"/>
                        <a:t>17</a:t>
                      </a:r>
                    </a:p>
                  </a:txBody>
                  <a:tcPr/>
                </a:tc>
                <a:tc>
                  <a:txBody>
                    <a:bodyPr/>
                    <a:lstStyle/>
                    <a:p>
                      <a:r>
                        <a:rPr lang="en-US" sz="1000"/>
                        <a:t>8</a:t>
                      </a:r>
                    </a:p>
                  </a:txBody>
                  <a:tcPr/>
                </a:tc>
                <a:tc>
                  <a:txBody>
                    <a:bodyPr/>
                    <a:lstStyle/>
                    <a:p>
                      <a:r>
                        <a:rPr lang="en-US" sz="1000"/>
                        <a:t>0</a:t>
                      </a:r>
                    </a:p>
                  </a:txBody>
                  <a:tcPr/>
                </a:tc>
                <a:tc>
                  <a:txBody>
                    <a:bodyPr/>
                    <a:lstStyle/>
                    <a:p>
                      <a:r>
                        <a:rPr lang="en-US" sz="1000"/>
                        <a:t>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14544830"/>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14</a:t>
                      </a:r>
                    </a:p>
                  </a:txBody>
                  <a:tcPr/>
                </a:tc>
                <a:tc>
                  <a:txBody>
                    <a:bodyPr/>
                    <a:lstStyle/>
                    <a:p>
                      <a:r>
                        <a:rPr lang="en-US" sz="1000"/>
                        <a:t>6</a:t>
                      </a:r>
                    </a:p>
                  </a:txBody>
                  <a:tcPr/>
                </a:tc>
                <a:tc>
                  <a:txBody>
                    <a:bodyPr/>
                    <a:lstStyle/>
                    <a:p>
                      <a:r>
                        <a:rPr lang="en-US" sz="1000"/>
                        <a:t>2</a:t>
                      </a:r>
                    </a:p>
                  </a:txBody>
                  <a:tcPr/>
                </a:tc>
                <a:tc>
                  <a:txBody>
                    <a:bodyPr/>
                    <a:lstStyle/>
                    <a:p>
                      <a:r>
                        <a:rPr lang="en-US" sz="1000"/>
                        <a:t>22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48247282"/>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8</a:t>
                      </a:r>
                    </a:p>
                  </a:txBody>
                  <a:tcPr/>
                </a:tc>
                <a:tc>
                  <a:txBody>
                    <a:bodyPr/>
                    <a:lstStyle/>
                    <a:p>
                      <a:r>
                        <a:rPr lang="en-US" sz="1000"/>
                        <a:t>18</a:t>
                      </a:r>
                    </a:p>
                  </a:txBody>
                  <a:tcPr/>
                </a:tc>
                <a:tc>
                  <a:txBody>
                    <a:bodyPr/>
                    <a:lstStyle/>
                    <a:p>
                      <a:r>
                        <a:rPr lang="en-US" sz="1000"/>
                        <a:t>1</a:t>
                      </a:r>
                    </a:p>
                  </a:txBody>
                  <a:tcPr/>
                </a:tc>
                <a:tc>
                  <a:txBody>
                    <a:bodyPr/>
                    <a:lstStyle/>
                    <a:p>
                      <a:r>
                        <a:rPr lang="en-US" sz="1000"/>
                        <a:t>27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93628363"/>
                  </a:ext>
                </a:extLst>
              </a:tr>
            </a:tbl>
          </a:graphicData>
        </a:graphic>
      </p:graphicFrame>
      <p:sp>
        <p:nvSpPr>
          <p:cNvPr id="4" name="Text Placeholder 3">
            <a:extLst>
              <a:ext uri="{FF2B5EF4-FFF2-40B4-BE49-F238E27FC236}">
                <a16:creationId xmlns:a16="http://schemas.microsoft.com/office/drawing/2014/main" id="{8DB09CE0-02AB-46C2-9C27-B8075DAFACB7}"/>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828222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D975-ACE9-41A4-9007-8F72AAF7EFD5}"/>
              </a:ext>
            </a:extLst>
          </p:cNvPr>
          <p:cNvSpPr>
            <a:spLocks noGrp="1"/>
          </p:cNvSpPr>
          <p:nvPr>
            <p:ph type="title"/>
          </p:nvPr>
        </p:nvSpPr>
        <p:spPr/>
        <p:txBody>
          <a:bodyPr/>
          <a:lstStyle/>
          <a:p>
            <a:r>
              <a:rPr lang="en-US"/>
              <a:t>Eigene Posts - Kommentare - Export | Kulturjournal</a:t>
            </a:r>
          </a:p>
        </p:txBody>
      </p:sp>
      <p:graphicFrame>
        <p:nvGraphicFramePr>
          <p:cNvPr id="5" name="Table Placeholder 4">
            <a:extLst>
              <a:ext uri="{FF2B5EF4-FFF2-40B4-BE49-F238E27FC236}">
                <a16:creationId xmlns:a16="http://schemas.microsoft.com/office/drawing/2014/main" id="{2F1CE337-5A2F-432D-B55C-7F69B909257D}"/>
              </a:ext>
            </a:extLst>
          </p:cNvPr>
          <p:cNvGraphicFramePr>
            <a:graphicFrameLocks noGrp="1"/>
          </p:cNvGraphicFramePr>
          <p:nvPr>
            <p:ph type="tbl" sz="quarter" idx="13"/>
            <p:extLst>
              <p:ext uri="{D42A27DB-BD31-4B8C-83A1-F6EECF244321}">
                <p14:modId xmlns:p14="http://schemas.microsoft.com/office/powerpoint/2010/main" val="1453941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64693513"/>
                    </a:ext>
                  </a:extLst>
                </a:gridCol>
                <a:gridCol w="822960">
                  <a:extLst>
                    <a:ext uri="{9D8B030D-6E8A-4147-A177-3AD203B41FA5}">
                      <a16:colId xmlns:a16="http://schemas.microsoft.com/office/drawing/2014/main" val="2579528011"/>
                    </a:ext>
                  </a:extLst>
                </a:gridCol>
                <a:gridCol w="822960">
                  <a:extLst>
                    <a:ext uri="{9D8B030D-6E8A-4147-A177-3AD203B41FA5}">
                      <a16:colId xmlns:a16="http://schemas.microsoft.com/office/drawing/2014/main" val="2624361316"/>
                    </a:ext>
                  </a:extLst>
                </a:gridCol>
                <a:gridCol w="822960">
                  <a:extLst>
                    <a:ext uri="{9D8B030D-6E8A-4147-A177-3AD203B41FA5}">
                      <a16:colId xmlns:a16="http://schemas.microsoft.com/office/drawing/2014/main" val="951242485"/>
                    </a:ext>
                  </a:extLst>
                </a:gridCol>
                <a:gridCol w="822960">
                  <a:extLst>
                    <a:ext uri="{9D8B030D-6E8A-4147-A177-3AD203B41FA5}">
                      <a16:colId xmlns:a16="http://schemas.microsoft.com/office/drawing/2014/main" val="356573300"/>
                    </a:ext>
                  </a:extLst>
                </a:gridCol>
                <a:gridCol w="822960">
                  <a:extLst>
                    <a:ext uri="{9D8B030D-6E8A-4147-A177-3AD203B41FA5}">
                      <a16:colId xmlns:a16="http://schemas.microsoft.com/office/drawing/2014/main" val="4055446663"/>
                    </a:ext>
                  </a:extLst>
                </a:gridCol>
                <a:gridCol w="822960">
                  <a:extLst>
                    <a:ext uri="{9D8B030D-6E8A-4147-A177-3AD203B41FA5}">
                      <a16:colId xmlns:a16="http://schemas.microsoft.com/office/drawing/2014/main" val="2934242036"/>
                    </a:ext>
                  </a:extLst>
                </a:gridCol>
                <a:gridCol w="822960">
                  <a:extLst>
                    <a:ext uri="{9D8B030D-6E8A-4147-A177-3AD203B41FA5}">
                      <a16:colId xmlns:a16="http://schemas.microsoft.com/office/drawing/2014/main" val="4280533124"/>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3903846"/>
                  </a:ext>
                </a:extLst>
              </a:tr>
              <a:tr h="370840">
                <a:tc>
                  <a:txBody>
                    <a:bodyPr/>
                    <a:lstStyle/>
                    <a:p>
                      <a:r>
                        <a:rPr lang="nn-NO" sz="1000" b="1"/>
                        <a:t> Kulturjournal - 2018-05-18 08:25:18 </a:t>
                      </a:r>
                      <a:r>
                        <a:rPr lang="nn-NO" sz="1000"/>
                        <a:t> 
 Aha.</a:t>
                      </a:r>
                      <a:endParaRPr lang="en-US" sz="1000"/>
                    </a:p>
                  </a:txBody>
                  <a:tcPr/>
                </a:tc>
                <a:tc>
                  <a:txBody>
                    <a:bodyPr/>
                    <a:lstStyle/>
                    <a:p>
                      <a:r>
                        <a:rPr lang="en-US" sz="1000"/>
                        <a:t>32</a:t>
                      </a:r>
                    </a:p>
                  </a:txBody>
                  <a:tcPr/>
                </a:tc>
                <a:tc>
                  <a:txBody>
                    <a:bodyPr/>
                    <a:lstStyle/>
                    <a:p>
                      <a:r>
                        <a:rPr lang="en-US" sz="1000"/>
                        <a:t>1</a:t>
                      </a:r>
                    </a:p>
                  </a:txBody>
                  <a:tcPr/>
                </a:tc>
                <a:tc>
                  <a:txBody>
                    <a:bodyPr/>
                    <a:lstStyle/>
                    <a:p>
                      <a:r>
                        <a:rPr lang="en-US" sz="1000"/>
                        <a:t>2</a:t>
                      </a:r>
                    </a:p>
                  </a:txBody>
                  <a:tcPr/>
                </a:tc>
                <a:tc>
                  <a:txBody>
                    <a:bodyPr/>
                    <a:lstStyle/>
                    <a:p>
                      <a:r>
                        <a:rPr lang="en-US" sz="1000"/>
                        <a:t>35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77904190"/>
                  </a:ext>
                </a:extLst>
              </a:tr>
              <a:tr h="370840">
                <a:tc>
                  <a:txBody>
                    <a:bodyPr/>
                    <a:lstStyle/>
                    <a:p>
                      <a:r>
                        <a:rPr lang="de-DE" sz="1000" b="1"/>
                        <a:t> Kulturjournal - 2018-05-24 11:36:51 </a:t>
                      </a:r>
                      <a:r>
                        <a:rPr lang="de-DE" sz="1000"/>
                        <a:t> 
 Da muss man erstmal drauf kommen. 😂</a:t>
                      </a:r>
                      <a:endParaRPr lang="en-US" sz="1000"/>
                    </a:p>
                  </a:txBody>
                  <a:tcPr/>
                </a:tc>
                <a:tc>
                  <a:txBody>
                    <a:bodyPr/>
                    <a:lstStyle/>
                    <a:p>
                      <a:r>
                        <a:rPr lang="en-US" sz="1000"/>
                        <a:t>7</a:t>
                      </a:r>
                    </a:p>
                  </a:txBody>
                  <a:tcPr/>
                </a:tc>
                <a:tc>
                  <a:txBody>
                    <a:bodyPr/>
                    <a:lstStyle/>
                    <a:p>
                      <a:r>
                        <a:rPr lang="en-US" sz="1000"/>
                        <a:t>4</a:t>
                      </a:r>
                    </a:p>
                  </a:txBody>
                  <a:tcPr/>
                </a:tc>
                <a:tc>
                  <a:txBody>
                    <a:bodyPr/>
                    <a:lstStyle/>
                    <a:p>
                      <a:r>
                        <a:rPr lang="en-US" sz="1000"/>
                        <a:t>1</a:t>
                      </a:r>
                    </a:p>
                  </a:txBody>
                  <a:tcPr/>
                </a:tc>
                <a:tc>
                  <a:txBody>
                    <a:bodyPr/>
                    <a:lstStyle/>
                    <a:p>
                      <a:r>
                        <a:rPr lang="en-US" sz="1000"/>
                        <a:t>12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28423889"/>
                  </a:ext>
                </a:extLst>
              </a:tr>
              <a:tr h="370840">
                <a:tc>
                  <a:txBody>
                    <a:bodyPr/>
                    <a:lstStyle/>
                    <a:p>
                      <a:r>
                        <a:rPr lang="de-DE" sz="1000" b="1"/>
                        <a:t> Kulturjournal - 2018-05-25 19:25:24 </a:t>
                      </a:r>
                      <a:r>
                        <a:rPr lang="de-DE" sz="1000"/>
                        <a:t> 
 Ein gestrandeter Pottwal sorgt am Zingster Strand für Aufsehen. Dabei handelt es sich um eine Kunstperformance im Rahmen des Umweltfotofestival »horizonte zingst« 2018.</a:t>
                      </a:r>
                      <a:endParaRPr lang="en-US" sz="1000"/>
                    </a:p>
                  </a:txBody>
                  <a:tcPr/>
                </a:tc>
                <a:tc>
                  <a:txBody>
                    <a:bodyPr/>
                    <a:lstStyle/>
                    <a:p>
                      <a:r>
                        <a:rPr lang="en-US" sz="1000"/>
                        <a:t>4</a:t>
                      </a:r>
                    </a:p>
                  </a:txBody>
                  <a:tcPr/>
                </a:tc>
                <a:tc>
                  <a:txBody>
                    <a:bodyPr/>
                    <a:lstStyle/>
                    <a:p>
                      <a:r>
                        <a:rPr lang="en-US" sz="1000"/>
                        <a:t>7</a:t>
                      </a:r>
                    </a:p>
                  </a:txBody>
                  <a:tcPr/>
                </a:tc>
                <a:tc>
                  <a:txBody>
                    <a:bodyPr/>
                    <a:lstStyle/>
                    <a:p>
                      <a:r>
                        <a:rPr lang="en-US" sz="1000"/>
                        <a:t>0</a:t>
                      </a:r>
                    </a:p>
                  </a:txBody>
                  <a:tcPr/>
                </a:tc>
                <a:tc>
                  <a:txBody>
                    <a:bodyPr/>
                    <a:lstStyle/>
                    <a:p>
                      <a:r>
                        <a:rPr lang="en-US" sz="1000"/>
                        <a:t>11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67887925"/>
                  </a:ext>
                </a:extLst>
              </a:tr>
              <a:tr h="370840">
                <a:tc>
                  <a:txBody>
                    <a:bodyPr/>
                    <a:lstStyle/>
                    <a:p>
                      <a:r>
                        <a:rPr lang="de-DE" sz="1000" b="1"/>
                        <a:t> Kulturjournal - 2018-05-17 07:00:05 </a:t>
                      </a:r>
                      <a:r>
                        <a:rPr lang="de-DE" sz="1000"/>
                        <a:t> 
 Wie wichtig findet ihr Rechtschreibung?</a:t>
                      </a:r>
                      <a:endParaRPr lang="en-US" sz="1000"/>
                    </a:p>
                  </a:txBody>
                  <a:tcPr/>
                </a:tc>
                <a:tc>
                  <a:txBody>
                    <a:bodyPr/>
                    <a:lstStyle/>
                    <a:p>
                      <a:r>
                        <a:rPr lang="en-US" sz="1000"/>
                        <a:t>4</a:t>
                      </a:r>
                    </a:p>
                  </a:txBody>
                  <a:tcPr/>
                </a:tc>
                <a:tc>
                  <a:txBody>
                    <a:bodyPr/>
                    <a:lstStyle/>
                    <a:p>
                      <a:r>
                        <a:rPr lang="en-US" sz="1000"/>
                        <a:t>1</a:t>
                      </a:r>
                    </a:p>
                  </a:txBody>
                  <a:tcPr/>
                </a:tc>
                <a:tc>
                  <a:txBody>
                    <a:bodyPr/>
                    <a:lstStyle/>
                    <a:p>
                      <a:r>
                        <a:rPr lang="en-US" sz="1000"/>
                        <a:t>0</a:t>
                      </a:r>
                    </a:p>
                  </a:txBody>
                  <a:tcPr/>
                </a:tc>
                <a:tc>
                  <a:txBody>
                    <a:bodyPr/>
                    <a:lstStyle/>
                    <a:p>
                      <a:r>
                        <a:rPr lang="en-US" sz="1000"/>
                        <a:t>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34682266"/>
                  </a:ext>
                </a:extLst>
              </a:tr>
              <a:tr h="370840">
                <a:tc>
                  <a:txBody>
                    <a:bodyPr/>
                    <a:lstStyle/>
                    <a:p>
                      <a:r>
                        <a:rPr lang="de-DE" sz="1000" b="1"/>
                        <a:t> Kulturjournal - 2018-05-19 08:00:01 </a:t>
                      </a:r>
                      <a:r>
                        <a:rPr lang="de-DE" sz="1000"/>
                        <a:t> 
 Man lernt nie aus!</a:t>
                      </a:r>
                      <a:endParaRPr lang="en-US" sz="1000"/>
                    </a:p>
                  </a:txBody>
                  <a:tcPr/>
                </a:tc>
                <a:tc>
                  <a:txBody>
                    <a:bodyPr/>
                    <a:lstStyle/>
                    <a:p>
                      <a:r>
                        <a:rPr lang="en-US" sz="1000"/>
                        <a:t>3</a:t>
                      </a:r>
                    </a:p>
                  </a:txBody>
                  <a:tcPr/>
                </a:tc>
                <a:tc>
                  <a:txBody>
                    <a:bodyPr/>
                    <a:lstStyle/>
                    <a:p>
                      <a:r>
                        <a:rPr lang="en-US" sz="1000"/>
                        <a:t>7</a:t>
                      </a:r>
                    </a:p>
                  </a:txBody>
                  <a:tcPr/>
                </a:tc>
                <a:tc>
                  <a:txBody>
                    <a:bodyPr/>
                    <a:lstStyle/>
                    <a:p>
                      <a:r>
                        <a:rPr lang="en-US" sz="1000"/>
                        <a:t>3</a:t>
                      </a:r>
                    </a:p>
                  </a:txBody>
                  <a:tcPr/>
                </a:tc>
                <a:tc>
                  <a:txBody>
                    <a:bodyPr/>
                    <a:lstStyle/>
                    <a:p>
                      <a:r>
                        <a:rPr lang="en-US" sz="1000"/>
                        <a:t>13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27253344"/>
                  </a:ext>
                </a:extLst>
              </a:tr>
            </a:tbl>
          </a:graphicData>
        </a:graphic>
      </p:graphicFrame>
      <p:sp>
        <p:nvSpPr>
          <p:cNvPr id="4" name="Text Placeholder 3">
            <a:extLst>
              <a:ext uri="{FF2B5EF4-FFF2-40B4-BE49-F238E27FC236}">
                <a16:creationId xmlns:a16="http://schemas.microsoft.com/office/drawing/2014/main" id="{6FB99660-302A-49F5-A0F7-7531FCEAF288}"/>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837313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5D3DB-2FD9-49C3-A0FE-4FD45ACD28C3}"/>
              </a:ext>
            </a:extLst>
          </p:cNvPr>
          <p:cNvSpPr>
            <a:spLocks noGrp="1"/>
          </p:cNvSpPr>
          <p:nvPr>
            <p:ph type="title"/>
          </p:nvPr>
        </p:nvSpPr>
        <p:spPr/>
        <p:txBody>
          <a:bodyPr/>
          <a:lstStyle/>
          <a:p>
            <a:r>
              <a:rPr lang="en-US"/>
              <a:t>Eigene Posts - Links - Export | Kulturjournal - 1 of 2</a:t>
            </a:r>
          </a:p>
        </p:txBody>
      </p:sp>
      <p:graphicFrame>
        <p:nvGraphicFramePr>
          <p:cNvPr id="5" name="Table Placeholder 4">
            <a:extLst>
              <a:ext uri="{FF2B5EF4-FFF2-40B4-BE49-F238E27FC236}">
                <a16:creationId xmlns:a16="http://schemas.microsoft.com/office/drawing/2014/main" id="{FCFB3532-D702-4145-80C3-40190110F668}"/>
              </a:ext>
            </a:extLst>
          </p:cNvPr>
          <p:cNvGraphicFramePr>
            <a:graphicFrameLocks noGrp="1"/>
          </p:cNvGraphicFramePr>
          <p:nvPr>
            <p:ph type="tbl" sz="quarter" idx="13"/>
            <p:extLst>
              <p:ext uri="{D42A27DB-BD31-4B8C-83A1-F6EECF244321}">
                <p14:modId xmlns:p14="http://schemas.microsoft.com/office/powerpoint/2010/main" val="175794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32212954"/>
                    </a:ext>
                  </a:extLst>
                </a:gridCol>
                <a:gridCol w="822960">
                  <a:extLst>
                    <a:ext uri="{9D8B030D-6E8A-4147-A177-3AD203B41FA5}">
                      <a16:colId xmlns:a16="http://schemas.microsoft.com/office/drawing/2014/main" val="2053216140"/>
                    </a:ext>
                  </a:extLst>
                </a:gridCol>
                <a:gridCol w="822960">
                  <a:extLst>
                    <a:ext uri="{9D8B030D-6E8A-4147-A177-3AD203B41FA5}">
                      <a16:colId xmlns:a16="http://schemas.microsoft.com/office/drawing/2014/main" val="2239141270"/>
                    </a:ext>
                  </a:extLst>
                </a:gridCol>
                <a:gridCol w="822960">
                  <a:extLst>
                    <a:ext uri="{9D8B030D-6E8A-4147-A177-3AD203B41FA5}">
                      <a16:colId xmlns:a16="http://schemas.microsoft.com/office/drawing/2014/main" val="3226977079"/>
                    </a:ext>
                  </a:extLst>
                </a:gridCol>
                <a:gridCol w="822960">
                  <a:extLst>
                    <a:ext uri="{9D8B030D-6E8A-4147-A177-3AD203B41FA5}">
                      <a16:colId xmlns:a16="http://schemas.microsoft.com/office/drawing/2014/main" val="1922640040"/>
                    </a:ext>
                  </a:extLst>
                </a:gridCol>
                <a:gridCol w="822960">
                  <a:extLst>
                    <a:ext uri="{9D8B030D-6E8A-4147-A177-3AD203B41FA5}">
                      <a16:colId xmlns:a16="http://schemas.microsoft.com/office/drawing/2014/main" val="2171240363"/>
                    </a:ext>
                  </a:extLst>
                </a:gridCol>
                <a:gridCol w="822960">
                  <a:extLst>
                    <a:ext uri="{9D8B030D-6E8A-4147-A177-3AD203B41FA5}">
                      <a16:colId xmlns:a16="http://schemas.microsoft.com/office/drawing/2014/main" val="1592609260"/>
                    </a:ext>
                  </a:extLst>
                </a:gridCol>
                <a:gridCol w="822960">
                  <a:extLst>
                    <a:ext uri="{9D8B030D-6E8A-4147-A177-3AD203B41FA5}">
                      <a16:colId xmlns:a16="http://schemas.microsoft.com/office/drawing/2014/main" val="417814675"/>
                    </a:ext>
                  </a:extLst>
                </a:gridCol>
                <a:gridCol w="822960">
                  <a:extLst>
                    <a:ext uri="{9D8B030D-6E8A-4147-A177-3AD203B41FA5}">
                      <a16:colId xmlns:a16="http://schemas.microsoft.com/office/drawing/2014/main" val="3318853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7692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- 2018-05-13 08:01:31 </a:t>
                      </a:r>
                      <a:r>
                        <a:rPr kumimoji="0" lang="de-DE" sz="1000" b="0" i="0" u="none" strike="noStrike" kern="1200" cap="none" spc="0" normalizeH="0" baseline="0" noProof="0">
                          <a:ln>
                            <a:noFill/>
                          </a:ln>
                          <a:solidFill>
                            <a:prstClr val="black"/>
                          </a:solidFill>
                          <a:effectLst/>
                          <a:uLnTx/>
                          <a:uFillTx/>
                          <a:latin typeface="+mn-lt"/>
                          <a:ea typeface="+mn-ea"/>
                          <a:cs typeface="+mn-cs"/>
                        </a:rPr>
                        <a:t> 
 Muttertag? Heute ist internationaler Museumstag!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3429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- 2018-05-07 18:00:00 </a:t>
                      </a:r>
                      <a:r>
                        <a:rPr kumimoji="0" lang="de-DE" sz="1000" b="0" i="0" u="none" strike="noStrike" kern="1200" cap="none" spc="0" normalizeH="0" baseline="0" noProof="0">
                          <a:ln>
                            <a:noFill/>
                          </a:ln>
                          <a:solidFill>
                            <a:prstClr val="black"/>
                          </a:solidFill>
                          <a:effectLst/>
                          <a:uLnTx/>
                          <a:uFillTx/>
                          <a:latin typeface="+mn-lt"/>
                          <a:ea typeface="+mn-ea"/>
                          <a:cs typeface="+mn-cs"/>
                        </a:rPr>
                        <a:t> 
 Das Kulturjournal heute Abend mit diesen Themen - und mit unserer neuen Serie "Stadt. Land. Haus." Wir freuen uns auf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2650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- 2018-05-08 15:17:54 </a:t>
                      </a:r>
                      <a:r>
                        <a:rPr kumimoji="0" lang="de-DE" sz="1000" b="0" i="0" u="none" strike="noStrike" kern="1200" cap="none" spc="0" normalizeH="0" baseline="0" noProof="0">
                          <a:ln>
                            <a:noFill/>
                          </a:ln>
                          <a:solidFill>
                            <a:prstClr val="black"/>
                          </a:solidFill>
                          <a:effectLst/>
                          <a:uLnTx/>
                          <a:uFillTx/>
                          <a:latin typeface="+mn-lt"/>
                          <a:ea typeface="+mn-ea"/>
                          <a:cs typeface="+mn-cs"/>
                        </a:rPr>
                        <a:t> 
 Ein Kind im Krieg - was machen die Entbehrungen und Ängste mit der Seele? Davon erzählt unser NDR Buch des Monats: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4045131"/>
                  </a:ext>
                </a:extLst>
              </a:tr>
            </a:tbl>
          </a:graphicData>
        </a:graphic>
      </p:graphicFrame>
      <p:sp>
        <p:nvSpPr>
          <p:cNvPr id="4" name="Text Placeholder 3">
            <a:extLst>
              <a:ext uri="{FF2B5EF4-FFF2-40B4-BE49-F238E27FC236}">
                <a16:creationId xmlns:a16="http://schemas.microsoft.com/office/drawing/2014/main" id="{B377CA3B-1933-4185-9869-EAFCA5F7C71D}"/>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856664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8CD8F-02CE-4AE0-B925-DF497E0898C6}"/>
              </a:ext>
            </a:extLst>
          </p:cNvPr>
          <p:cNvSpPr>
            <a:spLocks noGrp="1"/>
          </p:cNvSpPr>
          <p:nvPr>
            <p:ph type="title"/>
          </p:nvPr>
        </p:nvSpPr>
        <p:spPr/>
        <p:txBody>
          <a:bodyPr/>
          <a:lstStyle/>
          <a:p>
            <a:r>
              <a:rPr lang="en-US"/>
              <a:t>Eigene Posts - Links - Export | Kulturjournal - 2 of 2</a:t>
            </a:r>
          </a:p>
        </p:txBody>
      </p:sp>
      <p:graphicFrame>
        <p:nvGraphicFramePr>
          <p:cNvPr id="5" name="Table Placeholder 4">
            <a:extLst>
              <a:ext uri="{FF2B5EF4-FFF2-40B4-BE49-F238E27FC236}">
                <a16:creationId xmlns:a16="http://schemas.microsoft.com/office/drawing/2014/main" id="{C33961E7-F164-4221-A555-E6B2A8867B6C}"/>
              </a:ext>
            </a:extLst>
          </p:cNvPr>
          <p:cNvGraphicFramePr>
            <a:graphicFrameLocks noGrp="1"/>
          </p:cNvGraphicFramePr>
          <p:nvPr>
            <p:ph type="tbl" sz="quarter" idx="13"/>
            <p:extLst>
              <p:ext uri="{D42A27DB-BD31-4B8C-83A1-F6EECF244321}">
                <p14:modId xmlns:p14="http://schemas.microsoft.com/office/powerpoint/2010/main" val="2037319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34180940"/>
                    </a:ext>
                  </a:extLst>
                </a:gridCol>
                <a:gridCol w="822960">
                  <a:extLst>
                    <a:ext uri="{9D8B030D-6E8A-4147-A177-3AD203B41FA5}">
                      <a16:colId xmlns:a16="http://schemas.microsoft.com/office/drawing/2014/main" val="3498567609"/>
                    </a:ext>
                  </a:extLst>
                </a:gridCol>
                <a:gridCol w="822960">
                  <a:extLst>
                    <a:ext uri="{9D8B030D-6E8A-4147-A177-3AD203B41FA5}">
                      <a16:colId xmlns:a16="http://schemas.microsoft.com/office/drawing/2014/main" val="3346182045"/>
                    </a:ext>
                  </a:extLst>
                </a:gridCol>
                <a:gridCol w="822960">
                  <a:extLst>
                    <a:ext uri="{9D8B030D-6E8A-4147-A177-3AD203B41FA5}">
                      <a16:colId xmlns:a16="http://schemas.microsoft.com/office/drawing/2014/main" val="1687385124"/>
                    </a:ext>
                  </a:extLst>
                </a:gridCol>
                <a:gridCol w="822960">
                  <a:extLst>
                    <a:ext uri="{9D8B030D-6E8A-4147-A177-3AD203B41FA5}">
                      <a16:colId xmlns:a16="http://schemas.microsoft.com/office/drawing/2014/main" val="3436476709"/>
                    </a:ext>
                  </a:extLst>
                </a:gridCol>
                <a:gridCol w="822960">
                  <a:extLst>
                    <a:ext uri="{9D8B030D-6E8A-4147-A177-3AD203B41FA5}">
                      <a16:colId xmlns:a16="http://schemas.microsoft.com/office/drawing/2014/main" val="2801995615"/>
                    </a:ext>
                  </a:extLst>
                </a:gridCol>
                <a:gridCol w="822960">
                  <a:extLst>
                    <a:ext uri="{9D8B030D-6E8A-4147-A177-3AD203B41FA5}">
                      <a16:colId xmlns:a16="http://schemas.microsoft.com/office/drawing/2014/main" val="2350219696"/>
                    </a:ext>
                  </a:extLst>
                </a:gridCol>
                <a:gridCol w="822960">
                  <a:extLst>
                    <a:ext uri="{9D8B030D-6E8A-4147-A177-3AD203B41FA5}">
                      <a16:colId xmlns:a16="http://schemas.microsoft.com/office/drawing/2014/main" val="4293449144"/>
                    </a:ext>
                  </a:extLst>
                </a:gridCol>
                <a:gridCol w="822960">
                  <a:extLst>
                    <a:ext uri="{9D8B030D-6E8A-4147-A177-3AD203B41FA5}">
                      <a16:colId xmlns:a16="http://schemas.microsoft.com/office/drawing/2014/main" val="338449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34100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- 2018-05-03 15:00:01 </a:t>
                      </a:r>
                      <a:r>
                        <a:rPr kumimoji="0" lang="de-DE" sz="1000" b="0" i="0" u="none" strike="noStrike" kern="1200" cap="none" spc="0" normalizeH="0" baseline="0" noProof="0">
                          <a:ln>
                            <a:noFill/>
                          </a:ln>
                          <a:solidFill>
                            <a:prstClr val="black"/>
                          </a:solidFill>
                          <a:effectLst/>
                          <a:uLnTx/>
                          <a:uFillTx/>
                          <a:latin typeface="+mn-lt"/>
                          <a:ea typeface="+mn-ea"/>
                          <a:cs typeface="+mn-cs"/>
                        </a:rPr>
                        <a:t> 
 Begegnung mit Gott mal anders. Diesen Film möchten wir euch ans ♥️ legen. Läuft aktuell im Kino!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90765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- 2018-05-28 17:08:19 </a:t>
                      </a:r>
                      <a:r>
                        <a:rPr kumimoji="0" lang="de-DE" sz="1000" b="0" i="0" u="none" strike="noStrike" kern="1200" cap="none" spc="0" normalizeH="0" baseline="0" noProof="0">
                          <a:ln>
                            <a:noFill/>
                          </a:ln>
                          <a:solidFill>
                            <a:prstClr val="black"/>
                          </a:solidFill>
                          <a:effectLst/>
                          <a:uLnTx/>
                          <a:uFillTx/>
                          <a:latin typeface="+mn-lt"/>
                          <a:ea typeface="+mn-ea"/>
                          <a:cs typeface="+mn-cs"/>
                        </a:rPr>
                        <a:t> 
 Das Kulturjournal heute Abend mit diesen Themen - schaltet 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57768615"/>
                  </a:ext>
                </a:extLst>
              </a:tr>
            </a:tbl>
          </a:graphicData>
        </a:graphic>
      </p:graphicFrame>
      <p:sp>
        <p:nvSpPr>
          <p:cNvPr id="4" name="Text Placeholder 3">
            <a:extLst>
              <a:ext uri="{FF2B5EF4-FFF2-40B4-BE49-F238E27FC236}">
                <a16:creationId xmlns:a16="http://schemas.microsoft.com/office/drawing/2014/main" id="{35D7DD41-B7B4-4EDA-AA98-054733390C32}"/>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152089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6332E-A611-4BBB-A628-271A280EF7DC}"/>
              </a:ext>
            </a:extLst>
          </p:cNvPr>
          <p:cNvSpPr>
            <a:spLocks noGrp="1"/>
          </p:cNvSpPr>
          <p:nvPr>
            <p:ph type="title"/>
          </p:nvPr>
        </p:nvSpPr>
        <p:spPr/>
        <p:txBody>
          <a:bodyPr/>
          <a:lstStyle/>
          <a:p>
            <a:r>
              <a:rPr lang="en-US"/>
              <a:t>Eigene Posts - Videostarts - Export | Kulturjournal</a:t>
            </a:r>
          </a:p>
        </p:txBody>
      </p:sp>
      <p:graphicFrame>
        <p:nvGraphicFramePr>
          <p:cNvPr id="5" name="Table Placeholder 4">
            <a:extLst>
              <a:ext uri="{FF2B5EF4-FFF2-40B4-BE49-F238E27FC236}">
                <a16:creationId xmlns:a16="http://schemas.microsoft.com/office/drawing/2014/main" id="{F61C9CE4-AA92-4750-B23D-A3B9ED2D7842}"/>
              </a:ext>
            </a:extLst>
          </p:cNvPr>
          <p:cNvGraphicFramePr>
            <a:graphicFrameLocks noGrp="1"/>
          </p:cNvGraphicFramePr>
          <p:nvPr>
            <p:ph type="tbl" sz="quarter" idx="13"/>
            <p:extLst>
              <p:ext uri="{D42A27DB-BD31-4B8C-83A1-F6EECF244321}">
                <p14:modId xmlns:p14="http://schemas.microsoft.com/office/powerpoint/2010/main" val="1556579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30530468"/>
                    </a:ext>
                  </a:extLst>
                </a:gridCol>
                <a:gridCol w="822960">
                  <a:extLst>
                    <a:ext uri="{9D8B030D-6E8A-4147-A177-3AD203B41FA5}">
                      <a16:colId xmlns:a16="http://schemas.microsoft.com/office/drawing/2014/main" val="742281389"/>
                    </a:ext>
                  </a:extLst>
                </a:gridCol>
                <a:gridCol w="822960">
                  <a:extLst>
                    <a:ext uri="{9D8B030D-6E8A-4147-A177-3AD203B41FA5}">
                      <a16:colId xmlns:a16="http://schemas.microsoft.com/office/drawing/2014/main" val="1139276670"/>
                    </a:ext>
                  </a:extLst>
                </a:gridCol>
                <a:gridCol w="822960">
                  <a:extLst>
                    <a:ext uri="{9D8B030D-6E8A-4147-A177-3AD203B41FA5}">
                      <a16:colId xmlns:a16="http://schemas.microsoft.com/office/drawing/2014/main" val="1007782697"/>
                    </a:ext>
                  </a:extLst>
                </a:gridCol>
                <a:gridCol w="822960">
                  <a:extLst>
                    <a:ext uri="{9D8B030D-6E8A-4147-A177-3AD203B41FA5}">
                      <a16:colId xmlns:a16="http://schemas.microsoft.com/office/drawing/2014/main" val="3142610242"/>
                    </a:ext>
                  </a:extLst>
                </a:gridCol>
                <a:gridCol w="822960">
                  <a:extLst>
                    <a:ext uri="{9D8B030D-6E8A-4147-A177-3AD203B41FA5}">
                      <a16:colId xmlns:a16="http://schemas.microsoft.com/office/drawing/2014/main" val="1395143737"/>
                    </a:ext>
                  </a:extLst>
                </a:gridCol>
                <a:gridCol w="822960">
                  <a:extLst>
                    <a:ext uri="{9D8B030D-6E8A-4147-A177-3AD203B41FA5}">
                      <a16:colId xmlns:a16="http://schemas.microsoft.com/office/drawing/2014/main" val="4063126493"/>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677469632"/>
                  </a:ext>
                </a:extLst>
              </a:tr>
              <a:tr h="370840">
                <a:tc>
                  <a:txBody>
                    <a:bodyPr/>
                    <a:lstStyle/>
                    <a:p>
                      <a:r>
                        <a:rPr lang="de-DE" sz="1000" b="1"/>
                        <a:t> Kulturjournal - 2018-05-01 10:22:13 </a:t>
                      </a:r>
                      <a:r>
                        <a:rPr lang="de-DE" sz="1000"/>
                        <a:t> 
 Sind wir notorische Pessimisten? Es geht auch anders!</a:t>
                      </a:r>
                      <a:endParaRPr lang="en-US" sz="1000"/>
                    </a:p>
                  </a:txBody>
                  <a:tcPr/>
                </a:tc>
                <a:tc>
                  <a:txBody>
                    <a:bodyPr/>
                    <a:lstStyle/>
                    <a:p>
                      <a:r>
                        <a:rPr lang="en-US" sz="1000"/>
                        <a:t>6542</a:t>
                      </a:r>
                    </a:p>
                  </a:txBody>
                  <a:tcPr/>
                </a:tc>
                <a:tc>
                  <a:txBody>
                    <a:bodyPr/>
                    <a:lstStyle/>
                    <a:p>
                      <a:r>
                        <a:rPr lang="en-US" sz="1000"/>
                        <a:t>2094</a:t>
                      </a:r>
                    </a:p>
                  </a:txBody>
                  <a:tcPr/>
                </a:tc>
                <a:tc>
                  <a:txBody>
                    <a:bodyPr/>
                    <a:lstStyle/>
                    <a:p>
                      <a:r>
                        <a:rPr lang="en-US" sz="1000"/>
                        <a:t>4 %</a:t>
                      </a:r>
                    </a:p>
                  </a:txBody>
                  <a:tcPr/>
                </a:tc>
                <a:tc>
                  <a:txBody>
                    <a:bodyPr/>
                    <a:lstStyle/>
                    <a:p>
                      <a:r>
                        <a:rPr lang="en-US" sz="1000"/>
                        <a:t>4:58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33782497"/>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1527</a:t>
                      </a:r>
                    </a:p>
                  </a:txBody>
                  <a:tcPr/>
                </a:tc>
                <a:tc>
                  <a:txBody>
                    <a:bodyPr/>
                    <a:lstStyle/>
                    <a:p>
                      <a:r>
                        <a:rPr lang="en-US" sz="1000"/>
                        <a:t>920</a:t>
                      </a:r>
                    </a:p>
                  </a:txBody>
                  <a:tcPr/>
                </a:tc>
                <a:tc>
                  <a:txBody>
                    <a:bodyPr/>
                    <a:lstStyle/>
                    <a:p>
                      <a:r>
                        <a:rPr lang="en-US" sz="1000"/>
                        <a:t>9 %</a:t>
                      </a:r>
                    </a:p>
                  </a:txBody>
                  <a:tcPr/>
                </a:tc>
                <a:tc>
                  <a:txBody>
                    <a:bodyPr/>
                    <a:lstStyle/>
                    <a:p>
                      <a:r>
                        <a:rPr lang="en-US" sz="1000"/>
                        <a:t>4:27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3919819"/>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1207</a:t>
                      </a:r>
                    </a:p>
                  </a:txBody>
                  <a:tcPr/>
                </a:tc>
                <a:tc>
                  <a:txBody>
                    <a:bodyPr/>
                    <a:lstStyle/>
                    <a:p>
                      <a:r>
                        <a:rPr lang="en-US" sz="1000"/>
                        <a:t>619</a:t>
                      </a:r>
                    </a:p>
                  </a:txBody>
                  <a:tcPr/>
                </a:tc>
                <a:tc>
                  <a:txBody>
                    <a:bodyPr/>
                    <a:lstStyle/>
                    <a:p>
                      <a:r>
                        <a:rPr lang="en-US" sz="1000"/>
                        <a:t>27 %</a:t>
                      </a:r>
                    </a:p>
                  </a:txBody>
                  <a:tcPr/>
                </a:tc>
                <a:tc>
                  <a:txBody>
                    <a:bodyPr/>
                    <a:lstStyle/>
                    <a:p>
                      <a:r>
                        <a:rPr lang="en-US" sz="1000"/>
                        <a:t>0:40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00400080"/>
                  </a:ext>
                </a:extLst>
              </a:tr>
              <a:tr h="370840">
                <a:tc>
                  <a:txBody>
                    <a:bodyPr/>
                    <a:lstStyle/>
                    <a:p>
                      <a:r>
                        <a:rPr lang="de-DE" sz="1000" b="1"/>
                        <a:t> Kulturjournal - 2018-05-20 10:53:30 </a:t>
                      </a:r>
                      <a:r>
                        <a:rPr lang="de-DE" sz="1000"/>
                        <a:t> 
 Angeberwissen zum Weltbienentag? Bitteschön! 🐝</a:t>
                      </a:r>
                      <a:endParaRPr lang="en-US" sz="1000"/>
                    </a:p>
                  </a:txBody>
                  <a:tcPr/>
                </a:tc>
                <a:tc>
                  <a:txBody>
                    <a:bodyPr/>
                    <a:lstStyle/>
                    <a:p>
                      <a:r>
                        <a:rPr lang="en-US" sz="1000"/>
                        <a:t>969</a:t>
                      </a:r>
                    </a:p>
                  </a:txBody>
                  <a:tcPr/>
                </a:tc>
                <a:tc>
                  <a:txBody>
                    <a:bodyPr/>
                    <a:lstStyle/>
                    <a:p>
                      <a:r>
                        <a:rPr lang="en-US" sz="1000"/>
                        <a:t>335</a:t>
                      </a:r>
                    </a:p>
                  </a:txBody>
                  <a:tcPr/>
                </a:tc>
                <a:tc>
                  <a:txBody>
                    <a:bodyPr/>
                    <a:lstStyle/>
                    <a:p>
                      <a:r>
                        <a:rPr lang="en-US" sz="1000"/>
                        <a:t>16 %</a:t>
                      </a:r>
                    </a:p>
                  </a:txBody>
                  <a:tcPr/>
                </a:tc>
                <a:tc>
                  <a:txBody>
                    <a:bodyPr/>
                    <a:lstStyle/>
                    <a:p>
                      <a:r>
                        <a:rPr lang="en-US" sz="1000"/>
                        <a:t>0:34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79122522"/>
                  </a:ext>
                </a:extLst>
              </a:tr>
              <a:tr h="370840">
                <a:tc>
                  <a:txBody>
                    <a:bodyPr/>
                    <a:lstStyle/>
                    <a:p>
                      <a:r>
                        <a:rPr lang="de-DE" sz="1000" b="1"/>
                        <a:t> Kulturjournal - 2018-05-28 08:54:56 </a:t>
                      </a:r>
                      <a:r>
                        <a:rPr lang="de-DE" sz="1000"/>
                        <a:t> 
 Zwei Dörfer in Schleswig-Holstein trotzen der Landflucht:</a:t>
                      </a:r>
                      <a:endParaRPr lang="en-US" sz="1000"/>
                    </a:p>
                  </a:txBody>
                  <a:tcPr/>
                </a:tc>
                <a:tc>
                  <a:txBody>
                    <a:bodyPr/>
                    <a:lstStyle/>
                    <a:p>
                      <a:r>
                        <a:rPr lang="en-US" sz="1000"/>
                        <a:t>614</a:t>
                      </a:r>
                    </a:p>
                  </a:txBody>
                  <a:tcPr/>
                </a:tc>
                <a:tc>
                  <a:txBody>
                    <a:bodyPr/>
                    <a:lstStyle/>
                    <a:p>
                      <a:r>
                        <a:rPr lang="en-US" sz="1000"/>
                        <a:t>298</a:t>
                      </a:r>
                    </a:p>
                  </a:txBody>
                  <a:tcPr/>
                </a:tc>
                <a:tc>
                  <a:txBody>
                    <a:bodyPr/>
                    <a:lstStyle/>
                    <a:p>
                      <a:r>
                        <a:rPr lang="en-US" sz="1000"/>
                        <a:t>22 %</a:t>
                      </a:r>
                    </a:p>
                  </a:txBody>
                  <a:tcPr/>
                </a:tc>
                <a:tc>
                  <a:txBody>
                    <a:bodyPr/>
                    <a:lstStyle/>
                    <a:p>
                      <a:r>
                        <a:rPr lang="en-US" sz="1000"/>
                        <a:t>0:36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71997497"/>
                  </a:ext>
                </a:extLst>
              </a:tr>
            </a:tbl>
          </a:graphicData>
        </a:graphic>
      </p:graphicFrame>
      <p:sp>
        <p:nvSpPr>
          <p:cNvPr id="4" name="Text Placeholder 3">
            <a:extLst>
              <a:ext uri="{FF2B5EF4-FFF2-40B4-BE49-F238E27FC236}">
                <a16:creationId xmlns:a16="http://schemas.microsoft.com/office/drawing/2014/main" id="{7B574DD9-1E43-48A9-B6F0-139B88078712}"/>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4261675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287FE-7DF1-4F9B-B9B3-6312F7436809}"/>
              </a:ext>
            </a:extLst>
          </p:cNvPr>
          <p:cNvSpPr>
            <a:spLocks noGrp="1"/>
          </p:cNvSpPr>
          <p:nvPr>
            <p:ph type="title"/>
          </p:nvPr>
        </p:nvSpPr>
        <p:spPr/>
        <p:txBody>
          <a:bodyPr/>
          <a:lstStyle/>
          <a:p>
            <a:r>
              <a:rPr lang="en-US"/>
              <a:t>Eigene Posts - Videostartrate - Export | Kulturjournal</a:t>
            </a:r>
          </a:p>
        </p:txBody>
      </p:sp>
      <p:graphicFrame>
        <p:nvGraphicFramePr>
          <p:cNvPr id="5" name="Table Placeholder 4">
            <a:extLst>
              <a:ext uri="{FF2B5EF4-FFF2-40B4-BE49-F238E27FC236}">
                <a16:creationId xmlns:a16="http://schemas.microsoft.com/office/drawing/2014/main" id="{DA815C39-3884-4BC1-9017-3F388DF42AF6}"/>
              </a:ext>
            </a:extLst>
          </p:cNvPr>
          <p:cNvGraphicFramePr>
            <a:graphicFrameLocks noGrp="1"/>
          </p:cNvGraphicFramePr>
          <p:nvPr>
            <p:ph type="tbl" sz="quarter" idx="13"/>
            <p:extLst>
              <p:ext uri="{D42A27DB-BD31-4B8C-83A1-F6EECF244321}">
                <p14:modId xmlns:p14="http://schemas.microsoft.com/office/powerpoint/2010/main" val="2526248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78047585"/>
                    </a:ext>
                  </a:extLst>
                </a:gridCol>
                <a:gridCol w="822960">
                  <a:extLst>
                    <a:ext uri="{9D8B030D-6E8A-4147-A177-3AD203B41FA5}">
                      <a16:colId xmlns:a16="http://schemas.microsoft.com/office/drawing/2014/main" val="3527320111"/>
                    </a:ext>
                  </a:extLst>
                </a:gridCol>
                <a:gridCol w="822960">
                  <a:extLst>
                    <a:ext uri="{9D8B030D-6E8A-4147-A177-3AD203B41FA5}">
                      <a16:colId xmlns:a16="http://schemas.microsoft.com/office/drawing/2014/main" val="3493849865"/>
                    </a:ext>
                  </a:extLst>
                </a:gridCol>
                <a:gridCol w="822960">
                  <a:extLst>
                    <a:ext uri="{9D8B030D-6E8A-4147-A177-3AD203B41FA5}">
                      <a16:colId xmlns:a16="http://schemas.microsoft.com/office/drawing/2014/main" val="4241216809"/>
                    </a:ext>
                  </a:extLst>
                </a:gridCol>
                <a:gridCol w="822960">
                  <a:extLst>
                    <a:ext uri="{9D8B030D-6E8A-4147-A177-3AD203B41FA5}">
                      <a16:colId xmlns:a16="http://schemas.microsoft.com/office/drawing/2014/main" val="2702989254"/>
                    </a:ext>
                  </a:extLst>
                </a:gridCol>
                <a:gridCol w="822960">
                  <a:extLst>
                    <a:ext uri="{9D8B030D-6E8A-4147-A177-3AD203B41FA5}">
                      <a16:colId xmlns:a16="http://schemas.microsoft.com/office/drawing/2014/main" val="3643215835"/>
                    </a:ext>
                  </a:extLst>
                </a:gridCol>
                <a:gridCol w="822960">
                  <a:extLst>
                    <a:ext uri="{9D8B030D-6E8A-4147-A177-3AD203B41FA5}">
                      <a16:colId xmlns:a16="http://schemas.microsoft.com/office/drawing/2014/main" val="53071977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51653565"/>
                  </a:ext>
                </a:extLst>
              </a:tr>
              <a:tr h="370840">
                <a:tc>
                  <a:txBody>
                    <a:bodyPr/>
                    <a:lstStyle/>
                    <a:p>
                      <a:r>
                        <a:rPr lang="de-DE" sz="1000" b="1"/>
                        <a:t> Kulturjournal - 2018-05-17 07:00:05 </a:t>
                      </a:r>
                      <a:r>
                        <a:rPr lang="de-DE" sz="1000"/>
                        <a:t> 
 Wie wichtig findet ihr Rechtschreibung?</a:t>
                      </a:r>
                      <a:endParaRPr lang="en-US" sz="1000"/>
                    </a:p>
                  </a:txBody>
                  <a:tcPr/>
                </a:tc>
                <a:tc>
                  <a:txBody>
                    <a:bodyPr/>
                    <a:lstStyle/>
                    <a:p>
                      <a:r>
                        <a:rPr lang="en-US" sz="1000"/>
                        <a:t>33.81 %</a:t>
                      </a:r>
                    </a:p>
                  </a:txBody>
                  <a:tcPr/>
                </a:tc>
                <a:tc>
                  <a:txBody>
                    <a:bodyPr/>
                    <a:lstStyle/>
                    <a:p>
                      <a:r>
                        <a:rPr lang="en-US" sz="1000"/>
                        <a:t>47.48 %</a:t>
                      </a:r>
                    </a:p>
                  </a:txBody>
                  <a:tcPr/>
                </a:tc>
                <a:tc>
                  <a:txBody>
                    <a:bodyPr/>
                    <a:lstStyle/>
                    <a:p>
                      <a:r>
                        <a:rPr lang="en-US" sz="1000"/>
                        <a:t>145</a:t>
                      </a:r>
                    </a:p>
                  </a:txBody>
                  <a:tcPr/>
                </a:tc>
                <a:tc>
                  <a:txBody>
                    <a:bodyPr/>
                    <a:lstStyle/>
                    <a:p>
                      <a:r>
                        <a:rPr lang="en-US" sz="1000"/>
                        <a:t>417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41852231"/>
                  </a:ext>
                </a:extLst>
              </a:tr>
              <a:tr h="370840">
                <a:tc>
                  <a:txBody>
                    <a:bodyPr/>
                    <a:lstStyle/>
                    <a:p>
                      <a:r>
                        <a:rPr lang="de-DE" sz="1000" b="1"/>
                        <a:t> Kulturjournal - 2018-05-23 14:09:26 </a:t>
                      </a:r>
                      <a:r>
                        <a:rPr lang="de-DE" sz="1000"/>
                        <a:t> 
 Neue Skulptur auf dem Hamburger Rathausmarkt. Ein Hingucker, oder?</a:t>
                      </a:r>
                      <a:endParaRPr lang="en-US" sz="1000"/>
                    </a:p>
                  </a:txBody>
                  <a:tcPr/>
                </a:tc>
                <a:tc>
                  <a:txBody>
                    <a:bodyPr/>
                    <a:lstStyle/>
                    <a:p>
                      <a:r>
                        <a:rPr lang="en-US" sz="1000"/>
                        <a:t>26.01 %</a:t>
                      </a:r>
                    </a:p>
                  </a:txBody>
                  <a:tcPr/>
                </a:tc>
                <a:tc>
                  <a:txBody>
                    <a:bodyPr/>
                    <a:lstStyle/>
                    <a:p>
                      <a:r>
                        <a:rPr lang="en-US" sz="1000"/>
                        <a:t>45.09 %</a:t>
                      </a:r>
                    </a:p>
                  </a:txBody>
                  <a:tcPr/>
                </a:tc>
                <a:tc>
                  <a:txBody>
                    <a:bodyPr/>
                    <a:lstStyle/>
                    <a:p>
                      <a:r>
                        <a:rPr lang="en-US" sz="1000"/>
                        <a:t>277</a:t>
                      </a:r>
                    </a:p>
                  </a:txBody>
                  <a:tcPr/>
                </a:tc>
                <a:tc>
                  <a:txBody>
                    <a:bodyPr/>
                    <a:lstStyle/>
                    <a:p>
                      <a:r>
                        <a:rPr lang="en-US" sz="1000"/>
                        <a:t>1038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81513220"/>
                  </a:ext>
                </a:extLst>
              </a:tr>
              <a:tr h="370840">
                <a:tc>
                  <a:txBody>
                    <a:bodyPr/>
                    <a:lstStyle/>
                    <a:p>
                      <a:r>
                        <a:rPr lang="de-DE" sz="1000" b="1"/>
                        <a:t> Kulturjournal - 2018-05-14 15:45:09 </a:t>
                      </a:r>
                      <a:r>
                        <a:rPr lang="de-DE" sz="1000"/>
                        <a:t> 
 82 Frauen aus der Filmbranche sind schweigend über den roten Teppich von Cannes gelaufen. 82, weil in der langen Geschichte des Festivals nur 82 Regisseurinnen in den Wettbewerb eingeladen wurden - männliche Regisseure dagegen 1688!</a:t>
                      </a:r>
                      <a:endParaRPr lang="en-US" sz="1000"/>
                    </a:p>
                  </a:txBody>
                  <a:tcPr/>
                </a:tc>
                <a:tc>
                  <a:txBody>
                    <a:bodyPr/>
                    <a:lstStyle/>
                    <a:p>
                      <a:r>
                        <a:rPr lang="en-US" sz="1000"/>
                        <a:t>24.42 %</a:t>
                      </a:r>
                    </a:p>
                  </a:txBody>
                  <a:tcPr/>
                </a:tc>
                <a:tc>
                  <a:txBody>
                    <a:bodyPr/>
                    <a:lstStyle/>
                    <a:p>
                      <a:r>
                        <a:rPr lang="en-US" sz="1000"/>
                        <a:t>38.58 %</a:t>
                      </a:r>
                    </a:p>
                  </a:txBody>
                  <a:tcPr/>
                </a:tc>
                <a:tc>
                  <a:txBody>
                    <a:bodyPr/>
                    <a:lstStyle/>
                    <a:p>
                      <a:r>
                        <a:rPr lang="en-US" sz="1000"/>
                        <a:t>174</a:t>
                      </a:r>
                    </a:p>
                  </a:txBody>
                  <a:tcPr/>
                </a:tc>
                <a:tc>
                  <a:txBody>
                    <a:bodyPr/>
                    <a:lstStyle/>
                    <a:p>
                      <a:r>
                        <a:rPr lang="en-US" sz="1000"/>
                        <a:t>692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3072654"/>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23.50 %</a:t>
                      </a:r>
                    </a:p>
                  </a:txBody>
                  <a:tcPr/>
                </a:tc>
                <a:tc>
                  <a:txBody>
                    <a:bodyPr/>
                    <a:lstStyle/>
                    <a:p>
                      <a:r>
                        <a:rPr lang="en-US" sz="1000"/>
                        <a:t>38.54 %</a:t>
                      </a:r>
                    </a:p>
                  </a:txBody>
                  <a:tcPr/>
                </a:tc>
                <a:tc>
                  <a:txBody>
                    <a:bodyPr/>
                    <a:lstStyle/>
                    <a:p>
                      <a:r>
                        <a:rPr lang="en-US" sz="1000"/>
                        <a:t>920</a:t>
                      </a:r>
                    </a:p>
                  </a:txBody>
                  <a:tcPr/>
                </a:tc>
                <a:tc>
                  <a:txBody>
                    <a:bodyPr/>
                    <a:lstStyle/>
                    <a:p>
                      <a:r>
                        <a:rPr lang="en-US" sz="1000"/>
                        <a:t>3757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53057188"/>
                  </a:ext>
                </a:extLst>
              </a:tr>
              <a:tr h="370840">
                <a:tc>
                  <a:txBody>
                    <a:bodyPr/>
                    <a:lstStyle/>
                    <a:p>
                      <a:r>
                        <a:rPr lang="de-DE" sz="1000" b="1"/>
                        <a:t> Kulturjournal - 2018-05-15 14:41:12 </a:t>
                      </a:r>
                      <a:r>
                        <a:rPr lang="de-DE" sz="1000"/>
                        <a:t> 
 Der Film “Rafiki” sorgt für Aufsehen in Cannes. Er ist der erste Film aus Kenia, der auf dem Filmfestival läuft und ist in seinem Heimatland verboten. Aus einem Grund, der in Deutschland undenkbar wäre.</a:t>
                      </a:r>
                      <a:endParaRPr lang="en-US" sz="1000"/>
                    </a:p>
                  </a:txBody>
                  <a:tcPr/>
                </a:tc>
                <a:tc>
                  <a:txBody>
                    <a:bodyPr/>
                    <a:lstStyle/>
                    <a:p>
                      <a:r>
                        <a:rPr lang="en-US" sz="1000"/>
                        <a:t>23.04 %</a:t>
                      </a:r>
                    </a:p>
                  </a:txBody>
                  <a:tcPr/>
                </a:tc>
                <a:tc>
                  <a:txBody>
                    <a:bodyPr/>
                    <a:lstStyle/>
                    <a:p>
                      <a:r>
                        <a:rPr lang="en-US" sz="1000"/>
                        <a:t>38.71 %</a:t>
                      </a:r>
                    </a:p>
                  </a:txBody>
                  <a:tcPr/>
                </a:tc>
                <a:tc>
                  <a:txBody>
                    <a:bodyPr/>
                    <a:lstStyle/>
                    <a:p>
                      <a:r>
                        <a:rPr lang="en-US" sz="1000"/>
                        <a:t>254</a:t>
                      </a:r>
                    </a:p>
                  </a:txBody>
                  <a:tcPr/>
                </a:tc>
                <a:tc>
                  <a:txBody>
                    <a:bodyPr/>
                    <a:lstStyle/>
                    <a:p>
                      <a:r>
                        <a:rPr lang="en-US" sz="1000"/>
                        <a:t>1098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96571640"/>
                  </a:ext>
                </a:extLst>
              </a:tr>
            </a:tbl>
          </a:graphicData>
        </a:graphic>
      </p:graphicFrame>
      <p:sp>
        <p:nvSpPr>
          <p:cNvPr id="4" name="Text Placeholder 3">
            <a:extLst>
              <a:ext uri="{FF2B5EF4-FFF2-40B4-BE49-F238E27FC236}">
                <a16:creationId xmlns:a16="http://schemas.microsoft.com/office/drawing/2014/main" id="{F85654F5-CC9C-41F6-A5CA-CF81FD69F3FB}"/>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035404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D4C38-294A-48D2-B32D-6C8B0966C528}"/>
              </a:ext>
            </a:extLst>
          </p:cNvPr>
          <p:cNvSpPr>
            <a:spLocks noGrp="1"/>
          </p:cNvSpPr>
          <p:nvPr>
            <p:ph type="title"/>
          </p:nvPr>
        </p:nvSpPr>
        <p:spPr/>
        <p:txBody>
          <a:bodyPr/>
          <a:lstStyle/>
          <a:p>
            <a:r>
              <a:rPr lang="en-US"/>
              <a:t>Eigene Posts - Videostartrate - Flop - Export | Kulturjournal</a:t>
            </a:r>
          </a:p>
        </p:txBody>
      </p:sp>
      <p:graphicFrame>
        <p:nvGraphicFramePr>
          <p:cNvPr id="5" name="Table Placeholder 4">
            <a:extLst>
              <a:ext uri="{FF2B5EF4-FFF2-40B4-BE49-F238E27FC236}">
                <a16:creationId xmlns:a16="http://schemas.microsoft.com/office/drawing/2014/main" id="{D1B14272-BA53-4543-8BF8-C0FA18B14ABB}"/>
              </a:ext>
            </a:extLst>
          </p:cNvPr>
          <p:cNvGraphicFramePr>
            <a:graphicFrameLocks noGrp="1"/>
          </p:cNvGraphicFramePr>
          <p:nvPr>
            <p:ph type="tbl" sz="quarter" idx="13"/>
            <p:extLst>
              <p:ext uri="{D42A27DB-BD31-4B8C-83A1-F6EECF244321}">
                <p14:modId xmlns:p14="http://schemas.microsoft.com/office/powerpoint/2010/main" val="683479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01796995"/>
                    </a:ext>
                  </a:extLst>
                </a:gridCol>
                <a:gridCol w="822960">
                  <a:extLst>
                    <a:ext uri="{9D8B030D-6E8A-4147-A177-3AD203B41FA5}">
                      <a16:colId xmlns:a16="http://schemas.microsoft.com/office/drawing/2014/main" val="3419531667"/>
                    </a:ext>
                  </a:extLst>
                </a:gridCol>
                <a:gridCol w="822960">
                  <a:extLst>
                    <a:ext uri="{9D8B030D-6E8A-4147-A177-3AD203B41FA5}">
                      <a16:colId xmlns:a16="http://schemas.microsoft.com/office/drawing/2014/main" val="2186623039"/>
                    </a:ext>
                  </a:extLst>
                </a:gridCol>
                <a:gridCol w="822960">
                  <a:extLst>
                    <a:ext uri="{9D8B030D-6E8A-4147-A177-3AD203B41FA5}">
                      <a16:colId xmlns:a16="http://schemas.microsoft.com/office/drawing/2014/main" val="2145318148"/>
                    </a:ext>
                  </a:extLst>
                </a:gridCol>
                <a:gridCol w="822960">
                  <a:extLst>
                    <a:ext uri="{9D8B030D-6E8A-4147-A177-3AD203B41FA5}">
                      <a16:colId xmlns:a16="http://schemas.microsoft.com/office/drawing/2014/main" val="3815200561"/>
                    </a:ext>
                  </a:extLst>
                </a:gridCol>
                <a:gridCol w="822960">
                  <a:extLst>
                    <a:ext uri="{9D8B030D-6E8A-4147-A177-3AD203B41FA5}">
                      <a16:colId xmlns:a16="http://schemas.microsoft.com/office/drawing/2014/main" val="3498035578"/>
                    </a:ext>
                  </a:extLst>
                </a:gridCol>
                <a:gridCol w="822960">
                  <a:extLst>
                    <a:ext uri="{9D8B030D-6E8A-4147-A177-3AD203B41FA5}">
                      <a16:colId xmlns:a16="http://schemas.microsoft.com/office/drawing/2014/main" val="96919444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901437901"/>
                  </a:ext>
                </a:extLst>
              </a:tr>
              <a:tr h="370840">
                <a:tc>
                  <a:txBody>
                    <a:bodyPr/>
                    <a:lstStyle/>
                    <a:p>
                      <a:r>
                        <a:rPr lang="de-DE" sz="1000" b="1"/>
                        <a:t> Kulturjournal - 2018-05-11 11:25:24 </a:t>
                      </a:r>
                      <a:r>
                        <a:rPr lang="de-DE" sz="1000"/>
                        <a:t> 
 Kleider machen Leute:
Die Ausstellung zu dem außergewöhnlichen Fotoprojekt "Repicturing Homeless" wird bis zum 30. Mai verlängert. Sehenswert!</a:t>
                      </a:r>
                      <a:endParaRPr lang="en-US" sz="1000"/>
                    </a:p>
                  </a:txBody>
                  <a:tcPr/>
                </a:tc>
                <a:tc>
                  <a:txBody>
                    <a:bodyPr/>
                    <a:lstStyle/>
                    <a:p>
                      <a:r>
                        <a:rPr lang="en-US" sz="1000"/>
                        <a:t>0.0 %</a:t>
                      </a:r>
                    </a:p>
                  </a:txBody>
                  <a:tcPr/>
                </a:tc>
                <a:tc>
                  <a:txBody>
                    <a:bodyPr/>
                    <a:lstStyle/>
                    <a:p>
                      <a:r>
                        <a:rPr lang="en-US" sz="1000"/>
                        <a:t>158.3 %</a:t>
                      </a:r>
                    </a:p>
                  </a:txBody>
                  <a:tcPr/>
                </a:tc>
                <a:tc>
                  <a:txBody>
                    <a:bodyPr/>
                    <a:lstStyle/>
                    <a:p>
                      <a:r>
                        <a:rPr lang="en-US" sz="1000"/>
                        <a:t>0</a:t>
                      </a:r>
                    </a:p>
                  </a:txBody>
                  <a:tcPr/>
                </a:tc>
                <a:tc>
                  <a:txBody>
                    <a:bodyPr/>
                    <a:lstStyle/>
                    <a:p>
                      <a:r>
                        <a:rPr lang="en-US" sz="1000"/>
                        <a:t>499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59789467"/>
                  </a:ext>
                </a:extLst>
              </a:tr>
              <a:tr h="370840">
                <a:tc>
                  <a:txBody>
                    <a:bodyPr/>
                    <a:lstStyle/>
                    <a:p>
                      <a:r>
                        <a:rPr lang="de-DE" sz="1000" b="1"/>
                        <a:t> Kulturjournal - 2018-05-24 11:36:51 </a:t>
                      </a:r>
                      <a:r>
                        <a:rPr lang="de-DE" sz="1000"/>
                        <a:t> 
 Da muss man erstmal drauf kommen. 😂</a:t>
                      </a:r>
                      <a:endParaRPr lang="en-US" sz="1000"/>
                    </a:p>
                  </a:txBody>
                  <a:tcPr/>
                </a:tc>
                <a:tc>
                  <a:txBody>
                    <a:bodyPr/>
                    <a:lstStyle/>
                    <a:p>
                      <a:r>
                        <a:rPr lang="en-US" sz="1000"/>
                        <a:t>0.0 %</a:t>
                      </a:r>
                    </a:p>
                  </a:txBody>
                  <a:tcPr/>
                </a:tc>
                <a:tc>
                  <a:txBody>
                    <a:bodyPr/>
                    <a:lstStyle/>
                    <a:p>
                      <a:r>
                        <a:rPr lang="en-US" sz="1000"/>
                        <a:t>96.2 %</a:t>
                      </a:r>
                    </a:p>
                  </a:txBody>
                  <a:tcPr/>
                </a:tc>
                <a:tc>
                  <a:txBody>
                    <a:bodyPr/>
                    <a:lstStyle/>
                    <a:p>
                      <a:r>
                        <a:rPr lang="en-US" sz="1000"/>
                        <a:t>0</a:t>
                      </a:r>
                    </a:p>
                  </a:txBody>
                  <a:tcPr/>
                </a:tc>
                <a:tc>
                  <a:txBody>
                    <a:bodyPr/>
                    <a:lstStyle/>
                    <a:p>
                      <a:r>
                        <a:rPr lang="en-US" sz="1000"/>
                        <a:t>825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42635729"/>
                  </a:ext>
                </a:extLst>
              </a:tr>
              <a:tr h="370840">
                <a:tc>
                  <a:txBody>
                    <a:bodyPr/>
                    <a:lstStyle/>
                    <a:p>
                      <a:r>
                        <a:rPr lang="de-DE" sz="1000" b="1"/>
                        <a:t> Kulturjournal - 2018-05-25 13:06:57 </a:t>
                      </a:r>
                      <a:r>
                        <a:rPr lang="de-DE" sz="1000"/>
                        <a:t> 
 So kann's laufen mit der Kunst ...</a:t>
                      </a:r>
                      <a:endParaRPr lang="en-US" sz="1000"/>
                    </a:p>
                  </a:txBody>
                  <a:tcPr/>
                </a:tc>
                <a:tc>
                  <a:txBody>
                    <a:bodyPr/>
                    <a:lstStyle/>
                    <a:p>
                      <a:r>
                        <a:rPr lang="en-US" sz="1000"/>
                        <a:t>0.0 %</a:t>
                      </a:r>
                    </a:p>
                  </a:txBody>
                  <a:tcPr/>
                </a:tc>
                <a:tc>
                  <a:txBody>
                    <a:bodyPr/>
                    <a:lstStyle/>
                    <a:p>
                      <a:r>
                        <a:rPr lang="en-US" sz="1000"/>
                        <a:t>140.0 %</a:t>
                      </a:r>
                    </a:p>
                  </a:txBody>
                  <a:tcPr/>
                </a:tc>
                <a:tc>
                  <a:txBody>
                    <a:bodyPr/>
                    <a:lstStyle/>
                    <a:p>
                      <a:r>
                        <a:rPr lang="en-US" sz="1000"/>
                        <a:t>0</a:t>
                      </a:r>
                    </a:p>
                  </a:txBody>
                  <a:tcPr/>
                </a:tc>
                <a:tc>
                  <a:txBody>
                    <a:bodyPr/>
                    <a:lstStyle/>
                    <a:p>
                      <a:r>
                        <a:rPr lang="en-US" sz="1000"/>
                        <a:t>508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56452903"/>
                  </a:ext>
                </a:extLst>
              </a:tr>
              <a:tr h="370840">
                <a:tc>
                  <a:txBody>
                    <a:bodyPr/>
                    <a:lstStyle/>
                    <a:p>
                      <a:r>
                        <a:rPr lang="de-DE" sz="1000" b="1"/>
                        <a:t> Kulturjournal - 2018-05-17 12:24:35 </a:t>
                      </a:r>
                      <a:r>
                        <a:rPr lang="de-DE" sz="1000"/>
                        <a:t> 
 Dieser Job traumatisiert!</a:t>
                      </a:r>
                      <a:endParaRPr lang="en-US" sz="1000"/>
                    </a:p>
                  </a:txBody>
                  <a:tcPr/>
                </a:tc>
                <a:tc>
                  <a:txBody>
                    <a:bodyPr/>
                    <a:lstStyle/>
                    <a:p>
                      <a:r>
                        <a:rPr lang="en-US" sz="1000"/>
                        <a:t>0.0 %</a:t>
                      </a:r>
                    </a:p>
                  </a:txBody>
                  <a:tcPr/>
                </a:tc>
                <a:tc>
                  <a:txBody>
                    <a:bodyPr/>
                    <a:lstStyle/>
                    <a:p>
                      <a:r>
                        <a:rPr lang="en-US" sz="1000"/>
                        <a:t>121.0 %</a:t>
                      </a:r>
                    </a:p>
                  </a:txBody>
                  <a:tcPr/>
                </a:tc>
                <a:tc>
                  <a:txBody>
                    <a:bodyPr/>
                    <a:lstStyle/>
                    <a:p>
                      <a:r>
                        <a:rPr lang="en-US" sz="1000"/>
                        <a:t>0</a:t>
                      </a:r>
                    </a:p>
                  </a:txBody>
                  <a:tcPr/>
                </a:tc>
                <a:tc>
                  <a:txBody>
                    <a:bodyPr/>
                    <a:lstStyle/>
                    <a:p>
                      <a:r>
                        <a:rPr lang="en-US" sz="1000"/>
                        <a:t>329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30000723"/>
                  </a:ext>
                </a:extLst>
              </a:tr>
              <a:tr h="370840">
                <a:tc>
                  <a:txBody>
                    <a:bodyPr/>
                    <a:lstStyle/>
                    <a:p>
                      <a:r>
                        <a:rPr lang="de-DE" sz="1000" b="1"/>
                        <a:t> Kulturjournal - 2018-05-31 11:04:57 </a:t>
                      </a:r>
                      <a:r>
                        <a:rPr lang="de-DE" sz="1000"/>
                        <a:t> 
 Zu den Wunsch-Filmen gehört auch Forrest Gump! 🎬 Heute Abend gibt es das NDR Radiophilharmonie Filmmusik-Wunschkonzert ab 20 Uhr im Livestream. Viel Spaß!</a:t>
                      </a:r>
                      <a:endParaRPr lang="en-US" sz="1000"/>
                    </a:p>
                  </a:txBody>
                  <a:tcPr/>
                </a:tc>
                <a:tc>
                  <a:txBody>
                    <a:bodyPr/>
                    <a:lstStyle/>
                    <a:p>
                      <a:r>
                        <a:rPr lang="en-US" sz="1000"/>
                        <a:t>7.3 %</a:t>
                      </a:r>
                    </a:p>
                  </a:txBody>
                  <a:tcPr/>
                </a:tc>
                <a:tc>
                  <a:txBody>
                    <a:bodyPr/>
                    <a:lstStyle/>
                    <a:p>
                      <a:r>
                        <a:rPr lang="en-US" sz="1000"/>
                        <a:t>30.3 %</a:t>
                      </a:r>
                    </a:p>
                  </a:txBody>
                  <a:tcPr/>
                </a:tc>
                <a:tc>
                  <a:txBody>
                    <a:bodyPr/>
                    <a:lstStyle/>
                    <a:p>
                      <a:r>
                        <a:rPr lang="en-US" sz="1000"/>
                        <a:t>55</a:t>
                      </a:r>
                    </a:p>
                  </a:txBody>
                  <a:tcPr/>
                </a:tc>
                <a:tc>
                  <a:txBody>
                    <a:bodyPr/>
                    <a:lstStyle/>
                    <a:p>
                      <a:r>
                        <a:rPr lang="en-US" sz="1000"/>
                        <a:t>756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51903245"/>
                  </a:ext>
                </a:extLst>
              </a:tr>
            </a:tbl>
          </a:graphicData>
        </a:graphic>
      </p:graphicFrame>
      <p:sp>
        <p:nvSpPr>
          <p:cNvPr id="4" name="Text Placeholder 3">
            <a:extLst>
              <a:ext uri="{FF2B5EF4-FFF2-40B4-BE49-F238E27FC236}">
                <a16:creationId xmlns:a16="http://schemas.microsoft.com/office/drawing/2014/main" id="{31C5E240-7B6F-48C9-95DD-9ED8BA00C521}"/>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568868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D0E1B-33D7-4D0A-824F-E1A4272530DF}"/>
              </a:ext>
            </a:extLst>
          </p:cNvPr>
          <p:cNvSpPr>
            <a:spLocks noGrp="1"/>
          </p:cNvSpPr>
          <p:nvPr>
            <p:ph type="title"/>
          </p:nvPr>
        </p:nvSpPr>
        <p:spPr/>
        <p:txBody>
          <a:bodyPr/>
          <a:lstStyle/>
          <a:p>
            <a:r>
              <a:rPr lang="de-DE"/>
              <a:t>Eigene Posts - Potenzielle Reichweite - Export | Kulturjournal</a:t>
            </a:r>
            <a:endParaRPr lang="en-US"/>
          </a:p>
        </p:txBody>
      </p:sp>
      <p:graphicFrame>
        <p:nvGraphicFramePr>
          <p:cNvPr id="5" name="Table Placeholder 4">
            <a:extLst>
              <a:ext uri="{FF2B5EF4-FFF2-40B4-BE49-F238E27FC236}">
                <a16:creationId xmlns:a16="http://schemas.microsoft.com/office/drawing/2014/main" id="{E4B59791-1F04-48E3-8AB3-77D90A4D0EBD}"/>
              </a:ext>
            </a:extLst>
          </p:cNvPr>
          <p:cNvGraphicFramePr>
            <a:graphicFrameLocks noGrp="1"/>
          </p:cNvGraphicFramePr>
          <p:nvPr>
            <p:ph type="tbl" sz="quarter" idx="13"/>
            <p:extLst>
              <p:ext uri="{D42A27DB-BD31-4B8C-83A1-F6EECF244321}">
                <p14:modId xmlns:p14="http://schemas.microsoft.com/office/powerpoint/2010/main" val="3278437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0774516"/>
                    </a:ext>
                  </a:extLst>
                </a:gridCol>
                <a:gridCol w="822960">
                  <a:extLst>
                    <a:ext uri="{9D8B030D-6E8A-4147-A177-3AD203B41FA5}">
                      <a16:colId xmlns:a16="http://schemas.microsoft.com/office/drawing/2014/main" val="1971461225"/>
                    </a:ext>
                  </a:extLst>
                </a:gridCol>
                <a:gridCol w="822960">
                  <a:extLst>
                    <a:ext uri="{9D8B030D-6E8A-4147-A177-3AD203B41FA5}">
                      <a16:colId xmlns:a16="http://schemas.microsoft.com/office/drawing/2014/main" val="1300621773"/>
                    </a:ext>
                  </a:extLst>
                </a:gridCol>
                <a:gridCol w="822960">
                  <a:extLst>
                    <a:ext uri="{9D8B030D-6E8A-4147-A177-3AD203B41FA5}">
                      <a16:colId xmlns:a16="http://schemas.microsoft.com/office/drawing/2014/main" val="675993969"/>
                    </a:ext>
                  </a:extLst>
                </a:gridCol>
                <a:gridCol w="822960">
                  <a:extLst>
                    <a:ext uri="{9D8B030D-6E8A-4147-A177-3AD203B41FA5}">
                      <a16:colId xmlns:a16="http://schemas.microsoft.com/office/drawing/2014/main" val="4029173255"/>
                    </a:ext>
                  </a:extLst>
                </a:gridCol>
                <a:gridCol w="822960">
                  <a:extLst>
                    <a:ext uri="{9D8B030D-6E8A-4147-A177-3AD203B41FA5}">
                      <a16:colId xmlns:a16="http://schemas.microsoft.com/office/drawing/2014/main" val="3399462071"/>
                    </a:ext>
                  </a:extLst>
                </a:gridCol>
                <a:gridCol w="411480">
                  <a:extLst>
                    <a:ext uri="{9D8B030D-6E8A-4147-A177-3AD203B41FA5}">
                      <a16:colId xmlns:a16="http://schemas.microsoft.com/office/drawing/2014/main" val="2820767978"/>
                    </a:ext>
                  </a:extLst>
                </a:gridCol>
                <a:gridCol w="822960">
                  <a:extLst>
                    <a:ext uri="{9D8B030D-6E8A-4147-A177-3AD203B41FA5}">
                      <a16:colId xmlns:a16="http://schemas.microsoft.com/office/drawing/2014/main" val="1220914030"/>
                    </a:ext>
                  </a:extLst>
                </a:gridCol>
                <a:gridCol w="822960">
                  <a:extLst>
                    <a:ext uri="{9D8B030D-6E8A-4147-A177-3AD203B41FA5}">
                      <a16:colId xmlns:a16="http://schemas.microsoft.com/office/drawing/2014/main" val="2288069440"/>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242096148"/>
                  </a:ext>
                </a:extLst>
              </a:tr>
              <a:tr h="370840">
                <a:tc>
                  <a:txBody>
                    <a:bodyPr/>
                    <a:lstStyle/>
                    <a:p>
                      <a:r>
                        <a:rPr lang="de-DE" sz="1000" b="1"/>
                        <a:t> Kulturjournal - 2018-05-01 10:22:13 </a:t>
                      </a:r>
                      <a:r>
                        <a:rPr lang="de-DE" sz="1000"/>
                        <a:t> 
 Sind wir notorische Pessimisten? Es geht auch anders!</a:t>
                      </a:r>
                      <a:endParaRPr lang="en-US" sz="1000"/>
                    </a:p>
                  </a:txBody>
                  <a:tcPr/>
                </a:tc>
                <a:tc>
                  <a:txBody>
                    <a:bodyPr/>
                    <a:lstStyle/>
                    <a:p>
                      <a:r>
                        <a:rPr lang="en-US" sz="1000"/>
                        <a:t>15395</a:t>
                      </a:r>
                    </a:p>
                  </a:txBody>
                  <a:tcPr/>
                </a:tc>
                <a:tc>
                  <a:txBody>
                    <a:bodyPr/>
                    <a:lstStyle/>
                    <a:p>
                      <a:r>
                        <a:rPr lang="en-US" sz="1000"/>
                        <a:t>0</a:t>
                      </a:r>
                    </a:p>
                  </a:txBody>
                  <a:tcPr/>
                </a:tc>
                <a:tc>
                  <a:txBody>
                    <a:bodyPr/>
                    <a:lstStyle/>
                    <a:p>
                      <a:r>
                        <a:rPr lang="en-US" sz="1000"/>
                        <a:t>13780</a:t>
                      </a:r>
                    </a:p>
                  </a:txBody>
                  <a:tcPr/>
                </a:tc>
                <a:tc>
                  <a:txBody>
                    <a:bodyPr/>
                    <a:lstStyle/>
                    <a:p>
                      <a:r>
                        <a:rPr lang="en-US" sz="1000"/>
                        <a:t>1760</a:t>
                      </a:r>
                    </a:p>
                  </a:txBody>
                  <a:tcPr/>
                </a:tc>
                <a:tc>
                  <a:txBody>
                    <a:bodyPr/>
                    <a:lstStyle/>
                    <a:p>
                      <a:r>
                        <a:rPr lang="en-US" sz="1000"/>
                        <a:t>15395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97924467"/>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3757</a:t>
                      </a:r>
                    </a:p>
                  </a:txBody>
                  <a:tcPr/>
                </a:tc>
                <a:tc>
                  <a:txBody>
                    <a:bodyPr/>
                    <a:lstStyle/>
                    <a:p>
                      <a:r>
                        <a:rPr lang="en-US" sz="1000"/>
                        <a:t>0</a:t>
                      </a:r>
                    </a:p>
                  </a:txBody>
                  <a:tcPr/>
                </a:tc>
                <a:tc>
                  <a:txBody>
                    <a:bodyPr/>
                    <a:lstStyle/>
                    <a:p>
                      <a:r>
                        <a:rPr lang="en-US" sz="1000"/>
                        <a:t>1366</a:t>
                      </a:r>
                    </a:p>
                  </a:txBody>
                  <a:tcPr/>
                </a:tc>
                <a:tc>
                  <a:txBody>
                    <a:bodyPr/>
                    <a:lstStyle/>
                    <a:p>
                      <a:r>
                        <a:rPr lang="en-US" sz="1000"/>
                        <a:t>2518</a:t>
                      </a:r>
                    </a:p>
                  </a:txBody>
                  <a:tcPr/>
                </a:tc>
                <a:tc>
                  <a:txBody>
                    <a:bodyPr/>
                    <a:lstStyle/>
                    <a:p>
                      <a:r>
                        <a:rPr lang="en-US" sz="1000"/>
                        <a:t>3757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8320913"/>
                  </a:ext>
                </a:extLst>
              </a:tr>
              <a:tr h="370840">
                <a:tc>
                  <a:txBody>
                    <a:bodyPr/>
                    <a:lstStyle/>
                    <a:p>
                      <a:r>
                        <a:rPr lang="de-DE" sz="1000" b="1"/>
                        <a:t> Kulturjournal - 2018-05-20 10:53:30 </a:t>
                      </a:r>
                      <a:r>
                        <a:rPr lang="de-DE" sz="1000"/>
                        <a:t> 
 Angeberwissen zum Weltbienentag? Bitteschön! 🐝</a:t>
                      </a:r>
                      <a:endParaRPr lang="en-US" sz="1000"/>
                    </a:p>
                  </a:txBody>
                  <a:tcPr/>
                </a:tc>
                <a:tc>
                  <a:txBody>
                    <a:bodyPr/>
                    <a:lstStyle/>
                    <a:p>
                      <a:r>
                        <a:rPr lang="en-US" sz="1000"/>
                        <a:t>3225</a:t>
                      </a:r>
                    </a:p>
                  </a:txBody>
                  <a:tcPr/>
                </a:tc>
                <a:tc>
                  <a:txBody>
                    <a:bodyPr/>
                    <a:lstStyle/>
                    <a:p>
                      <a:r>
                        <a:rPr lang="en-US" sz="1000"/>
                        <a:t>0</a:t>
                      </a:r>
                    </a:p>
                  </a:txBody>
                  <a:tcPr/>
                </a:tc>
                <a:tc>
                  <a:txBody>
                    <a:bodyPr/>
                    <a:lstStyle/>
                    <a:p>
                      <a:r>
                        <a:rPr lang="en-US" sz="1000"/>
                        <a:t>2427</a:t>
                      </a:r>
                    </a:p>
                  </a:txBody>
                  <a:tcPr/>
                </a:tc>
                <a:tc>
                  <a:txBody>
                    <a:bodyPr/>
                    <a:lstStyle/>
                    <a:p>
                      <a:r>
                        <a:rPr lang="en-US" sz="1000"/>
                        <a:t>791</a:t>
                      </a:r>
                    </a:p>
                  </a:txBody>
                  <a:tcPr/>
                </a:tc>
                <a:tc>
                  <a:txBody>
                    <a:bodyPr/>
                    <a:lstStyle/>
                    <a:p>
                      <a:r>
                        <a:rPr lang="en-US" sz="1000"/>
                        <a:t>3225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0301545"/>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2696</a:t>
                      </a:r>
                    </a:p>
                  </a:txBody>
                  <a:tcPr/>
                </a:tc>
                <a:tc>
                  <a:txBody>
                    <a:bodyPr/>
                    <a:lstStyle/>
                    <a:p>
                      <a:r>
                        <a:rPr lang="en-US" sz="1000"/>
                        <a:t>0</a:t>
                      </a:r>
                    </a:p>
                  </a:txBody>
                  <a:tcPr/>
                </a:tc>
                <a:tc>
                  <a:txBody>
                    <a:bodyPr/>
                    <a:lstStyle/>
                    <a:p>
                      <a:r>
                        <a:rPr lang="en-US" sz="1000"/>
                        <a:t>1977</a:t>
                      </a:r>
                    </a:p>
                  </a:txBody>
                  <a:tcPr/>
                </a:tc>
                <a:tc>
                  <a:txBody>
                    <a:bodyPr/>
                    <a:lstStyle/>
                    <a:p>
                      <a:r>
                        <a:rPr lang="en-US" sz="1000"/>
                        <a:t>693</a:t>
                      </a:r>
                    </a:p>
                  </a:txBody>
                  <a:tcPr/>
                </a:tc>
                <a:tc>
                  <a:txBody>
                    <a:bodyPr/>
                    <a:lstStyle/>
                    <a:p>
                      <a:r>
                        <a:rPr lang="en-US" sz="1000"/>
                        <a:t>2696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90512680"/>
                  </a:ext>
                </a:extLst>
              </a:tr>
              <a:tr h="370840">
                <a:tc>
                  <a:txBody>
                    <a:bodyPr/>
                    <a:lstStyle/>
                    <a:p>
                      <a:r>
                        <a:rPr lang="de-DE" sz="1000" b="1"/>
                        <a:t> Kulturjournal - 2018-05-15 08:19:28 </a:t>
                      </a:r>
                      <a:r>
                        <a:rPr lang="de-DE" sz="1000"/>
                        <a:t> 
 Inklusion ist ein Menschenrecht! Doch viele Schulen sind überfordert.
----------------
https://www.ndr.de/fernsehen/kulturjournal6126.html</a:t>
                      </a:r>
                      <a:endParaRPr lang="en-US" sz="1000"/>
                    </a:p>
                  </a:txBody>
                  <a:tcPr/>
                </a:tc>
                <a:tc>
                  <a:txBody>
                    <a:bodyPr/>
                    <a:lstStyle/>
                    <a:p>
                      <a:r>
                        <a:rPr lang="en-US" sz="1000"/>
                        <a:t>2038</a:t>
                      </a:r>
                    </a:p>
                  </a:txBody>
                  <a:tcPr/>
                </a:tc>
                <a:tc>
                  <a:txBody>
                    <a:bodyPr/>
                    <a:lstStyle/>
                    <a:p>
                      <a:r>
                        <a:rPr lang="en-US" sz="1000"/>
                        <a:t>0</a:t>
                      </a:r>
                    </a:p>
                  </a:txBody>
                  <a:tcPr/>
                </a:tc>
                <a:tc>
                  <a:txBody>
                    <a:bodyPr/>
                    <a:lstStyle/>
                    <a:p>
                      <a:r>
                        <a:rPr lang="en-US" sz="1000"/>
                        <a:t>1175</a:t>
                      </a:r>
                    </a:p>
                  </a:txBody>
                  <a:tcPr/>
                </a:tc>
                <a:tc>
                  <a:txBody>
                    <a:bodyPr/>
                    <a:lstStyle/>
                    <a:p>
                      <a:r>
                        <a:rPr lang="en-US" sz="1000"/>
                        <a:t>893</a:t>
                      </a:r>
                    </a:p>
                  </a:txBody>
                  <a:tcPr/>
                </a:tc>
                <a:tc>
                  <a:txBody>
                    <a:bodyPr/>
                    <a:lstStyle/>
                    <a:p>
                      <a:r>
                        <a:rPr lang="en-US" sz="1000"/>
                        <a:t>2038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38247613"/>
                  </a:ext>
                </a:extLst>
              </a:tr>
            </a:tbl>
          </a:graphicData>
        </a:graphic>
      </p:graphicFrame>
      <p:sp>
        <p:nvSpPr>
          <p:cNvPr id="4" name="Text Placeholder 3">
            <a:extLst>
              <a:ext uri="{FF2B5EF4-FFF2-40B4-BE49-F238E27FC236}">
                <a16:creationId xmlns:a16="http://schemas.microsoft.com/office/drawing/2014/main" id="{B2A4C2AC-5BCC-4E64-A512-020824EF6F19}"/>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4275922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86DF2-8F5E-420C-B131-C56A0257774C}"/>
              </a:ext>
            </a:extLst>
          </p:cNvPr>
          <p:cNvSpPr>
            <a:spLocks noGrp="1"/>
          </p:cNvSpPr>
          <p:nvPr>
            <p:ph type="title"/>
          </p:nvPr>
        </p:nvSpPr>
        <p:spPr/>
        <p:txBody>
          <a:bodyPr/>
          <a:lstStyle/>
          <a:p>
            <a:r>
              <a:rPr lang="de-DE"/>
              <a:t>Eigene Posts - Aktive Nutzer - Export | Kulturjournal</a:t>
            </a:r>
            <a:endParaRPr lang="en-US"/>
          </a:p>
        </p:txBody>
      </p:sp>
      <p:graphicFrame>
        <p:nvGraphicFramePr>
          <p:cNvPr id="5" name="Table Placeholder 4">
            <a:extLst>
              <a:ext uri="{FF2B5EF4-FFF2-40B4-BE49-F238E27FC236}">
                <a16:creationId xmlns:a16="http://schemas.microsoft.com/office/drawing/2014/main" id="{A7476E43-B14A-4AF9-AC6C-D8B29AA3496E}"/>
              </a:ext>
            </a:extLst>
          </p:cNvPr>
          <p:cNvGraphicFramePr>
            <a:graphicFrameLocks noGrp="1"/>
          </p:cNvGraphicFramePr>
          <p:nvPr>
            <p:ph type="tbl" sz="quarter" idx="13"/>
            <p:extLst>
              <p:ext uri="{D42A27DB-BD31-4B8C-83A1-F6EECF244321}">
                <p14:modId xmlns:p14="http://schemas.microsoft.com/office/powerpoint/2010/main" val="1802934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5521507"/>
                    </a:ext>
                  </a:extLst>
                </a:gridCol>
                <a:gridCol w="822960">
                  <a:extLst>
                    <a:ext uri="{9D8B030D-6E8A-4147-A177-3AD203B41FA5}">
                      <a16:colId xmlns:a16="http://schemas.microsoft.com/office/drawing/2014/main" val="2696259215"/>
                    </a:ext>
                  </a:extLst>
                </a:gridCol>
                <a:gridCol w="822960">
                  <a:extLst>
                    <a:ext uri="{9D8B030D-6E8A-4147-A177-3AD203B41FA5}">
                      <a16:colId xmlns:a16="http://schemas.microsoft.com/office/drawing/2014/main" val="1553273847"/>
                    </a:ext>
                  </a:extLst>
                </a:gridCol>
                <a:gridCol w="822960">
                  <a:extLst>
                    <a:ext uri="{9D8B030D-6E8A-4147-A177-3AD203B41FA5}">
                      <a16:colId xmlns:a16="http://schemas.microsoft.com/office/drawing/2014/main" val="1483869111"/>
                    </a:ext>
                  </a:extLst>
                </a:gridCol>
                <a:gridCol w="822960">
                  <a:extLst>
                    <a:ext uri="{9D8B030D-6E8A-4147-A177-3AD203B41FA5}">
                      <a16:colId xmlns:a16="http://schemas.microsoft.com/office/drawing/2014/main" val="274691507"/>
                    </a:ext>
                  </a:extLst>
                </a:gridCol>
                <a:gridCol w="493776">
                  <a:extLst>
                    <a:ext uri="{9D8B030D-6E8A-4147-A177-3AD203B41FA5}">
                      <a16:colId xmlns:a16="http://schemas.microsoft.com/office/drawing/2014/main" val="2412044365"/>
                    </a:ext>
                  </a:extLst>
                </a:gridCol>
                <a:gridCol w="493776">
                  <a:extLst>
                    <a:ext uri="{9D8B030D-6E8A-4147-A177-3AD203B41FA5}">
                      <a16:colId xmlns:a16="http://schemas.microsoft.com/office/drawing/2014/main" val="3085878288"/>
                    </a:ext>
                  </a:extLst>
                </a:gridCol>
                <a:gridCol w="493776">
                  <a:extLst>
                    <a:ext uri="{9D8B030D-6E8A-4147-A177-3AD203B41FA5}">
                      <a16:colId xmlns:a16="http://schemas.microsoft.com/office/drawing/2014/main" val="1073116182"/>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088143033"/>
                  </a:ext>
                </a:extLst>
              </a:tr>
              <a:tr h="370840">
                <a:tc>
                  <a:txBody>
                    <a:bodyPr/>
                    <a:lstStyle/>
                    <a:p>
                      <a:r>
                        <a:rPr lang="de-DE" sz="1000" b="1"/>
                        <a:t> Kulturjournal - 2018-05-01 10:22:13 </a:t>
                      </a:r>
                      <a:r>
                        <a:rPr lang="de-DE" sz="1000"/>
                        <a:t> 
 Sind wir notorische Pessimisten? Es geht auch anders!</a:t>
                      </a:r>
                      <a:endParaRPr lang="en-US" sz="1000"/>
                    </a:p>
                  </a:txBody>
                  <a:tcPr/>
                </a:tc>
                <a:tc>
                  <a:txBody>
                    <a:bodyPr/>
                    <a:lstStyle/>
                    <a:p>
                      <a:r>
                        <a:rPr lang="en-US" sz="1000"/>
                        <a:t>551</a:t>
                      </a:r>
                    </a:p>
                  </a:txBody>
                  <a:tcPr/>
                </a:tc>
                <a:tc>
                  <a:txBody>
                    <a:bodyPr/>
                    <a:lstStyle/>
                    <a:p>
                      <a:r>
                        <a:rPr lang="en-US" sz="1000"/>
                        <a:t>15395</a:t>
                      </a:r>
                    </a:p>
                  </a:txBody>
                  <a:tcPr/>
                </a:tc>
                <a:tc>
                  <a:txBody>
                    <a:bodyPr/>
                    <a:lstStyle/>
                    <a:p>
                      <a:r>
                        <a:rPr lang="en-US" sz="1000"/>
                        <a:t>3.6 %</a:t>
                      </a:r>
                    </a:p>
                  </a:txBody>
                  <a:tcPr/>
                </a:tc>
                <a:tc>
                  <a:txBody>
                    <a:bodyPr/>
                    <a:lstStyle/>
                    <a:p>
                      <a:r>
                        <a:rPr lang="en-US" sz="1000"/>
                        <a:t>71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17752634"/>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283</a:t>
                      </a:r>
                    </a:p>
                  </a:txBody>
                  <a:tcPr/>
                </a:tc>
                <a:tc>
                  <a:txBody>
                    <a:bodyPr/>
                    <a:lstStyle/>
                    <a:p>
                      <a:r>
                        <a:rPr lang="en-US" sz="1000"/>
                        <a:t>3757</a:t>
                      </a:r>
                    </a:p>
                  </a:txBody>
                  <a:tcPr/>
                </a:tc>
                <a:tc>
                  <a:txBody>
                    <a:bodyPr/>
                    <a:lstStyle/>
                    <a:p>
                      <a:r>
                        <a:rPr lang="en-US" sz="1000"/>
                        <a:t>7.5 %</a:t>
                      </a:r>
                    </a:p>
                  </a:txBody>
                  <a:tcPr/>
                </a:tc>
                <a:tc>
                  <a:txBody>
                    <a:bodyPr/>
                    <a:lstStyle/>
                    <a:p>
                      <a:r>
                        <a:rPr lang="en-US" sz="1000"/>
                        <a:t>39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73365251"/>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197</a:t>
                      </a:r>
                    </a:p>
                  </a:txBody>
                  <a:tcPr/>
                </a:tc>
                <a:tc>
                  <a:txBody>
                    <a:bodyPr/>
                    <a:lstStyle/>
                    <a:p>
                      <a:r>
                        <a:rPr lang="en-US" sz="1000"/>
                        <a:t>2696</a:t>
                      </a:r>
                    </a:p>
                  </a:txBody>
                  <a:tcPr/>
                </a:tc>
                <a:tc>
                  <a:txBody>
                    <a:bodyPr/>
                    <a:lstStyle/>
                    <a:p>
                      <a:r>
                        <a:rPr lang="en-US" sz="1000"/>
                        <a:t>7.3 %</a:t>
                      </a:r>
                    </a:p>
                  </a:txBody>
                  <a:tcPr/>
                </a:tc>
                <a:tc>
                  <a:txBody>
                    <a:bodyPr/>
                    <a:lstStyle/>
                    <a:p>
                      <a:r>
                        <a:rPr lang="en-US" sz="1000"/>
                        <a:t>47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72458313"/>
                  </a:ext>
                </a:extLst>
              </a:tr>
              <a:tr h="370840">
                <a:tc>
                  <a:txBody>
                    <a:bodyPr/>
                    <a:lstStyle/>
                    <a:p>
                      <a:r>
                        <a:rPr lang="nn-NO" sz="1000" b="1"/>
                        <a:t> Kulturjournal - 2018-05-18 08:25:18 </a:t>
                      </a:r>
                      <a:r>
                        <a:rPr lang="nn-NO" sz="1000"/>
                        <a:t> 
 Aha.</a:t>
                      </a:r>
                      <a:endParaRPr lang="en-US" sz="1000"/>
                    </a:p>
                  </a:txBody>
                  <a:tcPr/>
                </a:tc>
                <a:tc>
                  <a:txBody>
                    <a:bodyPr/>
                    <a:lstStyle/>
                    <a:p>
                      <a:r>
                        <a:rPr lang="en-US" sz="1000"/>
                        <a:t>148</a:t>
                      </a:r>
                    </a:p>
                  </a:txBody>
                  <a:tcPr/>
                </a:tc>
                <a:tc>
                  <a:txBody>
                    <a:bodyPr/>
                    <a:lstStyle/>
                    <a:p>
                      <a:r>
                        <a:rPr lang="en-US" sz="1000"/>
                        <a:t>692</a:t>
                      </a:r>
                    </a:p>
                  </a:txBody>
                  <a:tcPr/>
                </a:tc>
                <a:tc>
                  <a:txBody>
                    <a:bodyPr/>
                    <a:lstStyle/>
                    <a:p>
                      <a:r>
                        <a:rPr lang="en-US" sz="1000"/>
                        <a:t>21.4 %</a:t>
                      </a:r>
                    </a:p>
                  </a:txBody>
                  <a:tcPr/>
                </a:tc>
                <a:tc>
                  <a:txBody>
                    <a:bodyPr/>
                    <a:lstStyle/>
                    <a:p>
                      <a:r>
                        <a:rPr lang="en-US" sz="1000"/>
                        <a:t>12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46135850"/>
                  </a:ext>
                </a:extLst>
              </a:tr>
              <a:tr h="370840">
                <a:tc>
                  <a:txBody>
                    <a:bodyPr/>
                    <a:lstStyle/>
                    <a:p>
                      <a:r>
                        <a:rPr lang="de-DE" sz="1000" b="1"/>
                        <a:t> Kulturjournal - 2018-05-20 10:53:30 </a:t>
                      </a:r>
                      <a:r>
                        <a:rPr lang="de-DE" sz="1000"/>
                        <a:t> 
 Angeberwissen zum Weltbienentag? Bitteschön! 🐝</a:t>
                      </a:r>
                      <a:endParaRPr lang="en-US" sz="1000"/>
                    </a:p>
                  </a:txBody>
                  <a:tcPr/>
                </a:tc>
                <a:tc>
                  <a:txBody>
                    <a:bodyPr/>
                    <a:lstStyle/>
                    <a:p>
                      <a:r>
                        <a:rPr lang="en-US" sz="1000"/>
                        <a:t>142</a:t>
                      </a:r>
                    </a:p>
                  </a:txBody>
                  <a:tcPr/>
                </a:tc>
                <a:tc>
                  <a:txBody>
                    <a:bodyPr/>
                    <a:lstStyle/>
                    <a:p>
                      <a:r>
                        <a:rPr lang="en-US" sz="1000"/>
                        <a:t>3225</a:t>
                      </a:r>
                    </a:p>
                  </a:txBody>
                  <a:tcPr/>
                </a:tc>
                <a:tc>
                  <a:txBody>
                    <a:bodyPr/>
                    <a:lstStyle/>
                    <a:p>
                      <a:r>
                        <a:rPr lang="en-US" sz="1000"/>
                        <a:t>4.4 %</a:t>
                      </a:r>
                    </a:p>
                  </a:txBody>
                  <a:tcPr/>
                </a:tc>
                <a:tc>
                  <a:txBody>
                    <a:bodyPr/>
                    <a:lstStyle/>
                    <a:p>
                      <a:r>
                        <a:rPr lang="en-US" sz="1000"/>
                        <a:t>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72119340"/>
                  </a:ext>
                </a:extLst>
              </a:tr>
            </a:tbl>
          </a:graphicData>
        </a:graphic>
      </p:graphicFrame>
      <p:sp>
        <p:nvSpPr>
          <p:cNvPr id="4" name="Text Placeholder 3">
            <a:extLst>
              <a:ext uri="{FF2B5EF4-FFF2-40B4-BE49-F238E27FC236}">
                <a16:creationId xmlns:a16="http://schemas.microsoft.com/office/drawing/2014/main" id="{7368A188-6520-48E9-AEA9-1CFD63F5AD22}"/>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537178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7365D-5C1E-4556-B1E7-BB3B9970C4E7}"/>
              </a:ext>
            </a:extLst>
          </p:cNvPr>
          <p:cNvSpPr>
            <a:spLocks noGrp="1"/>
          </p:cNvSpPr>
          <p:nvPr>
            <p:ph type="title"/>
          </p:nvPr>
        </p:nvSpPr>
        <p:spPr/>
        <p:txBody>
          <a:bodyPr/>
          <a:lstStyle/>
          <a:p>
            <a:r>
              <a:rPr lang="en-US"/>
              <a:t>Eigene Posts - I-Rate Aktive Nutzer - Export | Kulturjournal</a:t>
            </a:r>
          </a:p>
        </p:txBody>
      </p:sp>
      <p:graphicFrame>
        <p:nvGraphicFramePr>
          <p:cNvPr id="5" name="Table Placeholder 4">
            <a:extLst>
              <a:ext uri="{FF2B5EF4-FFF2-40B4-BE49-F238E27FC236}">
                <a16:creationId xmlns:a16="http://schemas.microsoft.com/office/drawing/2014/main" id="{6AC89BFF-3F97-49E1-85AD-C20F43920A76}"/>
              </a:ext>
            </a:extLst>
          </p:cNvPr>
          <p:cNvGraphicFramePr>
            <a:graphicFrameLocks noGrp="1"/>
          </p:cNvGraphicFramePr>
          <p:nvPr>
            <p:ph type="tbl" sz="quarter" idx="13"/>
            <p:extLst>
              <p:ext uri="{D42A27DB-BD31-4B8C-83A1-F6EECF244321}">
                <p14:modId xmlns:p14="http://schemas.microsoft.com/office/powerpoint/2010/main" val="1250260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2189901"/>
                    </a:ext>
                  </a:extLst>
                </a:gridCol>
                <a:gridCol w="822960">
                  <a:extLst>
                    <a:ext uri="{9D8B030D-6E8A-4147-A177-3AD203B41FA5}">
                      <a16:colId xmlns:a16="http://schemas.microsoft.com/office/drawing/2014/main" val="3204242291"/>
                    </a:ext>
                  </a:extLst>
                </a:gridCol>
                <a:gridCol w="822960">
                  <a:extLst>
                    <a:ext uri="{9D8B030D-6E8A-4147-A177-3AD203B41FA5}">
                      <a16:colId xmlns:a16="http://schemas.microsoft.com/office/drawing/2014/main" val="348408012"/>
                    </a:ext>
                  </a:extLst>
                </a:gridCol>
                <a:gridCol w="822960">
                  <a:extLst>
                    <a:ext uri="{9D8B030D-6E8A-4147-A177-3AD203B41FA5}">
                      <a16:colId xmlns:a16="http://schemas.microsoft.com/office/drawing/2014/main" val="1822154417"/>
                    </a:ext>
                  </a:extLst>
                </a:gridCol>
                <a:gridCol w="822960">
                  <a:extLst>
                    <a:ext uri="{9D8B030D-6E8A-4147-A177-3AD203B41FA5}">
                      <a16:colId xmlns:a16="http://schemas.microsoft.com/office/drawing/2014/main" val="3209071960"/>
                    </a:ext>
                  </a:extLst>
                </a:gridCol>
                <a:gridCol w="822960">
                  <a:extLst>
                    <a:ext uri="{9D8B030D-6E8A-4147-A177-3AD203B41FA5}">
                      <a16:colId xmlns:a16="http://schemas.microsoft.com/office/drawing/2014/main" val="1259995852"/>
                    </a:ext>
                  </a:extLst>
                </a:gridCol>
                <a:gridCol w="822960">
                  <a:extLst>
                    <a:ext uri="{9D8B030D-6E8A-4147-A177-3AD203B41FA5}">
                      <a16:colId xmlns:a16="http://schemas.microsoft.com/office/drawing/2014/main" val="3920387449"/>
                    </a:ext>
                  </a:extLst>
                </a:gridCol>
                <a:gridCol w="822960">
                  <a:extLst>
                    <a:ext uri="{9D8B030D-6E8A-4147-A177-3AD203B41FA5}">
                      <a16:colId xmlns:a16="http://schemas.microsoft.com/office/drawing/2014/main" val="3009057361"/>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491322621"/>
                  </a:ext>
                </a:extLst>
              </a:tr>
              <a:tr h="370840">
                <a:tc>
                  <a:txBody>
                    <a:bodyPr/>
                    <a:lstStyle/>
                    <a:p>
                      <a:r>
                        <a:rPr lang="de-DE" sz="1000" b="1"/>
                        <a:t> Kulturjournal - 2018-05-25 13:06:57 </a:t>
                      </a:r>
                      <a:r>
                        <a:rPr lang="de-DE" sz="1000"/>
                        <a:t> 
 So kann's laufen mit der Kunst ...</a:t>
                      </a:r>
                      <a:endParaRPr lang="en-US" sz="1000"/>
                    </a:p>
                  </a:txBody>
                  <a:tcPr/>
                </a:tc>
                <a:tc>
                  <a:txBody>
                    <a:bodyPr/>
                    <a:lstStyle/>
                    <a:p>
                      <a:r>
                        <a:rPr lang="en-US" sz="1000"/>
                        <a:t>25.2 %</a:t>
                      </a:r>
                    </a:p>
                  </a:txBody>
                  <a:tcPr/>
                </a:tc>
                <a:tc>
                  <a:txBody>
                    <a:bodyPr/>
                    <a:lstStyle/>
                    <a:p>
                      <a:r>
                        <a:rPr lang="en-US" sz="1000"/>
                        <a:t>128</a:t>
                      </a:r>
                    </a:p>
                  </a:txBody>
                  <a:tcPr/>
                </a:tc>
                <a:tc>
                  <a:txBody>
                    <a:bodyPr/>
                    <a:lstStyle/>
                    <a:p>
                      <a:r>
                        <a:rPr lang="en-US" sz="1000"/>
                        <a:t>508</a:t>
                      </a:r>
                    </a:p>
                  </a:txBody>
                  <a:tcPr/>
                </a:tc>
                <a:tc>
                  <a:txBody>
                    <a:bodyPr/>
                    <a:lstStyle/>
                    <a:p>
                      <a:r>
                        <a:rPr lang="en-US" sz="1000"/>
                        <a:t>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49803695"/>
                  </a:ext>
                </a:extLst>
              </a:tr>
              <a:tr h="370840">
                <a:tc>
                  <a:txBody>
                    <a:bodyPr/>
                    <a:lstStyle/>
                    <a:p>
                      <a:r>
                        <a:rPr lang="de-DE" sz="1000" b="1"/>
                        <a:t> Kulturjournal - 2018-05-14 16:32:58 </a:t>
                      </a:r>
                      <a:r>
                        <a:rPr lang="de-DE" sz="1000"/>
                        <a:t> 
 Auszeichnung für Dunja Hayali!</a:t>
                      </a:r>
                      <a:endParaRPr lang="en-US" sz="1000"/>
                    </a:p>
                  </a:txBody>
                  <a:tcPr/>
                </a:tc>
                <a:tc>
                  <a:txBody>
                    <a:bodyPr/>
                    <a:lstStyle/>
                    <a:p>
                      <a:r>
                        <a:rPr lang="en-US" sz="1000"/>
                        <a:t>24.8 %</a:t>
                      </a:r>
                    </a:p>
                  </a:txBody>
                  <a:tcPr/>
                </a:tc>
                <a:tc>
                  <a:txBody>
                    <a:bodyPr/>
                    <a:lstStyle/>
                    <a:p>
                      <a:r>
                        <a:rPr lang="en-US" sz="1000"/>
                        <a:t>129</a:t>
                      </a:r>
                    </a:p>
                  </a:txBody>
                  <a:tcPr/>
                </a:tc>
                <a:tc>
                  <a:txBody>
                    <a:bodyPr/>
                    <a:lstStyle/>
                    <a:p>
                      <a:r>
                        <a:rPr lang="en-US" sz="1000"/>
                        <a:t>521</a:t>
                      </a:r>
                    </a:p>
                  </a:txBody>
                  <a:tcPr/>
                </a:tc>
                <a:tc>
                  <a:txBody>
                    <a:bodyPr/>
                    <a:lstStyle/>
                    <a:p>
                      <a:r>
                        <a:rPr lang="en-US" sz="1000"/>
                        <a:t>89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776400"/>
                  </a:ext>
                </a:extLst>
              </a:tr>
              <a:tr h="370840">
                <a:tc>
                  <a:txBody>
                    <a:bodyPr/>
                    <a:lstStyle/>
                    <a:p>
                      <a:r>
                        <a:rPr lang="nn-NO" sz="1000" b="1"/>
                        <a:t> Kulturjournal - 2018-05-18 08:25:18 </a:t>
                      </a:r>
                      <a:r>
                        <a:rPr lang="nn-NO" sz="1000"/>
                        <a:t> 
 Aha.</a:t>
                      </a:r>
                      <a:endParaRPr lang="en-US" sz="1000"/>
                    </a:p>
                  </a:txBody>
                  <a:tcPr/>
                </a:tc>
                <a:tc>
                  <a:txBody>
                    <a:bodyPr/>
                    <a:lstStyle/>
                    <a:p>
                      <a:r>
                        <a:rPr lang="en-US" sz="1000"/>
                        <a:t>21.4 %</a:t>
                      </a:r>
                    </a:p>
                  </a:txBody>
                  <a:tcPr/>
                </a:tc>
                <a:tc>
                  <a:txBody>
                    <a:bodyPr/>
                    <a:lstStyle/>
                    <a:p>
                      <a:r>
                        <a:rPr lang="en-US" sz="1000"/>
                        <a:t>148</a:t>
                      </a:r>
                    </a:p>
                  </a:txBody>
                  <a:tcPr/>
                </a:tc>
                <a:tc>
                  <a:txBody>
                    <a:bodyPr/>
                    <a:lstStyle/>
                    <a:p>
                      <a:r>
                        <a:rPr lang="en-US" sz="1000"/>
                        <a:t>692</a:t>
                      </a:r>
                    </a:p>
                  </a:txBody>
                  <a:tcPr/>
                </a:tc>
                <a:tc>
                  <a:txBody>
                    <a:bodyPr/>
                    <a:lstStyle/>
                    <a:p>
                      <a:r>
                        <a:rPr lang="en-US" sz="1000"/>
                        <a:t>12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29288858"/>
                  </a:ext>
                </a:extLst>
              </a:tr>
              <a:tr h="370840">
                <a:tc>
                  <a:txBody>
                    <a:bodyPr/>
                    <a:lstStyle/>
                    <a:p>
                      <a:r>
                        <a:rPr lang="de-DE" sz="1000" b="1"/>
                        <a:t> Kulturjournal - 2018-05-11 11:25:24 </a:t>
                      </a:r>
                      <a:r>
                        <a:rPr lang="de-DE" sz="1000"/>
                        <a:t> 
 Kleider machen Leute:
Die Ausstellung zu dem außergewöhnlichen Fotoprojekt "Repicturing Homeless" wird bis zum 30. Mai verlängert. Sehenswert!</a:t>
                      </a:r>
                      <a:endParaRPr lang="en-US" sz="1000"/>
                    </a:p>
                  </a:txBody>
                  <a:tcPr/>
                </a:tc>
                <a:tc>
                  <a:txBody>
                    <a:bodyPr/>
                    <a:lstStyle/>
                    <a:p>
                      <a:r>
                        <a:rPr lang="en-US" sz="1000"/>
                        <a:t>20.6 %</a:t>
                      </a:r>
                    </a:p>
                  </a:txBody>
                  <a:tcPr/>
                </a:tc>
                <a:tc>
                  <a:txBody>
                    <a:bodyPr/>
                    <a:lstStyle/>
                    <a:p>
                      <a:r>
                        <a:rPr lang="en-US" sz="1000"/>
                        <a:t>103</a:t>
                      </a:r>
                    </a:p>
                  </a:txBody>
                  <a:tcPr/>
                </a:tc>
                <a:tc>
                  <a:txBody>
                    <a:bodyPr/>
                    <a:lstStyle/>
                    <a:p>
                      <a:r>
                        <a:rPr lang="en-US" sz="1000"/>
                        <a:t>499</a:t>
                      </a:r>
                    </a:p>
                  </a:txBody>
                  <a:tcPr/>
                </a:tc>
                <a:tc>
                  <a:txBody>
                    <a:bodyPr/>
                    <a:lstStyle/>
                    <a:p>
                      <a:r>
                        <a:rPr lang="en-US" sz="1000"/>
                        <a:t>27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47921482"/>
                  </a:ext>
                </a:extLst>
              </a:tr>
              <a:tr h="370840">
                <a:tc>
                  <a:txBody>
                    <a:bodyPr/>
                    <a:lstStyle/>
                    <a:p>
                      <a:r>
                        <a:rPr lang="de-DE" sz="1000" b="1"/>
                        <a:t> Kulturjournal - 2018-05-17 12:24:35 </a:t>
                      </a:r>
                      <a:r>
                        <a:rPr lang="de-DE" sz="1000"/>
                        <a:t> 
 Dieser Job traumatisiert!</a:t>
                      </a:r>
                      <a:endParaRPr lang="en-US" sz="1000"/>
                    </a:p>
                  </a:txBody>
                  <a:tcPr/>
                </a:tc>
                <a:tc>
                  <a:txBody>
                    <a:bodyPr/>
                    <a:lstStyle/>
                    <a:p>
                      <a:r>
                        <a:rPr lang="en-US" sz="1000"/>
                        <a:t>14.3 %</a:t>
                      </a:r>
                    </a:p>
                  </a:txBody>
                  <a:tcPr/>
                </a:tc>
                <a:tc>
                  <a:txBody>
                    <a:bodyPr/>
                    <a:lstStyle/>
                    <a:p>
                      <a:r>
                        <a:rPr lang="en-US" sz="1000"/>
                        <a:t>47</a:t>
                      </a:r>
                    </a:p>
                  </a:txBody>
                  <a:tcPr/>
                </a:tc>
                <a:tc>
                  <a:txBody>
                    <a:bodyPr/>
                    <a:lstStyle/>
                    <a:p>
                      <a:r>
                        <a:rPr lang="en-US" sz="1000"/>
                        <a:t>329</a:t>
                      </a:r>
                    </a:p>
                  </a:txBody>
                  <a:tcPr/>
                </a:tc>
                <a:tc>
                  <a:txBody>
                    <a:bodyPr/>
                    <a:lstStyle/>
                    <a:p>
                      <a:r>
                        <a:rPr lang="en-US" sz="1000"/>
                        <a:t>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95982617"/>
                  </a:ext>
                </a:extLst>
              </a:tr>
            </a:tbl>
          </a:graphicData>
        </a:graphic>
      </p:graphicFrame>
      <p:sp>
        <p:nvSpPr>
          <p:cNvPr id="4" name="Text Placeholder 3">
            <a:extLst>
              <a:ext uri="{FF2B5EF4-FFF2-40B4-BE49-F238E27FC236}">
                <a16:creationId xmlns:a16="http://schemas.microsoft.com/office/drawing/2014/main" id="{42D45B77-D28B-4EEF-934A-0B3D88E404AB}"/>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40465193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FD0E9-FAB1-4CFC-80BC-E8341EF39115}"/>
              </a:ext>
            </a:extLst>
          </p:cNvPr>
          <p:cNvSpPr>
            <a:spLocks noGrp="1"/>
          </p:cNvSpPr>
          <p:nvPr>
            <p:ph type="title"/>
          </p:nvPr>
        </p:nvSpPr>
        <p:spPr/>
        <p:txBody>
          <a:bodyPr/>
          <a:lstStyle/>
          <a:p>
            <a:r>
              <a:rPr lang="en-US"/>
              <a:t>Eigene Posts - I-Rate Aktive Nutzer-Flop - Export | Kulturjournal - 1 of 2</a:t>
            </a:r>
          </a:p>
        </p:txBody>
      </p:sp>
      <p:graphicFrame>
        <p:nvGraphicFramePr>
          <p:cNvPr id="5" name="Table Placeholder 4">
            <a:extLst>
              <a:ext uri="{FF2B5EF4-FFF2-40B4-BE49-F238E27FC236}">
                <a16:creationId xmlns:a16="http://schemas.microsoft.com/office/drawing/2014/main" id="{3761E975-71BF-4B58-87D2-BFC839827B51}"/>
              </a:ext>
            </a:extLst>
          </p:cNvPr>
          <p:cNvGraphicFramePr>
            <a:graphicFrameLocks noGrp="1"/>
          </p:cNvGraphicFramePr>
          <p:nvPr>
            <p:ph type="tbl" sz="quarter" idx="13"/>
            <p:extLst>
              <p:ext uri="{D42A27DB-BD31-4B8C-83A1-F6EECF244321}">
                <p14:modId xmlns:p14="http://schemas.microsoft.com/office/powerpoint/2010/main" val="1523791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54846217"/>
                    </a:ext>
                  </a:extLst>
                </a:gridCol>
                <a:gridCol w="822960">
                  <a:extLst>
                    <a:ext uri="{9D8B030D-6E8A-4147-A177-3AD203B41FA5}">
                      <a16:colId xmlns:a16="http://schemas.microsoft.com/office/drawing/2014/main" val="2626896878"/>
                    </a:ext>
                  </a:extLst>
                </a:gridCol>
                <a:gridCol w="822960">
                  <a:extLst>
                    <a:ext uri="{9D8B030D-6E8A-4147-A177-3AD203B41FA5}">
                      <a16:colId xmlns:a16="http://schemas.microsoft.com/office/drawing/2014/main" val="3903742598"/>
                    </a:ext>
                  </a:extLst>
                </a:gridCol>
                <a:gridCol w="822960">
                  <a:extLst>
                    <a:ext uri="{9D8B030D-6E8A-4147-A177-3AD203B41FA5}">
                      <a16:colId xmlns:a16="http://schemas.microsoft.com/office/drawing/2014/main" val="4092400821"/>
                    </a:ext>
                  </a:extLst>
                </a:gridCol>
                <a:gridCol w="822960">
                  <a:extLst>
                    <a:ext uri="{9D8B030D-6E8A-4147-A177-3AD203B41FA5}">
                      <a16:colId xmlns:a16="http://schemas.microsoft.com/office/drawing/2014/main" val="25292055"/>
                    </a:ext>
                  </a:extLst>
                </a:gridCol>
                <a:gridCol w="822960">
                  <a:extLst>
                    <a:ext uri="{9D8B030D-6E8A-4147-A177-3AD203B41FA5}">
                      <a16:colId xmlns:a16="http://schemas.microsoft.com/office/drawing/2014/main" val="1866723080"/>
                    </a:ext>
                  </a:extLst>
                </a:gridCol>
                <a:gridCol w="822960">
                  <a:extLst>
                    <a:ext uri="{9D8B030D-6E8A-4147-A177-3AD203B41FA5}">
                      <a16:colId xmlns:a16="http://schemas.microsoft.com/office/drawing/2014/main" val="1112194502"/>
                    </a:ext>
                  </a:extLst>
                </a:gridCol>
                <a:gridCol w="822960">
                  <a:extLst>
                    <a:ext uri="{9D8B030D-6E8A-4147-A177-3AD203B41FA5}">
                      <a16:colId xmlns:a16="http://schemas.microsoft.com/office/drawing/2014/main" val="2866196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79286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- 2018-05-08 10:12:20 </a:t>
                      </a:r>
                      <a:r>
                        <a:rPr kumimoji="0" lang="de-DE" sz="1000" b="0" i="0" u="none" strike="noStrike" kern="1200" cap="none" spc="0" normalizeH="0" baseline="0" noProof="0">
                          <a:ln>
                            <a:noFill/>
                          </a:ln>
                          <a:solidFill>
                            <a:prstClr val="black"/>
                          </a:solidFill>
                          <a:effectLst/>
                          <a:uLnTx/>
                          <a:uFillTx/>
                          <a:latin typeface="+mn-lt"/>
                          <a:ea typeface="+mn-ea"/>
                          <a:cs typeface="+mn-cs"/>
                        </a:rPr>
                        <a:t> 
 Wie möchten wir gern wohnen und leben - und wie sieht die Realität in Städten und auf dem Land aus? Wir suchen in der dreiteiligen Reihe "Stadt. Land. Haus." Antworten auf diese Fragen.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0815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- 2018-05-28 15:54:19 </a:t>
                      </a:r>
                      <a:r>
                        <a:rPr kumimoji="0" lang="de-DE" sz="1000" b="0" i="0" u="none" strike="noStrike" kern="1200" cap="none" spc="0" normalizeH="0" baseline="0" noProof="0">
                          <a:ln>
                            <a:noFill/>
                          </a:ln>
                          <a:solidFill>
                            <a:prstClr val="black"/>
                          </a:solidFill>
                          <a:effectLst/>
                          <a:uLnTx/>
                          <a:uFillTx/>
                          <a:latin typeface="+mn-lt"/>
                          <a:ea typeface="+mn-ea"/>
                          <a:cs typeface="+mn-cs"/>
                        </a:rPr>
                        <a:t> 
 Hier kommt Teil 3 unserer Serie: "Stadt. Land. Haus": 
Owschlag und Borgstedt liegen in Schleswig-Holstein. Beide Orte waren Bauerndörfer, Landflucht und Dorfsterben drohten. Aber die beiden Dörfer steuern dagegen an - erfolgreich.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72674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- 2018-05-31 11:04:57 </a:t>
                      </a:r>
                      <a:r>
                        <a:rPr kumimoji="0" lang="de-DE" sz="1000" b="0" i="0" u="none" strike="noStrike" kern="1200" cap="none" spc="0" normalizeH="0" baseline="0" noProof="0">
                          <a:ln>
                            <a:noFill/>
                          </a:ln>
                          <a:solidFill>
                            <a:prstClr val="black"/>
                          </a:solidFill>
                          <a:effectLst/>
                          <a:uLnTx/>
                          <a:uFillTx/>
                          <a:latin typeface="+mn-lt"/>
                          <a:ea typeface="+mn-ea"/>
                          <a:cs typeface="+mn-cs"/>
                        </a:rPr>
                        <a:t> 
 Zu den Wunsch-Filmen gehört auch Forrest Gump! 🎬 Heute Abend gibt es das NDR Radiophilharmonie Filmmusik-Wunschkonzert ab 20 Uhr im Livestream. Viel Spaß!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2761556"/>
                  </a:ext>
                </a:extLst>
              </a:tr>
            </a:tbl>
          </a:graphicData>
        </a:graphic>
      </p:graphicFrame>
      <p:sp>
        <p:nvSpPr>
          <p:cNvPr id="4" name="Text Placeholder 3">
            <a:extLst>
              <a:ext uri="{FF2B5EF4-FFF2-40B4-BE49-F238E27FC236}">
                <a16:creationId xmlns:a16="http://schemas.microsoft.com/office/drawing/2014/main" id="{1EF172CC-2D35-419D-B1A3-A952248A5CE0}"/>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6949024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D4DD6-59C9-4EC0-9C20-BED88A0F10C3}"/>
              </a:ext>
            </a:extLst>
          </p:cNvPr>
          <p:cNvSpPr>
            <a:spLocks noGrp="1"/>
          </p:cNvSpPr>
          <p:nvPr>
            <p:ph type="title"/>
          </p:nvPr>
        </p:nvSpPr>
        <p:spPr/>
        <p:txBody>
          <a:bodyPr/>
          <a:lstStyle/>
          <a:p>
            <a:r>
              <a:rPr lang="en-US"/>
              <a:t>Eigene Posts - I-Rate Aktive Nutzer-Flop - Export | Kulturjournal - 2 of 2</a:t>
            </a:r>
          </a:p>
        </p:txBody>
      </p:sp>
      <p:graphicFrame>
        <p:nvGraphicFramePr>
          <p:cNvPr id="5" name="Table Placeholder 4">
            <a:extLst>
              <a:ext uri="{FF2B5EF4-FFF2-40B4-BE49-F238E27FC236}">
                <a16:creationId xmlns:a16="http://schemas.microsoft.com/office/drawing/2014/main" id="{958AFF55-D428-4B00-BE9E-8F2E2D67C2B3}"/>
              </a:ext>
            </a:extLst>
          </p:cNvPr>
          <p:cNvGraphicFramePr>
            <a:graphicFrameLocks noGrp="1"/>
          </p:cNvGraphicFramePr>
          <p:nvPr>
            <p:ph type="tbl" sz="quarter" idx="13"/>
            <p:extLst>
              <p:ext uri="{D42A27DB-BD31-4B8C-83A1-F6EECF244321}">
                <p14:modId xmlns:p14="http://schemas.microsoft.com/office/powerpoint/2010/main" val="3803598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6704430"/>
                    </a:ext>
                  </a:extLst>
                </a:gridCol>
                <a:gridCol w="822960">
                  <a:extLst>
                    <a:ext uri="{9D8B030D-6E8A-4147-A177-3AD203B41FA5}">
                      <a16:colId xmlns:a16="http://schemas.microsoft.com/office/drawing/2014/main" val="1115410814"/>
                    </a:ext>
                  </a:extLst>
                </a:gridCol>
                <a:gridCol w="822960">
                  <a:extLst>
                    <a:ext uri="{9D8B030D-6E8A-4147-A177-3AD203B41FA5}">
                      <a16:colId xmlns:a16="http://schemas.microsoft.com/office/drawing/2014/main" val="2339776874"/>
                    </a:ext>
                  </a:extLst>
                </a:gridCol>
                <a:gridCol w="822960">
                  <a:extLst>
                    <a:ext uri="{9D8B030D-6E8A-4147-A177-3AD203B41FA5}">
                      <a16:colId xmlns:a16="http://schemas.microsoft.com/office/drawing/2014/main" val="2460751494"/>
                    </a:ext>
                  </a:extLst>
                </a:gridCol>
                <a:gridCol w="822960">
                  <a:extLst>
                    <a:ext uri="{9D8B030D-6E8A-4147-A177-3AD203B41FA5}">
                      <a16:colId xmlns:a16="http://schemas.microsoft.com/office/drawing/2014/main" val="3973849692"/>
                    </a:ext>
                  </a:extLst>
                </a:gridCol>
                <a:gridCol w="822960">
                  <a:extLst>
                    <a:ext uri="{9D8B030D-6E8A-4147-A177-3AD203B41FA5}">
                      <a16:colId xmlns:a16="http://schemas.microsoft.com/office/drawing/2014/main" val="2161255672"/>
                    </a:ext>
                  </a:extLst>
                </a:gridCol>
                <a:gridCol w="822960">
                  <a:extLst>
                    <a:ext uri="{9D8B030D-6E8A-4147-A177-3AD203B41FA5}">
                      <a16:colId xmlns:a16="http://schemas.microsoft.com/office/drawing/2014/main" val="3846835165"/>
                    </a:ext>
                  </a:extLst>
                </a:gridCol>
                <a:gridCol w="822960">
                  <a:extLst>
                    <a:ext uri="{9D8B030D-6E8A-4147-A177-3AD203B41FA5}">
                      <a16:colId xmlns:a16="http://schemas.microsoft.com/office/drawing/2014/main" val="39541211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8099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- 2018-05-03 07:00:01 </a:t>
                      </a:r>
                      <a:r>
                        <a:rPr kumimoji="0" lang="de-DE" sz="1000" b="0" i="0" u="none" strike="noStrike" kern="1200" cap="none" spc="0" normalizeH="0" baseline="0" noProof="0">
                          <a:ln>
                            <a:noFill/>
                          </a:ln>
                          <a:solidFill>
                            <a:prstClr val="black"/>
                          </a:solidFill>
                          <a:effectLst/>
                          <a:uLnTx/>
                          <a:uFillTx/>
                          <a:latin typeface="+mn-lt"/>
                          <a:ea typeface="+mn-ea"/>
                          <a:cs typeface="+mn-cs"/>
                        </a:rPr>
                        <a:t> 
 Für die Freiheit des Wortes zu kämpfen - das ist im Moment vielleicht nötiger denn je, denn Journalisten und Autoren stehen in vielen Ländern unter Druck. #TagderPressefreiheit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806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Kulturjournal - 2018-05-03 14:06:15 </a:t>
                      </a:r>
                      <a:r>
                        <a:rPr kumimoji="0" lang="de-DE" sz="1000" b="0" i="0" u="none" strike="noStrike" kern="1200" cap="none" spc="0" normalizeH="0" baseline="0" noProof="0">
                          <a:ln>
                            <a:noFill/>
                          </a:ln>
                          <a:solidFill>
                            <a:prstClr val="black"/>
                          </a:solidFill>
                          <a:effectLst/>
                          <a:uLnTx/>
                          <a:uFillTx/>
                          <a:latin typeface="+mn-lt"/>
                          <a:ea typeface="+mn-ea"/>
                          <a:cs typeface="+mn-cs"/>
                        </a:rPr>
                        <a:t> 
 Auf Platz 27, also um ganze zehn Punkte, ist die Slowakei in Sachen Pressefreiheit abgestiegen. Hier wurden im Februar der investigative Journalist Jan Kuciak und seine Lebensgefährtin ermordet. Seine Themen: Korruption und Steuerhinterziehung.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954529"/>
                  </a:ext>
                </a:extLst>
              </a:tr>
            </a:tbl>
          </a:graphicData>
        </a:graphic>
      </p:graphicFrame>
      <p:sp>
        <p:nvSpPr>
          <p:cNvPr id="4" name="Text Placeholder 3">
            <a:extLst>
              <a:ext uri="{FF2B5EF4-FFF2-40B4-BE49-F238E27FC236}">
                <a16:creationId xmlns:a16="http://schemas.microsoft.com/office/drawing/2014/main" id="{D1072AA4-4F9B-4DCA-8ECB-E2119BE91486}"/>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592552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D709A-B14E-4B4C-9991-B797C6853590}"/>
              </a:ext>
            </a:extLst>
          </p:cNvPr>
          <p:cNvSpPr>
            <a:spLocks noGrp="1"/>
          </p:cNvSpPr>
          <p:nvPr>
            <p:ph type="title"/>
          </p:nvPr>
        </p:nvSpPr>
        <p:spPr/>
        <p:txBody>
          <a:bodyPr/>
          <a:lstStyle/>
          <a:p>
            <a:r>
              <a:rPr lang="en-US"/>
              <a:t>Eigene Post - Summe Interaktionen - Export | Kulturjournal</a:t>
            </a:r>
          </a:p>
        </p:txBody>
      </p:sp>
      <p:graphicFrame>
        <p:nvGraphicFramePr>
          <p:cNvPr id="5" name="Table Placeholder 4">
            <a:extLst>
              <a:ext uri="{FF2B5EF4-FFF2-40B4-BE49-F238E27FC236}">
                <a16:creationId xmlns:a16="http://schemas.microsoft.com/office/drawing/2014/main" id="{05A9B005-1EFE-4A29-9DB4-82180E306117}"/>
              </a:ext>
            </a:extLst>
          </p:cNvPr>
          <p:cNvGraphicFramePr>
            <a:graphicFrameLocks noGrp="1"/>
          </p:cNvGraphicFramePr>
          <p:nvPr>
            <p:ph type="tbl" sz="quarter" idx="13"/>
            <p:extLst>
              <p:ext uri="{D42A27DB-BD31-4B8C-83A1-F6EECF244321}">
                <p14:modId xmlns:p14="http://schemas.microsoft.com/office/powerpoint/2010/main" val="860271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23668368"/>
                    </a:ext>
                  </a:extLst>
                </a:gridCol>
                <a:gridCol w="822960">
                  <a:extLst>
                    <a:ext uri="{9D8B030D-6E8A-4147-A177-3AD203B41FA5}">
                      <a16:colId xmlns:a16="http://schemas.microsoft.com/office/drawing/2014/main" val="151635408"/>
                    </a:ext>
                  </a:extLst>
                </a:gridCol>
                <a:gridCol w="822960">
                  <a:extLst>
                    <a:ext uri="{9D8B030D-6E8A-4147-A177-3AD203B41FA5}">
                      <a16:colId xmlns:a16="http://schemas.microsoft.com/office/drawing/2014/main" val="1890491364"/>
                    </a:ext>
                  </a:extLst>
                </a:gridCol>
                <a:gridCol w="822960">
                  <a:extLst>
                    <a:ext uri="{9D8B030D-6E8A-4147-A177-3AD203B41FA5}">
                      <a16:colId xmlns:a16="http://schemas.microsoft.com/office/drawing/2014/main" val="3252100726"/>
                    </a:ext>
                  </a:extLst>
                </a:gridCol>
                <a:gridCol w="822960">
                  <a:extLst>
                    <a:ext uri="{9D8B030D-6E8A-4147-A177-3AD203B41FA5}">
                      <a16:colId xmlns:a16="http://schemas.microsoft.com/office/drawing/2014/main" val="37785262"/>
                    </a:ext>
                  </a:extLst>
                </a:gridCol>
                <a:gridCol w="822960">
                  <a:extLst>
                    <a:ext uri="{9D8B030D-6E8A-4147-A177-3AD203B41FA5}">
                      <a16:colId xmlns:a16="http://schemas.microsoft.com/office/drawing/2014/main" val="440494629"/>
                    </a:ext>
                  </a:extLst>
                </a:gridCol>
                <a:gridCol w="822960">
                  <a:extLst>
                    <a:ext uri="{9D8B030D-6E8A-4147-A177-3AD203B41FA5}">
                      <a16:colId xmlns:a16="http://schemas.microsoft.com/office/drawing/2014/main" val="3264243688"/>
                    </a:ext>
                  </a:extLst>
                </a:gridCol>
                <a:gridCol w="822960">
                  <a:extLst>
                    <a:ext uri="{9D8B030D-6E8A-4147-A177-3AD203B41FA5}">
                      <a16:colId xmlns:a16="http://schemas.microsoft.com/office/drawing/2014/main" val="3510952331"/>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56007956"/>
                  </a:ext>
                </a:extLst>
              </a:tr>
              <a:tr h="370840">
                <a:tc>
                  <a:txBody>
                    <a:bodyPr/>
                    <a:lstStyle/>
                    <a:p>
                      <a:r>
                        <a:rPr lang="de-DE" sz="1000" b="1"/>
                        <a:t> Kulturjournal - 2018-05-14 16:32:58 </a:t>
                      </a:r>
                      <a:r>
                        <a:rPr lang="de-DE" sz="1000"/>
                        <a:t> 
 Auszeichnung für Dunja Hayali!</a:t>
                      </a:r>
                      <a:endParaRPr lang="en-US" sz="1000"/>
                    </a:p>
                  </a:txBody>
                  <a:tcPr/>
                </a:tc>
                <a:tc>
                  <a:txBody>
                    <a:bodyPr/>
                    <a:lstStyle/>
                    <a:p>
                      <a:r>
                        <a:rPr lang="en-US" sz="1000"/>
                        <a:t>98</a:t>
                      </a:r>
                    </a:p>
                  </a:txBody>
                  <a:tcPr/>
                </a:tc>
                <a:tc>
                  <a:txBody>
                    <a:bodyPr/>
                    <a:lstStyle/>
                    <a:p>
                      <a:r>
                        <a:rPr lang="en-US" sz="1000"/>
                        <a:t>89</a:t>
                      </a:r>
                    </a:p>
                  </a:txBody>
                  <a:tcPr/>
                </a:tc>
                <a:tc>
                  <a:txBody>
                    <a:bodyPr/>
                    <a:lstStyle/>
                    <a:p>
                      <a:r>
                        <a:rPr lang="en-US" sz="1000"/>
                        <a:t>2</a:t>
                      </a:r>
                    </a:p>
                  </a:txBody>
                  <a:tcPr/>
                </a:tc>
                <a:tc>
                  <a:txBody>
                    <a:bodyPr/>
                    <a:lstStyle/>
                    <a:p>
                      <a:r>
                        <a:rPr lang="en-US" sz="1000"/>
                        <a:t>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10737426"/>
                  </a:ext>
                </a:extLst>
              </a:tr>
              <a:tr h="370840">
                <a:tc>
                  <a:txBody>
                    <a:bodyPr/>
                    <a:lstStyle/>
                    <a:p>
                      <a:r>
                        <a:rPr lang="de-DE" sz="1000" b="1"/>
                        <a:t> Kulturjournal - 2018-05-01 10:22:13 </a:t>
                      </a:r>
                      <a:r>
                        <a:rPr lang="de-DE" sz="1000"/>
                        <a:t> 
 Sind wir notorische Pessimisten? Es geht auch anders!</a:t>
                      </a:r>
                      <a:endParaRPr lang="en-US" sz="1000"/>
                    </a:p>
                  </a:txBody>
                  <a:tcPr/>
                </a:tc>
                <a:tc>
                  <a:txBody>
                    <a:bodyPr/>
                    <a:lstStyle/>
                    <a:p>
                      <a:r>
                        <a:rPr lang="en-US" sz="1000"/>
                        <a:t>97</a:t>
                      </a:r>
                    </a:p>
                  </a:txBody>
                  <a:tcPr/>
                </a:tc>
                <a:tc>
                  <a:txBody>
                    <a:bodyPr/>
                    <a:lstStyle/>
                    <a:p>
                      <a:r>
                        <a:rPr lang="en-US" sz="1000"/>
                        <a:t>71</a:t>
                      </a:r>
                    </a:p>
                  </a:txBody>
                  <a:tcPr/>
                </a:tc>
                <a:tc>
                  <a:txBody>
                    <a:bodyPr/>
                    <a:lstStyle/>
                    <a:p>
                      <a:r>
                        <a:rPr lang="en-US" sz="1000"/>
                        <a:t>2</a:t>
                      </a:r>
                    </a:p>
                  </a:txBody>
                  <a:tcPr/>
                </a:tc>
                <a:tc>
                  <a:txBody>
                    <a:bodyPr/>
                    <a:lstStyle/>
                    <a:p>
                      <a:r>
                        <a:rPr lang="en-US" sz="1000"/>
                        <a:t>24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29954759"/>
                  </a:ext>
                </a:extLst>
              </a:tr>
              <a:tr h="370840">
                <a:tc>
                  <a:txBody>
                    <a:bodyPr/>
                    <a:lstStyle/>
                    <a:p>
                      <a:r>
                        <a:rPr lang="de-DE" sz="1000" b="1"/>
                        <a:t> Kulturjournal - 2018-05-20 10:53:30 </a:t>
                      </a:r>
                      <a:r>
                        <a:rPr lang="de-DE" sz="1000"/>
                        <a:t> 
 Angeberwissen zum Weltbienentag? Bitteschön! 🐝</a:t>
                      </a:r>
                      <a:endParaRPr lang="en-US" sz="1000"/>
                    </a:p>
                  </a:txBody>
                  <a:tcPr/>
                </a:tc>
                <a:tc>
                  <a:txBody>
                    <a:bodyPr/>
                    <a:lstStyle/>
                    <a:p>
                      <a:r>
                        <a:rPr lang="en-US" sz="1000"/>
                        <a:t>90</a:t>
                      </a:r>
                    </a:p>
                  </a:txBody>
                  <a:tcPr/>
                </a:tc>
                <a:tc>
                  <a:txBody>
                    <a:bodyPr/>
                    <a:lstStyle/>
                    <a:p>
                      <a:r>
                        <a:rPr lang="en-US" sz="1000"/>
                        <a:t>73</a:t>
                      </a:r>
                    </a:p>
                  </a:txBody>
                  <a:tcPr/>
                </a:tc>
                <a:tc>
                  <a:txBody>
                    <a:bodyPr/>
                    <a:lstStyle/>
                    <a:p>
                      <a:r>
                        <a:rPr lang="en-US" sz="1000"/>
                        <a:t>0</a:t>
                      </a:r>
                    </a:p>
                  </a:txBody>
                  <a:tcPr/>
                </a:tc>
                <a:tc>
                  <a:txBody>
                    <a:bodyPr/>
                    <a:lstStyle/>
                    <a:p>
                      <a:r>
                        <a:rPr lang="en-US" sz="1000"/>
                        <a:t>17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97172910"/>
                  </a:ext>
                </a:extLst>
              </a:tr>
              <a:tr h="370840">
                <a:tc>
                  <a:txBody>
                    <a:bodyPr/>
                    <a:lstStyle/>
                    <a:p>
                      <a:r>
                        <a:rPr lang="de-DE" sz="1000" b="1"/>
                        <a:t> Kulturjournal - 2018-05-15 08:19:28 </a:t>
                      </a:r>
                      <a:r>
                        <a:rPr lang="de-DE" sz="1000"/>
                        <a:t> 
 Inklusion ist ein Menschenrecht! Doch viele Schulen sind überfordert.
----------------
https://www.ndr.de/fernsehen/kulturjournal6126.html</a:t>
                      </a:r>
                      <a:endParaRPr lang="en-US" sz="1000"/>
                    </a:p>
                  </a:txBody>
                  <a:tcPr/>
                </a:tc>
                <a:tc>
                  <a:txBody>
                    <a:bodyPr/>
                    <a:lstStyle/>
                    <a:p>
                      <a:r>
                        <a:rPr lang="en-US" sz="1000"/>
                        <a:t>77</a:t>
                      </a:r>
                    </a:p>
                  </a:txBody>
                  <a:tcPr/>
                </a:tc>
                <a:tc>
                  <a:txBody>
                    <a:bodyPr/>
                    <a:lstStyle/>
                    <a:p>
                      <a:r>
                        <a:rPr lang="en-US" sz="1000"/>
                        <a:t>57</a:t>
                      </a:r>
                    </a:p>
                  </a:txBody>
                  <a:tcPr/>
                </a:tc>
                <a:tc>
                  <a:txBody>
                    <a:bodyPr/>
                    <a:lstStyle/>
                    <a:p>
                      <a:r>
                        <a:rPr lang="en-US" sz="1000"/>
                        <a:t>1</a:t>
                      </a:r>
                    </a:p>
                  </a:txBody>
                  <a:tcPr/>
                </a:tc>
                <a:tc>
                  <a:txBody>
                    <a:bodyPr/>
                    <a:lstStyle/>
                    <a:p>
                      <a:r>
                        <a:rPr lang="en-US" sz="1000"/>
                        <a:t>19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42477167"/>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63</a:t>
                      </a:r>
                    </a:p>
                  </a:txBody>
                  <a:tcPr/>
                </a:tc>
                <a:tc>
                  <a:txBody>
                    <a:bodyPr/>
                    <a:lstStyle/>
                    <a:p>
                      <a:r>
                        <a:rPr lang="en-US" sz="1000"/>
                        <a:t>47</a:t>
                      </a:r>
                    </a:p>
                  </a:txBody>
                  <a:tcPr/>
                </a:tc>
                <a:tc>
                  <a:txBody>
                    <a:bodyPr/>
                    <a:lstStyle/>
                    <a:p>
                      <a:r>
                        <a:rPr lang="en-US" sz="1000"/>
                        <a:t>2</a:t>
                      </a:r>
                    </a:p>
                  </a:txBody>
                  <a:tcPr/>
                </a:tc>
                <a:tc>
                  <a:txBody>
                    <a:bodyPr/>
                    <a:lstStyle/>
                    <a:p>
                      <a:r>
                        <a:rPr lang="en-US" sz="1000"/>
                        <a:t>14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40580224"/>
                  </a:ext>
                </a:extLst>
              </a:tr>
            </a:tbl>
          </a:graphicData>
        </a:graphic>
      </p:graphicFrame>
      <p:sp>
        <p:nvSpPr>
          <p:cNvPr id="4" name="Text Placeholder 3">
            <a:extLst>
              <a:ext uri="{FF2B5EF4-FFF2-40B4-BE49-F238E27FC236}">
                <a16:creationId xmlns:a16="http://schemas.microsoft.com/office/drawing/2014/main" id="{EF4ED37A-9377-4203-AA26-9A1E3338052E}"/>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23152364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9131E-7F37-4F79-9484-07D79F890BA9}"/>
              </a:ext>
            </a:extLst>
          </p:cNvPr>
          <p:cNvSpPr>
            <a:spLocks noGrp="1"/>
          </p:cNvSpPr>
          <p:nvPr>
            <p:ph type="title"/>
          </p:nvPr>
        </p:nvSpPr>
        <p:spPr/>
        <p:txBody>
          <a:bodyPr/>
          <a:lstStyle/>
          <a:p>
            <a:r>
              <a:rPr lang="de-DE"/>
              <a:t>Eigene Posts - Reaktionen - Export | Kulturjournal - 1 of 3</a:t>
            </a:r>
            <a:endParaRPr lang="en-US"/>
          </a:p>
        </p:txBody>
      </p:sp>
      <p:graphicFrame>
        <p:nvGraphicFramePr>
          <p:cNvPr id="5" name="Table Placeholder 4">
            <a:extLst>
              <a:ext uri="{FF2B5EF4-FFF2-40B4-BE49-F238E27FC236}">
                <a16:creationId xmlns:a16="http://schemas.microsoft.com/office/drawing/2014/main" id="{5A1A44F5-FAF4-471B-B82A-1E619F243307}"/>
              </a:ext>
            </a:extLst>
          </p:cNvPr>
          <p:cNvGraphicFramePr>
            <a:graphicFrameLocks noGrp="1"/>
          </p:cNvGraphicFramePr>
          <p:nvPr>
            <p:ph type="tbl" sz="quarter" idx="13"/>
            <p:extLst>
              <p:ext uri="{D42A27DB-BD31-4B8C-83A1-F6EECF244321}">
                <p14:modId xmlns:p14="http://schemas.microsoft.com/office/powerpoint/2010/main" val="578797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824979048"/>
                    </a:ext>
                  </a:extLst>
                </a:gridCol>
                <a:gridCol w="822960">
                  <a:extLst>
                    <a:ext uri="{9D8B030D-6E8A-4147-A177-3AD203B41FA5}">
                      <a16:colId xmlns:a16="http://schemas.microsoft.com/office/drawing/2014/main" val="3942987929"/>
                    </a:ext>
                  </a:extLst>
                </a:gridCol>
                <a:gridCol w="493776">
                  <a:extLst>
                    <a:ext uri="{9D8B030D-6E8A-4147-A177-3AD203B41FA5}">
                      <a16:colId xmlns:a16="http://schemas.microsoft.com/office/drawing/2014/main" val="4244123254"/>
                    </a:ext>
                  </a:extLst>
                </a:gridCol>
                <a:gridCol w="493776">
                  <a:extLst>
                    <a:ext uri="{9D8B030D-6E8A-4147-A177-3AD203B41FA5}">
                      <a16:colId xmlns:a16="http://schemas.microsoft.com/office/drawing/2014/main" val="861594429"/>
                    </a:ext>
                  </a:extLst>
                </a:gridCol>
                <a:gridCol w="493776">
                  <a:extLst>
                    <a:ext uri="{9D8B030D-6E8A-4147-A177-3AD203B41FA5}">
                      <a16:colId xmlns:a16="http://schemas.microsoft.com/office/drawing/2014/main" val="3875970994"/>
                    </a:ext>
                  </a:extLst>
                </a:gridCol>
                <a:gridCol w="493776">
                  <a:extLst>
                    <a:ext uri="{9D8B030D-6E8A-4147-A177-3AD203B41FA5}">
                      <a16:colId xmlns:a16="http://schemas.microsoft.com/office/drawing/2014/main" val="1298249527"/>
                    </a:ext>
                  </a:extLst>
                </a:gridCol>
                <a:gridCol w="493776">
                  <a:extLst>
                    <a:ext uri="{9D8B030D-6E8A-4147-A177-3AD203B41FA5}">
                      <a16:colId xmlns:a16="http://schemas.microsoft.com/office/drawing/2014/main" val="2990022752"/>
                    </a:ext>
                  </a:extLst>
                </a:gridCol>
                <a:gridCol w="493776">
                  <a:extLst>
                    <a:ext uri="{9D8B030D-6E8A-4147-A177-3AD203B41FA5}">
                      <a16:colId xmlns:a16="http://schemas.microsoft.com/office/drawing/2014/main" val="2618437629"/>
                    </a:ext>
                  </a:extLst>
                </a:gridCol>
                <a:gridCol w="493776">
                  <a:extLst>
                    <a:ext uri="{9D8B030D-6E8A-4147-A177-3AD203B41FA5}">
                      <a16:colId xmlns:a16="http://schemas.microsoft.com/office/drawing/2014/main" val="2929811533"/>
                    </a:ext>
                  </a:extLst>
                </a:gridCol>
                <a:gridCol w="493776">
                  <a:extLst>
                    <a:ext uri="{9D8B030D-6E8A-4147-A177-3AD203B41FA5}">
                      <a16:colId xmlns:a16="http://schemas.microsoft.com/office/drawing/2014/main" val="225413336"/>
                    </a:ext>
                  </a:extLst>
                </a:gridCol>
                <a:gridCol w="493776">
                  <a:extLst>
                    <a:ext uri="{9D8B030D-6E8A-4147-A177-3AD203B41FA5}">
                      <a16:colId xmlns:a16="http://schemas.microsoft.com/office/drawing/2014/main" val="2157532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39294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- 2018-05-14 16:32:58</a:t>
                      </a:r>
                      <a:r>
                        <a:rPr kumimoji="0" lang="de-DE" sz="1000" b="0" i="0" u="none" strike="noStrike" kern="1200" cap="none" spc="0" normalizeH="0" baseline="0" noProof="0">
                          <a:ln>
                            <a:noFill/>
                          </a:ln>
                          <a:solidFill>
                            <a:prstClr val="black"/>
                          </a:solidFill>
                          <a:effectLst/>
                          <a:uLnTx/>
                          <a:uFillTx/>
                          <a:latin typeface="+mn-lt"/>
                          <a:ea typeface="+mn-ea"/>
                          <a:cs typeface="+mn-cs"/>
                        </a:rPr>
                        <a:t>
Auszeichnung für Dunja Hayali!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Capriccio
n/a
"Wenn Sie sich rassistisch äußern, dann sind Sie verdammt noch mal Rassist". Die Journalistin Dunja Hayali zeigt Haltung.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3484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- 2018-05-20 10:53:30</a:t>
                      </a:r>
                      <a:r>
                        <a:rPr kumimoji="0" lang="de-DE" sz="1000" b="0" i="0" u="none" strike="noStrike" kern="1200" cap="none" spc="0" normalizeH="0" baseline="0" noProof="0">
                          <a:ln>
                            <a:noFill/>
                          </a:ln>
                          <a:solidFill>
                            <a:prstClr val="black"/>
                          </a:solidFill>
                          <a:effectLst/>
                          <a:uLnTx/>
                          <a:uFillTx/>
                          <a:latin typeface="+mn-lt"/>
                          <a:ea typeface="+mn-ea"/>
                          <a:cs typeface="+mn-cs"/>
                        </a:rPr>
                        <a:t>
Angeberwissen zum Weltbienentag? Bitteschön!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Angeberwissen zum Weltbienentag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22112752"/>
                  </a:ext>
                </a:extLst>
              </a:tr>
            </a:tbl>
          </a:graphicData>
        </a:graphic>
      </p:graphicFrame>
      <p:sp>
        <p:nvSpPr>
          <p:cNvPr id="4" name="Text Placeholder 3">
            <a:extLst>
              <a:ext uri="{FF2B5EF4-FFF2-40B4-BE49-F238E27FC236}">
                <a16:creationId xmlns:a16="http://schemas.microsoft.com/office/drawing/2014/main" id="{F2E23DBB-4C4D-46E1-9913-D90E266A5774}"/>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771123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232DD-893B-4F4A-AB2C-67DBB9634F40}"/>
              </a:ext>
            </a:extLst>
          </p:cNvPr>
          <p:cNvSpPr>
            <a:spLocks noGrp="1"/>
          </p:cNvSpPr>
          <p:nvPr>
            <p:ph type="title"/>
          </p:nvPr>
        </p:nvSpPr>
        <p:spPr/>
        <p:txBody>
          <a:bodyPr/>
          <a:lstStyle/>
          <a:p>
            <a:r>
              <a:rPr lang="de-DE"/>
              <a:t>Eigene Posts - Reaktionen - Export | Kulturjournal - 2 of 3</a:t>
            </a:r>
            <a:endParaRPr lang="en-US"/>
          </a:p>
        </p:txBody>
      </p:sp>
      <p:graphicFrame>
        <p:nvGraphicFramePr>
          <p:cNvPr id="5" name="Table Placeholder 4">
            <a:extLst>
              <a:ext uri="{FF2B5EF4-FFF2-40B4-BE49-F238E27FC236}">
                <a16:creationId xmlns:a16="http://schemas.microsoft.com/office/drawing/2014/main" id="{AAEE9CBC-3236-42D8-B0EF-CDD2548B4CF5}"/>
              </a:ext>
            </a:extLst>
          </p:cNvPr>
          <p:cNvGraphicFramePr>
            <a:graphicFrameLocks noGrp="1"/>
          </p:cNvGraphicFramePr>
          <p:nvPr>
            <p:ph type="tbl" sz="quarter" idx="13"/>
            <p:extLst>
              <p:ext uri="{D42A27DB-BD31-4B8C-83A1-F6EECF244321}">
                <p14:modId xmlns:p14="http://schemas.microsoft.com/office/powerpoint/2010/main" val="1512539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03558979"/>
                    </a:ext>
                  </a:extLst>
                </a:gridCol>
                <a:gridCol w="822960">
                  <a:extLst>
                    <a:ext uri="{9D8B030D-6E8A-4147-A177-3AD203B41FA5}">
                      <a16:colId xmlns:a16="http://schemas.microsoft.com/office/drawing/2014/main" val="3861914867"/>
                    </a:ext>
                  </a:extLst>
                </a:gridCol>
                <a:gridCol w="493776">
                  <a:extLst>
                    <a:ext uri="{9D8B030D-6E8A-4147-A177-3AD203B41FA5}">
                      <a16:colId xmlns:a16="http://schemas.microsoft.com/office/drawing/2014/main" val="594227448"/>
                    </a:ext>
                  </a:extLst>
                </a:gridCol>
                <a:gridCol w="493776">
                  <a:extLst>
                    <a:ext uri="{9D8B030D-6E8A-4147-A177-3AD203B41FA5}">
                      <a16:colId xmlns:a16="http://schemas.microsoft.com/office/drawing/2014/main" val="3268781313"/>
                    </a:ext>
                  </a:extLst>
                </a:gridCol>
                <a:gridCol w="493776">
                  <a:extLst>
                    <a:ext uri="{9D8B030D-6E8A-4147-A177-3AD203B41FA5}">
                      <a16:colId xmlns:a16="http://schemas.microsoft.com/office/drawing/2014/main" val="4105416621"/>
                    </a:ext>
                  </a:extLst>
                </a:gridCol>
                <a:gridCol w="493776">
                  <a:extLst>
                    <a:ext uri="{9D8B030D-6E8A-4147-A177-3AD203B41FA5}">
                      <a16:colId xmlns:a16="http://schemas.microsoft.com/office/drawing/2014/main" val="1115029540"/>
                    </a:ext>
                  </a:extLst>
                </a:gridCol>
                <a:gridCol w="493776">
                  <a:extLst>
                    <a:ext uri="{9D8B030D-6E8A-4147-A177-3AD203B41FA5}">
                      <a16:colId xmlns:a16="http://schemas.microsoft.com/office/drawing/2014/main" val="3521115633"/>
                    </a:ext>
                  </a:extLst>
                </a:gridCol>
                <a:gridCol w="493776">
                  <a:extLst>
                    <a:ext uri="{9D8B030D-6E8A-4147-A177-3AD203B41FA5}">
                      <a16:colId xmlns:a16="http://schemas.microsoft.com/office/drawing/2014/main" val="3911559340"/>
                    </a:ext>
                  </a:extLst>
                </a:gridCol>
                <a:gridCol w="493776">
                  <a:extLst>
                    <a:ext uri="{9D8B030D-6E8A-4147-A177-3AD203B41FA5}">
                      <a16:colId xmlns:a16="http://schemas.microsoft.com/office/drawing/2014/main" val="3904931153"/>
                    </a:ext>
                  </a:extLst>
                </a:gridCol>
                <a:gridCol w="493776">
                  <a:extLst>
                    <a:ext uri="{9D8B030D-6E8A-4147-A177-3AD203B41FA5}">
                      <a16:colId xmlns:a16="http://schemas.microsoft.com/office/drawing/2014/main" val="2024574726"/>
                    </a:ext>
                  </a:extLst>
                </a:gridCol>
                <a:gridCol w="493776">
                  <a:extLst>
                    <a:ext uri="{9D8B030D-6E8A-4147-A177-3AD203B41FA5}">
                      <a16:colId xmlns:a16="http://schemas.microsoft.com/office/drawing/2014/main" val="292200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0811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- 2018-05-01 10:22:13</a:t>
                      </a:r>
                      <a:r>
                        <a:rPr kumimoji="0" lang="de-DE" sz="1000" b="0" i="0" u="none" strike="noStrike" kern="1200" cap="none" spc="0" normalizeH="0" baseline="0" noProof="0">
                          <a:ln>
                            <a:noFill/>
                          </a:ln>
                          <a:solidFill>
                            <a:prstClr val="black"/>
                          </a:solidFill>
                          <a:effectLst/>
                          <a:uLnTx/>
                          <a:uFillTx/>
                          <a:latin typeface="+mn-lt"/>
                          <a:ea typeface="+mn-ea"/>
                          <a:cs typeface="+mn-cs"/>
                        </a:rPr>
                        <a:t>
Sind wir notorische Pessimisten? Es geht auch anders!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Das Kulturjournal-Quiz zur Lage der Welt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3908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- 2018-05-15 08:19:28</a:t>
                      </a:r>
                      <a:r>
                        <a:rPr kumimoji="0" lang="de-DE" sz="1000" b="0" i="0" u="none" strike="noStrike" kern="1200" cap="none" spc="0" normalizeH="0" baseline="0" noProof="0">
                          <a:ln>
                            <a:noFill/>
                          </a:ln>
                          <a:solidFill>
                            <a:prstClr val="black"/>
                          </a:solidFill>
                          <a:effectLst/>
                          <a:uLnTx/>
                          <a:uFillTx/>
                          <a:latin typeface="+mn-lt"/>
                          <a:ea typeface="+mn-ea"/>
                          <a:cs typeface="+mn-cs"/>
                        </a:rPr>
                        <a:t>
Inklusion ist ein Menschenrecht! Doch viele Schulen sind überfordert.
----------------
https://www.ndr.de/fernsehen/kulturjournal6126.html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14291671"/>
                  </a:ext>
                </a:extLst>
              </a:tr>
            </a:tbl>
          </a:graphicData>
        </a:graphic>
      </p:graphicFrame>
      <p:sp>
        <p:nvSpPr>
          <p:cNvPr id="4" name="Text Placeholder 3">
            <a:extLst>
              <a:ext uri="{FF2B5EF4-FFF2-40B4-BE49-F238E27FC236}">
                <a16:creationId xmlns:a16="http://schemas.microsoft.com/office/drawing/2014/main" id="{7813F477-AEEB-4D15-8730-20A25133E944}"/>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3997585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454CF-09ED-4A31-AAED-06BED20FF646}"/>
              </a:ext>
            </a:extLst>
          </p:cNvPr>
          <p:cNvSpPr>
            <a:spLocks noGrp="1"/>
          </p:cNvSpPr>
          <p:nvPr>
            <p:ph type="title"/>
          </p:nvPr>
        </p:nvSpPr>
        <p:spPr/>
        <p:txBody>
          <a:bodyPr/>
          <a:lstStyle/>
          <a:p>
            <a:r>
              <a:rPr lang="de-DE"/>
              <a:t>Eigene Posts - Reaktionen - Export | Kulturjournal - 3 of 3</a:t>
            </a:r>
            <a:endParaRPr lang="en-US"/>
          </a:p>
        </p:txBody>
      </p:sp>
      <p:graphicFrame>
        <p:nvGraphicFramePr>
          <p:cNvPr id="5" name="Table Placeholder 4">
            <a:extLst>
              <a:ext uri="{FF2B5EF4-FFF2-40B4-BE49-F238E27FC236}">
                <a16:creationId xmlns:a16="http://schemas.microsoft.com/office/drawing/2014/main" id="{CEFD1C7A-2A9F-4F19-9042-701039D91464}"/>
              </a:ext>
            </a:extLst>
          </p:cNvPr>
          <p:cNvGraphicFramePr>
            <a:graphicFrameLocks noGrp="1"/>
          </p:cNvGraphicFramePr>
          <p:nvPr>
            <p:ph type="tbl" sz="quarter" idx="13"/>
            <p:extLst>
              <p:ext uri="{D42A27DB-BD31-4B8C-83A1-F6EECF244321}">
                <p14:modId xmlns:p14="http://schemas.microsoft.com/office/powerpoint/2010/main" val="1025875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624497002"/>
                    </a:ext>
                  </a:extLst>
                </a:gridCol>
                <a:gridCol w="822960">
                  <a:extLst>
                    <a:ext uri="{9D8B030D-6E8A-4147-A177-3AD203B41FA5}">
                      <a16:colId xmlns:a16="http://schemas.microsoft.com/office/drawing/2014/main" val="1004298277"/>
                    </a:ext>
                  </a:extLst>
                </a:gridCol>
                <a:gridCol w="493776">
                  <a:extLst>
                    <a:ext uri="{9D8B030D-6E8A-4147-A177-3AD203B41FA5}">
                      <a16:colId xmlns:a16="http://schemas.microsoft.com/office/drawing/2014/main" val="933551858"/>
                    </a:ext>
                  </a:extLst>
                </a:gridCol>
                <a:gridCol w="493776">
                  <a:extLst>
                    <a:ext uri="{9D8B030D-6E8A-4147-A177-3AD203B41FA5}">
                      <a16:colId xmlns:a16="http://schemas.microsoft.com/office/drawing/2014/main" val="2351840199"/>
                    </a:ext>
                  </a:extLst>
                </a:gridCol>
                <a:gridCol w="493776">
                  <a:extLst>
                    <a:ext uri="{9D8B030D-6E8A-4147-A177-3AD203B41FA5}">
                      <a16:colId xmlns:a16="http://schemas.microsoft.com/office/drawing/2014/main" val="859331912"/>
                    </a:ext>
                  </a:extLst>
                </a:gridCol>
                <a:gridCol w="493776">
                  <a:extLst>
                    <a:ext uri="{9D8B030D-6E8A-4147-A177-3AD203B41FA5}">
                      <a16:colId xmlns:a16="http://schemas.microsoft.com/office/drawing/2014/main" val="353499769"/>
                    </a:ext>
                  </a:extLst>
                </a:gridCol>
                <a:gridCol w="493776">
                  <a:extLst>
                    <a:ext uri="{9D8B030D-6E8A-4147-A177-3AD203B41FA5}">
                      <a16:colId xmlns:a16="http://schemas.microsoft.com/office/drawing/2014/main" val="1962486637"/>
                    </a:ext>
                  </a:extLst>
                </a:gridCol>
                <a:gridCol w="493776">
                  <a:extLst>
                    <a:ext uri="{9D8B030D-6E8A-4147-A177-3AD203B41FA5}">
                      <a16:colId xmlns:a16="http://schemas.microsoft.com/office/drawing/2014/main" val="790656036"/>
                    </a:ext>
                  </a:extLst>
                </a:gridCol>
                <a:gridCol w="493776">
                  <a:extLst>
                    <a:ext uri="{9D8B030D-6E8A-4147-A177-3AD203B41FA5}">
                      <a16:colId xmlns:a16="http://schemas.microsoft.com/office/drawing/2014/main" val="4202287124"/>
                    </a:ext>
                  </a:extLst>
                </a:gridCol>
                <a:gridCol w="493776">
                  <a:extLst>
                    <a:ext uri="{9D8B030D-6E8A-4147-A177-3AD203B41FA5}">
                      <a16:colId xmlns:a16="http://schemas.microsoft.com/office/drawing/2014/main" val="1662152426"/>
                    </a:ext>
                  </a:extLst>
                </a:gridCol>
                <a:gridCol w="493776">
                  <a:extLst>
                    <a:ext uri="{9D8B030D-6E8A-4147-A177-3AD203B41FA5}">
                      <a16:colId xmlns:a16="http://schemas.microsoft.com/office/drawing/2014/main" val="1153683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7411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Kulturjournal - 2018-05-14 18:30:00</a:t>
                      </a:r>
                      <a:r>
                        <a:rPr kumimoji="0" lang="de-DE" sz="1000" b="0" i="0" u="none" strike="noStrike" kern="1200" cap="none" spc="0" normalizeH="0" baseline="0" noProof="0">
                          <a:ln>
                            <a:noFill/>
                          </a:ln>
                          <a:solidFill>
                            <a:prstClr val="black"/>
                          </a:solidFill>
                          <a:effectLst/>
                          <a:uLnTx/>
                          <a:uFillTx/>
                          <a:latin typeface="+mn-lt"/>
                          <a:ea typeface="+mn-ea"/>
                          <a:cs typeface="+mn-cs"/>
                        </a:rPr>
                        <a:t>
Engagierte Bürger retten ihre Stadt!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Hann. Münden: Sanierung selbstgemacht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9528134"/>
                  </a:ext>
                </a:extLst>
              </a:tr>
            </a:tbl>
          </a:graphicData>
        </a:graphic>
      </p:graphicFrame>
      <p:sp>
        <p:nvSpPr>
          <p:cNvPr id="4" name="Text Placeholder 3">
            <a:extLst>
              <a:ext uri="{FF2B5EF4-FFF2-40B4-BE49-F238E27FC236}">
                <a16:creationId xmlns:a16="http://schemas.microsoft.com/office/drawing/2014/main" id="{2DB02AAD-8229-4440-BE04-A1A07934584C}"/>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4832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D98EE-91BB-41EA-91C0-986FBA37EB76}"/>
              </a:ext>
            </a:extLst>
          </p:cNvPr>
          <p:cNvSpPr>
            <a:spLocks noGrp="1"/>
          </p:cNvSpPr>
          <p:nvPr>
            <p:ph type="title"/>
          </p:nvPr>
        </p:nvSpPr>
        <p:spPr/>
        <p:txBody>
          <a:bodyPr/>
          <a:lstStyle/>
          <a:p>
            <a:r>
              <a:rPr lang="en-US"/>
              <a:t>Eigene Videos - Crossposts - Export | Kulturjournal</a:t>
            </a:r>
          </a:p>
        </p:txBody>
      </p:sp>
      <p:graphicFrame>
        <p:nvGraphicFramePr>
          <p:cNvPr id="5" name="Table Placeholder 4">
            <a:extLst>
              <a:ext uri="{FF2B5EF4-FFF2-40B4-BE49-F238E27FC236}">
                <a16:creationId xmlns:a16="http://schemas.microsoft.com/office/drawing/2014/main" id="{63AF4D8D-5D82-48D6-A2E4-31E74CA70A4E}"/>
              </a:ext>
            </a:extLst>
          </p:cNvPr>
          <p:cNvGraphicFramePr>
            <a:graphicFrameLocks noGrp="1"/>
          </p:cNvGraphicFramePr>
          <p:nvPr>
            <p:ph type="tbl" sz="quarter" idx="13"/>
            <p:extLst>
              <p:ext uri="{D42A27DB-BD31-4B8C-83A1-F6EECF244321}">
                <p14:modId xmlns:p14="http://schemas.microsoft.com/office/powerpoint/2010/main" val="1672351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764845955"/>
                    </a:ext>
                  </a:extLst>
                </a:gridCol>
                <a:gridCol w="493776">
                  <a:extLst>
                    <a:ext uri="{9D8B030D-6E8A-4147-A177-3AD203B41FA5}">
                      <a16:colId xmlns:a16="http://schemas.microsoft.com/office/drawing/2014/main" val="4179903595"/>
                    </a:ext>
                  </a:extLst>
                </a:gridCol>
                <a:gridCol w="411480">
                  <a:extLst>
                    <a:ext uri="{9D8B030D-6E8A-4147-A177-3AD203B41FA5}">
                      <a16:colId xmlns:a16="http://schemas.microsoft.com/office/drawing/2014/main" val="3172745078"/>
                    </a:ext>
                  </a:extLst>
                </a:gridCol>
                <a:gridCol w="411480">
                  <a:extLst>
                    <a:ext uri="{9D8B030D-6E8A-4147-A177-3AD203B41FA5}">
                      <a16:colId xmlns:a16="http://schemas.microsoft.com/office/drawing/2014/main" val="3889835094"/>
                    </a:ext>
                  </a:extLst>
                </a:gridCol>
                <a:gridCol w="246888">
                  <a:extLst>
                    <a:ext uri="{9D8B030D-6E8A-4147-A177-3AD203B41FA5}">
                      <a16:colId xmlns:a16="http://schemas.microsoft.com/office/drawing/2014/main" val="3559443376"/>
                    </a:ext>
                  </a:extLst>
                </a:gridCol>
                <a:gridCol w="658368">
                  <a:extLst>
                    <a:ext uri="{9D8B030D-6E8A-4147-A177-3AD203B41FA5}">
                      <a16:colId xmlns:a16="http://schemas.microsoft.com/office/drawing/2014/main" val="4119704870"/>
                    </a:ext>
                  </a:extLst>
                </a:gridCol>
                <a:gridCol w="576072">
                  <a:extLst>
                    <a:ext uri="{9D8B030D-6E8A-4147-A177-3AD203B41FA5}">
                      <a16:colId xmlns:a16="http://schemas.microsoft.com/office/drawing/2014/main" val="2404225851"/>
                    </a:ext>
                  </a:extLst>
                </a:gridCol>
                <a:gridCol w="576072">
                  <a:extLst>
                    <a:ext uri="{9D8B030D-6E8A-4147-A177-3AD203B41FA5}">
                      <a16:colId xmlns:a16="http://schemas.microsoft.com/office/drawing/2014/main" val="3876696839"/>
                    </a:ext>
                  </a:extLst>
                </a:gridCol>
                <a:gridCol w="411480">
                  <a:extLst>
                    <a:ext uri="{9D8B030D-6E8A-4147-A177-3AD203B41FA5}">
                      <a16:colId xmlns:a16="http://schemas.microsoft.com/office/drawing/2014/main" val="1394810396"/>
                    </a:ext>
                  </a:extLst>
                </a:gridCol>
                <a:gridCol w="658368">
                  <a:extLst>
                    <a:ext uri="{9D8B030D-6E8A-4147-A177-3AD203B41FA5}">
                      <a16:colId xmlns:a16="http://schemas.microsoft.com/office/drawing/2014/main" val="928511555"/>
                    </a:ext>
                  </a:extLst>
                </a:gridCol>
                <a:gridCol w="329184">
                  <a:extLst>
                    <a:ext uri="{9D8B030D-6E8A-4147-A177-3AD203B41FA5}">
                      <a16:colId xmlns:a16="http://schemas.microsoft.com/office/drawing/2014/main" val="1882553405"/>
                    </a:ext>
                  </a:extLst>
                </a:gridCol>
                <a:gridCol w="493776">
                  <a:extLst>
                    <a:ext uri="{9D8B030D-6E8A-4147-A177-3AD203B41FA5}">
                      <a16:colId xmlns:a16="http://schemas.microsoft.com/office/drawing/2014/main" val="2701138751"/>
                    </a:ext>
                  </a:extLst>
                </a:gridCol>
                <a:gridCol w="329184">
                  <a:extLst>
                    <a:ext uri="{9D8B030D-6E8A-4147-A177-3AD203B41FA5}">
                      <a16:colId xmlns:a16="http://schemas.microsoft.com/office/drawing/2014/main" val="2824548413"/>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694136955"/>
                  </a:ext>
                </a:extLst>
              </a:tr>
              <a:tr h="370840">
                <a:tc>
                  <a:txBody>
                    <a:bodyPr/>
                    <a:lstStyle/>
                    <a:p>
                      <a:r>
                        <a:rPr lang="de-DE" sz="1000" b="1"/>
                        <a:t> Kulturjournal - 2018-05-28 08:54:56 </a:t>
                      </a:r>
                      <a:r>
                        <a:rPr lang="de-DE" sz="1000"/>
                        <a:t> 
 Zwei Dörfer in Schleswig-Holstein trotzen der Landflucht:</a:t>
                      </a:r>
                      <a:endParaRPr lang="en-US" sz="1000"/>
                    </a:p>
                  </a:txBody>
                  <a:tcPr/>
                </a:tc>
                <a:tc>
                  <a:txBody>
                    <a:bodyPr/>
                    <a:lstStyle/>
                    <a:p>
                      <a:r>
                        <a:rPr lang="en-US" sz="1000"/>
                        <a:t>8039</a:t>
                      </a:r>
                    </a:p>
                  </a:txBody>
                  <a:tcPr/>
                </a:tc>
                <a:tc>
                  <a:txBody>
                    <a:bodyPr/>
                    <a:lstStyle/>
                    <a:p>
                      <a:r>
                        <a:rPr lang="en-US" sz="1000"/>
                        <a:t>0</a:t>
                      </a:r>
                    </a:p>
                  </a:txBody>
                  <a:tcPr/>
                </a:tc>
                <a:tc>
                  <a:txBody>
                    <a:bodyPr/>
                    <a:lstStyle/>
                    <a:p>
                      <a:r>
                        <a:rPr lang="en-US" sz="1000"/>
                        <a:t>18943</a:t>
                      </a:r>
                    </a:p>
                  </a:txBody>
                  <a:tcPr/>
                </a:tc>
                <a:tc>
                  <a:txBody>
                    <a:bodyPr/>
                    <a:lstStyle/>
                    <a:p>
                      <a:r>
                        <a:rPr lang="en-US" sz="1000"/>
                        <a:t>00:36</a:t>
                      </a:r>
                    </a:p>
                  </a:txBody>
                  <a:tcPr/>
                </a:tc>
                <a:tc>
                  <a:txBody>
                    <a:bodyPr/>
                    <a:lstStyle/>
                    <a:p>
                      <a:r>
                        <a:rPr lang="en-US" sz="1000"/>
                        <a:t>19 %</a:t>
                      </a:r>
                    </a:p>
                  </a:txBody>
                  <a:tcPr/>
                </a:tc>
                <a:tc>
                  <a:txBody>
                    <a:bodyPr/>
                    <a:lstStyle/>
                    <a:p>
                      <a:r>
                        <a:rPr lang="en-US" sz="1000"/>
                        <a:t>13869</a:t>
                      </a:r>
                    </a:p>
                  </a:txBody>
                  <a:tcPr/>
                </a:tc>
                <a:tc>
                  <a:txBody>
                    <a:bodyPr/>
                    <a:lstStyle/>
                    <a:p>
                      <a:r>
                        <a:rPr lang="en-US" sz="1000"/>
                        <a:t>379</a:t>
                      </a:r>
                    </a:p>
                  </a:txBody>
                  <a:tcPr/>
                </a:tc>
                <a:tc>
                  <a:txBody>
                    <a:bodyPr/>
                    <a:lstStyle/>
                    <a:p>
                      <a:r>
                        <a:rPr lang="en-US" sz="1000"/>
                        <a:t>4695</a:t>
                      </a:r>
                    </a:p>
                  </a:txBody>
                  <a:tcPr/>
                </a:tc>
                <a:tc>
                  <a:txBody>
                    <a:bodyPr/>
                    <a:lstStyle/>
                    <a:p>
                      <a:r>
                        <a:rPr lang="en-US" sz="1000"/>
                        <a:t>46019</a:t>
                      </a:r>
                    </a:p>
                  </a:txBody>
                  <a:tcPr/>
                </a:tc>
                <a:tc>
                  <a:txBody>
                    <a:bodyPr/>
                    <a:lstStyle/>
                    <a:p>
                      <a:r>
                        <a:rPr lang="en-US" sz="1000"/>
                        <a:t>219</a:t>
                      </a:r>
                    </a:p>
                  </a:txBody>
                  <a:tcPr/>
                </a:tc>
                <a:tc>
                  <a:txBody>
                    <a:bodyPr/>
                    <a:lstStyle/>
                    <a:p>
                      <a:r>
                        <a:rPr lang="en-US" sz="1000"/>
                        <a:t>31</a:t>
                      </a:r>
                    </a:p>
                  </a:txBody>
                  <a:tcPr/>
                </a:tc>
                <a:tc>
                  <a:txBody>
                    <a:bodyPr/>
                    <a:lstStyle/>
                    <a:p>
                      <a:r>
                        <a:rPr lang="en-US" sz="1000"/>
                        <a:t>39</a:t>
                      </a:r>
                    </a:p>
                  </a:txBody>
                  <a:tcPr/>
                </a:tc>
                <a:extLst>
                  <a:ext uri="{0D108BD9-81ED-4DB2-BD59-A6C34878D82A}">
                    <a16:rowId xmlns:a16="http://schemas.microsoft.com/office/drawing/2014/main" val="199542599"/>
                  </a:ext>
                </a:extLst>
              </a:tr>
              <a:tr h="370840">
                <a:tc>
                  <a:txBody>
                    <a:bodyPr/>
                    <a:lstStyle/>
                    <a:p>
                      <a:r>
                        <a:rPr lang="de-DE" sz="1000" b="1"/>
                        <a:t> Kulturjournal - 2018-05-16 10:30:00 </a:t>
                      </a:r>
                      <a:r>
                        <a:rPr lang="de-DE" sz="1000"/>
                        <a:t> 
 Rhythmus oder Rythmus, das oder dass? Wie gut seid ihr in Rechtschreibung? 😱</a:t>
                      </a:r>
                      <a:endParaRPr lang="en-US" sz="1000"/>
                    </a:p>
                  </a:txBody>
                  <a:tcPr/>
                </a:tc>
                <a:tc>
                  <a:txBody>
                    <a:bodyPr/>
                    <a:lstStyle/>
                    <a:p>
                      <a:r>
                        <a:rPr lang="en-US" sz="1000"/>
                        <a:t>6647</a:t>
                      </a:r>
                    </a:p>
                  </a:txBody>
                  <a:tcPr/>
                </a:tc>
                <a:tc>
                  <a:txBody>
                    <a:bodyPr/>
                    <a:lstStyle/>
                    <a:p>
                      <a:r>
                        <a:rPr lang="en-US" sz="1000"/>
                        <a:t>0</a:t>
                      </a:r>
                    </a:p>
                  </a:txBody>
                  <a:tcPr/>
                </a:tc>
                <a:tc>
                  <a:txBody>
                    <a:bodyPr/>
                    <a:lstStyle/>
                    <a:p>
                      <a:r>
                        <a:rPr lang="en-US" sz="1000"/>
                        <a:t>12772</a:t>
                      </a:r>
                    </a:p>
                  </a:txBody>
                  <a:tcPr/>
                </a:tc>
                <a:tc>
                  <a:txBody>
                    <a:bodyPr/>
                    <a:lstStyle/>
                    <a:p>
                      <a:r>
                        <a:rPr lang="en-US" sz="1000"/>
                        <a:t>00:52</a:t>
                      </a:r>
                    </a:p>
                  </a:txBody>
                  <a:tcPr/>
                </a:tc>
                <a:tc>
                  <a:txBody>
                    <a:bodyPr/>
                    <a:lstStyle/>
                    <a:p>
                      <a:r>
                        <a:rPr lang="en-US" sz="1000"/>
                        <a:t>17 %</a:t>
                      </a:r>
                    </a:p>
                  </a:txBody>
                  <a:tcPr/>
                </a:tc>
                <a:tc>
                  <a:txBody>
                    <a:bodyPr/>
                    <a:lstStyle/>
                    <a:p>
                      <a:r>
                        <a:rPr lang="en-US" sz="1000"/>
                        <a:t>12540</a:t>
                      </a:r>
                    </a:p>
                  </a:txBody>
                  <a:tcPr/>
                </a:tc>
                <a:tc>
                  <a:txBody>
                    <a:bodyPr/>
                    <a:lstStyle/>
                    <a:p>
                      <a:r>
                        <a:rPr lang="en-US" sz="1000"/>
                        <a:t>109</a:t>
                      </a:r>
                    </a:p>
                  </a:txBody>
                  <a:tcPr/>
                </a:tc>
                <a:tc>
                  <a:txBody>
                    <a:bodyPr/>
                    <a:lstStyle/>
                    <a:p>
                      <a:r>
                        <a:rPr lang="en-US" sz="1000"/>
                        <a:t>123</a:t>
                      </a:r>
                    </a:p>
                  </a:txBody>
                  <a:tcPr/>
                </a:tc>
                <a:tc>
                  <a:txBody>
                    <a:bodyPr/>
                    <a:lstStyle/>
                    <a:p>
                      <a:r>
                        <a:rPr lang="en-US" sz="1000"/>
                        <a:t>26948</a:t>
                      </a:r>
                    </a:p>
                  </a:txBody>
                  <a:tcPr/>
                </a:tc>
                <a:tc>
                  <a:txBody>
                    <a:bodyPr/>
                    <a:lstStyle/>
                    <a:p>
                      <a:r>
                        <a:rPr lang="en-US" sz="1000"/>
                        <a:t>44</a:t>
                      </a:r>
                    </a:p>
                  </a:txBody>
                  <a:tcPr/>
                </a:tc>
                <a:tc>
                  <a:txBody>
                    <a:bodyPr/>
                    <a:lstStyle/>
                    <a:p>
                      <a:r>
                        <a:rPr lang="en-US" sz="1000"/>
                        <a:t>38</a:t>
                      </a:r>
                    </a:p>
                  </a:txBody>
                  <a:tcPr/>
                </a:tc>
                <a:tc>
                  <a:txBody>
                    <a:bodyPr/>
                    <a:lstStyle/>
                    <a:p>
                      <a:r>
                        <a:rPr lang="en-US" sz="1000"/>
                        <a:t>12</a:t>
                      </a:r>
                    </a:p>
                  </a:txBody>
                  <a:tcPr/>
                </a:tc>
                <a:extLst>
                  <a:ext uri="{0D108BD9-81ED-4DB2-BD59-A6C34878D82A}">
                    <a16:rowId xmlns:a16="http://schemas.microsoft.com/office/drawing/2014/main" val="410478770"/>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5922</a:t>
                      </a:r>
                    </a:p>
                  </a:txBody>
                  <a:tcPr/>
                </a:tc>
                <a:tc>
                  <a:txBody>
                    <a:bodyPr/>
                    <a:lstStyle/>
                    <a:p>
                      <a:r>
                        <a:rPr lang="en-US" sz="1000"/>
                        <a:t>0</a:t>
                      </a:r>
                    </a:p>
                  </a:txBody>
                  <a:tcPr/>
                </a:tc>
                <a:tc>
                  <a:txBody>
                    <a:bodyPr/>
                    <a:lstStyle/>
                    <a:p>
                      <a:r>
                        <a:rPr lang="en-US" sz="1000"/>
                        <a:t>10458</a:t>
                      </a:r>
                    </a:p>
                  </a:txBody>
                  <a:tcPr/>
                </a:tc>
                <a:tc>
                  <a:txBody>
                    <a:bodyPr/>
                    <a:lstStyle/>
                    <a:p>
                      <a:r>
                        <a:rPr lang="en-US" sz="1000"/>
                        <a:t>04:27</a:t>
                      </a:r>
                    </a:p>
                  </a:txBody>
                  <a:tcPr/>
                </a:tc>
                <a:tc>
                  <a:txBody>
                    <a:bodyPr/>
                    <a:lstStyle/>
                    <a:p>
                      <a:r>
                        <a:rPr lang="en-US" sz="1000"/>
                        <a:t>6 %</a:t>
                      </a:r>
                    </a:p>
                  </a:txBody>
                  <a:tcPr/>
                </a:tc>
                <a:tc>
                  <a:txBody>
                    <a:bodyPr/>
                    <a:lstStyle/>
                    <a:p>
                      <a:r>
                        <a:rPr lang="en-US" sz="1000"/>
                        <a:t>8318</a:t>
                      </a:r>
                    </a:p>
                  </a:txBody>
                  <a:tcPr/>
                </a:tc>
                <a:tc>
                  <a:txBody>
                    <a:bodyPr/>
                    <a:lstStyle/>
                    <a:p>
                      <a:r>
                        <a:rPr lang="en-US" sz="1000"/>
                        <a:t>1025</a:t>
                      </a:r>
                    </a:p>
                  </a:txBody>
                  <a:tcPr/>
                </a:tc>
                <a:tc>
                  <a:txBody>
                    <a:bodyPr/>
                    <a:lstStyle/>
                    <a:p>
                      <a:r>
                        <a:rPr lang="en-US" sz="1000"/>
                        <a:t>1115</a:t>
                      </a:r>
                    </a:p>
                  </a:txBody>
                  <a:tcPr/>
                </a:tc>
                <a:tc>
                  <a:txBody>
                    <a:bodyPr/>
                    <a:lstStyle/>
                    <a:p>
                      <a:r>
                        <a:rPr lang="en-US" sz="1000"/>
                        <a:t>25211</a:t>
                      </a:r>
                    </a:p>
                  </a:txBody>
                  <a:tcPr/>
                </a:tc>
                <a:tc>
                  <a:txBody>
                    <a:bodyPr/>
                    <a:lstStyle/>
                    <a:p>
                      <a:r>
                        <a:rPr lang="en-US" sz="1000"/>
                        <a:t>85</a:t>
                      </a:r>
                    </a:p>
                  </a:txBody>
                  <a:tcPr/>
                </a:tc>
                <a:tc>
                  <a:txBody>
                    <a:bodyPr/>
                    <a:lstStyle/>
                    <a:p>
                      <a:r>
                        <a:rPr lang="en-US" sz="1000"/>
                        <a:t>21</a:t>
                      </a:r>
                    </a:p>
                  </a:txBody>
                  <a:tcPr/>
                </a:tc>
                <a:tc>
                  <a:txBody>
                    <a:bodyPr/>
                    <a:lstStyle/>
                    <a:p>
                      <a:r>
                        <a:rPr lang="en-US" sz="1000"/>
                        <a:t>19</a:t>
                      </a:r>
                    </a:p>
                  </a:txBody>
                  <a:tcPr/>
                </a:tc>
                <a:extLst>
                  <a:ext uri="{0D108BD9-81ED-4DB2-BD59-A6C34878D82A}">
                    <a16:rowId xmlns:a16="http://schemas.microsoft.com/office/drawing/2014/main" val="170519029"/>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5205</a:t>
                      </a:r>
                    </a:p>
                  </a:txBody>
                  <a:tcPr/>
                </a:tc>
                <a:tc>
                  <a:txBody>
                    <a:bodyPr/>
                    <a:lstStyle/>
                    <a:p>
                      <a:r>
                        <a:rPr lang="en-US" sz="1000"/>
                        <a:t>0</a:t>
                      </a:r>
                    </a:p>
                  </a:txBody>
                  <a:tcPr/>
                </a:tc>
                <a:tc>
                  <a:txBody>
                    <a:bodyPr/>
                    <a:lstStyle/>
                    <a:p>
                      <a:r>
                        <a:rPr lang="en-US" sz="1000"/>
                        <a:t>12965</a:t>
                      </a:r>
                    </a:p>
                  </a:txBody>
                  <a:tcPr/>
                </a:tc>
                <a:tc>
                  <a:txBody>
                    <a:bodyPr/>
                    <a:lstStyle/>
                    <a:p>
                      <a:r>
                        <a:rPr lang="en-US" sz="1000"/>
                        <a:t>00:40</a:t>
                      </a:r>
                    </a:p>
                  </a:txBody>
                  <a:tcPr/>
                </a:tc>
                <a:tc>
                  <a:txBody>
                    <a:bodyPr/>
                    <a:lstStyle/>
                    <a:p>
                      <a:r>
                        <a:rPr lang="en-US" sz="1000"/>
                        <a:t>20 %</a:t>
                      </a:r>
                    </a:p>
                  </a:txBody>
                  <a:tcPr/>
                </a:tc>
                <a:tc>
                  <a:txBody>
                    <a:bodyPr/>
                    <a:lstStyle/>
                    <a:p>
                      <a:r>
                        <a:rPr lang="en-US" sz="1000"/>
                        <a:t>10503</a:t>
                      </a:r>
                    </a:p>
                  </a:txBody>
                  <a:tcPr/>
                </a:tc>
                <a:tc>
                  <a:txBody>
                    <a:bodyPr/>
                    <a:lstStyle/>
                    <a:p>
                      <a:r>
                        <a:rPr lang="en-US" sz="1000"/>
                        <a:t>298</a:t>
                      </a:r>
                    </a:p>
                  </a:txBody>
                  <a:tcPr/>
                </a:tc>
                <a:tc>
                  <a:txBody>
                    <a:bodyPr/>
                    <a:lstStyle/>
                    <a:p>
                      <a:r>
                        <a:rPr lang="en-US" sz="1000"/>
                        <a:t>2164</a:t>
                      </a:r>
                    </a:p>
                  </a:txBody>
                  <a:tcPr/>
                </a:tc>
                <a:tc>
                  <a:txBody>
                    <a:bodyPr/>
                    <a:lstStyle/>
                    <a:p>
                      <a:r>
                        <a:rPr lang="en-US" sz="1000"/>
                        <a:t>26098</a:t>
                      </a:r>
                    </a:p>
                  </a:txBody>
                  <a:tcPr/>
                </a:tc>
                <a:tc>
                  <a:txBody>
                    <a:bodyPr/>
                    <a:lstStyle/>
                    <a:p>
                      <a:r>
                        <a:rPr lang="en-US" sz="1000"/>
                        <a:t>167</a:t>
                      </a:r>
                    </a:p>
                  </a:txBody>
                  <a:tcPr/>
                </a:tc>
                <a:tc>
                  <a:txBody>
                    <a:bodyPr/>
                    <a:lstStyle/>
                    <a:p>
                      <a:r>
                        <a:rPr lang="en-US" sz="1000"/>
                        <a:t>11</a:t>
                      </a:r>
                    </a:p>
                  </a:txBody>
                  <a:tcPr/>
                </a:tc>
                <a:tc>
                  <a:txBody>
                    <a:bodyPr/>
                    <a:lstStyle/>
                    <a:p>
                      <a:r>
                        <a:rPr lang="en-US" sz="1000"/>
                        <a:t>37</a:t>
                      </a:r>
                    </a:p>
                  </a:txBody>
                  <a:tcPr/>
                </a:tc>
                <a:extLst>
                  <a:ext uri="{0D108BD9-81ED-4DB2-BD59-A6C34878D82A}">
                    <a16:rowId xmlns:a16="http://schemas.microsoft.com/office/drawing/2014/main" val="796091601"/>
                  </a:ext>
                </a:extLst>
              </a:tr>
              <a:tr h="370840">
                <a:tc>
                  <a:txBody>
                    <a:bodyPr/>
                    <a:lstStyle/>
                    <a:p>
                      <a:r>
                        <a:rPr lang="de-DE" sz="1000" b="1"/>
                        <a:t> Kulturjournal - 2018-05-08 09:55:58 </a:t>
                      </a:r>
                      <a:r>
                        <a:rPr lang="de-DE" sz="1000"/>
                        <a:t> 
 Wohnungssuche ist hart - und wer kann sich Wohnen in der Stadt heute eigentlich noch leisten? Hilft jetzt nur noch Zocken? Unser Reporter Dirk Böge spielt "Wohnopoly" um Miete, Makler und Massenbesichtigungen.</a:t>
                      </a:r>
                      <a:endParaRPr lang="en-US" sz="1000"/>
                    </a:p>
                  </a:txBody>
                  <a:tcPr/>
                </a:tc>
                <a:tc>
                  <a:txBody>
                    <a:bodyPr/>
                    <a:lstStyle/>
                    <a:p>
                      <a:r>
                        <a:rPr lang="en-US" sz="1000"/>
                        <a:t>5001</a:t>
                      </a:r>
                    </a:p>
                  </a:txBody>
                  <a:tcPr/>
                </a:tc>
                <a:tc>
                  <a:txBody>
                    <a:bodyPr/>
                    <a:lstStyle/>
                    <a:p>
                      <a:r>
                        <a:rPr lang="en-US" sz="1000"/>
                        <a:t>0</a:t>
                      </a:r>
                    </a:p>
                  </a:txBody>
                  <a:tcPr/>
                </a:tc>
                <a:tc>
                  <a:txBody>
                    <a:bodyPr/>
                    <a:lstStyle/>
                    <a:p>
                      <a:r>
                        <a:rPr lang="en-US" sz="1000"/>
                        <a:t>14694</a:t>
                      </a:r>
                    </a:p>
                  </a:txBody>
                  <a:tcPr/>
                </a:tc>
                <a:tc>
                  <a:txBody>
                    <a:bodyPr/>
                    <a:lstStyle/>
                    <a:p>
                      <a:r>
                        <a:rPr lang="en-US" sz="1000"/>
                        <a:t>03:22</a:t>
                      </a:r>
                    </a:p>
                  </a:txBody>
                  <a:tcPr/>
                </a:tc>
                <a:tc>
                  <a:txBody>
                    <a:bodyPr/>
                    <a:lstStyle/>
                    <a:p>
                      <a:r>
                        <a:rPr lang="en-US" sz="1000"/>
                        <a:t>5 %</a:t>
                      </a:r>
                    </a:p>
                  </a:txBody>
                  <a:tcPr/>
                </a:tc>
                <a:tc>
                  <a:txBody>
                    <a:bodyPr/>
                    <a:lstStyle/>
                    <a:p>
                      <a:r>
                        <a:rPr lang="en-US" sz="1000"/>
                        <a:t>14192</a:t>
                      </a:r>
                    </a:p>
                  </a:txBody>
                  <a:tcPr/>
                </a:tc>
                <a:tc>
                  <a:txBody>
                    <a:bodyPr/>
                    <a:lstStyle/>
                    <a:p>
                      <a:r>
                        <a:rPr lang="en-US" sz="1000"/>
                        <a:t>376</a:t>
                      </a:r>
                    </a:p>
                  </a:txBody>
                  <a:tcPr/>
                </a:tc>
                <a:tc>
                  <a:txBody>
                    <a:bodyPr/>
                    <a:lstStyle/>
                    <a:p>
                      <a:r>
                        <a:rPr lang="en-US" sz="1000"/>
                        <a:t>126</a:t>
                      </a:r>
                    </a:p>
                  </a:txBody>
                  <a:tcPr/>
                </a:tc>
                <a:tc>
                  <a:txBody>
                    <a:bodyPr/>
                    <a:lstStyle/>
                    <a:p>
                      <a:r>
                        <a:rPr lang="en-US" sz="1000"/>
                        <a:t>32118</a:t>
                      </a:r>
                    </a:p>
                  </a:txBody>
                  <a:tcPr/>
                </a:tc>
                <a:tc>
                  <a:txBody>
                    <a:bodyPr/>
                    <a:lstStyle/>
                    <a:p>
                      <a:r>
                        <a:rPr lang="en-US" sz="1000"/>
                        <a:t>21</a:t>
                      </a:r>
                    </a:p>
                  </a:txBody>
                  <a:tcPr/>
                </a:tc>
                <a:tc>
                  <a:txBody>
                    <a:bodyPr/>
                    <a:lstStyle/>
                    <a:p>
                      <a:r>
                        <a:rPr lang="en-US" sz="1000"/>
                        <a:t>54</a:t>
                      </a:r>
                    </a:p>
                  </a:txBody>
                  <a:tcPr/>
                </a:tc>
                <a:tc>
                  <a:txBody>
                    <a:bodyPr/>
                    <a:lstStyle/>
                    <a:p>
                      <a:r>
                        <a:rPr lang="en-US" sz="1000"/>
                        <a:t>7</a:t>
                      </a:r>
                    </a:p>
                  </a:txBody>
                  <a:tcPr/>
                </a:tc>
                <a:extLst>
                  <a:ext uri="{0D108BD9-81ED-4DB2-BD59-A6C34878D82A}">
                    <a16:rowId xmlns:a16="http://schemas.microsoft.com/office/drawing/2014/main" val="1233872562"/>
                  </a:ext>
                </a:extLst>
              </a:tr>
            </a:tbl>
          </a:graphicData>
        </a:graphic>
      </p:graphicFrame>
      <p:sp>
        <p:nvSpPr>
          <p:cNvPr id="4" name="Text Placeholder 3">
            <a:extLst>
              <a:ext uri="{FF2B5EF4-FFF2-40B4-BE49-F238E27FC236}">
                <a16:creationId xmlns:a16="http://schemas.microsoft.com/office/drawing/2014/main" id="{CBCE13D1-5D31-4EB4-B3F1-5DD794EB547A}"/>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12123408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55CB0-7517-47AB-83C2-E8711E4AC3FE}"/>
              </a:ext>
            </a:extLst>
          </p:cNvPr>
          <p:cNvSpPr>
            <a:spLocks noGrp="1"/>
          </p:cNvSpPr>
          <p:nvPr>
            <p:ph type="title"/>
          </p:nvPr>
        </p:nvSpPr>
        <p:spPr/>
        <p:txBody>
          <a:bodyPr/>
          <a:lstStyle/>
          <a:p>
            <a:r>
              <a:rPr lang="de-DE"/>
              <a:t>Eigene Videos - Crossposts (nur Ersteller) - Export  | Kulturjournal</a:t>
            </a:r>
            <a:endParaRPr lang="en-US"/>
          </a:p>
        </p:txBody>
      </p:sp>
      <p:graphicFrame>
        <p:nvGraphicFramePr>
          <p:cNvPr id="5" name="Table Placeholder 4">
            <a:extLst>
              <a:ext uri="{FF2B5EF4-FFF2-40B4-BE49-F238E27FC236}">
                <a16:creationId xmlns:a16="http://schemas.microsoft.com/office/drawing/2014/main" id="{EB51C33F-745C-40CE-A9DA-A950D5BF7A31}"/>
              </a:ext>
            </a:extLst>
          </p:cNvPr>
          <p:cNvGraphicFramePr>
            <a:graphicFrameLocks noGrp="1"/>
          </p:cNvGraphicFramePr>
          <p:nvPr>
            <p:ph type="tbl" sz="quarter" idx="13"/>
            <p:extLst>
              <p:ext uri="{D42A27DB-BD31-4B8C-83A1-F6EECF244321}">
                <p14:modId xmlns:p14="http://schemas.microsoft.com/office/powerpoint/2010/main" val="1390276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114803591"/>
                    </a:ext>
                  </a:extLst>
                </a:gridCol>
                <a:gridCol w="493776">
                  <a:extLst>
                    <a:ext uri="{9D8B030D-6E8A-4147-A177-3AD203B41FA5}">
                      <a16:colId xmlns:a16="http://schemas.microsoft.com/office/drawing/2014/main" val="2564563627"/>
                    </a:ext>
                  </a:extLst>
                </a:gridCol>
                <a:gridCol w="411480">
                  <a:extLst>
                    <a:ext uri="{9D8B030D-6E8A-4147-A177-3AD203B41FA5}">
                      <a16:colId xmlns:a16="http://schemas.microsoft.com/office/drawing/2014/main" val="409452973"/>
                    </a:ext>
                  </a:extLst>
                </a:gridCol>
                <a:gridCol w="411480">
                  <a:extLst>
                    <a:ext uri="{9D8B030D-6E8A-4147-A177-3AD203B41FA5}">
                      <a16:colId xmlns:a16="http://schemas.microsoft.com/office/drawing/2014/main" val="377838559"/>
                    </a:ext>
                  </a:extLst>
                </a:gridCol>
                <a:gridCol w="246888">
                  <a:extLst>
                    <a:ext uri="{9D8B030D-6E8A-4147-A177-3AD203B41FA5}">
                      <a16:colId xmlns:a16="http://schemas.microsoft.com/office/drawing/2014/main" val="1200981956"/>
                    </a:ext>
                  </a:extLst>
                </a:gridCol>
                <a:gridCol w="658368">
                  <a:extLst>
                    <a:ext uri="{9D8B030D-6E8A-4147-A177-3AD203B41FA5}">
                      <a16:colId xmlns:a16="http://schemas.microsoft.com/office/drawing/2014/main" val="45183527"/>
                    </a:ext>
                  </a:extLst>
                </a:gridCol>
                <a:gridCol w="576072">
                  <a:extLst>
                    <a:ext uri="{9D8B030D-6E8A-4147-A177-3AD203B41FA5}">
                      <a16:colId xmlns:a16="http://schemas.microsoft.com/office/drawing/2014/main" val="4084720664"/>
                    </a:ext>
                  </a:extLst>
                </a:gridCol>
                <a:gridCol w="576072">
                  <a:extLst>
                    <a:ext uri="{9D8B030D-6E8A-4147-A177-3AD203B41FA5}">
                      <a16:colId xmlns:a16="http://schemas.microsoft.com/office/drawing/2014/main" val="1247296212"/>
                    </a:ext>
                  </a:extLst>
                </a:gridCol>
                <a:gridCol w="411480">
                  <a:extLst>
                    <a:ext uri="{9D8B030D-6E8A-4147-A177-3AD203B41FA5}">
                      <a16:colId xmlns:a16="http://schemas.microsoft.com/office/drawing/2014/main" val="2518632977"/>
                    </a:ext>
                  </a:extLst>
                </a:gridCol>
                <a:gridCol w="658368">
                  <a:extLst>
                    <a:ext uri="{9D8B030D-6E8A-4147-A177-3AD203B41FA5}">
                      <a16:colId xmlns:a16="http://schemas.microsoft.com/office/drawing/2014/main" val="1632687569"/>
                    </a:ext>
                  </a:extLst>
                </a:gridCol>
                <a:gridCol w="329184">
                  <a:extLst>
                    <a:ext uri="{9D8B030D-6E8A-4147-A177-3AD203B41FA5}">
                      <a16:colId xmlns:a16="http://schemas.microsoft.com/office/drawing/2014/main" val="3641402613"/>
                    </a:ext>
                  </a:extLst>
                </a:gridCol>
                <a:gridCol w="493776">
                  <a:extLst>
                    <a:ext uri="{9D8B030D-6E8A-4147-A177-3AD203B41FA5}">
                      <a16:colId xmlns:a16="http://schemas.microsoft.com/office/drawing/2014/main" val="3107065219"/>
                    </a:ext>
                  </a:extLst>
                </a:gridCol>
                <a:gridCol w="329184">
                  <a:extLst>
                    <a:ext uri="{9D8B030D-6E8A-4147-A177-3AD203B41FA5}">
                      <a16:colId xmlns:a16="http://schemas.microsoft.com/office/drawing/2014/main" val="2828132203"/>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819117241"/>
                  </a:ext>
                </a:extLst>
              </a:tr>
              <a:tr h="370840">
                <a:tc>
                  <a:txBody>
                    <a:bodyPr/>
                    <a:lstStyle/>
                    <a:p>
                      <a:r>
                        <a:rPr lang="de-DE" sz="1000" b="1"/>
                        <a:t> Kulturjournal - 2018-05-28 08:54:56 </a:t>
                      </a:r>
                      <a:r>
                        <a:rPr lang="de-DE" sz="1000"/>
                        <a:t> 
 Zwei Dörfer in Schleswig-Holstein trotzen der Landflucht:</a:t>
                      </a:r>
                      <a:endParaRPr lang="en-US" sz="1000"/>
                    </a:p>
                  </a:txBody>
                  <a:tcPr/>
                </a:tc>
                <a:tc>
                  <a:txBody>
                    <a:bodyPr/>
                    <a:lstStyle/>
                    <a:p>
                      <a:r>
                        <a:rPr lang="en-US" sz="1000"/>
                        <a:t>8039</a:t>
                      </a:r>
                    </a:p>
                  </a:txBody>
                  <a:tcPr/>
                </a:tc>
                <a:tc>
                  <a:txBody>
                    <a:bodyPr/>
                    <a:lstStyle/>
                    <a:p>
                      <a:r>
                        <a:rPr lang="en-US" sz="1000"/>
                        <a:t>0</a:t>
                      </a:r>
                    </a:p>
                  </a:txBody>
                  <a:tcPr/>
                </a:tc>
                <a:tc>
                  <a:txBody>
                    <a:bodyPr/>
                    <a:lstStyle/>
                    <a:p>
                      <a:r>
                        <a:rPr lang="en-US" sz="1000"/>
                        <a:t>18943</a:t>
                      </a:r>
                    </a:p>
                  </a:txBody>
                  <a:tcPr/>
                </a:tc>
                <a:tc>
                  <a:txBody>
                    <a:bodyPr/>
                    <a:lstStyle/>
                    <a:p>
                      <a:r>
                        <a:rPr lang="en-US" sz="1000"/>
                        <a:t>00:36</a:t>
                      </a:r>
                    </a:p>
                  </a:txBody>
                  <a:tcPr/>
                </a:tc>
                <a:tc>
                  <a:txBody>
                    <a:bodyPr/>
                    <a:lstStyle/>
                    <a:p>
                      <a:r>
                        <a:rPr lang="en-US" sz="1000"/>
                        <a:t>19 %</a:t>
                      </a:r>
                    </a:p>
                  </a:txBody>
                  <a:tcPr/>
                </a:tc>
                <a:tc>
                  <a:txBody>
                    <a:bodyPr/>
                    <a:lstStyle/>
                    <a:p>
                      <a:r>
                        <a:rPr lang="en-US" sz="1000"/>
                        <a:t>13869</a:t>
                      </a:r>
                    </a:p>
                  </a:txBody>
                  <a:tcPr/>
                </a:tc>
                <a:tc>
                  <a:txBody>
                    <a:bodyPr/>
                    <a:lstStyle/>
                    <a:p>
                      <a:r>
                        <a:rPr lang="en-US" sz="1000"/>
                        <a:t>379</a:t>
                      </a:r>
                    </a:p>
                  </a:txBody>
                  <a:tcPr/>
                </a:tc>
                <a:tc>
                  <a:txBody>
                    <a:bodyPr/>
                    <a:lstStyle/>
                    <a:p>
                      <a:r>
                        <a:rPr lang="en-US" sz="1000"/>
                        <a:t>4695</a:t>
                      </a:r>
                    </a:p>
                  </a:txBody>
                  <a:tcPr/>
                </a:tc>
                <a:tc>
                  <a:txBody>
                    <a:bodyPr/>
                    <a:lstStyle/>
                    <a:p>
                      <a:r>
                        <a:rPr lang="en-US" sz="1000"/>
                        <a:t>46019</a:t>
                      </a:r>
                    </a:p>
                  </a:txBody>
                  <a:tcPr/>
                </a:tc>
                <a:tc>
                  <a:txBody>
                    <a:bodyPr/>
                    <a:lstStyle/>
                    <a:p>
                      <a:r>
                        <a:rPr lang="en-US" sz="1000"/>
                        <a:t>219</a:t>
                      </a:r>
                    </a:p>
                  </a:txBody>
                  <a:tcPr/>
                </a:tc>
                <a:tc>
                  <a:txBody>
                    <a:bodyPr/>
                    <a:lstStyle/>
                    <a:p>
                      <a:r>
                        <a:rPr lang="en-US" sz="1000"/>
                        <a:t>31</a:t>
                      </a:r>
                    </a:p>
                  </a:txBody>
                  <a:tcPr/>
                </a:tc>
                <a:tc>
                  <a:txBody>
                    <a:bodyPr/>
                    <a:lstStyle/>
                    <a:p>
                      <a:r>
                        <a:rPr lang="en-US" sz="1000"/>
                        <a:t>39</a:t>
                      </a:r>
                    </a:p>
                  </a:txBody>
                  <a:tcPr/>
                </a:tc>
                <a:extLst>
                  <a:ext uri="{0D108BD9-81ED-4DB2-BD59-A6C34878D82A}">
                    <a16:rowId xmlns:a16="http://schemas.microsoft.com/office/drawing/2014/main" val="73834288"/>
                  </a:ext>
                </a:extLst>
              </a:tr>
              <a:tr h="370840">
                <a:tc>
                  <a:txBody>
                    <a:bodyPr/>
                    <a:lstStyle/>
                    <a:p>
                      <a:r>
                        <a:rPr lang="de-DE" sz="1000" b="1"/>
                        <a:t> Kulturjournal - 2018-05-16 10:30:00 </a:t>
                      </a:r>
                      <a:r>
                        <a:rPr lang="de-DE" sz="1000"/>
                        <a:t> 
 Rhythmus oder Rythmus, das oder dass? Wie gut seid ihr in Rechtschreibung? 😱</a:t>
                      </a:r>
                      <a:endParaRPr lang="en-US" sz="1000"/>
                    </a:p>
                  </a:txBody>
                  <a:tcPr/>
                </a:tc>
                <a:tc>
                  <a:txBody>
                    <a:bodyPr/>
                    <a:lstStyle/>
                    <a:p>
                      <a:r>
                        <a:rPr lang="en-US" sz="1000"/>
                        <a:t>6647</a:t>
                      </a:r>
                    </a:p>
                  </a:txBody>
                  <a:tcPr/>
                </a:tc>
                <a:tc>
                  <a:txBody>
                    <a:bodyPr/>
                    <a:lstStyle/>
                    <a:p>
                      <a:r>
                        <a:rPr lang="en-US" sz="1000"/>
                        <a:t>0</a:t>
                      </a:r>
                    </a:p>
                  </a:txBody>
                  <a:tcPr/>
                </a:tc>
                <a:tc>
                  <a:txBody>
                    <a:bodyPr/>
                    <a:lstStyle/>
                    <a:p>
                      <a:r>
                        <a:rPr lang="en-US" sz="1000"/>
                        <a:t>12772</a:t>
                      </a:r>
                    </a:p>
                  </a:txBody>
                  <a:tcPr/>
                </a:tc>
                <a:tc>
                  <a:txBody>
                    <a:bodyPr/>
                    <a:lstStyle/>
                    <a:p>
                      <a:r>
                        <a:rPr lang="en-US" sz="1000"/>
                        <a:t>00:52</a:t>
                      </a:r>
                    </a:p>
                  </a:txBody>
                  <a:tcPr/>
                </a:tc>
                <a:tc>
                  <a:txBody>
                    <a:bodyPr/>
                    <a:lstStyle/>
                    <a:p>
                      <a:r>
                        <a:rPr lang="en-US" sz="1000"/>
                        <a:t>17 %</a:t>
                      </a:r>
                    </a:p>
                  </a:txBody>
                  <a:tcPr/>
                </a:tc>
                <a:tc>
                  <a:txBody>
                    <a:bodyPr/>
                    <a:lstStyle/>
                    <a:p>
                      <a:r>
                        <a:rPr lang="en-US" sz="1000"/>
                        <a:t>12540</a:t>
                      </a:r>
                    </a:p>
                  </a:txBody>
                  <a:tcPr/>
                </a:tc>
                <a:tc>
                  <a:txBody>
                    <a:bodyPr/>
                    <a:lstStyle/>
                    <a:p>
                      <a:r>
                        <a:rPr lang="en-US" sz="1000"/>
                        <a:t>109</a:t>
                      </a:r>
                    </a:p>
                  </a:txBody>
                  <a:tcPr/>
                </a:tc>
                <a:tc>
                  <a:txBody>
                    <a:bodyPr/>
                    <a:lstStyle/>
                    <a:p>
                      <a:r>
                        <a:rPr lang="en-US" sz="1000"/>
                        <a:t>123</a:t>
                      </a:r>
                    </a:p>
                  </a:txBody>
                  <a:tcPr/>
                </a:tc>
                <a:tc>
                  <a:txBody>
                    <a:bodyPr/>
                    <a:lstStyle/>
                    <a:p>
                      <a:r>
                        <a:rPr lang="en-US" sz="1000"/>
                        <a:t>26948</a:t>
                      </a:r>
                    </a:p>
                  </a:txBody>
                  <a:tcPr/>
                </a:tc>
                <a:tc>
                  <a:txBody>
                    <a:bodyPr/>
                    <a:lstStyle/>
                    <a:p>
                      <a:r>
                        <a:rPr lang="en-US" sz="1000"/>
                        <a:t>44</a:t>
                      </a:r>
                    </a:p>
                  </a:txBody>
                  <a:tcPr/>
                </a:tc>
                <a:tc>
                  <a:txBody>
                    <a:bodyPr/>
                    <a:lstStyle/>
                    <a:p>
                      <a:r>
                        <a:rPr lang="en-US" sz="1000"/>
                        <a:t>38</a:t>
                      </a:r>
                    </a:p>
                  </a:txBody>
                  <a:tcPr/>
                </a:tc>
                <a:tc>
                  <a:txBody>
                    <a:bodyPr/>
                    <a:lstStyle/>
                    <a:p>
                      <a:r>
                        <a:rPr lang="en-US" sz="1000"/>
                        <a:t>12</a:t>
                      </a:r>
                    </a:p>
                  </a:txBody>
                  <a:tcPr/>
                </a:tc>
                <a:extLst>
                  <a:ext uri="{0D108BD9-81ED-4DB2-BD59-A6C34878D82A}">
                    <a16:rowId xmlns:a16="http://schemas.microsoft.com/office/drawing/2014/main" val="2041483687"/>
                  </a:ext>
                </a:extLst>
              </a:tr>
              <a:tr h="370840">
                <a:tc>
                  <a:txBody>
                    <a:bodyPr/>
                    <a:lstStyle/>
                    <a:p>
                      <a:r>
                        <a:rPr lang="de-DE" sz="1000" b="1"/>
                        <a:t> Kulturjournal - 2018-05-29 14:13:27 </a:t>
                      </a:r>
                      <a:r>
                        <a:rPr lang="de-DE" sz="1000"/>
                        <a:t> 
 Alter ist nichts für Feiglinge: Unsere Kulturjournal-Reporterin Nadia Kailouli macht den Selbstversuch:</a:t>
                      </a:r>
                      <a:endParaRPr lang="en-US" sz="1000"/>
                    </a:p>
                  </a:txBody>
                  <a:tcPr/>
                </a:tc>
                <a:tc>
                  <a:txBody>
                    <a:bodyPr/>
                    <a:lstStyle/>
                    <a:p>
                      <a:r>
                        <a:rPr lang="en-US" sz="1000"/>
                        <a:t>5922</a:t>
                      </a:r>
                    </a:p>
                  </a:txBody>
                  <a:tcPr/>
                </a:tc>
                <a:tc>
                  <a:txBody>
                    <a:bodyPr/>
                    <a:lstStyle/>
                    <a:p>
                      <a:r>
                        <a:rPr lang="en-US" sz="1000"/>
                        <a:t>0</a:t>
                      </a:r>
                    </a:p>
                  </a:txBody>
                  <a:tcPr/>
                </a:tc>
                <a:tc>
                  <a:txBody>
                    <a:bodyPr/>
                    <a:lstStyle/>
                    <a:p>
                      <a:r>
                        <a:rPr lang="en-US" sz="1000"/>
                        <a:t>10458</a:t>
                      </a:r>
                    </a:p>
                  </a:txBody>
                  <a:tcPr/>
                </a:tc>
                <a:tc>
                  <a:txBody>
                    <a:bodyPr/>
                    <a:lstStyle/>
                    <a:p>
                      <a:r>
                        <a:rPr lang="en-US" sz="1000"/>
                        <a:t>04:27</a:t>
                      </a:r>
                    </a:p>
                  </a:txBody>
                  <a:tcPr/>
                </a:tc>
                <a:tc>
                  <a:txBody>
                    <a:bodyPr/>
                    <a:lstStyle/>
                    <a:p>
                      <a:r>
                        <a:rPr lang="en-US" sz="1000"/>
                        <a:t>6 %</a:t>
                      </a:r>
                    </a:p>
                  </a:txBody>
                  <a:tcPr/>
                </a:tc>
                <a:tc>
                  <a:txBody>
                    <a:bodyPr/>
                    <a:lstStyle/>
                    <a:p>
                      <a:r>
                        <a:rPr lang="en-US" sz="1000"/>
                        <a:t>8318</a:t>
                      </a:r>
                    </a:p>
                  </a:txBody>
                  <a:tcPr/>
                </a:tc>
                <a:tc>
                  <a:txBody>
                    <a:bodyPr/>
                    <a:lstStyle/>
                    <a:p>
                      <a:r>
                        <a:rPr lang="en-US" sz="1000"/>
                        <a:t>1025</a:t>
                      </a:r>
                    </a:p>
                  </a:txBody>
                  <a:tcPr/>
                </a:tc>
                <a:tc>
                  <a:txBody>
                    <a:bodyPr/>
                    <a:lstStyle/>
                    <a:p>
                      <a:r>
                        <a:rPr lang="en-US" sz="1000"/>
                        <a:t>1115</a:t>
                      </a:r>
                    </a:p>
                  </a:txBody>
                  <a:tcPr/>
                </a:tc>
                <a:tc>
                  <a:txBody>
                    <a:bodyPr/>
                    <a:lstStyle/>
                    <a:p>
                      <a:r>
                        <a:rPr lang="en-US" sz="1000"/>
                        <a:t>25211</a:t>
                      </a:r>
                    </a:p>
                  </a:txBody>
                  <a:tcPr/>
                </a:tc>
                <a:tc>
                  <a:txBody>
                    <a:bodyPr/>
                    <a:lstStyle/>
                    <a:p>
                      <a:r>
                        <a:rPr lang="en-US" sz="1000"/>
                        <a:t>85</a:t>
                      </a:r>
                    </a:p>
                  </a:txBody>
                  <a:tcPr/>
                </a:tc>
                <a:tc>
                  <a:txBody>
                    <a:bodyPr/>
                    <a:lstStyle/>
                    <a:p>
                      <a:r>
                        <a:rPr lang="en-US" sz="1000"/>
                        <a:t>21</a:t>
                      </a:r>
                    </a:p>
                  </a:txBody>
                  <a:tcPr/>
                </a:tc>
                <a:tc>
                  <a:txBody>
                    <a:bodyPr/>
                    <a:lstStyle/>
                    <a:p>
                      <a:r>
                        <a:rPr lang="en-US" sz="1000"/>
                        <a:t>19</a:t>
                      </a:r>
                    </a:p>
                  </a:txBody>
                  <a:tcPr/>
                </a:tc>
                <a:extLst>
                  <a:ext uri="{0D108BD9-81ED-4DB2-BD59-A6C34878D82A}">
                    <a16:rowId xmlns:a16="http://schemas.microsoft.com/office/drawing/2014/main" val="960968646"/>
                  </a:ext>
                </a:extLst>
              </a:tr>
              <a:tr h="370840">
                <a:tc>
                  <a:txBody>
                    <a:bodyPr/>
                    <a:lstStyle/>
                    <a:p>
                      <a:r>
                        <a:rPr lang="de-DE" sz="1000" b="1"/>
                        <a:t> Kulturjournal - 2018-05-14 18:30:00 </a:t>
                      </a:r>
                      <a:r>
                        <a:rPr lang="de-DE" sz="1000"/>
                        <a:t> 
 Engagierte Bürger retten ihre Stadt!</a:t>
                      </a:r>
                      <a:endParaRPr lang="en-US" sz="1000"/>
                    </a:p>
                  </a:txBody>
                  <a:tcPr/>
                </a:tc>
                <a:tc>
                  <a:txBody>
                    <a:bodyPr/>
                    <a:lstStyle/>
                    <a:p>
                      <a:r>
                        <a:rPr lang="en-US" sz="1000"/>
                        <a:t>5205</a:t>
                      </a:r>
                    </a:p>
                  </a:txBody>
                  <a:tcPr/>
                </a:tc>
                <a:tc>
                  <a:txBody>
                    <a:bodyPr/>
                    <a:lstStyle/>
                    <a:p>
                      <a:r>
                        <a:rPr lang="en-US" sz="1000"/>
                        <a:t>0</a:t>
                      </a:r>
                    </a:p>
                  </a:txBody>
                  <a:tcPr/>
                </a:tc>
                <a:tc>
                  <a:txBody>
                    <a:bodyPr/>
                    <a:lstStyle/>
                    <a:p>
                      <a:r>
                        <a:rPr lang="en-US" sz="1000"/>
                        <a:t>12965</a:t>
                      </a:r>
                    </a:p>
                  </a:txBody>
                  <a:tcPr/>
                </a:tc>
                <a:tc>
                  <a:txBody>
                    <a:bodyPr/>
                    <a:lstStyle/>
                    <a:p>
                      <a:r>
                        <a:rPr lang="en-US" sz="1000"/>
                        <a:t>00:40</a:t>
                      </a:r>
                    </a:p>
                  </a:txBody>
                  <a:tcPr/>
                </a:tc>
                <a:tc>
                  <a:txBody>
                    <a:bodyPr/>
                    <a:lstStyle/>
                    <a:p>
                      <a:r>
                        <a:rPr lang="en-US" sz="1000"/>
                        <a:t>20 %</a:t>
                      </a:r>
                    </a:p>
                  </a:txBody>
                  <a:tcPr/>
                </a:tc>
                <a:tc>
                  <a:txBody>
                    <a:bodyPr/>
                    <a:lstStyle/>
                    <a:p>
                      <a:r>
                        <a:rPr lang="en-US" sz="1000"/>
                        <a:t>10503</a:t>
                      </a:r>
                    </a:p>
                  </a:txBody>
                  <a:tcPr/>
                </a:tc>
                <a:tc>
                  <a:txBody>
                    <a:bodyPr/>
                    <a:lstStyle/>
                    <a:p>
                      <a:r>
                        <a:rPr lang="en-US" sz="1000"/>
                        <a:t>298</a:t>
                      </a:r>
                    </a:p>
                  </a:txBody>
                  <a:tcPr/>
                </a:tc>
                <a:tc>
                  <a:txBody>
                    <a:bodyPr/>
                    <a:lstStyle/>
                    <a:p>
                      <a:r>
                        <a:rPr lang="en-US" sz="1000"/>
                        <a:t>2164</a:t>
                      </a:r>
                    </a:p>
                  </a:txBody>
                  <a:tcPr/>
                </a:tc>
                <a:tc>
                  <a:txBody>
                    <a:bodyPr/>
                    <a:lstStyle/>
                    <a:p>
                      <a:r>
                        <a:rPr lang="en-US" sz="1000"/>
                        <a:t>26098</a:t>
                      </a:r>
                    </a:p>
                  </a:txBody>
                  <a:tcPr/>
                </a:tc>
                <a:tc>
                  <a:txBody>
                    <a:bodyPr/>
                    <a:lstStyle/>
                    <a:p>
                      <a:r>
                        <a:rPr lang="en-US" sz="1000"/>
                        <a:t>167</a:t>
                      </a:r>
                    </a:p>
                  </a:txBody>
                  <a:tcPr/>
                </a:tc>
                <a:tc>
                  <a:txBody>
                    <a:bodyPr/>
                    <a:lstStyle/>
                    <a:p>
                      <a:r>
                        <a:rPr lang="en-US" sz="1000"/>
                        <a:t>11</a:t>
                      </a:r>
                    </a:p>
                  </a:txBody>
                  <a:tcPr/>
                </a:tc>
                <a:tc>
                  <a:txBody>
                    <a:bodyPr/>
                    <a:lstStyle/>
                    <a:p>
                      <a:r>
                        <a:rPr lang="en-US" sz="1000"/>
                        <a:t>37</a:t>
                      </a:r>
                    </a:p>
                  </a:txBody>
                  <a:tcPr/>
                </a:tc>
                <a:extLst>
                  <a:ext uri="{0D108BD9-81ED-4DB2-BD59-A6C34878D82A}">
                    <a16:rowId xmlns:a16="http://schemas.microsoft.com/office/drawing/2014/main" val="3255280292"/>
                  </a:ext>
                </a:extLst>
              </a:tr>
              <a:tr h="370840">
                <a:tc>
                  <a:txBody>
                    <a:bodyPr/>
                    <a:lstStyle/>
                    <a:p>
                      <a:r>
                        <a:rPr lang="de-DE" sz="1000" b="1"/>
                        <a:t> Kulturjournal - 2018-05-08 09:55:58 </a:t>
                      </a:r>
                      <a:r>
                        <a:rPr lang="de-DE" sz="1000"/>
                        <a:t> 
 Wohnungssuche ist hart - und wer kann sich Wohnen in der Stadt heute eigentlich noch leisten? Hilft jetzt nur noch Zocken? Unser Reporter Dirk Böge spielt "Wohnopoly" um Miete, Makler und Massenbesichtigungen.</a:t>
                      </a:r>
                      <a:endParaRPr lang="en-US" sz="1000"/>
                    </a:p>
                  </a:txBody>
                  <a:tcPr/>
                </a:tc>
                <a:tc>
                  <a:txBody>
                    <a:bodyPr/>
                    <a:lstStyle/>
                    <a:p>
                      <a:r>
                        <a:rPr lang="en-US" sz="1000"/>
                        <a:t>5001</a:t>
                      </a:r>
                    </a:p>
                  </a:txBody>
                  <a:tcPr/>
                </a:tc>
                <a:tc>
                  <a:txBody>
                    <a:bodyPr/>
                    <a:lstStyle/>
                    <a:p>
                      <a:r>
                        <a:rPr lang="en-US" sz="1000"/>
                        <a:t>0</a:t>
                      </a:r>
                    </a:p>
                  </a:txBody>
                  <a:tcPr/>
                </a:tc>
                <a:tc>
                  <a:txBody>
                    <a:bodyPr/>
                    <a:lstStyle/>
                    <a:p>
                      <a:r>
                        <a:rPr lang="en-US" sz="1000"/>
                        <a:t>14694</a:t>
                      </a:r>
                    </a:p>
                  </a:txBody>
                  <a:tcPr/>
                </a:tc>
                <a:tc>
                  <a:txBody>
                    <a:bodyPr/>
                    <a:lstStyle/>
                    <a:p>
                      <a:r>
                        <a:rPr lang="en-US" sz="1000"/>
                        <a:t>03:22</a:t>
                      </a:r>
                    </a:p>
                  </a:txBody>
                  <a:tcPr/>
                </a:tc>
                <a:tc>
                  <a:txBody>
                    <a:bodyPr/>
                    <a:lstStyle/>
                    <a:p>
                      <a:r>
                        <a:rPr lang="en-US" sz="1000"/>
                        <a:t>5 %</a:t>
                      </a:r>
                    </a:p>
                  </a:txBody>
                  <a:tcPr/>
                </a:tc>
                <a:tc>
                  <a:txBody>
                    <a:bodyPr/>
                    <a:lstStyle/>
                    <a:p>
                      <a:r>
                        <a:rPr lang="en-US" sz="1000"/>
                        <a:t>14192</a:t>
                      </a:r>
                    </a:p>
                  </a:txBody>
                  <a:tcPr/>
                </a:tc>
                <a:tc>
                  <a:txBody>
                    <a:bodyPr/>
                    <a:lstStyle/>
                    <a:p>
                      <a:r>
                        <a:rPr lang="en-US" sz="1000"/>
                        <a:t>376</a:t>
                      </a:r>
                    </a:p>
                  </a:txBody>
                  <a:tcPr/>
                </a:tc>
                <a:tc>
                  <a:txBody>
                    <a:bodyPr/>
                    <a:lstStyle/>
                    <a:p>
                      <a:r>
                        <a:rPr lang="en-US" sz="1000"/>
                        <a:t>126</a:t>
                      </a:r>
                    </a:p>
                  </a:txBody>
                  <a:tcPr/>
                </a:tc>
                <a:tc>
                  <a:txBody>
                    <a:bodyPr/>
                    <a:lstStyle/>
                    <a:p>
                      <a:r>
                        <a:rPr lang="en-US" sz="1000"/>
                        <a:t>32118</a:t>
                      </a:r>
                    </a:p>
                  </a:txBody>
                  <a:tcPr/>
                </a:tc>
                <a:tc>
                  <a:txBody>
                    <a:bodyPr/>
                    <a:lstStyle/>
                    <a:p>
                      <a:r>
                        <a:rPr lang="en-US" sz="1000"/>
                        <a:t>21</a:t>
                      </a:r>
                    </a:p>
                  </a:txBody>
                  <a:tcPr/>
                </a:tc>
                <a:tc>
                  <a:txBody>
                    <a:bodyPr/>
                    <a:lstStyle/>
                    <a:p>
                      <a:r>
                        <a:rPr lang="en-US" sz="1000"/>
                        <a:t>54</a:t>
                      </a:r>
                    </a:p>
                  </a:txBody>
                  <a:tcPr/>
                </a:tc>
                <a:tc>
                  <a:txBody>
                    <a:bodyPr/>
                    <a:lstStyle/>
                    <a:p>
                      <a:r>
                        <a:rPr lang="en-US" sz="1000"/>
                        <a:t>7</a:t>
                      </a:r>
                    </a:p>
                  </a:txBody>
                  <a:tcPr/>
                </a:tc>
                <a:extLst>
                  <a:ext uri="{0D108BD9-81ED-4DB2-BD59-A6C34878D82A}">
                    <a16:rowId xmlns:a16="http://schemas.microsoft.com/office/drawing/2014/main" val="612510527"/>
                  </a:ext>
                </a:extLst>
              </a:tr>
            </a:tbl>
          </a:graphicData>
        </a:graphic>
      </p:graphicFrame>
      <p:sp>
        <p:nvSpPr>
          <p:cNvPr id="4" name="Text Placeholder 3">
            <a:extLst>
              <a:ext uri="{FF2B5EF4-FFF2-40B4-BE49-F238E27FC236}">
                <a16:creationId xmlns:a16="http://schemas.microsoft.com/office/drawing/2014/main" id="{5B381506-6356-4D1B-8143-4E8C5B1DF0EC}"/>
              </a:ext>
            </a:extLst>
          </p:cNvPr>
          <p:cNvSpPr>
            <a:spLocks noGrp="1"/>
          </p:cNvSpPr>
          <p:nvPr>
            <p:ph type="body" sz="quarter" idx="14"/>
          </p:nvPr>
        </p:nvSpPr>
        <p:spPr/>
        <p:txBody>
          <a:bodyPr/>
          <a:lstStyle/>
          <a:p>
            <a:r>
              <a:rPr lang="en-US"/>
              <a:t>01.05.2018 - 31.05.2018</a:t>
            </a:r>
          </a:p>
        </p:txBody>
      </p:sp>
    </p:spTree>
    <p:extLst>
      <p:ext uri="{BB962C8B-B14F-4D97-AF65-F5344CB8AC3E}">
        <p14:creationId xmlns:p14="http://schemas.microsoft.com/office/powerpoint/2010/main" val="35627391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1822</Words>
  <Application>Microsoft Office PowerPoint</Application>
  <PresentationFormat>On-screen Show (4:3)</PresentationFormat>
  <Paragraphs>898</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MeFo - Facebook - Social Media - Evaluation</vt:lpstr>
      <vt:lpstr>Profil - Potenz.Reichw.,Aktive Nutzer,I-Rate,Fans | Kulturjournal</vt:lpstr>
      <vt:lpstr>Anzahl Post, Reaktionen (Kommentare, Shares, Likes) - FB Insights | Kulturjournal</vt:lpstr>
      <vt:lpstr>Profil - Fans | Kulturjournal</vt:lpstr>
      <vt:lpstr>Profil - Potenzielle Reichweite | Kulturjournal</vt:lpstr>
      <vt:lpstr>Profil - Aktive Nutzer | Kulturjournal</vt:lpstr>
      <vt:lpstr>Profil - Video-Starts ab 10 Sek. | Kulturjournal</vt:lpstr>
      <vt:lpstr>Profil - Durchschnitt Potenzi. Reichweite pro Tag | Kulturjournal</vt:lpstr>
      <vt:lpstr>Distributionstyp - FB Insights | Kulturjournal</vt:lpstr>
      <vt:lpstr>Distributionstyp - Tabelle - FB Insights | Kulturjournal</vt:lpstr>
      <vt:lpstr>Eigene Posts - Shares - Export | Kulturjournal</vt:lpstr>
      <vt:lpstr>Eigene Posts - Kommentare - Export | Kulturjournal</vt:lpstr>
      <vt:lpstr>Eigene Posts - Links - Export | Kulturjournal - 1 of 2</vt:lpstr>
      <vt:lpstr>Eigene Posts - Links - Export | Kulturjournal - 2 of 2</vt:lpstr>
      <vt:lpstr>Eigene Posts - Videostarts - Export | Kulturjournal</vt:lpstr>
      <vt:lpstr>Eigene Posts - Videostartrate - Export | Kulturjournal</vt:lpstr>
      <vt:lpstr>Eigene Posts - Videostartrate - Flop - Export | Kulturjournal</vt:lpstr>
      <vt:lpstr>Eigene Posts - Potenzielle Reichweite - Export | Kulturjournal</vt:lpstr>
      <vt:lpstr>Eigene Posts - Aktive Nutzer - Export | Kulturjournal</vt:lpstr>
      <vt:lpstr>Eigene Posts - I-Rate Aktive Nutzer - Export | Kulturjournal</vt:lpstr>
      <vt:lpstr>Eigene Posts - I-Rate Aktive Nutzer-Flop - Export | Kulturjournal - 1 of 2</vt:lpstr>
      <vt:lpstr>Eigene Posts - I-Rate Aktive Nutzer-Flop - Export | Kulturjournal - 2 of 2</vt:lpstr>
      <vt:lpstr>Eigene Post - Summe Interaktionen - Export | Kulturjournal</vt:lpstr>
      <vt:lpstr>Eigene Posts - Reaktionen - Export | Kulturjournal - 1 of 3</vt:lpstr>
      <vt:lpstr>Eigene Posts - Reaktionen - Export | Kulturjournal - 2 of 3</vt:lpstr>
      <vt:lpstr>Eigene Posts - Reaktionen - Export | Kulturjournal - 3 of 3</vt:lpstr>
      <vt:lpstr>Eigene Videos - Crossposts - Export | Kulturjournal</vt:lpstr>
      <vt:lpstr>Eigene Videos - Crossposts (nur Ersteller) - Export  | Kulturjournal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2018-06-20T12:46:31Z</dcterms:created>
  <dcterms:modified xsi:type="dcterms:W3CDTF">2018-06-20T12:47:26Z</dcterms:modified>
</cp:coreProperties>
</file>