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14250</c:v>
                </c:pt>
                <c:pt idx="1">
                  <c:v>14252</c:v>
                </c:pt>
                <c:pt idx="2">
                  <c:v>14256</c:v>
                </c:pt>
                <c:pt idx="3">
                  <c:v>14257</c:v>
                </c:pt>
                <c:pt idx="4">
                  <c:v>14255</c:v>
                </c:pt>
                <c:pt idx="5">
                  <c:v>14253</c:v>
                </c:pt>
                <c:pt idx="6">
                  <c:v>14254</c:v>
                </c:pt>
                <c:pt idx="7">
                  <c:v>14252</c:v>
                </c:pt>
                <c:pt idx="8">
                  <c:v>14251</c:v>
                </c:pt>
                <c:pt idx="9">
                  <c:v>14243</c:v>
                </c:pt>
                <c:pt idx="10">
                  <c:v>14240</c:v>
                </c:pt>
                <c:pt idx="11">
                  <c:v>14238</c:v>
                </c:pt>
                <c:pt idx="12">
                  <c:v>14237</c:v>
                </c:pt>
                <c:pt idx="13">
                  <c:v>14233</c:v>
                </c:pt>
                <c:pt idx="14">
                  <c:v>14232</c:v>
                </c:pt>
                <c:pt idx="15">
                  <c:v>14234</c:v>
                </c:pt>
                <c:pt idx="16">
                  <c:v>14234</c:v>
                </c:pt>
                <c:pt idx="17">
                  <c:v>14232</c:v>
                </c:pt>
                <c:pt idx="18">
                  <c:v>14232</c:v>
                </c:pt>
                <c:pt idx="19">
                  <c:v>14233</c:v>
                </c:pt>
                <c:pt idx="20">
                  <c:v>14231</c:v>
                </c:pt>
                <c:pt idx="21">
                  <c:v>14229</c:v>
                </c:pt>
                <c:pt idx="22">
                  <c:v>14228</c:v>
                </c:pt>
                <c:pt idx="23">
                  <c:v>14227</c:v>
                </c:pt>
                <c:pt idx="24">
                  <c:v>14228</c:v>
                </c:pt>
                <c:pt idx="25">
                  <c:v>14226</c:v>
                </c:pt>
                <c:pt idx="26">
                  <c:v>14227</c:v>
                </c:pt>
                <c:pt idx="27">
                  <c:v>14229</c:v>
                </c:pt>
                <c:pt idx="28">
                  <c:v>14230</c:v>
                </c:pt>
                <c:pt idx="29">
                  <c:v>14233</c:v>
                </c:pt>
                <c:pt idx="30">
                  <c:v>14234</c:v>
                </c:pt>
              </c:numCache>
            </c:numRef>
          </c:val>
          <c:smooth val="0"/>
          <c:extLst>
            <c:ext xmlns:c16="http://schemas.microsoft.com/office/drawing/2014/chart" uri="{C3380CC4-5D6E-409C-BE32-E72D297353CC}">
              <c16:uniqueId val="{00000000-D207-4D57-B427-D01E27992127}"/>
            </c:ext>
          </c:extLst>
        </c:ser>
        <c:dLbls>
          <c:showLegendKey val="0"/>
          <c:showVal val="0"/>
          <c:showCatName val="0"/>
          <c:showSerName val="0"/>
          <c:showPercent val="0"/>
          <c:showBubbleSize val="0"/>
        </c:dLbls>
        <c:smooth val="0"/>
        <c:axId val="335825240"/>
        <c:axId val="335828192"/>
      </c:lineChart>
      <c:catAx>
        <c:axId val="33582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28192"/>
        <c:crosses val="autoZero"/>
        <c:auto val="1"/>
        <c:lblAlgn val="ctr"/>
        <c:lblOffset val="100"/>
        <c:noMultiLvlLbl val="0"/>
      </c:catAx>
      <c:valAx>
        <c:axId val="33582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2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3745</c:v>
                </c:pt>
                <c:pt idx="1">
                  <c:v>5847</c:v>
                </c:pt>
                <c:pt idx="2">
                  <c:v>4694</c:v>
                </c:pt>
                <c:pt idx="3">
                  <c:v>2707</c:v>
                </c:pt>
                <c:pt idx="4">
                  <c:v>1404</c:v>
                </c:pt>
                <c:pt idx="5">
                  <c:v>9490</c:v>
                </c:pt>
                <c:pt idx="6">
                  <c:v>10357</c:v>
                </c:pt>
                <c:pt idx="7">
                  <c:v>8924</c:v>
                </c:pt>
                <c:pt idx="8">
                  <c:v>3636</c:v>
                </c:pt>
                <c:pt idx="9">
                  <c:v>2616</c:v>
                </c:pt>
                <c:pt idx="10">
                  <c:v>2170</c:v>
                </c:pt>
                <c:pt idx="11">
                  <c:v>825</c:v>
                </c:pt>
                <c:pt idx="12">
                  <c:v>23725</c:v>
                </c:pt>
                <c:pt idx="13">
                  <c:v>16460</c:v>
                </c:pt>
                <c:pt idx="14">
                  <c:v>7464</c:v>
                </c:pt>
                <c:pt idx="15">
                  <c:v>4969</c:v>
                </c:pt>
                <c:pt idx="16">
                  <c:v>3381</c:v>
                </c:pt>
                <c:pt idx="17">
                  <c:v>2598</c:v>
                </c:pt>
                <c:pt idx="18">
                  <c:v>2392</c:v>
                </c:pt>
                <c:pt idx="19">
                  <c:v>2980</c:v>
                </c:pt>
                <c:pt idx="20">
                  <c:v>2267</c:v>
                </c:pt>
                <c:pt idx="21">
                  <c:v>1043</c:v>
                </c:pt>
                <c:pt idx="22">
                  <c:v>1779</c:v>
                </c:pt>
                <c:pt idx="23">
                  <c:v>1273</c:v>
                </c:pt>
                <c:pt idx="24">
                  <c:v>1316</c:v>
                </c:pt>
                <c:pt idx="25">
                  <c:v>890</c:v>
                </c:pt>
                <c:pt idx="26">
                  <c:v>1193</c:v>
                </c:pt>
                <c:pt idx="27">
                  <c:v>13138</c:v>
                </c:pt>
                <c:pt idx="28">
                  <c:v>7085</c:v>
                </c:pt>
                <c:pt idx="29">
                  <c:v>3041</c:v>
                </c:pt>
                <c:pt idx="30">
                  <c:v>2382</c:v>
                </c:pt>
              </c:numCache>
            </c:numRef>
          </c:val>
          <c:smooth val="0"/>
          <c:extLst>
            <c:ext xmlns:c16="http://schemas.microsoft.com/office/drawing/2014/chart" uri="{C3380CC4-5D6E-409C-BE32-E72D297353CC}">
              <c16:uniqueId val="{00000000-18E0-4803-A085-3B886C3A0AA6}"/>
            </c:ext>
          </c:extLst>
        </c:ser>
        <c:dLbls>
          <c:showLegendKey val="0"/>
          <c:showVal val="0"/>
          <c:showCatName val="0"/>
          <c:showSerName val="0"/>
          <c:showPercent val="0"/>
          <c:showBubbleSize val="0"/>
        </c:dLbls>
        <c:smooth val="0"/>
        <c:axId val="336410520"/>
        <c:axId val="336408224"/>
      </c:lineChart>
      <c:catAx>
        <c:axId val="33641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08224"/>
        <c:crosses val="autoZero"/>
        <c:auto val="1"/>
        <c:lblAlgn val="ctr"/>
        <c:lblOffset val="100"/>
        <c:noMultiLvlLbl val="0"/>
      </c:catAx>
      <c:valAx>
        <c:axId val="33640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1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283</c:v>
                </c:pt>
                <c:pt idx="1">
                  <c:v>397</c:v>
                </c:pt>
                <c:pt idx="2">
                  <c:v>262</c:v>
                </c:pt>
                <c:pt idx="3">
                  <c:v>181</c:v>
                </c:pt>
                <c:pt idx="4">
                  <c:v>77</c:v>
                </c:pt>
                <c:pt idx="5">
                  <c:v>294</c:v>
                </c:pt>
                <c:pt idx="6">
                  <c:v>326</c:v>
                </c:pt>
                <c:pt idx="7">
                  <c:v>360</c:v>
                </c:pt>
                <c:pt idx="8">
                  <c:v>122</c:v>
                </c:pt>
                <c:pt idx="9">
                  <c:v>80</c:v>
                </c:pt>
                <c:pt idx="10">
                  <c:v>149</c:v>
                </c:pt>
                <c:pt idx="11">
                  <c:v>39</c:v>
                </c:pt>
                <c:pt idx="12">
                  <c:v>642</c:v>
                </c:pt>
                <c:pt idx="13">
                  <c:v>650</c:v>
                </c:pt>
                <c:pt idx="14">
                  <c:v>356</c:v>
                </c:pt>
                <c:pt idx="15">
                  <c:v>259</c:v>
                </c:pt>
                <c:pt idx="16">
                  <c:v>237</c:v>
                </c:pt>
                <c:pt idx="17">
                  <c:v>223</c:v>
                </c:pt>
                <c:pt idx="18">
                  <c:v>157</c:v>
                </c:pt>
                <c:pt idx="19">
                  <c:v>153</c:v>
                </c:pt>
                <c:pt idx="20">
                  <c:v>104</c:v>
                </c:pt>
                <c:pt idx="21">
                  <c:v>65</c:v>
                </c:pt>
                <c:pt idx="22">
                  <c:v>122</c:v>
                </c:pt>
                <c:pt idx="23">
                  <c:v>113</c:v>
                </c:pt>
                <c:pt idx="24">
                  <c:v>126</c:v>
                </c:pt>
                <c:pt idx="25">
                  <c:v>82</c:v>
                </c:pt>
                <c:pt idx="26">
                  <c:v>98</c:v>
                </c:pt>
                <c:pt idx="27">
                  <c:v>355</c:v>
                </c:pt>
                <c:pt idx="28">
                  <c:v>287</c:v>
                </c:pt>
                <c:pt idx="29">
                  <c:v>134</c:v>
                </c:pt>
                <c:pt idx="30">
                  <c:v>133</c:v>
                </c:pt>
              </c:numCache>
            </c:numRef>
          </c:val>
          <c:smooth val="0"/>
          <c:extLst>
            <c:ext xmlns:c16="http://schemas.microsoft.com/office/drawing/2014/chart" uri="{C3380CC4-5D6E-409C-BE32-E72D297353CC}">
              <c16:uniqueId val="{00000000-D4A1-4127-93C6-553F5547B543}"/>
            </c:ext>
          </c:extLst>
        </c:ser>
        <c:dLbls>
          <c:showLegendKey val="0"/>
          <c:showVal val="0"/>
          <c:showCatName val="0"/>
          <c:showSerName val="0"/>
          <c:showPercent val="0"/>
          <c:showBubbleSize val="0"/>
        </c:dLbls>
        <c:smooth val="0"/>
        <c:axId val="331398560"/>
        <c:axId val="331400528"/>
      </c:lineChart>
      <c:catAx>
        <c:axId val="33139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00528"/>
        <c:crosses val="autoZero"/>
        <c:auto val="1"/>
        <c:lblAlgn val="ctr"/>
        <c:lblOffset val="100"/>
        <c:noMultiLvlLbl val="0"/>
      </c:catAx>
      <c:valAx>
        <c:axId val="33140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9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847</c:v>
                </c:pt>
                <c:pt idx="1">
                  <c:v>993</c:v>
                </c:pt>
                <c:pt idx="2">
                  <c:v>672</c:v>
                </c:pt>
                <c:pt idx="3">
                  <c:v>483</c:v>
                </c:pt>
                <c:pt idx="4">
                  <c:v>195</c:v>
                </c:pt>
                <c:pt idx="5">
                  <c:v>1179</c:v>
                </c:pt>
                <c:pt idx="6">
                  <c:v>637</c:v>
                </c:pt>
                <c:pt idx="7">
                  <c:v>378</c:v>
                </c:pt>
                <c:pt idx="8">
                  <c:v>243</c:v>
                </c:pt>
                <c:pt idx="9">
                  <c:v>162</c:v>
                </c:pt>
                <c:pt idx="10">
                  <c:v>367</c:v>
                </c:pt>
                <c:pt idx="11">
                  <c:v>120</c:v>
                </c:pt>
                <c:pt idx="12">
                  <c:v>83</c:v>
                </c:pt>
                <c:pt idx="13">
                  <c:v>334</c:v>
                </c:pt>
                <c:pt idx="14">
                  <c:v>326</c:v>
                </c:pt>
                <c:pt idx="15">
                  <c:v>208</c:v>
                </c:pt>
                <c:pt idx="16">
                  <c:v>599</c:v>
                </c:pt>
                <c:pt idx="17">
                  <c:v>364</c:v>
                </c:pt>
                <c:pt idx="18">
                  <c:v>352</c:v>
                </c:pt>
                <c:pt idx="19">
                  <c:v>415</c:v>
                </c:pt>
                <c:pt idx="20">
                  <c:v>274</c:v>
                </c:pt>
                <c:pt idx="21">
                  <c:v>118</c:v>
                </c:pt>
                <c:pt idx="22">
                  <c:v>342</c:v>
                </c:pt>
                <c:pt idx="23">
                  <c:v>453</c:v>
                </c:pt>
                <c:pt idx="24">
                  <c:v>547</c:v>
                </c:pt>
                <c:pt idx="25">
                  <c:v>270</c:v>
                </c:pt>
                <c:pt idx="26">
                  <c:v>279</c:v>
                </c:pt>
                <c:pt idx="27">
                  <c:v>229</c:v>
                </c:pt>
                <c:pt idx="28">
                  <c:v>596</c:v>
                </c:pt>
                <c:pt idx="29">
                  <c:v>266</c:v>
                </c:pt>
                <c:pt idx="30">
                  <c:v>243</c:v>
                </c:pt>
              </c:numCache>
            </c:numRef>
          </c:val>
          <c:smooth val="0"/>
          <c:extLst>
            <c:ext xmlns:c16="http://schemas.microsoft.com/office/drawing/2014/chart" uri="{C3380CC4-5D6E-409C-BE32-E72D297353CC}">
              <c16:uniqueId val="{00000000-55F4-40EB-AE78-42689FCF84FB}"/>
            </c:ext>
          </c:extLst>
        </c:ser>
        <c:dLbls>
          <c:showLegendKey val="0"/>
          <c:showVal val="0"/>
          <c:showCatName val="0"/>
          <c:showSerName val="0"/>
          <c:showPercent val="0"/>
          <c:showBubbleSize val="0"/>
        </c:dLbls>
        <c:smooth val="0"/>
        <c:axId val="331397576"/>
        <c:axId val="331394952"/>
      </c:lineChart>
      <c:catAx>
        <c:axId val="33139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94952"/>
        <c:crosses val="autoZero"/>
        <c:auto val="1"/>
        <c:lblAlgn val="ctr"/>
        <c:lblOffset val="100"/>
        <c:noMultiLvlLbl val="0"/>
      </c:catAx>
      <c:valAx>
        <c:axId val="33139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9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Kulturjournal</c:v>
                </c:pt>
              </c:strCache>
            </c:strRef>
          </c:cat>
          <c:val>
            <c:numRef>
              <c:f>Sheet1!$B$2</c:f>
              <c:numCache>
                <c:formatCode>General</c:formatCode>
                <c:ptCount val="1"/>
                <c:pt idx="0">
                  <c:v>11</c:v>
                </c:pt>
              </c:numCache>
            </c:numRef>
          </c:val>
          <c:extLst>
            <c:ext xmlns:c16="http://schemas.microsoft.com/office/drawing/2014/chart" uri="{C3380CC4-5D6E-409C-BE32-E72D297353CC}">
              <c16:uniqueId val="{00000000-2658-416F-A4CA-3CDCB909D09D}"/>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Kulturjournal</c:v>
                </c:pt>
              </c:strCache>
            </c:strRef>
          </c:cat>
          <c:val>
            <c:numRef>
              <c:f>Sheet1!$C$2</c:f>
              <c:numCache>
                <c:formatCode>General</c:formatCode>
                <c:ptCount val="1"/>
                <c:pt idx="0">
                  <c:v>8</c:v>
                </c:pt>
              </c:numCache>
            </c:numRef>
          </c:val>
          <c:extLst>
            <c:ext xmlns:c16="http://schemas.microsoft.com/office/drawing/2014/chart" uri="{C3380CC4-5D6E-409C-BE32-E72D297353CC}">
              <c16:uniqueId val="{00000001-2658-416F-A4CA-3CDCB909D09D}"/>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Kulturjournal</c:v>
                </c:pt>
              </c:strCache>
            </c:strRef>
          </c:cat>
          <c:val>
            <c:numRef>
              <c:f>Sheet1!$D$2</c:f>
              <c:numCache>
                <c:formatCode>General</c:formatCode>
                <c:ptCount val="1"/>
                <c:pt idx="0">
                  <c:v>30</c:v>
                </c:pt>
              </c:numCache>
            </c:numRef>
          </c:val>
          <c:extLst>
            <c:ext xmlns:c16="http://schemas.microsoft.com/office/drawing/2014/chart" uri="{C3380CC4-5D6E-409C-BE32-E72D297353CC}">
              <c16:uniqueId val="{00000002-2658-416F-A4CA-3CDCB909D09D}"/>
            </c:ext>
          </c:extLst>
        </c:ser>
        <c:dLbls>
          <c:showLegendKey val="0"/>
          <c:showVal val="0"/>
          <c:showCatName val="0"/>
          <c:showSerName val="0"/>
          <c:showPercent val="0"/>
          <c:showBubbleSize val="0"/>
        </c:dLbls>
        <c:gapWidth val="150"/>
        <c:overlap val="100"/>
        <c:axId val="331397904"/>
        <c:axId val="331387736"/>
      </c:barChart>
      <c:catAx>
        <c:axId val="331397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87736"/>
        <c:crosses val="autoZero"/>
        <c:auto val="1"/>
        <c:lblAlgn val="ctr"/>
        <c:lblOffset val="100"/>
        <c:noMultiLvlLbl val="0"/>
      </c:catAx>
      <c:valAx>
        <c:axId val="331387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9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179B8-98DE-4BB9-8152-44AE1EC43DF8}"/>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9F70EFC7-94CB-4FB3-98CD-8EE7AD352A12}"/>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012726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BF2B3-21D2-4FDC-96FD-5733DD600F04}"/>
              </a:ext>
            </a:extLst>
          </p:cNvPr>
          <p:cNvSpPr>
            <a:spLocks noGrp="1"/>
          </p:cNvSpPr>
          <p:nvPr>
            <p:ph type="title"/>
          </p:nvPr>
        </p:nvSpPr>
        <p:spPr/>
        <p:txBody>
          <a:bodyPr/>
          <a:lstStyle/>
          <a:p>
            <a:r>
              <a:rPr lang="en-US"/>
              <a:t>Profil - Potenz.Reichw.,Aktive Nutzer,I-Rate,Fans | Kulturjournal</a:t>
            </a:r>
          </a:p>
        </p:txBody>
      </p:sp>
      <p:graphicFrame>
        <p:nvGraphicFramePr>
          <p:cNvPr id="5" name="Table Placeholder 4">
            <a:extLst>
              <a:ext uri="{FF2B5EF4-FFF2-40B4-BE49-F238E27FC236}">
                <a16:creationId xmlns:a16="http://schemas.microsoft.com/office/drawing/2014/main" id="{B9CB8050-EB8D-4AB5-873C-453E05C93901}"/>
              </a:ext>
            </a:extLst>
          </p:cNvPr>
          <p:cNvGraphicFramePr>
            <a:graphicFrameLocks noGrp="1"/>
          </p:cNvGraphicFramePr>
          <p:nvPr>
            <p:ph type="tbl" sz="quarter" idx="13"/>
            <p:extLst>
              <p:ext uri="{D42A27DB-BD31-4B8C-83A1-F6EECF244321}">
                <p14:modId xmlns:p14="http://schemas.microsoft.com/office/powerpoint/2010/main" val="4013936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05439120"/>
                    </a:ext>
                  </a:extLst>
                </a:gridCol>
                <a:gridCol w="1645920">
                  <a:extLst>
                    <a:ext uri="{9D8B030D-6E8A-4147-A177-3AD203B41FA5}">
                      <a16:colId xmlns:a16="http://schemas.microsoft.com/office/drawing/2014/main" val="3313897344"/>
                    </a:ext>
                  </a:extLst>
                </a:gridCol>
                <a:gridCol w="1645920">
                  <a:extLst>
                    <a:ext uri="{9D8B030D-6E8A-4147-A177-3AD203B41FA5}">
                      <a16:colId xmlns:a16="http://schemas.microsoft.com/office/drawing/2014/main" val="3462524388"/>
                    </a:ext>
                  </a:extLst>
                </a:gridCol>
                <a:gridCol w="1234440">
                  <a:extLst>
                    <a:ext uri="{9D8B030D-6E8A-4147-A177-3AD203B41FA5}">
                      <a16:colId xmlns:a16="http://schemas.microsoft.com/office/drawing/2014/main" val="1368695935"/>
                    </a:ext>
                  </a:extLst>
                </a:gridCol>
                <a:gridCol w="1234440">
                  <a:extLst>
                    <a:ext uri="{9D8B030D-6E8A-4147-A177-3AD203B41FA5}">
                      <a16:colId xmlns:a16="http://schemas.microsoft.com/office/drawing/2014/main" val="2901747681"/>
                    </a:ext>
                  </a:extLst>
                </a:gridCol>
                <a:gridCol w="822960">
                  <a:extLst>
                    <a:ext uri="{9D8B030D-6E8A-4147-A177-3AD203B41FA5}">
                      <a16:colId xmlns:a16="http://schemas.microsoft.com/office/drawing/2014/main" val="1819921022"/>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237234842"/>
                  </a:ext>
                </a:extLst>
              </a:tr>
              <a:tr h="370840">
                <a:tc>
                  <a:txBody>
                    <a:bodyPr/>
                    <a:lstStyle/>
                    <a:p>
                      <a:r>
                        <a:rPr lang="en-US" sz="1000"/>
                        <a:t>Kulturjournal</a:t>
                      </a:r>
                    </a:p>
                  </a:txBody>
                  <a:tcPr/>
                </a:tc>
                <a:tc>
                  <a:txBody>
                    <a:bodyPr/>
                    <a:lstStyle/>
                    <a:p>
                      <a:r>
                        <a:rPr lang="en-US" sz="1000"/>
                        <a:t>5026</a:t>
                      </a:r>
                    </a:p>
                  </a:txBody>
                  <a:tcPr/>
                </a:tc>
                <a:tc>
                  <a:txBody>
                    <a:bodyPr/>
                    <a:lstStyle/>
                    <a:p>
                      <a:r>
                        <a:rPr lang="en-US" sz="1000"/>
                        <a:t>0</a:t>
                      </a:r>
                    </a:p>
                  </a:txBody>
                  <a:tcPr/>
                </a:tc>
                <a:tc>
                  <a:txBody>
                    <a:bodyPr/>
                    <a:lstStyle/>
                    <a:p>
                      <a:r>
                        <a:rPr lang="en-US" sz="1000"/>
                        <a:t>221</a:t>
                      </a:r>
                    </a:p>
                  </a:txBody>
                  <a:tcPr/>
                </a:tc>
                <a:tc>
                  <a:txBody>
                    <a:bodyPr/>
                    <a:lstStyle/>
                    <a:p>
                      <a:r>
                        <a:rPr lang="en-US" sz="1000"/>
                        <a:t>5.6 %</a:t>
                      </a:r>
                    </a:p>
                  </a:txBody>
                  <a:tcPr/>
                </a:tc>
                <a:tc>
                  <a:txBody>
                    <a:bodyPr/>
                    <a:lstStyle/>
                    <a:p>
                      <a:r>
                        <a:rPr lang="en-US" sz="1000"/>
                        <a:t>14234</a:t>
                      </a:r>
                    </a:p>
                  </a:txBody>
                  <a:tcPr/>
                </a:tc>
                <a:extLst>
                  <a:ext uri="{0D108BD9-81ED-4DB2-BD59-A6C34878D82A}">
                    <a16:rowId xmlns:a16="http://schemas.microsoft.com/office/drawing/2014/main" val="562116865"/>
                  </a:ext>
                </a:extLst>
              </a:tr>
            </a:tbl>
          </a:graphicData>
        </a:graphic>
      </p:graphicFrame>
      <p:sp>
        <p:nvSpPr>
          <p:cNvPr id="4" name="Text Placeholder 3">
            <a:extLst>
              <a:ext uri="{FF2B5EF4-FFF2-40B4-BE49-F238E27FC236}">
                <a16:creationId xmlns:a16="http://schemas.microsoft.com/office/drawing/2014/main" id="{CCE31A6A-1CC7-4631-BB43-020548B5E234}"/>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973938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0C4A0-2751-4A59-9B00-43E13B89E5AD}"/>
              </a:ext>
            </a:extLst>
          </p:cNvPr>
          <p:cNvSpPr>
            <a:spLocks noGrp="1"/>
          </p:cNvSpPr>
          <p:nvPr>
            <p:ph type="title"/>
          </p:nvPr>
        </p:nvSpPr>
        <p:spPr/>
        <p:txBody>
          <a:bodyPr/>
          <a:lstStyle/>
          <a:p>
            <a:r>
              <a:rPr lang="en-US"/>
              <a:t>Anzahl Post, Reaktionen (Kommentare, Shares, Likes) - FB Insights | Kulturjournal</a:t>
            </a:r>
          </a:p>
        </p:txBody>
      </p:sp>
      <p:graphicFrame>
        <p:nvGraphicFramePr>
          <p:cNvPr id="5" name="Table Placeholder 4">
            <a:extLst>
              <a:ext uri="{FF2B5EF4-FFF2-40B4-BE49-F238E27FC236}">
                <a16:creationId xmlns:a16="http://schemas.microsoft.com/office/drawing/2014/main" id="{C0E8953D-47CD-470E-B1D5-1F9538141B31}"/>
              </a:ext>
            </a:extLst>
          </p:cNvPr>
          <p:cNvGraphicFramePr>
            <a:graphicFrameLocks noGrp="1"/>
          </p:cNvGraphicFramePr>
          <p:nvPr>
            <p:ph type="tbl" sz="quarter" idx="13"/>
            <p:extLst>
              <p:ext uri="{D42A27DB-BD31-4B8C-83A1-F6EECF244321}">
                <p14:modId xmlns:p14="http://schemas.microsoft.com/office/powerpoint/2010/main" val="354392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17861851"/>
                    </a:ext>
                  </a:extLst>
                </a:gridCol>
                <a:gridCol w="1234440">
                  <a:extLst>
                    <a:ext uri="{9D8B030D-6E8A-4147-A177-3AD203B41FA5}">
                      <a16:colId xmlns:a16="http://schemas.microsoft.com/office/drawing/2014/main" val="1987431815"/>
                    </a:ext>
                  </a:extLst>
                </a:gridCol>
                <a:gridCol w="1234440">
                  <a:extLst>
                    <a:ext uri="{9D8B030D-6E8A-4147-A177-3AD203B41FA5}">
                      <a16:colId xmlns:a16="http://schemas.microsoft.com/office/drawing/2014/main" val="946861390"/>
                    </a:ext>
                  </a:extLst>
                </a:gridCol>
                <a:gridCol w="1234440">
                  <a:extLst>
                    <a:ext uri="{9D8B030D-6E8A-4147-A177-3AD203B41FA5}">
                      <a16:colId xmlns:a16="http://schemas.microsoft.com/office/drawing/2014/main" val="2969109085"/>
                    </a:ext>
                  </a:extLst>
                </a:gridCol>
                <a:gridCol w="1234440">
                  <a:extLst>
                    <a:ext uri="{9D8B030D-6E8A-4147-A177-3AD203B41FA5}">
                      <a16:colId xmlns:a16="http://schemas.microsoft.com/office/drawing/2014/main" val="667838595"/>
                    </a:ext>
                  </a:extLst>
                </a:gridCol>
                <a:gridCol w="1234440">
                  <a:extLst>
                    <a:ext uri="{9D8B030D-6E8A-4147-A177-3AD203B41FA5}">
                      <a16:colId xmlns:a16="http://schemas.microsoft.com/office/drawing/2014/main" val="2280573655"/>
                    </a:ext>
                  </a:extLst>
                </a:gridCol>
                <a:gridCol w="822960">
                  <a:extLst>
                    <a:ext uri="{9D8B030D-6E8A-4147-A177-3AD203B41FA5}">
                      <a16:colId xmlns:a16="http://schemas.microsoft.com/office/drawing/2014/main" val="22877364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2874718335"/>
                  </a:ext>
                </a:extLst>
              </a:tr>
              <a:tr h="370840">
                <a:tc>
                  <a:txBody>
                    <a:bodyPr/>
                    <a:lstStyle/>
                    <a:p>
                      <a:r>
                        <a:rPr lang="en-US" sz="1000"/>
                        <a:t>Kulturjournal</a:t>
                      </a:r>
                    </a:p>
                  </a:txBody>
                  <a:tcPr/>
                </a:tc>
                <a:tc>
                  <a:txBody>
                    <a:bodyPr/>
                    <a:lstStyle/>
                    <a:p>
                      <a:r>
                        <a:rPr lang="en-US" sz="1000"/>
                        <a:t>14234</a:t>
                      </a:r>
                    </a:p>
                  </a:txBody>
                  <a:tcPr/>
                </a:tc>
                <a:tc>
                  <a:txBody>
                    <a:bodyPr/>
                    <a:lstStyle/>
                    <a:p>
                      <a:r>
                        <a:rPr lang="en-US" sz="1000"/>
                        <a:t>49</a:t>
                      </a:r>
                    </a:p>
                  </a:txBody>
                  <a:tcPr/>
                </a:tc>
                <a:tc>
                  <a:txBody>
                    <a:bodyPr/>
                    <a:lstStyle/>
                    <a:p>
                      <a:r>
                        <a:rPr lang="en-US" sz="1000"/>
                        <a:t>682</a:t>
                      </a:r>
                    </a:p>
                  </a:txBody>
                  <a:tcPr/>
                </a:tc>
                <a:tc>
                  <a:txBody>
                    <a:bodyPr/>
                    <a:lstStyle/>
                    <a:p>
                      <a:r>
                        <a:rPr lang="en-US" sz="1000"/>
                        <a:t>81</a:t>
                      </a:r>
                    </a:p>
                  </a:txBody>
                  <a:tcPr/>
                </a:tc>
                <a:tc>
                  <a:txBody>
                    <a:bodyPr/>
                    <a:lstStyle/>
                    <a:p>
                      <a:r>
                        <a:rPr lang="en-US" sz="1000"/>
                        <a:t>145</a:t>
                      </a:r>
                    </a:p>
                  </a:txBody>
                  <a:tcPr/>
                </a:tc>
                <a:tc>
                  <a:txBody>
                    <a:bodyPr/>
                    <a:lstStyle/>
                    <a:p>
                      <a:r>
                        <a:rPr lang="en-US" sz="1000"/>
                        <a:t>600</a:t>
                      </a:r>
                    </a:p>
                  </a:txBody>
                  <a:tcPr/>
                </a:tc>
                <a:extLst>
                  <a:ext uri="{0D108BD9-81ED-4DB2-BD59-A6C34878D82A}">
                    <a16:rowId xmlns:a16="http://schemas.microsoft.com/office/drawing/2014/main" val="2808805982"/>
                  </a:ext>
                </a:extLst>
              </a:tr>
            </a:tbl>
          </a:graphicData>
        </a:graphic>
      </p:graphicFrame>
      <p:sp>
        <p:nvSpPr>
          <p:cNvPr id="4" name="Text Placeholder 3">
            <a:extLst>
              <a:ext uri="{FF2B5EF4-FFF2-40B4-BE49-F238E27FC236}">
                <a16:creationId xmlns:a16="http://schemas.microsoft.com/office/drawing/2014/main" id="{0E243EBC-D884-4907-891D-E42B580371D2}"/>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774468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83CF0-7AF5-44FC-87C0-64EDD14F0C2F}"/>
              </a:ext>
            </a:extLst>
          </p:cNvPr>
          <p:cNvSpPr>
            <a:spLocks noGrp="1"/>
          </p:cNvSpPr>
          <p:nvPr>
            <p:ph type="title"/>
          </p:nvPr>
        </p:nvSpPr>
        <p:spPr/>
        <p:txBody>
          <a:bodyPr/>
          <a:lstStyle/>
          <a:p>
            <a:r>
              <a:rPr lang="en-US"/>
              <a:t>Profil - Fans | Kulturjournal</a:t>
            </a:r>
          </a:p>
        </p:txBody>
      </p:sp>
      <p:graphicFrame>
        <p:nvGraphicFramePr>
          <p:cNvPr id="6" name="Chart Placeholder 5">
            <a:extLst>
              <a:ext uri="{FF2B5EF4-FFF2-40B4-BE49-F238E27FC236}">
                <a16:creationId xmlns:a16="http://schemas.microsoft.com/office/drawing/2014/main" id="{8E12FE9C-6445-42C0-905B-B5A5557C95B4}"/>
              </a:ext>
            </a:extLst>
          </p:cNvPr>
          <p:cNvGraphicFramePr>
            <a:graphicFrameLocks noGrp="1"/>
          </p:cNvGraphicFramePr>
          <p:nvPr>
            <p:ph type="chart" sz="quarter" idx="13"/>
            <p:extLst>
              <p:ext uri="{D42A27DB-BD31-4B8C-83A1-F6EECF244321}">
                <p14:modId xmlns:p14="http://schemas.microsoft.com/office/powerpoint/2010/main" val="2297771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E3D81F-BDD1-4253-8454-46FD1EE1E469}"/>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15241788-7897-48D7-9E8A-189D89B1B8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4155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BD53-2CEC-4971-9D50-0D2EA83E8BAD}"/>
              </a:ext>
            </a:extLst>
          </p:cNvPr>
          <p:cNvSpPr>
            <a:spLocks noGrp="1"/>
          </p:cNvSpPr>
          <p:nvPr>
            <p:ph type="title"/>
          </p:nvPr>
        </p:nvSpPr>
        <p:spPr/>
        <p:txBody>
          <a:bodyPr/>
          <a:lstStyle/>
          <a:p>
            <a:r>
              <a:rPr lang="en-US"/>
              <a:t>Profil - Potenzielle Reichweite | Kulturjournal</a:t>
            </a:r>
          </a:p>
        </p:txBody>
      </p:sp>
      <p:graphicFrame>
        <p:nvGraphicFramePr>
          <p:cNvPr id="6" name="Chart Placeholder 5">
            <a:extLst>
              <a:ext uri="{FF2B5EF4-FFF2-40B4-BE49-F238E27FC236}">
                <a16:creationId xmlns:a16="http://schemas.microsoft.com/office/drawing/2014/main" id="{46F528E8-7FA3-4361-BD15-78C12842D798}"/>
              </a:ext>
            </a:extLst>
          </p:cNvPr>
          <p:cNvGraphicFramePr>
            <a:graphicFrameLocks noGrp="1"/>
          </p:cNvGraphicFramePr>
          <p:nvPr>
            <p:ph type="chart" sz="quarter" idx="13"/>
            <p:extLst>
              <p:ext uri="{D42A27DB-BD31-4B8C-83A1-F6EECF244321}">
                <p14:modId xmlns:p14="http://schemas.microsoft.com/office/powerpoint/2010/main" val="1104128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2C0594-7D7A-49CE-8D0E-9E41CA6F8503}"/>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112BF3E8-BF44-4ACF-862C-2080DB949D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386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2FB52-1FA9-46CE-BCD9-00497EE8A80D}"/>
              </a:ext>
            </a:extLst>
          </p:cNvPr>
          <p:cNvSpPr>
            <a:spLocks noGrp="1"/>
          </p:cNvSpPr>
          <p:nvPr>
            <p:ph type="title"/>
          </p:nvPr>
        </p:nvSpPr>
        <p:spPr/>
        <p:txBody>
          <a:bodyPr/>
          <a:lstStyle/>
          <a:p>
            <a:r>
              <a:rPr lang="en-US"/>
              <a:t>Profil - Aktive Nutzer | Kulturjournal</a:t>
            </a:r>
          </a:p>
        </p:txBody>
      </p:sp>
      <p:graphicFrame>
        <p:nvGraphicFramePr>
          <p:cNvPr id="6" name="Chart Placeholder 5">
            <a:extLst>
              <a:ext uri="{FF2B5EF4-FFF2-40B4-BE49-F238E27FC236}">
                <a16:creationId xmlns:a16="http://schemas.microsoft.com/office/drawing/2014/main" id="{4A5BC3B8-99D3-4D86-AE77-19D2F7C96CEE}"/>
              </a:ext>
            </a:extLst>
          </p:cNvPr>
          <p:cNvGraphicFramePr>
            <a:graphicFrameLocks noGrp="1"/>
          </p:cNvGraphicFramePr>
          <p:nvPr>
            <p:ph type="chart" sz="quarter" idx="13"/>
            <p:extLst>
              <p:ext uri="{D42A27DB-BD31-4B8C-83A1-F6EECF244321}">
                <p14:modId xmlns:p14="http://schemas.microsoft.com/office/powerpoint/2010/main" val="131826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0F99DB-3F1E-4127-840B-BD38FB2C4B34}"/>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A7E57715-93AA-4AFD-B3AB-8D65A8A574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9232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EA831-96F3-4120-95BF-3FA6F7F81955}"/>
              </a:ext>
            </a:extLst>
          </p:cNvPr>
          <p:cNvSpPr>
            <a:spLocks noGrp="1"/>
          </p:cNvSpPr>
          <p:nvPr>
            <p:ph type="title"/>
          </p:nvPr>
        </p:nvSpPr>
        <p:spPr/>
        <p:txBody>
          <a:bodyPr/>
          <a:lstStyle/>
          <a:p>
            <a:r>
              <a:rPr lang="en-US"/>
              <a:t>Profil - Video-Starts ab 10 Sek. | Kulturjournal</a:t>
            </a:r>
          </a:p>
        </p:txBody>
      </p:sp>
      <p:graphicFrame>
        <p:nvGraphicFramePr>
          <p:cNvPr id="6" name="Chart Placeholder 5">
            <a:extLst>
              <a:ext uri="{FF2B5EF4-FFF2-40B4-BE49-F238E27FC236}">
                <a16:creationId xmlns:a16="http://schemas.microsoft.com/office/drawing/2014/main" id="{52C4BD52-DCA6-4A3F-9263-3DA89D74B114}"/>
              </a:ext>
            </a:extLst>
          </p:cNvPr>
          <p:cNvGraphicFramePr>
            <a:graphicFrameLocks noGrp="1"/>
          </p:cNvGraphicFramePr>
          <p:nvPr>
            <p:ph type="chart" sz="quarter" idx="13"/>
            <p:extLst>
              <p:ext uri="{D42A27DB-BD31-4B8C-83A1-F6EECF244321}">
                <p14:modId xmlns:p14="http://schemas.microsoft.com/office/powerpoint/2010/main" val="1639123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697DC0-811F-4AB7-AAB2-478F711CC24C}"/>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0183E567-2B15-4420-963F-67589B1B7A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8956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DAE00-48C5-4510-A11A-71DC26B9376B}"/>
              </a:ext>
            </a:extLst>
          </p:cNvPr>
          <p:cNvSpPr>
            <a:spLocks noGrp="1"/>
          </p:cNvSpPr>
          <p:nvPr>
            <p:ph type="title"/>
          </p:nvPr>
        </p:nvSpPr>
        <p:spPr/>
        <p:txBody>
          <a:bodyPr/>
          <a:lstStyle/>
          <a:p>
            <a:r>
              <a:rPr lang="de-DE"/>
              <a:t>Profil - Durchschnitt Potenzi. Reichweite pro Tag | Kulturjournal</a:t>
            </a:r>
            <a:endParaRPr lang="en-US"/>
          </a:p>
        </p:txBody>
      </p:sp>
      <p:graphicFrame>
        <p:nvGraphicFramePr>
          <p:cNvPr id="5" name="Table Placeholder 4">
            <a:extLst>
              <a:ext uri="{FF2B5EF4-FFF2-40B4-BE49-F238E27FC236}">
                <a16:creationId xmlns:a16="http://schemas.microsoft.com/office/drawing/2014/main" id="{F1A68BCC-DB12-465E-9F8C-2A30EA9275F4}"/>
              </a:ext>
            </a:extLst>
          </p:cNvPr>
          <p:cNvGraphicFramePr>
            <a:graphicFrameLocks noGrp="1"/>
          </p:cNvGraphicFramePr>
          <p:nvPr>
            <p:ph type="tbl" sz="quarter" idx="13"/>
            <p:extLst>
              <p:ext uri="{D42A27DB-BD31-4B8C-83A1-F6EECF244321}">
                <p14:modId xmlns:p14="http://schemas.microsoft.com/office/powerpoint/2010/main" val="3451220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16962276"/>
                    </a:ext>
                  </a:extLst>
                </a:gridCol>
                <a:gridCol w="1645920">
                  <a:extLst>
                    <a:ext uri="{9D8B030D-6E8A-4147-A177-3AD203B41FA5}">
                      <a16:colId xmlns:a16="http://schemas.microsoft.com/office/drawing/2014/main" val="1966286748"/>
                    </a:ext>
                  </a:extLst>
                </a:gridCol>
                <a:gridCol w="1234440">
                  <a:extLst>
                    <a:ext uri="{9D8B030D-6E8A-4147-A177-3AD203B41FA5}">
                      <a16:colId xmlns:a16="http://schemas.microsoft.com/office/drawing/2014/main" val="306535376"/>
                    </a:ext>
                  </a:extLst>
                </a:gridCol>
                <a:gridCol w="1234440">
                  <a:extLst>
                    <a:ext uri="{9D8B030D-6E8A-4147-A177-3AD203B41FA5}">
                      <a16:colId xmlns:a16="http://schemas.microsoft.com/office/drawing/2014/main" val="780552410"/>
                    </a:ext>
                  </a:extLst>
                </a:gridCol>
                <a:gridCol w="1234440">
                  <a:extLst>
                    <a:ext uri="{9D8B030D-6E8A-4147-A177-3AD203B41FA5}">
                      <a16:colId xmlns:a16="http://schemas.microsoft.com/office/drawing/2014/main" val="2025337015"/>
                    </a:ext>
                  </a:extLst>
                </a:gridCol>
                <a:gridCol w="1234440">
                  <a:extLst>
                    <a:ext uri="{9D8B030D-6E8A-4147-A177-3AD203B41FA5}">
                      <a16:colId xmlns:a16="http://schemas.microsoft.com/office/drawing/2014/main" val="853556265"/>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8825961"/>
                  </a:ext>
                </a:extLst>
              </a:tr>
              <a:tr h="370840">
                <a:tc>
                  <a:txBody>
                    <a:bodyPr/>
                    <a:lstStyle/>
                    <a:p>
                      <a:r>
                        <a:rPr lang="en-US" sz="1000"/>
                        <a:t>Kulturjournal</a:t>
                      </a:r>
                    </a:p>
                  </a:txBody>
                  <a:tcPr/>
                </a:tc>
                <a:tc>
                  <a:txBody>
                    <a:bodyPr/>
                    <a:lstStyle/>
                    <a:p>
                      <a:r>
                        <a:rPr lang="en-US" sz="1000"/>
                        <a:t>5026</a:t>
                      </a:r>
                    </a:p>
                  </a:txBody>
                  <a:tcPr/>
                </a:tc>
                <a:tc>
                  <a:txBody>
                    <a:bodyPr/>
                    <a:lstStyle/>
                    <a:p>
                      <a:r>
                        <a:rPr lang="en-US" sz="1000"/>
                        <a:t>4050</a:t>
                      </a:r>
                    </a:p>
                  </a:txBody>
                  <a:tcPr/>
                </a:tc>
                <a:tc>
                  <a:txBody>
                    <a:bodyPr/>
                    <a:lstStyle/>
                    <a:p>
                      <a:r>
                        <a:rPr lang="en-US" sz="1000"/>
                        <a:t>0</a:t>
                      </a:r>
                    </a:p>
                  </a:txBody>
                  <a:tcPr/>
                </a:tc>
                <a:tc>
                  <a:txBody>
                    <a:bodyPr/>
                    <a:lstStyle/>
                    <a:p>
                      <a:r>
                        <a:rPr lang="en-US" sz="1000"/>
                        <a:t>985</a:t>
                      </a:r>
                    </a:p>
                  </a:txBody>
                  <a:tcPr/>
                </a:tc>
                <a:tc>
                  <a:txBody>
                    <a:bodyPr/>
                    <a:lstStyle/>
                    <a:p>
                      <a:r>
                        <a:rPr lang="en-US" sz="1000"/>
                        <a:t>5026</a:t>
                      </a:r>
                    </a:p>
                  </a:txBody>
                  <a:tcPr/>
                </a:tc>
                <a:extLst>
                  <a:ext uri="{0D108BD9-81ED-4DB2-BD59-A6C34878D82A}">
                    <a16:rowId xmlns:a16="http://schemas.microsoft.com/office/drawing/2014/main" val="1113883619"/>
                  </a:ext>
                </a:extLst>
              </a:tr>
            </a:tbl>
          </a:graphicData>
        </a:graphic>
      </p:graphicFrame>
      <p:sp>
        <p:nvSpPr>
          <p:cNvPr id="4" name="Text Placeholder 3">
            <a:extLst>
              <a:ext uri="{FF2B5EF4-FFF2-40B4-BE49-F238E27FC236}">
                <a16:creationId xmlns:a16="http://schemas.microsoft.com/office/drawing/2014/main" id="{F59D2457-A949-46E2-9500-A0B42632B372}"/>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443586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40BED-64D7-448E-ACA4-B87A49CD6EF1}"/>
              </a:ext>
            </a:extLst>
          </p:cNvPr>
          <p:cNvSpPr>
            <a:spLocks noGrp="1"/>
          </p:cNvSpPr>
          <p:nvPr>
            <p:ph type="title"/>
          </p:nvPr>
        </p:nvSpPr>
        <p:spPr/>
        <p:txBody>
          <a:bodyPr/>
          <a:lstStyle/>
          <a:p>
            <a:r>
              <a:rPr lang="en-US"/>
              <a:t>Distributionstyp - FB Insights | Kulturjournal</a:t>
            </a:r>
          </a:p>
        </p:txBody>
      </p:sp>
      <p:graphicFrame>
        <p:nvGraphicFramePr>
          <p:cNvPr id="6" name="Chart Placeholder 5">
            <a:extLst>
              <a:ext uri="{FF2B5EF4-FFF2-40B4-BE49-F238E27FC236}">
                <a16:creationId xmlns:a16="http://schemas.microsoft.com/office/drawing/2014/main" id="{EAA41CDD-1D00-4281-8C25-7D1A3D7A93D1}"/>
              </a:ext>
            </a:extLst>
          </p:cNvPr>
          <p:cNvGraphicFramePr>
            <a:graphicFrameLocks noGrp="1"/>
          </p:cNvGraphicFramePr>
          <p:nvPr>
            <p:ph type="chart" sz="quarter" idx="13"/>
            <p:extLst>
              <p:ext uri="{D42A27DB-BD31-4B8C-83A1-F6EECF244321}">
                <p14:modId xmlns:p14="http://schemas.microsoft.com/office/powerpoint/2010/main" val="86768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8AA9E5-841E-4199-BCFB-ADECD7CB4CFE}"/>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63F9505D-228A-423C-984E-FA227347EB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0308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2F85-1B1E-447F-A3AD-A4BB899B98CA}"/>
              </a:ext>
            </a:extLst>
          </p:cNvPr>
          <p:cNvSpPr>
            <a:spLocks noGrp="1"/>
          </p:cNvSpPr>
          <p:nvPr>
            <p:ph type="title"/>
          </p:nvPr>
        </p:nvSpPr>
        <p:spPr/>
        <p:txBody>
          <a:bodyPr/>
          <a:lstStyle/>
          <a:p>
            <a:r>
              <a:rPr lang="en-US"/>
              <a:t>Distributionstyp - Tabelle - FB Insights | Kulturjournal</a:t>
            </a:r>
          </a:p>
        </p:txBody>
      </p:sp>
      <p:graphicFrame>
        <p:nvGraphicFramePr>
          <p:cNvPr id="5" name="Table Placeholder 4">
            <a:extLst>
              <a:ext uri="{FF2B5EF4-FFF2-40B4-BE49-F238E27FC236}">
                <a16:creationId xmlns:a16="http://schemas.microsoft.com/office/drawing/2014/main" id="{9096B5E9-BC05-44FB-8A07-6BEB19CDC005}"/>
              </a:ext>
            </a:extLst>
          </p:cNvPr>
          <p:cNvGraphicFramePr>
            <a:graphicFrameLocks noGrp="1"/>
          </p:cNvGraphicFramePr>
          <p:nvPr>
            <p:ph type="tbl" sz="quarter" idx="13"/>
            <p:extLst>
              <p:ext uri="{D42A27DB-BD31-4B8C-83A1-F6EECF244321}">
                <p14:modId xmlns:p14="http://schemas.microsoft.com/office/powerpoint/2010/main" val="1215841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3806583"/>
                    </a:ext>
                  </a:extLst>
                </a:gridCol>
                <a:gridCol w="1234440">
                  <a:extLst>
                    <a:ext uri="{9D8B030D-6E8A-4147-A177-3AD203B41FA5}">
                      <a16:colId xmlns:a16="http://schemas.microsoft.com/office/drawing/2014/main" val="990433261"/>
                    </a:ext>
                  </a:extLst>
                </a:gridCol>
                <a:gridCol w="822960">
                  <a:extLst>
                    <a:ext uri="{9D8B030D-6E8A-4147-A177-3AD203B41FA5}">
                      <a16:colId xmlns:a16="http://schemas.microsoft.com/office/drawing/2014/main" val="2609099801"/>
                    </a:ext>
                  </a:extLst>
                </a:gridCol>
                <a:gridCol w="822960">
                  <a:extLst>
                    <a:ext uri="{9D8B030D-6E8A-4147-A177-3AD203B41FA5}">
                      <a16:colId xmlns:a16="http://schemas.microsoft.com/office/drawing/2014/main" val="2447263163"/>
                    </a:ext>
                  </a:extLst>
                </a:gridCol>
                <a:gridCol w="822960">
                  <a:extLst>
                    <a:ext uri="{9D8B030D-6E8A-4147-A177-3AD203B41FA5}">
                      <a16:colId xmlns:a16="http://schemas.microsoft.com/office/drawing/2014/main" val="1059109851"/>
                    </a:ext>
                  </a:extLst>
                </a:gridCol>
                <a:gridCol w="822960">
                  <a:extLst>
                    <a:ext uri="{9D8B030D-6E8A-4147-A177-3AD203B41FA5}">
                      <a16:colId xmlns:a16="http://schemas.microsoft.com/office/drawing/2014/main" val="854344571"/>
                    </a:ext>
                  </a:extLst>
                </a:gridCol>
                <a:gridCol w="822960">
                  <a:extLst>
                    <a:ext uri="{9D8B030D-6E8A-4147-A177-3AD203B41FA5}">
                      <a16:colId xmlns:a16="http://schemas.microsoft.com/office/drawing/2014/main" val="1578386139"/>
                    </a:ext>
                  </a:extLst>
                </a:gridCol>
                <a:gridCol w="822960">
                  <a:extLst>
                    <a:ext uri="{9D8B030D-6E8A-4147-A177-3AD203B41FA5}">
                      <a16:colId xmlns:a16="http://schemas.microsoft.com/office/drawing/2014/main" val="619660909"/>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064072097"/>
                  </a:ext>
                </a:extLst>
              </a:tr>
              <a:tr h="370840">
                <a:tc>
                  <a:txBody>
                    <a:bodyPr/>
                    <a:lstStyle/>
                    <a:p>
                      <a:r>
                        <a:rPr lang="en-US" sz="1000"/>
                        <a:t>Kulturjournal</a:t>
                      </a:r>
                    </a:p>
                  </a:txBody>
                  <a:tcPr/>
                </a:tc>
                <a:tc>
                  <a:txBody>
                    <a:bodyPr/>
                    <a:lstStyle/>
                    <a:p>
                      <a:r>
                        <a:rPr lang="en-US" sz="1000"/>
                        <a:t>49</a:t>
                      </a:r>
                    </a:p>
                  </a:txBody>
                  <a:tcPr/>
                </a:tc>
                <a:tc>
                  <a:txBody>
                    <a:bodyPr/>
                    <a:lstStyle/>
                    <a:p>
                      <a:r>
                        <a:rPr lang="en-US" sz="1000"/>
                        <a:t>8</a:t>
                      </a:r>
                    </a:p>
                  </a:txBody>
                  <a:tcPr/>
                </a:tc>
                <a:tc>
                  <a:txBody>
                    <a:bodyPr/>
                    <a:lstStyle/>
                    <a:p>
                      <a:r>
                        <a:rPr lang="en-US" sz="1000"/>
                        <a:t>30</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796411044"/>
                  </a:ext>
                </a:extLst>
              </a:tr>
            </a:tbl>
          </a:graphicData>
        </a:graphic>
      </p:graphicFrame>
      <p:sp>
        <p:nvSpPr>
          <p:cNvPr id="4" name="Text Placeholder 3">
            <a:extLst>
              <a:ext uri="{FF2B5EF4-FFF2-40B4-BE49-F238E27FC236}">
                <a16:creationId xmlns:a16="http://schemas.microsoft.com/office/drawing/2014/main" id="{CEA19DF9-B9A3-43F8-8900-634E5649B1CB}"/>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971275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E516-04FD-4EEE-B64D-EB5E9E347374}"/>
              </a:ext>
            </a:extLst>
          </p:cNvPr>
          <p:cNvSpPr>
            <a:spLocks noGrp="1"/>
          </p:cNvSpPr>
          <p:nvPr>
            <p:ph type="title"/>
          </p:nvPr>
        </p:nvSpPr>
        <p:spPr/>
        <p:txBody>
          <a:bodyPr/>
          <a:lstStyle/>
          <a:p>
            <a:r>
              <a:rPr lang="en-US"/>
              <a:t>Eigene Posts - Shares - Export | Kulturjournal</a:t>
            </a:r>
          </a:p>
        </p:txBody>
      </p:sp>
      <p:graphicFrame>
        <p:nvGraphicFramePr>
          <p:cNvPr id="5" name="Table Placeholder 4">
            <a:extLst>
              <a:ext uri="{FF2B5EF4-FFF2-40B4-BE49-F238E27FC236}">
                <a16:creationId xmlns:a16="http://schemas.microsoft.com/office/drawing/2014/main" id="{A91A8D71-455A-4E4E-8096-8CFD4C026B81}"/>
              </a:ext>
            </a:extLst>
          </p:cNvPr>
          <p:cNvGraphicFramePr>
            <a:graphicFrameLocks noGrp="1"/>
          </p:cNvGraphicFramePr>
          <p:nvPr>
            <p:ph type="tbl" sz="quarter" idx="13"/>
            <p:extLst>
              <p:ext uri="{D42A27DB-BD31-4B8C-83A1-F6EECF244321}">
                <p14:modId xmlns:p14="http://schemas.microsoft.com/office/powerpoint/2010/main" val="3953540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22942718"/>
                    </a:ext>
                  </a:extLst>
                </a:gridCol>
                <a:gridCol w="822960">
                  <a:extLst>
                    <a:ext uri="{9D8B030D-6E8A-4147-A177-3AD203B41FA5}">
                      <a16:colId xmlns:a16="http://schemas.microsoft.com/office/drawing/2014/main" val="1314023254"/>
                    </a:ext>
                  </a:extLst>
                </a:gridCol>
                <a:gridCol w="822960">
                  <a:extLst>
                    <a:ext uri="{9D8B030D-6E8A-4147-A177-3AD203B41FA5}">
                      <a16:colId xmlns:a16="http://schemas.microsoft.com/office/drawing/2014/main" val="4022486860"/>
                    </a:ext>
                  </a:extLst>
                </a:gridCol>
                <a:gridCol w="822960">
                  <a:extLst>
                    <a:ext uri="{9D8B030D-6E8A-4147-A177-3AD203B41FA5}">
                      <a16:colId xmlns:a16="http://schemas.microsoft.com/office/drawing/2014/main" val="3325860826"/>
                    </a:ext>
                  </a:extLst>
                </a:gridCol>
                <a:gridCol w="822960">
                  <a:extLst>
                    <a:ext uri="{9D8B030D-6E8A-4147-A177-3AD203B41FA5}">
                      <a16:colId xmlns:a16="http://schemas.microsoft.com/office/drawing/2014/main" val="2168450563"/>
                    </a:ext>
                  </a:extLst>
                </a:gridCol>
                <a:gridCol w="822960">
                  <a:extLst>
                    <a:ext uri="{9D8B030D-6E8A-4147-A177-3AD203B41FA5}">
                      <a16:colId xmlns:a16="http://schemas.microsoft.com/office/drawing/2014/main" val="2826226357"/>
                    </a:ext>
                  </a:extLst>
                </a:gridCol>
                <a:gridCol w="822960">
                  <a:extLst>
                    <a:ext uri="{9D8B030D-6E8A-4147-A177-3AD203B41FA5}">
                      <a16:colId xmlns:a16="http://schemas.microsoft.com/office/drawing/2014/main" val="2652039983"/>
                    </a:ext>
                  </a:extLst>
                </a:gridCol>
                <a:gridCol w="822960">
                  <a:extLst>
                    <a:ext uri="{9D8B030D-6E8A-4147-A177-3AD203B41FA5}">
                      <a16:colId xmlns:a16="http://schemas.microsoft.com/office/drawing/2014/main" val="3590432307"/>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85551866"/>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24</a:t>
                      </a:r>
                    </a:p>
                  </a:txBody>
                  <a:tcPr/>
                </a:tc>
                <a:tc>
                  <a:txBody>
                    <a:bodyPr/>
                    <a:lstStyle/>
                    <a:p>
                      <a:r>
                        <a:rPr lang="en-US" sz="1000"/>
                        <a:t>19</a:t>
                      </a:r>
                    </a:p>
                  </a:txBody>
                  <a:tcPr/>
                </a:tc>
                <a:tc>
                  <a:txBody>
                    <a:bodyPr/>
                    <a:lstStyle/>
                    <a:p>
                      <a:r>
                        <a:rPr lang="en-US" sz="1000"/>
                        <a:t>2</a:t>
                      </a:r>
                    </a:p>
                  </a:txBody>
                  <a:tcPr/>
                </a:tc>
                <a:tc>
                  <a:txBody>
                    <a:bodyPr/>
                    <a:lstStyle/>
                    <a:p>
                      <a:r>
                        <a:rPr lang="en-US" sz="1000"/>
                        <a:t>45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72790354"/>
                  </a:ext>
                </a:extLst>
              </a:tr>
              <a:tr h="370840">
                <a:tc>
                  <a:txBody>
                    <a:bodyPr/>
                    <a:lstStyle/>
                    <a:p>
                      <a:r>
                        <a:rPr lang="de-DE" sz="1000" b="1"/>
                        <a:t> Kulturjournal - 2018-05-15 08:19:28 </a:t>
                      </a:r>
                      <a:r>
                        <a:rPr lang="de-DE" sz="1000"/>
                        <a:t> 
 Inklusion ist ein Menschenrecht! Doch viele Schulen sind überfordert.
----------------
https://www.ndr.de/fernsehen/kulturjournal6126.html</a:t>
                      </a:r>
                      <a:endParaRPr lang="en-US" sz="1000"/>
                    </a:p>
                  </a:txBody>
                  <a:tcPr/>
                </a:tc>
                <a:tc>
                  <a:txBody>
                    <a:bodyPr/>
                    <a:lstStyle/>
                    <a:p>
                      <a:r>
                        <a:rPr lang="en-US" sz="1000"/>
                        <a:t>19</a:t>
                      </a:r>
                    </a:p>
                  </a:txBody>
                  <a:tcPr/>
                </a:tc>
                <a:tc>
                  <a:txBody>
                    <a:bodyPr/>
                    <a:lstStyle/>
                    <a:p>
                      <a:r>
                        <a:rPr lang="en-US" sz="1000"/>
                        <a:t>10</a:t>
                      </a:r>
                    </a:p>
                  </a:txBody>
                  <a:tcPr/>
                </a:tc>
                <a:tc>
                  <a:txBody>
                    <a:bodyPr/>
                    <a:lstStyle/>
                    <a:p>
                      <a:r>
                        <a:rPr lang="en-US" sz="1000"/>
                        <a:t>1</a:t>
                      </a:r>
                    </a:p>
                  </a:txBody>
                  <a:tcPr/>
                </a:tc>
                <a:tc>
                  <a:txBody>
                    <a:bodyPr/>
                    <a:lstStyle/>
                    <a:p>
                      <a:r>
                        <a:rPr lang="en-US" sz="1000"/>
                        <a:t>30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16873659"/>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17</a:t>
                      </a:r>
                    </a:p>
                  </a:txBody>
                  <a:tcPr/>
                </a:tc>
                <a:tc>
                  <a:txBody>
                    <a:bodyPr/>
                    <a:lstStyle/>
                    <a:p>
                      <a:r>
                        <a:rPr lang="en-US" sz="1000"/>
                        <a:t>8</a:t>
                      </a:r>
                    </a:p>
                  </a:txBody>
                  <a:tcPr/>
                </a:tc>
                <a:tc>
                  <a:txBody>
                    <a:bodyPr/>
                    <a:lstStyle/>
                    <a:p>
                      <a:r>
                        <a:rPr lang="en-US" sz="1000"/>
                        <a:t>0</a:t>
                      </a:r>
                    </a:p>
                  </a:txBody>
                  <a:tcPr/>
                </a:tc>
                <a:tc>
                  <a:txBody>
                    <a:bodyPr/>
                    <a:lstStyle/>
                    <a:p>
                      <a:r>
                        <a:rPr lang="en-US" sz="1000"/>
                        <a:t>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72366359"/>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14</a:t>
                      </a:r>
                    </a:p>
                  </a:txBody>
                  <a:tcPr/>
                </a:tc>
                <a:tc>
                  <a:txBody>
                    <a:bodyPr/>
                    <a:lstStyle/>
                    <a:p>
                      <a:r>
                        <a:rPr lang="en-US" sz="1000"/>
                        <a:t>6</a:t>
                      </a:r>
                    </a:p>
                  </a:txBody>
                  <a:tcPr/>
                </a:tc>
                <a:tc>
                  <a:txBody>
                    <a:bodyPr/>
                    <a:lstStyle/>
                    <a:p>
                      <a:r>
                        <a:rPr lang="en-US" sz="1000"/>
                        <a:t>2</a:t>
                      </a:r>
                    </a:p>
                  </a:txBody>
                  <a:tcPr/>
                </a:tc>
                <a:tc>
                  <a:txBody>
                    <a:bodyPr/>
                    <a:lstStyle/>
                    <a:p>
                      <a:r>
                        <a:rPr lang="en-US" sz="1000"/>
                        <a:t>22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60094176"/>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8</a:t>
                      </a:r>
                    </a:p>
                  </a:txBody>
                  <a:tcPr/>
                </a:tc>
                <a:tc>
                  <a:txBody>
                    <a:bodyPr/>
                    <a:lstStyle/>
                    <a:p>
                      <a:r>
                        <a:rPr lang="en-US" sz="1000"/>
                        <a:t>18</a:t>
                      </a:r>
                    </a:p>
                  </a:txBody>
                  <a:tcPr/>
                </a:tc>
                <a:tc>
                  <a:txBody>
                    <a:bodyPr/>
                    <a:lstStyle/>
                    <a:p>
                      <a:r>
                        <a:rPr lang="en-US" sz="1000"/>
                        <a:t>1</a:t>
                      </a:r>
                    </a:p>
                  </a:txBody>
                  <a:tcPr/>
                </a:tc>
                <a:tc>
                  <a:txBody>
                    <a:bodyPr/>
                    <a:lstStyle/>
                    <a:p>
                      <a:r>
                        <a:rPr lang="en-US" sz="1000"/>
                        <a:t>27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58642784"/>
                  </a:ext>
                </a:extLst>
              </a:tr>
            </a:tbl>
          </a:graphicData>
        </a:graphic>
      </p:graphicFrame>
      <p:sp>
        <p:nvSpPr>
          <p:cNvPr id="4" name="Text Placeholder 3">
            <a:extLst>
              <a:ext uri="{FF2B5EF4-FFF2-40B4-BE49-F238E27FC236}">
                <a16:creationId xmlns:a16="http://schemas.microsoft.com/office/drawing/2014/main" id="{19B1A6F1-D74B-44E7-8ED3-D51CA4CC257A}"/>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812862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FC476-CBB7-4EC0-9238-B92EA5AD94C8}"/>
              </a:ext>
            </a:extLst>
          </p:cNvPr>
          <p:cNvSpPr>
            <a:spLocks noGrp="1"/>
          </p:cNvSpPr>
          <p:nvPr>
            <p:ph type="title"/>
          </p:nvPr>
        </p:nvSpPr>
        <p:spPr/>
        <p:txBody>
          <a:bodyPr/>
          <a:lstStyle/>
          <a:p>
            <a:r>
              <a:rPr lang="en-US"/>
              <a:t>Eigene Posts - Kommentare - Export | Kulturjournal</a:t>
            </a:r>
          </a:p>
        </p:txBody>
      </p:sp>
      <p:graphicFrame>
        <p:nvGraphicFramePr>
          <p:cNvPr id="5" name="Table Placeholder 4">
            <a:extLst>
              <a:ext uri="{FF2B5EF4-FFF2-40B4-BE49-F238E27FC236}">
                <a16:creationId xmlns:a16="http://schemas.microsoft.com/office/drawing/2014/main" id="{27A1E3D6-2F5D-4C4B-99A9-2071E8BB7AB7}"/>
              </a:ext>
            </a:extLst>
          </p:cNvPr>
          <p:cNvGraphicFramePr>
            <a:graphicFrameLocks noGrp="1"/>
          </p:cNvGraphicFramePr>
          <p:nvPr>
            <p:ph type="tbl" sz="quarter" idx="13"/>
            <p:extLst>
              <p:ext uri="{D42A27DB-BD31-4B8C-83A1-F6EECF244321}">
                <p14:modId xmlns:p14="http://schemas.microsoft.com/office/powerpoint/2010/main" val="996542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05716276"/>
                    </a:ext>
                  </a:extLst>
                </a:gridCol>
                <a:gridCol w="822960">
                  <a:extLst>
                    <a:ext uri="{9D8B030D-6E8A-4147-A177-3AD203B41FA5}">
                      <a16:colId xmlns:a16="http://schemas.microsoft.com/office/drawing/2014/main" val="425062783"/>
                    </a:ext>
                  </a:extLst>
                </a:gridCol>
                <a:gridCol w="822960">
                  <a:extLst>
                    <a:ext uri="{9D8B030D-6E8A-4147-A177-3AD203B41FA5}">
                      <a16:colId xmlns:a16="http://schemas.microsoft.com/office/drawing/2014/main" val="2228555802"/>
                    </a:ext>
                  </a:extLst>
                </a:gridCol>
                <a:gridCol w="822960">
                  <a:extLst>
                    <a:ext uri="{9D8B030D-6E8A-4147-A177-3AD203B41FA5}">
                      <a16:colId xmlns:a16="http://schemas.microsoft.com/office/drawing/2014/main" val="1346930800"/>
                    </a:ext>
                  </a:extLst>
                </a:gridCol>
                <a:gridCol w="822960">
                  <a:extLst>
                    <a:ext uri="{9D8B030D-6E8A-4147-A177-3AD203B41FA5}">
                      <a16:colId xmlns:a16="http://schemas.microsoft.com/office/drawing/2014/main" val="2620938435"/>
                    </a:ext>
                  </a:extLst>
                </a:gridCol>
                <a:gridCol w="822960">
                  <a:extLst>
                    <a:ext uri="{9D8B030D-6E8A-4147-A177-3AD203B41FA5}">
                      <a16:colId xmlns:a16="http://schemas.microsoft.com/office/drawing/2014/main" val="1870686480"/>
                    </a:ext>
                  </a:extLst>
                </a:gridCol>
                <a:gridCol w="822960">
                  <a:extLst>
                    <a:ext uri="{9D8B030D-6E8A-4147-A177-3AD203B41FA5}">
                      <a16:colId xmlns:a16="http://schemas.microsoft.com/office/drawing/2014/main" val="2310239711"/>
                    </a:ext>
                  </a:extLst>
                </a:gridCol>
                <a:gridCol w="822960">
                  <a:extLst>
                    <a:ext uri="{9D8B030D-6E8A-4147-A177-3AD203B41FA5}">
                      <a16:colId xmlns:a16="http://schemas.microsoft.com/office/drawing/2014/main" val="1348880853"/>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66256793"/>
                  </a:ext>
                </a:extLst>
              </a:tr>
              <a:tr h="370840">
                <a:tc>
                  <a:txBody>
                    <a:bodyPr/>
                    <a:lstStyle/>
                    <a:p>
                      <a:r>
                        <a:rPr lang="nn-NO" sz="1000" b="1"/>
                        <a:t> Kulturjournal - 2018-05-18 08:25:18 </a:t>
                      </a:r>
                      <a:r>
                        <a:rPr lang="nn-NO" sz="1000"/>
                        <a:t> 
 Aha.</a:t>
                      </a:r>
                      <a:endParaRPr lang="en-US" sz="1000"/>
                    </a:p>
                  </a:txBody>
                  <a:tcPr/>
                </a:tc>
                <a:tc>
                  <a:txBody>
                    <a:bodyPr/>
                    <a:lstStyle/>
                    <a:p>
                      <a:r>
                        <a:rPr lang="en-US" sz="1000"/>
                        <a:t>32</a:t>
                      </a:r>
                    </a:p>
                  </a:txBody>
                  <a:tcPr/>
                </a:tc>
                <a:tc>
                  <a:txBody>
                    <a:bodyPr/>
                    <a:lstStyle/>
                    <a:p>
                      <a:r>
                        <a:rPr lang="en-US" sz="1000"/>
                        <a:t>1</a:t>
                      </a:r>
                    </a:p>
                  </a:txBody>
                  <a:tcPr/>
                </a:tc>
                <a:tc>
                  <a:txBody>
                    <a:bodyPr/>
                    <a:lstStyle/>
                    <a:p>
                      <a:r>
                        <a:rPr lang="en-US" sz="1000"/>
                        <a:t>2</a:t>
                      </a:r>
                    </a:p>
                  </a:txBody>
                  <a:tcPr/>
                </a:tc>
                <a:tc>
                  <a:txBody>
                    <a:bodyPr/>
                    <a:lstStyle/>
                    <a:p>
                      <a:r>
                        <a:rPr lang="en-US" sz="1000"/>
                        <a:t>35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34119910"/>
                  </a:ext>
                </a:extLst>
              </a:tr>
              <a:tr h="370840">
                <a:tc>
                  <a:txBody>
                    <a:bodyPr/>
                    <a:lstStyle/>
                    <a:p>
                      <a:r>
                        <a:rPr lang="de-DE" sz="1000" b="1"/>
                        <a:t> Kulturjournal - 2018-05-24 11:36:51 </a:t>
                      </a:r>
                      <a:r>
                        <a:rPr lang="de-DE" sz="1000"/>
                        <a:t> 
 Da muss man erstmal drauf kommen. 😂</a:t>
                      </a:r>
                      <a:endParaRPr lang="en-US" sz="1000"/>
                    </a:p>
                  </a:txBody>
                  <a:tcPr/>
                </a:tc>
                <a:tc>
                  <a:txBody>
                    <a:bodyPr/>
                    <a:lstStyle/>
                    <a:p>
                      <a:r>
                        <a:rPr lang="en-US" sz="1000"/>
                        <a:t>7</a:t>
                      </a:r>
                    </a:p>
                  </a:txBody>
                  <a:tcPr/>
                </a:tc>
                <a:tc>
                  <a:txBody>
                    <a:bodyPr/>
                    <a:lstStyle/>
                    <a:p>
                      <a:r>
                        <a:rPr lang="en-US" sz="1000"/>
                        <a:t>4</a:t>
                      </a:r>
                    </a:p>
                  </a:txBody>
                  <a:tcPr/>
                </a:tc>
                <a:tc>
                  <a:txBody>
                    <a:bodyPr/>
                    <a:lstStyle/>
                    <a:p>
                      <a:r>
                        <a:rPr lang="en-US" sz="1000"/>
                        <a:t>1</a:t>
                      </a:r>
                    </a:p>
                  </a:txBody>
                  <a:tcPr/>
                </a:tc>
                <a:tc>
                  <a:txBody>
                    <a:bodyPr/>
                    <a:lstStyle/>
                    <a:p>
                      <a:r>
                        <a:rPr lang="en-US" sz="1000"/>
                        <a:t>12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37316742"/>
                  </a:ext>
                </a:extLst>
              </a:tr>
              <a:tr h="370840">
                <a:tc>
                  <a:txBody>
                    <a:bodyPr/>
                    <a:lstStyle/>
                    <a:p>
                      <a:r>
                        <a:rPr lang="de-DE" sz="1000" b="1"/>
                        <a:t> Kulturjournal - 2018-05-25 19:25:24 </a:t>
                      </a:r>
                      <a:r>
                        <a:rPr lang="de-DE" sz="1000"/>
                        <a:t> 
 Ein gestrandeter Pottwal sorgt am Zingster Strand für Aufsehen. Dabei handelt es sich um eine Kunstperformance im Rahmen des Umweltfotofestival »horizonte zingst« 2018.</a:t>
                      </a:r>
                      <a:endParaRPr lang="en-US" sz="1000"/>
                    </a:p>
                  </a:txBody>
                  <a:tcPr/>
                </a:tc>
                <a:tc>
                  <a:txBody>
                    <a:bodyPr/>
                    <a:lstStyle/>
                    <a:p>
                      <a:r>
                        <a:rPr lang="en-US" sz="1000"/>
                        <a:t>4</a:t>
                      </a:r>
                    </a:p>
                  </a:txBody>
                  <a:tcPr/>
                </a:tc>
                <a:tc>
                  <a:txBody>
                    <a:bodyPr/>
                    <a:lstStyle/>
                    <a:p>
                      <a:r>
                        <a:rPr lang="en-US" sz="1000"/>
                        <a:t>7</a:t>
                      </a:r>
                    </a:p>
                  </a:txBody>
                  <a:tcPr/>
                </a:tc>
                <a:tc>
                  <a:txBody>
                    <a:bodyPr/>
                    <a:lstStyle/>
                    <a:p>
                      <a:r>
                        <a:rPr lang="en-US" sz="1000"/>
                        <a:t>0</a:t>
                      </a:r>
                    </a:p>
                  </a:txBody>
                  <a:tcPr/>
                </a:tc>
                <a:tc>
                  <a:txBody>
                    <a:bodyPr/>
                    <a:lstStyle/>
                    <a:p>
                      <a:r>
                        <a:rPr lang="en-US" sz="1000"/>
                        <a:t>11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4074359"/>
                  </a:ext>
                </a:extLst>
              </a:tr>
              <a:tr h="370840">
                <a:tc>
                  <a:txBody>
                    <a:bodyPr/>
                    <a:lstStyle/>
                    <a:p>
                      <a:r>
                        <a:rPr lang="de-DE" sz="1000" b="1"/>
                        <a:t> Kulturjournal - 2018-05-17 07:00:05 </a:t>
                      </a:r>
                      <a:r>
                        <a:rPr lang="de-DE" sz="1000"/>
                        <a:t> 
 Wie wichtig findet ihr Rechtschreibung?</a:t>
                      </a:r>
                      <a:endParaRPr lang="en-US" sz="1000"/>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4177072"/>
                  </a:ext>
                </a:extLst>
              </a:tr>
              <a:tr h="370840">
                <a:tc>
                  <a:txBody>
                    <a:bodyPr/>
                    <a:lstStyle/>
                    <a:p>
                      <a:r>
                        <a:rPr lang="de-DE" sz="1000" b="1"/>
                        <a:t> Kulturjournal - 2018-05-19 08:00:01 </a:t>
                      </a:r>
                      <a:r>
                        <a:rPr lang="de-DE" sz="1000"/>
                        <a:t> 
 Man lernt nie aus!</a:t>
                      </a:r>
                      <a:endParaRPr lang="en-US" sz="1000"/>
                    </a:p>
                  </a:txBody>
                  <a:tcPr/>
                </a:tc>
                <a:tc>
                  <a:txBody>
                    <a:bodyPr/>
                    <a:lstStyle/>
                    <a:p>
                      <a:r>
                        <a:rPr lang="en-US" sz="1000"/>
                        <a:t>3</a:t>
                      </a:r>
                    </a:p>
                  </a:txBody>
                  <a:tcPr/>
                </a:tc>
                <a:tc>
                  <a:txBody>
                    <a:bodyPr/>
                    <a:lstStyle/>
                    <a:p>
                      <a:r>
                        <a:rPr lang="en-US" sz="1000"/>
                        <a:t>7</a:t>
                      </a:r>
                    </a:p>
                  </a:txBody>
                  <a:tcPr/>
                </a:tc>
                <a:tc>
                  <a:txBody>
                    <a:bodyPr/>
                    <a:lstStyle/>
                    <a:p>
                      <a:r>
                        <a:rPr lang="en-US" sz="1000"/>
                        <a:t>3</a:t>
                      </a:r>
                    </a:p>
                  </a:txBody>
                  <a:tcPr/>
                </a:tc>
                <a:tc>
                  <a:txBody>
                    <a:bodyPr/>
                    <a:lstStyle/>
                    <a:p>
                      <a:r>
                        <a:rPr lang="en-US" sz="1000"/>
                        <a:t>13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86489533"/>
                  </a:ext>
                </a:extLst>
              </a:tr>
            </a:tbl>
          </a:graphicData>
        </a:graphic>
      </p:graphicFrame>
      <p:sp>
        <p:nvSpPr>
          <p:cNvPr id="4" name="Text Placeholder 3">
            <a:extLst>
              <a:ext uri="{FF2B5EF4-FFF2-40B4-BE49-F238E27FC236}">
                <a16:creationId xmlns:a16="http://schemas.microsoft.com/office/drawing/2014/main" id="{A34D5C9B-2328-4A5D-9DA1-E964A3B3BE7A}"/>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4143908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0CEAC-A346-4F53-9279-A20402519C31}"/>
              </a:ext>
            </a:extLst>
          </p:cNvPr>
          <p:cNvSpPr>
            <a:spLocks noGrp="1"/>
          </p:cNvSpPr>
          <p:nvPr>
            <p:ph type="title"/>
          </p:nvPr>
        </p:nvSpPr>
        <p:spPr/>
        <p:txBody>
          <a:bodyPr/>
          <a:lstStyle/>
          <a:p>
            <a:r>
              <a:rPr lang="en-US"/>
              <a:t>Eigene Posts - Links - Export | Kulturjournal - 1 of 2</a:t>
            </a:r>
          </a:p>
        </p:txBody>
      </p:sp>
      <p:graphicFrame>
        <p:nvGraphicFramePr>
          <p:cNvPr id="5" name="Table Placeholder 4">
            <a:extLst>
              <a:ext uri="{FF2B5EF4-FFF2-40B4-BE49-F238E27FC236}">
                <a16:creationId xmlns:a16="http://schemas.microsoft.com/office/drawing/2014/main" id="{9E82C0A7-763E-45CA-90DE-09198BD99659}"/>
              </a:ext>
            </a:extLst>
          </p:cNvPr>
          <p:cNvGraphicFramePr>
            <a:graphicFrameLocks noGrp="1"/>
          </p:cNvGraphicFramePr>
          <p:nvPr>
            <p:ph type="tbl" sz="quarter" idx="13"/>
            <p:extLst>
              <p:ext uri="{D42A27DB-BD31-4B8C-83A1-F6EECF244321}">
                <p14:modId xmlns:p14="http://schemas.microsoft.com/office/powerpoint/2010/main" val="3104461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210283"/>
                    </a:ext>
                  </a:extLst>
                </a:gridCol>
                <a:gridCol w="822960">
                  <a:extLst>
                    <a:ext uri="{9D8B030D-6E8A-4147-A177-3AD203B41FA5}">
                      <a16:colId xmlns:a16="http://schemas.microsoft.com/office/drawing/2014/main" val="3659340065"/>
                    </a:ext>
                  </a:extLst>
                </a:gridCol>
                <a:gridCol w="822960">
                  <a:extLst>
                    <a:ext uri="{9D8B030D-6E8A-4147-A177-3AD203B41FA5}">
                      <a16:colId xmlns:a16="http://schemas.microsoft.com/office/drawing/2014/main" val="3348307335"/>
                    </a:ext>
                  </a:extLst>
                </a:gridCol>
                <a:gridCol w="822960">
                  <a:extLst>
                    <a:ext uri="{9D8B030D-6E8A-4147-A177-3AD203B41FA5}">
                      <a16:colId xmlns:a16="http://schemas.microsoft.com/office/drawing/2014/main" val="3073351120"/>
                    </a:ext>
                  </a:extLst>
                </a:gridCol>
                <a:gridCol w="822960">
                  <a:extLst>
                    <a:ext uri="{9D8B030D-6E8A-4147-A177-3AD203B41FA5}">
                      <a16:colId xmlns:a16="http://schemas.microsoft.com/office/drawing/2014/main" val="2736983416"/>
                    </a:ext>
                  </a:extLst>
                </a:gridCol>
                <a:gridCol w="822960">
                  <a:extLst>
                    <a:ext uri="{9D8B030D-6E8A-4147-A177-3AD203B41FA5}">
                      <a16:colId xmlns:a16="http://schemas.microsoft.com/office/drawing/2014/main" val="1132620683"/>
                    </a:ext>
                  </a:extLst>
                </a:gridCol>
                <a:gridCol w="822960">
                  <a:extLst>
                    <a:ext uri="{9D8B030D-6E8A-4147-A177-3AD203B41FA5}">
                      <a16:colId xmlns:a16="http://schemas.microsoft.com/office/drawing/2014/main" val="1068687697"/>
                    </a:ext>
                  </a:extLst>
                </a:gridCol>
                <a:gridCol w="822960">
                  <a:extLst>
                    <a:ext uri="{9D8B030D-6E8A-4147-A177-3AD203B41FA5}">
                      <a16:colId xmlns:a16="http://schemas.microsoft.com/office/drawing/2014/main" val="398189114"/>
                    </a:ext>
                  </a:extLst>
                </a:gridCol>
                <a:gridCol w="822960">
                  <a:extLst>
                    <a:ext uri="{9D8B030D-6E8A-4147-A177-3AD203B41FA5}">
                      <a16:colId xmlns:a16="http://schemas.microsoft.com/office/drawing/2014/main" val="3268912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2158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- 2018-05-13 08:01:31 </a:t>
                      </a:r>
                      <a:r>
                        <a:rPr kumimoji="0" lang="de-DE" sz="1000" b="0" i="0" u="none" strike="noStrike" kern="1200" cap="none" spc="0" normalizeH="0" baseline="0" noProof="0">
                          <a:ln>
                            <a:noFill/>
                          </a:ln>
                          <a:solidFill>
                            <a:prstClr val="black"/>
                          </a:solidFill>
                          <a:effectLst/>
                          <a:uLnTx/>
                          <a:uFillTx/>
                          <a:latin typeface="+mn-lt"/>
                          <a:ea typeface="+mn-ea"/>
                          <a:cs typeface="+mn-cs"/>
                        </a:rPr>
                        <a:t> 
 Muttertag? Heute ist internationaler Museumstag!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722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- 2018-05-07 18:00:00 </a:t>
                      </a:r>
                      <a:r>
                        <a:rPr kumimoji="0" lang="de-DE" sz="1000" b="0" i="0" u="none" strike="noStrike" kern="1200" cap="none" spc="0" normalizeH="0" baseline="0" noProof="0">
                          <a:ln>
                            <a:noFill/>
                          </a:ln>
                          <a:solidFill>
                            <a:prstClr val="black"/>
                          </a:solidFill>
                          <a:effectLst/>
                          <a:uLnTx/>
                          <a:uFillTx/>
                          <a:latin typeface="+mn-lt"/>
                          <a:ea typeface="+mn-ea"/>
                          <a:cs typeface="+mn-cs"/>
                        </a:rPr>
                        <a:t> 
 Das Kulturjournal heute Abend mit diesen Themen - und mit unserer neuen Serie "Stadt. Land. Haus." Wir freuen uns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1896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- 2018-05-08 15:17:54 </a:t>
                      </a:r>
                      <a:r>
                        <a:rPr kumimoji="0" lang="de-DE" sz="1000" b="0" i="0" u="none" strike="noStrike" kern="1200" cap="none" spc="0" normalizeH="0" baseline="0" noProof="0">
                          <a:ln>
                            <a:noFill/>
                          </a:ln>
                          <a:solidFill>
                            <a:prstClr val="black"/>
                          </a:solidFill>
                          <a:effectLst/>
                          <a:uLnTx/>
                          <a:uFillTx/>
                          <a:latin typeface="+mn-lt"/>
                          <a:ea typeface="+mn-ea"/>
                          <a:cs typeface="+mn-cs"/>
                        </a:rPr>
                        <a:t> 
 Ein Kind im Krieg - was machen die Entbehrungen und Ängste mit der Seele? Davon erzählt unser NDR Buch des Monats: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1922984"/>
                  </a:ext>
                </a:extLst>
              </a:tr>
            </a:tbl>
          </a:graphicData>
        </a:graphic>
      </p:graphicFrame>
      <p:sp>
        <p:nvSpPr>
          <p:cNvPr id="4" name="Text Placeholder 3">
            <a:extLst>
              <a:ext uri="{FF2B5EF4-FFF2-40B4-BE49-F238E27FC236}">
                <a16:creationId xmlns:a16="http://schemas.microsoft.com/office/drawing/2014/main" id="{F68CF077-CC48-4D34-A92A-A2D7D6BE9E2B}"/>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928854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688D8-773F-48A0-928A-AFCA2B73D317}"/>
              </a:ext>
            </a:extLst>
          </p:cNvPr>
          <p:cNvSpPr>
            <a:spLocks noGrp="1"/>
          </p:cNvSpPr>
          <p:nvPr>
            <p:ph type="title"/>
          </p:nvPr>
        </p:nvSpPr>
        <p:spPr/>
        <p:txBody>
          <a:bodyPr/>
          <a:lstStyle/>
          <a:p>
            <a:r>
              <a:rPr lang="en-US"/>
              <a:t>Eigene Posts - Links - Export | Kulturjournal - 2 of 2</a:t>
            </a:r>
          </a:p>
        </p:txBody>
      </p:sp>
      <p:graphicFrame>
        <p:nvGraphicFramePr>
          <p:cNvPr id="5" name="Table Placeholder 4">
            <a:extLst>
              <a:ext uri="{FF2B5EF4-FFF2-40B4-BE49-F238E27FC236}">
                <a16:creationId xmlns:a16="http://schemas.microsoft.com/office/drawing/2014/main" id="{EA071CE1-571C-4FA4-B14A-D949F2890FCA}"/>
              </a:ext>
            </a:extLst>
          </p:cNvPr>
          <p:cNvGraphicFramePr>
            <a:graphicFrameLocks noGrp="1"/>
          </p:cNvGraphicFramePr>
          <p:nvPr>
            <p:ph type="tbl" sz="quarter" idx="13"/>
            <p:extLst>
              <p:ext uri="{D42A27DB-BD31-4B8C-83A1-F6EECF244321}">
                <p14:modId xmlns:p14="http://schemas.microsoft.com/office/powerpoint/2010/main" val="3500703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05514264"/>
                    </a:ext>
                  </a:extLst>
                </a:gridCol>
                <a:gridCol w="822960">
                  <a:extLst>
                    <a:ext uri="{9D8B030D-6E8A-4147-A177-3AD203B41FA5}">
                      <a16:colId xmlns:a16="http://schemas.microsoft.com/office/drawing/2014/main" val="3907965654"/>
                    </a:ext>
                  </a:extLst>
                </a:gridCol>
                <a:gridCol w="822960">
                  <a:extLst>
                    <a:ext uri="{9D8B030D-6E8A-4147-A177-3AD203B41FA5}">
                      <a16:colId xmlns:a16="http://schemas.microsoft.com/office/drawing/2014/main" val="1070432976"/>
                    </a:ext>
                  </a:extLst>
                </a:gridCol>
                <a:gridCol w="822960">
                  <a:extLst>
                    <a:ext uri="{9D8B030D-6E8A-4147-A177-3AD203B41FA5}">
                      <a16:colId xmlns:a16="http://schemas.microsoft.com/office/drawing/2014/main" val="2930919681"/>
                    </a:ext>
                  </a:extLst>
                </a:gridCol>
                <a:gridCol w="822960">
                  <a:extLst>
                    <a:ext uri="{9D8B030D-6E8A-4147-A177-3AD203B41FA5}">
                      <a16:colId xmlns:a16="http://schemas.microsoft.com/office/drawing/2014/main" val="394979199"/>
                    </a:ext>
                  </a:extLst>
                </a:gridCol>
                <a:gridCol w="822960">
                  <a:extLst>
                    <a:ext uri="{9D8B030D-6E8A-4147-A177-3AD203B41FA5}">
                      <a16:colId xmlns:a16="http://schemas.microsoft.com/office/drawing/2014/main" val="1765476276"/>
                    </a:ext>
                  </a:extLst>
                </a:gridCol>
                <a:gridCol w="822960">
                  <a:extLst>
                    <a:ext uri="{9D8B030D-6E8A-4147-A177-3AD203B41FA5}">
                      <a16:colId xmlns:a16="http://schemas.microsoft.com/office/drawing/2014/main" val="4167071666"/>
                    </a:ext>
                  </a:extLst>
                </a:gridCol>
                <a:gridCol w="822960">
                  <a:extLst>
                    <a:ext uri="{9D8B030D-6E8A-4147-A177-3AD203B41FA5}">
                      <a16:colId xmlns:a16="http://schemas.microsoft.com/office/drawing/2014/main" val="741167321"/>
                    </a:ext>
                  </a:extLst>
                </a:gridCol>
                <a:gridCol w="822960">
                  <a:extLst>
                    <a:ext uri="{9D8B030D-6E8A-4147-A177-3AD203B41FA5}">
                      <a16:colId xmlns:a16="http://schemas.microsoft.com/office/drawing/2014/main" val="3734986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38202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- 2018-05-03 15:00:01 </a:t>
                      </a:r>
                      <a:r>
                        <a:rPr kumimoji="0" lang="de-DE" sz="1000" b="0" i="0" u="none" strike="noStrike" kern="1200" cap="none" spc="0" normalizeH="0" baseline="0" noProof="0">
                          <a:ln>
                            <a:noFill/>
                          </a:ln>
                          <a:solidFill>
                            <a:prstClr val="black"/>
                          </a:solidFill>
                          <a:effectLst/>
                          <a:uLnTx/>
                          <a:uFillTx/>
                          <a:latin typeface="+mn-lt"/>
                          <a:ea typeface="+mn-ea"/>
                          <a:cs typeface="+mn-cs"/>
                        </a:rPr>
                        <a:t> 
 Begegnung mit Gott mal anders. Diesen Film möchten wir euch ans ♥️ legen. Läuft aktuell im Kino!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9194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- 2018-05-28 17:08:19 </a:t>
                      </a:r>
                      <a:r>
                        <a:rPr kumimoji="0" lang="de-DE" sz="1000" b="0" i="0" u="none" strike="noStrike" kern="1200" cap="none" spc="0" normalizeH="0" baseline="0" noProof="0">
                          <a:ln>
                            <a:noFill/>
                          </a:ln>
                          <a:solidFill>
                            <a:prstClr val="black"/>
                          </a:solidFill>
                          <a:effectLst/>
                          <a:uLnTx/>
                          <a:uFillTx/>
                          <a:latin typeface="+mn-lt"/>
                          <a:ea typeface="+mn-ea"/>
                          <a:cs typeface="+mn-cs"/>
                        </a:rPr>
                        <a:t> 
 Das Kulturjournal heute Abend mit diesen Themen - schaltet 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0441546"/>
                  </a:ext>
                </a:extLst>
              </a:tr>
            </a:tbl>
          </a:graphicData>
        </a:graphic>
      </p:graphicFrame>
      <p:sp>
        <p:nvSpPr>
          <p:cNvPr id="4" name="Text Placeholder 3">
            <a:extLst>
              <a:ext uri="{FF2B5EF4-FFF2-40B4-BE49-F238E27FC236}">
                <a16:creationId xmlns:a16="http://schemas.microsoft.com/office/drawing/2014/main" id="{DC464401-B6A6-47C5-AA5A-9794DA30F081}"/>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483705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0F0F0-8B45-405E-B8F2-3DB1D9B19EB3}"/>
              </a:ext>
            </a:extLst>
          </p:cNvPr>
          <p:cNvSpPr>
            <a:spLocks noGrp="1"/>
          </p:cNvSpPr>
          <p:nvPr>
            <p:ph type="title"/>
          </p:nvPr>
        </p:nvSpPr>
        <p:spPr/>
        <p:txBody>
          <a:bodyPr/>
          <a:lstStyle/>
          <a:p>
            <a:r>
              <a:rPr lang="en-US"/>
              <a:t>Eigene Posts - Videostarts - Export | Kulturjournal</a:t>
            </a:r>
          </a:p>
        </p:txBody>
      </p:sp>
      <p:graphicFrame>
        <p:nvGraphicFramePr>
          <p:cNvPr id="5" name="Table Placeholder 4">
            <a:extLst>
              <a:ext uri="{FF2B5EF4-FFF2-40B4-BE49-F238E27FC236}">
                <a16:creationId xmlns:a16="http://schemas.microsoft.com/office/drawing/2014/main" id="{621E8099-2C24-4DA9-888A-543B02BF3D6D}"/>
              </a:ext>
            </a:extLst>
          </p:cNvPr>
          <p:cNvGraphicFramePr>
            <a:graphicFrameLocks noGrp="1"/>
          </p:cNvGraphicFramePr>
          <p:nvPr>
            <p:ph type="tbl" sz="quarter" idx="13"/>
            <p:extLst>
              <p:ext uri="{D42A27DB-BD31-4B8C-83A1-F6EECF244321}">
                <p14:modId xmlns:p14="http://schemas.microsoft.com/office/powerpoint/2010/main" val="122562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8175775"/>
                    </a:ext>
                  </a:extLst>
                </a:gridCol>
                <a:gridCol w="822960">
                  <a:extLst>
                    <a:ext uri="{9D8B030D-6E8A-4147-A177-3AD203B41FA5}">
                      <a16:colId xmlns:a16="http://schemas.microsoft.com/office/drawing/2014/main" val="2383634692"/>
                    </a:ext>
                  </a:extLst>
                </a:gridCol>
                <a:gridCol w="822960">
                  <a:extLst>
                    <a:ext uri="{9D8B030D-6E8A-4147-A177-3AD203B41FA5}">
                      <a16:colId xmlns:a16="http://schemas.microsoft.com/office/drawing/2014/main" val="3952641684"/>
                    </a:ext>
                  </a:extLst>
                </a:gridCol>
                <a:gridCol w="822960">
                  <a:extLst>
                    <a:ext uri="{9D8B030D-6E8A-4147-A177-3AD203B41FA5}">
                      <a16:colId xmlns:a16="http://schemas.microsoft.com/office/drawing/2014/main" val="2978265714"/>
                    </a:ext>
                  </a:extLst>
                </a:gridCol>
                <a:gridCol w="822960">
                  <a:extLst>
                    <a:ext uri="{9D8B030D-6E8A-4147-A177-3AD203B41FA5}">
                      <a16:colId xmlns:a16="http://schemas.microsoft.com/office/drawing/2014/main" val="589666453"/>
                    </a:ext>
                  </a:extLst>
                </a:gridCol>
                <a:gridCol w="822960">
                  <a:extLst>
                    <a:ext uri="{9D8B030D-6E8A-4147-A177-3AD203B41FA5}">
                      <a16:colId xmlns:a16="http://schemas.microsoft.com/office/drawing/2014/main" val="3820653044"/>
                    </a:ext>
                  </a:extLst>
                </a:gridCol>
                <a:gridCol w="822960">
                  <a:extLst>
                    <a:ext uri="{9D8B030D-6E8A-4147-A177-3AD203B41FA5}">
                      <a16:colId xmlns:a16="http://schemas.microsoft.com/office/drawing/2014/main" val="3971815845"/>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22118299"/>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6542</a:t>
                      </a:r>
                    </a:p>
                  </a:txBody>
                  <a:tcPr/>
                </a:tc>
                <a:tc>
                  <a:txBody>
                    <a:bodyPr/>
                    <a:lstStyle/>
                    <a:p>
                      <a:r>
                        <a:rPr lang="en-US" sz="1000"/>
                        <a:t>2094</a:t>
                      </a:r>
                    </a:p>
                  </a:txBody>
                  <a:tcPr/>
                </a:tc>
                <a:tc>
                  <a:txBody>
                    <a:bodyPr/>
                    <a:lstStyle/>
                    <a:p>
                      <a:r>
                        <a:rPr lang="en-US" sz="1000"/>
                        <a:t>4 %</a:t>
                      </a:r>
                    </a:p>
                  </a:txBody>
                  <a:tcPr/>
                </a:tc>
                <a:tc>
                  <a:txBody>
                    <a:bodyPr/>
                    <a:lstStyle/>
                    <a:p>
                      <a:r>
                        <a:rPr lang="en-US" sz="1000"/>
                        <a:t>4:58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48080015"/>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1527</a:t>
                      </a:r>
                    </a:p>
                  </a:txBody>
                  <a:tcPr/>
                </a:tc>
                <a:tc>
                  <a:txBody>
                    <a:bodyPr/>
                    <a:lstStyle/>
                    <a:p>
                      <a:r>
                        <a:rPr lang="en-US" sz="1000"/>
                        <a:t>920</a:t>
                      </a:r>
                    </a:p>
                  </a:txBody>
                  <a:tcPr/>
                </a:tc>
                <a:tc>
                  <a:txBody>
                    <a:bodyPr/>
                    <a:lstStyle/>
                    <a:p>
                      <a:r>
                        <a:rPr lang="en-US" sz="1000"/>
                        <a:t>9 %</a:t>
                      </a:r>
                    </a:p>
                  </a:txBody>
                  <a:tcPr/>
                </a:tc>
                <a:tc>
                  <a:txBody>
                    <a:bodyPr/>
                    <a:lstStyle/>
                    <a:p>
                      <a:r>
                        <a:rPr lang="en-US" sz="1000"/>
                        <a:t>4:27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92108875"/>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1207</a:t>
                      </a:r>
                    </a:p>
                  </a:txBody>
                  <a:tcPr/>
                </a:tc>
                <a:tc>
                  <a:txBody>
                    <a:bodyPr/>
                    <a:lstStyle/>
                    <a:p>
                      <a:r>
                        <a:rPr lang="en-US" sz="1000"/>
                        <a:t>619</a:t>
                      </a:r>
                    </a:p>
                  </a:txBody>
                  <a:tcPr/>
                </a:tc>
                <a:tc>
                  <a:txBody>
                    <a:bodyPr/>
                    <a:lstStyle/>
                    <a:p>
                      <a:r>
                        <a:rPr lang="en-US" sz="1000"/>
                        <a:t>27 %</a:t>
                      </a:r>
                    </a:p>
                  </a:txBody>
                  <a:tcPr/>
                </a:tc>
                <a:tc>
                  <a:txBody>
                    <a:bodyPr/>
                    <a:lstStyle/>
                    <a:p>
                      <a:r>
                        <a:rPr lang="en-US" sz="1000"/>
                        <a:t>0:40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0674599"/>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969</a:t>
                      </a:r>
                    </a:p>
                  </a:txBody>
                  <a:tcPr/>
                </a:tc>
                <a:tc>
                  <a:txBody>
                    <a:bodyPr/>
                    <a:lstStyle/>
                    <a:p>
                      <a:r>
                        <a:rPr lang="en-US" sz="1000"/>
                        <a:t>335</a:t>
                      </a:r>
                    </a:p>
                  </a:txBody>
                  <a:tcPr/>
                </a:tc>
                <a:tc>
                  <a:txBody>
                    <a:bodyPr/>
                    <a:lstStyle/>
                    <a:p>
                      <a:r>
                        <a:rPr lang="en-US" sz="1000"/>
                        <a:t>16 %</a:t>
                      </a:r>
                    </a:p>
                  </a:txBody>
                  <a:tcPr/>
                </a:tc>
                <a:tc>
                  <a:txBody>
                    <a:bodyPr/>
                    <a:lstStyle/>
                    <a:p>
                      <a:r>
                        <a:rPr lang="en-US" sz="1000"/>
                        <a:t>0:34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56920447"/>
                  </a:ext>
                </a:extLst>
              </a:tr>
              <a:tr h="370840">
                <a:tc>
                  <a:txBody>
                    <a:bodyPr/>
                    <a:lstStyle/>
                    <a:p>
                      <a:r>
                        <a:rPr lang="de-DE" sz="1000" b="1"/>
                        <a:t> Kulturjournal - 2018-05-28 08:54:56 </a:t>
                      </a:r>
                      <a:r>
                        <a:rPr lang="de-DE" sz="1000"/>
                        <a:t> 
 Zwei Dörfer in Schleswig-Holstein trotzen der Landflucht:</a:t>
                      </a:r>
                      <a:endParaRPr lang="en-US" sz="1000"/>
                    </a:p>
                  </a:txBody>
                  <a:tcPr/>
                </a:tc>
                <a:tc>
                  <a:txBody>
                    <a:bodyPr/>
                    <a:lstStyle/>
                    <a:p>
                      <a:r>
                        <a:rPr lang="en-US" sz="1000"/>
                        <a:t>614</a:t>
                      </a:r>
                    </a:p>
                  </a:txBody>
                  <a:tcPr/>
                </a:tc>
                <a:tc>
                  <a:txBody>
                    <a:bodyPr/>
                    <a:lstStyle/>
                    <a:p>
                      <a:r>
                        <a:rPr lang="en-US" sz="1000"/>
                        <a:t>298</a:t>
                      </a:r>
                    </a:p>
                  </a:txBody>
                  <a:tcPr/>
                </a:tc>
                <a:tc>
                  <a:txBody>
                    <a:bodyPr/>
                    <a:lstStyle/>
                    <a:p>
                      <a:r>
                        <a:rPr lang="en-US" sz="1000"/>
                        <a:t>22 %</a:t>
                      </a:r>
                    </a:p>
                  </a:txBody>
                  <a:tcPr/>
                </a:tc>
                <a:tc>
                  <a:txBody>
                    <a:bodyPr/>
                    <a:lstStyle/>
                    <a:p>
                      <a:r>
                        <a:rPr lang="en-US" sz="1000"/>
                        <a:t>0:36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76478665"/>
                  </a:ext>
                </a:extLst>
              </a:tr>
            </a:tbl>
          </a:graphicData>
        </a:graphic>
      </p:graphicFrame>
      <p:sp>
        <p:nvSpPr>
          <p:cNvPr id="4" name="Text Placeholder 3">
            <a:extLst>
              <a:ext uri="{FF2B5EF4-FFF2-40B4-BE49-F238E27FC236}">
                <a16:creationId xmlns:a16="http://schemas.microsoft.com/office/drawing/2014/main" id="{8DF2E15E-FFEB-4569-9A5F-E08145F14C51}"/>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871900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072BB-B590-49A7-B183-36B220F3E246}"/>
              </a:ext>
            </a:extLst>
          </p:cNvPr>
          <p:cNvSpPr>
            <a:spLocks noGrp="1"/>
          </p:cNvSpPr>
          <p:nvPr>
            <p:ph type="title"/>
          </p:nvPr>
        </p:nvSpPr>
        <p:spPr/>
        <p:txBody>
          <a:bodyPr/>
          <a:lstStyle/>
          <a:p>
            <a:r>
              <a:rPr lang="en-US"/>
              <a:t>Eigene Posts - Videostartrate - Export | Kulturjournal</a:t>
            </a:r>
          </a:p>
        </p:txBody>
      </p:sp>
      <p:graphicFrame>
        <p:nvGraphicFramePr>
          <p:cNvPr id="5" name="Table Placeholder 4">
            <a:extLst>
              <a:ext uri="{FF2B5EF4-FFF2-40B4-BE49-F238E27FC236}">
                <a16:creationId xmlns:a16="http://schemas.microsoft.com/office/drawing/2014/main" id="{5B86F8DE-E57A-458E-8A2C-236AB87D4643}"/>
              </a:ext>
            </a:extLst>
          </p:cNvPr>
          <p:cNvGraphicFramePr>
            <a:graphicFrameLocks noGrp="1"/>
          </p:cNvGraphicFramePr>
          <p:nvPr>
            <p:ph type="tbl" sz="quarter" idx="13"/>
            <p:extLst>
              <p:ext uri="{D42A27DB-BD31-4B8C-83A1-F6EECF244321}">
                <p14:modId xmlns:p14="http://schemas.microsoft.com/office/powerpoint/2010/main" val="444066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01860000"/>
                    </a:ext>
                  </a:extLst>
                </a:gridCol>
                <a:gridCol w="822960">
                  <a:extLst>
                    <a:ext uri="{9D8B030D-6E8A-4147-A177-3AD203B41FA5}">
                      <a16:colId xmlns:a16="http://schemas.microsoft.com/office/drawing/2014/main" val="70656922"/>
                    </a:ext>
                  </a:extLst>
                </a:gridCol>
                <a:gridCol w="822960">
                  <a:extLst>
                    <a:ext uri="{9D8B030D-6E8A-4147-A177-3AD203B41FA5}">
                      <a16:colId xmlns:a16="http://schemas.microsoft.com/office/drawing/2014/main" val="2991526840"/>
                    </a:ext>
                  </a:extLst>
                </a:gridCol>
                <a:gridCol w="822960">
                  <a:extLst>
                    <a:ext uri="{9D8B030D-6E8A-4147-A177-3AD203B41FA5}">
                      <a16:colId xmlns:a16="http://schemas.microsoft.com/office/drawing/2014/main" val="517555917"/>
                    </a:ext>
                  </a:extLst>
                </a:gridCol>
                <a:gridCol w="822960">
                  <a:extLst>
                    <a:ext uri="{9D8B030D-6E8A-4147-A177-3AD203B41FA5}">
                      <a16:colId xmlns:a16="http://schemas.microsoft.com/office/drawing/2014/main" val="3523270496"/>
                    </a:ext>
                  </a:extLst>
                </a:gridCol>
                <a:gridCol w="822960">
                  <a:extLst>
                    <a:ext uri="{9D8B030D-6E8A-4147-A177-3AD203B41FA5}">
                      <a16:colId xmlns:a16="http://schemas.microsoft.com/office/drawing/2014/main" val="1938251343"/>
                    </a:ext>
                  </a:extLst>
                </a:gridCol>
                <a:gridCol w="822960">
                  <a:extLst>
                    <a:ext uri="{9D8B030D-6E8A-4147-A177-3AD203B41FA5}">
                      <a16:colId xmlns:a16="http://schemas.microsoft.com/office/drawing/2014/main" val="227838140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1016730"/>
                  </a:ext>
                </a:extLst>
              </a:tr>
              <a:tr h="370840">
                <a:tc>
                  <a:txBody>
                    <a:bodyPr/>
                    <a:lstStyle/>
                    <a:p>
                      <a:r>
                        <a:rPr lang="de-DE" sz="1000" b="1"/>
                        <a:t> Kulturjournal - 2018-05-17 07:00:05 </a:t>
                      </a:r>
                      <a:r>
                        <a:rPr lang="de-DE" sz="1000"/>
                        <a:t> 
 Wie wichtig findet ihr Rechtschreibung?</a:t>
                      </a:r>
                      <a:endParaRPr lang="en-US" sz="1000"/>
                    </a:p>
                  </a:txBody>
                  <a:tcPr/>
                </a:tc>
                <a:tc>
                  <a:txBody>
                    <a:bodyPr/>
                    <a:lstStyle/>
                    <a:p>
                      <a:r>
                        <a:rPr lang="en-US" sz="1000"/>
                        <a:t>33.81 %</a:t>
                      </a:r>
                    </a:p>
                  </a:txBody>
                  <a:tcPr/>
                </a:tc>
                <a:tc>
                  <a:txBody>
                    <a:bodyPr/>
                    <a:lstStyle/>
                    <a:p>
                      <a:r>
                        <a:rPr lang="en-US" sz="1000"/>
                        <a:t>47.48 %</a:t>
                      </a:r>
                    </a:p>
                  </a:txBody>
                  <a:tcPr/>
                </a:tc>
                <a:tc>
                  <a:txBody>
                    <a:bodyPr/>
                    <a:lstStyle/>
                    <a:p>
                      <a:r>
                        <a:rPr lang="en-US" sz="1000"/>
                        <a:t>145</a:t>
                      </a:r>
                    </a:p>
                  </a:txBody>
                  <a:tcPr/>
                </a:tc>
                <a:tc>
                  <a:txBody>
                    <a:bodyPr/>
                    <a:lstStyle/>
                    <a:p>
                      <a:r>
                        <a:rPr lang="en-US" sz="1000"/>
                        <a:t>417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04604898"/>
                  </a:ext>
                </a:extLst>
              </a:tr>
              <a:tr h="370840">
                <a:tc>
                  <a:txBody>
                    <a:bodyPr/>
                    <a:lstStyle/>
                    <a:p>
                      <a:r>
                        <a:rPr lang="de-DE" sz="1000" b="1"/>
                        <a:t> Kulturjournal - 2018-05-23 14:09:26 </a:t>
                      </a:r>
                      <a:r>
                        <a:rPr lang="de-DE" sz="1000"/>
                        <a:t> 
 Neue Skulptur auf dem Hamburger Rathausmarkt. Ein Hingucker, oder?</a:t>
                      </a:r>
                      <a:endParaRPr lang="en-US" sz="1000"/>
                    </a:p>
                  </a:txBody>
                  <a:tcPr/>
                </a:tc>
                <a:tc>
                  <a:txBody>
                    <a:bodyPr/>
                    <a:lstStyle/>
                    <a:p>
                      <a:r>
                        <a:rPr lang="en-US" sz="1000"/>
                        <a:t>26.01 %</a:t>
                      </a:r>
                    </a:p>
                  </a:txBody>
                  <a:tcPr/>
                </a:tc>
                <a:tc>
                  <a:txBody>
                    <a:bodyPr/>
                    <a:lstStyle/>
                    <a:p>
                      <a:r>
                        <a:rPr lang="en-US" sz="1000"/>
                        <a:t>45.09 %</a:t>
                      </a:r>
                    </a:p>
                  </a:txBody>
                  <a:tcPr/>
                </a:tc>
                <a:tc>
                  <a:txBody>
                    <a:bodyPr/>
                    <a:lstStyle/>
                    <a:p>
                      <a:r>
                        <a:rPr lang="en-US" sz="1000"/>
                        <a:t>277</a:t>
                      </a:r>
                    </a:p>
                  </a:txBody>
                  <a:tcPr/>
                </a:tc>
                <a:tc>
                  <a:txBody>
                    <a:bodyPr/>
                    <a:lstStyle/>
                    <a:p>
                      <a:r>
                        <a:rPr lang="en-US" sz="1000"/>
                        <a:t>1038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59412132"/>
                  </a:ext>
                </a:extLst>
              </a:tr>
              <a:tr h="370840">
                <a:tc>
                  <a:txBody>
                    <a:bodyPr/>
                    <a:lstStyle/>
                    <a:p>
                      <a:r>
                        <a:rPr lang="de-DE" sz="1000" b="1"/>
                        <a:t> Kulturjournal - 2018-05-14 15:45:09 </a:t>
                      </a:r>
                      <a:r>
                        <a:rPr lang="de-DE" sz="1000"/>
                        <a:t> 
 82 Frauen aus der Filmbranche sind schweigend über den roten Teppich von Cannes gelaufen. 82, weil in der langen Geschichte des Festivals nur 82 Regisseurinnen in den Wettbewerb eingeladen wurden - männliche Regisseure dagegen 1688!</a:t>
                      </a:r>
                      <a:endParaRPr lang="en-US" sz="1000"/>
                    </a:p>
                  </a:txBody>
                  <a:tcPr/>
                </a:tc>
                <a:tc>
                  <a:txBody>
                    <a:bodyPr/>
                    <a:lstStyle/>
                    <a:p>
                      <a:r>
                        <a:rPr lang="en-US" sz="1000"/>
                        <a:t>24.42 %</a:t>
                      </a:r>
                    </a:p>
                  </a:txBody>
                  <a:tcPr/>
                </a:tc>
                <a:tc>
                  <a:txBody>
                    <a:bodyPr/>
                    <a:lstStyle/>
                    <a:p>
                      <a:r>
                        <a:rPr lang="en-US" sz="1000"/>
                        <a:t>38.58 %</a:t>
                      </a:r>
                    </a:p>
                  </a:txBody>
                  <a:tcPr/>
                </a:tc>
                <a:tc>
                  <a:txBody>
                    <a:bodyPr/>
                    <a:lstStyle/>
                    <a:p>
                      <a:r>
                        <a:rPr lang="en-US" sz="1000"/>
                        <a:t>174</a:t>
                      </a:r>
                    </a:p>
                  </a:txBody>
                  <a:tcPr/>
                </a:tc>
                <a:tc>
                  <a:txBody>
                    <a:bodyPr/>
                    <a:lstStyle/>
                    <a:p>
                      <a:r>
                        <a:rPr lang="en-US" sz="1000"/>
                        <a:t>692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9570783"/>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23.50 %</a:t>
                      </a:r>
                    </a:p>
                  </a:txBody>
                  <a:tcPr/>
                </a:tc>
                <a:tc>
                  <a:txBody>
                    <a:bodyPr/>
                    <a:lstStyle/>
                    <a:p>
                      <a:r>
                        <a:rPr lang="en-US" sz="1000"/>
                        <a:t>38.54 %</a:t>
                      </a:r>
                    </a:p>
                  </a:txBody>
                  <a:tcPr/>
                </a:tc>
                <a:tc>
                  <a:txBody>
                    <a:bodyPr/>
                    <a:lstStyle/>
                    <a:p>
                      <a:r>
                        <a:rPr lang="en-US" sz="1000"/>
                        <a:t>920</a:t>
                      </a:r>
                    </a:p>
                  </a:txBody>
                  <a:tcPr/>
                </a:tc>
                <a:tc>
                  <a:txBody>
                    <a:bodyPr/>
                    <a:lstStyle/>
                    <a:p>
                      <a:r>
                        <a:rPr lang="en-US" sz="1000"/>
                        <a:t>3757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08646715"/>
                  </a:ext>
                </a:extLst>
              </a:tr>
              <a:tr h="370840">
                <a:tc>
                  <a:txBody>
                    <a:bodyPr/>
                    <a:lstStyle/>
                    <a:p>
                      <a:r>
                        <a:rPr lang="de-DE" sz="1000" b="1"/>
                        <a:t> Kulturjournal - 2018-05-15 14:41:12 </a:t>
                      </a:r>
                      <a:r>
                        <a:rPr lang="de-DE" sz="1000"/>
                        <a:t> 
 Der Film “Rafiki” sorgt für Aufsehen in Cannes. Er ist der erste Film aus Kenia, der auf dem Filmfestival läuft und ist in seinem Heimatland verboten. Aus einem Grund, der in Deutschland undenkbar wäre.</a:t>
                      </a:r>
                      <a:endParaRPr lang="en-US" sz="1000"/>
                    </a:p>
                  </a:txBody>
                  <a:tcPr/>
                </a:tc>
                <a:tc>
                  <a:txBody>
                    <a:bodyPr/>
                    <a:lstStyle/>
                    <a:p>
                      <a:r>
                        <a:rPr lang="en-US" sz="1000"/>
                        <a:t>23.04 %</a:t>
                      </a:r>
                    </a:p>
                  </a:txBody>
                  <a:tcPr/>
                </a:tc>
                <a:tc>
                  <a:txBody>
                    <a:bodyPr/>
                    <a:lstStyle/>
                    <a:p>
                      <a:r>
                        <a:rPr lang="en-US" sz="1000"/>
                        <a:t>38.71 %</a:t>
                      </a:r>
                    </a:p>
                  </a:txBody>
                  <a:tcPr/>
                </a:tc>
                <a:tc>
                  <a:txBody>
                    <a:bodyPr/>
                    <a:lstStyle/>
                    <a:p>
                      <a:r>
                        <a:rPr lang="en-US" sz="1000"/>
                        <a:t>254</a:t>
                      </a:r>
                    </a:p>
                  </a:txBody>
                  <a:tcPr/>
                </a:tc>
                <a:tc>
                  <a:txBody>
                    <a:bodyPr/>
                    <a:lstStyle/>
                    <a:p>
                      <a:r>
                        <a:rPr lang="en-US" sz="1000"/>
                        <a:t>1098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7821969"/>
                  </a:ext>
                </a:extLst>
              </a:tr>
            </a:tbl>
          </a:graphicData>
        </a:graphic>
      </p:graphicFrame>
      <p:sp>
        <p:nvSpPr>
          <p:cNvPr id="4" name="Text Placeholder 3">
            <a:extLst>
              <a:ext uri="{FF2B5EF4-FFF2-40B4-BE49-F238E27FC236}">
                <a16:creationId xmlns:a16="http://schemas.microsoft.com/office/drawing/2014/main" id="{888148B2-ACF0-4864-8B34-1E97E9AD07CA}"/>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392853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CAB6-51A3-411E-A0A5-D60F2C5CBB6D}"/>
              </a:ext>
            </a:extLst>
          </p:cNvPr>
          <p:cNvSpPr>
            <a:spLocks noGrp="1"/>
          </p:cNvSpPr>
          <p:nvPr>
            <p:ph type="title"/>
          </p:nvPr>
        </p:nvSpPr>
        <p:spPr/>
        <p:txBody>
          <a:bodyPr/>
          <a:lstStyle/>
          <a:p>
            <a:r>
              <a:rPr lang="en-US"/>
              <a:t>Eigene Posts - Videostartrate - Flop - Export | Kulturjournal</a:t>
            </a:r>
          </a:p>
        </p:txBody>
      </p:sp>
      <p:graphicFrame>
        <p:nvGraphicFramePr>
          <p:cNvPr id="5" name="Table Placeholder 4">
            <a:extLst>
              <a:ext uri="{FF2B5EF4-FFF2-40B4-BE49-F238E27FC236}">
                <a16:creationId xmlns:a16="http://schemas.microsoft.com/office/drawing/2014/main" id="{32E2DC97-F52D-4F5A-B660-0C481D9BEBFE}"/>
              </a:ext>
            </a:extLst>
          </p:cNvPr>
          <p:cNvGraphicFramePr>
            <a:graphicFrameLocks noGrp="1"/>
          </p:cNvGraphicFramePr>
          <p:nvPr>
            <p:ph type="tbl" sz="quarter" idx="13"/>
            <p:extLst>
              <p:ext uri="{D42A27DB-BD31-4B8C-83A1-F6EECF244321}">
                <p14:modId xmlns:p14="http://schemas.microsoft.com/office/powerpoint/2010/main" val="3411114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39389907"/>
                    </a:ext>
                  </a:extLst>
                </a:gridCol>
                <a:gridCol w="822960">
                  <a:extLst>
                    <a:ext uri="{9D8B030D-6E8A-4147-A177-3AD203B41FA5}">
                      <a16:colId xmlns:a16="http://schemas.microsoft.com/office/drawing/2014/main" val="3433795886"/>
                    </a:ext>
                  </a:extLst>
                </a:gridCol>
                <a:gridCol w="822960">
                  <a:extLst>
                    <a:ext uri="{9D8B030D-6E8A-4147-A177-3AD203B41FA5}">
                      <a16:colId xmlns:a16="http://schemas.microsoft.com/office/drawing/2014/main" val="2142022756"/>
                    </a:ext>
                  </a:extLst>
                </a:gridCol>
                <a:gridCol w="822960">
                  <a:extLst>
                    <a:ext uri="{9D8B030D-6E8A-4147-A177-3AD203B41FA5}">
                      <a16:colId xmlns:a16="http://schemas.microsoft.com/office/drawing/2014/main" val="2805403388"/>
                    </a:ext>
                  </a:extLst>
                </a:gridCol>
                <a:gridCol w="822960">
                  <a:extLst>
                    <a:ext uri="{9D8B030D-6E8A-4147-A177-3AD203B41FA5}">
                      <a16:colId xmlns:a16="http://schemas.microsoft.com/office/drawing/2014/main" val="1965086013"/>
                    </a:ext>
                  </a:extLst>
                </a:gridCol>
                <a:gridCol w="822960">
                  <a:extLst>
                    <a:ext uri="{9D8B030D-6E8A-4147-A177-3AD203B41FA5}">
                      <a16:colId xmlns:a16="http://schemas.microsoft.com/office/drawing/2014/main" val="477214259"/>
                    </a:ext>
                  </a:extLst>
                </a:gridCol>
                <a:gridCol w="822960">
                  <a:extLst>
                    <a:ext uri="{9D8B030D-6E8A-4147-A177-3AD203B41FA5}">
                      <a16:colId xmlns:a16="http://schemas.microsoft.com/office/drawing/2014/main" val="119294891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328143104"/>
                  </a:ext>
                </a:extLst>
              </a:tr>
              <a:tr h="370840">
                <a:tc>
                  <a:txBody>
                    <a:bodyPr/>
                    <a:lstStyle/>
                    <a:p>
                      <a:r>
                        <a:rPr lang="de-DE" sz="1000" b="1"/>
                        <a:t> Kulturjournal - 2018-05-11 11:25:24 </a:t>
                      </a:r>
                      <a:r>
                        <a:rPr lang="de-DE" sz="1000"/>
                        <a:t> 
 Kleider machen Leute:
Die Ausstellung zu dem außergewöhnlichen Fotoprojekt "Repicturing Homeless" wird bis zum 30. Mai verlängert. Sehenswert!</a:t>
                      </a:r>
                      <a:endParaRPr lang="en-US" sz="1000"/>
                    </a:p>
                  </a:txBody>
                  <a:tcPr/>
                </a:tc>
                <a:tc>
                  <a:txBody>
                    <a:bodyPr/>
                    <a:lstStyle/>
                    <a:p>
                      <a:r>
                        <a:rPr lang="en-US" sz="1000"/>
                        <a:t>0.0 %</a:t>
                      </a:r>
                    </a:p>
                  </a:txBody>
                  <a:tcPr/>
                </a:tc>
                <a:tc>
                  <a:txBody>
                    <a:bodyPr/>
                    <a:lstStyle/>
                    <a:p>
                      <a:r>
                        <a:rPr lang="en-US" sz="1000"/>
                        <a:t>158.3 %</a:t>
                      </a:r>
                    </a:p>
                  </a:txBody>
                  <a:tcPr/>
                </a:tc>
                <a:tc>
                  <a:txBody>
                    <a:bodyPr/>
                    <a:lstStyle/>
                    <a:p>
                      <a:r>
                        <a:rPr lang="en-US" sz="1000"/>
                        <a:t>0</a:t>
                      </a:r>
                    </a:p>
                  </a:txBody>
                  <a:tcPr/>
                </a:tc>
                <a:tc>
                  <a:txBody>
                    <a:bodyPr/>
                    <a:lstStyle/>
                    <a:p>
                      <a:r>
                        <a:rPr lang="en-US" sz="1000"/>
                        <a:t>499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7901473"/>
                  </a:ext>
                </a:extLst>
              </a:tr>
              <a:tr h="370840">
                <a:tc>
                  <a:txBody>
                    <a:bodyPr/>
                    <a:lstStyle/>
                    <a:p>
                      <a:r>
                        <a:rPr lang="de-DE" sz="1000" b="1"/>
                        <a:t> Kulturjournal - 2018-05-24 11:36:51 </a:t>
                      </a:r>
                      <a:r>
                        <a:rPr lang="de-DE" sz="1000"/>
                        <a:t> 
 Da muss man erstmal drauf kommen. 😂</a:t>
                      </a:r>
                      <a:endParaRPr lang="en-US" sz="1000"/>
                    </a:p>
                  </a:txBody>
                  <a:tcPr/>
                </a:tc>
                <a:tc>
                  <a:txBody>
                    <a:bodyPr/>
                    <a:lstStyle/>
                    <a:p>
                      <a:r>
                        <a:rPr lang="en-US" sz="1000"/>
                        <a:t>0.0 %</a:t>
                      </a:r>
                    </a:p>
                  </a:txBody>
                  <a:tcPr/>
                </a:tc>
                <a:tc>
                  <a:txBody>
                    <a:bodyPr/>
                    <a:lstStyle/>
                    <a:p>
                      <a:r>
                        <a:rPr lang="en-US" sz="1000"/>
                        <a:t>96.2 %</a:t>
                      </a:r>
                    </a:p>
                  </a:txBody>
                  <a:tcPr/>
                </a:tc>
                <a:tc>
                  <a:txBody>
                    <a:bodyPr/>
                    <a:lstStyle/>
                    <a:p>
                      <a:r>
                        <a:rPr lang="en-US" sz="1000"/>
                        <a:t>0</a:t>
                      </a:r>
                    </a:p>
                  </a:txBody>
                  <a:tcPr/>
                </a:tc>
                <a:tc>
                  <a:txBody>
                    <a:bodyPr/>
                    <a:lstStyle/>
                    <a:p>
                      <a:r>
                        <a:rPr lang="en-US" sz="1000"/>
                        <a:t>825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31592796"/>
                  </a:ext>
                </a:extLst>
              </a:tr>
              <a:tr h="370840">
                <a:tc>
                  <a:txBody>
                    <a:bodyPr/>
                    <a:lstStyle/>
                    <a:p>
                      <a:r>
                        <a:rPr lang="de-DE" sz="1000" b="1"/>
                        <a:t> Kulturjournal - 2018-05-25 13:06:57 </a:t>
                      </a:r>
                      <a:r>
                        <a:rPr lang="de-DE" sz="1000"/>
                        <a:t> 
 So kann's laufen mit der Kunst ...</a:t>
                      </a:r>
                      <a:endParaRPr lang="en-US" sz="1000"/>
                    </a:p>
                  </a:txBody>
                  <a:tcPr/>
                </a:tc>
                <a:tc>
                  <a:txBody>
                    <a:bodyPr/>
                    <a:lstStyle/>
                    <a:p>
                      <a:r>
                        <a:rPr lang="en-US" sz="1000"/>
                        <a:t>0.0 %</a:t>
                      </a:r>
                    </a:p>
                  </a:txBody>
                  <a:tcPr/>
                </a:tc>
                <a:tc>
                  <a:txBody>
                    <a:bodyPr/>
                    <a:lstStyle/>
                    <a:p>
                      <a:r>
                        <a:rPr lang="en-US" sz="1000"/>
                        <a:t>140.0 %</a:t>
                      </a:r>
                    </a:p>
                  </a:txBody>
                  <a:tcPr/>
                </a:tc>
                <a:tc>
                  <a:txBody>
                    <a:bodyPr/>
                    <a:lstStyle/>
                    <a:p>
                      <a:r>
                        <a:rPr lang="en-US" sz="1000"/>
                        <a:t>0</a:t>
                      </a:r>
                    </a:p>
                  </a:txBody>
                  <a:tcPr/>
                </a:tc>
                <a:tc>
                  <a:txBody>
                    <a:bodyPr/>
                    <a:lstStyle/>
                    <a:p>
                      <a:r>
                        <a:rPr lang="en-US" sz="1000"/>
                        <a:t>508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62368515"/>
                  </a:ext>
                </a:extLst>
              </a:tr>
              <a:tr h="370840">
                <a:tc>
                  <a:txBody>
                    <a:bodyPr/>
                    <a:lstStyle/>
                    <a:p>
                      <a:r>
                        <a:rPr lang="de-DE" sz="1000" b="1"/>
                        <a:t> Kulturjournal - 2018-05-17 12:24:35 </a:t>
                      </a:r>
                      <a:r>
                        <a:rPr lang="de-DE" sz="1000"/>
                        <a:t> 
 Dieser Job traumatisiert!</a:t>
                      </a:r>
                      <a:endParaRPr lang="en-US" sz="1000"/>
                    </a:p>
                  </a:txBody>
                  <a:tcPr/>
                </a:tc>
                <a:tc>
                  <a:txBody>
                    <a:bodyPr/>
                    <a:lstStyle/>
                    <a:p>
                      <a:r>
                        <a:rPr lang="en-US" sz="1000"/>
                        <a:t>0.0 %</a:t>
                      </a:r>
                    </a:p>
                  </a:txBody>
                  <a:tcPr/>
                </a:tc>
                <a:tc>
                  <a:txBody>
                    <a:bodyPr/>
                    <a:lstStyle/>
                    <a:p>
                      <a:r>
                        <a:rPr lang="en-US" sz="1000"/>
                        <a:t>121.0 %</a:t>
                      </a:r>
                    </a:p>
                  </a:txBody>
                  <a:tcPr/>
                </a:tc>
                <a:tc>
                  <a:txBody>
                    <a:bodyPr/>
                    <a:lstStyle/>
                    <a:p>
                      <a:r>
                        <a:rPr lang="en-US" sz="1000"/>
                        <a:t>0</a:t>
                      </a:r>
                    </a:p>
                  </a:txBody>
                  <a:tcPr/>
                </a:tc>
                <a:tc>
                  <a:txBody>
                    <a:bodyPr/>
                    <a:lstStyle/>
                    <a:p>
                      <a:r>
                        <a:rPr lang="en-US" sz="1000"/>
                        <a:t>329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95339589"/>
                  </a:ext>
                </a:extLst>
              </a:tr>
              <a:tr h="370840">
                <a:tc>
                  <a:txBody>
                    <a:bodyPr/>
                    <a:lstStyle/>
                    <a:p>
                      <a:r>
                        <a:rPr lang="de-DE" sz="1000" b="1"/>
                        <a:t> Kulturjournal - 2018-05-31 11:04:57 </a:t>
                      </a:r>
                      <a:r>
                        <a:rPr lang="de-DE" sz="1000"/>
                        <a:t> 
 Zu den Wunsch-Filmen gehört auch Forrest Gump! 🎬 Heute Abend gibt es das NDR Radiophilharmonie Filmmusik-Wunschkonzert ab 20 Uhr im Livestream. Viel Spaß!</a:t>
                      </a:r>
                      <a:endParaRPr lang="en-US" sz="1000"/>
                    </a:p>
                  </a:txBody>
                  <a:tcPr/>
                </a:tc>
                <a:tc>
                  <a:txBody>
                    <a:bodyPr/>
                    <a:lstStyle/>
                    <a:p>
                      <a:r>
                        <a:rPr lang="en-US" sz="1000"/>
                        <a:t>7.3 %</a:t>
                      </a:r>
                    </a:p>
                  </a:txBody>
                  <a:tcPr/>
                </a:tc>
                <a:tc>
                  <a:txBody>
                    <a:bodyPr/>
                    <a:lstStyle/>
                    <a:p>
                      <a:r>
                        <a:rPr lang="en-US" sz="1000"/>
                        <a:t>30.3 %</a:t>
                      </a:r>
                    </a:p>
                  </a:txBody>
                  <a:tcPr/>
                </a:tc>
                <a:tc>
                  <a:txBody>
                    <a:bodyPr/>
                    <a:lstStyle/>
                    <a:p>
                      <a:r>
                        <a:rPr lang="en-US" sz="1000"/>
                        <a:t>55</a:t>
                      </a:r>
                    </a:p>
                  </a:txBody>
                  <a:tcPr/>
                </a:tc>
                <a:tc>
                  <a:txBody>
                    <a:bodyPr/>
                    <a:lstStyle/>
                    <a:p>
                      <a:r>
                        <a:rPr lang="en-US" sz="1000"/>
                        <a:t>756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4138875"/>
                  </a:ext>
                </a:extLst>
              </a:tr>
            </a:tbl>
          </a:graphicData>
        </a:graphic>
      </p:graphicFrame>
      <p:sp>
        <p:nvSpPr>
          <p:cNvPr id="4" name="Text Placeholder 3">
            <a:extLst>
              <a:ext uri="{FF2B5EF4-FFF2-40B4-BE49-F238E27FC236}">
                <a16:creationId xmlns:a16="http://schemas.microsoft.com/office/drawing/2014/main" id="{CCCC31C8-80A9-4D7F-9E3A-E2EF939F5355}"/>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800930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7C8F8-167E-4DA3-A608-0341178610AF}"/>
              </a:ext>
            </a:extLst>
          </p:cNvPr>
          <p:cNvSpPr>
            <a:spLocks noGrp="1"/>
          </p:cNvSpPr>
          <p:nvPr>
            <p:ph type="title"/>
          </p:nvPr>
        </p:nvSpPr>
        <p:spPr/>
        <p:txBody>
          <a:bodyPr/>
          <a:lstStyle/>
          <a:p>
            <a:r>
              <a:rPr lang="de-DE"/>
              <a:t>Eigene Posts - Potenzielle Reichweite - Export | Kulturjournal</a:t>
            </a:r>
            <a:endParaRPr lang="en-US"/>
          </a:p>
        </p:txBody>
      </p:sp>
      <p:graphicFrame>
        <p:nvGraphicFramePr>
          <p:cNvPr id="5" name="Table Placeholder 4">
            <a:extLst>
              <a:ext uri="{FF2B5EF4-FFF2-40B4-BE49-F238E27FC236}">
                <a16:creationId xmlns:a16="http://schemas.microsoft.com/office/drawing/2014/main" id="{F8E8B44B-97AA-4C59-B1B7-6AC7FB23C8D9}"/>
              </a:ext>
            </a:extLst>
          </p:cNvPr>
          <p:cNvGraphicFramePr>
            <a:graphicFrameLocks noGrp="1"/>
          </p:cNvGraphicFramePr>
          <p:nvPr>
            <p:ph type="tbl" sz="quarter" idx="13"/>
            <p:extLst>
              <p:ext uri="{D42A27DB-BD31-4B8C-83A1-F6EECF244321}">
                <p14:modId xmlns:p14="http://schemas.microsoft.com/office/powerpoint/2010/main" val="2388396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29529828"/>
                    </a:ext>
                  </a:extLst>
                </a:gridCol>
                <a:gridCol w="822960">
                  <a:extLst>
                    <a:ext uri="{9D8B030D-6E8A-4147-A177-3AD203B41FA5}">
                      <a16:colId xmlns:a16="http://schemas.microsoft.com/office/drawing/2014/main" val="2689406474"/>
                    </a:ext>
                  </a:extLst>
                </a:gridCol>
                <a:gridCol w="822960">
                  <a:extLst>
                    <a:ext uri="{9D8B030D-6E8A-4147-A177-3AD203B41FA5}">
                      <a16:colId xmlns:a16="http://schemas.microsoft.com/office/drawing/2014/main" val="2018220826"/>
                    </a:ext>
                  </a:extLst>
                </a:gridCol>
                <a:gridCol w="822960">
                  <a:extLst>
                    <a:ext uri="{9D8B030D-6E8A-4147-A177-3AD203B41FA5}">
                      <a16:colId xmlns:a16="http://schemas.microsoft.com/office/drawing/2014/main" val="1459371004"/>
                    </a:ext>
                  </a:extLst>
                </a:gridCol>
                <a:gridCol w="822960">
                  <a:extLst>
                    <a:ext uri="{9D8B030D-6E8A-4147-A177-3AD203B41FA5}">
                      <a16:colId xmlns:a16="http://schemas.microsoft.com/office/drawing/2014/main" val="2655983118"/>
                    </a:ext>
                  </a:extLst>
                </a:gridCol>
                <a:gridCol w="822960">
                  <a:extLst>
                    <a:ext uri="{9D8B030D-6E8A-4147-A177-3AD203B41FA5}">
                      <a16:colId xmlns:a16="http://schemas.microsoft.com/office/drawing/2014/main" val="2678053755"/>
                    </a:ext>
                  </a:extLst>
                </a:gridCol>
                <a:gridCol w="411480">
                  <a:extLst>
                    <a:ext uri="{9D8B030D-6E8A-4147-A177-3AD203B41FA5}">
                      <a16:colId xmlns:a16="http://schemas.microsoft.com/office/drawing/2014/main" val="1636359623"/>
                    </a:ext>
                  </a:extLst>
                </a:gridCol>
                <a:gridCol w="822960">
                  <a:extLst>
                    <a:ext uri="{9D8B030D-6E8A-4147-A177-3AD203B41FA5}">
                      <a16:colId xmlns:a16="http://schemas.microsoft.com/office/drawing/2014/main" val="1698175594"/>
                    </a:ext>
                  </a:extLst>
                </a:gridCol>
                <a:gridCol w="822960">
                  <a:extLst>
                    <a:ext uri="{9D8B030D-6E8A-4147-A177-3AD203B41FA5}">
                      <a16:colId xmlns:a16="http://schemas.microsoft.com/office/drawing/2014/main" val="399136638"/>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710048791"/>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15395</a:t>
                      </a:r>
                    </a:p>
                  </a:txBody>
                  <a:tcPr/>
                </a:tc>
                <a:tc>
                  <a:txBody>
                    <a:bodyPr/>
                    <a:lstStyle/>
                    <a:p>
                      <a:r>
                        <a:rPr lang="en-US" sz="1000"/>
                        <a:t>0</a:t>
                      </a:r>
                    </a:p>
                  </a:txBody>
                  <a:tcPr/>
                </a:tc>
                <a:tc>
                  <a:txBody>
                    <a:bodyPr/>
                    <a:lstStyle/>
                    <a:p>
                      <a:r>
                        <a:rPr lang="en-US" sz="1000"/>
                        <a:t>13780</a:t>
                      </a:r>
                    </a:p>
                  </a:txBody>
                  <a:tcPr/>
                </a:tc>
                <a:tc>
                  <a:txBody>
                    <a:bodyPr/>
                    <a:lstStyle/>
                    <a:p>
                      <a:r>
                        <a:rPr lang="en-US" sz="1000"/>
                        <a:t>1760</a:t>
                      </a:r>
                    </a:p>
                  </a:txBody>
                  <a:tcPr/>
                </a:tc>
                <a:tc>
                  <a:txBody>
                    <a:bodyPr/>
                    <a:lstStyle/>
                    <a:p>
                      <a:r>
                        <a:rPr lang="en-US" sz="1000"/>
                        <a:t>15395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02441056"/>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3757</a:t>
                      </a:r>
                    </a:p>
                  </a:txBody>
                  <a:tcPr/>
                </a:tc>
                <a:tc>
                  <a:txBody>
                    <a:bodyPr/>
                    <a:lstStyle/>
                    <a:p>
                      <a:r>
                        <a:rPr lang="en-US" sz="1000"/>
                        <a:t>0</a:t>
                      </a:r>
                    </a:p>
                  </a:txBody>
                  <a:tcPr/>
                </a:tc>
                <a:tc>
                  <a:txBody>
                    <a:bodyPr/>
                    <a:lstStyle/>
                    <a:p>
                      <a:r>
                        <a:rPr lang="en-US" sz="1000"/>
                        <a:t>1366</a:t>
                      </a:r>
                    </a:p>
                  </a:txBody>
                  <a:tcPr/>
                </a:tc>
                <a:tc>
                  <a:txBody>
                    <a:bodyPr/>
                    <a:lstStyle/>
                    <a:p>
                      <a:r>
                        <a:rPr lang="en-US" sz="1000"/>
                        <a:t>2518</a:t>
                      </a:r>
                    </a:p>
                  </a:txBody>
                  <a:tcPr/>
                </a:tc>
                <a:tc>
                  <a:txBody>
                    <a:bodyPr/>
                    <a:lstStyle/>
                    <a:p>
                      <a:r>
                        <a:rPr lang="en-US" sz="1000"/>
                        <a:t>3757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77891861"/>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3225</a:t>
                      </a:r>
                    </a:p>
                  </a:txBody>
                  <a:tcPr/>
                </a:tc>
                <a:tc>
                  <a:txBody>
                    <a:bodyPr/>
                    <a:lstStyle/>
                    <a:p>
                      <a:r>
                        <a:rPr lang="en-US" sz="1000"/>
                        <a:t>0</a:t>
                      </a:r>
                    </a:p>
                  </a:txBody>
                  <a:tcPr/>
                </a:tc>
                <a:tc>
                  <a:txBody>
                    <a:bodyPr/>
                    <a:lstStyle/>
                    <a:p>
                      <a:r>
                        <a:rPr lang="en-US" sz="1000"/>
                        <a:t>2427</a:t>
                      </a:r>
                    </a:p>
                  </a:txBody>
                  <a:tcPr/>
                </a:tc>
                <a:tc>
                  <a:txBody>
                    <a:bodyPr/>
                    <a:lstStyle/>
                    <a:p>
                      <a:r>
                        <a:rPr lang="en-US" sz="1000"/>
                        <a:t>791</a:t>
                      </a:r>
                    </a:p>
                  </a:txBody>
                  <a:tcPr/>
                </a:tc>
                <a:tc>
                  <a:txBody>
                    <a:bodyPr/>
                    <a:lstStyle/>
                    <a:p>
                      <a:r>
                        <a:rPr lang="en-US" sz="1000"/>
                        <a:t>3225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00795927"/>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2696</a:t>
                      </a:r>
                    </a:p>
                  </a:txBody>
                  <a:tcPr/>
                </a:tc>
                <a:tc>
                  <a:txBody>
                    <a:bodyPr/>
                    <a:lstStyle/>
                    <a:p>
                      <a:r>
                        <a:rPr lang="en-US" sz="1000"/>
                        <a:t>0</a:t>
                      </a:r>
                    </a:p>
                  </a:txBody>
                  <a:tcPr/>
                </a:tc>
                <a:tc>
                  <a:txBody>
                    <a:bodyPr/>
                    <a:lstStyle/>
                    <a:p>
                      <a:r>
                        <a:rPr lang="en-US" sz="1000"/>
                        <a:t>1977</a:t>
                      </a:r>
                    </a:p>
                  </a:txBody>
                  <a:tcPr/>
                </a:tc>
                <a:tc>
                  <a:txBody>
                    <a:bodyPr/>
                    <a:lstStyle/>
                    <a:p>
                      <a:r>
                        <a:rPr lang="en-US" sz="1000"/>
                        <a:t>693</a:t>
                      </a:r>
                    </a:p>
                  </a:txBody>
                  <a:tcPr/>
                </a:tc>
                <a:tc>
                  <a:txBody>
                    <a:bodyPr/>
                    <a:lstStyle/>
                    <a:p>
                      <a:r>
                        <a:rPr lang="en-US" sz="1000"/>
                        <a:t>2696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21045025"/>
                  </a:ext>
                </a:extLst>
              </a:tr>
              <a:tr h="370840">
                <a:tc>
                  <a:txBody>
                    <a:bodyPr/>
                    <a:lstStyle/>
                    <a:p>
                      <a:r>
                        <a:rPr lang="de-DE" sz="1000" b="1"/>
                        <a:t> Kulturjournal - 2018-05-15 08:19:28 </a:t>
                      </a:r>
                      <a:r>
                        <a:rPr lang="de-DE" sz="1000"/>
                        <a:t> 
 Inklusion ist ein Menschenrecht! Doch viele Schulen sind überfordert.
----------------
https://www.ndr.de/fernsehen/kulturjournal6126.html</a:t>
                      </a:r>
                      <a:endParaRPr lang="en-US" sz="1000"/>
                    </a:p>
                  </a:txBody>
                  <a:tcPr/>
                </a:tc>
                <a:tc>
                  <a:txBody>
                    <a:bodyPr/>
                    <a:lstStyle/>
                    <a:p>
                      <a:r>
                        <a:rPr lang="en-US" sz="1000"/>
                        <a:t>2038</a:t>
                      </a:r>
                    </a:p>
                  </a:txBody>
                  <a:tcPr/>
                </a:tc>
                <a:tc>
                  <a:txBody>
                    <a:bodyPr/>
                    <a:lstStyle/>
                    <a:p>
                      <a:r>
                        <a:rPr lang="en-US" sz="1000"/>
                        <a:t>0</a:t>
                      </a:r>
                    </a:p>
                  </a:txBody>
                  <a:tcPr/>
                </a:tc>
                <a:tc>
                  <a:txBody>
                    <a:bodyPr/>
                    <a:lstStyle/>
                    <a:p>
                      <a:r>
                        <a:rPr lang="en-US" sz="1000"/>
                        <a:t>1175</a:t>
                      </a:r>
                    </a:p>
                  </a:txBody>
                  <a:tcPr/>
                </a:tc>
                <a:tc>
                  <a:txBody>
                    <a:bodyPr/>
                    <a:lstStyle/>
                    <a:p>
                      <a:r>
                        <a:rPr lang="en-US" sz="1000"/>
                        <a:t>893</a:t>
                      </a:r>
                    </a:p>
                  </a:txBody>
                  <a:tcPr/>
                </a:tc>
                <a:tc>
                  <a:txBody>
                    <a:bodyPr/>
                    <a:lstStyle/>
                    <a:p>
                      <a:r>
                        <a:rPr lang="en-US" sz="1000"/>
                        <a:t>2038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55926513"/>
                  </a:ext>
                </a:extLst>
              </a:tr>
            </a:tbl>
          </a:graphicData>
        </a:graphic>
      </p:graphicFrame>
      <p:sp>
        <p:nvSpPr>
          <p:cNvPr id="4" name="Text Placeholder 3">
            <a:extLst>
              <a:ext uri="{FF2B5EF4-FFF2-40B4-BE49-F238E27FC236}">
                <a16:creationId xmlns:a16="http://schemas.microsoft.com/office/drawing/2014/main" id="{ADD74313-E400-4422-8FD7-6690A64C1380}"/>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906202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9041-2971-4A7F-80EE-F722608F3F10}"/>
              </a:ext>
            </a:extLst>
          </p:cNvPr>
          <p:cNvSpPr>
            <a:spLocks noGrp="1"/>
          </p:cNvSpPr>
          <p:nvPr>
            <p:ph type="title"/>
          </p:nvPr>
        </p:nvSpPr>
        <p:spPr/>
        <p:txBody>
          <a:bodyPr/>
          <a:lstStyle/>
          <a:p>
            <a:r>
              <a:rPr lang="de-DE"/>
              <a:t>Eigene Posts - Aktive Nutzer - Export | Kulturjournal</a:t>
            </a:r>
            <a:endParaRPr lang="en-US"/>
          </a:p>
        </p:txBody>
      </p:sp>
      <p:graphicFrame>
        <p:nvGraphicFramePr>
          <p:cNvPr id="5" name="Table Placeholder 4">
            <a:extLst>
              <a:ext uri="{FF2B5EF4-FFF2-40B4-BE49-F238E27FC236}">
                <a16:creationId xmlns:a16="http://schemas.microsoft.com/office/drawing/2014/main" id="{F4ABD315-8A34-44E1-B975-F9B208A7B86E}"/>
              </a:ext>
            </a:extLst>
          </p:cNvPr>
          <p:cNvGraphicFramePr>
            <a:graphicFrameLocks noGrp="1"/>
          </p:cNvGraphicFramePr>
          <p:nvPr>
            <p:ph type="tbl" sz="quarter" idx="13"/>
            <p:extLst>
              <p:ext uri="{D42A27DB-BD31-4B8C-83A1-F6EECF244321}">
                <p14:modId xmlns:p14="http://schemas.microsoft.com/office/powerpoint/2010/main" val="1546761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751074821"/>
                    </a:ext>
                  </a:extLst>
                </a:gridCol>
                <a:gridCol w="822960">
                  <a:extLst>
                    <a:ext uri="{9D8B030D-6E8A-4147-A177-3AD203B41FA5}">
                      <a16:colId xmlns:a16="http://schemas.microsoft.com/office/drawing/2014/main" val="2770521539"/>
                    </a:ext>
                  </a:extLst>
                </a:gridCol>
                <a:gridCol w="822960">
                  <a:extLst>
                    <a:ext uri="{9D8B030D-6E8A-4147-A177-3AD203B41FA5}">
                      <a16:colId xmlns:a16="http://schemas.microsoft.com/office/drawing/2014/main" val="2374488829"/>
                    </a:ext>
                  </a:extLst>
                </a:gridCol>
                <a:gridCol w="822960">
                  <a:extLst>
                    <a:ext uri="{9D8B030D-6E8A-4147-A177-3AD203B41FA5}">
                      <a16:colId xmlns:a16="http://schemas.microsoft.com/office/drawing/2014/main" val="662731885"/>
                    </a:ext>
                  </a:extLst>
                </a:gridCol>
                <a:gridCol w="822960">
                  <a:extLst>
                    <a:ext uri="{9D8B030D-6E8A-4147-A177-3AD203B41FA5}">
                      <a16:colId xmlns:a16="http://schemas.microsoft.com/office/drawing/2014/main" val="3058414949"/>
                    </a:ext>
                  </a:extLst>
                </a:gridCol>
                <a:gridCol w="493776">
                  <a:extLst>
                    <a:ext uri="{9D8B030D-6E8A-4147-A177-3AD203B41FA5}">
                      <a16:colId xmlns:a16="http://schemas.microsoft.com/office/drawing/2014/main" val="51525376"/>
                    </a:ext>
                  </a:extLst>
                </a:gridCol>
                <a:gridCol w="493776">
                  <a:extLst>
                    <a:ext uri="{9D8B030D-6E8A-4147-A177-3AD203B41FA5}">
                      <a16:colId xmlns:a16="http://schemas.microsoft.com/office/drawing/2014/main" val="3851255780"/>
                    </a:ext>
                  </a:extLst>
                </a:gridCol>
                <a:gridCol w="493776">
                  <a:extLst>
                    <a:ext uri="{9D8B030D-6E8A-4147-A177-3AD203B41FA5}">
                      <a16:colId xmlns:a16="http://schemas.microsoft.com/office/drawing/2014/main" val="3472202600"/>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282377213"/>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551</a:t>
                      </a:r>
                    </a:p>
                  </a:txBody>
                  <a:tcPr/>
                </a:tc>
                <a:tc>
                  <a:txBody>
                    <a:bodyPr/>
                    <a:lstStyle/>
                    <a:p>
                      <a:r>
                        <a:rPr lang="en-US" sz="1000"/>
                        <a:t>15395</a:t>
                      </a:r>
                    </a:p>
                  </a:txBody>
                  <a:tcPr/>
                </a:tc>
                <a:tc>
                  <a:txBody>
                    <a:bodyPr/>
                    <a:lstStyle/>
                    <a:p>
                      <a:r>
                        <a:rPr lang="en-US" sz="1000"/>
                        <a:t>3.6 %</a:t>
                      </a:r>
                    </a:p>
                  </a:txBody>
                  <a:tcPr/>
                </a:tc>
                <a:tc>
                  <a:txBody>
                    <a:bodyPr/>
                    <a:lstStyle/>
                    <a:p>
                      <a:r>
                        <a:rPr lang="en-US" sz="1000"/>
                        <a:t>71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28984128"/>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283</a:t>
                      </a:r>
                    </a:p>
                  </a:txBody>
                  <a:tcPr/>
                </a:tc>
                <a:tc>
                  <a:txBody>
                    <a:bodyPr/>
                    <a:lstStyle/>
                    <a:p>
                      <a:r>
                        <a:rPr lang="en-US" sz="1000"/>
                        <a:t>3757</a:t>
                      </a:r>
                    </a:p>
                  </a:txBody>
                  <a:tcPr/>
                </a:tc>
                <a:tc>
                  <a:txBody>
                    <a:bodyPr/>
                    <a:lstStyle/>
                    <a:p>
                      <a:r>
                        <a:rPr lang="en-US" sz="1000"/>
                        <a:t>7.5 %</a:t>
                      </a:r>
                    </a:p>
                  </a:txBody>
                  <a:tcPr/>
                </a:tc>
                <a:tc>
                  <a:txBody>
                    <a:bodyPr/>
                    <a:lstStyle/>
                    <a:p>
                      <a:r>
                        <a:rPr lang="en-US" sz="1000"/>
                        <a:t>39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47458122"/>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197</a:t>
                      </a:r>
                    </a:p>
                  </a:txBody>
                  <a:tcPr/>
                </a:tc>
                <a:tc>
                  <a:txBody>
                    <a:bodyPr/>
                    <a:lstStyle/>
                    <a:p>
                      <a:r>
                        <a:rPr lang="en-US" sz="1000"/>
                        <a:t>2696</a:t>
                      </a:r>
                    </a:p>
                  </a:txBody>
                  <a:tcPr/>
                </a:tc>
                <a:tc>
                  <a:txBody>
                    <a:bodyPr/>
                    <a:lstStyle/>
                    <a:p>
                      <a:r>
                        <a:rPr lang="en-US" sz="1000"/>
                        <a:t>7.3 %</a:t>
                      </a:r>
                    </a:p>
                  </a:txBody>
                  <a:tcPr/>
                </a:tc>
                <a:tc>
                  <a:txBody>
                    <a:bodyPr/>
                    <a:lstStyle/>
                    <a:p>
                      <a:r>
                        <a:rPr lang="en-US" sz="1000"/>
                        <a:t>47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58516670"/>
                  </a:ext>
                </a:extLst>
              </a:tr>
              <a:tr h="370840">
                <a:tc>
                  <a:txBody>
                    <a:bodyPr/>
                    <a:lstStyle/>
                    <a:p>
                      <a:r>
                        <a:rPr lang="nn-NO" sz="1000" b="1"/>
                        <a:t> Kulturjournal - 2018-05-18 08:25:18 </a:t>
                      </a:r>
                      <a:r>
                        <a:rPr lang="nn-NO" sz="1000"/>
                        <a:t> 
 Aha.</a:t>
                      </a:r>
                      <a:endParaRPr lang="en-US" sz="1000"/>
                    </a:p>
                  </a:txBody>
                  <a:tcPr/>
                </a:tc>
                <a:tc>
                  <a:txBody>
                    <a:bodyPr/>
                    <a:lstStyle/>
                    <a:p>
                      <a:r>
                        <a:rPr lang="en-US" sz="1000"/>
                        <a:t>148</a:t>
                      </a:r>
                    </a:p>
                  </a:txBody>
                  <a:tcPr/>
                </a:tc>
                <a:tc>
                  <a:txBody>
                    <a:bodyPr/>
                    <a:lstStyle/>
                    <a:p>
                      <a:r>
                        <a:rPr lang="en-US" sz="1000"/>
                        <a:t>692</a:t>
                      </a:r>
                    </a:p>
                  </a:txBody>
                  <a:tcPr/>
                </a:tc>
                <a:tc>
                  <a:txBody>
                    <a:bodyPr/>
                    <a:lstStyle/>
                    <a:p>
                      <a:r>
                        <a:rPr lang="en-US" sz="1000"/>
                        <a:t>21.4 %</a:t>
                      </a:r>
                    </a:p>
                  </a:txBody>
                  <a:tcPr/>
                </a:tc>
                <a:tc>
                  <a:txBody>
                    <a:bodyPr/>
                    <a:lstStyle/>
                    <a:p>
                      <a:r>
                        <a:rPr lang="en-US" sz="1000"/>
                        <a:t>12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02748170"/>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142</a:t>
                      </a:r>
                    </a:p>
                  </a:txBody>
                  <a:tcPr/>
                </a:tc>
                <a:tc>
                  <a:txBody>
                    <a:bodyPr/>
                    <a:lstStyle/>
                    <a:p>
                      <a:r>
                        <a:rPr lang="en-US" sz="1000"/>
                        <a:t>3225</a:t>
                      </a:r>
                    </a:p>
                  </a:txBody>
                  <a:tcPr/>
                </a:tc>
                <a:tc>
                  <a:txBody>
                    <a:bodyPr/>
                    <a:lstStyle/>
                    <a:p>
                      <a:r>
                        <a:rPr lang="en-US" sz="1000"/>
                        <a:t>4.4 %</a:t>
                      </a:r>
                    </a:p>
                  </a:txBody>
                  <a:tcPr/>
                </a:tc>
                <a:tc>
                  <a:txBody>
                    <a:bodyPr/>
                    <a:lstStyle/>
                    <a:p>
                      <a:r>
                        <a:rPr lang="en-US" sz="1000"/>
                        <a:t>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7649743"/>
                  </a:ext>
                </a:extLst>
              </a:tr>
            </a:tbl>
          </a:graphicData>
        </a:graphic>
      </p:graphicFrame>
      <p:sp>
        <p:nvSpPr>
          <p:cNvPr id="4" name="Text Placeholder 3">
            <a:extLst>
              <a:ext uri="{FF2B5EF4-FFF2-40B4-BE49-F238E27FC236}">
                <a16:creationId xmlns:a16="http://schemas.microsoft.com/office/drawing/2014/main" id="{5FAB05A5-BBD4-4A95-8CAE-23FECC6FD312}"/>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4055419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2E6D0-CB9F-494A-BFCD-285BCBDAF2A2}"/>
              </a:ext>
            </a:extLst>
          </p:cNvPr>
          <p:cNvSpPr>
            <a:spLocks noGrp="1"/>
          </p:cNvSpPr>
          <p:nvPr>
            <p:ph type="title"/>
          </p:nvPr>
        </p:nvSpPr>
        <p:spPr/>
        <p:txBody>
          <a:bodyPr/>
          <a:lstStyle/>
          <a:p>
            <a:r>
              <a:rPr lang="en-US"/>
              <a:t>Eigene Posts - I-Rate Aktive Nutzer - Export | Kulturjournal</a:t>
            </a:r>
          </a:p>
        </p:txBody>
      </p:sp>
      <p:graphicFrame>
        <p:nvGraphicFramePr>
          <p:cNvPr id="5" name="Table Placeholder 4">
            <a:extLst>
              <a:ext uri="{FF2B5EF4-FFF2-40B4-BE49-F238E27FC236}">
                <a16:creationId xmlns:a16="http://schemas.microsoft.com/office/drawing/2014/main" id="{B5DAC10A-9CBB-458D-AA74-F211344D776C}"/>
              </a:ext>
            </a:extLst>
          </p:cNvPr>
          <p:cNvGraphicFramePr>
            <a:graphicFrameLocks noGrp="1"/>
          </p:cNvGraphicFramePr>
          <p:nvPr>
            <p:ph type="tbl" sz="quarter" idx="13"/>
            <p:extLst>
              <p:ext uri="{D42A27DB-BD31-4B8C-83A1-F6EECF244321}">
                <p14:modId xmlns:p14="http://schemas.microsoft.com/office/powerpoint/2010/main" val="627528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5903320"/>
                    </a:ext>
                  </a:extLst>
                </a:gridCol>
                <a:gridCol w="822960">
                  <a:extLst>
                    <a:ext uri="{9D8B030D-6E8A-4147-A177-3AD203B41FA5}">
                      <a16:colId xmlns:a16="http://schemas.microsoft.com/office/drawing/2014/main" val="3775665422"/>
                    </a:ext>
                  </a:extLst>
                </a:gridCol>
                <a:gridCol w="822960">
                  <a:extLst>
                    <a:ext uri="{9D8B030D-6E8A-4147-A177-3AD203B41FA5}">
                      <a16:colId xmlns:a16="http://schemas.microsoft.com/office/drawing/2014/main" val="2386382863"/>
                    </a:ext>
                  </a:extLst>
                </a:gridCol>
                <a:gridCol w="822960">
                  <a:extLst>
                    <a:ext uri="{9D8B030D-6E8A-4147-A177-3AD203B41FA5}">
                      <a16:colId xmlns:a16="http://schemas.microsoft.com/office/drawing/2014/main" val="3043845864"/>
                    </a:ext>
                  </a:extLst>
                </a:gridCol>
                <a:gridCol w="822960">
                  <a:extLst>
                    <a:ext uri="{9D8B030D-6E8A-4147-A177-3AD203B41FA5}">
                      <a16:colId xmlns:a16="http://schemas.microsoft.com/office/drawing/2014/main" val="444057934"/>
                    </a:ext>
                  </a:extLst>
                </a:gridCol>
                <a:gridCol w="822960">
                  <a:extLst>
                    <a:ext uri="{9D8B030D-6E8A-4147-A177-3AD203B41FA5}">
                      <a16:colId xmlns:a16="http://schemas.microsoft.com/office/drawing/2014/main" val="924408786"/>
                    </a:ext>
                  </a:extLst>
                </a:gridCol>
                <a:gridCol w="822960">
                  <a:extLst>
                    <a:ext uri="{9D8B030D-6E8A-4147-A177-3AD203B41FA5}">
                      <a16:colId xmlns:a16="http://schemas.microsoft.com/office/drawing/2014/main" val="507656947"/>
                    </a:ext>
                  </a:extLst>
                </a:gridCol>
                <a:gridCol w="822960">
                  <a:extLst>
                    <a:ext uri="{9D8B030D-6E8A-4147-A177-3AD203B41FA5}">
                      <a16:colId xmlns:a16="http://schemas.microsoft.com/office/drawing/2014/main" val="2887014289"/>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207718703"/>
                  </a:ext>
                </a:extLst>
              </a:tr>
              <a:tr h="370840">
                <a:tc>
                  <a:txBody>
                    <a:bodyPr/>
                    <a:lstStyle/>
                    <a:p>
                      <a:r>
                        <a:rPr lang="de-DE" sz="1000" b="1"/>
                        <a:t> Kulturjournal - 2018-05-25 13:06:57 </a:t>
                      </a:r>
                      <a:r>
                        <a:rPr lang="de-DE" sz="1000"/>
                        <a:t> 
 So kann's laufen mit der Kunst ...</a:t>
                      </a:r>
                      <a:endParaRPr lang="en-US" sz="1000"/>
                    </a:p>
                  </a:txBody>
                  <a:tcPr/>
                </a:tc>
                <a:tc>
                  <a:txBody>
                    <a:bodyPr/>
                    <a:lstStyle/>
                    <a:p>
                      <a:r>
                        <a:rPr lang="en-US" sz="1000"/>
                        <a:t>25.2 %</a:t>
                      </a:r>
                    </a:p>
                  </a:txBody>
                  <a:tcPr/>
                </a:tc>
                <a:tc>
                  <a:txBody>
                    <a:bodyPr/>
                    <a:lstStyle/>
                    <a:p>
                      <a:r>
                        <a:rPr lang="en-US" sz="1000"/>
                        <a:t>128</a:t>
                      </a:r>
                    </a:p>
                  </a:txBody>
                  <a:tcPr/>
                </a:tc>
                <a:tc>
                  <a:txBody>
                    <a:bodyPr/>
                    <a:lstStyle/>
                    <a:p>
                      <a:r>
                        <a:rPr lang="en-US" sz="1000"/>
                        <a:t>508</a:t>
                      </a:r>
                    </a:p>
                  </a:txBody>
                  <a:tcPr/>
                </a:tc>
                <a:tc>
                  <a:txBody>
                    <a:bodyPr/>
                    <a:lstStyle/>
                    <a:p>
                      <a:r>
                        <a:rPr lang="en-US" sz="1000"/>
                        <a:t>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65621570"/>
                  </a:ext>
                </a:extLst>
              </a:tr>
              <a:tr h="370840">
                <a:tc>
                  <a:txBody>
                    <a:bodyPr/>
                    <a:lstStyle/>
                    <a:p>
                      <a:r>
                        <a:rPr lang="de-DE" sz="1000" b="1"/>
                        <a:t> Kulturjournal - 2018-05-14 16:32:58 </a:t>
                      </a:r>
                      <a:r>
                        <a:rPr lang="de-DE" sz="1000"/>
                        <a:t> 
 Auszeichnung für Dunja Hayali!</a:t>
                      </a:r>
                      <a:endParaRPr lang="en-US" sz="1000"/>
                    </a:p>
                  </a:txBody>
                  <a:tcPr/>
                </a:tc>
                <a:tc>
                  <a:txBody>
                    <a:bodyPr/>
                    <a:lstStyle/>
                    <a:p>
                      <a:r>
                        <a:rPr lang="en-US" sz="1000"/>
                        <a:t>24.8 %</a:t>
                      </a:r>
                    </a:p>
                  </a:txBody>
                  <a:tcPr/>
                </a:tc>
                <a:tc>
                  <a:txBody>
                    <a:bodyPr/>
                    <a:lstStyle/>
                    <a:p>
                      <a:r>
                        <a:rPr lang="en-US" sz="1000"/>
                        <a:t>129</a:t>
                      </a:r>
                    </a:p>
                  </a:txBody>
                  <a:tcPr/>
                </a:tc>
                <a:tc>
                  <a:txBody>
                    <a:bodyPr/>
                    <a:lstStyle/>
                    <a:p>
                      <a:r>
                        <a:rPr lang="en-US" sz="1000"/>
                        <a:t>521</a:t>
                      </a:r>
                    </a:p>
                  </a:txBody>
                  <a:tcPr/>
                </a:tc>
                <a:tc>
                  <a:txBody>
                    <a:bodyPr/>
                    <a:lstStyle/>
                    <a:p>
                      <a:r>
                        <a:rPr lang="en-US" sz="1000"/>
                        <a:t>89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79643144"/>
                  </a:ext>
                </a:extLst>
              </a:tr>
              <a:tr h="370840">
                <a:tc>
                  <a:txBody>
                    <a:bodyPr/>
                    <a:lstStyle/>
                    <a:p>
                      <a:r>
                        <a:rPr lang="nn-NO" sz="1000" b="1"/>
                        <a:t> Kulturjournal - 2018-05-18 08:25:18 </a:t>
                      </a:r>
                      <a:r>
                        <a:rPr lang="nn-NO" sz="1000"/>
                        <a:t> 
 Aha.</a:t>
                      </a:r>
                      <a:endParaRPr lang="en-US" sz="1000"/>
                    </a:p>
                  </a:txBody>
                  <a:tcPr/>
                </a:tc>
                <a:tc>
                  <a:txBody>
                    <a:bodyPr/>
                    <a:lstStyle/>
                    <a:p>
                      <a:r>
                        <a:rPr lang="en-US" sz="1000"/>
                        <a:t>21.4 %</a:t>
                      </a:r>
                    </a:p>
                  </a:txBody>
                  <a:tcPr/>
                </a:tc>
                <a:tc>
                  <a:txBody>
                    <a:bodyPr/>
                    <a:lstStyle/>
                    <a:p>
                      <a:r>
                        <a:rPr lang="en-US" sz="1000"/>
                        <a:t>148</a:t>
                      </a:r>
                    </a:p>
                  </a:txBody>
                  <a:tcPr/>
                </a:tc>
                <a:tc>
                  <a:txBody>
                    <a:bodyPr/>
                    <a:lstStyle/>
                    <a:p>
                      <a:r>
                        <a:rPr lang="en-US" sz="1000"/>
                        <a:t>692</a:t>
                      </a:r>
                    </a:p>
                  </a:txBody>
                  <a:tcPr/>
                </a:tc>
                <a:tc>
                  <a:txBody>
                    <a:bodyPr/>
                    <a:lstStyle/>
                    <a:p>
                      <a:r>
                        <a:rPr lang="en-US" sz="1000"/>
                        <a:t>12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83469518"/>
                  </a:ext>
                </a:extLst>
              </a:tr>
              <a:tr h="370840">
                <a:tc>
                  <a:txBody>
                    <a:bodyPr/>
                    <a:lstStyle/>
                    <a:p>
                      <a:r>
                        <a:rPr lang="de-DE" sz="1000" b="1"/>
                        <a:t> Kulturjournal - 2018-05-11 11:25:24 </a:t>
                      </a:r>
                      <a:r>
                        <a:rPr lang="de-DE" sz="1000"/>
                        <a:t> 
 Kleider machen Leute:
Die Ausstellung zu dem außergewöhnlichen Fotoprojekt "Repicturing Homeless" wird bis zum 30. Mai verlängert. Sehenswert!</a:t>
                      </a:r>
                      <a:endParaRPr lang="en-US" sz="1000"/>
                    </a:p>
                  </a:txBody>
                  <a:tcPr/>
                </a:tc>
                <a:tc>
                  <a:txBody>
                    <a:bodyPr/>
                    <a:lstStyle/>
                    <a:p>
                      <a:r>
                        <a:rPr lang="en-US" sz="1000"/>
                        <a:t>20.6 %</a:t>
                      </a:r>
                    </a:p>
                  </a:txBody>
                  <a:tcPr/>
                </a:tc>
                <a:tc>
                  <a:txBody>
                    <a:bodyPr/>
                    <a:lstStyle/>
                    <a:p>
                      <a:r>
                        <a:rPr lang="en-US" sz="1000"/>
                        <a:t>103</a:t>
                      </a:r>
                    </a:p>
                  </a:txBody>
                  <a:tcPr/>
                </a:tc>
                <a:tc>
                  <a:txBody>
                    <a:bodyPr/>
                    <a:lstStyle/>
                    <a:p>
                      <a:r>
                        <a:rPr lang="en-US" sz="1000"/>
                        <a:t>499</a:t>
                      </a:r>
                    </a:p>
                  </a:txBody>
                  <a:tcPr/>
                </a:tc>
                <a:tc>
                  <a:txBody>
                    <a:bodyPr/>
                    <a:lstStyle/>
                    <a:p>
                      <a:r>
                        <a:rPr lang="en-US" sz="1000"/>
                        <a:t>27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86817076"/>
                  </a:ext>
                </a:extLst>
              </a:tr>
              <a:tr h="370840">
                <a:tc>
                  <a:txBody>
                    <a:bodyPr/>
                    <a:lstStyle/>
                    <a:p>
                      <a:r>
                        <a:rPr lang="de-DE" sz="1000" b="1"/>
                        <a:t> Kulturjournal - 2018-05-17 12:24:35 </a:t>
                      </a:r>
                      <a:r>
                        <a:rPr lang="de-DE" sz="1000"/>
                        <a:t> 
 Dieser Job traumatisiert!</a:t>
                      </a:r>
                      <a:endParaRPr lang="en-US" sz="1000"/>
                    </a:p>
                  </a:txBody>
                  <a:tcPr/>
                </a:tc>
                <a:tc>
                  <a:txBody>
                    <a:bodyPr/>
                    <a:lstStyle/>
                    <a:p>
                      <a:r>
                        <a:rPr lang="en-US" sz="1000"/>
                        <a:t>14.3 %</a:t>
                      </a:r>
                    </a:p>
                  </a:txBody>
                  <a:tcPr/>
                </a:tc>
                <a:tc>
                  <a:txBody>
                    <a:bodyPr/>
                    <a:lstStyle/>
                    <a:p>
                      <a:r>
                        <a:rPr lang="en-US" sz="1000"/>
                        <a:t>47</a:t>
                      </a:r>
                    </a:p>
                  </a:txBody>
                  <a:tcPr/>
                </a:tc>
                <a:tc>
                  <a:txBody>
                    <a:bodyPr/>
                    <a:lstStyle/>
                    <a:p>
                      <a:r>
                        <a:rPr lang="en-US" sz="1000"/>
                        <a:t>329</a:t>
                      </a:r>
                    </a:p>
                  </a:txBody>
                  <a:tcPr/>
                </a:tc>
                <a:tc>
                  <a:txBody>
                    <a:bodyPr/>
                    <a:lstStyle/>
                    <a:p>
                      <a:r>
                        <a:rPr lang="en-US" sz="1000"/>
                        <a:t>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68746305"/>
                  </a:ext>
                </a:extLst>
              </a:tr>
            </a:tbl>
          </a:graphicData>
        </a:graphic>
      </p:graphicFrame>
      <p:sp>
        <p:nvSpPr>
          <p:cNvPr id="4" name="Text Placeholder 3">
            <a:extLst>
              <a:ext uri="{FF2B5EF4-FFF2-40B4-BE49-F238E27FC236}">
                <a16:creationId xmlns:a16="http://schemas.microsoft.com/office/drawing/2014/main" id="{8315F748-2957-494F-B5FE-177D29443755}"/>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192897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AF903-385D-41A0-98EB-E1E011056538}"/>
              </a:ext>
            </a:extLst>
          </p:cNvPr>
          <p:cNvSpPr>
            <a:spLocks noGrp="1"/>
          </p:cNvSpPr>
          <p:nvPr>
            <p:ph type="title"/>
          </p:nvPr>
        </p:nvSpPr>
        <p:spPr/>
        <p:txBody>
          <a:bodyPr/>
          <a:lstStyle/>
          <a:p>
            <a:r>
              <a:rPr lang="en-US"/>
              <a:t>Eigene Posts - I-Rate Aktive Nutzer-Flop - Export | Kulturjournal - 1 of 2</a:t>
            </a:r>
          </a:p>
        </p:txBody>
      </p:sp>
      <p:graphicFrame>
        <p:nvGraphicFramePr>
          <p:cNvPr id="5" name="Table Placeholder 4">
            <a:extLst>
              <a:ext uri="{FF2B5EF4-FFF2-40B4-BE49-F238E27FC236}">
                <a16:creationId xmlns:a16="http://schemas.microsoft.com/office/drawing/2014/main" id="{E8C27C4F-75AE-4FF2-8492-EDB96767DFA5}"/>
              </a:ext>
            </a:extLst>
          </p:cNvPr>
          <p:cNvGraphicFramePr>
            <a:graphicFrameLocks noGrp="1"/>
          </p:cNvGraphicFramePr>
          <p:nvPr>
            <p:ph type="tbl" sz="quarter" idx="13"/>
            <p:extLst>
              <p:ext uri="{D42A27DB-BD31-4B8C-83A1-F6EECF244321}">
                <p14:modId xmlns:p14="http://schemas.microsoft.com/office/powerpoint/2010/main" val="1278211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04348484"/>
                    </a:ext>
                  </a:extLst>
                </a:gridCol>
                <a:gridCol w="822960">
                  <a:extLst>
                    <a:ext uri="{9D8B030D-6E8A-4147-A177-3AD203B41FA5}">
                      <a16:colId xmlns:a16="http://schemas.microsoft.com/office/drawing/2014/main" val="2985346988"/>
                    </a:ext>
                  </a:extLst>
                </a:gridCol>
                <a:gridCol w="822960">
                  <a:extLst>
                    <a:ext uri="{9D8B030D-6E8A-4147-A177-3AD203B41FA5}">
                      <a16:colId xmlns:a16="http://schemas.microsoft.com/office/drawing/2014/main" val="2296328448"/>
                    </a:ext>
                  </a:extLst>
                </a:gridCol>
                <a:gridCol w="822960">
                  <a:extLst>
                    <a:ext uri="{9D8B030D-6E8A-4147-A177-3AD203B41FA5}">
                      <a16:colId xmlns:a16="http://schemas.microsoft.com/office/drawing/2014/main" val="3740012329"/>
                    </a:ext>
                  </a:extLst>
                </a:gridCol>
                <a:gridCol w="822960">
                  <a:extLst>
                    <a:ext uri="{9D8B030D-6E8A-4147-A177-3AD203B41FA5}">
                      <a16:colId xmlns:a16="http://schemas.microsoft.com/office/drawing/2014/main" val="2266721143"/>
                    </a:ext>
                  </a:extLst>
                </a:gridCol>
                <a:gridCol w="822960">
                  <a:extLst>
                    <a:ext uri="{9D8B030D-6E8A-4147-A177-3AD203B41FA5}">
                      <a16:colId xmlns:a16="http://schemas.microsoft.com/office/drawing/2014/main" val="2737883760"/>
                    </a:ext>
                  </a:extLst>
                </a:gridCol>
                <a:gridCol w="822960">
                  <a:extLst>
                    <a:ext uri="{9D8B030D-6E8A-4147-A177-3AD203B41FA5}">
                      <a16:colId xmlns:a16="http://schemas.microsoft.com/office/drawing/2014/main" val="3674185566"/>
                    </a:ext>
                  </a:extLst>
                </a:gridCol>
                <a:gridCol w="822960">
                  <a:extLst>
                    <a:ext uri="{9D8B030D-6E8A-4147-A177-3AD203B41FA5}">
                      <a16:colId xmlns:a16="http://schemas.microsoft.com/office/drawing/2014/main" val="266866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9089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- 2018-05-08 10:12:20 </a:t>
                      </a:r>
                      <a:r>
                        <a:rPr kumimoji="0" lang="de-DE" sz="1000" b="0" i="0" u="none" strike="noStrike" kern="1200" cap="none" spc="0" normalizeH="0" baseline="0" noProof="0">
                          <a:ln>
                            <a:noFill/>
                          </a:ln>
                          <a:solidFill>
                            <a:prstClr val="black"/>
                          </a:solidFill>
                          <a:effectLst/>
                          <a:uLnTx/>
                          <a:uFillTx/>
                          <a:latin typeface="+mn-lt"/>
                          <a:ea typeface="+mn-ea"/>
                          <a:cs typeface="+mn-cs"/>
                        </a:rPr>
                        <a:t> 
 Wie möchten wir gern wohnen und leben - und wie sieht die Realität in Städten und auf dem Land aus? Wir suchen in der dreiteiligen Reihe "Stadt. Land. Haus." Antworten auf diese Fragen.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56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- 2018-05-28 15:54:19 </a:t>
                      </a:r>
                      <a:r>
                        <a:rPr kumimoji="0" lang="de-DE" sz="1000" b="0" i="0" u="none" strike="noStrike" kern="1200" cap="none" spc="0" normalizeH="0" baseline="0" noProof="0">
                          <a:ln>
                            <a:noFill/>
                          </a:ln>
                          <a:solidFill>
                            <a:prstClr val="black"/>
                          </a:solidFill>
                          <a:effectLst/>
                          <a:uLnTx/>
                          <a:uFillTx/>
                          <a:latin typeface="+mn-lt"/>
                          <a:ea typeface="+mn-ea"/>
                          <a:cs typeface="+mn-cs"/>
                        </a:rPr>
                        <a:t> 
 Hier kommt Teil 3 unserer Serie: "Stadt. Land. Haus": 
Owschlag und Borgstedt liegen in Schleswig-Holstein. Beide Orte waren Bauerndörfer, Landflucht und Dorfsterben drohten. Aber die beiden Dörfer steuern dagegen an - erfolgreich.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054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- 2018-05-31 11:04:57 </a:t>
                      </a:r>
                      <a:r>
                        <a:rPr kumimoji="0" lang="de-DE" sz="1000" b="0" i="0" u="none" strike="noStrike" kern="1200" cap="none" spc="0" normalizeH="0" baseline="0" noProof="0">
                          <a:ln>
                            <a:noFill/>
                          </a:ln>
                          <a:solidFill>
                            <a:prstClr val="black"/>
                          </a:solidFill>
                          <a:effectLst/>
                          <a:uLnTx/>
                          <a:uFillTx/>
                          <a:latin typeface="+mn-lt"/>
                          <a:ea typeface="+mn-ea"/>
                          <a:cs typeface="+mn-cs"/>
                        </a:rPr>
                        <a:t> 
 Zu den Wunsch-Filmen gehört auch Forrest Gump! 🎬 Heute Abend gibt es das NDR Radiophilharmonie Filmmusik-Wunschkonzert ab 20 Uhr im Livestream. Viel Spaß!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0254210"/>
                  </a:ext>
                </a:extLst>
              </a:tr>
            </a:tbl>
          </a:graphicData>
        </a:graphic>
      </p:graphicFrame>
      <p:sp>
        <p:nvSpPr>
          <p:cNvPr id="4" name="Text Placeholder 3">
            <a:extLst>
              <a:ext uri="{FF2B5EF4-FFF2-40B4-BE49-F238E27FC236}">
                <a16:creationId xmlns:a16="http://schemas.microsoft.com/office/drawing/2014/main" id="{854C8ED1-ACD5-4234-BD73-033DA683FDFE}"/>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4259418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E39CA-4499-4888-8407-C6CBB396E9FE}"/>
              </a:ext>
            </a:extLst>
          </p:cNvPr>
          <p:cNvSpPr>
            <a:spLocks noGrp="1"/>
          </p:cNvSpPr>
          <p:nvPr>
            <p:ph type="title"/>
          </p:nvPr>
        </p:nvSpPr>
        <p:spPr/>
        <p:txBody>
          <a:bodyPr/>
          <a:lstStyle/>
          <a:p>
            <a:r>
              <a:rPr lang="en-US"/>
              <a:t>Eigene Posts - I-Rate Aktive Nutzer-Flop - Export | Kulturjournal - 2 of 2</a:t>
            </a:r>
          </a:p>
        </p:txBody>
      </p:sp>
      <p:graphicFrame>
        <p:nvGraphicFramePr>
          <p:cNvPr id="5" name="Table Placeholder 4">
            <a:extLst>
              <a:ext uri="{FF2B5EF4-FFF2-40B4-BE49-F238E27FC236}">
                <a16:creationId xmlns:a16="http://schemas.microsoft.com/office/drawing/2014/main" id="{2099DB54-36C5-4C30-AA6F-911A3FA7A13E}"/>
              </a:ext>
            </a:extLst>
          </p:cNvPr>
          <p:cNvGraphicFramePr>
            <a:graphicFrameLocks noGrp="1"/>
          </p:cNvGraphicFramePr>
          <p:nvPr>
            <p:ph type="tbl" sz="quarter" idx="13"/>
            <p:extLst>
              <p:ext uri="{D42A27DB-BD31-4B8C-83A1-F6EECF244321}">
                <p14:modId xmlns:p14="http://schemas.microsoft.com/office/powerpoint/2010/main" val="2035632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56905175"/>
                    </a:ext>
                  </a:extLst>
                </a:gridCol>
                <a:gridCol w="822960">
                  <a:extLst>
                    <a:ext uri="{9D8B030D-6E8A-4147-A177-3AD203B41FA5}">
                      <a16:colId xmlns:a16="http://schemas.microsoft.com/office/drawing/2014/main" val="1942198575"/>
                    </a:ext>
                  </a:extLst>
                </a:gridCol>
                <a:gridCol w="822960">
                  <a:extLst>
                    <a:ext uri="{9D8B030D-6E8A-4147-A177-3AD203B41FA5}">
                      <a16:colId xmlns:a16="http://schemas.microsoft.com/office/drawing/2014/main" val="3889642036"/>
                    </a:ext>
                  </a:extLst>
                </a:gridCol>
                <a:gridCol w="822960">
                  <a:extLst>
                    <a:ext uri="{9D8B030D-6E8A-4147-A177-3AD203B41FA5}">
                      <a16:colId xmlns:a16="http://schemas.microsoft.com/office/drawing/2014/main" val="1686459323"/>
                    </a:ext>
                  </a:extLst>
                </a:gridCol>
                <a:gridCol w="822960">
                  <a:extLst>
                    <a:ext uri="{9D8B030D-6E8A-4147-A177-3AD203B41FA5}">
                      <a16:colId xmlns:a16="http://schemas.microsoft.com/office/drawing/2014/main" val="1431307128"/>
                    </a:ext>
                  </a:extLst>
                </a:gridCol>
                <a:gridCol w="822960">
                  <a:extLst>
                    <a:ext uri="{9D8B030D-6E8A-4147-A177-3AD203B41FA5}">
                      <a16:colId xmlns:a16="http://schemas.microsoft.com/office/drawing/2014/main" val="599046049"/>
                    </a:ext>
                  </a:extLst>
                </a:gridCol>
                <a:gridCol w="822960">
                  <a:extLst>
                    <a:ext uri="{9D8B030D-6E8A-4147-A177-3AD203B41FA5}">
                      <a16:colId xmlns:a16="http://schemas.microsoft.com/office/drawing/2014/main" val="4269407155"/>
                    </a:ext>
                  </a:extLst>
                </a:gridCol>
                <a:gridCol w="822960">
                  <a:extLst>
                    <a:ext uri="{9D8B030D-6E8A-4147-A177-3AD203B41FA5}">
                      <a16:colId xmlns:a16="http://schemas.microsoft.com/office/drawing/2014/main" val="2182958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12491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- 2018-05-03 07:00:01 </a:t>
                      </a:r>
                      <a:r>
                        <a:rPr kumimoji="0" lang="de-DE" sz="1000" b="0" i="0" u="none" strike="noStrike" kern="1200" cap="none" spc="0" normalizeH="0" baseline="0" noProof="0">
                          <a:ln>
                            <a:noFill/>
                          </a:ln>
                          <a:solidFill>
                            <a:prstClr val="black"/>
                          </a:solidFill>
                          <a:effectLst/>
                          <a:uLnTx/>
                          <a:uFillTx/>
                          <a:latin typeface="+mn-lt"/>
                          <a:ea typeface="+mn-ea"/>
                          <a:cs typeface="+mn-cs"/>
                        </a:rPr>
                        <a:t> 
 Für die Freiheit des Wortes zu kämpfen - das ist im Moment vielleicht nötiger denn je, denn Journalisten und Autoren stehen in vielen Ländern unter Druck. #TagderPressefreiheit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096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- 2018-05-03 14:06:15 </a:t>
                      </a:r>
                      <a:r>
                        <a:rPr kumimoji="0" lang="de-DE" sz="1000" b="0" i="0" u="none" strike="noStrike" kern="1200" cap="none" spc="0" normalizeH="0" baseline="0" noProof="0">
                          <a:ln>
                            <a:noFill/>
                          </a:ln>
                          <a:solidFill>
                            <a:prstClr val="black"/>
                          </a:solidFill>
                          <a:effectLst/>
                          <a:uLnTx/>
                          <a:uFillTx/>
                          <a:latin typeface="+mn-lt"/>
                          <a:ea typeface="+mn-ea"/>
                          <a:cs typeface="+mn-cs"/>
                        </a:rPr>
                        <a:t> 
 Auf Platz 27, also um ganze zehn Punkte, ist die Slowakei in Sachen Pressefreiheit abgestiegen. Hier wurden im Februar der investigative Journalist Jan Kuciak und seine Lebensgefährtin ermordet. Seine Themen: Korruption und Steuerhinterziehung.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0620473"/>
                  </a:ext>
                </a:extLst>
              </a:tr>
            </a:tbl>
          </a:graphicData>
        </a:graphic>
      </p:graphicFrame>
      <p:sp>
        <p:nvSpPr>
          <p:cNvPr id="4" name="Text Placeholder 3">
            <a:extLst>
              <a:ext uri="{FF2B5EF4-FFF2-40B4-BE49-F238E27FC236}">
                <a16:creationId xmlns:a16="http://schemas.microsoft.com/office/drawing/2014/main" id="{E2C51BA9-FE1D-4DC9-8FED-F0849DE15F24}"/>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335787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ABB7-6CA0-4DAD-8F32-5DC5672ADBFF}"/>
              </a:ext>
            </a:extLst>
          </p:cNvPr>
          <p:cNvSpPr>
            <a:spLocks noGrp="1"/>
          </p:cNvSpPr>
          <p:nvPr>
            <p:ph type="title"/>
          </p:nvPr>
        </p:nvSpPr>
        <p:spPr/>
        <p:txBody>
          <a:bodyPr/>
          <a:lstStyle/>
          <a:p>
            <a:r>
              <a:rPr lang="en-US"/>
              <a:t>Eigene Post - Summe Interaktionen - Export | Kulturjournal</a:t>
            </a:r>
          </a:p>
        </p:txBody>
      </p:sp>
      <p:graphicFrame>
        <p:nvGraphicFramePr>
          <p:cNvPr id="5" name="Table Placeholder 4">
            <a:extLst>
              <a:ext uri="{FF2B5EF4-FFF2-40B4-BE49-F238E27FC236}">
                <a16:creationId xmlns:a16="http://schemas.microsoft.com/office/drawing/2014/main" id="{E80987AB-32CC-462E-A24C-AE5C6E77256E}"/>
              </a:ext>
            </a:extLst>
          </p:cNvPr>
          <p:cNvGraphicFramePr>
            <a:graphicFrameLocks noGrp="1"/>
          </p:cNvGraphicFramePr>
          <p:nvPr>
            <p:ph type="tbl" sz="quarter" idx="13"/>
            <p:extLst>
              <p:ext uri="{D42A27DB-BD31-4B8C-83A1-F6EECF244321}">
                <p14:modId xmlns:p14="http://schemas.microsoft.com/office/powerpoint/2010/main" val="2130056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15411306"/>
                    </a:ext>
                  </a:extLst>
                </a:gridCol>
                <a:gridCol w="822960">
                  <a:extLst>
                    <a:ext uri="{9D8B030D-6E8A-4147-A177-3AD203B41FA5}">
                      <a16:colId xmlns:a16="http://schemas.microsoft.com/office/drawing/2014/main" val="3552468985"/>
                    </a:ext>
                  </a:extLst>
                </a:gridCol>
                <a:gridCol w="822960">
                  <a:extLst>
                    <a:ext uri="{9D8B030D-6E8A-4147-A177-3AD203B41FA5}">
                      <a16:colId xmlns:a16="http://schemas.microsoft.com/office/drawing/2014/main" val="3664296477"/>
                    </a:ext>
                  </a:extLst>
                </a:gridCol>
                <a:gridCol w="822960">
                  <a:extLst>
                    <a:ext uri="{9D8B030D-6E8A-4147-A177-3AD203B41FA5}">
                      <a16:colId xmlns:a16="http://schemas.microsoft.com/office/drawing/2014/main" val="3146521442"/>
                    </a:ext>
                  </a:extLst>
                </a:gridCol>
                <a:gridCol w="822960">
                  <a:extLst>
                    <a:ext uri="{9D8B030D-6E8A-4147-A177-3AD203B41FA5}">
                      <a16:colId xmlns:a16="http://schemas.microsoft.com/office/drawing/2014/main" val="1631760105"/>
                    </a:ext>
                  </a:extLst>
                </a:gridCol>
                <a:gridCol w="822960">
                  <a:extLst>
                    <a:ext uri="{9D8B030D-6E8A-4147-A177-3AD203B41FA5}">
                      <a16:colId xmlns:a16="http://schemas.microsoft.com/office/drawing/2014/main" val="3793972512"/>
                    </a:ext>
                  </a:extLst>
                </a:gridCol>
                <a:gridCol w="822960">
                  <a:extLst>
                    <a:ext uri="{9D8B030D-6E8A-4147-A177-3AD203B41FA5}">
                      <a16:colId xmlns:a16="http://schemas.microsoft.com/office/drawing/2014/main" val="2176910531"/>
                    </a:ext>
                  </a:extLst>
                </a:gridCol>
                <a:gridCol w="822960">
                  <a:extLst>
                    <a:ext uri="{9D8B030D-6E8A-4147-A177-3AD203B41FA5}">
                      <a16:colId xmlns:a16="http://schemas.microsoft.com/office/drawing/2014/main" val="3436870263"/>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97427275"/>
                  </a:ext>
                </a:extLst>
              </a:tr>
              <a:tr h="370840">
                <a:tc>
                  <a:txBody>
                    <a:bodyPr/>
                    <a:lstStyle/>
                    <a:p>
                      <a:r>
                        <a:rPr lang="de-DE" sz="1000" b="1"/>
                        <a:t> Kulturjournal - 2018-05-14 16:32:58 </a:t>
                      </a:r>
                      <a:r>
                        <a:rPr lang="de-DE" sz="1000"/>
                        <a:t> 
 Auszeichnung für Dunja Hayali!</a:t>
                      </a:r>
                      <a:endParaRPr lang="en-US" sz="1000"/>
                    </a:p>
                  </a:txBody>
                  <a:tcPr/>
                </a:tc>
                <a:tc>
                  <a:txBody>
                    <a:bodyPr/>
                    <a:lstStyle/>
                    <a:p>
                      <a:r>
                        <a:rPr lang="en-US" sz="1000"/>
                        <a:t>98</a:t>
                      </a:r>
                    </a:p>
                  </a:txBody>
                  <a:tcPr/>
                </a:tc>
                <a:tc>
                  <a:txBody>
                    <a:bodyPr/>
                    <a:lstStyle/>
                    <a:p>
                      <a:r>
                        <a:rPr lang="en-US" sz="1000"/>
                        <a:t>89</a:t>
                      </a:r>
                    </a:p>
                  </a:txBody>
                  <a:tcPr/>
                </a:tc>
                <a:tc>
                  <a:txBody>
                    <a:bodyPr/>
                    <a:lstStyle/>
                    <a:p>
                      <a:r>
                        <a:rPr lang="en-US" sz="1000"/>
                        <a:t>2</a:t>
                      </a:r>
                    </a:p>
                  </a:txBody>
                  <a:tcPr/>
                </a:tc>
                <a:tc>
                  <a:txBody>
                    <a:bodyPr/>
                    <a:lstStyle/>
                    <a:p>
                      <a:r>
                        <a:rPr lang="en-US" sz="1000"/>
                        <a:t>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13636451"/>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97</a:t>
                      </a:r>
                    </a:p>
                  </a:txBody>
                  <a:tcPr/>
                </a:tc>
                <a:tc>
                  <a:txBody>
                    <a:bodyPr/>
                    <a:lstStyle/>
                    <a:p>
                      <a:r>
                        <a:rPr lang="en-US" sz="1000"/>
                        <a:t>71</a:t>
                      </a:r>
                    </a:p>
                  </a:txBody>
                  <a:tcPr/>
                </a:tc>
                <a:tc>
                  <a:txBody>
                    <a:bodyPr/>
                    <a:lstStyle/>
                    <a:p>
                      <a:r>
                        <a:rPr lang="en-US" sz="1000"/>
                        <a:t>2</a:t>
                      </a:r>
                    </a:p>
                  </a:txBody>
                  <a:tcPr/>
                </a:tc>
                <a:tc>
                  <a:txBody>
                    <a:bodyPr/>
                    <a:lstStyle/>
                    <a:p>
                      <a:r>
                        <a:rPr lang="en-US" sz="1000"/>
                        <a:t>24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66383756"/>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90</a:t>
                      </a:r>
                    </a:p>
                  </a:txBody>
                  <a:tcPr/>
                </a:tc>
                <a:tc>
                  <a:txBody>
                    <a:bodyPr/>
                    <a:lstStyle/>
                    <a:p>
                      <a:r>
                        <a:rPr lang="en-US" sz="1000"/>
                        <a:t>73</a:t>
                      </a:r>
                    </a:p>
                  </a:txBody>
                  <a:tcPr/>
                </a:tc>
                <a:tc>
                  <a:txBody>
                    <a:bodyPr/>
                    <a:lstStyle/>
                    <a:p>
                      <a:r>
                        <a:rPr lang="en-US" sz="1000"/>
                        <a:t>0</a:t>
                      </a:r>
                    </a:p>
                  </a:txBody>
                  <a:tcPr/>
                </a:tc>
                <a:tc>
                  <a:txBody>
                    <a:bodyPr/>
                    <a:lstStyle/>
                    <a:p>
                      <a:r>
                        <a:rPr lang="en-US" sz="1000"/>
                        <a:t>17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77349071"/>
                  </a:ext>
                </a:extLst>
              </a:tr>
              <a:tr h="370840">
                <a:tc>
                  <a:txBody>
                    <a:bodyPr/>
                    <a:lstStyle/>
                    <a:p>
                      <a:r>
                        <a:rPr lang="de-DE" sz="1000" b="1"/>
                        <a:t> Kulturjournal - 2018-05-15 08:19:28 </a:t>
                      </a:r>
                      <a:r>
                        <a:rPr lang="de-DE" sz="1000"/>
                        <a:t> 
 Inklusion ist ein Menschenrecht! Doch viele Schulen sind überfordert.
----------------
https://www.ndr.de/fernsehen/kulturjournal6126.html</a:t>
                      </a:r>
                      <a:endParaRPr lang="en-US" sz="1000"/>
                    </a:p>
                  </a:txBody>
                  <a:tcPr/>
                </a:tc>
                <a:tc>
                  <a:txBody>
                    <a:bodyPr/>
                    <a:lstStyle/>
                    <a:p>
                      <a:r>
                        <a:rPr lang="en-US" sz="1000"/>
                        <a:t>77</a:t>
                      </a:r>
                    </a:p>
                  </a:txBody>
                  <a:tcPr/>
                </a:tc>
                <a:tc>
                  <a:txBody>
                    <a:bodyPr/>
                    <a:lstStyle/>
                    <a:p>
                      <a:r>
                        <a:rPr lang="en-US" sz="1000"/>
                        <a:t>57</a:t>
                      </a:r>
                    </a:p>
                  </a:txBody>
                  <a:tcPr/>
                </a:tc>
                <a:tc>
                  <a:txBody>
                    <a:bodyPr/>
                    <a:lstStyle/>
                    <a:p>
                      <a:r>
                        <a:rPr lang="en-US" sz="1000"/>
                        <a:t>1</a:t>
                      </a:r>
                    </a:p>
                  </a:txBody>
                  <a:tcPr/>
                </a:tc>
                <a:tc>
                  <a:txBody>
                    <a:bodyPr/>
                    <a:lstStyle/>
                    <a:p>
                      <a:r>
                        <a:rPr lang="en-US" sz="1000"/>
                        <a:t>19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69233242"/>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63</a:t>
                      </a:r>
                    </a:p>
                  </a:txBody>
                  <a:tcPr/>
                </a:tc>
                <a:tc>
                  <a:txBody>
                    <a:bodyPr/>
                    <a:lstStyle/>
                    <a:p>
                      <a:r>
                        <a:rPr lang="en-US" sz="1000"/>
                        <a:t>47</a:t>
                      </a:r>
                    </a:p>
                  </a:txBody>
                  <a:tcPr/>
                </a:tc>
                <a:tc>
                  <a:txBody>
                    <a:bodyPr/>
                    <a:lstStyle/>
                    <a:p>
                      <a:r>
                        <a:rPr lang="en-US" sz="1000"/>
                        <a:t>2</a:t>
                      </a:r>
                    </a:p>
                  </a:txBody>
                  <a:tcPr/>
                </a:tc>
                <a:tc>
                  <a:txBody>
                    <a:bodyPr/>
                    <a:lstStyle/>
                    <a:p>
                      <a:r>
                        <a:rPr lang="en-US" sz="1000"/>
                        <a:t>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60405284"/>
                  </a:ext>
                </a:extLst>
              </a:tr>
            </a:tbl>
          </a:graphicData>
        </a:graphic>
      </p:graphicFrame>
      <p:sp>
        <p:nvSpPr>
          <p:cNvPr id="4" name="Text Placeholder 3">
            <a:extLst>
              <a:ext uri="{FF2B5EF4-FFF2-40B4-BE49-F238E27FC236}">
                <a16:creationId xmlns:a16="http://schemas.microsoft.com/office/drawing/2014/main" id="{7439C404-2C64-4F5B-A5B3-0476C00A7E65}"/>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887811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1F584-DC8A-4862-8844-FB35D911443A}"/>
              </a:ext>
            </a:extLst>
          </p:cNvPr>
          <p:cNvSpPr>
            <a:spLocks noGrp="1"/>
          </p:cNvSpPr>
          <p:nvPr>
            <p:ph type="title"/>
          </p:nvPr>
        </p:nvSpPr>
        <p:spPr/>
        <p:txBody>
          <a:bodyPr/>
          <a:lstStyle/>
          <a:p>
            <a:r>
              <a:rPr lang="de-DE"/>
              <a:t>Eigene Posts - Reaktionen - Export | Kulturjournal - 1 of 3</a:t>
            </a:r>
            <a:endParaRPr lang="en-US"/>
          </a:p>
        </p:txBody>
      </p:sp>
      <p:graphicFrame>
        <p:nvGraphicFramePr>
          <p:cNvPr id="5" name="Table Placeholder 4">
            <a:extLst>
              <a:ext uri="{FF2B5EF4-FFF2-40B4-BE49-F238E27FC236}">
                <a16:creationId xmlns:a16="http://schemas.microsoft.com/office/drawing/2014/main" id="{F394C4C0-5BFA-4DBF-97F4-F305BF0A8D1F}"/>
              </a:ext>
            </a:extLst>
          </p:cNvPr>
          <p:cNvGraphicFramePr>
            <a:graphicFrameLocks noGrp="1"/>
          </p:cNvGraphicFramePr>
          <p:nvPr>
            <p:ph type="tbl" sz="quarter" idx="13"/>
            <p:extLst>
              <p:ext uri="{D42A27DB-BD31-4B8C-83A1-F6EECF244321}">
                <p14:modId xmlns:p14="http://schemas.microsoft.com/office/powerpoint/2010/main" val="4201042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417642457"/>
                    </a:ext>
                  </a:extLst>
                </a:gridCol>
                <a:gridCol w="822960">
                  <a:extLst>
                    <a:ext uri="{9D8B030D-6E8A-4147-A177-3AD203B41FA5}">
                      <a16:colId xmlns:a16="http://schemas.microsoft.com/office/drawing/2014/main" val="1022114817"/>
                    </a:ext>
                  </a:extLst>
                </a:gridCol>
                <a:gridCol w="493776">
                  <a:extLst>
                    <a:ext uri="{9D8B030D-6E8A-4147-A177-3AD203B41FA5}">
                      <a16:colId xmlns:a16="http://schemas.microsoft.com/office/drawing/2014/main" val="668840666"/>
                    </a:ext>
                  </a:extLst>
                </a:gridCol>
                <a:gridCol w="493776">
                  <a:extLst>
                    <a:ext uri="{9D8B030D-6E8A-4147-A177-3AD203B41FA5}">
                      <a16:colId xmlns:a16="http://schemas.microsoft.com/office/drawing/2014/main" val="3363792557"/>
                    </a:ext>
                  </a:extLst>
                </a:gridCol>
                <a:gridCol w="493776">
                  <a:extLst>
                    <a:ext uri="{9D8B030D-6E8A-4147-A177-3AD203B41FA5}">
                      <a16:colId xmlns:a16="http://schemas.microsoft.com/office/drawing/2014/main" val="2460382649"/>
                    </a:ext>
                  </a:extLst>
                </a:gridCol>
                <a:gridCol w="493776">
                  <a:extLst>
                    <a:ext uri="{9D8B030D-6E8A-4147-A177-3AD203B41FA5}">
                      <a16:colId xmlns:a16="http://schemas.microsoft.com/office/drawing/2014/main" val="406958924"/>
                    </a:ext>
                  </a:extLst>
                </a:gridCol>
                <a:gridCol w="493776">
                  <a:extLst>
                    <a:ext uri="{9D8B030D-6E8A-4147-A177-3AD203B41FA5}">
                      <a16:colId xmlns:a16="http://schemas.microsoft.com/office/drawing/2014/main" val="1161131543"/>
                    </a:ext>
                  </a:extLst>
                </a:gridCol>
                <a:gridCol w="493776">
                  <a:extLst>
                    <a:ext uri="{9D8B030D-6E8A-4147-A177-3AD203B41FA5}">
                      <a16:colId xmlns:a16="http://schemas.microsoft.com/office/drawing/2014/main" val="1236641614"/>
                    </a:ext>
                  </a:extLst>
                </a:gridCol>
                <a:gridCol w="493776">
                  <a:extLst>
                    <a:ext uri="{9D8B030D-6E8A-4147-A177-3AD203B41FA5}">
                      <a16:colId xmlns:a16="http://schemas.microsoft.com/office/drawing/2014/main" val="433132588"/>
                    </a:ext>
                  </a:extLst>
                </a:gridCol>
                <a:gridCol w="493776">
                  <a:extLst>
                    <a:ext uri="{9D8B030D-6E8A-4147-A177-3AD203B41FA5}">
                      <a16:colId xmlns:a16="http://schemas.microsoft.com/office/drawing/2014/main" val="4095709769"/>
                    </a:ext>
                  </a:extLst>
                </a:gridCol>
                <a:gridCol w="493776">
                  <a:extLst>
                    <a:ext uri="{9D8B030D-6E8A-4147-A177-3AD203B41FA5}">
                      <a16:colId xmlns:a16="http://schemas.microsoft.com/office/drawing/2014/main" val="698735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89920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- 2018-05-14 16:32:58</a:t>
                      </a:r>
                      <a:r>
                        <a:rPr kumimoji="0" lang="de-DE" sz="1000" b="0" i="0" u="none" strike="noStrike" kern="1200" cap="none" spc="0" normalizeH="0" baseline="0" noProof="0">
                          <a:ln>
                            <a:noFill/>
                          </a:ln>
                          <a:solidFill>
                            <a:prstClr val="black"/>
                          </a:solidFill>
                          <a:effectLst/>
                          <a:uLnTx/>
                          <a:uFillTx/>
                          <a:latin typeface="+mn-lt"/>
                          <a:ea typeface="+mn-ea"/>
                          <a:cs typeface="+mn-cs"/>
                        </a:rPr>
                        <a:t>
Auszeichnung für Dunja Hayali!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Capriccio
n/a
"Wenn Sie sich rassistisch äußern, dann sind Sie verdammt noch mal Rassist". Die Journalistin Dunja Hayali zeigt Haltung.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643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- 2018-05-20 10:53:30</a:t>
                      </a:r>
                      <a:r>
                        <a:rPr kumimoji="0" lang="de-DE" sz="1000" b="0" i="0" u="none" strike="noStrike" kern="1200" cap="none" spc="0" normalizeH="0" baseline="0" noProof="0">
                          <a:ln>
                            <a:noFill/>
                          </a:ln>
                          <a:solidFill>
                            <a:prstClr val="black"/>
                          </a:solidFill>
                          <a:effectLst/>
                          <a:uLnTx/>
                          <a:uFillTx/>
                          <a:latin typeface="+mn-lt"/>
                          <a:ea typeface="+mn-ea"/>
                          <a:cs typeface="+mn-cs"/>
                        </a:rPr>
                        <a:t>
Angeberwissen zum Weltbienentag? Bitteschön!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Angeberwissen zum Weltbienentag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0341760"/>
                  </a:ext>
                </a:extLst>
              </a:tr>
            </a:tbl>
          </a:graphicData>
        </a:graphic>
      </p:graphicFrame>
      <p:sp>
        <p:nvSpPr>
          <p:cNvPr id="4" name="Text Placeholder 3">
            <a:extLst>
              <a:ext uri="{FF2B5EF4-FFF2-40B4-BE49-F238E27FC236}">
                <a16:creationId xmlns:a16="http://schemas.microsoft.com/office/drawing/2014/main" id="{BCFADD79-9CF4-4B6B-BEE5-A6857247787E}"/>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624306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F4C94-4FA8-4B1F-BE9A-02E28EBB581B}"/>
              </a:ext>
            </a:extLst>
          </p:cNvPr>
          <p:cNvSpPr>
            <a:spLocks noGrp="1"/>
          </p:cNvSpPr>
          <p:nvPr>
            <p:ph type="title"/>
          </p:nvPr>
        </p:nvSpPr>
        <p:spPr/>
        <p:txBody>
          <a:bodyPr/>
          <a:lstStyle/>
          <a:p>
            <a:r>
              <a:rPr lang="de-DE"/>
              <a:t>Eigene Posts - Reaktionen - Export | Kulturjournal - 2 of 3</a:t>
            </a:r>
            <a:endParaRPr lang="en-US"/>
          </a:p>
        </p:txBody>
      </p:sp>
      <p:graphicFrame>
        <p:nvGraphicFramePr>
          <p:cNvPr id="5" name="Table Placeholder 4">
            <a:extLst>
              <a:ext uri="{FF2B5EF4-FFF2-40B4-BE49-F238E27FC236}">
                <a16:creationId xmlns:a16="http://schemas.microsoft.com/office/drawing/2014/main" id="{61737615-AEB9-450C-A65C-1F032B65BE44}"/>
              </a:ext>
            </a:extLst>
          </p:cNvPr>
          <p:cNvGraphicFramePr>
            <a:graphicFrameLocks noGrp="1"/>
          </p:cNvGraphicFramePr>
          <p:nvPr>
            <p:ph type="tbl" sz="quarter" idx="13"/>
            <p:extLst>
              <p:ext uri="{D42A27DB-BD31-4B8C-83A1-F6EECF244321}">
                <p14:modId xmlns:p14="http://schemas.microsoft.com/office/powerpoint/2010/main" val="3902818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640091971"/>
                    </a:ext>
                  </a:extLst>
                </a:gridCol>
                <a:gridCol w="822960">
                  <a:extLst>
                    <a:ext uri="{9D8B030D-6E8A-4147-A177-3AD203B41FA5}">
                      <a16:colId xmlns:a16="http://schemas.microsoft.com/office/drawing/2014/main" val="693002981"/>
                    </a:ext>
                  </a:extLst>
                </a:gridCol>
                <a:gridCol w="493776">
                  <a:extLst>
                    <a:ext uri="{9D8B030D-6E8A-4147-A177-3AD203B41FA5}">
                      <a16:colId xmlns:a16="http://schemas.microsoft.com/office/drawing/2014/main" val="96991292"/>
                    </a:ext>
                  </a:extLst>
                </a:gridCol>
                <a:gridCol w="493776">
                  <a:extLst>
                    <a:ext uri="{9D8B030D-6E8A-4147-A177-3AD203B41FA5}">
                      <a16:colId xmlns:a16="http://schemas.microsoft.com/office/drawing/2014/main" val="3759069863"/>
                    </a:ext>
                  </a:extLst>
                </a:gridCol>
                <a:gridCol w="493776">
                  <a:extLst>
                    <a:ext uri="{9D8B030D-6E8A-4147-A177-3AD203B41FA5}">
                      <a16:colId xmlns:a16="http://schemas.microsoft.com/office/drawing/2014/main" val="490993421"/>
                    </a:ext>
                  </a:extLst>
                </a:gridCol>
                <a:gridCol w="493776">
                  <a:extLst>
                    <a:ext uri="{9D8B030D-6E8A-4147-A177-3AD203B41FA5}">
                      <a16:colId xmlns:a16="http://schemas.microsoft.com/office/drawing/2014/main" val="1748704870"/>
                    </a:ext>
                  </a:extLst>
                </a:gridCol>
                <a:gridCol w="493776">
                  <a:extLst>
                    <a:ext uri="{9D8B030D-6E8A-4147-A177-3AD203B41FA5}">
                      <a16:colId xmlns:a16="http://schemas.microsoft.com/office/drawing/2014/main" val="349668297"/>
                    </a:ext>
                  </a:extLst>
                </a:gridCol>
                <a:gridCol w="493776">
                  <a:extLst>
                    <a:ext uri="{9D8B030D-6E8A-4147-A177-3AD203B41FA5}">
                      <a16:colId xmlns:a16="http://schemas.microsoft.com/office/drawing/2014/main" val="2933619268"/>
                    </a:ext>
                  </a:extLst>
                </a:gridCol>
                <a:gridCol w="493776">
                  <a:extLst>
                    <a:ext uri="{9D8B030D-6E8A-4147-A177-3AD203B41FA5}">
                      <a16:colId xmlns:a16="http://schemas.microsoft.com/office/drawing/2014/main" val="213031379"/>
                    </a:ext>
                  </a:extLst>
                </a:gridCol>
                <a:gridCol w="493776">
                  <a:extLst>
                    <a:ext uri="{9D8B030D-6E8A-4147-A177-3AD203B41FA5}">
                      <a16:colId xmlns:a16="http://schemas.microsoft.com/office/drawing/2014/main" val="1549401407"/>
                    </a:ext>
                  </a:extLst>
                </a:gridCol>
                <a:gridCol w="493776">
                  <a:extLst>
                    <a:ext uri="{9D8B030D-6E8A-4147-A177-3AD203B41FA5}">
                      <a16:colId xmlns:a16="http://schemas.microsoft.com/office/drawing/2014/main" val="2651506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7543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- 2018-05-01 10:22:13</a:t>
                      </a:r>
                      <a:r>
                        <a:rPr kumimoji="0" lang="de-DE" sz="1000" b="0" i="0" u="none" strike="noStrike" kern="1200" cap="none" spc="0" normalizeH="0" baseline="0" noProof="0">
                          <a:ln>
                            <a:noFill/>
                          </a:ln>
                          <a:solidFill>
                            <a:prstClr val="black"/>
                          </a:solidFill>
                          <a:effectLst/>
                          <a:uLnTx/>
                          <a:uFillTx/>
                          <a:latin typeface="+mn-lt"/>
                          <a:ea typeface="+mn-ea"/>
                          <a:cs typeface="+mn-cs"/>
                        </a:rPr>
                        <a:t>
Sind wir notorische Pessimisten? Es geht auch anders!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Das Kulturjournal-Quiz zur Lage der Welt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0590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- 2018-05-15 08:19:28</a:t>
                      </a:r>
                      <a:r>
                        <a:rPr kumimoji="0" lang="de-DE" sz="1000" b="0" i="0" u="none" strike="noStrike" kern="1200" cap="none" spc="0" normalizeH="0" baseline="0" noProof="0">
                          <a:ln>
                            <a:noFill/>
                          </a:ln>
                          <a:solidFill>
                            <a:prstClr val="black"/>
                          </a:solidFill>
                          <a:effectLst/>
                          <a:uLnTx/>
                          <a:uFillTx/>
                          <a:latin typeface="+mn-lt"/>
                          <a:ea typeface="+mn-ea"/>
                          <a:cs typeface="+mn-cs"/>
                        </a:rPr>
                        <a:t>
Inklusion ist ein Menschenrecht! Doch viele Schulen sind überfordert.
----------------
https://www.ndr.de/fernsehen/kulturjournal6126.html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9640965"/>
                  </a:ext>
                </a:extLst>
              </a:tr>
            </a:tbl>
          </a:graphicData>
        </a:graphic>
      </p:graphicFrame>
      <p:sp>
        <p:nvSpPr>
          <p:cNvPr id="4" name="Text Placeholder 3">
            <a:extLst>
              <a:ext uri="{FF2B5EF4-FFF2-40B4-BE49-F238E27FC236}">
                <a16:creationId xmlns:a16="http://schemas.microsoft.com/office/drawing/2014/main" id="{E704C066-EDE3-4583-A74F-DE5B53EB7BF8}"/>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9535644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DE002-16E0-43D7-B712-72DEA3A8EBA8}"/>
              </a:ext>
            </a:extLst>
          </p:cNvPr>
          <p:cNvSpPr>
            <a:spLocks noGrp="1"/>
          </p:cNvSpPr>
          <p:nvPr>
            <p:ph type="title"/>
          </p:nvPr>
        </p:nvSpPr>
        <p:spPr/>
        <p:txBody>
          <a:bodyPr/>
          <a:lstStyle/>
          <a:p>
            <a:r>
              <a:rPr lang="de-DE"/>
              <a:t>Eigene Posts - Reaktionen - Export | Kulturjournal - 3 of 3</a:t>
            </a:r>
            <a:endParaRPr lang="en-US"/>
          </a:p>
        </p:txBody>
      </p:sp>
      <p:graphicFrame>
        <p:nvGraphicFramePr>
          <p:cNvPr id="5" name="Table Placeholder 4">
            <a:extLst>
              <a:ext uri="{FF2B5EF4-FFF2-40B4-BE49-F238E27FC236}">
                <a16:creationId xmlns:a16="http://schemas.microsoft.com/office/drawing/2014/main" id="{D18A8C04-F6E1-4243-8B26-304A265F40C9}"/>
              </a:ext>
            </a:extLst>
          </p:cNvPr>
          <p:cNvGraphicFramePr>
            <a:graphicFrameLocks noGrp="1"/>
          </p:cNvGraphicFramePr>
          <p:nvPr>
            <p:ph type="tbl" sz="quarter" idx="13"/>
            <p:extLst>
              <p:ext uri="{D42A27DB-BD31-4B8C-83A1-F6EECF244321}">
                <p14:modId xmlns:p14="http://schemas.microsoft.com/office/powerpoint/2010/main" val="1772965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677039311"/>
                    </a:ext>
                  </a:extLst>
                </a:gridCol>
                <a:gridCol w="822960">
                  <a:extLst>
                    <a:ext uri="{9D8B030D-6E8A-4147-A177-3AD203B41FA5}">
                      <a16:colId xmlns:a16="http://schemas.microsoft.com/office/drawing/2014/main" val="3894785143"/>
                    </a:ext>
                  </a:extLst>
                </a:gridCol>
                <a:gridCol w="493776">
                  <a:extLst>
                    <a:ext uri="{9D8B030D-6E8A-4147-A177-3AD203B41FA5}">
                      <a16:colId xmlns:a16="http://schemas.microsoft.com/office/drawing/2014/main" val="3630034948"/>
                    </a:ext>
                  </a:extLst>
                </a:gridCol>
                <a:gridCol w="493776">
                  <a:extLst>
                    <a:ext uri="{9D8B030D-6E8A-4147-A177-3AD203B41FA5}">
                      <a16:colId xmlns:a16="http://schemas.microsoft.com/office/drawing/2014/main" val="3645911785"/>
                    </a:ext>
                  </a:extLst>
                </a:gridCol>
                <a:gridCol w="493776">
                  <a:extLst>
                    <a:ext uri="{9D8B030D-6E8A-4147-A177-3AD203B41FA5}">
                      <a16:colId xmlns:a16="http://schemas.microsoft.com/office/drawing/2014/main" val="1628382965"/>
                    </a:ext>
                  </a:extLst>
                </a:gridCol>
                <a:gridCol w="493776">
                  <a:extLst>
                    <a:ext uri="{9D8B030D-6E8A-4147-A177-3AD203B41FA5}">
                      <a16:colId xmlns:a16="http://schemas.microsoft.com/office/drawing/2014/main" val="1592767338"/>
                    </a:ext>
                  </a:extLst>
                </a:gridCol>
                <a:gridCol w="493776">
                  <a:extLst>
                    <a:ext uri="{9D8B030D-6E8A-4147-A177-3AD203B41FA5}">
                      <a16:colId xmlns:a16="http://schemas.microsoft.com/office/drawing/2014/main" val="1634884660"/>
                    </a:ext>
                  </a:extLst>
                </a:gridCol>
                <a:gridCol w="493776">
                  <a:extLst>
                    <a:ext uri="{9D8B030D-6E8A-4147-A177-3AD203B41FA5}">
                      <a16:colId xmlns:a16="http://schemas.microsoft.com/office/drawing/2014/main" val="742933069"/>
                    </a:ext>
                  </a:extLst>
                </a:gridCol>
                <a:gridCol w="493776">
                  <a:extLst>
                    <a:ext uri="{9D8B030D-6E8A-4147-A177-3AD203B41FA5}">
                      <a16:colId xmlns:a16="http://schemas.microsoft.com/office/drawing/2014/main" val="1671926833"/>
                    </a:ext>
                  </a:extLst>
                </a:gridCol>
                <a:gridCol w="493776">
                  <a:extLst>
                    <a:ext uri="{9D8B030D-6E8A-4147-A177-3AD203B41FA5}">
                      <a16:colId xmlns:a16="http://schemas.microsoft.com/office/drawing/2014/main" val="2404162854"/>
                    </a:ext>
                  </a:extLst>
                </a:gridCol>
                <a:gridCol w="493776">
                  <a:extLst>
                    <a:ext uri="{9D8B030D-6E8A-4147-A177-3AD203B41FA5}">
                      <a16:colId xmlns:a16="http://schemas.microsoft.com/office/drawing/2014/main" val="2106282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7607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- 2018-05-14 18:30:00</a:t>
                      </a:r>
                      <a:r>
                        <a:rPr kumimoji="0" lang="de-DE" sz="1000" b="0" i="0" u="none" strike="noStrike" kern="1200" cap="none" spc="0" normalizeH="0" baseline="0" noProof="0">
                          <a:ln>
                            <a:noFill/>
                          </a:ln>
                          <a:solidFill>
                            <a:prstClr val="black"/>
                          </a:solidFill>
                          <a:effectLst/>
                          <a:uLnTx/>
                          <a:uFillTx/>
                          <a:latin typeface="+mn-lt"/>
                          <a:ea typeface="+mn-ea"/>
                          <a:cs typeface="+mn-cs"/>
                        </a:rPr>
                        <a:t>
Engagierte Bürger retten ihre Stadt!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Hann. Münden: Sanierung selbstgemacht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4910565"/>
                  </a:ext>
                </a:extLst>
              </a:tr>
            </a:tbl>
          </a:graphicData>
        </a:graphic>
      </p:graphicFrame>
      <p:sp>
        <p:nvSpPr>
          <p:cNvPr id="4" name="Text Placeholder 3">
            <a:extLst>
              <a:ext uri="{FF2B5EF4-FFF2-40B4-BE49-F238E27FC236}">
                <a16:creationId xmlns:a16="http://schemas.microsoft.com/office/drawing/2014/main" id="{9CAFBA55-8A3A-4424-B4EE-7B31A919C551}"/>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331598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A49C4-6845-4CC3-8A72-6FB83488226B}"/>
              </a:ext>
            </a:extLst>
          </p:cNvPr>
          <p:cNvSpPr>
            <a:spLocks noGrp="1"/>
          </p:cNvSpPr>
          <p:nvPr>
            <p:ph type="title"/>
          </p:nvPr>
        </p:nvSpPr>
        <p:spPr/>
        <p:txBody>
          <a:bodyPr/>
          <a:lstStyle/>
          <a:p>
            <a:r>
              <a:rPr lang="en-US"/>
              <a:t>Eigene Videos - Crossposts - Export | Kulturjournal</a:t>
            </a:r>
          </a:p>
        </p:txBody>
      </p:sp>
      <p:graphicFrame>
        <p:nvGraphicFramePr>
          <p:cNvPr id="5" name="Table Placeholder 4">
            <a:extLst>
              <a:ext uri="{FF2B5EF4-FFF2-40B4-BE49-F238E27FC236}">
                <a16:creationId xmlns:a16="http://schemas.microsoft.com/office/drawing/2014/main" id="{C4B71449-517E-435C-8AC5-0E761A0F6BBD}"/>
              </a:ext>
            </a:extLst>
          </p:cNvPr>
          <p:cNvGraphicFramePr>
            <a:graphicFrameLocks noGrp="1"/>
          </p:cNvGraphicFramePr>
          <p:nvPr>
            <p:ph type="tbl" sz="quarter" idx="13"/>
            <p:extLst>
              <p:ext uri="{D42A27DB-BD31-4B8C-83A1-F6EECF244321}">
                <p14:modId xmlns:p14="http://schemas.microsoft.com/office/powerpoint/2010/main" val="3881179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55374180"/>
                    </a:ext>
                  </a:extLst>
                </a:gridCol>
                <a:gridCol w="493776">
                  <a:extLst>
                    <a:ext uri="{9D8B030D-6E8A-4147-A177-3AD203B41FA5}">
                      <a16:colId xmlns:a16="http://schemas.microsoft.com/office/drawing/2014/main" val="1789269927"/>
                    </a:ext>
                  </a:extLst>
                </a:gridCol>
                <a:gridCol w="411480">
                  <a:extLst>
                    <a:ext uri="{9D8B030D-6E8A-4147-A177-3AD203B41FA5}">
                      <a16:colId xmlns:a16="http://schemas.microsoft.com/office/drawing/2014/main" val="3533672587"/>
                    </a:ext>
                  </a:extLst>
                </a:gridCol>
                <a:gridCol w="411480">
                  <a:extLst>
                    <a:ext uri="{9D8B030D-6E8A-4147-A177-3AD203B41FA5}">
                      <a16:colId xmlns:a16="http://schemas.microsoft.com/office/drawing/2014/main" val="2003100810"/>
                    </a:ext>
                  </a:extLst>
                </a:gridCol>
                <a:gridCol w="246888">
                  <a:extLst>
                    <a:ext uri="{9D8B030D-6E8A-4147-A177-3AD203B41FA5}">
                      <a16:colId xmlns:a16="http://schemas.microsoft.com/office/drawing/2014/main" val="75185525"/>
                    </a:ext>
                  </a:extLst>
                </a:gridCol>
                <a:gridCol w="658368">
                  <a:extLst>
                    <a:ext uri="{9D8B030D-6E8A-4147-A177-3AD203B41FA5}">
                      <a16:colId xmlns:a16="http://schemas.microsoft.com/office/drawing/2014/main" val="4040656724"/>
                    </a:ext>
                  </a:extLst>
                </a:gridCol>
                <a:gridCol w="576072">
                  <a:extLst>
                    <a:ext uri="{9D8B030D-6E8A-4147-A177-3AD203B41FA5}">
                      <a16:colId xmlns:a16="http://schemas.microsoft.com/office/drawing/2014/main" val="849127255"/>
                    </a:ext>
                  </a:extLst>
                </a:gridCol>
                <a:gridCol w="576072">
                  <a:extLst>
                    <a:ext uri="{9D8B030D-6E8A-4147-A177-3AD203B41FA5}">
                      <a16:colId xmlns:a16="http://schemas.microsoft.com/office/drawing/2014/main" val="1017574339"/>
                    </a:ext>
                  </a:extLst>
                </a:gridCol>
                <a:gridCol w="411480">
                  <a:extLst>
                    <a:ext uri="{9D8B030D-6E8A-4147-A177-3AD203B41FA5}">
                      <a16:colId xmlns:a16="http://schemas.microsoft.com/office/drawing/2014/main" val="2626280148"/>
                    </a:ext>
                  </a:extLst>
                </a:gridCol>
                <a:gridCol w="658368">
                  <a:extLst>
                    <a:ext uri="{9D8B030D-6E8A-4147-A177-3AD203B41FA5}">
                      <a16:colId xmlns:a16="http://schemas.microsoft.com/office/drawing/2014/main" val="2623731122"/>
                    </a:ext>
                  </a:extLst>
                </a:gridCol>
                <a:gridCol w="329184">
                  <a:extLst>
                    <a:ext uri="{9D8B030D-6E8A-4147-A177-3AD203B41FA5}">
                      <a16:colId xmlns:a16="http://schemas.microsoft.com/office/drawing/2014/main" val="367736257"/>
                    </a:ext>
                  </a:extLst>
                </a:gridCol>
                <a:gridCol w="493776">
                  <a:extLst>
                    <a:ext uri="{9D8B030D-6E8A-4147-A177-3AD203B41FA5}">
                      <a16:colId xmlns:a16="http://schemas.microsoft.com/office/drawing/2014/main" val="4086651422"/>
                    </a:ext>
                  </a:extLst>
                </a:gridCol>
                <a:gridCol w="329184">
                  <a:extLst>
                    <a:ext uri="{9D8B030D-6E8A-4147-A177-3AD203B41FA5}">
                      <a16:colId xmlns:a16="http://schemas.microsoft.com/office/drawing/2014/main" val="4233061284"/>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656074280"/>
                  </a:ext>
                </a:extLst>
              </a:tr>
              <a:tr h="370840">
                <a:tc>
                  <a:txBody>
                    <a:bodyPr/>
                    <a:lstStyle/>
                    <a:p>
                      <a:r>
                        <a:rPr lang="de-DE" sz="1000" b="1"/>
                        <a:t> Kulturjournal - 2018-05-28 08:54:56 </a:t>
                      </a:r>
                      <a:r>
                        <a:rPr lang="de-DE" sz="1000"/>
                        <a:t> 
 Zwei Dörfer in Schleswig-Holstein trotzen der Landflucht:</a:t>
                      </a:r>
                      <a:endParaRPr lang="en-US" sz="1000"/>
                    </a:p>
                  </a:txBody>
                  <a:tcPr/>
                </a:tc>
                <a:tc>
                  <a:txBody>
                    <a:bodyPr/>
                    <a:lstStyle/>
                    <a:p>
                      <a:r>
                        <a:rPr lang="en-US" sz="1000"/>
                        <a:t>8039</a:t>
                      </a:r>
                    </a:p>
                  </a:txBody>
                  <a:tcPr/>
                </a:tc>
                <a:tc>
                  <a:txBody>
                    <a:bodyPr/>
                    <a:lstStyle/>
                    <a:p>
                      <a:r>
                        <a:rPr lang="en-US" sz="1000"/>
                        <a:t>0</a:t>
                      </a:r>
                    </a:p>
                  </a:txBody>
                  <a:tcPr/>
                </a:tc>
                <a:tc>
                  <a:txBody>
                    <a:bodyPr/>
                    <a:lstStyle/>
                    <a:p>
                      <a:r>
                        <a:rPr lang="en-US" sz="1000"/>
                        <a:t>18943</a:t>
                      </a:r>
                    </a:p>
                  </a:txBody>
                  <a:tcPr/>
                </a:tc>
                <a:tc>
                  <a:txBody>
                    <a:bodyPr/>
                    <a:lstStyle/>
                    <a:p>
                      <a:r>
                        <a:rPr lang="en-US" sz="1000"/>
                        <a:t>00:36</a:t>
                      </a:r>
                    </a:p>
                  </a:txBody>
                  <a:tcPr/>
                </a:tc>
                <a:tc>
                  <a:txBody>
                    <a:bodyPr/>
                    <a:lstStyle/>
                    <a:p>
                      <a:r>
                        <a:rPr lang="en-US" sz="1000"/>
                        <a:t>19 %</a:t>
                      </a:r>
                    </a:p>
                  </a:txBody>
                  <a:tcPr/>
                </a:tc>
                <a:tc>
                  <a:txBody>
                    <a:bodyPr/>
                    <a:lstStyle/>
                    <a:p>
                      <a:r>
                        <a:rPr lang="en-US" sz="1000"/>
                        <a:t>13869</a:t>
                      </a:r>
                    </a:p>
                  </a:txBody>
                  <a:tcPr/>
                </a:tc>
                <a:tc>
                  <a:txBody>
                    <a:bodyPr/>
                    <a:lstStyle/>
                    <a:p>
                      <a:r>
                        <a:rPr lang="en-US" sz="1000"/>
                        <a:t>379</a:t>
                      </a:r>
                    </a:p>
                  </a:txBody>
                  <a:tcPr/>
                </a:tc>
                <a:tc>
                  <a:txBody>
                    <a:bodyPr/>
                    <a:lstStyle/>
                    <a:p>
                      <a:r>
                        <a:rPr lang="en-US" sz="1000"/>
                        <a:t>4695</a:t>
                      </a:r>
                    </a:p>
                  </a:txBody>
                  <a:tcPr/>
                </a:tc>
                <a:tc>
                  <a:txBody>
                    <a:bodyPr/>
                    <a:lstStyle/>
                    <a:p>
                      <a:r>
                        <a:rPr lang="en-US" sz="1000"/>
                        <a:t>46019</a:t>
                      </a:r>
                    </a:p>
                  </a:txBody>
                  <a:tcPr/>
                </a:tc>
                <a:tc>
                  <a:txBody>
                    <a:bodyPr/>
                    <a:lstStyle/>
                    <a:p>
                      <a:r>
                        <a:rPr lang="en-US" sz="1000"/>
                        <a:t>219</a:t>
                      </a:r>
                    </a:p>
                  </a:txBody>
                  <a:tcPr/>
                </a:tc>
                <a:tc>
                  <a:txBody>
                    <a:bodyPr/>
                    <a:lstStyle/>
                    <a:p>
                      <a:r>
                        <a:rPr lang="en-US" sz="1000"/>
                        <a:t>31</a:t>
                      </a:r>
                    </a:p>
                  </a:txBody>
                  <a:tcPr/>
                </a:tc>
                <a:tc>
                  <a:txBody>
                    <a:bodyPr/>
                    <a:lstStyle/>
                    <a:p>
                      <a:r>
                        <a:rPr lang="en-US" sz="1000"/>
                        <a:t>39</a:t>
                      </a:r>
                    </a:p>
                  </a:txBody>
                  <a:tcPr/>
                </a:tc>
                <a:extLst>
                  <a:ext uri="{0D108BD9-81ED-4DB2-BD59-A6C34878D82A}">
                    <a16:rowId xmlns:a16="http://schemas.microsoft.com/office/drawing/2014/main" val="3573236989"/>
                  </a:ext>
                </a:extLst>
              </a:tr>
              <a:tr h="370840">
                <a:tc>
                  <a:txBody>
                    <a:bodyPr/>
                    <a:lstStyle/>
                    <a:p>
                      <a:r>
                        <a:rPr lang="de-DE" sz="1000" b="1"/>
                        <a:t> Kulturjournal - 2018-05-16 10:30:00 </a:t>
                      </a:r>
                      <a:r>
                        <a:rPr lang="de-DE" sz="1000"/>
                        <a:t> 
 Rhythmus oder Rythmus, das oder dass? Wie gut seid ihr in Rechtschreibung? 😱</a:t>
                      </a:r>
                      <a:endParaRPr lang="en-US" sz="1000"/>
                    </a:p>
                  </a:txBody>
                  <a:tcPr/>
                </a:tc>
                <a:tc>
                  <a:txBody>
                    <a:bodyPr/>
                    <a:lstStyle/>
                    <a:p>
                      <a:r>
                        <a:rPr lang="en-US" sz="1000"/>
                        <a:t>6647</a:t>
                      </a:r>
                    </a:p>
                  </a:txBody>
                  <a:tcPr/>
                </a:tc>
                <a:tc>
                  <a:txBody>
                    <a:bodyPr/>
                    <a:lstStyle/>
                    <a:p>
                      <a:r>
                        <a:rPr lang="en-US" sz="1000"/>
                        <a:t>0</a:t>
                      </a:r>
                    </a:p>
                  </a:txBody>
                  <a:tcPr/>
                </a:tc>
                <a:tc>
                  <a:txBody>
                    <a:bodyPr/>
                    <a:lstStyle/>
                    <a:p>
                      <a:r>
                        <a:rPr lang="en-US" sz="1000"/>
                        <a:t>12772</a:t>
                      </a:r>
                    </a:p>
                  </a:txBody>
                  <a:tcPr/>
                </a:tc>
                <a:tc>
                  <a:txBody>
                    <a:bodyPr/>
                    <a:lstStyle/>
                    <a:p>
                      <a:r>
                        <a:rPr lang="en-US" sz="1000"/>
                        <a:t>00:52</a:t>
                      </a:r>
                    </a:p>
                  </a:txBody>
                  <a:tcPr/>
                </a:tc>
                <a:tc>
                  <a:txBody>
                    <a:bodyPr/>
                    <a:lstStyle/>
                    <a:p>
                      <a:r>
                        <a:rPr lang="en-US" sz="1000"/>
                        <a:t>17 %</a:t>
                      </a:r>
                    </a:p>
                  </a:txBody>
                  <a:tcPr/>
                </a:tc>
                <a:tc>
                  <a:txBody>
                    <a:bodyPr/>
                    <a:lstStyle/>
                    <a:p>
                      <a:r>
                        <a:rPr lang="en-US" sz="1000"/>
                        <a:t>12540</a:t>
                      </a:r>
                    </a:p>
                  </a:txBody>
                  <a:tcPr/>
                </a:tc>
                <a:tc>
                  <a:txBody>
                    <a:bodyPr/>
                    <a:lstStyle/>
                    <a:p>
                      <a:r>
                        <a:rPr lang="en-US" sz="1000"/>
                        <a:t>109</a:t>
                      </a:r>
                    </a:p>
                  </a:txBody>
                  <a:tcPr/>
                </a:tc>
                <a:tc>
                  <a:txBody>
                    <a:bodyPr/>
                    <a:lstStyle/>
                    <a:p>
                      <a:r>
                        <a:rPr lang="en-US" sz="1000"/>
                        <a:t>123</a:t>
                      </a:r>
                    </a:p>
                  </a:txBody>
                  <a:tcPr/>
                </a:tc>
                <a:tc>
                  <a:txBody>
                    <a:bodyPr/>
                    <a:lstStyle/>
                    <a:p>
                      <a:r>
                        <a:rPr lang="en-US" sz="1000"/>
                        <a:t>26948</a:t>
                      </a:r>
                    </a:p>
                  </a:txBody>
                  <a:tcPr/>
                </a:tc>
                <a:tc>
                  <a:txBody>
                    <a:bodyPr/>
                    <a:lstStyle/>
                    <a:p>
                      <a:r>
                        <a:rPr lang="en-US" sz="1000"/>
                        <a:t>44</a:t>
                      </a:r>
                    </a:p>
                  </a:txBody>
                  <a:tcPr/>
                </a:tc>
                <a:tc>
                  <a:txBody>
                    <a:bodyPr/>
                    <a:lstStyle/>
                    <a:p>
                      <a:r>
                        <a:rPr lang="en-US" sz="1000"/>
                        <a:t>38</a:t>
                      </a:r>
                    </a:p>
                  </a:txBody>
                  <a:tcPr/>
                </a:tc>
                <a:tc>
                  <a:txBody>
                    <a:bodyPr/>
                    <a:lstStyle/>
                    <a:p>
                      <a:r>
                        <a:rPr lang="en-US" sz="1000"/>
                        <a:t>12</a:t>
                      </a:r>
                    </a:p>
                  </a:txBody>
                  <a:tcPr/>
                </a:tc>
                <a:extLst>
                  <a:ext uri="{0D108BD9-81ED-4DB2-BD59-A6C34878D82A}">
                    <a16:rowId xmlns:a16="http://schemas.microsoft.com/office/drawing/2014/main" val="1080879293"/>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5922</a:t>
                      </a:r>
                    </a:p>
                  </a:txBody>
                  <a:tcPr/>
                </a:tc>
                <a:tc>
                  <a:txBody>
                    <a:bodyPr/>
                    <a:lstStyle/>
                    <a:p>
                      <a:r>
                        <a:rPr lang="en-US" sz="1000"/>
                        <a:t>0</a:t>
                      </a:r>
                    </a:p>
                  </a:txBody>
                  <a:tcPr/>
                </a:tc>
                <a:tc>
                  <a:txBody>
                    <a:bodyPr/>
                    <a:lstStyle/>
                    <a:p>
                      <a:r>
                        <a:rPr lang="en-US" sz="1000"/>
                        <a:t>10458</a:t>
                      </a:r>
                    </a:p>
                  </a:txBody>
                  <a:tcPr/>
                </a:tc>
                <a:tc>
                  <a:txBody>
                    <a:bodyPr/>
                    <a:lstStyle/>
                    <a:p>
                      <a:r>
                        <a:rPr lang="en-US" sz="1000"/>
                        <a:t>04:27</a:t>
                      </a:r>
                    </a:p>
                  </a:txBody>
                  <a:tcPr/>
                </a:tc>
                <a:tc>
                  <a:txBody>
                    <a:bodyPr/>
                    <a:lstStyle/>
                    <a:p>
                      <a:r>
                        <a:rPr lang="en-US" sz="1000"/>
                        <a:t>6 %</a:t>
                      </a:r>
                    </a:p>
                  </a:txBody>
                  <a:tcPr/>
                </a:tc>
                <a:tc>
                  <a:txBody>
                    <a:bodyPr/>
                    <a:lstStyle/>
                    <a:p>
                      <a:r>
                        <a:rPr lang="en-US" sz="1000"/>
                        <a:t>8318</a:t>
                      </a:r>
                    </a:p>
                  </a:txBody>
                  <a:tcPr/>
                </a:tc>
                <a:tc>
                  <a:txBody>
                    <a:bodyPr/>
                    <a:lstStyle/>
                    <a:p>
                      <a:r>
                        <a:rPr lang="en-US" sz="1000"/>
                        <a:t>1025</a:t>
                      </a:r>
                    </a:p>
                  </a:txBody>
                  <a:tcPr/>
                </a:tc>
                <a:tc>
                  <a:txBody>
                    <a:bodyPr/>
                    <a:lstStyle/>
                    <a:p>
                      <a:r>
                        <a:rPr lang="en-US" sz="1000"/>
                        <a:t>1115</a:t>
                      </a:r>
                    </a:p>
                  </a:txBody>
                  <a:tcPr/>
                </a:tc>
                <a:tc>
                  <a:txBody>
                    <a:bodyPr/>
                    <a:lstStyle/>
                    <a:p>
                      <a:r>
                        <a:rPr lang="en-US" sz="1000"/>
                        <a:t>25211</a:t>
                      </a:r>
                    </a:p>
                  </a:txBody>
                  <a:tcPr/>
                </a:tc>
                <a:tc>
                  <a:txBody>
                    <a:bodyPr/>
                    <a:lstStyle/>
                    <a:p>
                      <a:r>
                        <a:rPr lang="en-US" sz="1000"/>
                        <a:t>85</a:t>
                      </a:r>
                    </a:p>
                  </a:txBody>
                  <a:tcPr/>
                </a:tc>
                <a:tc>
                  <a:txBody>
                    <a:bodyPr/>
                    <a:lstStyle/>
                    <a:p>
                      <a:r>
                        <a:rPr lang="en-US" sz="1000"/>
                        <a:t>21</a:t>
                      </a:r>
                    </a:p>
                  </a:txBody>
                  <a:tcPr/>
                </a:tc>
                <a:tc>
                  <a:txBody>
                    <a:bodyPr/>
                    <a:lstStyle/>
                    <a:p>
                      <a:r>
                        <a:rPr lang="en-US" sz="1000"/>
                        <a:t>19</a:t>
                      </a:r>
                    </a:p>
                  </a:txBody>
                  <a:tcPr/>
                </a:tc>
                <a:extLst>
                  <a:ext uri="{0D108BD9-81ED-4DB2-BD59-A6C34878D82A}">
                    <a16:rowId xmlns:a16="http://schemas.microsoft.com/office/drawing/2014/main" val="3054214728"/>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5205</a:t>
                      </a:r>
                    </a:p>
                  </a:txBody>
                  <a:tcPr/>
                </a:tc>
                <a:tc>
                  <a:txBody>
                    <a:bodyPr/>
                    <a:lstStyle/>
                    <a:p>
                      <a:r>
                        <a:rPr lang="en-US" sz="1000"/>
                        <a:t>0</a:t>
                      </a:r>
                    </a:p>
                  </a:txBody>
                  <a:tcPr/>
                </a:tc>
                <a:tc>
                  <a:txBody>
                    <a:bodyPr/>
                    <a:lstStyle/>
                    <a:p>
                      <a:r>
                        <a:rPr lang="en-US" sz="1000"/>
                        <a:t>12965</a:t>
                      </a:r>
                    </a:p>
                  </a:txBody>
                  <a:tcPr/>
                </a:tc>
                <a:tc>
                  <a:txBody>
                    <a:bodyPr/>
                    <a:lstStyle/>
                    <a:p>
                      <a:r>
                        <a:rPr lang="en-US" sz="1000"/>
                        <a:t>00:40</a:t>
                      </a:r>
                    </a:p>
                  </a:txBody>
                  <a:tcPr/>
                </a:tc>
                <a:tc>
                  <a:txBody>
                    <a:bodyPr/>
                    <a:lstStyle/>
                    <a:p>
                      <a:r>
                        <a:rPr lang="en-US" sz="1000"/>
                        <a:t>20 %</a:t>
                      </a:r>
                    </a:p>
                  </a:txBody>
                  <a:tcPr/>
                </a:tc>
                <a:tc>
                  <a:txBody>
                    <a:bodyPr/>
                    <a:lstStyle/>
                    <a:p>
                      <a:r>
                        <a:rPr lang="en-US" sz="1000"/>
                        <a:t>10503</a:t>
                      </a:r>
                    </a:p>
                  </a:txBody>
                  <a:tcPr/>
                </a:tc>
                <a:tc>
                  <a:txBody>
                    <a:bodyPr/>
                    <a:lstStyle/>
                    <a:p>
                      <a:r>
                        <a:rPr lang="en-US" sz="1000"/>
                        <a:t>298</a:t>
                      </a:r>
                    </a:p>
                  </a:txBody>
                  <a:tcPr/>
                </a:tc>
                <a:tc>
                  <a:txBody>
                    <a:bodyPr/>
                    <a:lstStyle/>
                    <a:p>
                      <a:r>
                        <a:rPr lang="en-US" sz="1000"/>
                        <a:t>2164</a:t>
                      </a:r>
                    </a:p>
                  </a:txBody>
                  <a:tcPr/>
                </a:tc>
                <a:tc>
                  <a:txBody>
                    <a:bodyPr/>
                    <a:lstStyle/>
                    <a:p>
                      <a:r>
                        <a:rPr lang="en-US" sz="1000"/>
                        <a:t>26098</a:t>
                      </a:r>
                    </a:p>
                  </a:txBody>
                  <a:tcPr/>
                </a:tc>
                <a:tc>
                  <a:txBody>
                    <a:bodyPr/>
                    <a:lstStyle/>
                    <a:p>
                      <a:r>
                        <a:rPr lang="en-US" sz="1000"/>
                        <a:t>167</a:t>
                      </a:r>
                    </a:p>
                  </a:txBody>
                  <a:tcPr/>
                </a:tc>
                <a:tc>
                  <a:txBody>
                    <a:bodyPr/>
                    <a:lstStyle/>
                    <a:p>
                      <a:r>
                        <a:rPr lang="en-US" sz="1000"/>
                        <a:t>11</a:t>
                      </a:r>
                    </a:p>
                  </a:txBody>
                  <a:tcPr/>
                </a:tc>
                <a:tc>
                  <a:txBody>
                    <a:bodyPr/>
                    <a:lstStyle/>
                    <a:p>
                      <a:r>
                        <a:rPr lang="en-US" sz="1000"/>
                        <a:t>37</a:t>
                      </a:r>
                    </a:p>
                  </a:txBody>
                  <a:tcPr/>
                </a:tc>
                <a:extLst>
                  <a:ext uri="{0D108BD9-81ED-4DB2-BD59-A6C34878D82A}">
                    <a16:rowId xmlns:a16="http://schemas.microsoft.com/office/drawing/2014/main" val="1239972879"/>
                  </a:ext>
                </a:extLst>
              </a:tr>
              <a:tr h="370840">
                <a:tc>
                  <a:txBody>
                    <a:bodyPr/>
                    <a:lstStyle/>
                    <a:p>
                      <a:r>
                        <a:rPr lang="de-DE" sz="1000" b="1"/>
                        <a:t> Kulturjournal - 2018-05-08 09:55:58 </a:t>
                      </a:r>
                      <a:r>
                        <a:rPr lang="de-DE" sz="1000"/>
                        <a:t> 
 Wohnungssuche ist hart - und wer kann sich Wohnen in der Stadt heute eigentlich noch leisten? Hilft jetzt nur noch Zocken? Unser Reporter Dirk Böge spielt "Wohnopoly" um Miete, Makler und Massenbesichtigungen.</a:t>
                      </a:r>
                      <a:endParaRPr lang="en-US" sz="1000"/>
                    </a:p>
                  </a:txBody>
                  <a:tcPr/>
                </a:tc>
                <a:tc>
                  <a:txBody>
                    <a:bodyPr/>
                    <a:lstStyle/>
                    <a:p>
                      <a:r>
                        <a:rPr lang="en-US" sz="1000"/>
                        <a:t>5001</a:t>
                      </a:r>
                    </a:p>
                  </a:txBody>
                  <a:tcPr/>
                </a:tc>
                <a:tc>
                  <a:txBody>
                    <a:bodyPr/>
                    <a:lstStyle/>
                    <a:p>
                      <a:r>
                        <a:rPr lang="en-US" sz="1000"/>
                        <a:t>0</a:t>
                      </a:r>
                    </a:p>
                  </a:txBody>
                  <a:tcPr/>
                </a:tc>
                <a:tc>
                  <a:txBody>
                    <a:bodyPr/>
                    <a:lstStyle/>
                    <a:p>
                      <a:r>
                        <a:rPr lang="en-US" sz="1000"/>
                        <a:t>14694</a:t>
                      </a:r>
                    </a:p>
                  </a:txBody>
                  <a:tcPr/>
                </a:tc>
                <a:tc>
                  <a:txBody>
                    <a:bodyPr/>
                    <a:lstStyle/>
                    <a:p>
                      <a:r>
                        <a:rPr lang="en-US" sz="1000"/>
                        <a:t>03:22</a:t>
                      </a:r>
                    </a:p>
                  </a:txBody>
                  <a:tcPr/>
                </a:tc>
                <a:tc>
                  <a:txBody>
                    <a:bodyPr/>
                    <a:lstStyle/>
                    <a:p>
                      <a:r>
                        <a:rPr lang="en-US" sz="1000"/>
                        <a:t>5 %</a:t>
                      </a:r>
                    </a:p>
                  </a:txBody>
                  <a:tcPr/>
                </a:tc>
                <a:tc>
                  <a:txBody>
                    <a:bodyPr/>
                    <a:lstStyle/>
                    <a:p>
                      <a:r>
                        <a:rPr lang="en-US" sz="1000"/>
                        <a:t>14192</a:t>
                      </a:r>
                    </a:p>
                  </a:txBody>
                  <a:tcPr/>
                </a:tc>
                <a:tc>
                  <a:txBody>
                    <a:bodyPr/>
                    <a:lstStyle/>
                    <a:p>
                      <a:r>
                        <a:rPr lang="en-US" sz="1000"/>
                        <a:t>376</a:t>
                      </a:r>
                    </a:p>
                  </a:txBody>
                  <a:tcPr/>
                </a:tc>
                <a:tc>
                  <a:txBody>
                    <a:bodyPr/>
                    <a:lstStyle/>
                    <a:p>
                      <a:r>
                        <a:rPr lang="en-US" sz="1000"/>
                        <a:t>126</a:t>
                      </a:r>
                    </a:p>
                  </a:txBody>
                  <a:tcPr/>
                </a:tc>
                <a:tc>
                  <a:txBody>
                    <a:bodyPr/>
                    <a:lstStyle/>
                    <a:p>
                      <a:r>
                        <a:rPr lang="en-US" sz="1000"/>
                        <a:t>32118</a:t>
                      </a:r>
                    </a:p>
                  </a:txBody>
                  <a:tcPr/>
                </a:tc>
                <a:tc>
                  <a:txBody>
                    <a:bodyPr/>
                    <a:lstStyle/>
                    <a:p>
                      <a:r>
                        <a:rPr lang="en-US" sz="1000"/>
                        <a:t>21</a:t>
                      </a:r>
                    </a:p>
                  </a:txBody>
                  <a:tcPr/>
                </a:tc>
                <a:tc>
                  <a:txBody>
                    <a:bodyPr/>
                    <a:lstStyle/>
                    <a:p>
                      <a:r>
                        <a:rPr lang="en-US" sz="1000"/>
                        <a:t>54</a:t>
                      </a:r>
                    </a:p>
                  </a:txBody>
                  <a:tcPr/>
                </a:tc>
                <a:tc>
                  <a:txBody>
                    <a:bodyPr/>
                    <a:lstStyle/>
                    <a:p>
                      <a:r>
                        <a:rPr lang="en-US" sz="1000"/>
                        <a:t>7</a:t>
                      </a:r>
                    </a:p>
                  </a:txBody>
                  <a:tcPr/>
                </a:tc>
                <a:extLst>
                  <a:ext uri="{0D108BD9-81ED-4DB2-BD59-A6C34878D82A}">
                    <a16:rowId xmlns:a16="http://schemas.microsoft.com/office/drawing/2014/main" val="1145829046"/>
                  </a:ext>
                </a:extLst>
              </a:tr>
            </a:tbl>
          </a:graphicData>
        </a:graphic>
      </p:graphicFrame>
      <p:sp>
        <p:nvSpPr>
          <p:cNvPr id="4" name="Text Placeholder 3">
            <a:extLst>
              <a:ext uri="{FF2B5EF4-FFF2-40B4-BE49-F238E27FC236}">
                <a16:creationId xmlns:a16="http://schemas.microsoft.com/office/drawing/2014/main" id="{D7161958-943F-4915-9479-77A52E9D66C6}"/>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050546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0D6D4-81B5-4950-8B2A-C7E5BB836B02}"/>
              </a:ext>
            </a:extLst>
          </p:cNvPr>
          <p:cNvSpPr>
            <a:spLocks noGrp="1"/>
          </p:cNvSpPr>
          <p:nvPr>
            <p:ph type="title"/>
          </p:nvPr>
        </p:nvSpPr>
        <p:spPr/>
        <p:txBody>
          <a:bodyPr/>
          <a:lstStyle/>
          <a:p>
            <a:r>
              <a:rPr lang="de-DE"/>
              <a:t>Eigene Videos - Crossposts (nur Ersteller) - Export  | Kulturjournal</a:t>
            </a:r>
            <a:endParaRPr lang="en-US"/>
          </a:p>
        </p:txBody>
      </p:sp>
      <p:graphicFrame>
        <p:nvGraphicFramePr>
          <p:cNvPr id="5" name="Table Placeholder 4">
            <a:extLst>
              <a:ext uri="{FF2B5EF4-FFF2-40B4-BE49-F238E27FC236}">
                <a16:creationId xmlns:a16="http://schemas.microsoft.com/office/drawing/2014/main" id="{1D2E403C-1850-47CD-9FD2-AC2C789A1D0D}"/>
              </a:ext>
            </a:extLst>
          </p:cNvPr>
          <p:cNvGraphicFramePr>
            <a:graphicFrameLocks noGrp="1"/>
          </p:cNvGraphicFramePr>
          <p:nvPr>
            <p:ph type="tbl" sz="quarter" idx="13"/>
            <p:extLst>
              <p:ext uri="{D42A27DB-BD31-4B8C-83A1-F6EECF244321}">
                <p14:modId xmlns:p14="http://schemas.microsoft.com/office/powerpoint/2010/main" val="2475013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161029026"/>
                    </a:ext>
                  </a:extLst>
                </a:gridCol>
                <a:gridCol w="493776">
                  <a:extLst>
                    <a:ext uri="{9D8B030D-6E8A-4147-A177-3AD203B41FA5}">
                      <a16:colId xmlns:a16="http://schemas.microsoft.com/office/drawing/2014/main" val="351860905"/>
                    </a:ext>
                  </a:extLst>
                </a:gridCol>
                <a:gridCol w="411480">
                  <a:extLst>
                    <a:ext uri="{9D8B030D-6E8A-4147-A177-3AD203B41FA5}">
                      <a16:colId xmlns:a16="http://schemas.microsoft.com/office/drawing/2014/main" val="1732791715"/>
                    </a:ext>
                  </a:extLst>
                </a:gridCol>
                <a:gridCol w="411480">
                  <a:extLst>
                    <a:ext uri="{9D8B030D-6E8A-4147-A177-3AD203B41FA5}">
                      <a16:colId xmlns:a16="http://schemas.microsoft.com/office/drawing/2014/main" val="2684589904"/>
                    </a:ext>
                  </a:extLst>
                </a:gridCol>
                <a:gridCol w="246888">
                  <a:extLst>
                    <a:ext uri="{9D8B030D-6E8A-4147-A177-3AD203B41FA5}">
                      <a16:colId xmlns:a16="http://schemas.microsoft.com/office/drawing/2014/main" val="208968189"/>
                    </a:ext>
                  </a:extLst>
                </a:gridCol>
                <a:gridCol w="658368">
                  <a:extLst>
                    <a:ext uri="{9D8B030D-6E8A-4147-A177-3AD203B41FA5}">
                      <a16:colId xmlns:a16="http://schemas.microsoft.com/office/drawing/2014/main" val="1207415490"/>
                    </a:ext>
                  </a:extLst>
                </a:gridCol>
                <a:gridCol w="576072">
                  <a:extLst>
                    <a:ext uri="{9D8B030D-6E8A-4147-A177-3AD203B41FA5}">
                      <a16:colId xmlns:a16="http://schemas.microsoft.com/office/drawing/2014/main" val="3192809181"/>
                    </a:ext>
                  </a:extLst>
                </a:gridCol>
                <a:gridCol w="576072">
                  <a:extLst>
                    <a:ext uri="{9D8B030D-6E8A-4147-A177-3AD203B41FA5}">
                      <a16:colId xmlns:a16="http://schemas.microsoft.com/office/drawing/2014/main" val="2533484329"/>
                    </a:ext>
                  </a:extLst>
                </a:gridCol>
                <a:gridCol w="411480">
                  <a:extLst>
                    <a:ext uri="{9D8B030D-6E8A-4147-A177-3AD203B41FA5}">
                      <a16:colId xmlns:a16="http://schemas.microsoft.com/office/drawing/2014/main" val="1705190149"/>
                    </a:ext>
                  </a:extLst>
                </a:gridCol>
                <a:gridCol w="658368">
                  <a:extLst>
                    <a:ext uri="{9D8B030D-6E8A-4147-A177-3AD203B41FA5}">
                      <a16:colId xmlns:a16="http://schemas.microsoft.com/office/drawing/2014/main" val="3439577880"/>
                    </a:ext>
                  </a:extLst>
                </a:gridCol>
                <a:gridCol w="329184">
                  <a:extLst>
                    <a:ext uri="{9D8B030D-6E8A-4147-A177-3AD203B41FA5}">
                      <a16:colId xmlns:a16="http://schemas.microsoft.com/office/drawing/2014/main" val="581518572"/>
                    </a:ext>
                  </a:extLst>
                </a:gridCol>
                <a:gridCol w="493776">
                  <a:extLst>
                    <a:ext uri="{9D8B030D-6E8A-4147-A177-3AD203B41FA5}">
                      <a16:colId xmlns:a16="http://schemas.microsoft.com/office/drawing/2014/main" val="792320467"/>
                    </a:ext>
                  </a:extLst>
                </a:gridCol>
                <a:gridCol w="329184">
                  <a:extLst>
                    <a:ext uri="{9D8B030D-6E8A-4147-A177-3AD203B41FA5}">
                      <a16:colId xmlns:a16="http://schemas.microsoft.com/office/drawing/2014/main" val="819769607"/>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912499137"/>
                  </a:ext>
                </a:extLst>
              </a:tr>
              <a:tr h="370840">
                <a:tc>
                  <a:txBody>
                    <a:bodyPr/>
                    <a:lstStyle/>
                    <a:p>
                      <a:r>
                        <a:rPr lang="de-DE" sz="1000" b="1"/>
                        <a:t> Kulturjournal - 2018-05-28 08:54:56 </a:t>
                      </a:r>
                      <a:r>
                        <a:rPr lang="de-DE" sz="1000"/>
                        <a:t> 
 Zwei Dörfer in Schleswig-Holstein trotzen der Landflucht:</a:t>
                      </a:r>
                      <a:endParaRPr lang="en-US" sz="1000"/>
                    </a:p>
                  </a:txBody>
                  <a:tcPr/>
                </a:tc>
                <a:tc>
                  <a:txBody>
                    <a:bodyPr/>
                    <a:lstStyle/>
                    <a:p>
                      <a:r>
                        <a:rPr lang="en-US" sz="1000"/>
                        <a:t>8039</a:t>
                      </a:r>
                    </a:p>
                  </a:txBody>
                  <a:tcPr/>
                </a:tc>
                <a:tc>
                  <a:txBody>
                    <a:bodyPr/>
                    <a:lstStyle/>
                    <a:p>
                      <a:r>
                        <a:rPr lang="en-US" sz="1000"/>
                        <a:t>0</a:t>
                      </a:r>
                    </a:p>
                  </a:txBody>
                  <a:tcPr/>
                </a:tc>
                <a:tc>
                  <a:txBody>
                    <a:bodyPr/>
                    <a:lstStyle/>
                    <a:p>
                      <a:r>
                        <a:rPr lang="en-US" sz="1000"/>
                        <a:t>18943</a:t>
                      </a:r>
                    </a:p>
                  </a:txBody>
                  <a:tcPr/>
                </a:tc>
                <a:tc>
                  <a:txBody>
                    <a:bodyPr/>
                    <a:lstStyle/>
                    <a:p>
                      <a:r>
                        <a:rPr lang="en-US" sz="1000"/>
                        <a:t>00:36</a:t>
                      </a:r>
                    </a:p>
                  </a:txBody>
                  <a:tcPr/>
                </a:tc>
                <a:tc>
                  <a:txBody>
                    <a:bodyPr/>
                    <a:lstStyle/>
                    <a:p>
                      <a:r>
                        <a:rPr lang="en-US" sz="1000"/>
                        <a:t>19 %</a:t>
                      </a:r>
                    </a:p>
                  </a:txBody>
                  <a:tcPr/>
                </a:tc>
                <a:tc>
                  <a:txBody>
                    <a:bodyPr/>
                    <a:lstStyle/>
                    <a:p>
                      <a:r>
                        <a:rPr lang="en-US" sz="1000"/>
                        <a:t>13869</a:t>
                      </a:r>
                    </a:p>
                  </a:txBody>
                  <a:tcPr/>
                </a:tc>
                <a:tc>
                  <a:txBody>
                    <a:bodyPr/>
                    <a:lstStyle/>
                    <a:p>
                      <a:r>
                        <a:rPr lang="en-US" sz="1000"/>
                        <a:t>379</a:t>
                      </a:r>
                    </a:p>
                  </a:txBody>
                  <a:tcPr/>
                </a:tc>
                <a:tc>
                  <a:txBody>
                    <a:bodyPr/>
                    <a:lstStyle/>
                    <a:p>
                      <a:r>
                        <a:rPr lang="en-US" sz="1000"/>
                        <a:t>4695</a:t>
                      </a:r>
                    </a:p>
                  </a:txBody>
                  <a:tcPr/>
                </a:tc>
                <a:tc>
                  <a:txBody>
                    <a:bodyPr/>
                    <a:lstStyle/>
                    <a:p>
                      <a:r>
                        <a:rPr lang="en-US" sz="1000"/>
                        <a:t>46019</a:t>
                      </a:r>
                    </a:p>
                  </a:txBody>
                  <a:tcPr/>
                </a:tc>
                <a:tc>
                  <a:txBody>
                    <a:bodyPr/>
                    <a:lstStyle/>
                    <a:p>
                      <a:r>
                        <a:rPr lang="en-US" sz="1000"/>
                        <a:t>219</a:t>
                      </a:r>
                    </a:p>
                  </a:txBody>
                  <a:tcPr/>
                </a:tc>
                <a:tc>
                  <a:txBody>
                    <a:bodyPr/>
                    <a:lstStyle/>
                    <a:p>
                      <a:r>
                        <a:rPr lang="en-US" sz="1000"/>
                        <a:t>31</a:t>
                      </a:r>
                    </a:p>
                  </a:txBody>
                  <a:tcPr/>
                </a:tc>
                <a:tc>
                  <a:txBody>
                    <a:bodyPr/>
                    <a:lstStyle/>
                    <a:p>
                      <a:r>
                        <a:rPr lang="en-US" sz="1000"/>
                        <a:t>39</a:t>
                      </a:r>
                    </a:p>
                  </a:txBody>
                  <a:tcPr/>
                </a:tc>
                <a:extLst>
                  <a:ext uri="{0D108BD9-81ED-4DB2-BD59-A6C34878D82A}">
                    <a16:rowId xmlns:a16="http://schemas.microsoft.com/office/drawing/2014/main" val="4209716426"/>
                  </a:ext>
                </a:extLst>
              </a:tr>
              <a:tr h="370840">
                <a:tc>
                  <a:txBody>
                    <a:bodyPr/>
                    <a:lstStyle/>
                    <a:p>
                      <a:r>
                        <a:rPr lang="de-DE" sz="1000" b="1"/>
                        <a:t> Kulturjournal - 2018-05-16 10:30:00 </a:t>
                      </a:r>
                      <a:r>
                        <a:rPr lang="de-DE" sz="1000"/>
                        <a:t> 
 Rhythmus oder Rythmus, das oder dass? Wie gut seid ihr in Rechtschreibung? 😱</a:t>
                      </a:r>
                      <a:endParaRPr lang="en-US" sz="1000"/>
                    </a:p>
                  </a:txBody>
                  <a:tcPr/>
                </a:tc>
                <a:tc>
                  <a:txBody>
                    <a:bodyPr/>
                    <a:lstStyle/>
                    <a:p>
                      <a:r>
                        <a:rPr lang="en-US" sz="1000"/>
                        <a:t>6647</a:t>
                      </a:r>
                    </a:p>
                  </a:txBody>
                  <a:tcPr/>
                </a:tc>
                <a:tc>
                  <a:txBody>
                    <a:bodyPr/>
                    <a:lstStyle/>
                    <a:p>
                      <a:r>
                        <a:rPr lang="en-US" sz="1000"/>
                        <a:t>0</a:t>
                      </a:r>
                    </a:p>
                  </a:txBody>
                  <a:tcPr/>
                </a:tc>
                <a:tc>
                  <a:txBody>
                    <a:bodyPr/>
                    <a:lstStyle/>
                    <a:p>
                      <a:r>
                        <a:rPr lang="en-US" sz="1000"/>
                        <a:t>12772</a:t>
                      </a:r>
                    </a:p>
                  </a:txBody>
                  <a:tcPr/>
                </a:tc>
                <a:tc>
                  <a:txBody>
                    <a:bodyPr/>
                    <a:lstStyle/>
                    <a:p>
                      <a:r>
                        <a:rPr lang="en-US" sz="1000"/>
                        <a:t>00:52</a:t>
                      </a:r>
                    </a:p>
                  </a:txBody>
                  <a:tcPr/>
                </a:tc>
                <a:tc>
                  <a:txBody>
                    <a:bodyPr/>
                    <a:lstStyle/>
                    <a:p>
                      <a:r>
                        <a:rPr lang="en-US" sz="1000"/>
                        <a:t>17 %</a:t>
                      </a:r>
                    </a:p>
                  </a:txBody>
                  <a:tcPr/>
                </a:tc>
                <a:tc>
                  <a:txBody>
                    <a:bodyPr/>
                    <a:lstStyle/>
                    <a:p>
                      <a:r>
                        <a:rPr lang="en-US" sz="1000"/>
                        <a:t>12540</a:t>
                      </a:r>
                    </a:p>
                  </a:txBody>
                  <a:tcPr/>
                </a:tc>
                <a:tc>
                  <a:txBody>
                    <a:bodyPr/>
                    <a:lstStyle/>
                    <a:p>
                      <a:r>
                        <a:rPr lang="en-US" sz="1000"/>
                        <a:t>109</a:t>
                      </a:r>
                    </a:p>
                  </a:txBody>
                  <a:tcPr/>
                </a:tc>
                <a:tc>
                  <a:txBody>
                    <a:bodyPr/>
                    <a:lstStyle/>
                    <a:p>
                      <a:r>
                        <a:rPr lang="en-US" sz="1000"/>
                        <a:t>123</a:t>
                      </a:r>
                    </a:p>
                  </a:txBody>
                  <a:tcPr/>
                </a:tc>
                <a:tc>
                  <a:txBody>
                    <a:bodyPr/>
                    <a:lstStyle/>
                    <a:p>
                      <a:r>
                        <a:rPr lang="en-US" sz="1000"/>
                        <a:t>26948</a:t>
                      </a:r>
                    </a:p>
                  </a:txBody>
                  <a:tcPr/>
                </a:tc>
                <a:tc>
                  <a:txBody>
                    <a:bodyPr/>
                    <a:lstStyle/>
                    <a:p>
                      <a:r>
                        <a:rPr lang="en-US" sz="1000"/>
                        <a:t>44</a:t>
                      </a:r>
                    </a:p>
                  </a:txBody>
                  <a:tcPr/>
                </a:tc>
                <a:tc>
                  <a:txBody>
                    <a:bodyPr/>
                    <a:lstStyle/>
                    <a:p>
                      <a:r>
                        <a:rPr lang="en-US" sz="1000"/>
                        <a:t>38</a:t>
                      </a:r>
                    </a:p>
                  </a:txBody>
                  <a:tcPr/>
                </a:tc>
                <a:tc>
                  <a:txBody>
                    <a:bodyPr/>
                    <a:lstStyle/>
                    <a:p>
                      <a:r>
                        <a:rPr lang="en-US" sz="1000"/>
                        <a:t>12</a:t>
                      </a:r>
                    </a:p>
                  </a:txBody>
                  <a:tcPr/>
                </a:tc>
                <a:extLst>
                  <a:ext uri="{0D108BD9-81ED-4DB2-BD59-A6C34878D82A}">
                    <a16:rowId xmlns:a16="http://schemas.microsoft.com/office/drawing/2014/main" val="1656259048"/>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5922</a:t>
                      </a:r>
                    </a:p>
                  </a:txBody>
                  <a:tcPr/>
                </a:tc>
                <a:tc>
                  <a:txBody>
                    <a:bodyPr/>
                    <a:lstStyle/>
                    <a:p>
                      <a:r>
                        <a:rPr lang="en-US" sz="1000"/>
                        <a:t>0</a:t>
                      </a:r>
                    </a:p>
                  </a:txBody>
                  <a:tcPr/>
                </a:tc>
                <a:tc>
                  <a:txBody>
                    <a:bodyPr/>
                    <a:lstStyle/>
                    <a:p>
                      <a:r>
                        <a:rPr lang="en-US" sz="1000"/>
                        <a:t>10458</a:t>
                      </a:r>
                    </a:p>
                  </a:txBody>
                  <a:tcPr/>
                </a:tc>
                <a:tc>
                  <a:txBody>
                    <a:bodyPr/>
                    <a:lstStyle/>
                    <a:p>
                      <a:r>
                        <a:rPr lang="en-US" sz="1000"/>
                        <a:t>04:27</a:t>
                      </a:r>
                    </a:p>
                  </a:txBody>
                  <a:tcPr/>
                </a:tc>
                <a:tc>
                  <a:txBody>
                    <a:bodyPr/>
                    <a:lstStyle/>
                    <a:p>
                      <a:r>
                        <a:rPr lang="en-US" sz="1000"/>
                        <a:t>6 %</a:t>
                      </a:r>
                    </a:p>
                  </a:txBody>
                  <a:tcPr/>
                </a:tc>
                <a:tc>
                  <a:txBody>
                    <a:bodyPr/>
                    <a:lstStyle/>
                    <a:p>
                      <a:r>
                        <a:rPr lang="en-US" sz="1000"/>
                        <a:t>8318</a:t>
                      </a:r>
                    </a:p>
                  </a:txBody>
                  <a:tcPr/>
                </a:tc>
                <a:tc>
                  <a:txBody>
                    <a:bodyPr/>
                    <a:lstStyle/>
                    <a:p>
                      <a:r>
                        <a:rPr lang="en-US" sz="1000"/>
                        <a:t>1025</a:t>
                      </a:r>
                    </a:p>
                  </a:txBody>
                  <a:tcPr/>
                </a:tc>
                <a:tc>
                  <a:txBody>
                    <a:bodyPr/>
                    <a:lstStyle/>
                    <a:p>
                      <a:r>
                        <a:rPr lang="en-US" sz="1000"/>
                        <a:t>1115</a:t>
                      </a:r>
                    </a:p>
                  </a:txBody>
                  <a:tcPr/>
                </a:tc>
                <a:tc>
                  <a:txBody>
                    <a:bodyPr/>
                    <a:lstStyle/>
                    <a:p>
                      <a:r>
                        <a:rPr lang="en-US" sz="1000"/>
                        <a:t>25211</a:t>
                      </a:r>
                    </a:p>
                  </a:txBody>
                  <a:tcPr/>
                </a:tc>
                <a:tc>
                  <a:txBody>
                    <a:bodyPr/>
                    <a:lstStyle/>
                    <a:p>
                      <a:r>
                        <a:rPr lang="en-US" sz="1000"/>
                        <a:t>85</a:t>
                      </a:r>
                    </a:p>
                  </a:txBody>
                  <a:tcPr/>
                </a:tc>
                <a:tc>
                  <a:txBody>
                    <a:bodyPr/>
                    <a:lstStyle/>
                    <a:p>
                      <a:r>
                        <a:rPr lang="en-US" sz="1000"/>
                        <a:t>21</a:t>
                      </a:r>
                    </a:p>
                  </a:txBody>
                  <a:tcPr/>
                </a:tc>
                <a:tc>
                  <a:txBody>
                    <a:bodyPr/>
                    <a:lstStyle/>
                    <a:p>
                      <a:r>
                        <a:rPr lang="en-US" sz="1000"/>
                        <a:t>19</a:t>
                      </a:r>
                    </a:p>
                  </a:txBody>
                  <a:tcPr/>
                </a:tc>
                <a:extLst>
                  <a:ext uri="{0D108BD9-81ED-4DB2-BD59-A6C34878D82A}">
                    <a16:rowId xmlns:a16="http://schemas.microsoft.com/office/drawing/2014/main" val="3829378827"/>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5205</a:t>
                      </a:r>
                    </a:p>
                  </a:txBody>
                  <a:tcPr/>
                </a:tc>
                <a:tc>
                  <a:txBody>
                    <a:bodyPr/>
                    <a:lstStyle/>
                    <a:p>
                      <a:r>
                        <a:rPr lang="en-US" sz="1000"/>
                        <a:t>0</a:t>
                      </a:r>
                    </a:p>
                  </a:txBody>
                  <a:tcPr/>
                </a:tc>
                <a:tc>
                  <a:txBody>
                    <a:bodyPr/>
                    <a:lstStyle/>
                    <a:p>
                      <a:r>
                        <a:rPr lang="en-US" sz="1000"/>
                        <a:t>12965</a:t>
                      </a:r>
                    </a:p>
                  </a:txBody>
                  <a:tcPr/>
                </a:tc>
                <a:tc>
                  <a:txBody>
                    <a:bodyPr/>
                    <a:lstStyle/>
                    <a:p>
                      <a:r>
                        <a:rPr lang="en-US" sz="1000"/>
                        <a:t>00:40</a:t>
                      </a:r>
                    </a:p>
                  </a:txBody>
                  <a:tcPr/>
                </a:tc>
                <a:tc>
                  <a:txBody>
                    <a:bodyPr/>
                    <a:lstStyle/>
                    <a:p>
                      <a:r>
                        <a:rPr lang="en-US" sz="1000"/>
                        <a:t>20 %</a:t>
                      </a:r>
                    </a:p>
                  </a:txBody>
                  <a:tcPr/>
                </a:tc>
                <a:tc>
                  <a:txBody>
                    <a:bodyPr/>
                    <a:lstStyle/>
                    <a:p>
                      <a:r>
                        <a:rPr lang="en-US" sz="1000"/>
                        <a:t>10503</a:t>
                      </a:r>
                    </a:p>
                  </a:txBody>
                  <a:tcPr/>
                </a:tc>
                <a:tc>
                  <a:txBody>
                    <a:bodyPr/>
                    <a:lstStyle/>
                    <a:p>
                      <a:r>
                        <a:rPr lang="en-US" sz="1000"/>
                        <a:t>298</a:t>
                      </a:r>
                    </a:p>
                  </a:txBody>
                  <a:tcPr/>
                </a:tc>
                <a:tc>
                  <a:txBody>
                    <a:bodyPr/>
                    <a:lstStyle/>
                    <a:p>
                      <a:r>
                        <a:rPr lang="en-US" sz="1000"/>
                        <a:t>2164</a:t>
                      </a:r>
                    </a:p>
                  </a:txBody>
                  <a:tcPr/>
                </a:tc>
                <a:tc>
                  <a:txBody>
                    <a:bodyPr/>
                    <a:lstStyle/>
                    <a:p>
                      <a:r>
                        <a:rPr lang="en-US" sz="1000"/>
                        <a:t>26098</a:t>
                      </a:r>
                    </a:p>
                  </a:txBody>
                  <a:tcPr/>
                </a:tc>
                <a:tc>
                  <a:txBody>
                    <a:bodyPr/>
                    <a:lstStyle/>
                    <a:p>
                      <a:r>
                        <a:rPr lang="en-US" sz="1000"/>
                        <a:t>167</a:t>
                      </a:r>
                    </a:p>
                  </a:txBody>
                  <a:tcPr/>
                </a:tc>
                <a:tc>
                  <a:txBody>
                    <a:bodyPr/>
                    <a:lstStyle/>
                    <a:p>
                      <a:r>
                        <a:rPr lang="en-US" sz="1000"/>
                        <a:t>11</a:t>
                      </a:r>
                    </a:p>
                  </a:txBody>
                  <a:tcPr/>
                </a:tc>
                <a:tc>
                  <a:txBody>
                    <a:bodyPr/>
                    <a:lstStyle/>
                    <a:p>
                      <a:r>
                        <a:rPr lang="en-US" sz="1000"/>
                        <a:t>37</a:t>
                      </a:r>
                    </a:p>
                  </a:txBody>
                  <a:tcPr/>
                </a:tc>
                <a:extLst>
                  <a:ext uri="{0D108BD9-81ED-4DB2-BD59-A6C34878D82A}">
                    <a16:rowId xmlns:a16="http://schemas.microsoft.com/office/drawing/2014/main" val="3620719323"/>
                  </a:ext>
                </a:extLst>
              </a:tr>
              <a:tr h="370840">
                <a:tc>
                  <a:txBody>
                    <a:bodyPr/>
                    <a:lstStyle/>
                    <a:p>
                      <a:r>
                        <a:rPr lang="de-DE" sz="1000" b="1"/>
                        <a:t> Kulturjournal - 2018-05-08 09:55:58 </a:t>
                      </a:r>
                      <a:r>
                        <a:rPr lang="de-DE" sz="1000"/>
                        <a:t> 
 Wohnungssuche ist hart - und wer kann sich Wohnen in der Stadt heute eigentlich noch leisten? Hilft jetzt nur noch Zocken? Unser Reporter Dirk Böge spielt "Wohnopoly" um Miete, Makler und Massenbesichtigungen.</a:t>
                      </a:r>
                      <a:endParaRPr lang="en-US" sz="1000"/>
                    </a:p>
                  </a:txBody>
                  <a:tcPr/>
                </a:tc>
                <a:tc>
                  <a:txBody>
                    <a:bodyPr/>
                    <a:lstStyle/>
                    <a:p>
                      <a:r>
                        <a:rPr lang="en-US" sz="1000"/>
                        <a:t>5001</a:t>
                      </a:r>
                    </a:p>
                  </a:txBody>
                  <a:tcPr/>
                </a:tc>
                <a:tc>
                  <a:txBody>
                    <a:bodyPr/>
                    <a:lstStyle/>
                    <a:p>
                      <a:r>
                        <a:rPr lang="en-US" sz="1000"/>
                        <a:t>0</a:t>
                      </a:r>
                    </a:p>
                  </a:txBody>
                  <a:tcPr/>
                </a:tc>
                <a:tc>
                  <a:txBody>
                    <a:bodyPr/>
                    <a:lstStyle/>
                    <a:p>
                      <a:r>
                        <a:rPr lang="en-US" sz="1000"/>
                        <a:t>14694</a:t>
                      </a:r>
                    </a:p>
                  </a:txBody>
                  <a:tcPr/>
                </a:tc>
                <a:tc>
                  <a:txBody>
                    <a:bodyPr/>
                    <a:lstStyle/>
                    <a:p>
                      <a:r>
                        <a:rPr lang="en-US" sz="1000"/>
                        <a:t>03:22</a:t>
                      </a:r>
                    </a:p>
                  </a:txBody>
                  <a:tcPr/>
                </a:tc>
                <a:tc>
                  <a:txBody>
                    <a:bodyPr/>
                    <a:lstStyle/>
                    <a:p>
                      <a:r>
                        <a:rPr lang="en-US" sz="1000"/>
                        <a:t>5 %</a:t>
                      </a:r>
                    </a:p>
                  </a:txBody>
                  <a:tcPr/>
                </a:tc>
                <a:tc>
                  <a:txBody>
                    <a:bodyPr/>
                    <a:lstStyle/>
                    <a:p>
                      <a:r>
                        <a:rPr lang="en-US" sz="1000"/>
                        <a:t>14192</a:t>
                      </a:r>
                    </a:p>
                  </a:txBody>
                  <a:tcPr/>
                </a:tc>
                <a:tc>
                  <a:txBody>
                    <a:bodyPr/>
                    <a:lstStyle/>
                    <a:p>
                      <a:r>
                        <a:rPr lang="en-US" sz="1000"/>
                        <a:t>376</a:t>
                      </a:r>
                    </a:p>
                  </a:txBody>
                  <a:tcPr/>
                </a:tc>
                <a:tc>
                  <a:txBody>
                    <a:bodyPr/>
                    <a:lstStyle/>
                    <a:p>
                      <a:r>
                        <a:rPr lang="en-US" sz="1000"/>
                        <a:t>126</a:t>
                      </a:r>
                    </a:p>
                  </a:txBody>
                  <a:tcPr/>
                </a:tc>
                <a:tc>
                  <a:txBody>
                    <a:bodyPr/>
                    <a:lstStyle/>
                    <a:p>
                      <a:r>
                        <a:rPr lang="en-US" sz="1000"/>
                        <a:t>32118</a:t>
                      </a:r>
                    </a:p>
                  </a:txBody>
                  <a:tcPr/>
                </a:tc>
                <a:tc>
                  <a:txBody>
                    <a:bodyPr/>
                    <a:lstStyle/>
                    <a:p>
                      <a:r>
                        <a:rPr lang="en-US" sz="1000"/>
                        <a:t>21</a:t>
                      </a:r>
                    </a:p>
                  </a:txBody>
                  <a:tcPr/>
                </a:tc>
                <a:tc>
                  <a:txBody>
                    <a:bodyPr/>
                    <a:lstStyle/>
                    <a:p>
                      <a:r>
                        <a:rPr lang="en-US" sz="1000"/>
                        <a:t>54</a:t>
                      </a:r>
                    </a:p>
                  </a:txBody>
                  <a:tcPr/>
                </a:tc>
                <a:tc>
                  <a:txBody>
                    <a:bodyPr/>
                    <a:lstStyle/>
                    <a:p>
                      <a:r>
                        <a:rPr lang="en-US" sz="1000"/>
                        <a:t>7</a:t>
                      </a:r>
                    </a:p>
                  </a:txBody>
                  <a:tcPr/>
                </a:tc>
                <a:extLst>
                  <a:ext uri="{0D108BD9-81ED-4DB2-BD59-A6C34878D82A}">
                    <a16:rowId xmlns:a16="http://schemas.microsoft.com/office/drawing/2014/main" val="4231318670"/>
                  </a:ext>
                </a:extLst>
              </a:tr>
            </a:tbl>
          </a:graphicData>
        </a:graphic>
      </p:graphicFrame>
      <p:sp>
        <p:nvSpPr>
          <p:cNvPr id="4" name="Text Placeholder 3">
            <a:extLst>
              <a:ext uri="{FF2B5EF4-FFF2-40B4-BE49-F238E27FC236}">
                <a16:creationId xmlns:a16="http://schemas.microsoft.com/office/drawing/2014/main" id="{86176174-B693-4E64-AD06-A113E5ECD2B1}"/>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3224150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1822</Words>
  <Application>Microsoft Office PowerPoint</Application>
  <PresentationFormat>On-screen Show (4:3)</PresentationFormat>
  <Paragraphs>898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MeFo - Facebook - Social Media - Evaluation</vt:lpstr>
      <vt:lpstr>Profil - Potenz.Reichw.,Aktive Nutzer,I-Rate,Fans | Kulturjournal</vt:lpstr>
      <vt:lpstr>Anzahl Post, Reaktionen (Kommentare, Shares, Likes) - FB Insights | Kulturjournal</vt:lpstr>
      <vt:lpstr>Profil - Fans | Kulturjournal</vt:lpstr>
      <vt:lpstr>Profil - Potenzielle Reichweite | Kulturjournal</vt:lpstr>
      <vt:lpstr>Profil - Aktive Nutzer | Kulturjournal</vt:lpstr>
      <vt:lpstr>Profil - Video-Starts ab 10 Sek. | Kulturjournal</vt:lpstr>
      <vt:lpstr>Profil - Durchschnitt Potenzi. Reichweite pro Tag | Kulturjournal</vt:lpstr>
      <vt:lpstr>Distributionstyp - FB Insights | Kulturjournal</vt:lpstr>
      <vt:lpstr>Distributionstyp - Tabelle - FB Insights | Kulturjournal</vt:lpstr>
      <vt:lpstr>Eigene Posts - Shares - Export | Kulturjournal</vt:lpstr>
      <vt:lpstr>Eigene Posts - Kommentare - Export | Kulturjournal</vt:lpstr>
      <vt:lpstr>Eigene Posts - Links - Export | Kulturjournal - 1 of 2</vt:lpstr>
      <vt:lpstr>Eigene Posts - Links - Export | Kulturjournal - 2 of 2</vt:lpstr>
      <vt:lpstr>Eigene Posts - Videostarts - Export | Kulturjournal</vt:lpstr>
      <vt:lpstr>Eigene Posts - Videostartrate - Export | Kulturjournal</vt:lpstr>
      <vt:lpstr>Eigene Posts - Videostartrate - Flop - Export | Kulturjournal</vt:lpstr>
      <vt:lpstr>Eigene Posts - Potenzielle Reichweite - Export | Kulturjournal</vt:lpstr>
      <vt:lpstr>Eigene Posts - Aktive Nutzer - Export | Kulturjournal</vt:lpstr>
      <vt:lpstr>Eigene Posts - I-Rate Aktive Nutzer - Export | Kulturjournal</vt:lpstr>
      <vt:lpstr>Eigene Posts - I-Rate Aktive Nutzer-Flop - Export | Kulturjournal - 1 of 2</vt:lpstr>
      <vt:lpstr>Eigene Posts - I-Rate Aktive Nutzer-Flop - Export | Kulturjournal - 2 of 2</vt:lpstr>
      <vt:lpstr>Eigene Post - Summe Interaktionen - Export | Kulturjournal</vt:lpstr>
      <vt:lpstr>Eigene Posts - Reaktionen - Export | Kulturjournal - 1 of 3</vt:lpstr>
      <vt:lpstr>Eigene Posts - Reaktionen - Export | Kulturjournal - 2 of 3</vt:lpstr>
      <vt:lpstr>Eigene Posts - Reaktionen - Export | Kulturjournal - 3 of 3</vt:lpstr>
      <vt:lpstr>Eigene Videos - Crossposts - Export | Kulturjournal</vt:lpstr>
      <vt:lpstr>Eigene Videos - Crossposts (nur Ersteller) - Export  | Kulturjournal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2018-06-20T12:37:28Z</dcterms:created>
  <dcterms:modified xsi:type="dcterms:W3CDTF">2018-06-20T12:38:23Z</dcterms:modified>
</cp:coreProperties>
</file>