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5" r:id="rId19"/>
    <p:sldId id="276" r:id="rId20"/>
    <p:sldId id="277" r:id="rId21"/>
    <p:sldId id="278" r:id="rId22"/>
    <p:sldId id="280" r:id="rId23"/>
    <p:sldId id="281" r:id="rId24"/>
    <p:sldId id="283" r:id="rId25"/>
    <p:sldId id="284" r:id="rId26"/>
    <p:sldId id="286" r:id="rId27"/>
    <p:sldId id="287" r:id="rId28"/>
    <p:sldId id="288" r:id="rId29"/>
    <p:sldId id="290" r:id="rId30"/>
    <p:sldId id="291"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15782</c:v>
                </c:pt>
                <c:pt idx="1">
                  <c:v>15785</c:v>
                </c:pt>
                <c:pt idx="2">
                  <c:v>15798</c:v>
                </c:pt>
                <c:pt idx="3">
                  <c:v>15800</c:v>
                </c:pt>
                <c:pt idx="4">
                  <c:v>15810</c:v>
                </c:pt>
                <c:pt idx="5">
                  <c:v>15856</c:v>
                </c:pt>
                <c:pt idx="6">
                  <c:v>15910</c:v>
                </c:pt>
                <c:pt idx="7">
                  <c:v>15957</c:v>
                </c:pt>
                <c:pt idx="8">
                  <c:v>15995</c:v>
                </c:pt>
                <c:pt idx="9">
                  <c:v>16027</c:v>
                </c:pt>
                <c:pt idx="10">
                  <c:v>16039</c:v>
                </c:pt>
                <c:pt idx="11">
                  <c:v>16089</c:v>
                </c:pt>
                <c:pt idx="12">
                  <c:v>16172</c:v>
                </c:pt>
                <c:pt idx="13">
                  <c:v>16201</c:v>
                </c:pt>
                <c:pt idx="14">
                  <c:v>16226</c:v>
                </c:pt>
                <c:pt idx="15">
                  <c:v>16243</c:v>
                </c:pt>
                <c:pt idx="16">
                  <c:v>16246</c:v>
                </c:pt>
                <c:pt idx="17">
                  <c:v>16246</c:v>
                </c:pt>
                <c:pt idx="18">
                  <c:v>16262</c:v>
                </c:pt>
                <c:pt idx="19">
                  <c:v>16284</c:v>
                </c:pt>
                <c:pt idx="20">
                  <c:v>16301</c:v>
                </c:pt>
                <c:pt idx="21">
                  <c:v>16318</c:v>
                </c:pt>
                <c:pt idx="22">
                  <c:v>16386</c:v>
                </c:pt>
                <c:pt idx="23">
                  <c:v>16420</c:v>
                </c:pt>
                <c:pt idx="24">
                  <c:v>16469</c:v>
                </c:pt>
                <c:pt idx="25">
                  <c:v>16491</c:v>
                </c:pt>
                <c:pt idx="26">
                  <c:v>16532</c:v>
                </c:pt>
                <c:pt idx="27">
                  <c:v>16556</c:v>
                </c:pt>
                <c:pt idx="28">
                  <c:v>16580</c:v>
                </c:pt>
                <c:pt idx="29">
                  <c:v>16594</c:v>
                </c:pt>
                <c:pt idx="30">
                  <c:v>16604</c:v>
                </c:pt>
              </c:numCache>
            </c:numRef>
          </c:val>
          <c:smooth val="0"/>
          <c:extLst>
            <c:ext xmlns:c16="http://schemas.microsoft.com/office/drawing/2014/chart" uri="{C3380CC4-5D6E-409C-BE32-E72D297353CC}">
              <c16:uniqueId val="{00000000-878C-48B1-BD41-CF916BC0EAB6}"/>
            </c:ext>
          </c:extLst>
        </c:ser>
        <c:dLbls>
          <c:showLegendKey val="0"/>
          <c:showVal val="0"/>
          <c:showCatName val="0"/>
          <c:showSerName val="0"/>
          <c:showPercent val="0"/>
          <c:showBubbleSize val="0"/>
        </c:dLbls>
        <c:smooth val="0"/>
        <c:axId val="333888904"/>
        <c:axId val="332587472"/>
      </c:lineChart>
      <c:catAx>
        <c:axId val="33388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87472"/>
        <c:crosses val="autoZero"/>
        <c:auto val="1"/>
        <c:lblAlgn val="ctr"/>
        <c:lblOffset val="100"/>
        <c:noMultiLvlLbl val="0"/>
      </c:catAx>
      <c:valAx>
        <c:axId val="33258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88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9009</c:v>
                </c:pt>
                <c:pt idx="1">
                  <c:v>7323</c:v>
                </c:pt>
                <c:pt idx="2">
                  <c:v>16048</c:v>
                </c:pt>
                <c:pt idx="3">
                  <c:v>8365</c:v>
                </c:pt>
                <c:pt idx="4">
                  <c:v>13787</c:v>
                </c:pt>
                <c:pt idx="5">
                  <c:v>47553</c:v>
                </c:pt>
                <c:pt idx="6">
                  <c:v>56903</c:v>
                </c:pt>
                <c:pt idx="7">
                  <c:v>80905</c:v>
                </c:pt>
                <c:pt idx="8">
                  <c:v>89217</c:v>
                </c:pt>
                <c:pt idx="9">
                  <c:v>71475</c:v>
                </c:pt>
                <c:pt idx="10">
                  <c:v>34417</c:v>
                </c:pt>
                <c:pt idx="11">
                  <c:v>45346</c:v>
                </c:pt>
                <c:pt idx="12">
                  <c:v>90213</c:v>
                </c:pt>
                <c:pt idx="13">
                  <c:v>40049</c:v>
                </c:pt>
                <c:pt idx="14">
                  <c:v>21842</c:v>
                </c:pt>
                <c:pt idx="15">
                  <c:v>22737</c:v>
                </c:pt>
                <c:pt idx="16">
                  <c:v>17047</c:v>
                </c:pt>
                <c:pt idx="17">
                  <c:v>6442</c:v>
                </c:pt>
                <c:pt idx="18">
                  <c:v>15460</c:v>
                </c:pt>
                <c:pt idx="19">
                  <c:v>29812</c:v>
                </c:pt>
                <c:pt idx="20">
                  <c:v>19486</c:v>
                </c:pt>
                <c:pt idx="21">
                  <c:v>18617</c:v>
                </c:pt>
                <c:pt idx="22">
                  <c:v>84952</c:v>
                </c:pt>
                <c:pt idx="23">
                  <c:v>61956</c:v>
                </c:pt>
                <c:pt idx="24">
                  <c:v>71007</c:v>
                </c:pt>
                <c:pt idx="25">
                  <c:v>33929</c:v>
                </c:pt>
                <c:pt idx="26">
                  <c:v>61690</c:v>
                </c:pt>
                <c:pt idx="27">
                  <c:v>38136</c:v>
                </c:pt>
                <c:pt idx="28">
                  <c:v>14681</c:v>
                </c:pt>
                <c:pt idx="29">
                  <c:v>14292</c:v>
                </c:pt>
                <c:pt idx="30">
                  <c:v>13489</c:v>
                </c:pt>
              </c:numCache>
            </c:numRef>
          </c:val>
          <c:smooth val="0"/>
          <c:extLst>
            <c:ext xmlns:c16="http://schemas.microsoft.com/office/drawing/2014/chart" uri="{C3380CC4-5D6E-409C-BE32-E72D297353CC}">
              <c16:uniqueId val="{00000000-E4FE-442F-AB0E-71DE426DB9D6}"/>
            </c:ext>
          </c:extLst>
        </c:ser>
        <c:dLbls>
          <c:showLegendKey val="0"/>
          <c:showVal val="0"/>
          <c:showCatName val="0"/>
          <c:showSerName val="0"/>
          <c:showPercent val="0"/>
          <c:showBubbleSize val="0"/>
        </c:dLbls>
        <c:smooth val="0"/>
        <c:axId val="335716832"/>
        <c:axId val="335714536"/>
      </c:lineChart>
      <c:catAx>
        <c:axId val="33571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14536"/>
        <c:crosses val="autoZero"/>
        <c:auto val="1"/>
        <c:lblAlgn val="ctr"/>
        <c:lblOffset val="100"/>
        <c:noMultiLvlLbl val="0"/>
      </c:catAx>
      <c:valAx>
        <c:axId val="3357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1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1567</c:v>
                </c:pt>
                <c:pt idx="1">
                  <c:v>1242</c:v>
                </c:pt>
                <c:pt idx="2">
                  <c:v>2619</c:v>
                </c:pt>
                <c:pt idx="3">
                  <c:v>1083</c:v>
                </c:pt>
                <c:pt idx="4">
                  <c:v>2997</c:v>
                </c:pt>
                <c:pt idx="5">
                  <c:v>13033</c:v>
                </c:pt>
                <c:pt idx="6">
                  <c:v>20564</c:v>
                </c:pt>
                <c:pt idx="7">
                  <c:v>35528</c:v>
                </c:pt>
                <c:pt idx="8">
                  <c:v>30849</c:v>
                </c:pt>
                <c:pt idx="9">
                  <c:v>24628</c:v>
                </c:pt>
                <c:pt idx="10">
                  <c:v>10558</c:v>
                </c:pt>
                <c:pt idx="11">
                  <c:v>16716</c:v>
                </c:pt>
                <c:pt idx="12">
                  <c:v>33405</c:v>
                </c:pt>
                <c:pt idx="13">
                  <c:v>10165</c:v>
                </c:pt>
                <c:pt idx="14">
                  <c:v>6026</c:v>
                </c:pt>
                <c:pt idx="15">
                  <c:v>6266</c:v>
                </c:pt>
                <c:pt idx="16">
                  <c:v>4560</c:v>
                </c:pt>
                <c:pt idx="17">
                  <c:v>1923</c:v>
                </c:pt>
                <c:pt idx="18">
                  <c:v>2545</c:v>
                </c:pt>
                <c:pt idx="19">
                  <c:v>9455</c:v>
                </c:pt>
                <c:pt idx="20">
                  <c:v>8335</c:v>
                </c:pt>
                <c:pt idx="21">
                  <c:v>10984</c:v>
                </c:pt>
                <c:pt idx="22">
                  <c:v>12917</c:v>
                </c:pt>
                <c:pt idx="23">
                  <c:v>13325</c:v>
                </c:pt>
                <c:pt idx="24">
                  <c:v>9472</c:v>
                </c:pt>
                <c:pt idx="25">
                  <c:v>5245</c:v>
                </c:pt>
                <c:pt idx="26">
                  <c:v>12263</c:v>
                </c:pt>
                <c:pt idx="27">
                  <c:v>6185</c:v>
                </c:pt>
                <c:pt idx="28">
                  <c:v>4969</c:v>
                </c:pt>
                <c:pt idx="29">
                  <c:v>5785</c:v>
                </c:pt>
                <c:pt idx="30">
                  <c:v>3428</c:v>
                </c:pt>
              </c:numCache>
            </c:numRef>
          </c:val>
          <c:smooth val="0"/>
          <c:extLst>
            <c:ext xmlns:c16="http://schemas.microsoft.com/office/drawing/2014/chart" uri="{C3380CC4-5D6E-409C-BE32-E72D297353CC}">
              <c16:uniqueId val="{00000000-5EFD-474A-B04B-BD543822F5DF}"/>
            </c:ext>
          </c:extLst>
        </c:ser>
        <c:dLbls>
          <c:showLegendKey val="0"/>
          <c:showVal val="0"/>
          <c:showCatName val="0"/>
          <c:showSerName val="0"/>
          <c:showPercent val="0"/>
          <c:showBubbleSize val="0"/>
        </c:dLbls>
        <c:smooth val="0"/>
        <c:axId val="335716504"/>
        <c:axId val="275730840"/>
      </c:lineChart>
      <c:catAx>
        <c:axId val="33571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30840"/>
        <c:crosses val="autoZero"/>
        <c:auto val="1"/>
        <c:lblAlgn val="ctr"/>
        <c:lblOffset val="100"/>
        <c:noMultiLvlLbl val="0"/>
      </c:catAx>
      <c:valAx>
        <c:axId val="27573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1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Treckerfahrer dürfen das</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4404</c:v>
                </c:pt>
                <c:pt idx="1">
                  <c:v>2149</c:v>
                </c:pt>
                <c:pt idx="2">
                  <c:v>6161</c:v>
                </c:pt>
                <c:pt idx="3">
                  <c:v>2438</c:v>
                </c:pt>
                <c:pt idx="4">
                  <c:v>6130</c:v>
                </c:pt>
                <c:pt idx="5">
                  <c:v>32804</c:v>
                </c:pt>
                <c:pt idx="6">
                  <c:v>51709</c:v>
                </c:pt>
                <c:pt idx="7">
                  <c:v>71388</c:v>
                </c:pt>
                <c:pt idx="8">
                  <c:v>60242</c:v>
                </c:pt>
                <c:pt idx="9">
                  <c:v>59660</c:v>
                </c:pt>
                <c:pt idx="10">
                  <c:v>30438</c:v>
                </c:pt>
                <c:pt idx="11">
                  <c:v>37900</c:v>
                </c:pt>
                <c:pt idx="12">
                  <c:v>70911</c:v>
                </c:pt>
                <c:pt idx="13">
                  <c:v>27439</c:v>
                </c:pt>
                <c:pt idx="14">
                  <c:v>16819</c:v>
                </c:pt>
                <c:pt idx="15">
                  <c:v>16782</c:v>
                </c:pt>
                <c:pt idx="16">
                  <c:v>14522</c:v>
                </c:pt>
                <c:pt idx="17">
                  <c:v>4002</c:v>
                </c:pt>
                <c:pt idx="18">
                  <c:v>2512</c:v>
                </c:pt>
                <c:pt idx="19">
                  <c:v>14811</c:v>
                </c:pt>
                <c:pt idx="20">
                  <c:v>12460</c:v>
                </c:pt>
                <c:pt idx="21">
                  <c:v>14842</c:v>
                </c:pt>
                <c:pt idx="22">
                  <c:v>28433</c:v>
                </c:pt>
                <c:pt idx="23">
                  <c:v>23095</c:v>
                </c:pt>
                <c:pt idx="24">
                  <c:v>20256</c:v>
                </c:pt>
                <c:pt idx="25">
                  <c:v>10044</c:v>
                </c:pt>
                <c:pt idx="26">
                  <c:v>21191</c:v>
                </c:pt>
                <c:pt idx="27">
                  <c:v>10147</c:v>
                </c:pt>
                <c:pt idx="28">
                  <c:v>5843</c:v>
                </c:pt>
                <c:pt idx="29">
                  <c:v>10376</c:v>
                </c:pt>
                <c:pt idx="30">
                  <c:v>4766</c:v>
                </c:pt>
              </c:numCache>
            </c:numRef>
          </c:val>
          <c:smooth val="0"/>
          <c:extLst>
            <c:ext xmlns:c16="http://schemas.microsoft.com/office/drawing/2014/chart" uri="{C3380CC4-5D6E-409C-BE32-E72D297353CC}">
              <c16:uniqueId val="{00000000-FBD1-468D-8305-D1C90A595573}"/>
            </c:ext>
          </c:extLst>
        </c:ser>
        <c:dLbls>
          <c:showLegendKey val="0"/>
          <c:showVal val="0"/>
          <c:showCatName val="0"/>
          <c:showSerName val="0"/>
          <c:showPercent val="0"/>
          <c:showBubbleSize val="0"/>
        </c:dLbls>
        <c:smooth val="0"/>
        <c:axId val="275732480"/>
        <c:axId val="275730512"/>
      </c:lineChart>
      <c:catAx>
        <c:axId val="27573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30512"/>
        <c:crosses val="autoZero"/>
        <c:auto val="1"/>
        <c:lblAlgn val="ctr"/>
        <c:lblOffset val="100"/>
        <c:noMultiLvlLbl val="0"/>
      </c:catAx>
      <c:valAx>
        <c:axId val="27573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3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Treckerfahrer dürfen das</c:v>
                </c:pt>
              </c:strCache>
            </c:strRef>
          </c:cat>
          <c:val>
            <c:numRef>
              <c:f>Sheet1!$B$2</c:f>
              <c:numCache>
                <c:formatCode>General</c:formatCode>
                <c:ptCount val="1"/>
                <c:pt idx="0">
                  <c:v>1</c:v>
                </c:pt>
              </c:numCache>
            </c:numRef>
          </c:val>
          <c:extLst>
            <c:ext xmlns:c16="http://schemas.microsoft.com/office/drawing/2014/chart" uri="{C3380CC4-5D6E-409C-BE32-E72D297353CC}">
              <c16:uniqueId val="{00000000-2A10-458E-A8F0-1DB21A87F01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Treckerfahrer dürfen das</c:v>
                </c:pt>
              </c:strCache>
            </c:strRef>
          </c:cat>
          <c:val>
            <c:numRef>
              <c:f>Sheet1!$C$2</c:f>
              <c:numCache>
                <c:formatCode>General</c:formatCode>
                <c:ptCount val="1"/>
                <c:pt idx="0">
                  <c:v>27</c:v>
                </c:pt>
              </c:numCache>
            </c:numRef>
          </c:val>
          <c:extLst>
            <c:ext xmlns:c16="http://schemas.microsoft.com/office/drawing/2014/chart" uri="{C3380CC4-5D6E-409C-BE32-E72D297353CC}">
              <c16:uniqueId val="{00000001-2A10-458E-A8F0-1DB21A87F01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Treckerfahrer dürfen das</c:v>
                </c:pt>
              </c:strCache>
            </c:strRef>
          </c:cat>
          <c:val>
            <c:numRef>
              <c:f>Sheet1!$D$2</c:f>
              <c:numCache>
                <c:formatCode>General</c:formatCode>
                <c:ptCount val="1"/>
                <c:pt idx="0">
                  <c:v>22</c:v>
                </c:pt>
              </c:numCache>
            </c:numRef>
          </c:val>
          <c:extLst>
            <c:ext xmlns:c16="http://schemas.microsoft.com/office/drawing/2014/chart" uri="{C3380CC4-5D6E-409C-BE32-E72D297353CC}">
              <c16:uniqueId val="{00000002-2A10-458E-A8F0-1DB21A87F015}"/>
            </c:ext>
          </c:extLst>
        </c:ser>
        <c:dLbls>
          <c:showLegendKey val="0"/>
          <c:showVal val="0"/>
          <c:showCatName val="0"/>
          <c:showSerName val="0"/>
          <c:showPercent val="0"/>
          <c:showBubbleSize val="0"/>
        </c:dLbls>
        <c:gapWidth val="150"/>
        <c:overlap val="100"/>
        <c:axId val="335720768"/>
        <c:axId val="335713224"/>
      </c:barChart>
      <c:catAx>
        <c:axId val="33572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13224"/>
        <c:crosses val="autoZero"/>
        <c:auto val="1"/>
        <c:lblAlgn val="ctr"/>
        <c:lblOffset val="100"/>
        <c:noMultiLvlLbl val="0"/>
      </c:catAx>
      <c:valAx>
        <c:axId val="335713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72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46540-7CE9-4A8F-8900-1F58627435A4}"/>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34EFDE7A-578A-43C9-B815-9014E08E0BC0}"/>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487081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AF7CC-BEE4-43A5-BACC-58832D128704}"/>
              </a:ext>
            </a:extLst>
          </p:cNvPr>
          <p:cNvSpPr>
            <a:spLocks noGrp="1"/>
          </p:cNvSpPr>
          <p:nvPr>
            <p:ph type="title"/>
          </p:nvPr>
        </p:nvSpPr>
        <p:spPr/>
        <p:txBody>
          <a:bodyPr/>
          <a:lstStyle/>
          <a:p>
            <a:r>
              <a:rPr lang="de-DE"/>
              <a:t>Profil - Potenz.Reichw.,Aktive Nutzer,I-Rate,Fans | Treckerfahrer dürfen das</a:t>
            </a:r>
            <a:endParaRPr lang="en-US"/>
          </a:p>
        </p:txBody>
      </p:sp>
      <p:graphicFrame>
        <p:nvGraphicFramePr>
          <p:cNvPr id="5" name="Table Placeholder 4">
            <a:extLst>
              <a:ext uri="{FF2B5EF4-FFF2-40B4-BE49-F238E27FC236}">
                <a16:creationId xmlns:a16="http://schemas.microsoft.com/office/drawing/2014/main" id="{67D01406-4BC8-41BE-8953-B5D96B5FF357}"/>
              </a:ext>
            </a:extLst>
          </p:cNvPr>
          <p:cNvGraphicFramePr>
            <a:graphicFrameLocks noGrp="1"/>
          </p:cNvGraphicFramePr>
          <p:nvPr>
            <p:ph type="tbl" sz="quarter" idx="13"/>
            <p:extLst>
              <p:ext uri="{D42A27DB-BD31-4B8C-83A1-F6EECF244321}">
                <p14:modId xmlns:p14="http://schemas.microsoft.com/office/powerpoint/2010/main" val="188052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70788976"/>
                    </a:ext>
                  </a:extLst>
                </a:gridCol>
                <a:gridCol w="1645920">
                  <a:extLst>
                    <a:ext uri="{9D8B030D-6E8A-4147-A177-3AD203B41FA5}">
                      <a16:colId xmlns:a16="http://schemas.microsoft.com/office/drawing/2014/main" val="1685438432"/>
                    </a:ext>
                  </a:extLst>
                </a:gridCol>
                <a:gridCol w="1645920">
                  <a:extLst>
                    <a:ext uri="{9D8B030D-6E8A-4147-A177-3AD203B41FA5}">
                      <a16:colId xmlns:a16="http://schemas.microsoft.com/office/drawing/2014/main" val="2664448137"/>
                    </a:ext>
                  </a:extLst>
                </a:gridCol>
                <a:gridCol w="1234440">
                  <a:extLst>
                    <a:ext uri="{9D8B030D-6E8A-4147-A177-3AD203B41FA5}">
                      <a16:colId xmlns:a16="http://schemas.microsoft.com/office/drawing/2014/main" val="1390089729"/>
                    </a:ext>
                  </a:extLst>
                </a:gridCol>
                <a:gridCol w="1234440">
                  <a:extLst>
                    <a:ext uri="{9D8B030D-6E8A-4147-A177-3AD203B41FA5}">
                      <a16:colId xmlns:a16="http://schemas.microsoft.com/office/drawing/2014/main" val="2800458873"/>
                    </a:ext>
                  </a:extLst>
                </a:gridCol>
                <a:gridCol w="822960">
                  <a:extLst>
                    <a:ext uri="{9D8B030D-6E8A-4147-A177-3AD203B41FA5}">
                      <a16:colId xmlns:a16="http://schemas.microsoft.com/office/drawing/2014/main" val="68760966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19908178"/>
                  </a:ext>
                </a:extLst>
              </a:tr>
              <a:tr h="370840">
                <a:tc>
                  <a:txBody>
                    <a:bodyPr/>
                    <a:lstStyle/>
                    <a:p>
                      <a:r>
                        <a:rPr lang="en-US" sz="1000"/>
                        <a:t>Treckerfahrer dürfen das</a:t>
                      </a:r>
                    </a:p>
                  </a:txBody>
                  <a:tcPr/>
                </a:tc>
                <a:tc>
                  <a:txBody>
                    <a:bodyPr/>
                    <a:lstStyle/>
                    <a:p>
                      <a:r>
                        <a:rPr lang="en-US" sz="1000"/>
                        <a:t>37296</a:t>
                      </a:r>
                    </a:p>
                  </a:txBody>
                  <a:tcPr/>
                </a:tc>
                <a:tc>
                  <a:txBody>
                    <a:bodyPr/>
                    <a:lstStyle/>
                    <a:p>
                      <a:r>
                        <a:rPr lang="en-US" sz="1000"/>
                        <a:t>0</a:t>
                      </a:r>
                    </a:p>
                  </a:txBody>
                  <a:tcPr/>
                </a:tc>
                <a:tc>
                  <a:txBody>
                    <a:bodyPr/>
                    <a:lstStyle/>
                    <a:p>
                      <a:r>
                        <a:rPr lang="en-US" sz="1000"/>
                        <a:t>10601</a:t>
                      </a:r>
                    </a:p>
                  </a:txBody>
                  <a:tcPr/>
                </a:tc>
                <a:tc>
                  <a:txBody>
                    <a:bodyPr/>
                    <a:lstStyle/>
                    <a:p>
                      <a:r>
                        <a:rPr lang="en-US" sz="1000"/>
                        <a:t>27.6 %</a:t>
                      </a:r>
                    </a:p>
                  </a:txBody>
                  <a:tcPr/>
                </a:tc>
                <a:tc>
                  <a:txBody>
                    <a:bodyPr/>
                    <a:lstStyle/>
                    <a:p>
                      <a:r>
                        <a:rPr lang="en-US" sz="1000"/>
                        <a:t>16604</a:t>
                      </a:r>
                    </a:p>
                  </a:txBody>
                  <a:tcPr/>
                </a:tc>
                <a:extLst>
                  <a:ext uri="{0D108BD9-81ED-4DB2-BD59-A6C34878D82A}">
                    <a16:rowId xmlns:a16="http://schemas.microsoft.com/office/drawing/2014/main" val="3979876425"/>
                  </a:ext>
                </a:extLst>
              </a:tr>
            </a:tbl>
          </a:graphicData>
        </a:graphic>
      </p:graphicFrame>
      <p:sp>
        <p:nvSpPr>
          <p:cNvPr id="4" name="Text Placeholder 3">
            <a:extLst>
              <a:ext uri="{FF2B5EF4-FFF2-40B4-BE49-F238E27FC236}">
                <a16:creationId xmlns:a16="http://schemas.microsoft.com/office/drawing/2014/main" id="{EFE87CDA-00BE-4D2B-A410-F94BB6F8420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426127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11DB-D019-40CC-86B6-C3D6AD32C7DA}"/>
              </a:ext>
            </a:extLst>
          </p:cNvPr>
          <p:cNvSpPr>
            <a:spLocks noGrp="1"/>
          </p:cNvSpPr>
          <p:nvPr>
            <p:ph type="title"/>
          </p:nvPr>
        </p:nvSpPr>
        <p:spPr/>
        <p:txBody>
          <a:bodyPr/>
          <a:lstStyle/>
          <a:p>
            <a:r>
              <a:rPr lang="de-DE"/>
              <a:t>Anzahl Post, Reaktionen (Kommentare, Shares, Likes) - FB Insights | Treckerfahrer dürfen das</a:t>
            </a:r>
            <a:endParaRPr lang="en-US"/>
          </a:p>
        </p:txBody>
      </p:sp>
      <p:graphicFrame>
        <p:nvGraphicFramePr>
          <p:cNvPr id="5" name="Table Placeholder 4">
            <a:extLst>
              <a:ext uri="{FF2B5EF4-FFF2-40B4-BE49-F238E27FC236}">
                <a16:creationId xmlns:a16="http://schemas.microsoft.com/office/drawing/2014/main" id="{50C631E3-82A5-4710-86AE-27B18D25F082}"/>
              </a:ext>
            </a:extLst>
          </p:cNvPr>
          <p:cNvGraphicFramePr>
            <a:graphicFrameLocks noGrp="1"/>
          </p:cNvGraphicFramePr>
          <p:nvPr>
            <p:ph type="tbl" sz="quarter" idx="13"/>
            <p:extLst>
              <p:ext uri="{D42A27DB-BD31-4B8C-83A1-F6EECF244321}">
                <p14:modId xmlns:p14="http://schemas.microsoft.com/office/powerpoint/2010/main" val="141334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81345863"/>
                    </a:ext>
                  </a:extLst>
                </a:gridCol>
                <a:gridCol w="1234440">
                  <a:extLst>
                    <a:ext uri="{9D8B030D-6E8A-4147-A177-3AD203B41FA5}">
                      <a16:colId xmlns:a16="http://schemas.microsoft.com/office/drawing/2014/main" val="1867219874"/>
                    </a:ext>
                  </a:extLst>
                </a:gridCol>
                <a:gridCol w="1234440">
                  <a:extLst>
                    <a:ext uri="{9D8B030D-6E8A-4147-A177-3AD203B41FA5}">
                      <a16:colId xmlns:a16="http://schemas.microsoft.com/office/drawing/2014/main" val="4026663593"/>
                    </a:ext>
                  </a:extLst>
                </a:gridCol>
                <a:gridCol w="1234440">
                  <a:extLst>
                    <a:ext uri="{9D8B030D-6E8A-4147-A177-3AD203B41FA5}">
                      <a16:colId xmlns:a16="http://schemas.microsoft.com/office/drawing/2014/main" val="1015349428"/>
                    </a:ext>
                  </a:extLst>
                </a:gridCol>
                <a:gridCol w="1234440">
                  <a:extLst>
                    <a:ext uri="{9D8B030D-6E8A-4147-A177-3AD203B41FA5}">
                      <a16:colId xmlns:a16="http://schemas.microsoft.com/office/drawing/2014/main" val="3908078919"/>
                    </a:ext>
                  </a:extLst>
                </a:gridCol>
                <a:gridCol w="1234440">
                  <a:extLst>
                    <a:ext uri="{9D8B030D-6E8A-4147-A177-3AD203B41FA5}">
                      <a16:colId xmlns:a16="http://schemas.microsoft.com/office/drawing/2014/main" val="1165601631"/>
                    </a:ext>
                  </a:extLst>
                </a:gridCol>
                <a:gridCol w="822960">
                  <a:extLst>
                    <a:ext uri="{9D8B030D-6E8A-4147-A177-3AD203B41FA5}">
                      <a16:colId xmlns:a16="http://schemas.microsoft.com/office/drawing/2014/main" val="9070037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657071671"/>
                  </a:ext>
                </a:extLst>
              </a:tr>
              <a:tr h="370840">
                <a:tc>
                  <a:txBody>
                    <a:bodyPr/>
                    <a:lstStyle/>
                    <a:p>
                      <a:r>
                        <a:rPr lang="en-US" sz="1000"/>
                        <a:t>Treckerfahrer dürfen das</a:t>
                      </a:r>
                    </a:p>
                  </a:txBody>
                  <a:tcPr/>
                </a:tc>
                <a:tc>
                  <a:txBody>
                    <a:bodyPr/>
                    <a:lstStyle/>
                    <a:p>
                      <a:r>
                        <a:rPr lang="en-US" sz="1000"/>
                        <a:t>16604</a:t>
                      </a:r>
                    </a:p>
                  </a:txBody>
                  <a:tcPr/>
                </a:tc>
                <a:tc>
                  <a:txBody>
                    <a:bodyPr/>
                    <a:lstStyle/>
                    <a:p>
                      <a:r>
                        <a:rPr lang="en-US" sz="1000"/>
                        <a:t>50</a:t>
                      </a:r>
                    </a:p>
                  </a:txBody>
                  <a:tcPr/>
                </a:tc>
                <a:tc>
                  <a:txBody>
                    <a:bodyPr/>
                    <a:lstStyle/>
                    <a:p>
                      <a:r>
                        <a:rPr lang="en-US" sz="1000"/>
                        <a:t>8854</a:t>
                      </a:r>
                    </a:p>
                  </a:txBody>
                  <a:tcPr/>
                </a:tc>
                <a:tc>
                  <a:txBody>
                    <a:bodyPr/>
                    <a:lstStyle/>
                    <a:p>
                      <a:r>
                        <a:rPr lang="en-US" sz="1000"/>
                        <a:t>4283</a:t>
                      </a:r>
                    </a:p>
                  </a:txBody>
                  <a:tcPr/>
                </a:tc>
                <a:tc>
                  <a:txBody>
                    <a:bodyPr/>
                    <a:lstStyle/>
                    <a:p>
                      <a:r>
                        <a:rPr lang="en-US" sz="1000"/>
                        <a:t>1637</a:t>
                      </a:r>
                    </a:p>
                  </a:txBody>
                  <a:tcPr/>
                </a:tc>
                <a:tc>
                  <a:txBody>
                    <a:bodyPr/>
                    <a:lstStyle/>
                    <a:p>
                      <a:r>
                        <a:rPr lang="en-US" sz="1000"/>
                        <a:t>7328</a:t>
                      </a:r>
                    </a:p>
                  </a:txBody>
                  <a:tcPr/>
                </a:tc>
                <a:extLst>
                  <a:ext uri="{0D108BD9-81ED-4DB2-BD59-A6C34878D82A}">
                    <a16:rowId xmlns:a16="http://schemas.microsoft.com/office/drawing/2014/main" val="3867449548"/>
                  </a:ext>
                </a:extLst>
              </a:tr>
            </a:tbl>
          </a:graphicData>
        </a:graphic>
      </p:graphicFrame>
      <p:sp>
        <p:nvSpPr>
          <p:cNvPr id="4" name="Text Placeholder 3">
            <a:extLst>
              <a:ext uri="{FF2B5EF4-FFF2-40B4-BE49-F238E27FC236}">
                <a16:creationId xmlns:a16="http://schemas.microsoft.com/office/drawing/2014/main" id="{76B1C5B1-C87C-4DAD-B260-91125A260B89}"/>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413824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D56E7-2595-4782-96A5-12B153FA2972}"/>
              </a:ext>
            </a:extLst>
          </p:cNvPr>
          <p:cNvSpPr>
            <a:spLocks noGrp="1"/>
          </p:cNvSpPr>
          <p:nvPr>
            <p:ph type="title"/>
          </p:nvPr>
        </p:nvSpPr>
        <p:spPr/>
        <p:txBody>
          <a:bodyPr/>
          <a:lstStyle/>
          <a:p>
            <a:r>
              <a:rPr lang="de-DE"/>
              <a:t>Profil - Fans | Treckerfahrer dürfen das</a:t>
            </a:r>
            <a:endParaRPr lang="en-US"/>
          </a:p>
        </p:txBody>
      </p:sp>
      <p:graphicFrame>
        <p:nvGraphicFramePr>
          <p:cNvPr id="6" name="Chart Placeholder 5">
            <a:extLst>
              <a:ext uri="{FF2B5EF4-FFF2-40B4-BE49-F238E27FC236}">
                <a16:creationId xmlns:a16="http://schemas.microsoft.com/office/drawing/2014/main" id="{D399A68F-DA02-4D40-AE56-E4F7468B025D}"/>
              </a:ext>
            </a:extLst>
          </p:cNvPr>
          <p:cNvGraphicFramePr>
            <a:graphicFrameLocks noGrp="1"/>
          </p:cNvGraphicFramePr>
          <p:nvPr>
            <p:ph type="chart" sz="quarter" idx="13"/>
            <p:extLst>
              <p:ext uri="{D42A27DB-BD31-4B8C-83A1-F6EECF244321}">
                <p14:modId xmlns:p14="http://schemas.microsoft.com/office/powerpoint/2010/main" val="392284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72832D-B971-401A-9D3F-A0E8B3D58BBC}"/>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66C5AC79-A313-4F12-9064-E208D0ADA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226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C2FA9-2488-4A83-A727-5A35EA37DBF2}"/>
              </a:ext>
            </a:extLst>
          </p:cNvPr>
          <p:cNvSpPr>
            <a:spLocks noGrp="1"/>
          </p:cNvSpPr>
          <p:nvPr>
            <p:ph type="title"/>
          </p:nvPr>
        </p:nvSpPr>
        <p:spPr/>
        <p:txBody>
          <a:bodyPr/>
          <a:lstStyle/>
          <a:p>
            <a:r>
              <a:rPr lang="de-DE"/>
              <a:t>Profil - Potenzielle Reichweite | Treckerfahrer dürfen das</a:t>
            </a:r>
            <a:endParaRPr lang="en-US"/>
          </a:p>
        </p:txBody>
      </p:sp>
      <p:graphicFrame>
        <p:nvGraphicFramePr>
          <p:cNvPr id="6" name="Chart Placeholder 5">
            <a:extLst>
              <a:ext uri="{FF2B5EF4-FFF2-40B4-BE49-F238E27FC236}">
                <a16:creationId xmlns:a16="http://schemas.microsoft.com/office/drawing/2014/main" id="{A56FF735-6BC7-4615-B401-35F4273295BC}"/>
              </a:ext>
            </a:extLst>
          </p:cNvPr>
          <p:cNvGraphicFramePr>
            <a:graphicFrameLocks noGrp="1"/>
          </p:cNvGraphicFramePr>
          <p:nvPr>
            <p:ph type="chart" sz="quarter" idx="13"/>
            <p:extLst>
              <p:ext uri="{D42A27DB-BD31-4B8C-83A1-F6EECF244321}">
                <p14:modId xmlns:p14="http://schemas.microsoft.com/office/powerpoint/2010/main" val="657160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506D35-8D63-4520-B486-CD1B77BB101F}"/>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E2362332-E1B5-490A-8719-5F0E32E91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6806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9A04-FE24-4626-AFA6-5099F2BBFD36}"/>
              </a:ext>
            </a:extLst>
          </p:cNvPr>
          <p:cNvSpPr>
            <a:spLocks noGrp="1"/>
          </p:cNvSpPr>
          <p:nvPr>
            <p:ph type="title"/>
          </p:nvPr>
        </p:nvSpPr>
        <p:spPr/>
        <p:txBody>
          <a:bodyPr/>
          <a:lstStyle/>
          <a:p>
            <a:r>
              <a:rPr lang="de-DE"/>
              <a:t>Profil - Aktive Nutzer | Treckerfahrer dürfen das</a:t>
            </a:r>
            <a:endParaRPr lang="en-US"/>
          </a:p>
        </p:txBody>
      </p:sp>
      <p:graphicFrame>
        <p:nvGraphicFramePr>
          <p:cNvPr id="6" name="Chart Placeholder 5">
            <a:extLst>
              <a:ext uri="{FF2B5EF4-FFF2-40B4-BE49-F238E27FC236}">
                <a16:creationId xmlns:a16="http://schemas.microsoft.com/office/drawing/2014/main" id="{7ED9B20D-E696-43CC-81F4-E2EBD007003F}"/>
              </a:ext>
            </a:extLst>
          </p:cNvPr>
          <p:cNvGraphicFramePr>
            <a:graphicFrameLocks noGrp="1"/>
          </p:cNvGraphicFramePr>
          <p:nvPr>
            <p:ph type="chart" sz="quarter" idx="13"/>
            <p:extLst>
              <p:ext uri="{D42A27DB-BD31-4B8C-83A1-F6EECF244321}">
                <p14:modId xmlns:p14="http://schemas.microsoft.com/office/powerpoint/2010/main" val="745188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541AC-FF0D-42EE-8295-ABCEDE8C236D}"/>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2D1A79A0-EEF0-4B81-A1E6-D7139E582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89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1D44-8C0B-4692-89B7-0FA6E6E7EB5A}"/>
              </a:ext>
            </a:extLst>
          </p:cNvPr>
          <p:cNvSpPr>
            <a:spLocks noGrp="1"/>
          </p:cNvSpPr>
          <p:nvPr>
            <p:ph type="title"/>
          </p:nvPr>
        </p:nvSpPr>
        <p:spPr/>
        <p:txBody>
          <a:bodyPr/>
          <a:lstStyle/>
          <a:p>
            <a:r>
              <a:rPr lang="de-DE"/>
              <a:t>Profil - Video-Starts ab 10 Sek. | Treckerfahrer dürfen das</a:t>
            </a:r>
            <a:endParaRPr lang="en-US"/>
          </a:p>
        </p:txBody>
      </p:sp>
      <p:graphicFrame>
        <p:nvGraphicFramePr>
          <p:cNvPr id="6" name="Chart Placeholder 5">
            <a:extLst>
              <a:ext uri="{FF2B5EF4-FFF2-40B4-BE49-F238E27FC236}">
                <a16:creationId xmlns:a16="http://schemas.microsoft.com/office/drawing/2014/main" id="{76D49E4C-ABB6-4421-BB0E-7D1046712576}"/>
              </a:ext>
            </a:extLst>
          </p:cNvPr>
          <p:cNvGraphicFramePr>
            <a:graphicFrameLocks noGrp="1"/>
          </p:cNvGraphicFramePr>
          <p:nvPr>
            <p:ph type="chart" sz="quarter" idx="13"/>
            <p:extLst>
              <p:ext uri="{D42A27DB-BD31-4B8C-83A1-F6EECF244321}">
                <p14:modId xmlns:p14="http://schemas.microsoft.com/office/powerpoint/2010/main" val="1553053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8767A-6E57-45B6-87BD-2F2A9D2F220F}"/>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61FD9885-7146-4B03-B370-DC9FDD6E2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389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6AA83-D5E6-4DF6-8F16-8463780F9C7C}"/>
              </a:ext>
            </a:extLst>
          </p:cNvPr>
          <p:cNvSpPr>
            <a:spLocks noGrp="1"/>
          </p:cNvSpPr>
          <p:nvPr>
            <p:ph type="title"/>
          </p:nvPr>
        </p:nvSpPr>
        <p:spPr/>
        <p:txBody>
          <a:bodyPr/>
          <a:lstStyle/>
          <a:p>
            <a:r>
              <a:rPr lang="de-DE"/>
              <a:t>Profil - Durchschnitt Potenzi. Reichweite pro Tag | Treckerfahrer dürfen das</a:t>
            </a:r>
            <a:endParaRPr lang="en-US"/>
          </a:p>
        </p:txBody>
      </p:sp>
      <p:graphicFrame>
        <p:nvGraphicFramePr>
          <p:cNvPr id="5" name="Table Placeholder 4">
            <a:extLst>
              <a:ext uri="{FF2B5EF4-FFF2-40B4-BE49-F238E27FC236}">
                <a16:creationId xmlns:a16="http://schemas.microsoft.com/office/drawing/2014/main" id="{D85EFA82-3553-42D1-BF5B-881123956E69}"/>
              </a:ext>
            </a:extLst>
          </p:cNvPr>
          <p:cNvGraphicFramePr>
            <a:graphicFrameLocks noGrp="1"/>
          </p:cNvGraphicFramePr>
          <p:nvPr>
            <p:ph type="tbl" sz="quarter" idx="13"/>
            <p:extLst>
              <p:ext uri="{D42A27DB-BD31-4B8C-83A1-F6EECF244321}">
                <p14:modId xmlns:p14="http://schemas.microsoft.com/office/powerpoint/2010/main" val="154666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68061733"/>
                    </a:ext>
                  </a:extLst>
                </a:gridCol>
                <a:gridCol w="1645920">
                  <a:extLst>
                    <a:ext uri="{9D8B030D-6E8A-4147-A177-3AD203B41FA5}">
                      <a16:colId xmlns:a16="http://schemas.microsoft.com/office/drawing/2014/main" val="2872122527"/>
                    </a:ext>
                  </a:extLst>
                </a:gridCol>
                <a:gridCol w="1234440">
                  <a:extLst>
                    <a:ext uri="{9D8B030D-6E8A-4147-A177-3AD203B41FA5}">
                      <a16:colId xmlns:a16="http://schemas.microsoft.com/office/drawing/2014/main" val="1641294299"/>
                    </a:ext>
                  </a:extLst>
                </a:gridCol>
                <a:gridCol w="1234440">
                  <a:extLst>
                    <a:ext uri="{9D8B030D-6E8A-4147-A177-3AD203B41FA5}">
                      <a16:colId xmlns:a16="http://schemas.microsoft.com/office/drawing/2014/main" val="2061884297"/>
                    </a:ext>
                  </a:extLst>
                </a:gridCol>
                <a:gridCol w="1234440">
                  <a:extLst>
                    <a:ext uri="{9D8B030D-6E8A-4147-A177-3AD203B41FA5}">
                      <a16:colId xmlns:a16="http://schemas.microsoft.com/office/drawing/2014/main" val="968093711"/>
                    </a:ext>
                  </a:extLst>
                </a:gridCol>
                <a:gridCol w="1234440">
                  <a:extLst>
                    <a:ext uri="{9D8B030D-6E8A-4147-A177-3AD203B41FA5}">
                      <a16:colId xmlns:a16="http://schemas.microsoft.com/office/drawing/2014/main" val="362370249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133409337"/>
                  </a:ext>
                </a:extLst>
              </a:tr>
              <a:tr h="370840">
                <a:tc>
                  <a:txBody>
                    <a:bodyPr/>
                    <a:lstStyle/>
                    <a:p>
                      <a:r>
                        <a:rPr lang="en-US" sz="1000"/>
                        <a:t>Treckerfahrer dürfen das</a:t>
                      </a:r>
                    </a:p>
                  </a:txBody>
                  <a:tcPr/>
                </a:tc>
                <a:tc>
                  <a:txBody>
                    <a:bodyPr/>
                    <a:lstStyle/>
                    <a:p>
                      <a:r>
                        <a:rPr lang="en-US" sz="1000"/>
                        <a:t>37296</a:t>
                      </a:r>
                    </a:p>
                  </a:txBody>
                  <a:tcPr/>
                </a:tc>
                <a:tc>
                  <a:txBody>
                    <a:bodyPr/>
                    <a:lstStyle/>
                    <a:p>
                      <a:r>
                        <a:rPr lang="en-US" sz="1000"/>
                        <a:t>19523</a:t>
                      </a:r>
                    </a:p>
                  </a:txBody>
                  <a:tcPr/>
                </a:tc>
                <a:tc>
                  <a:txBody>
                    <a:bodyPr/>
                    <a:lstStyle/>
                    <a:p>
                      <a:r>
                        <a:rPr lang="en-US" sz="1000"/>
                        <a:t>0</a:t>
                      </a:r>
                    </a:p>
                  </a:txBody>
                  <a:tcPr/>
                </a:tc>
                <a:tc>
                  <a:txBody>
                    <a:bodyPr/>
                    <a:lstStyle/>
                    <a:p>
                      <a:r>
                        <a:rPr lang="en-US" sz="1000"/>
                        <a:t>18238</a:t>
                      </a:r>
                    </a:p>
                  </a:txBody>
                  <a:tcPr/>
                </a:tc>
                <a:tc>
                  <a:txBody>
                    <a:bodyPr/>
                    <a:lstStyle/>
                    <a:p>
                      <a:r>
                        <a:rPr lang="en-US" sz="1000"/>
                        <a:t>37296</a:t>
                      </a:r>
                    </a:p>
                  </a:txBody>
                  <a:tcPr/>
                </a:tc>
                <a:extLst>
                  <a:ext uri="{0D108BD9-81ED-4DB2-BD59-A6C34878D82A}">
                    <a16:rowId xmlns:a16="http://schemas.microsoft.com/office/drawing/2014/main" val="1322643932"/>
                  </a:ext>
                </a:extLst>
              </a:tr>
            </a:tbl>
          </a:graphicData>
        </a:graphic>
      </p:graphicFrame>
      <p:sp>
        <p:nvSpPr>
          <p:cNvPr id="4" name="Text Placeholder 3">
            <a:extLst>
              <a:ext uri="{FF2B5EF4-FFF2-40B4-BE49-F238E27FC236}">
                <a16:creationId xmlns:a16="http://schemas.microsoft.com/office/drawing/2014/main" id="{87C311C2-8707-4F27-A5EF-FA3597AE038F}"/>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26662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049A5-6781-4B2C-A114-44C61F1FFC7A}"/>
              </a:ext>
            </a:extLst>
          </p:cNvPr>
          <p:cNvSpPr>
            <a:spLocks noGrp="1"/>
          </p:cNvSpPr>
          <p:nvPr>
            <p:ph type="title"/>
          </p:nvPr>
        </p:nvSpPr>
        <p:spPr/>
        <p:txBody>
          <a:bodyPr/>
          <a:lstStyle/>
          <a:p>
            <a:r>
              <a:rPr lang="de-DE"/>
              <a:t>Distributionstyp - FB Insights | Treckerfahrer dürfen das</a:t>
            </a:r>
            <a:endParaRPr lang="en-US"/>
          </a:p>
        </p:txBody>
      </p:sp>
      <p:graphicFrame>
        <p:nvGraphicFramePr>
          <p:cNvPr id="6" name="Chart Placeholder 5">
            <a:extLst>
              <a:ext uri="{FF2B5EF4-FFF2-40B4-BE49-F238E27FC236}">
                <a16:creationId xmlns:a16="http://schemas.microsoft.com/office/drawing/2014/main" id="{DB882894-96A2-4525-B976-6F3D7EDCC40E}"/>
              </a:ext>
            </a:extLst>
          </p:cNvPr>
          <p:cNvGraphicFramePr>
            <a:graphicFrameLocks noGrp="1"/>
          </p:cNvGraphicFramePr>
          <p:nvPr>
            <p:ph type="chart" sz="quarter" idx="13"/>
            <p:extLst>
              <p:ext uri="{D42A27DB-BD31-4B8C-83A1-F6EECF244321}">
                <p14:modId xmlns:p14="http://schemas.microsoft.com/office/powerpoint/2010/main" val="3544559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5007A7-A3EE-48D1-8675-DB3E9EB5EABD}"/>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71C24602-9713-48BC-BDFD-670ED1C20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958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7B564-64D6-4E00-92A0-DFFD700D4A41}"/>
              </a:ext>
            </a:extLst>
          </p:cNvPr>
          <p:cNvSpPr>
            <a:spLocks noGrp="1"/>
          </p:cNvSpPr>
          <p:nvPr>
            <p:ph type="title"/>
          </p:nvPr>
        </p:nvSpPr>
        <p:spPr/>
        <p:txBody>
          <a:bodyPr/>
          <a:lstStyle/>
          <a:p>
            <a:r>
              <a:rPr lang="de-DE"/>
              <a:t>Distributionstyp - Tabelle - FB Insights | Treckerfahrer dürfen das</a:t>
            </a:r>
            <a:endParaRPr lang="en-US"/>
          </a:p>
        </p:txBody>
      </p:sp>
      <p:graphicFrame>
        <p:nvGraphicFramePr>
          <p:cNvPr id="5" name="Table Placeholder 4">
            <a:extLst>
              <a:ext uri="{FF2B5EF4-FFF2-40B4-BE49-F238E27FC236}">
                <a16:creationId xmlns:a16="http://schemas.microsoft.com/office/drawing/2014/main" id="{31762A01-BABA-47B0-B804-FE742DEE87B3}"/>
              </a:ext>
            </a:extLst>
          </p:cNvPr>
          <p:cNvGraphicFramePr>
            <a:graphicFrameLocks noGrp="1"/>
          </p:cNvGraphicFramePr>
          <p:nvPr>
            <p:ph type="tbl" sz="quarter" idx="13"/>
            <p:extLst>
              <p:ext uri="{D42A27DB-BD31-4B8C-83A1-F6EECF244321}">
                <p14:modId xmlns:p14="http://schemas.microsoft.com/office/powerpoint/2010/main" val="27384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659710"/>
                    </a:ext>
                  </a:extLst>
                </a:gridCol>
                <a:gridCol w="1234440">
                  <a:extLst>
                    <a:ext uri="{9D8B030D-6E8A-4147-A177-3AD203B41FA5}">
                      <a16:colId xmlns:a16="http://schemas.microsoft.com/office/drawing/2014/main" val="508358153"/>
                    </a:ext>
                  </a:extLst>
                </a:gridCol>
                <a:gridCol w="822960">
                  <a:extLst>
                    <a:ext uri="{9D8B030D-6E8A-4147-A177-3AD203B41FA5}">
                      <a16:colId xmlns:a16="http://schemas.microsoft.com/office/drawing/2014/main" val="4237658291"/>
                    </a:ext>
                  </a:extLst>
                </a:gridCol>
                <a:gridCol w="822960">
                  <a:extLst>
                    <a:ext uri="{9D8B030D-6E8A-4147-A177-3AD203B41FA5}">
                      <a16:colId xmlns:a16="http://schemas.microsoft.com/office/drawing/2014/main" val="3377573665"/>
                    </a:ext>
                  </a:extLst>
                </a:gridCol>
                <a:gridCol w="822960">
                  <a:extLst>
                    <a:ext uri="{9D8B030D-6E8A-4147-A177-3AD203B41FA5}">
                      <a16:colId xmlns:a16="http://schemas.microsoft.com/office/drawing/2014/main" val="3168236203"/>
                    </a:ext>
                  </a:extLst>
                </a:gridCol>
                <a:gridCol w="822960">
                  <a:extLst>
                    <a:ext uri="{9D8B030D-6E8A-4147-A177-3AD203B41FA5}">
                      <a16:colId xmlns:a16="http://schemas.microsoft.com/office/drawing/2014/main" val="2962624841"/>
                    </a:ext>
                  </a:extLst>
                </a:gridCol>
                <a:gridCol w="822960">
                  <a:extLst>
                    <a:ext uri="{9D8B030D-6E8A-4147-A177-3AD203B41FA5}">
                      <a16:colId xmlns:a16="http://schemas.microsoft.com/office/drawing/2014/main" val="950885417"/>
                    </a:ext>
                  </a:extLst>
                </a:gridCol>
                <a:gridCol w="822960">
                  <a:extLst>
                    <a:ext uri="{9D8B030D-6E8A-4147-A177-3AD203B41FA5}">
                      <a16:colId xmlns:a16="http://schemas.microsoft.com/office/drawing/2014/main" val="372815171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245080149"/>
                  </a:ext>
                </a:extLst>
              </a:tr>
              <a:tr h="370840">
                <a:tc>
                  <a:txBody>
                    <a:bodyPr/>
                    <a:lstStyle/>
                    <a:p>
                      <a:r>
                        <a:rPr lang="en-US" sz="1000"/>
                        <a:t>Treckerfahrer dürfen das</a:t>
                      </a:r>
                    </a:p>
                  </a:txBody>
                  <a:tcPr/>
                </a:tc>
                <a:tc>
                  <a:txBody>
                    <a:bodyPr/>
                    <a:lstStyle/>
                    <a:p>
                      <a:r>
                        <a:rPr lang="en-US" sz="1000"/>
                        <a:t>50</a:t>
                      </a:r>
                    </a:p>
                  </a:txBody>
                  <a:tcPr/>
                </a:tc>
                <a:tc>
                  <a:txBody>
                    <a:bodyPr/>
                    <a:lstStyle/>
                    <a:p>
                      <a:r>
                        <a:rPr lang="en-US" sz="1000"/>
                        <a:t>27</a:t>
                      </a:r>
                    </a:p>
                  </a:txBody>
                  <a:tcPr/>
                </a:tc>
                <a:tc>
                  <a:txBody>
                    <a:bodyPr/>
                    <a:lstStyle/>
                    <a:p>
                      <a:r>
                        <a:rPr lang="en-US" sz="1000"/>
                        <a:t>22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615518689"/>
                  </a:ext>
                </a:extLst>
              </a:tr>
            </a:tbl>
          </a:graphicData>
        </a:graphic>
      </p:graphicFrame>
      <p:sp>
        <p:nvSpPr>
          <p:cNvPr id="4" name="Text Placeholder 3">
            <a:extLst>
              <a:ext uri="{FF2B5EF4-FFF2-40B4-BE49-F238E27FC236}">
                <a16:creationId xmlns:a16="http://schemas.microsoft.com/office/drawing/2014/main" id="{A270D2E8-0F90-43D8-873C-2FBE6AC14A6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427743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EB2A8-0751-4BB5-A5AB-83E10D324366}"/>
              </a:ext>
            </a:extLst>
          </p:cNvPr>
          <p:cNvSpPr>
            <a:spLocks noGrp="1"/>
          </p:cNvSpPr>
          <p:nvPr>
            <p:ph type="title"/>
          </p:nvPr>
        </p:nvSpPr>
        <p:spPr/>
        <p:txBody>
          <a:bodyPr/>
          <a:lstStyle/>
          <a:p>
            <a:r>
              <a:rPr lang="de-DE"/>
              <a:t>Eigene Posts - Shares - Export | Treckerfahrer dürfen das - 1 of 2</a:t>
            </a:r>
            <a:endParaRPr lang="en-US"/>
          </a:p>
        </p:txBody>
      </p:sp>
      <p:graphicFrame>
        <p:nvGraphicFramePr>
          <p:cNvPr id="5" name="Table Placeholder 4">
            <a:extLst>
              <a:ext uri="{FF2B5EF4-FFF2-40B4-BE49-F238E27FC236}">
                <a16:creationId xmlns:a16="http://schemas.microsoft.com/office/drawing/2014/main" id="{DB075C7D-7A47-4CB4-86D6-AD8FD9457742}"/>
              </a:ext>
            </a:extLst>
          </p:cNvPr>
          <p:cNvGraphicFramePr>
            <a:graphicFrameLocks noGrp="1"/>
          </p:cNvGraphicFramePr>
          <p:nvPr>
            <p:ph type="tbl" sz="quarter" idx="13"/>
            <p:extLst>
              <p:ext uri="{D42A27DB-BD31-4B8C-83A1-F6EECF244321}">
                <p14:modId xmlns:p14="http://schemas.microsoft.com/office/powerpoint/2010/main" val="51340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40421020"/>
                    </a:ext>
                  </a:extLst>
                </a:gridCol>
                <a:gridCol w="822960">
                  <a:extLst>
                    <a:ext uri="{9D8B030D-6E8A-4147-A177-3AD203B41FA5}">
                      <a16:colId xmlns:a16="http://schemas.microsoft.com/office/drawing/2014/main" val="1107951141"/>
                    </a:ext>
                  </a:extLst>
                </a:gridCol>
                <a:gridCol w="822960">
                  <a:extLst>
                    <a:ext uri="{9D8B030D-6E8A-4147-A177-3AD203B41FA5}">
                      <a16:colId xmlns:a16="http://schemas.microsoft.com/office/drawing/2014/main" val="3648311984"/>
                    </a:ext>
                  </a:extLst>
                </a:gridCol>
                <a:gridCol w="822960">
                  <a:extLst>
                    <a:ext uri="{9D8B030D-6E8A-4147-A177-3AD203B41FA5}">
                      <a16:colId xmlns:a16="http://schemas.microsoft.com/office/drawing/2014/main" val="2604371337"/>
                    </a:ext>
                  </a:extLst>
                </a:gridCol>
                <a:gridCol w="822960">
                  <a:extLst>
                    <a:ext uri="{9D8B030D-6E8A-4147-A177-3AD203B41FA5}">
                      <a16:colId xmlns:a16="http://schemas.microsoft.com/office/drawing/2014/main" val="2611153250"/>
                    </a:ext>
                  </a:extLst>
                </a:gridCol>
                <a:gridCol w="822960">
                  <a:extLst>
                    <a:ext uri="{9D8B030D-6E8A-4147-A177-3AD203B41FA5}">
                      <a16:colId xmlns:a16="http://schemas.microsoft.com/office/drawing/2014/main" val="1508926624"/>
                    </a:ext>
                  </a:extLst>
                </a:gridCol>
                <a:gridCol w="822960">
                  <a:extLst>
                    <a:ext uri="{9D8B030D-6E8A-4147-A177-3AD203B41FA5}">
                      <a16:colId xmlns:a16="http://schemas.microsoft.com/office/drawing/2014/main" val="1645567293"/>
                    </a:ext>
                  </a:extLst>
                </a:gridCol>
                <a:gridCol w="822960">
                  <a:extLst>
                    <a:ext uri="{9D8B030D-6E8A-4147-A177-3AD203B41FA5}">
                      <a16:colId xmlns:a16="http://schemas.microsoft.com/office/drawing/2014/main" val="413599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948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836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507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324245"/>
                  </a:ext>
                </a:extLst>
              </a:tr>
            </a:tbl>
          </a:graphicData>
        </a:graphic>
      </p:graphicFrame>
      <p:sp>
        <p:nvSpPr>
          <p:cNvPr id="4" name="Text Placeholder 3">
            <a:extLst>
              <a:ext uri="{FF2B5EF4-FFF2-40B4-BE49-F238E27FC236}">
                <a16:creationId xmlns:a16="http://schemas.microsoft.com/office/drawing/2014/main" id="{474E797F-12A8-416B-9498-8B22326D4167}"/>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241046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CFD5-A4F2-4C1A-8AA8-BC342902C124}"/>
              </a:ext>
            </a:extLst>
          </p:cNvPr>
          <p:cNvSpPr>
            <a:spLocks noGrp="1"/>
          </p:cNvSpPr>
          <p:nvPr>
            <p:ph type="title"/>
          </p:nvPr>
        </p:nvSpPr>
        <p:spPr/>
        <p:txBody>
          <a:bodyPr/>
          <a:lstStyle/>
          <a:p>
            <a:r>
              <a:rPr lang="de-DE"/>
              <a:t>Eigene Posts - Shares - Export | Treckerfahrer dürfen das - 2 of 2</a:t>
            </a:r>
            <a:endParaRPr lang="en-US"/>
          </a:p>
        </p:txBody>
      </p:sp>
      <p:graphicFrame>
        <p:nvGraphicFramePr>
          <p:cNvPr id="5" name="Table Placeholder 4">
            <a:extLst>
              <a:ext uri="{FF2B5EF4-FFF2-40B4-BE49-F238E27FC236}">
                <a16:creationId xmlns:a16="http://schemas.microsoft.com/office/drawing/2014/main" id="{F276F895-4AB1-49BA-81A6-123D7FEC47F3}"/>
              </a:ext>
            </a:extLst>
          </p:cNvPr>
          <p:cNvGraphicFramePr>
            <a:graphicFrameLocks noGrp="1"/>
          </p:cNvGraphicFramePr>
          <p:nvPr>
            <p:ph type="tbl" sz="quarter" idx="13"/>
            <p:extLst>
              <p:ext uri="{D42A27DB-BD31-4B8C-83A1-F6EECF244321}">
                <p14:modId xmlns:p14="http://schemas.microsoft.com/office/powerpoint/2010/main" val="383797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102115"/>
                    </a:ext>
                  </a:extLst>
                </a:gridCol>
                <a:gridCol w="822960">
                  <a:extLst>
                    <a:ext uri="{9D8B030D-6E8A-4147-A177-3AD203B41FA5}">
                      <a16:colId xmlns:a16="http://schemas.microsoft.com/office/drawing/2014/main" val="4152823384"/>
                    </a:ext>
                  </a:extLst>
                </a:gridCol>
                <a:gridCol w="822960">
                  <a:extLst>
                    <a:ext uri="{9D8B030D-6E8A-4147-A177-3AD203B41FA5}">
                      <a16:colId xmlns:a16="http://schemas.microsoft.com/office/drawing/2014/main" val="2830475880"/>
                    </a:ext>
                  </a:extLst>
                </a:gridCol>
                <a:gridCol w="822960">
                  <a:extLst>
                    <a:ext uri="{9D8B030D-6E8A-4147-A177-3AD203B41FA5}">
                      <a16:colId xmlns:a16="http://schemas.microsoft.com/office/drawing/2014/main" val="3237971880"/>
                    </a:ext>
                  </a:extLst>
                </a:gridCol>
                <a:gridCol w="822960">
                  <a:extLst>
                    <a:ext uri="{9D8B030D-6E8A-4147-A177-3AD203B41FA5}">
                      <a16:colId xmlns:a16="http://schemas.microsoft.com/office/drawing/2014/main" val="2222891234"/>
                    </a:ext>
                  </a:extLst>
                </a:gridCol>
                <a:gridCol w="822960">
                  <a:extLst>
                    <a:ext uri="{9D8B030D-6E8A-4147-A177-3AD203B41FA5}">
                      <a16:colId xmlns:a16="http://schemas.microsoft.com/office/drawing/2014/main" val="1383010817"/>
                    </a:ext>
                  </a:extLst>
                </a:gridCol>
                <a:gridCol w="822960">
                  <a:extLst>
                    <a:ext uri="{9D8B030D-6E8A-4147-A177-3AD203B41FA5}">
                      <a16:colId xmlns:a16="http://schemas.microsoft.com/office/drawing/2014/main" val="827626848"/>
                    </a:ext>
                  </a:extLst>
                </a:gridCol>
                <a:gridCol w="822960">
                  <a:extLst>
                    <a:ext uri="{9D8B030D-6E8A-4147-A177-3AD203B41FA5}">
                      <a16:colId xmlns:a16="http://schemas.microsoft.com/office/drawing/2014/main" val="2741687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4436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99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- 2018-05-05 13:00:00 </a:t>
                      </a:r>
                      <a:r>
                        <a:rPr kumimoji="0" lang="de-DE" sz="1000" b="0" i="0" u="none" strike="noStrike" kern="1200" cap="none" spc="0" normalizeH="0" baseline="0" noProof="0">
                          <a:ln>
                            <a:noFill/>
                          </a:ln>
                          <a:solidFill>
                            <a:prstClr val="black"/>
                          </a:solidFill>
                          <a:effectLst/>
                          <a:uLnTx/>
                          <a:uFillTx/>
                          <a:latin typeface="+mn-lt"/>
                          <a:ea typeface="+mn-ea"/>
                          <a:cs typeface="+mn-cs"/>
                        </a:rPr>
                        <a:t> 
 Das Ideen machmal keine Grenzen gesetzt werden, beweist das Lokomobil, eine besondere Art und Weise den Boden zu bearbeiten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3941860"/>
                  </a:ext>
                </a:extLst>
              </a:tr>
            </a:tbl>
          </a:graphicData>
        </a:graphic>
      </p:graphicFrame>
      <p:sp>
        <p:nvSpPr>
          <p:cNvPr id="4" name="Text Placeholder 3">
            <a:extLst>
              <a:ext uri="{FF2B5EF4-FFF2-40B4-BE49-F238E27FC236}">
                <a16:creationId xmlns:a16="http://schemas.microsoft.com/office/drawing/2014/main" id="{86424395-16E3-4A60-9348-D763126C765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309001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5A5D6-B308-4339-83E2-8B59F56C2F27}"/>
              </a:ext>
            </a:extLst>
          </p:cNvPr>
          <p:cNvSpPr>
            <a:spLocks noGrp="1"/>
          </p:cNvSpPr>
          <p:nvPr>
            <p:ph type="title"/>
          </p:nvPr>
        </p:nvSpPr>
        <p:spPr/>
        <p:txBody>
          <a:bodyPr/>
          <a:lstStyle/>
          <a:p>
            <a:r>
              <a:rPr lang="de-DE"/>
              <a:t>Eigene Posts - Kommentare - Export | Treckerfahrer dürfen das</a:t>
            </a:r>
            <a:endParaRPr lang="en-US"/>
          </a:p>
        </p:txBody>
      </p:sp>
      <p:graphicFrame>
        <p:nvGraphicFramePr>
          <p:cNvPr id="5" name="Table Placeholder 4">
            <a:extLst>
              <a:ext uri="{FF2B5EF4-FFF2-40B4-BE49-F238E27FC236}">
                <a16:creationId xmlns:a16="http://schemas.microsoft.com/office/drawing/2014/main" id="{E6F6AA71-D789-4B91-AFED-08E33D2D5A02}"/>
              </a:ext>
            </a:extLst>
          </p:cNvPr>
          <p:cNvGraphicFramePr>
            <a:graphicFrameLocks noGrp="1"/>
          </p:cNvGraphicFramePr>
          <p:nvPr>
            <p:ph type="tbl" sz="quarter" idx="13"/>
            <p:extLst>
              <p:ext uri="{D42A27DB-BD31-4B8C-83A1-F6EECF244321}">
                <p14:modId xmlns:p14="http://schemas.microsoft.com/office/powerpoint/2010/main" val="1032181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06249909"/>
                    </a:ext>
                  </a:extLst>
                </a:gridCol>
                <a:gridCol w="822960">
                  <a:extLst>
                    <a:ext uri="{9D8B030D-6E8A-4147-A177-3AD203B41FA5}">
                      <a16:colId xmlns:a16="http://schemas.microsoft.com/office/drawing/2014/main" val="345850632"/>
                    </a:ext>
                  </a:extLst>
                </a:gridCol>
                <a:gridCol w="822960">
                  <a:extLst>
                    <a:ext uri="{9D8B030D-6E8A-4147-A177-3AD203B41FA5}">
                      <a16:colId xmlns:a16="http://schemas.microsoft.com/office/drawing/2014/main" val="2523091164"/>
                    </a:ext>
                  </a:extLst>
                </a:gridCol>
                <a:gridCol w="822960">
                  <a:extLst>
                    <a:ext uri="{9D8B030D-6E8A-4147-A177-3AD203B41FA5}">
                      <a16:colId xmlns:a16="http://schemas.microsoft.com/office/drawing/2014/main" val="3734149118"/>
                    </a:ext>
                  </a:extLst>
                </a:gridCol>
                <a:gridCol w="822960">
                  <a:extLst>
                    <a:ext uri="{9D8B030D-6E8A-4147-A177-3AD203B41FA5}">
                      <a16:colId xmlns:a16="http://schemas.microsoft.com/office/drawing/2014/main" val="1587143116"/>
                    </a:ext>
                  </a:extLst>
                </a:gridCol>
                <a:gridCol w="822960">
                  <a:extLst>
                    <a:ext uri="{9D8B030D-6E8A-4147-A177-3AD203B41FA5}">
                      <a16:colId xmlns:a16="http://schemas.microsoft.com/office/drawing/2014/main" val="1391275732"/>
                    </a:ext>
                  </a:extLst>
                </a:gridCol>
                <a:gridCol w="822960">
                  <a:extLst>
                    <a:ext uri="{9D8B030D-6E8A-4147-A177-3AD203B41FA5}">
                      <a16:colId xmlns:a16="http://schemas.microsoft.com/office/drawing/2014/main" val="1604928524"/>
                    </a:ext>
                  </a:extLst>
                </a:gridCol>
                <a:gridCol w="822960">
                  <a:extLst>
                    <a:ext uri="{9D8B030D-6E8A-4147-A177-3AD203B41FA5}">
                      <a16:colId xmlns:a16="http://schemas.microsoft.com/office/drawing/2014/main" val="4217109470"/>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57650764"/>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2619</a:t>
                      </a:r>
                    </a:p>
                  </a:txBody>
                  <a:tcPr/>
                </a:tc>
                <a:tc>
                  <a:txBody>
                    <a:bodyPr/>
                    <a:lstStyle/>
                    <a:p>
                      <a:r>
                        <a:rPr lang="en-US" sz="1000"/>
                        <a:t>200</a:t>
                      </a:r>
                    </a:p>
                  </a:txBody>
                  <a:tcPr/>
                </a:tc>
                <a:tc>
                  <a:txBody>
                    <a:bodyPr/>
                    <a:lstStyle/>
                    <a:p>
                      <a:r>
                        <a:rPr lang="en-US" sz="1000"/>
                        <a:t>78</a:t>
                      </a:r>
                    </a:p>
                  </a:txBody>
                  <a:tcPr/>
                </a:tc>
                <a:tc>
                  <a:txBody>
                    <a:bodyPr/>
                    <a:lstStyle/>
                    <a:p>
                      <a:r>
                        <a:rPr lang="en-US" sz="1000"/>
                        <a:t>2897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59973142"/>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470</a:t>
                      </a:r>
                    </a:p>
                  </a:txBody>
                  <a:tcPr/>
                </a:tc>
                <a:tc>
                  <a:txBody>
                    <a:bodyPr/>
                    <a:lstStyle/>
                    <a:p>
                      <a:r>
                        <a:rPr lang="en-US" sz="1000"/>
                        <a:t>809</a:t>
                      </a:r>
                    </a:p>
                  </a:txBody>
                  <a:tcPr/>
                </a:tc>
                <a:tc>
                  <a:txBody>
                    <a:bodyPr/>
                    <a:lstStyle/>
                    <a:p>
                      <a:r>
                        <a:rPr lang="en-US" sz="1000"/>
                        <a:t>747</a:t>
                      </a:r>
                    </a:p>
                  </a:txBody>
                  <a:tcPr/>
                </a:tc>
                <a:tc>
                  <a:txBody>
                    <a:bodyPr/>
                    <a:lstStyle/>
                    <a:p>
                      <a:r>
                        <a:rPr lang="en-US" sz="1000"/>
                        <a:t>2026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37749425"/>
                  </a:ext>
                </a:extLst>
              </a:tr>
              <a:tr h="370840">
                <a:tc>
                  <a:txBody>
                    <a:bodyPr/>
                    <a:lstStyle/>
                    <a:p>
                      <a:r>
                        <a:rPr lang="de-DE" sz="1000" b="1"/>
                        <a:t> Treckerfahrer dürfen das - 2018-05-19 06:00:00 </a:t>
                      </a:r>
                      <a:r>
                        <a:rPr lang="de-DE" sz="1000"/>
                        <a:t> 
 </a:t>
                      </a:r>
                      <a:endParaRPr lang="en-US" sz="1000"/>
                    </a:p>
                  </a:txBody>
                  <a:tcPr/>
                </a:tc>
                <a:tc>
                  <a:txBody>
                    <a:bodyPr/>
                    <a:lstStyle/>
                    <a:p>
                      <a:r>
                        <a:rPr lang="en-US" sz="1000"/>
                        <a:t>193</a:t>
                      </a:r>
                    </a:p>
                  </a:txBody>
                  <a:tcPr/>
                </a:tc>
                <a:tc>
                  <a:txBody>
                    <a:bodyPr/>
                    <a:lstStyle/>
                    <a:p>
                      <a:r>
                        <a:rPr lang="en-US" sz="1000"/>
                        <a:t>281</a:t>
                      </a:r>
                    </a:p>
                  </a:txBody>
                  <a:tcPr/>
                </a:tc>
                <a:tc>
                  <a:txBody>
                    <a:bodyPr/>
                    <a:lstStyle/>
                    <a:p>
                      <a:r>
                        <a:rPr lang="en-US" sz="1000"/>
                        <a:t>37</a:t>
                      </a:r>
                    </a:p>
                  </a:txBody>
                  <a:tcPr/>
                </a:tc>
                <a:tc>
                  <a:txBody>
                    <a:bodyPr/>
                    <a:lstStyle/>
                    <a:p>
                      <a:r>
                        <a:rPr lang="en-US" sz="1000"/>
                        <a:t>511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5522167"/>
                  </a:ext>
                </a:extLst>
              </a:tr>
              <a:tr h="370840">
                <a:tc>
                  <a:txBody>
                    <a:bodyPr/>
                    <a:lstStyle/>
                    <a:p>
                      <a:r>
                        <a:rPr lang="de-DE" sz="1000" b="1"/>
                        <a:t> Treckerfahrer dürfen das - 2018-05-05 19:00:45 </a:t>
                      </a:r>
                      <a:r>
                        <a:rPr lang="de-DE" sz="1000"/>
                        <a:t> 
 Kennt Ihr auch Treckersprüche, dann her damit!</a:t>
                      </a:r>
                      <a:endParaRPr lang="en-US" sz="1000"/>
                    </a:p>
                  </a:txBody>
                  <a:tcPr/>
                </a:tc>
                <a:tc>
                  <a:txBody>
                    <a:bodyPr/>
                    <a:lstStyle/>
                    <a:p>
                      <a:r>
                        <a:rPr lang="en-US" sz="1000"/>
                        <a:t>134</a:t>
                      </a:r>
                    </a:p>
                  </a:txBody>
                  <a:tcPr/>
                </a:tc>
                <a:tc>
                  <a:txBody>
                    <a:bodyPr/>
                    <a:lstStyle/>
                    <a:p>
                      <a:r>
                        <a:rPr lang="en-US" sz="1000"/>
                        <a:t>81</a:t>
                      </a:r>
                    </a:p>
                  </a:txBody>
                  <a:tcPr/>
                </a:tc>
                <a:tc>
                  <a:txBody>
                    <a:bodyPr/>
                    <a:lstStyle/>
                    <a:p>
                      <a:r>
                        <a:rPr lang="en-US" sz="1000"/>
                        <a:t>14</a:t>
                      </a:r>
                    </a:p>
                  </a:txBody>
                  <a:tcPr/>
                </a:tc>
                <a:tc>
                  <a:txBody>
                    <a:bodyPr/>
                    <a:lstStyle/>
                    <a:p>
                      <a:r>
                        <a:rPr lang="en-US" sz="1000"/>
                        <a:t>229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2703748"/>
                  </a:ext>
                </a:extLst>
              </a:tr>
              <a:tr h="370840">
                <a:tc>
                  <a:txBody>
                    <a:bodyPr/>
                    <a:lstStyle/>
                    <a:p>
                      <a:r>
                        <a:rPr lang="de-DE" sz="1000" b="1"/>
                        <a:t> Treckerfahrer dürfen das - 2018-05-25 14:00:28 </a:t>
                      </a:r>
                      <a:r>
                        <a:rPr lang="de-DE" sz="1000"/>
                        <a:t> 
 </a:t>
                      </a:r>
                      <a:endParaRPr lang="en-US" sz="1000"/>
                    </a:p>
                  </a:txBody>
                  <a:tcPr/>
                </a:tc>
                <a:tc>
                  <a:txBody>
                    <a:bodyPr/>
                    <a:lstStyle/>
                    <a:p>
                      <a:r>
                        <a:rPr lang="en-US" sz="1000"/>
                        <a:t>99</a:t>
                      </a:r>
                    </a:p>
                  </a:txBody>
                  <a:tcPr/>
                </a:tc>
                <a:tc>
                  <a:txBody>
                    <a:bodyPr/>
                    <a:lstStyle/>
                    <a:p>
                      <a:r>
                        <a:rPr lang="en-US" sz="1000"/>
                        <a:t>153</a:t>
                      </a:r>
                    </a:p>
                  </a:txBody>
                  <a:tcPr/>
                </a:tc>
                <a:tc>
                  <a:txBody>
                    <a:bodyPr/>
                    <a:lstStyle/>
                    <a:p>
                      <a:r>
                        <a:rPr lang="en-US" sz="1000"/>
                        <a:t>15</a:t>
                      </a:r>
                    </a:p>
                  </a:txBody>
                  <a:tcPr/>
                </a:tc>
                <a:tc>
                  <a:txBody>
                    <a:bodyPr/>
                    <a:lstStyle/>
                    <a:p>
                      <a:r>
                        <a:rPr lang="en-US" sz="1000"/>
                        <a:t>267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2992655"/>
                  </a:ext>
                </a:extLst>
              </a:tr>
            </a:tbl>
          </a:graphicData>
        </a:graphic>
      </p:graphicFrame>
      <p:sp>
        <p:nvSpPr>
          <p:cNvPr id="4" name="Text Placeholder 3">
            <a:extLst>
              <a:ext uri="{FF2B5EF4-FFF2-40B4-BE49-F238E27FC236}">
                <a16:creationId xmlns:a16="http://schemas.microsoft.com/office/drawing/2014/main" id="{C7C47646-93BD-413D-A44D-2FF05BA2506C}"/>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685839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8BA1-4B0B-4FED-9827-F716ADA8456B}"/>
              </a:ext>
            </a:extLst>
          </p:cNvPr>
          <p:cNvSpPr>
            <a:spLocks noGrp="1"/>
          </p:cNvSpPr>
          <p:nvPr>
            <p:ph type="title"/>
          </p:nvPr>
        </p:nvSpPr>
        <p:spPr/>
        <p:txBody>
          <a:bodyPr/>
          <a:lstStyle/>
          <a:p>
            <a:r>
              <a:rPr lang="de-DE"/>
              <a:t>Eigene Posts - Links - Export | Treckerfahrer dürfen das</a:t>
            </a:r>
            <a:endParaRPr lang="en-US"/>
          </a:p>
        </p:txBody>
      </p:sp>
      <p:graphicFrame>
        <p:nvGraphicFramePr>
          <p:cNvPr id="5" name="Table Placeholder 4">
            <a:extLst>
              <a:ext uri="{FF2B5EF4-FFF2-40B4-BE49-F238E27FC236}">
                <a16:creationId xmlns:a16="http://schemas.microsoft.com/office/drawing/2014/main" id="{8331902C-99AD-4118-AE65-CBD5C340539C}"/>
              </a:ext>
            </a:extLst>
          </p:cNvPr>
          <p:cNvGraphicFramePr>
            <a:graphicFrameLocks noGrp="1"/>
          </p:cNvGraphicFramePr>
          <p:nvPr>
            <p:ph type="tbl" sz="quarter" idx="13"/>
            <p:extLst>
              <p:ext uri="{D42A27DB-BD31-4B8C-83A1-F6EECF244321}">
                <p14:modId xmlns:p14="http://schemas.microsoft.com/office/powerpoint/2010/main" val="258173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0915509"/>
                    </a:ext>
                  </a:extLst>
                </a:gridCol>
                <a:gridCol w="822960">
                  <a:extLst>
                    <a:ext uri="{9D8B030D-6E8A-4147-A177-3AD203B41FA5}">
                      <a16:colId xmlns:a16="http://schemas.microsoft.com/office/drawing/2014/main" val="3124759409"/>
                    </a:ext>
                  </a:extLst>
                </a:gridCol>
                <a:gridCol w="822960">
                  <a:extLst>
                    <a:ext uri="{9D8B030D-6E8A-4147-A177-3AD203B41FA5}">
                      <a16:colId xmlns:a16="http://schemas.microsoft.com/office/drawing/2014/main" val="1120307160"/>
                    </a:ext>
                  </a:extLst>
                </a:gridCol>
                <a:gridCol w="822960">
                  <a:extLst>
                    <a:ext uri="{9D8B030D-6E8A-4147-A177-3AD203B41FA5}">
                      <a16:colId xmlns:a16="http://schemas.microsoft.com/office/drawing/2014/main" val="4242682341"/>
                    </a:ext>
                  </a:extLst>
                </a:gridCol>
                <a:gridCol w="822960">
                  <a:extLst>
                    <a:ext uri="{9D8B030D-6E8A-4147-A177-3AD203B41FA5}">
                      <a16:colId xmlns:a16="http://schemas.microsoft.com/office/drawing/2014/main" val="2157134264"/>
                    </a:ext>
                  </a:extLst>
                </a:gridCol>
                <a:gridCol w="822960">
                  <a:extLst>
                    <a:ext uri="{9D8B030D-6E8A-4147-A177-3AD203B41FA5}">
                      <a16:colId xmlns:a16="http://schemas.microsoft.com/office/drawing/2014/main" val="4261355435"/>
                    </a:ext>
                  </a:extLst>
                </a:gridCol>
                <a:gridCol w="822960">
                  <a:extLst>
                    <a:ext uri="{9D8B030D-6E8A-4147-A177-3AD203B41FA5}">
                      <a16:colId xmlns:a16="http://schemas.microsoft.com/office/drawing/2014/main" val="3729793280"/>
                    </a:ext>
                  </a:extLst>
                </a:gridCol>
                <a:gridCol w="822960">
                  <a:extLst>
                    <a:ext uri="{9D8B030D-6E8A-4147-A177-3AD203B41FA5}">
                      <a16:colId xmlns:a16="http://schemas.microsoft.com/office/drawing/2014/main" val="2527424800"/>
                    </a:ext>
                  </a:extLst>
                </a:gridCol>
                <a:gridCol w="822960">
                  <a:extLst>
                    <a:ext uri="{9D8B030D-6E8A-4147-A177-3AD203B41FA5}">
                      <a16:colId xmlns:a16="http://schemas.microsoft.com/office/drawing/2014/main" val="3166448006"/>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23234363"/>
                  </a:ext>
                </a:extLst>
              </a:tr>
              <a:tr h="370840">
                <a:tc>
                  <a:txBody>
                    <a:bodyPr/>
                    <a:lstStyle/>
                    <a:p>
                      <a:r>
                        <a:rPr lang="de-DE" sz="1000" b="1"/>
                        <a:t> Treckerfahrer dürfen das - 2018-05-25 21:46:04 </a:t>
                      </a:r>
                      <a:r>
                        <a:rPr lang="de-DE" sz="1000"/>
                        <a:t> 
 Auf dem NDR Landpartie–Fest tritt Sven Tietzer gegen Hinnerk Baumgarten an mit Brunhilde! Um 16 Uhr im NDR Fernsehen oder kurze Zeit später auch in unserer NDR Mediathek. Noch besser: kommt vorbei nach Ratzeburg! Es lohnt sich bei herrlichstem Wetter!</a:t>
                      </a:r>
                      <a:endParaRPr lang="en-US" sz="1000"/>
                    </a:p>
                  </a:txBody>
                  <a:tcPr/>
                </a:tc>
                <a:tc>
                  <a:txBody>
                    <a:bodyPr/>
                    <a:lstStyle/>
                    <a:p>
                      <a:r>
                        <a:rPr lang="en-US" sz="1000"/>
                        <a:t>0.7 %</a:t>
                      </a:r>
                    </a:p>
                  </a:txBody>
                  <a:tcPr/>
                </a:tc>
                <a:tc>
                  <a:txBody>
                    <a:bodyPr/>
                    <a:lstStyle/>
                    <a:p>
                      <a:r>
                        <a:rPr lang="en-US" sz="1000"/>
                        <a:t>36</a:t>
                      </a:r>
                    </a:p>
                  </a:txBody>
                  <a:tcPr/>
                </a:tc>
                <a:tc>
                  <a:txBody>
                    <a:bodyPr/>
                    <a:lstStyle/>
                    <a:p>
                      <a:r>
                        <a:rPr lang="en-US" sz="1000"/>
                        <a:t>5172</a:t>
                      </a:r>
                    </a:p>
                  </a:txBody>
                  <a:tcPr/>
                </a:tc>
                <a:tc>
                  <a:txBody>
                    <a:bodyPr/>
                    <a:lstStyle/>
                    <a:p>
                      <a:r>
                        <a:rPr lang="en-US" sz="1000"/>
                        <a:t>76</a:t>
                      </a:r>
                    </a:p>
                  </a:txBody>
                  <a:tcPr/>
                </a:tc>
                <a:tc>
                  <a:txBody>
                    <a:bodyPr/>
                    <a:lstStyle/>
                    <a:p>
                      <a:r>
                        <a:rPr lang="en-US" sz="1000"/>
                        <a:t>1.5 %</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28943966"/>
                  </a:ext>
                </a:extLst>
              </a:tr>
            </a:tbl>
          </a:graphicData>
        </a:graphic>
      </p:graphicFrame>
      <p:sp>
        <p:nvSpPr>
          <p:cNvPr id="4" name="Text Placeholder 3">
            <a:extLst>
              <a:ext uri="{FF2B5EF4-FFF2-40B4-BE49-F238E27FC236}">
                <a16:creationId xmlns:a16="http://schemas.microsoft.com/office/drawing/2014/main" id="{81E60EE5-74A4-4990-9743-259E432EE888}"/>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108441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90D25-00DE-4F07-96D8-28E6A91919BD}"/>
              </a:ext>
            </a:extLst>
          </p:cNvPr>
          <p:cNvSpPr>
            <a:spLocks noGrp="1"/>
          </p:cNvSpPr>
          <p:nvPr>
            <p:ph type="title"/>
          </p:nvPr>
        </p:nvSpPr>
        <p:spPr/>
        <p:txBody>
          <a:bodyPr/>
          <a:lstStyle/>
          <a:p>
            <a:r>
              <a:rPr lang="de-DE"/>
              <a:t>Eigene Posts - Videostarts - Export | Treckerfahrer dürfen das</a:t>
            </a:r>
            <a:endParaRPr lang="en-US"/>
          </a:p>
        </p:txBody>
      </p:sp>
      <p:graphicFrame>
        <p:nvGraphicFramePr>
          <p:cNvPr id="5" name="Table Placeholder 4">
            <a:extLst>
              <a:ext uri="{FF2B5EF4-FFF2-40B4-BE49-F238E27FC236}">
                <a16:creationId xmlns:a16="http://schemas.microsoft.com/office/drawing/2014/main" id="{41960B31-2481-4B63-BFB7-5B08A3284A10}"/>
              </a:ext>
            </a:extLst>
          </p:cNvPr>
          <p:cNvGraphicFramePr>
            <a:graphicFrameLocks noGrp="1"/>
          </p:cNvGraphicFramePr>
          <p:nvPr>
            <p:ph type="tbl" sz="quarter" idx="13"/>
            <p:extLst>
              <p:ext uri="{D42A27DB-BD31-4B8C-83A1-F6EECF244321}">
                <p14:modId xmlns:p14="http://schemas.microsoft.com/office/powerpoint/2010/main" val="208727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8068294"/>
                    </a:ext>
                  </a:extLst>
                </a:gridCol>
                <a:gridCol w="822960">
                  <a:extLst>
                    <a:ext uri="{9D8B030D-6E8A-4147-A177-3AD203B41FA5}">
                      <a16:colId xmlns:a16="http://schemas.microsoft.com/office/drawing/2014/main" val="3834705279"/>
                    </a:ext>
                  </a:extLst>
                </a:gridCol>
                <a:gridCol w="822960">
                  <a:extLst>
                    <a:ext uri="{9D8B030D-6E8A-4147-A177-3AD203B41FA5}">
                      <a16:colId xmlns:a16="http://schemas.microsoft.com/office/drawing/2014/main" val="1045695817"/>
                    </a:ext>
                  </a:extLst>
                </a:gridCol>
                <a:gridCol w="822960">
                  <a:extLst>
                    <a:ext uri="{9D8B030D-6E8A-4147-A177-3AD203B41FA5}">
                      <a16:colId xmlns:a16="http://schemas.microsoft.com/office/drawing/2014/main" val="3362010423"/>
                    </a:ext>
                  </a:extLst>
                </a:gridCol>
                <a:gridCol w="822960">
                  <a:extLst>
                    <a:ext uri="{9D8B030D-6E8A-4147-A177-3AD203B41FA5}">
                      <a16:colId xmlns:a16="http://schemas.microsoft.com/office/drawing/2014/main" val="541205600"/>
                    </a:ext>
                  </a:extLst>
                </a:gridCol>
                <a:gridCol w="822960">
                  <a:extLst>
                    <a:ext uri="{9D8B030D-6E8A-4147-A177-3AD203B41FA5}">
                      <a16:colId xmlns:a16="http://schemas.microsoft.com/office/drawing/2014/main" val="835475336"/>
                    </a:ext>
                  </a:extLst>
                </a:gridCol>
                <a:gridCol w="822960">
                  <a:extLst>
                    <a:ext uri="{9D8B030D-6E8A-4147-A177-3AD203B41FA5}">
                      <a16:colId xmlns:a16="http://schemas.microsoft.com/office/drawing/2014/main" val="4038298498"/>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45114379"/>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326787</a:t>
                      </a:r>
                    </a:p>
                  </a:txBody>
                  <a:tcPr/>
                </a:tc>
                <a:tc>
                  <a:txBody>
                    <a:bodyPr/>
                    <a:lstStyle/>
                    <a:p>
                      <a:r>
                        <a:rPr lang="en-US" sz="1000"/>
                        <a:t>268351</a:t>
                      </a:r>
                    </a:p>
                  </a:txBody>
                  <a:tcPr/>
                </a:tc>
                <a:tc>
                  <a:txBody>
                    <a:bodyPr/>
                    <a:lstStyle/>
                    <a:p>
                      <a:r>
                        <a:rPr lang="en-US" sz="1000"/>
                        <a:t>47 %</a:t>
                      </a:r>
                    </a:p>
                  </a:txBody>
                  <a:tcPr/>
                </a:tc>
                <a:tc>
                  <a:txBody>
                    <a:bodyPr/>
                    <a:lstStyle/>
                    <a:p>
                      <a:r>
                        <a:rPr lang="en-US" sz="1000"/>
                        <a:t>2:07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4859423"/>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227054</a:t>
                      </a:r>
                    </a:p>
                  </a:txBody>
                  <a:tcPr/>
                </a:tc>
                <a:tc>
                  <a:txBody>
                    <a:bodyPr/>
                    <a:lstStyle/>
                    <a:p>
                      <a:r>
                        <a:rPr lang="en-US" sz="1000"/>
                        <a:t>172603</a:t>
                      </a:r>
                    </a:p>
                  </a:txBody>
                  <a:tcPr/>
                </a:tc>
                <a:tc>
                  <a:txBody>
                    <a:bodyPr/>
                    <a:lstStyle/>
                    <a:p>
                      <a:r>
                        <a:rPr lang="en-US" sz="1000"/>
                        <a:t>36 %</a:t>
                      </a:r>
                    </a:p>
                  </a:txBody>
                  <a:tcPr/>
                </a:tc>
                <a:tc>
                  <a:txBody>
                    <a:bodyPr/>
                    <a:lstStyle/>
                    <a:p>
                      <a:r>
                        <a:rPr lang="en-US" sz="1000"/>
                        <a:t>2:04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94244751"/>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126994</a:t>
                      </a:r>
                    </a:p>
                  </a:txBody>
                  <a:tcPr/>
                </a:tc>
                <a:tc>
                  <a:txBody>
                    <a:bodyPr/>
                    <a:lstStyle/>
                    <a:p>
                      <a:r>
                        <a:rPr lang="en-US" sz="1000"/>
                        <a:t>92441</a:t>
                      </a:r>
                    </a:p>
                  </a:txBody>
                  <a:tcPr/>
                </a:tc>
                <a:tc>
                  <a:txBody>
                    <a:bodyPr/>
                    <a:lstStyle/>
                    <a:p>
                      <a:r>
                        <a:rPr lang="en-US" sz="1000"/>
                        <a:t>22 %</a:t>
                      </a:r>
                    </a:p>
                  </a:txBody>
                  <a:tcPr/>
                </a:tc>
                <a:tc>
                  <a:txBody>
                    <a:bodyPr/>
                    <a:lstStyle/>
                    <a:p>
                      <a:r>
                        <a:rPr lang="en-US" sz="1000"/>
                        <a:t>1:42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60541945"/>
                  </a:ext>
                </a:extLst>
              </a:tr>
              <a:tr h="370840">
                <a:tc>
                  <a:txBody>
                    <a:bodyPr/>
                    <a:lstStyle/>
                    <a:p>
                      <a:r>
                        <a:rPr lang="de-DE" sz="1000" b="1"/>
                        <a:t> Treckerfahrer dürfen das - 2018-05-10 16:00:01 </a:t>
                      </a:r>
                      <a:r>
                        <a:rPr lang="de-DE" sz="1000"/>
                        <a:t> 
 Treckerwasserski 2.0 - Nachmachen erlaubt!</a:t>
                      </a:r>
                      <a:endParaRPr lang="en-US" sz="1000"/>
                    </a:p>
                  </a:txBody>
                  <a:tcPr/>
                </a:tc>
                <a:tc>
                  <a:txBody>
                    <a:bodyPr/>
                    <a:lstStyle/>
                    <a:p>
                      <a:r>
                        <a:rPr lang="en-US" sz="1000"/>
                        <a:t>77118</a:t>
                      </a:r>
                    </a:p>
                  </a:txBody>
                  <a:tcPr/>
                </a:tc>
                <a:tc>
                  <a:txBody>
                    <a:bodyPr/>
                    <a:lstStyle/>
                    <a:p>
                      <a:r>
                        <a:rPr lang="en-US" sz="1000"/>
                        <a:t>46313</a:t>
                      </a:r>
                    </a:p>
                  </a:txBody>
                  <a:tcPr/>
                </a:tc>
                <a:tc>
                  <a:txBody>
                    <a:bodyPr/>
                    <a:lstStyle/>
                    <a:p>
                      <a:r>
                        <a:rPr lang="en-US" sz="1000"/>
                        <a:t>30 %</a:t>
                      </a:r>
                    </a:p>
                  </a:txBody>
                  <a:tcPr/>
                </a:tc>
                <a:tc>
                  <a:txBody>
                    <a:bodyPr/>
                    <a:lstStyle/>
                    <a:p>
                      <a:r>
                        <a:rPr lang="en-US" sz="1000"/>
                        <a:t>0:34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00744089"/>
                  </a:ext>
                </a:extLst>
              </a:tr>
              <a:tr h="370840">
                <a:tc>
                  <a:txBody>
                    <a:bodyPr/>
                    <a:lstStyle/>
                    <a:p>
                      <a:r>
                        <a:rPr lang="de-DE" sz="1000" b="1"/>
                        <a:t> Treckerfahrer dürfen das - 2018-05-24 06:30:00 </a:t>
                      </a:r>
                      <a:r>
                        <a:rPr lang="de-DE" sz="1000"/>
                        <a:t> 
 So etwas habt Ihr garantiert nicht auf Eurem Acker! Merke: alles muss seine Ordnung haben - selbst, wenn Steuern nicht immer zweckgebunden sind! Danke an Extra 3! 🚜</a:t>
                      </a:r>
                      <a:endParaRPr lang="en-US" sz="1000"/>
                    </a:p>
                  </a:txBody>
                  <a:tcPr/>
                </a:tc>
                <a:tc>
                  <a:txBody>
                    <a:bodyPr/>
                    <a:lstStyle/>
                    <a:p>
                      <a:r>
                        <a:rPr lang="en-US" sz="1000"/>
                        <a:t>41979</a:t>
                      </a:r>
                    </a:p>
                  </a:txBody>
                  <a:tcPr/>
                </a:tc>
                <a:tc>
                  <a:txBody>
                    <a:bodyPr/>
                    <a:lstStyle/>
                    <a:p>
                      <a:r>
                        <a:rPr lang="en-US" sz="1000"/>
                        <a:t>28276</a:t>
                      </a:r>
                    </a:p>
                  </a:txBody>
                  <a:tcPr/>
                </a:tc>
                <a:tc>
                  <a:txBody>
                    <a:bodyPr/>
                    <a:lstStyle/>
                    <a:p>
                      <a:r>
                        <a:rPr lang="en-US" sz="1000"/>
                        <a:t>18 %</a:t>
                      </a:r>
                    </a:p>
                  </a:txBody>
                  <a:tcPr/>
                </a:tc>
                <a:tc>
                  <a:txBody>
                    <a:bodyPr/>
                    <a:lstStyle/>
                    <a:p>
                      <a:r>
                        <a:rPr lang="en-US" sz="1000"/>
                        <a:t>2:31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22769122"/>
                  </a:ext>
                </a:extLst>
              </a:tr>
            </a:tbl>
          </a:graphicData>
        </a:graphic>
      </p:graphicFrame>
      <p:sp>
        <p:nvSpPr>
          <p:cNvPr id="4" name="Text Placeholder 3">
            <a:extLst>
              <a:ext uri="{FF2B5EF4-FFF2-40B4-BE49-F238E27FC236}">
                <a16:creationId xmlns:a16="http://schemas.microsoft.com/office/drawing/2014/main" id="{D6D6531A-2703-4AE0-AFDE-9270A30E6B0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506551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BD1B9-C6FA-4C40-9C97-08E05EB82962}"/>
              </a:ext>
            </a:extLst>
          </p:cNvPr>
          <p:cNvSpPr>
            <a:spLocks noGrp="1"/>
          </p:cNvSpPr>
          <p:nvPr>
            <p:ph type="title"/>
          </p:nvPr>
        </p:nvSpPr>
        <p:spPr/>
        <p:txBody>
          <a:bodyPr/>
          <a:lstStyle/>
          <a:p>
            <a:r>
              <a:rPr lang="de-DE"/>
              <a:t>Eigene Posts - Videostartrate - Export | Treckerfahrer dürfen das</a:t>
            </a:r>
            <a:endParaRPr lang="en-US"/>
          </a:p>
        </p:txBody>
      </p:sp>
      <p:graphicFrame>
        <p:nvGraphicFramePr>
          <p:cNvPr id="5" name="Table Placeholder 4">
            <a:extLst>
              <a:ext uri="{FF2B5EF4-FFF2-40B4-BE49-F238E27FC236}">
                <a16:creationId xmlns:a16="http://schemas.microsoft.com/office/drawing/2014/main" id="{74C71117-A768-4DD8-8621-7D188E4903D3}"/>
              </a:ext>
            </a:extLst>
          </p:cNvPr>
          <p:cNvGraphicFramePr>
            <a:graphicFrameLocks noGrp="1"/>
          </p:cNvGraphicFramePr>
          <p:nvPr>
            <p:ph type="tbl" sz="quarter" idx="13"/>
            <p:extLst>
              <p:ext uri="{D42A27DB-BD31-4B8C-83A1-F6EECF244321}">
                <p14:modId xmlns:p14="http://schemas.microsoft.com/office/powerpoint/2010/main" val="2292350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8708840"/>
                    </a:ext>
                  </a:extLst>
                </a:gridCol>
                <a:gridCol w="822960">
                  <a:extLst>
                    <a:ext uri="{9D8B030D-6E8A-4147-A177-3AD203B41FA5}">
                      <a16:colId xmlns:a16="http://schemas.microsoft.com/office/drawing/2014/main" val="1369036742"/>
                    </a:ext>
                  </a:extLst>
                </a:gridCol>
                <a:gridCol w="822960">
                  <a:extLst>
                    <a:ext uri="{9D8B030D-6E8A-4147-A177-3AD203B41FA5}">
                      <a16:colId xmlns:a16="http://schemas.microsoft.com/office/drawing/2014/main" val="57386598"/>
                    </a:ext>
                  </a:extLst>
                </a:gridCol>
                <a:gridCol w="822960">
                  <a:extLst>
                    <a:ext uri="{9D8B030D-6E8A-4147-A177-3AD203B41FA5}">
                      <a16:colId xmlns:a16="http://schemas.microsoft.com/office/drawing/2014/main" val="2314115732"/>
                    </a:ext>
                  </a:extLst>
                </a:gridCol>
                <a:gridCol w="822960">
                  <a:extLst>
                    <a:ext uri="{9D8B030D-6E8A-4147-A177-3AD203B41FA5}">
                      <a16:colId xmlns:a16="http://schemas.microsoft.com/office/drawing/2014/main" val="1800677594"/>
                    </a:ext>
                  </a:extLst>
                </a:gridCol>
                <a:gridCol w="822960">
                  <a:extLst>
                    <a:ext uri="{9D8B030D-6E8A-4147-A177-3AD203B41FA5}">
                      <a16:colId xmlns:a16="http://schemas.microsoft.com/office/drawing/2014/main" val="1344280761"/>
                    </a:ext>
                  </a:extLst>
                </a:gridCol>
                <a:gridCol w="822960">
                  <a:extLst>
                    <a:ext uri="{9D8B030D-6E8A-4147-A177-3AD203B41FA5}">
                      <a16:colId xmlns:a16="http://schemas.microsoft.com/office/drawing/2014/main" val="104309094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76535468"/>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141.00 %</a:t>
                      </a:r>
                    </a:p>
                  </a:txBody>
                  <a:tcPr/>
                </a:tc>
                <a:tc>
                  <a:txBody>
                    <a:bodyPr/>
                    <a:lstStyle/>
                    <a:p>
                      <a:r>
                        <a:rPr lang="en-US" sz="1000"/>
                        <a:t>166.87 %</a:t>
                      </a:r>
                    </a:p>
                  </a:txBody>
                  <a:tcPr/>
                </a:tc>
                <a:tc>
                  <a:txBody>
                    <a:bodyPr/>
                    <a:lstStyle/>
                    <a:p>
                      <a:r>
                        <a:rPr lang="en-US" sz="1000"/>
                        <a:t>268351</a:t>
                      </a:r>
                    </a:p>
                  </a:txBody>
                  <a:tcPr/>
                </a:tc>
                <a:tc>
                  <a:txBody>
                    <a:bodyPr/>
                    <a:lstStyle/>
                    <a:p>
                      <a:r>
                        <a:rPr lang="en-US" sz="1000"/>
                        <a:t>190322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2428683"/>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64.79 %</a:t>
                      </a:r>
                    </a:p>
                  </a:txBody>
                  <a:tcPr/>
                </a:tc>
                <a:tc>
                  <a:txBody>
                    <a:bodyPr/>
                    <a:lstStyle/>
                    <a:p>
                      <a:r>
                        <a:rPr lang="en-US" sz="1000"/>
                        <a:t>84.09 %</a:t>
                      </a:r>
                    </a:p>
                  </a:txBody>
                  <a:tcPr/>
                </a:tc>
                <a:tc>
                  <a:txBody>
                    <a:bodyPr/>
                    <a:lstStyle/>
                    <a:p>
                      <a:r>
                        <a:rPr lang="en-US" sz="1000"/>
                        <a:t>92441</a:t>
                      </a:r>
                    </a:p>
                  </a:txBody>
                  <a:tcPr/>
                </a:tc>
                <a:tc>
                  <a:txBody>
                    <a:bodyPr/>
                    <a:lstStyle/>
                    <a:p>
                      <a:r>
                        <a:rPr lang="en-US" sz="1000"/>
                        <a:t>137445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6765412"/>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56.47 %</a:t>
                      </a:r>
                    </a:p>
                  </a:txBody>
                  <a:tcPr/>
                </a:tc>
                <a:tc>
                  <a:txBody>
                    <a:bodyPr/>
                    <a:lstStyle/>
                    <a:p>
                      <a:r>
                        <a:rPr lang="en-US" sz="1000"/>
                        <a:t>72.43 %</a:t>
                      </a:r>
                    </a:p>
                  </a:txBody>
                  <a:tcPr/>
                </a:tc>
                <a:tc>
                  <a:txBody>
                    <a:bodyPr/>
                    <a:lstStyle/>
                    <a:p>
                      <a:r>
                        <a:rPr lang="en-US" sz="1000"/>
                        <a:t>172603</a:t>
                      </a:r>
                    </a:p>
                  </a:txBody>
                  <a:tcPr/>
                </a:tc>
                <a:tc>
                  <a:txBody>
                    <a:bodyPr/>
                    <a:lstStyle/>
                    <a:p>
                      <a:r>
                        <a:rPr lang="en-US" sz="1000"/>
                        <a:t>289783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61058350"/>
                  </a:ext>
                </a:extLst>
              </a:tr>
              <a:tr h="370840">
                <a:tc>
                  <a:txBody>
                    <a:bodyPr/>
                    <a:lstStyle/>
                    <a:p>
                      <a:r>
                        <a:rPr lang="de-DE" sz="1000" b="1"/>
                        <a:t> Treckerfahrer dürfen das - 2018-05-17 06:00:00 </a:t>
                      </a:r>
                      <a:r>
                        <a:rPr lang="de-DE" sz="1000"/>
                        <a:t> 
 Fundstück der Woche aus unserem Archiv von Extra 3: die unterdrückten Sportarten 2008! Urkomisch und topaktuell: wenn Ihr ähnliche Erfahrungen damit gemacht habt, schickt uns gern Eure Videoclips zum Thema Ackersurfing &amp; Co.! Unbedingt Ton an! 🚜</a:t>
                      </a:r>
                      <a:endParaRPr lang="en-US" sz="1000"/>
                    </a:p>
                  </a:txBody>
                  <a:tcPr/>
                </a:tc>
                <a:tc>
                  <a:txBody>
                    <a:bodyPr/>
                    <a:lstStyle/>
                    <a:p>
                      <a:r>
                        <a:rPr lang="en-US" sz="1000"/>
                        <a:t>47.94 %</a:t>
                      </a:r>
                    </a:p>
                  </a:txBody>
                  <a:tcPr/>
                </a:tc>
                <a:tc>
                  <a:txBody>
                    <a:bodyPr/>
                    <a:lstStyle/>
                    <a:p>
                      <a:r>
                        <a:rPr lang="en-US" sz="1000"/>
                        <a:t>60.36 %</a:t>
                      </a:r>
                    </a:p>
                  </a:txBody>
                  <a:tcPr/>
                </a:tc>
                <a:tc>
                  <a:txBody>
                    <a:bodyPr/>
                    <a:lstStyle/>
                    <a:p>
                      <a:r>
                        <a:rPr lang="en-US" sz="1000"/>
                        <a:t>5542</a:t>
                      </a:r>
                    </a:p>
                  </a:txBody>
                  <a:tcPr/>
                </a:tc>
                <a:tc>
                  <a:txBody>
                    <a:bodyPr/>
                    <a:lstStyle/>
                    <a:p>
                      <a:r>
                        <a:rPr lang="en-US" sz="1000"/>
                        <a:t>11455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6663261"/>
                  </a:ext>
                </a:extLst>
              </a:tr>
              <a:tr h="370840">
                <a:tc>
                  <a:txBody>
                    <a:bodyPr/>
                    <a:lstStyle/>
                    <a:p>
                      <a:r>
                        <a:rPr lang="de-DE" sz="1000" b="1"/>
                        <a:t> Treckerfahrer dürfen das - 2018-05-09 13:00:00 </a:t>
                      </a:r>
                      <a:r>
                        <a:rPr lang="de-DE" sz="1000"/>
                        <a:t> 
 Dieser Treckerfahrer bringt es auf den Punkt! - Wenn Ihr Eure Tour macht, denkt an uns, schickt uns Eure Bilder, Videos, wir posten!!!</a:t>
                      </a:r>
                      <a:endParaRPr lang="en-US" sz="1000"/>
                    </a:p>
                  </a:txBody>
                  <a:tcPr/>
                </a:tc>
                <a:tc>
                  <a:txBody>
                    <a:bodyPr/>
                    <a:lstStyle/>
                    <a:p>
                      <a:r>
                        <a:rPr lang="en-US" sz="1000"/>
                        <a:t>39.18 %</a:t>
                      </a:r>
                    </a:p>
                  </a:txBody>
                  <a:tcPr/>
                </a:tc>
                <a:tc>
                  <a:txBody>
                    <a:bodyPr/>
                    <a:lstStyle/>
                    <a:p>
                      <a:r>
                        <a:rPr lang="en-US" sz="1000"/>
                        <a:t>56.61 %</a:t>
                      </a:r>
                    </a:p>
                  </a:txBody>
                  <a:tcPr/>
                </a:tc>
                <a:tc>
                  <a:txBody>
                    <a:bodyPr/>
                    <a:lstStyle/>
                    <a:p>
                      <a:r>
                        <a:rPr lang="en-US" sz="1000"/>
                        <a:t>4425</a:t>
                      </a:r>
                    </a:p>
                  </a:txBody>
                  <a:tcPr/>
                </a:tc>
                <a:tc>
                  <a:txBody>
                    <a:bodyPr/>
                    <a:lstStyle/>
                    <a:p>
                      <a:r>
                        <a:rPr lang="en-US" sz="1000"/>
                        <a:t>10688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19244616"/>
                  </a:ext>
                </a:extLst>
              </a:tr>
            </a:tbl>
          </a:graphicData>
        </a:graphic>
      </p:graphicFrame>
      <p:sp>
        <p:nvSpPr>
          <p:cNvPr id="4" name="Text Placeholder 3">
            <a:extLst>
              <a:ext uri="{FF2B5EF4-FFF2-40B4-BE49-F238E27FC236}">
                <a16:creationId xmlns:a16="http://schemas.microsoft.com/office/drawing/2014/main" id="{EBFA14DA-0D59-4CBB-951E-BF347FC076FC}"/>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031930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73FCC-4AA5-4024-89F3-77984359E984}"/>
              </a:ext>
            </a:extLst>
          </p:cNvPr>
          <p:cNvSpPr>
            <a:spLocks noGrp="1"/>
          </p:cNvSpPr>
          <p:nvPr>
            <p:ph type="title"/>
          </p:nvPr>
        </p:nvSpPr>
        <p:spPr/>
        <p:txBody>
          <a:bodyPr/>
          <a:lstStyle/>
          <a:p>
            <a:r>
              <a:rPr lang="de-DE"/>
              <a:t>Eigene Posts - Videostartrate - Flop - Export | Treckerfahrer dürfen das</a:t>
            </a:r>
            <a:endParaRPr lang="en-US"/>
          </a:p>
        </p:txBody>
      </p:sp>
      <p:graphicFrame>
        <p:nvGraphicFramePr>
          <p:cNvPr id="5" name="Table Placeholder 4">
            <a:extLst>
              <a:ext uri="{FF2B5EF4-FFF2-40B4-BE49-F238E27FC236}">
                <a16:creationId xmlns:a16="http://schemas.microsoft.com/office/drawing/2014/main" id="{6D323FE3-41A2-44B4-A5A1-913ABC32E662}"/>
              </a:ext>
            </a:extLst>
          </p:cNvPr>
          <p:cNvGraphicFramePr>
            <a:graphicFrameLocks noGrp="1"/>
          </p:cNvGraphicFramePr>
          <p:nvPr>
            <p:ph type="tbl" sz="quarter" idx="13"/>
            <p:extLst>
              <p:ext uri="{D42A27DB-BD31-4B8C-83A1-F6EECF244321}">
                <p14:modId xmlns:p14="http://schemas.microsoft.com/office/powerpoint/2010/main" val="1224958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9556938"/>
                    </a:ext>
                  </a:extLst>
                </a:gridCol>
                <a:gridCol w="822960">
                  <a:extLst>
                    <a:ext uri="{9D8B030D-6E8A-4147-A177-3AD203B41FA5}">
                      <a16:colId xmlns:a16="http://schemas.microsoft.com/office/drawing/2014/main" val="2111918026"/>
                    </a:ext>
                  </a:extLst>
                </a:gridCol>
                <a:gridCol w="822960">
                  <a:extLst>
                    <a:ext uri="{9D8B030D-6E8A-4147-A177-3AD203B41FA5}">
                      <a16:colId xmlns:a16="http://schemas.microsoft.com/office/drawing/2014/main" val="3648099722"/>
                    </a:ext>
                  </a:extLst>
                </a:gridCol>
                <a:gridCol w="822960">
                  <a:extLst>
                    <a:ext uri="{9D8B030D-6E8A-4147-A177-3AD203B41FA5}">
                      <a16:colId xmlns:a16="http://schemas.microsoft.com/office/drawing/2014/main" val="1133569955"/>
                    </a:ext>
                  </a:extLst>
                </a:gridCol>
                <a:gridCol w="822960">
                  <a:extLst>
                    <a:ext uri="{9D8B030D-6E8A-4147-A177-3AD203B41FA5}">
                      <a16:colId xmlns:a16="http://schemas.microsoft.com/office/drawing/2014/main" val="3447248837"/>
                    </a:ext>
                  </a:extLst>
                </a:gridCol>
                <a:gridCol w="822960">
                  <a:extLst>
                    <a:ext uri="{9D8B030D-6E8A-4147-A177-3AD203B41FA5}">
                      <a16:colId xmlns:a16="http://schemas.microsoft.com/office/drawing/2014/main" val="1796457468"/>
                    </a:ext>
                  </a:extLst>
                </a:gridCol>
                <a:gridCol w="822960">
                  <a:extLst>
                    <a:ext uri="{9D8B030D-6E8A-4147-A177-3AD203B41FA5}">
                      <a16:colId xmlns:a16="http://schemas.microsoft.com/office/drawing/2014/main" val="416736410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56813517"/>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0.0 %</a:t>
                      </a:r>
                    </a:p>
                  </a:txBody>
                  <a:tcPr/>
                </a:tc>
                <a:tc>
                  <a:txBody>
                    <a:bodyPr/>
                    <a:lstStyle/>
                    <a:p>
                      <a:r>
                        <a:rPr lang="en-US" sz="1000"/>
                        <a:t>434.6 %</a:t>
                      </a:r>
                    </a:p>
                  </a:txBody>
                  <a:tcPr/>
                </a:tc>
                <a:tc>
                  <a:txBody>
                    <a:bodyPr/>
                    <a:lstStyle/>
                    <a:p>
                      <a:r>
                        <a:rPr lang="en-US" sz="1000"/>
                        <a:t>0</a:t>
                      </a:r>
                    </a:p>
                  </a:txBody>
                  <a:tcPr/>
                </a:tc>
                <a:tc>
                  <a:txBody>
                    <a:bodyPr/>
                    <a:lstStyle/>
                    <a:p>
                      <a:r>
                        <a:rPr lang="en-US" sz="1000"/>
                        <a:t>1562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8749880"/>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0.0 %</a:t>
                      </a:r>
                    </a:p>
                  </a:txBody>
                  <a:tcPr/>
                </a:tc>
                <a:tc>
                  <a:txBody>
                    <a:bodyPr/>
                    <a:lstStyle/>
                    <a:p>
                      <a:r>
                        <a:rPr lang="en-US" sz="1000"/>
                        <a:t>522.3 %</a:t>
                      </a:r>
                    </a:p>
                  </a:txBody>
                  <a:tcPr/>
                </a:tc>
                <a:tc>
                  <a:txBody>
                    <a:bodyPr/>
                    <a:lstStyle/>
                    <a:p>
                      <a:r>
                        <a:rPr lang="en-US" sz="1000"/>
                        <a:t>0</a:t>
                      </a:r>
                    </a:p>
                  </a:txBody>
                  <a:tcPr/>
                </a:tc>
                <a:tc>
                  <a:txBody>
                    <a:bodyPr/>
                    <a:lstStyle/>
                    <a:p>
                      <a:r>
                        <a:rPr lang="en-US" sz="1000"/>
                        <a:t>669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08250058"/>
                  </a:ext>
                </a:extLst>
              </a:tr>
              <a:tr h="370840">
                <a:tc>
                  <a:txBody>
                    <a:bodyPr/>
                    <a:lstStyle/>
                    <a:p>
                      <a:r>
                        <a:rPr lang="de-DE" sz="1000" b="1"/>
                        <a:t> Treckerfahrer dürfen das - 2018-05-28 09:50:13 </a:t>
                      </a:r>
                      <a:r>
                        <a:rPr lang="de-DE" sz="1000"/>
                        <a:t> 
 Nicht verpassen: heute um Viertel nach 6 im NDR Fernsehen! Schaut mal rein - es lohnt sich!!! 🚜</a:t>
                      </a:r>
                      <a:endParaRPr lang="en-US" sz="1000"/>
                    </a:p>
                  </a:txBody>
                  <a:tcPr/>
                </a:tc>
                <a:tc>
                  <a:txBody>
                    <a:bodyPr/>
                    <a:lstStyle/>
                    <a:p>
                      <a:r>
                        <a:rPr lang="en-US" sz="1000"/>
                        <a:t>0.0 %</a:t>
                      </a:r>
                    </a:p>
                  </a:txBody>
                  <a:tcPr/>
                </a:tc>
                <a:tc>
                  <a:txBody>
                    <a:bodyPr/>
                    <a:lstStyle/>
                    <a:p>
                      <a:r>
                        <a:rPr lang="en-US" sz="1000"/>
                        <a:t>381.1 %</a:t>
                      </a:r>
                    </a:p>
                  </a:txBody>
                  <a:tcPr/>
                </a:tc>
                <a:tc>
                  <a:txBody>
                    <a:bodyPr/>
                    <a:lstStyle/>
                    <a:p>
                      <a:r>
                        <a:rPr lang="en-US" sz="1000"/>
                        <a:t>0</a:t>
                      </a:r>
                    </a:p>
                  </a:txBody>
                  <a:tcPr/>
                </a:tc>
                <a:tc>
                  <a:txBody>
                    <a:bodyPr/>
                    <a:lstStyle/>
                    <a:p>
                      <a:r>
                        <a:rPr lang="en-US" sz="1000"/>
                        <a:t>1088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9555689"/>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0.0 %</a:t>
                      </a:r>
                    </a:p>
                  </a:txBody>
                  <a:tcPr/>
                </a:tc>
                <a:tc>
                  <a:txBody>
                    <a:bodyPr/>
                    <a:lstStyle/>
                    <a:p>
                      <a:r>
                        <a:rPr lang="en-US" sz="1000"/>
                        <a:t>496.0 %</a:t>
                      </a:r>
                    </a:p>
                  </a:txBody>
                  <a:tcPr/>
                </a:tc>
                <a:tc>
                  <a:txBody>
                    <a:bodyPr/>
                    <a:lstStyle/>
                    <a:p>
                      <a:r>
                        <a:rPr lang="en-US" sz="1000"/>
                        <a:t>0</a:t>
                      </a:r>
                    </a:p>
                  </a:txBody>
                  <a:tcPr/>
                </a:tc>
                <a:tc>
                  <a:txBody>
                    <a:bodyPr/>
                    <a:lstStyle/>
                    <a:p>
                      <a:r>
                        <a:rPr lang="en-US" sz="1000"/>
                        <a:t>1619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5554400"/>
                  </a:ext>
                </a:extLst>
              </a:tr>
              <a:tr h="370840">
                <a:tc>
                  <a:txBody>
                    <a:bodyPr/>
                    <a:lstStyle/>
                    <a:p>
                      <a:r>
                        <a:rPr lang="de-DE" sz="1000" b="1"/>
                        <a:t> Treckerfahrer dürfen das - 2018-05-10 11:11:31 </a:t>
                      </a:r>
                      <a:r>
                        <a:rPr lang="de-DE" sz="1000"/>
                        <a:t> 
 Euch allen einen schönen Vatertag!</a:t>
                      </a:r>
                      <a:endParaRPr lang="en-US" sz="1000"/>
                    </a:p>
                  </a:txBody>
                  <a:tcPr/>
                </a:tc>
                <a:tc>
                  <a:txBody>
                    <a:bodyPr/>
                    <a:lstStyle/>
                    <a:p>
                      <a:r>
                        <a:rPr lang="en-US" sz="1000"/>
                        <a:t>0.0 %</a:t>
                      </a:r>
                    </a:p>
                  </a:txBody>
                  <a:tcPr/>
                </a:tc>
                <a:tc>
                  <a:txBody>
                    <a:bodyPr/>
                    <a:lstStyle/>
                    <a:p>
                      <a:r>
                        <a:rPr lang="en-US" sz="1000"/>
                        <a:t>225.3 %</a:t>
                      </a:r>
                    </a:p>
                  </a:txBody>
                  <a:tcPr/>
                </a:tc>
                <a:tc>
                  <a:txBody>
                    <a:bodyPr/>
                    <a:lstStyle/>
                    <a:p>
                      <a:r>
                        <a:rPr lang="en-US" sz="1000"/>
                        <a:t>0</a:t>
                      </a:r>
                    </a:p>
                  </a:txBody>
                  <a:tcPr/>
                </a:tc>
                <a:tc>
                  <a:txBody>
                    <a:bodyPr/>
                    <a:lstStyle/>
                    <a:p>
                      <a:r>
                        <a:rPr lang="en-US" sz="1000"/>
                        <a:t>660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89641036"/>
                  </a:ext>
                </a:extLst>
              </a:tr>
            </a:tbl>
          </a:graphicData>
        </a:graphic>
      </p:graphicFrame>
      <p:sp>
        <p:nvSpPr>
          <p:cNvPr id="4" name="Text Placeholder 3">
            <a:extLst>
              <a:ext uri="{FF2B5EF4-FFF2-40B4-BE49-F238E27FC236}">
                <a16:creationId xmlns:a16="http://schemas.microsoft.com/office/drawing/2014/main" id="{64C9C3B4-9787-4AB9-9EAD-4748AB75B54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9374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53EB9-E753-4ED8-8116-0E45BD4CDC98}"/>
              </a:ext>
            </a:extLst>
          </p:cNvPr>
          <p:cNvSpPr>
            <a:spLocks noGrp="1"/>
          </p:cNvSpPr>
          <p:nvPr>
            <p:ph type="title"/>
          </p:nvPr>
        </p:nvSpPr>
        <p:spPr/>
        <p:txBody>
          <a:bodyPr/>
          <a:lstStyle/>
          <a:p>
            <a:r>
              <a:rPr lang="de-DE"/>
              <a:t>Eigene Posts - Potenzielle Reichweite - Export | Treckerfahrer dürfen das - 1 of 2</a:t>
            </a:r>
            <a:endParaRPr lang="en-US"/>
          </a:p>
        </p:txBody>
      </p:sp>
      <p:graphicFrame>
        <p:nvGraphicFramePr>
          <p:cNvPr id="5" name="Table Placeholder 4">
            <a:extLst>
              <a:ext uri="{FF2B5EF4-FFF2-40B4-BE49-F238E27FC236}">
                <a16:creationId xmlns:a16="http://schemas.microsoft.com/office/drawing/2014/main" id="{BD78EF10-B5F8-4F67-A6C1-C1CC0CAFC58A}"/>
              </a:ext>
            </a:extLst>
          </p:cNvPr>
          <p:cNvGraphicFramePr>
            <a:graphicFrameLocks noGrp="1"/>
          </p:cNvGraphicFramePr>
          <p:nvPr>
            <p:ph type="tbl" sz="quarter" idx="13"/>
            <p:extLst>
              <p:ext uri="{D42A27DB-BD31-4B8C-83A1-F6EECF244321}">
                <p14:modId xmlns:p14="http://schemas.microsoft.com/office/powerpoint/2010/main" val="586007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0494305"/>
                    </a:ext>
                  </a:extLst>
                </a:gridCol>
                <a:gridCol w="822960">
                  <a:extLst>
                    <a:ext uri="{9D8B030D-6E8A-4147-A177-3AD203B41FA5}">
                      <a16:colId xmlns:a16="http://schemas.microsoft.com/office/drawing/2014/main" val="3936993491"/>
                    </a:ext>
                  </a:extLst>
                </a:gridCol>
                <a:gridCol w="822960">
                  <a:extLst>
                    <a:ext uri="{9D8B030D-6E8A-4147-A177-3AD203B41FA5}">
                      <a16:colId xmlns:a16="http://schemas.microsoft.com/office/drawing/2014/main" val="3436993159"/>
                    </a:ext>
                  </a:extLst>
                </a:gridCol>
                <a:gridCol w="822960">
                  <a:extLst>
                    <a:ext uri="{9D8B030D-6E8A-4147-A177-3AD203B41FA5}">
                      <a16:colId xmlns:a16="http://schemas.microsoft.com/office/drawing/2014/main" val="1051106644"/>
                    </a:ext>
                  </a:extLst>
                </a:gridCol>
                <a:gridCol w="822960">
                  <a:extLst>
                    <a:ext uri="{9D8B030D-6E8A-4147-A177-3AD203B41FA5}">
                      <a16:colId xmlns:a16="http://schemas.microsoft.com/office/drawing/2014/main" val="404542572"/>
                    </a:ext>
                  </a:extLst>
                </a:gridCol>
                <a:gridCol w="822960">
                  <a:extLst>
                    <a:ext uri="{9D8B030D-6E8A-4147-A177-3AD203B41FA5}">
                      <a16:colId xmlns:a16="http://schemas.microsoft.com/office/drawing/2014/main" val="3394404642"/>
                    </a:ext>
                  </a:extLst>
                </a:gridCol>
                <a:gridCol w="411480">
                  <a:extLst>
                    <a:ext uri="{9D8B030D-6E8A-4147-A177-3AD203B41FA5}">
                      <a16:colId xmlns:a16="http://schemas.microsoft.com/office/drawing/2014/main" val="3369528129"/>
                    </a:ext>
                  </a:extLst>
                </a:gridCol>
                <a:gridCol w="822960">
                  <a:extLst>
                    <a:ext uri="{9D8B030D-6E8A-4147-A177-3AD203B41FA5}">
                      <a16:colId xmlns:a16="http://schemas.microsoft.com/office/drawing/2014/main" val="3951423466"/>
                    </a:ext>
                  </a:extLst>
                </a:gridCol>
                <a:gridCol w="822960">
                  <a:extLst>
                    <a:ext uri="{9D8B030D-6E8A-4147-A177-3AD203B41FA5}">
                      <a16:colId xmlns:a16="http://schemas.microsoft.com/office/drawing/2014/main" val="129524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813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198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- 2018-05-03 13:00:00 </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731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9329478"/>
                  </a:ext>
                </a:extLst>
              </a:tr>
            </a:tbl>
          </a:graphicData>
        </a:graphic>
      </p:graphicFrame>
      <p:sp>
        <p:nvSpPr>
          <p:cNvPr id="4" name="Text Placeholder 3">
            <a:extLst>
              <a:ext uri="{FF2B5EF4-FFF2-40B4-BE49-F238E27FC236}">
                <a16:creationId xmlns:a16="http://schemas.microsoft.com/office/drawing/2014/main" id="{BD5D0722-C60B-46F0-8EF5-0B02ED9409F3}"/>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661433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30C72-378F-4F96-B156-701C5B636D61}"/>
              </a:ext>
            </a:extLst>
          </p:cNvPr>
          <p:cNvSpPr>
            <a:spLocks noGrp="1"/>
          </p:cNvSpPr>
          <p:nvPr>
            <p:ph type="title"/>
          </p:nvPr>
        </p:nvSpPr>
        <p:spPr/>
        <p:txBody>
          <a:bodyPr/>
          <a:lstStyle/>
          <a:p>
            <a:r>
              <a:rPr lang="de-DE"/>
              <a:t>Eigene Posts - Potenzielle Reichweite - Export | Treckerfahrer dürfen das - 2 of 2</a:t>
            </a:r>
            <a:endParaRPr lang="en-US"/>
          </a:p>
        </p:txBody>
      </p:sp>
      <p:graphicFrame>
        <p:nvGraphicFramePr>
          <p:cNvPr id="5" name="Table Placeholder 4">
            <a:extLst>
              <a:ext uri="{FF2B5EF4-FFF2-40B4-BE49-F238E27FC236}">
                <a16:creationId xmlns:a16="http://schemas.microsoft.com/office/drawing/2014/main" id="{0EFD5D4D-BD7A-4A8A-8D3E-C792BFBCDB75}"/>
              </a:ext>
            </a:extLst>
          </p:cNvPr>
          <p:cNvGraphicFramePr>
            <a:graphicFrameLocks noGrp="1"/>
          </p:cNvGraphicFramePr>
          <p:nvPr>
            <p:ph type="tbl" sz="quarter" idx="13"/>
            <p:extLst>
              <p:ext uri="{D42A27DB-BD31-4B8C-83A1-F6EECF244321}">
                <p14:modId xmlns:p14="http://schemas.microsoft.com/office/powerpoint/2010/main" val="110924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7077450"/>
                    </a:ext>
                  </a:extLst>
                </a:gridCol>
                <a:gridCol w="822960">
                  <a:extLst>
                    <a:ext uri="{9D8B030D-6E8A-4147-A177-3AD203B41FA5}">
                      <a16:colId xmlns:a16="http://schemas.microsoft.com/office/drawing/2014/main" val="1230582204"/>
                    </a:ext>
                  </a:extLst>
                </a:gridCol>
                <a:gridCol w="822960">
                  <a:extLst>
                    <a:ext uri="{9D8B030D-6E8A-4147-A177-3AD203B41FA5}">
                      <a16:colId xmlns:a16="http://schemas.microsoft.com/office/drawing/2014/main" val="341544359"/>
                    </a:ext>
                  </a:extLst>
                </a:gridCol>
                <a:gridCol w="822960">
                  <a:extLst>
                    <a:ext uri="{9D8B030D-6E8A-4147-A177-3AD203B41FA5}">
                      <a16:colId xmlns:a16="http://schemas.microsoft.com/office/drawing/2014/main" val="3531428540"/>
                    </a:ext>
                  </a:extLst>
                </a:gridCol>
                <a:gridCol w="822960">
                  <a:extLst>
                    <a:ext uri="{9D8B030D-6E8A-4147-A177-3AD203B41FA5}">
                      <a16:colId xmlns:a16="http://schemas.microsoft.com/office/drawing/2014/main" val="3320457219"/>
                    </a:ext>
                  </a:extLst>
                </a:gridCol>
                <a:gridCol w="822960">
                  <a:extLst>
                    <a:ext uri="{9D8B030D-6E8A-4147-A177-3AD203B41FA5}">
                      <a16:colId xmlns:a16="http://schemas.microsoft.com/office/drawing/2014/main" val="3907000084"/>
                    </a:ext>
                  </a:extLst>
                </a:gridCol>
                <a:gridCol w="411480">
                  <a:extLst>
                    <a:ext uri="{9D8B030D-6E8A-4147-A177-3AD203B41FA5}">
                      <a16:colId xmlns:a16="http://schemas.microsoft.com/office/drawing/2014/main" val="4142625541"/>
                    </a:ext>
                  </a:extLst>
                </a:gridCol>
                <a:gridCol w="822960">
                  <a:extLst>
                    <a:ext uri="{9D8B030D-6E8A-4147-A177-3AD203B41FA5}">
                      <a16:colId xmlns:a16="http://schemas.microsoft.com/office/drawing/2014/main" val="3400096109"/>
                    </a:ext>
                  </a:extLst>
                </a:gridCol>
                <a:gridCol w="822960">
                  <a:extLst>
                    <a:ext uri="{9D8B030D-6E8A-4147-A177-3AD203B41FA5}">
                      <a16:colId xmlns:a16="http://schemas.microsoft.com/office/drawing/2014/main" val="190814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759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964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9201152"/>
                  </a:ext>
                </a:extLst>
              </a:tr>
            </a:tbl>
          </a:graphicData>
        </a:graphic>
      </p:graphicFrame>
      <p:sp>
        <p:nvSpPr>
          <p:cNvPr id="4" name="Text Placeholder 3">
            <a:extLst>
              <a:ext uri="{FF2B5EF4-FFF2-40B4-BE49-F238E27FC236}">
                <a16:creationId xmlns:a16="http://schemas.microsoft.com/office/drawing/2014/main" id="{221F46DD-7A99-4A53-A267-8193A99AB59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581502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6E075-6FAF-41E4-9BB6-44227F53B1B2}"/>
              </a:ext>
            </a:extLst>
          </p:cNvPr>
          <p:cNvSpPr>
            <a:spLocks noGrp="1"/>
          </p:cNvSpPr>
          <p:nvPr>
            <p:ph type="title"/>
          </p:nvPr>
        </p:nvSpPr>
        <p:spPr/>
        <p:txBody>
          <a:bodyPr/>
          <a:lstStyle/>
          <a:p>
            <a:r>
              <a:rPr lang="de-DE"/>
              <a:t>Eigene Posts - Aktive Nutzer - Export | Treckerfahrer dürfen das</a:t>
            </a:r>
            <a:endParaRPr lang="en-US"/>
          </a:p>
        </p:txBody>
      </p:sp>
      <p:graphicFrame>
        <p:nvGraphicFramePr>
          <p:cNvPr id="5" name="Table Placeholder 4">
            <a:extLst>
              <a:ext uri="{FF2B5EF4-FFF2-40B4-BE49-F238E27FC236}">
                <a16:creationId xmlns:a16="http://schemas.microsoft.com/office/drawing/2014/main" id="{F966ABEA-6B1F-4888-BF2D-F5C637FF774E}"/>
              </a:ext>
            </a:extLst>
          </p:cNvPr>
          <p:cNvGraphicFramePr>
            <a:graphicFrameLocks noGrp="1"/>
          </p:cNvGraphicFramePr>
          <p:nvPr>
            <p:ph type="tbl" sz="quarter" idx="13"/>
            <p:extLst>
              <p:ext uri="{D42A27DB-BD31-4B8C-83A1-F6EECF244321}">
                <p14:modId xmlns:p14="http://schemas.microsoft.com/office/powerpoint/2010/main" val="1769327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53683933"/>
                    </a:ext>
                  </a:extLst>
                </a:gridCol>
                <a:gridCol w="822960">
                  <a:extLst>
                    <a:ext uri="{9D8B030D-6E8A-4147-A177-3AD203B41FA5}">
                      <a16:colId xmlns:a16="http://schemas.microsoft.com/office/drawing/2014/main" val="1198367539"/>
                    </a:ext>
                  </a:extLst>
                </a:gridCol>
                <a:gridCol w="822960">
                  <a:extLst>
                    <a:ext uri="{9D8B030D-6E8A-4147-A177-3AD203B41FA5}">
                      <a16:colId xmlns:a16="http://schemas.microsoft.com/office/drawing/2014/main" val="2629292381"/>
                    </a:ext>
                  </a:extLst>
                </a:gridCol>
                <a:gridCol w="822960">
                  <a:extLst>
                    <a:ext uri="{9D8B030D-6E8A-4147-A177-3AD203B41FA5}">
                      <a16:colId xmlns:a16="http://schemas.microsoft.com/office/drawing/2014/main" val="3425811245"/>
                    </a:ext>
                  </a:extLst>
                </a:gridCol>
                <a:gridCol w="822960">
                  <a:extLst>
                    <a:ext uri="{9D8B030D-6E8A-4147-A177-3AD203B41FA5}">
                      <a16:colId xmlns:a16="http://schemas.microsoft.com/office/drawing/2014/main" val="2703402786"/>
                    </a:ext>
                  </a:extLst>
                </a:gridCol>
                <a:gridCol w="493776">
                  <a:extLst>
                    <a:ext uri="{9D8B030D-6E8A-4147-A177-3AD203B41FA5}">
                      <a16:colId xmlns:a16="http://schemas.microsoft.com/office/drawing/2014/main" val="1343652145"/>
                    </a:ext>
                  </a:extLst>
                </a:gridCol>
                <a:gridCol w="493776">
                  <a:extLst>
                    <a:ext uri="{9D8B030D-6E8A-4147-A177-3AD203B41FA5}">
                      <a16:colId xmlns:a16="http://schemas.microsoft.com/office/drawing/2014/main" val="3964702523"/>
                    </a:ext>
                  </a:extLst>
                </a:gridCol>
                <a:gridCol w="493776">
                  <a:extLst>
                    <a:ext uri="{9D8B030D-6E8A-4147-A177-3AD203B41FA5}">
                      <a16:colId xmlns:a16="http://schemas.microsoft.com/office/drawing/2014/main" val="104551980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34630516"/>
                  </a:ext>
                </a:extLst>
              </a:tr>
              <a:tr h="370840">
                <a:tc>
                  <a:txBody>
                    <a:bodyPr/>
                    <a:lstStyle/>
                    <a:p>
                      <a:r>
                        <a:rPr lang="de-DE" sz="1000" b="1"/>
                        <a:t> Treckerfahrer dürfen das - 2018-05-06 11:00:00 </a:t>
                      </a:r>
                      <a:r>
                        <a:rPr lang="de-DE" sz="1000"/>
                        <a:t> 
 Das kann doch nicht so schwer sein... Oder doch? Unser Satire-Magazin Extra 3 war vergangenen Mittwoch zu Gast in Negenborn und fand heraus, dass Unmut und Posse ganz eng miteinander verzahnt sind!</a:t>
                      </a:r>
                      <a:endParaRPr lang="en-US" sz="1000"/>
                    </a:p>
                  </a:txBody>
                  <a:tcPr/>
                </a:tc>
                <a:tc>
                  <a:txBody>
                    <a:bodyPr/>
                    <a:lstStyle/>
                    <a:p>
                      <a:r>
                        <a:rPr lang="en-US" sz="1000"/>
                        <a:t>110988</a:t>
                      </a:r>
                    </a:p>
                  </a:txBody>
                  <a:tcPr/>
                </a:tc>
                <a:tc>
                  <a:txBody>
                    <a:bodyPr/>
                    <a:lstStyle/>
                    <a:p>
                      <a:r>
                        <a:rPr lang="en-US" sz="1000"/>
                        <a:t>289783</a:t>
                      </a:r>
                    </a:p>
                  </a:txBody>
                  <a:tcPr/>
                </a:tc>
                <a:tc>
                  <a:txBody>
                    <a:bodyPr/>
                    <a:lstStyle/>
                    <a:p>
                      <a:r>
                        <a:rPr lang="en-US" sz="1000"/>
                        <a:t>38.3 %</a:t>
                      </a:r>
                    </a:p>
                  </a:txBody>
                  <a:tcPr/>
                </a:tc>
                <a:tc>
                  <a:txBody>
                    <a:bodyPr/>
                    <a:lstStyle/>
                    <a:p>
                      <a:r>
                        <a:rPr lang="en-US" sz="1000"/>
                        <a:t>1907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8040871"/>
                  </a:ext>
                </a:extLst>
              </a:tr>
              <a:tr h="370840">
                <a:tc>
                  <a:txBody>
                    <a:bodyPr/>
                    <a:lstStyle/>
                    <a:p>
                      <a:r>
                        <a:rPr lang="de-DE" sz="1000" b="1"/>
                        <a:t> Treckerfahrer dürfen das - 2018-05-03 13:00:00 </a:t>
                      </a:r>
                      <a:r>
                        <a:rPr lang="de-DE" sz="1000"/>
                        <a:t> 
 Alles neu macht der Mai. Muss aber nicht, auch aus Alt kann man neu machen, wenn man weiß wie....</a:t>
                      </a:r>
                      <a:endParaRPr lang="en-US" sz="1000"/>
                    </a:p>
                  </a:txBody>
                  <a:tcPr/>
                </a:tc>
                <a:tc>
                  <a:txBody>
                    <a:bodyPr/>
                    <a:lstStyle/>
                    <a:p>
                      <a:r>
                        <a:rPr lang="en-US" sz="1000"/>
                        <a:t>89064</a:t>
                      </a:r>
                    </a:p>
                  </a:txBody>
                  <a:tcPr/>
                </a:tc>
                <a:tc>
                  <a:txBody>
                    <a:bodyPr/>
                    <a:lstStyle/>
                    <a:p>
                      <a:r>
                        <a:rPr lang="en-US" sz="1000"/>
                        <a:t>190322</a:t>
                      </a:r>
                    </a:p>
                  </a:txBody>
                  <a:tcPr/>
                </a:tc>
                <a:tc>
                  <a:txBody>
                    <a:bodyPr/>
                    <a:lstStyle/>
                    <a:p>
                      <a:r>
                        <a:rPr lang="en-US" sz="1000"/>
                        <a:t>46.8 %</a:t>
                      </a:r>
                    </a:p>
                  </a:txBody>
                  <a:tcPr/>
                </a:tc>
                <a:tc>
                  <a:txBody>
                    <a:bodyPr/>
                    <a:lstStyle/>
                    <a:p>
                      <a:r>
                        <a:rPr lang="en-US" sz="1000"/>
                        <a:t>432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30139161"/>
                  </a:ext>
                </a:extLst>
              </a:tr>
              <a:tr h="370840">
                <a:tc>
                  <a:txBody>
                    <a:bodyPr/>
                    <a:lstStyle/>
                    <a:p>
                      <a:r>
                        <a:rPr lang="de-DE" sz="1000" b="1"/>
                        <a:t> Treckerfahrer dürfen das - 2018-05-20 07:30:00 </a:t>
                      </a:r>
                      <a:r>
                        <a:rPr lang="de-DE" sz="1000"/>
                        <a:t> 
 Wie abgefahren ist das denn? Auf ungewöhnliche Art und Weise half ein Landwirt seinerzeit den Flutopfern im Osten - Ackerpflege auf ganz natürliche Art... Danke an Extra 3 🚜 Bitte Ton an!!! 🔊</a:t>
                      </a:r>
                      <a:endParaRPr lang="en-US" sz="1000"/>
                    </a:p>
                  </a:txBody>
                  <a:tcPr/>
                </a:tc>
                <a:tc>
                  <a:txBody>
                    <a:bodyPr/>
                    <a:lstStyle/>
                    <a:p>
                      <a:r>
                        <a:rPr lang="en-US" sz="1000"/>
                        <a:t>67765</a:t>
                      </a:r>
                    </a:p>
                  </a:txBody>
                  <a:tcPr/>
                </a:tc>
                <a:tc>
                  <a:txBody>
                    <a:bodyPr/>
                    <a:lstStyle/>
                    <a:p>
                      <a:r>
                        <a:rPr lang="en-US" sz="1000"/>
                        <a:t>137445</a:t>
                      </a:r>
                    </a:p>
                  </a:txBody>
                  <a:tcPr/>
                </a:tc>
                <a:tc>
                  <a:txBody>
                    <a:bodyPr/>
                    <a:lstStyle/>
                    <a:p>
                      <a:r>
                        <a:rPr lang="en-US" sz="1000"/>
                        <a:t>49.3 %</a:t>
                      </a:r>
                    </a:p>
                  </a:txBody>
                  <a:tcPr/>
                </a:tc>
                <a:tc>
                  <a:txBody>
                    <a:bodyPr/>
                    <a:lstStyle/>
                    <a:p>
                      <a:r>
                        <a:rPr lang="en-US" sz="1000"/>
                        <a:t>521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15024639"/>
                  </a:ext>
                </a:extLst>
              </a:tr>
              <a:tr h="370840">
                <a:tc>
                  <a:txBody>
                    <a:bodyPr/>
                    <a:lstStyle/>
                    <a:p>
                      <a:r>
                        <a:rPr lang="de-DE" sz="1000" b="1"/>
                        <a:t> Treckerfahrer dürfen das - 2018-05-24 06:30:00 </a:t>
                      </a:r>
                      <a:r>
                        <a:rPr lang="de-DE" sz="1000"/>
                        <a:t> 
 So etwas habt Ihr garantiert nicht auf Eurem Acker! Merke: alles muss seine Ordnung haben - selbst, wenn Steuern nicht immer zweckgebunden sind! Danke an Extra 3! 🚜</a:t>
                      </a:r>
                      <a:endParaRPr lang="en-US" sz="1000"/>
                    </a:p>
                  </a:txBody>
                  <a:tcPr/>
                </a:tc>
                <a:tc>
                  <a:txBody>
                    <a:bodyPr/>
                    <a:lstStyle/>
                    <a:p>
                      <a:r>
                        <a:rPr lang="en-US" sz="1000"/>
                        <a:t>19823</a:t>
                      </a:r>
                    </a:p>
                  </a:txBody>
                  <a:tcPr/>
                </a:tc>
                <a:tc>
                  <a:txBody>
                    <a:bodyPr/>
                    <a:lstStyle/>
                    <a:p>
                      <a:r>
                        <a:rPr lang="en-US" sz="1000"/>
                        <a:t>79957</a:t>
                      </a:r>
                    </a:p>
                  </a:txBody>
                  <a:tcPr/>
                </a:tc>
                <a:tc>
                  <a:txBody>
                    <a:bodyPr/>
                    <a:lstStyle/>
                    <a:p>
                      <a:r>
                        <a:rPr lang="en-US" sz="1000"/>
                        <a:t>24.8 %</a:t>
                      </a:r>
                    </a:p>
                  </a:txBody>
                  <a:tcPr/>
                </a:tc>
                <a:tc>
                  <a:txBody>
                    <a:bodyPr/>
                    <a:lstStyle/>
                    <a:p>
                      <a:r>
                        <a:rPr lang="en-US" sz="1000"/>
                        <a:t>487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79074403"/>
                  </a:ext>
                </a:extLst>
              </a:tr>
              <a:tr h="370840">
                <a:tc>
                  <a:txBody>
                    <a:bodyPr/>
                    <a:lstStyle/>
                    <a:p>
                      <a:r>
                        <a:rPr lang="de-DE" sz="1000" b="1"/>
                        <a:t> Treckerfahrer dürfen das - 2018-05-10 16:00:01 </a:t>
                      </a:r>
                      <a:r>
                        <a:rPr lang="de-DE" sz="1000"/>
                        <a:t> 
 Treckerwasserski 2.0 - Nachmachen erlaubt!</a:t>
                      </a:r>
                      <a:endParaRPr lang="en-US" sz="1000"/>
                    </a:p>
                  </a:txBody>
                  <a:tcPr/>
                </a:tc>
                <a:tc>
                  <a:txBody>
                    <a:bodyPr/>
                    <a:lstStyle/>
                    <a:p>
                      <a:r>
                        <a:rPr lang="en-US" sz="1000"/>
                        <a:t>13284</a:t>
                      </a:r>
                    </a:p>
                  </a:txBody>
                  <a:tcPr/>
                </a:tc>
                <a:tc>
                  <a:txBody>
                    <a:bodyPr/>
                    <a:lstStyle/>
                    <a:p>
                      <a:r>
                        <a:rPr lang="en-US" sz="1000"/>
                        <a:t>156185</a:t>
                      </a:r>
                    </a:p>
                  </a:txBody>
                  <a:tcPr/>
                </a:tc>
                <a:tc>
                  <a:txBody>
                    <a:bodyPr/>
                    <a:lstStyle/>
                    <a:p>
                      <a:r>
                        <a:rPr lang="en-US" sz="1000"/>
                        <a:t>8.5 %</a:t>
                      </a:r>
                    </a:p>
                  </a:txBody>
                  <a:tcPr/>
                </a:tc>
                <a:tc>
                  <a:txBody>
                    <a:bodyPr/>
                    <a:lstStyle/>
                    <a:p>
                      <a:r>
                        <a:rPr lang="en-US" sz="1000"/>
                        <a:t>829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6523199"/>
                  </a:ext>
                </a:extLst>
              </a:tr>
            </a:tbl>
          </a:graphicData>
        </a:graphic>
      </p:graphicFrame>
      <p:sp>
        <p:nvSpPr>
          <p:cNvPr id="4" name="Text Placeholder 3">
            <a:extLst>
              <a:ext uri="{FF2B5EF4-FFF2-40B4-BE49-F238E27FC236}">
                <a16:creationId xmlns:a16="http://schemas.microsoft.com/office/drawing/2014/main" id="{A1AEE71F-C9A6-40D4-8238-78B09212EBDF}"/>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064345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EB264-DCF0-4146-ADCB-3CE79A21552C}"/>
              </a:ext>
            </a:extLst>
          </p:cNvPr>
          <p:cNvSpPr>
            <a:spLocks noGrp="1"/>
          </p:cNvSpPr>
          <p:nvPr>
            <p:ph type="title"/>
          </p:nvPr>
        </p:nvSpPr>
        <p:spPr/>
        <p:txBody>
          <a:bodyPr/>
          <a:lstStyle/>
          <a:p>
            <a:r>
              <a:rPr lang="de-DE"/>
              <a:t>Eigene Posts - I-Rate Aktive Nutzer - Export | Treckerfahrer dürfen das</a:t>
            </a:r>
            <a:endParaRPr lang="en-US"/>
          </a:p>
        </p:txBody>
      </p:sp>
      <p:graphicFrame>
        <p:nvGraphicFramePr>
          <p:cNvPr id="5" name="Table Placeholder 4">
            <a:extLst>
              <a:ext uri="{FF2B5EF4-FFF2-40B4-BE49-F238E27FC236}">
                <a16:creationId xmlns:a16="http://schemas.microsoft.com/office/drawing/2014/main" id="{AAC15255-FCC6-4C49-89ED-0878A522BDC5}"/>
              </a:ext>
            </a:extLst>
          </p:cNvPr>
          <p:cNvGraphicFramePr>
            <a:graphicFrameLocks noGrp="1"/>
          </p:cNvGraphicFramePr>
          <p:nvPr>
            <p:ph type="tbl" sz="quarter" idx="13"/>
            <p:extLst>
              <p:ext uri="{D42A27DB-BD31-4B8C-83A1-F6EECF244321}">
                <p14:modId xmlns:p14="http://schemas.microsoft.com/office/powerpoint/2010/main" val="869645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8078714"/>
                    </a:ext>
                  </a:extLst>
                </a:gridCol>
                <a:gridCol w="822960">
                  <a:extLst>
                    <a:ext uri="{9D8B030D-6E8A-4147-A177-3AD203B41FA5}">
                      <a16:colId xmlns:a16="http://schemas.microsoft.com/office/drawing/2014/main" val="742468918"/>
                    </a:ext>
                  </a:extLst>
                </a:gridCol>
                <a:gridCol w="822960">
                  <a:extLst>
                    <a:ext uri="{9D8B030D-6E8A-4147-A177-3AD203B41FA5}">
                      <a16:colId xmlns:a16="http://schemas.microsoft.com/office/drawing/2014/main" val="3261652169"/>
                    </a:ext>
                  </a:extLst>
                </a:gridCol>
                <a:gridCol w="822960">
                  <a:extLst>
                    <a:ext uri="{9D8B030D-6E8A-4147-A177-3AD203B41FA5}">
                      <a16:colId xmlns:a16="http://schemas.microsoft.com/office/drawing/2014/main" val="3671264792"/>
                    </a:ext>
                  </a:extLst>
                </a:gridCol>
                <a:gridCol w="822960">
                  <a:extLst>
                    <a:ext uri="{9D8B030D-6E8A-4147-A177-3AD203B41FA5}">
                      <a16:colId xmlns:a16="http://schemas.microsoft.com/office/drawing/2014/main" val="3914705383"/>
                    </a:ext>
                  </a:extLst>
                </a:gridCol>
                <a:gridCol w="822960">
                  <a:extLst>
                    <a:ext uri="{9D8B030D-6E8A-4147-A177-3AD203B41FA5}">
                      <a16:colId xmlns:a16="http://schemas.microsoft.com/office/drawing/2014/main" val="3843090190"/>
                    </a:ext>
                  </a:extLst>
                </a:gridCol>
                <a:gridCol w="822960">
                  <a:extLst>
                    <a:ext uri="{9D8B030D-6E8A-4147-A177-3AD203B41FA5}">
                      <a16:colId xmlns:a16="http://schemas.microsoft.com/office/drawing/2014/main" val="746679267"/>
                    </a:ext>
                  </a:extLst>
                </a:gridCol>
                <a:gridCol w="822960">
                  <a:extLst>
                    <a:ext uri="{9D8B030D-6E8A-4147-A177-3AD203B41FA5}">
                      <a16:colId xmlns:a16="http://schemas.microsoft.com/office/drawing/2014/main" val="65006361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77330118"/>
                  </a:ext>
                </a:extLst>
              </a:tr>
              <a:tr h="370840">
                <a:tc>
                  <a:txBody>
                    <a:bodyPr/>
                    <a:lstStyle/>
                    <a:p>
                      <a:r>
                        <a:rPr lang="de-DE" sz="1000" b="1"/>
                        <a:t> Treckerfahrer dürfen das - 2018-05-30 10:15:50 </a:t>
                      </a:r>
                      <a:r>
                        <a:rPr lang="de-DE" sz="1000"/>
                        <a:t> 
 Geniale Idee, Gewindeschneider selbst gemacht!</a:t>
                      </a:r>
                      <a:endParaRPr lang="en-US" sz="1000"/>
                    </a:p>
                  </a:txBody>
                  <a:tcPr/>
                </a:tc>
                <a:tc>
                  <a:txBody>
                    <a:bodyPr/>
                    <a:lstStyle/>
                    <a:p>
                      <a:r>
                        <a:rPr lang="en-US" sz="1000"/>
                        <a:t>164.9 %</a:t>
                      </a:r>
                    </a:p>
                  </a:txBody>
                  <a:tcPr/>
                </a:tc>
                <a:tc>
                  <a:txBody>
                    <a:bodyPr/>
                    <a:lstStyle/>
                    <a:p>
                      <a:r>
                        <a:rPr lang="en-US" sz="1000"/>
                        <a:t>2670</a:t>
                      </a:r>
                    </a:p>
                  </a:txBody>
                  <a:tcPr/>
                </a:tc>
                <a:tc>
                  <a:txBody>
                    <a:bodyPr/>
                    <a:lstStyle/>
                    <a:p>
                      <a:r>
                        <a:rPr lang="en-US" sz="1000"/>
                        <a:t>1619</a:t>
                      </a:r>
                    </a:p>
                  </a:txBody>
                  <a:tcPr/>
                </a:tc>
                <a:tc>
                  <a:txBody>
                    <a:bodyPr/>
                    <a:lstStyle/>
                    <a:p>
                      <a:r>
                        <a:rPr lang="en-US" sz="1000"/>
                        <a:t>125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76220"/>
                  </a:ext>
                </a:extLst>
              </a:tr>
              <a:tr h="370840">
                <a:tc>
                  <a:txBody>
                    <a:bodyPr/>
                    <a:lstStyle/>
                    <a:p>
                      <a:r>
                        <a:rPr lang="de-DE" sz="1000" b="1"/>
                        <a:t> Treckerfahrer dürfen das - 2018-05-17 18:28:36 </a:t>
                      </a:r>
                      <a:r>
                        <a:rPr lang="de-DE" sz="1000"/>
                        <a:t> 
 </a:t>
                      </a:r>
                      <a:endParaRPr lang="en-US" sz="1000"/>
                    </a:p>
                  </a:txBody>
                  <a:tcPr/>
                </a:tc>
                <a:tc>
                  <a:txBody>
                    <a:bodyPr/>
                    <a:lstStyle/>
                    <a:p>
                      <a:r>
                        <a:rPr lang="en-US" sz="1000"/>
                        <a:t>123.5 %</a:t>
                      </a:r>
                    </a:p>
                  </a:txBody>
                  <a:tcPr/>
                </a:tc>
                <a:tc>
                  <a:txBody>
                    <a:bodyPr/>
                    <a:lstStyle/>
                    <a:p>
                      <a:r>
                        <a:rPr lang="en-US" sz="1000"/>
                        <a:t>826</a:t>
                      </a:r>
                    </a:p>
                  </a:txBody>
                  <a:tcPr/>
                </a:tc>
                <a:tc>
                  <a:txBody>
                    <a:bodyPr/>
                    <a:lstStyle/>
                    <a:p>
                      <a:r>
                        <a:rPr lang="en-US" sz="1000"/>
                        <a:t>669</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0559755"/>
                  </a:ext>
                </a:extLst>
              </a:tr>
              <a:tr h="370840">
                <a:tc>
                  <a:txBody>
                    <a:bodyPr/>
                    <a:lstStyle/>
                    <a:p>
                      <a:r>
                        <a:rPr lang="de-DE" sz="1000" b="1"/>
                        <a:t> Treckerfahrer dürfen das - 2018-05-28 09:50:13 </a:t>
                      </a:r>
                      <a:r>
                        <a:rPr lang="de-DE" sz="1000"/>
                        <a:t> 
 Nicht verpassen: heute um Viertel nach 6 im NDR Fernsehen! Schaut mal rein - es lohnt sich!!! 🚜</a:t>
                      </a:r>
                      <a:endParaRPr lang="en-US" sz="1000"/>
                    </a:p>
                  </a:txBody>
                  <a:tcPr/>
                </a:tc>
                <a:tc>
                  <a:txBody>
                    <a:bodyPr/>
                    <a:lstStyle/>
                    <a:p>
                      <a:r>
                        <a:rPr lang="en-US" sz="1000"/>
                        <a:t>111.6 %</a:t>
                      </a:r>
                    </a:p>
                  </a:txBody>
                  <a:tcPr/>
                </a:tc>
                <a:tc>
                  <a:txBody>
                    <a:bodyPr/>
                    <a:lstStyle/>
                    <a:p>
                      <a:r>
                        <a:rPr lang="en-US" sz="1000"/>
                        <a:t>1214</a:t>
                      </a:r>
                    </a:p>
                  </a:txBody>
                  <a:tcPr/>
                </a:tc>
                <a:tc>
                  <a:txBody>
                    <a:bodyPr/>
                    <a:lstStyle/>
                    <a:p>
                      <a:r>
                        <a:rPr lang="en-US" sz="1000"/>
                        <a:t>1088</a:t>
                      </a:r>
                    </a:p>
                  </a:txBody>
                  <a:tcPr/>
                </a:tc>
                <a:tc>
                  <a:txBody>
                    <a:bodyPr/>
                    <a:lstStyle/>
                    <a:p>
                      <a:r>
                        <a:rPr lang="en-US" sz="1000"/>
                        <a:t>55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98243167"/>
                  </a:ext>
                </a:extLst>
              </a:tr>
              <a:tr h="370840">
                <a:tc>
                  <a:txBody>
                    <a:bodyPr/>
                    <a:lstStyle/>
                    <a:p>
                      <a:r>
                        <a:rPr lang="de-DE" sz="1000" b="1"/>
                        <a:t> Treckerfahrer dürfen das - 2018-05-10 11:11:36 </a:t>
                      </a:r>
                      <a:r>
                        <a:rPr lang="de-DE" sz="1000"/>
                        <a:t> 
 Und nun wissen wir auch, was aus den ausgedienten Mähdreschern wird......</a:t>
                      </a:r>
                      <a:endParaRPr lang="en-US" sz="1000"/>
                    </a:p>
                  </a:txBody>
                  <a:tcPr/>
                </a:tc>
                <a:tc>
                  <a:txBody>
                    <a:bodyPr/>
                    <a:lstStyle/>
                    <a:p>
                      <a:r>
                        <a:rPr lang="en-US" sz="1000"/>
                        <a:t>109.1 %</a:t>
                      </a:r>
                    </a:p>
                  </a:txBody>
                  <a:tcPr/>
                </a:tc>
                <a:tc>
                  <a:txBody>
                    <a:bodyPr/>
                    <a:lstStyle/>
                    <a:p>
                      <a:r>
                        <a:rPr lang="en-US" sz="1000"/>
                        <a:t>1704</a:t>
                      </a:r>
                    </a:p>
                  </a:txBody>
                  <a:tcPr/>
                </a:tc>
                <a:tc>
                  <a:txBody>
                    <a:bodyPr/>
                    <a:lstStyle/>
                    <a:p>
                      <a:r>
                        <a:rPr lang="en-US" sz="1000"/>
                        <a:t>1562</a:t>
                      </a:r>
                    </a:p>
                  </a:txBody>
                  <a:tcPr/>
                </a:tc>
                <a:tc>
                  <a:txBody>
                    <a:bodyPr/>
                    <a:lstStyle/>
                    <a:p>
                      <a:r>
                        <a:rPr lang="en-US" sz="1000"/>
                        <a:t>101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40670040"/>
                  </a:ext>
                </a:extLst>
              </a:tr>
              <a:tr h="370840">
                <a:tc>
                  <a:txBody>
                    <a:bodyPr/>
                    <a:lstStyle/>
                    <a:p>
                      <a:r>
                        <a:rPr lang="de-DE" sz="1000" b="1"/>
                        <a:t> Treckerfahrer dürfen das - 2018-05-30 18:35:41 </a:t>
                      </a:r>
                      <a:r>
                        <a:rPr lang="de-DE" sz="1000"/>
                        <a:t> 
 Das Leben kann echt Schei.... sein.</a:t>
                      </a:r>
                      <a:endParaRPr lang="en-US" sz="1000"/>
                    </a:p>
                  </a:txBody>
                  <a:tcPr/>
                </a:tc>
                <a:tc>
                  <a:txBody>
                    <a:bodyPr/>
                    <a:lstStyle/>
                    <a:p>
                      <a:r>
                        <a:rPr lang="en-US" sz="1000"/>
                        <a:t>64.1 %</a:t>
                      </a:r>
                    </a:p>
                  </a:txBody>
                  <a:tcPr/>
                </a:tc>
                <a:tc>
                  <a:txBody>
                    <a:bodyPr/>
                    <a:lstStyle/>
                    <a:p>
                      <a:r>
                        <a:rPr lang="en-US" sz="1000"/>
                        <a:t>625</a:t>
                      </a:r>
                    </a:p>
                  </a:txBody>
                  <a:tcPr/>
                </a:tc>
                <a:tc>
                  <a:txBody>
                    <a:bodyPr/>
                    <a:lstStyle/>
                    <a:p>
                      <a:r>
                        <a:rPr lang="en-US" sz="1000"/>
                        <a:t>975</a:t>
                      </a:r>
                    </a:p>
                  </a:txBody>
                  <a:tcPr/>
                </a:tc>
                <a:tc>
                  <a:txBody>
                    <a:bodyPr/>
                    <a:lstStyle/>
                    <a:p>
                      <a:r>
                        <a:rPr lang="en-US" sz="1000"/>
                        <a:t>61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7296272"/>
                  </a:ext>
                </a:extLst>
              </a:tr>
            </a:tbl>
          </a:graphicData>
        </a:graphic>
      </p:graphicFrame>
      <p:sp>
        <p:nvSpPr>
          <p:cNvPr id="4" name="Text Placeholder 3">
            <a:extLst>
              <a:ext uri="{FF2B5EF4-FFF2-40B4-BE49-F238E27FC236}">
                <a16:creationId xmlns:a16="http://schemas.microsoft.com/office/drawing/2014/main" id="{9DB93A5D-5FD7-47BF-B7DB-455C13B8752C}"/>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539086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F26A-D102-484F-8896-58E1F1CF49FA}"/>
              </a:ext>
            </a:extLst>
          </p:cNvPr>
          <p:cNvSpPr>
            <a:spLocks noGrp="1"/>
          </p:cNvSpPr>
          <p:nvPr>
            <p:ph type="title"/>
          </p:nvPr>
        </p:nvSpPr>
        <p:spPr/>
        <p:txBody>
          <a:bodyPr/>
          <a:lstStyle/>
          <a:p>
            <a:r>
              <a:rPr lang="de-DE"/>
              <a:t>Eigene Posts - I-Rate Aktive Nutzer-Flop - Export | Treckerfahrer dürfen das - 1 of 2</a:t>
            </a:r>
            <a:endParaRPr lang="en-US"/>
          </a:p>
        </p:txBody>
      </p:sp>
      <p:graphicFrame>
        <p:nvGraphicFramePr>
          <p:cNvPr id="5" name="Table Placeholder 4">
            <a:extLst>
              <a:ext uri="{FF2B5EF4-FFF2-40B4-BE49-F238E27FC236}">
                <a16:creationId xmlns:a16="http://schemas.microsoft.com/office/drawing/2014/main" id="{394E75AD-D3CD-45ED-8ADC-12780BD0060D}"/>
              </a:ext>
            </a:extLst>
          </p:cNvPr>
          <p:cNvGraphicFramePr>
            <a:graphicFrameLocks noGrp="1"/>
          </p:cNvGraphicFramePr>
          <p:nvPr>
            <p:ph type="tbl" sz="quarter" idx="13"/>
            <p:extLst>
              <p:ext uri="{D42A27DB-BD31-4B8C-83A1-F6EECF244321}">
                <p14:modId xmlns:p14="http://schemas.microsoft.com/office/powerpoint/2010/main" val="355906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9458646"/>
                    </a:ext>
                  </a:extLst>
                </a:gridCol>
                <a:gridCol w="822960">
                  <a:extLst>
                    <a:ext uri="{9D8B030D-6E8A-4147-A177-3AD203B41FA5}">
                      <a16:colId xmlns:a16="http://schemas.microsoft.com/office/drawing/2014/main" val="4049828448"/>
                    </a:ext>
                  </a:extLst>
                </a:gridCol>
                <a:gridCol w="822960">
                  <a:extLst>
                    <a:ext uri="{9D8B030D-6E8A-4147-A177-3AD203B41FA5}">
                      <a16:colId xmlns:a16="http://schemas.microsoft.com/office/drawing/2014/main" val="2380715956"/>
                    </a:ext>
                  </a:extLst>
                </a:gridCol>
                <a:gridCol w="822960">
                  <a:extLst>
                    <a:ext uri="{9D8B030D-6E8A-4147-A177-3AD203B41FA5}">
                      <a16:colId xmlns:a16="http://schemas.microsoft.com/office/drawing/2014/main" val="4150825133"/>
                    </a:ext>
                  </a:extLst>
                </a:gridCol>
                <a:gridCol w="822960">
                  <a:extLst>
                    <a:ext uri="{9D8B030D-6E8A-4147-A177-3AD203B41FA5}">
                      <a16:colId xmlns:a16="http://schemas.microsoft.com/office/drawing/2014/main" val="171183714"/>
                    </a:ext>
                  </a:extLst>
                </a:gridCol>
                <a:gridCol w="822960">
                  <a:extLst>
                    <a:ext uri="{9D8B030D-6E8A-4147-A177-3AD203B41FA5}">
                      <a16:colId xmlns:a16="http://schemas.microsoft.com/office/drawing/2014/main" val="1784938462"/>
                    </a:ext>
                  </a:extLst>
                </a:gridCol>
                <a:gridCol w="822960">
                  <a:extLst>
                    <a:ext uri="{9D8B030D-6E8A-4147-A177-3AD203B41FA5}">
                      <a16:colId xmlns:a16="http://schemas.microsoft.com/office/drawing/2014/main" val="2858066226"/>
                    </a:ext>
                  </a:extLst>
                </a:gridCol>
                <a:gridCol w="822960">
                  <a:extLst>
                    <a:ext uri="{9D8B030D-6E8A-4147-A177-3AD203B41FA5}">
                      <a16:colId xmlns:a16="http://schemas.microsoft.com/office/drawing/2014/main" val="2400941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8239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21:46:04 </a:t>
                      </a:r>
                      <a:r>
                        <a:rPr kumimoji="0" lang="de-DE" sz="1000" b="0" i="0" u="none" strike="noStrike" kern="1200" cap="none" spc="0" normalizeH="0" baseline="0" noProof="0">
                          <a:ln>
                            <a:noFill/>
                          </a:ln>
                          <a:solidFill>
                            <a:prstClr val="black"/>
                          </a:solidFill>
                          <a:effectLst/>
                          <a:uLnTx/>
                          <a:uFillTx/>
                          <a:latin typeface="+mn-lt"/>
                          <a:ea typeface="+mn-ea"/>
                          <a:cs typeface="+mn-cs"/>
                        </a:rPr>
                        <a:t> 
 Auf dem NDR Landpartie–Fest tritt Sven Tietzer gegen Hinnerk Baumgarten an mit Brunhilde! Um 16 Uhr im NDR Fernsehen oder kurze Zeit später auch in unserer NDR Mediathek. Noch besser: kommt vorbei nach Ratzeburg! Es lohnt sich bei herrlichstem 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7405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- 2018-05-15 06:00:00 </a:t>
                      </a:r>
                      <a:r>
                        <a:rPr kumimoji="0" lang="de-DE" sz="1000" b="0" i="0" u="none" strike="noStrike" kern="1200" cap="none" spc="0" normalizeH="0" baseline="0" noProof="0">
                          <a:ln>
                            <a:noFill/>
                          </a:ln>
                          <a:solidFill>
                            <a:prstClr val="black"/>
                          </a:solidFill>
                          <a:effectLst/>
                          <a:uLnTx/>
                          <a:uFillTx/>
                          <a:latin typeface="+mn-lt"/>
                          <a:ea typeface="+mn-ea"/>
                          <a:cs typeface="+mn-cs"/>
                        </a:rPr>
                        <a:t> 
 Marcel Haas aus Frauenberg in Bayern hat zwei schicke im Stall: einen Deutz D 25.1 N und einen Kramer KL 150. Moin nach 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000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12:00:01 </a:t>
                      </a:r>
                      <a:r>
                        <a:rPr kumimoji="0" lang="de-DE" sz="1000" b="0" i="0" u="none" strike="noStrike" kern="1200" cap="none" spc="0" normalizeH="0" baseline="0" noProof="0">
                          <a:ln>
                            <a:noFill/>
                          </a:ln>
                          <a:solidFill>
                            <a:prstClr val="black"/>
                          </a:solidFill>
                          <a:effectLst/>
                          <a:uLnTx/>
                          <a:uFillTx/>
                          <a:latin typeface="+mn-lt"/>
                          <a:ea typeface="+mn-ea"/>
                          <a:cs typeface="+mn-cs"/>
                        </a:rPr>
                        <a:t> 
 Gleich geht's los! Sven Tietzer und Dr. Trecker freuen sich auf Euch! Fragt sie zur aktuellen Staffel 2018, was sie morgen alles so vorhaben und all das, was Ihr immer schon über die beiden wissen wolltet! We'll keep in touch - Facebook live!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6993876"/>
                  </a:ext>
                </a:extLst>
              </a:tr>
            </a:tbl>
          </a:graphicData>
        </a:graphic>
      </p:graphicFrame>
      <p:sp>
        <p:nvSpPr>
          <p:cNvPr id="4" name="Text Placeholder 3">
            <a:extLst>
              <a:ext uri="{FF2B5EF4-FFF2-40B4-BE49-F238E27FC236}">
                <a16:creationId xmlns:a16="http://schemas.microsoft.com/office/drawing/2014/main" id="{DE723472-F506-47DA-9FFF-1EF5FAD8B393}"/>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6071654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1DD2E-3EAA-4129-9F95-B6AB78328426}"/>
              </a:ext>
            </a:extLst>
          </p:cNvPr>
          <p:cNvSpPr>
            <a:spLocks noGrp="1"/>
          </p:cNvSpPr>
          <p:nvPr>
            <p:ph type="title"/>
          </p:nvPr>
        </p:nvSpPr>
        <p:spPr/>
        <p:txBody>
          <a:bodyPr/>
          <a:lstStyle/>
          <a:p>
            <a:r>
              <a:rPr lang="de-DE"/>
              <a:t>Eigene Posts - I-Rate Aktive Nutzer-Flop - Export | Treckerfahrer dürfen das - 2 of 2</a:t>
            </a:r>
            <a:endParaRPr lang="en-US"/>
          </a:p>
        </p:txBody>
      </p:sp>
      <p:graphicFrame>
        <p:nvGraphicFramePr>
          <p:cNvPr id="5" name="Table Placeholder 4">
            <a:extLst>
              <a:ext uri="{FF2B5EF4-FFF2-40B4-BE49-F238E27FC236}">
                <a16:creationId xmlns:a16="http://schemas.microsoft.com/office/drawing/2014/main" id="{96303CFB-4F52-4C47-9CA2-FEB255D995B8}"/>
              </a:ext>
            </a:extLst>
          </p:cNvPr>
          <p:cNvGraphicFramePr>
            <a:graphicFrameLocks noGrp="1"/>
          </p:cNvGraphicFramePr>
          <p:nvPr>
            <p:ph type="tbl" sz="quarter" idx="13"/>
            <p:extLst>
              <p:ext uri="{D42A27DB-BD31-4B8C-83A1-F6EECF244321}">
                <p14:modId xmlns:p14="http://schemas.microsoft.com/office/powerpoint/2010/main" val="16449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38439193"/>
                    </a:ext>
                  </a:extLst>
                </a:gridCol>
                <a:gridCol w="822960">
                  <a:extLst>
                    <a:ext uri="{9D8B030D-6E8A-4147-A177-3AD203B41FA5}">
                      <a16:colId xmlns:a16="http://schemas.microsoft.com/office/drawing/2014/main" val="544758400"/>
                    </a:ext>
                  </a:extLst>
                </a:gridCol>
                <a:gridCol w="822960">
                  <a:extLst>
                    <a:ext uri="{9D8B030D-6E8A-4147-A177-3AD203B41FA5}">
                      <a16:colId xmlns:a16="http://schemas.microsoft.com/office/drawing/2014/main" val="471445918"/>
                    </a:ext>
                  </a:extLst>
                </a:gridCol>
                <a:gridCol w="822960">
                  <a:extLst>
                    <a:ext uri="{9D8B030D-6E8A-4147-A177-3AD203B41FA5}">
                      <a16:colId xmlns:a16="http://schemas.microsoft.com/office/drawing/2014/main" val="340477875"/>
                    </a:ext>
                  </a:extLst>
                </a:gridCol>
                <a:gridCol w="822960">
                  <a:extLst>
                    <a:ext uri="{9D8B030D-6E8A-4147-A177-3AD203B41FA5}">
                      <a16:colId xmlns:a16="http://schemas.microsoft.com/office/drawing/2014/main" val="1493293702"/>
                    </a:ext>
                  </a:extLst>
                </a:gridCol>
                <a:gridCol w="822960">
                  <a:extLst>
                    <a:ext uri="{9D8B030D-6E8A-4147-A177-3AD203B41FA5}">
                      <a16:colId xmlns:a16="http://schemas.microsoft.com/office/drawing/2014/main" val="469314585"/>
                    </a:ext>
                  </a:extLst>
                </a:gridCol>
                <a:gridCol w="822960">
                  <a:extLst>
                    <a:ext uri="{9D8B030D-6E8A-4147-A177-3AD203B41FA5}">
                      <a16:colId xmlns:a16="http://schemas.microsoft.com/office/drawing/2014/main" val="811183527"/>
                    </a:ext>
                  </a:extLst>
                </a:gridCol>
                <a:gridCol w="822960">
                  <a:extLst>
                    <a:ext uri="{9D8B030D-6E8A-4147-A177-3AD203B41FA5}">
                      <a16:colId xmlns:a16="http://schemas.microsoft.com/office/drawing/2014/main" val="62777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571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- 2018-05-11 06:00:02 </a:t>
                      </a:r>
                      <a:r>
                        <a:rPr kumimoji="0" lang="de-DE" sz="1000" b="0" i="0" u="none" strike="noStrike" kern="1200" cap="none" spc="0" normalizeH="0" baseline="0" noProof="0">
                          <a:ln>
                            <a:noFill/>
                          </a:ln>
                          <a:solidFill>
                            <a:prstClr val="black"/>
                          </a:solidFill>
                          <a:effectLst/>
                          <a:uLnTx/>
                          <a:uFillTx/>
                          <a:latin typeface="+mn-lt"/>
                          <a:ea typeface="+mn-ea"/>
                          <a:cs typeface="+mn-cs"/>
                        </a:rPr>
                        <a:t> 
 Jonas Hollfeder, Treckerfaher aus Leidenschaft, und sein Holder B 12 mit Sachsmotor, 1-Zylinder, 2-Takt-Diesel mit geballten 12 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682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- 2018-05-09 18:00:01 </a:t>
                      </a:r>
                      <a:r>
                        <a:rPr kumimoji="0" lang="de-DE" sz="1000" b="0" i="0" u="none" strike="noStrike" kern="1200" cap="none" spc="0" normalizeH="0" baseline="0" noProof="0">
                          <a:ln>
                            <a:noFill/>
                          </a:ln>
                          <a:solidFill>
                            <a:prstClr val="black"/>
                          </a:solidFill>
                          <a:effectLst/>
                          <a:uLnTx/>
                          <a:uFillTx/>
                          <a:latin typeface="+mn-lt"/>
                          <a:ea typeface="+mn-ea"/>
                          <a:cs typeface="+mn-cs"/>
                        </a:rPr>
                        <a:t> 
 Einen Deutz zum Vernaschen! Eine schönen Vatertag allen Treckerfahrern!!!!! (Auch den Mädels einen schönen Feiertag!)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3184231"/>
                  </a:ext>
                </a:extLst>
              </a:tr>
            </a:tbl>
          </a:graphicData>
        </a:graphic>
      </p:graphicFrame>
      <p:sp>
        <p:nvSpPr>
          <p:cNvPr id="4" name="Text Placeholder 3">
            <a:extLst>
              <a:ext uri="{FF2B5EF4-FFF2-40B4-BE49-F238E27FC236}">
                <a16:creationId xmlns:a16="http://schemas.microsoft.com/office/drawing/2014/main" id="{F8A294CB-2F78-4FBD-9E22-5FA36B8F78A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8644483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E2BCC-E085-48BA-9061-CB4F7893E1CF}"/>
              </a:ext>
            </a:extLst>
          </p:cNvPr>
          <p:cNvSpPr>
            <a:spLocks noGrp="1"/>
          </p:cNvSpPr>
          <p:nvPr>
            <p:ph type="title"/>
          </p:nvPr>
        </p:nvSpPr>
        <p:spPr/>
        <p:txBody>
          <a:bodyPr/>
          <a:lstStyle/>
          <a:p>
            <a:r>
              <a:rPr lang="de-DE"/>
              <a:t>Eigene Post - Summe Interaktionen - Export | Treckerfahrer dürfen das - 1 of 2</a:t>
            </a:r>
            <a:endParaRPr lang="en-US"/>
          </a:p>
        </p:txBody>
      </p:sp>
      <p:graphicFrame>
        <p:nvGraphicFramePr>
          <p:cNvPr id="5" name="Table Placeholder 4">
            <a:extLst>
              <a:ext uri="{FF2B5EF4-FFF2-40B4-BE49-F238E27FC236}">
                <a16:creationId xmlns:a16="http://schemas.microsoft.com/office/drawing/2014/main" id="{88363DCF-EE5D-43CD-91E2-D2103D95B3B8}"/>
              </a:ext>
            </a:extLst>
          </p:cNvPr>
          <p:cNvGraphicFramePr>
            <a:graphicFrameLocks noGrp="1"/>
          </p:cNvGraphicFramePr>
          <p:nvPr>
            <p:ph type="tbl" sz="quarter" idx="13"/>
            <p:extLst>
              <p:ext uri="{D42A27DB-BD31-4B8C-83A1-F6EECF244321}">
                <p14:modId xmlns:p14="http://schemas.microsoft.com/office/powerpoint/2010/main" val="559167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1806971"/>
                    </a:ext>
                  </a:extLst>
                </a:gridCol>
                <a:gridCol w="822960">
                  <a:extLst>
                    <a:ext uri="{9D8B030D-6E8A-4147-A177-3AD203B41FA5}">
                      <a16:colId xmlns:a16="http://schemas.microsoft.com/office/drawing/2014/main" val="3318709758"/>
                    </a:ext>
                  </a:extLst>
                </a:gridCol>
                <a:gridCol w="822960">
                  <a:extLst>
                    <a:ext uri="{9D8B030D-6E8A-4147-A177-3AD203B41FA5}">
                      <a16:colId xmlns:a16="http://schemas.microsoft.com/office/drawing/2014/main" val="2941637228"/>
                    </a:ext>
                  </a:extLst>
                </a:gridCol>
                <a:gridCol w="822960">
                  <a:extLst>
                    <a:ext uri="{9D8B030D-6E8A-4147-A177-3AD203B41FA5}">
                      <a16:colId xmlns:a16="http://schemas.microsoft.com/office/drawing/2014/main" val="4273272765"/>
                    </a:ext>
                  </a:extLst>
                </a:gridCol>
                <a:gridCol w="822960">
                  <a:extLst>
                    <a:ext uri="{9D8B030D-6E8A-4147-A177-3AD203B41FA5}">
                      <a16:colId xmlns:a16="http://schemas.microsoft.com/office/drawing/2014/main" val="772610363"/>
                    </a:ext>
                  </a:extLst>
                </a:gridCol>
                <a:gridCol w="822960">
                  <a:extLst>
                    <a:ext uri="{9D8B030D-6E8A-4147-A177-3AD203B41FA5}">
                      <a16:colId xmlns:a16="http://schemas.microsoft.com/office/drawing/2014/main" val="2814426880"/>
                    </a:ext>
                  </a:extLst>
                </a:gridCol>
                <a:gridCol w="822960">
                  <a:extLst>
                    <a:ext uri="{9D8B030D-6E8A-4147-A177-3AD203B41FA5}">
                      <a16:colId xmlns:a16="http://schemas.microsoft.com/office/drawing/2014/main" val="3765079148"/>
                    </a:ext>
                  </a:extLst>
                </a:gridCol>
                <a:gridCol w="822960">
                  <a:extLst>
                    <a:ext uri="{9D8B030D-6E8A-4147-A177-3AD203B41FA5}">
                      <a16:colId xmlns:a16="http://schemas.microsoft.com/office/drawing/2014/main" val="2131261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6747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753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784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- 2018-05-10 16:00:01 </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5941402"/>
                  </a:ext>
                </a:extLst>
              </a:tr>
            </a:tbl>
          </a:graphicData>
        </a:graphic>
      </p:graphicFrame>
      <p:sp>
        <p:nvSpPr>
          <p:cNvPr id="4" name="Text Placeholder 3">
            <a:extLst>
              <a:ext uri="{FF2B5EF4-FFF2-40B4-BE49-F238E27FC236}">
                <a16:creationId xmlns:a16="http://schemas.microsoft.com/office/drawing/2014/main" id="{8B743F46-FF9E-41E9-9412-84E0C51DC7F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815332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ECBD-E4AF-4B11-8D35-AD38F9C5DB2F}"/>
              </a:ext>
            </a:extLst>
          </p:cNvPr>
          <p:cNvSpPr>
            <a:spLocks noGrp="1"/>
          </p:cNvSpPr>
          <p:nvPr>
            <p:ph type="title"/>
          </p:nvPr>
        </p:nvSpPr>
        <p:spPr/>
        <p:txBody>
          <a:bodyPr/>
          <a:lstStyle/>
          <a:p>
            <a:r>
              <a:rPr lang="de-DE"/>
              <a:t>Eigene Post - Summe Interaktionen - Export | Treckerfahrer dürfen das - 2 of 2</a:t>
            </a:r>
            <a:endParaRPr lang="en-US"/>
          </a:p>
        </p:txBody>
      </p:sp>
      <p:graphicFrame>
        <p:nvGraphicFramePr>
          <p:cNvPr id="5" name="Table Placeholder 4">
            <a:extLst>
              <a:ext uri="{FF2B5EF4-FFF2-40B4-BE49-F238E27FC236}">
                <a16:creationId xmlns:a16="http://schemas.microsoft.com/office/drawing/2014/main" id="{8007904B-D917-43D6-ADBD-08DBB95FB6DF}"/>
              </a:ext>
            </a:extLst>
          </p:cNvPr>
          <p:cNvGraphicFramePr>
            <a:graphicFrameLocks noGrp="1"/>
          </p:cNvGraphicFramePr>
          <p:nvPr>
            <p:ph type="tbl" sz="quarter" idx="13"/>
            <p:extLst>
              <p:ext uri="{D42A27DB-BD31-4B8C-83A1-F6EECF244321}">
                <p14:modId xmlns:p14="http://schemas.microsoft.com/office/powerpoint/2010/main" val="3800391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93502685"/>
                    </a:ext>
                  </a:extLst>
                </a:gridCol>
                <a:gridCol w="822960">
                  <a:extLst>
                    <a:ext uri="{9D8B030D-6E8A-4147-A177-3AD203B41FA5}">
                      <a16:colId xmlns:a16="http://schemas.microsoft.com/office/drawing/2014/main" val="370577325"/>
                    </a:ext>
                  </a:extLst>
                </a:gridCol>
                <a:gridCol w="822960">
                  <a:extLst>
                    <a:ext uri="{9D8B030D-6E8A-4147-A177-3AD203B41FA5}">
                      <a16:colId xmlns:a16="http://schemas.microsoft.com/office/drawing/2014/main" val="3615976175"/>
                    </a:ext>
                  </a:extLst>
                </a:gridCol>
                <a:gridCol w="822960">
                  <a:extLst>
                    <a:ext uri="{9D8B030D-6E8A-4147-A177-3AD203B41FA5}">
                      <a16:colId xmlns:a16="http://schemas.microsoft.com/office/drawing/2014/main" val="2528052453"/>
                    </a:ext>
                  </a:extLst>
                </a:gridCol>
                <a:gridCol w="822960">
                  <a:extLst>
                    <a:ext uri="{9D8B030D-6E8A-4147-A177-3AD203B41FA5}">
                      <a16:colId xmlns:a16="http://schemas.microsoft.com/office/drawing/2014/main" val="875568494"/>
                    </a:ext>
                  </a:extLst>
                </a:gridCol>
                <a:gridCol w="822960">
                  <a:extLst>
                    <a:ext uri="{9D8B030D-6E8A-4147-A177-3AD203B41FA5}">
                      <a16:colId xmlns:a16="http://schemas.microsoft.com/office/drawing/2014/main" val="2130799933"/>
                    </a:ext>
                  </a:extLst>
                </a:gridCol>
                <a:gridCol w="822960">
                  <a:extLst>
                    <a:ext uri="{9D8B030D-6E8A-4147-A177-3AD203B41FA5}">
                      <a16:colId xmlns:a16="http://schemas.microsoft.com/office/drawing/2014/main" val="2795764719"/>
                    </a:ext>
                  </a:extLst>
                </a:gridCol>
                <a:gridCol w="822960">
                  <a:extLst>
                    <a:ext uri="{9D8B030D-6E8A-4147-A177-3AD203B41FA5}">
                      <a16:colId xmlns:a16="http://schemas.microsoft.com/office/drawing/2014/main" val="2579453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193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3972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- 2018-05-19 06:00:00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4354832"/>
                  </a:ext>
                </a:extLst>
              </a:tr>
            </a:tbl>
          </a:graphicData>
        </a:graphic>
      </p:graphicFrame>
      <p:sp>
        <p:nvSpPr>
          <p:cNvPr id="4" name="Text Placeholder 3">
            <a:extLst>
              <a:ext uri="{FF2B5EF4-FFF2-40B4-BE49-F238E27FC236}">
                <a16:creationId xmlns:a16="http://schemas.microsoft.com/office/drawing/2014/main" id="{F9BFD23E-04A3-4930-A396-B897BBA0E356}"/>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7767847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BC241-35D4-4BBF-B345-6A70BFAAEF57}"/>
              </a:ext>
            </a:extLst>
          </p:cNvPr>
          <p:cNvSpPr>
            <a:spLocks noGrp="1"/>
          </p:cNvSpPr>
          <p:nvPr>
            <p:ph type="title"/>
          </p:nvPr>
        </p:nvSpPr>
        <p:spPr/>
        <p:txBody>
          <a:bodyPr/>
          <a:lstStyle/>
          <a:p>
            <a:r>
              <a:rPr lang="de-DE"/>
              <a:t>Eigene Posts - Reaktionen - Export | Treckerfahrer dürfen das - 1 of 3</a:t>
            </a:r>
            <a:endParaRPr lang="en-US"/>
          </a:p>
        </p:txBody>
      </p:sp>
      <p:graphicFrame>
        <p:nvGraphicFramePr>
          <p:cNvPr id="5" name="Table Placeholder 4">
            <a:extLst>
              <a:ext uri="{FF2B5EF4-FFF2-40B4-BE49-F238E27FC236}">
                <a16:creationId xmlns:a16="http://schemas.microsoft.com/office/drawing/2014/main" id="{0C4CCE35-B719-4DAB-8641-C3B102F6747A}"/>
              </a:ext>
            </a:extLst>
          </p:cNvPr>
          <p:cNvGraphicFramePr>
            <a:graphicFrameLocks noGrp="1"/>
          </p:cNvGraphicFramePr>
          <p:nvPr>
            <p:ph type="tbl" sz="quarter" idx="13"/>
            <p:extLst>
              <p:ext uri="{D42A27DB-BD31-4B8C-83A1-F6EECF244321}">
                <p14:modId xmlns:p14="http://schemas.microsoft.com/office/powerpoint/2010/main" val="61409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94061500"/>
                    </a:ext>
                  </a:extLst>
                </a:gridCol>
                <a:gridCol w="822960">
                  <a:extLst>
                    <a:ext uri="{9D8B030D-6E8A-4147-A177-3AD203B41FA5}">
                      <a16:colId xmlns:a16="http://schemas.microsoft.com/office/drawing/2014/main" val="3075215838"/>
                    </a:ext>
                  </a:extLst>
                </a:gridCol>
                <a:gridCol w="493776">
                  <a:extLst>
                    <a:ext uri="{9D8B030D-6E8A-4147-A177-3AD203B41FA5}">
                      <a16:colId xmlns:a16="http://schemas.microsoft.com/office/drawing/2014/main" val="920665857"/>
                    </a:ext>
                  </a:extLst>
                </a:gridCol>
                <a:gridCol w="493776">
                  <a:extLst>
                    <a:ext uri="{9D8B030D-6E8A-4147-A177-3AD203B41FA5}">
                      <a16:colId xmlns:a16="http://schemas.microsoft.com/office/drawing/2014/main" val="3943502996"/>
                    </a:ext>
                  </a:extLst>
                </a:gridCol>
                <a:gridCol w="493776">
                  <a:extLst>
                    <a:ext uri="{9D8B030D-6E8A-4147-A177-3AD203B41FA5}">
                      <a16:colId xmlns:a16="http://schemas.microsoft.com/office/drawing/2014/main" val="771760783"/>
                    </a:ext>
                  </a:extLst>
                </a:gridCol>
                <a:gridCol w="493776">
                  <a:extLst>
                    <a:ext uri="{9D8B030D-6E8A-4147-A177-3AD203B41FA5}">
                      <a16:colId xmlns:a16="http://schemas.microsoft.com/office/drawing/2014/main" val="567419676"/>
                    </a:ext>
                  </a:extLst>
                </a:gridCol>
                <a:gridCol w="493776">
                  <a:extLst>
                    <a:ext uri="{9D8B030D-6E8A-4147-A177-3AD203B41FA5}">
                      <a16:colId xmlns:a16="http://schemas.microsoft.com/office/drawing/2014/main" val="1097057700"/>
                    </a:ext>
                  </a:extLst>
                </a:gridCol>
                <a:gridCol w="493776">
                  <a:extLst>
                    <a:ext uri="{9D8B030D-6E8A-4147-A177-3AD203B41FA5}">
                      <a16:colId xmlns:a16="http://schemas.microsoft.com/office/drawing/2014/main" val="3837419808"/>
                    </a:ext>
                  </a:extLst>
                </a:gridCol>
                <a:gridCol w="493776">
                  <a:extLst>
                    <a:ext uri="{9D8B030D-6E8A-4147-A177-3AD203B41FA5}">
                      <a16:colId xmlns:a16="http://schemas.microsoft.com/office/drawing/2014/main" val="3309906519"/>
                    </a:ext>
                  </a:extLst>
                </a:gridCol>
                <a:gridCol w="493776">
                  <a:extLst>
                    <a:ext uri="{9D8B030D-6E8A-4147-A177-3AD203B41FA5}">
                      <a16:colId xmlns:a16="http://schemas.microsoft.com/office/drawing/2014/main" val="1259475558"/>
                    </a:ext>
                  </a:extLst>
                </a:gridCol>
                <a:gridCol w="493776">
                  <a:extLst>
                    <a:ext uri="{9D8B030D-6E8A-4147-A177-3AD203B41FA5}">
                      <a16:colId xmlns:a16="http://schemas.microsoft.com/office/drawing/2014/main" val="339236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235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- 2018-05-06 11:00:00</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Mähdrescher haben es heutzutage auch nicht leicht...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52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- 2018-05-10 16:00:01</a:t>
                      </a:r>
                      <a:r>
                        <a:rPr kumimoji="0" lang="de-DE" sz="1000" b="0" i="0" u="none" strike="noStrike" kern="1200" cap="none" spc="0" normalizeH="0" baseline="0" noProof="0">
                          <a:ln>
                            <a:noFill/>
                          </a:ln>
                          <a:solidFill>
                            <a:prstClr val="black"/>
                          </a:solidFill>
                          <a:effectLst/>
                          <a:uLnTx/>
                          <a:uFillTx/>
                          <a:latin typeface="+mn-lt"/>
                          <a:ea typeface="+mn-ea"/>
                          <a:cs typeface="+mn-cs"/>
                        </a:rPr>
                        <a:t>
Treckerwasserski 2.0 - Nachmachen erlaubt!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Jetzt wird's nasssssssssssssssssss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2809508"/>
                  </a:ext>
                </a:extLst>
              </a:tr>
            </a:tbl>
          </a:graphicData>
        </a:graphic>
      </p:graphicFrame>
      <p:sp>
        <p:nvSpPr>
          <p:cNvPr id="4" name="Text Placeholder 3">
            <a:extLst>
              <a:ext uri="{FF2B5EF4-FFF2-40B4-BE49-F238E27FC236}">
                <a16:creationId xmlns:a16="http://schemas.microsoft.com/office/drawing/2014/main" id="{ABA312E9-8569-464D-ABAC-82CD2A850C18}"/>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03741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C8946-0839-4981-AB36-75738ACCBEE0}"/>
              </a:ext>
            </a:extLst>
          </p:cNvPr>
          <p:cNvSpPr>
            <a:spLocks noGrp="1"/>
          </p:cNvSpPr>
          <p:nvPr>
            <p:ph type="title"/>
          </p:nvPr>
        </p:nvSpPr>
        <p:spPr/>
        <p:txBody>
          <a:bodyPr/>
          <a:lstStyle/>
          <a:p>
            <a:r>
              <a:rPr lang="de-DE"/>
              <a:t>Eigene Posts - Reaktionen - Export | Treckerfahrer dürfen das - 2 of 3</a:t>
            </a:r>
            <a:endParaRPr lang="en-US"/>
          </a:p>
        </p:txBody>
      </p:sp>
      <p:graphicFrame>
        <p:nvGraphicFramePr>
          <p:cNvPr id="5" name="Table Placeholder 4">
            <a:extLst>
              <a:ext uri="{FF2B5EF4-FFF2-40B4-BE49-F238E27FC236}">
                <a16:creationId xmlns:a16="http://schemas.microsoft.com/office/drawing/2014/main" id="{C4851AA0-F52F-4029-88FA-328D93814BB7}"/>
              </a:ext>
            </a:extLst>
          </p:cNvPr>
          <p:cNvGraphicFramePr>
            <a:graphicFrameLocks noGrp="1"/>
          </p:cNvGraphicFramePr>
          <p:nvPr>
            <p:ph type="tbl" sz="quarter" idx="13"/>
            <p:extLst>
              <p:ext uri="{D42A27DB-BD31-4B8C-83A1-F6EECF244321}">
                <p14:modId xmlns:p14="http://schemas.microsoft.com/office/powerpoint/2010/main" val="4116521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74375418"/>
                    </a:ext>
                  </a:extLst>
                </a:gridCol>
                <a:gridCol w="822960">
                  <a:extLst>
                    <a:ext uri="{9D8B030D-6E8A-4147-A177-3AD203B41FA5}">
                      <a16:colId xmlns:a16="http://schemas.microsoft.com/office/drawing/2014/main" val="1472430236"/>
                    </a:ext>
                  </a:extLst>
                </a:gridCol>
                <a:gridCol w="493776">
                  <a:extLst>
                    <a:ext uri="{9D8B030D-6E8A-4147-A177-3AD203B41FA5}">
                      <a16:colId xmlns:a16="http://schemas.microsoft.com/office/drawing/2014/main" val="2157193358"/>
                    </a:ext>
                  </a:extLst>
                </a:gridCol>
                <a:gridCol w="493776">
                  <a:extLst>
                    <a:ext uri="{9D8B030D-6E8A-4147-A177-3AD203B41FA5}">
                      <a16:colId xmlns:a16="http://schemas.microsoft.com/office/drawing/2014/main" val="1446754885"/>
                    </a:ext>
                  </a:extLst>
                </a:gridCol>
                <a:gridCol w="493776">
                  <a:extLst>
                    <a:ext uri="{9D8B030D-6E8A-4147-A177-3AD203B41FA5}">
                      <a16:colId xmlns:a16="http://schemas.microsoft.com/office/drawing/2014/main" val="431863381"/>
                    </a:ext>
                  </a:extLst>
                </a:gridCol>
                <a:gridCol w="493776">
                  <a:extLst>
                    <a:ext uri="{9D8B030D-6E8A-4147-A177-3AD203B41FA5}">
                      <a16:colId xmlns:a16="http://schemas.microsoft.com/office/drawing/2014/main" val="442018598"/>
                    </a:ext>
                  </a:extLst>
                </a:gridCol>
                <a:gridCol w="493776">
                  <a:extLst>
                    <a:ext uri="{9D8B030D-6E8A-4147-A177-3AD203B41FA5}">
                      <a16:colId xmlns:a16="http://schemas.microsoft.com/office/drawing/2014/main" val="18015794"/>
                    </a:ext>
                  </a:extLst>
                </a:gridCol>
                <a:gridCol w="493776">
                  <a:extLst>
                    <a:ext uri="{9D8B030D-6E8A-4147-A177-3AD203B41FA5}">
                      <a16:colId xmlns:a16="http://schemas.microsoft.com/office/drawing/2014/main" val="686234493"/>
                    </a:ext>
                  </a:extLst>
                </a:gridCol>
                <a:gridCol w="493776">
                  <a:extLst>
                    <a:ext uri="{9D8B030D-6E8A-4147-A177-3AD203B41FA5}">
                      <a16:colId xmlns:a16="http://schemas.microsoft.com/office/drawing/2014/main" val="935007388"/>
                    </a:ext>
                  </a:extLst>
                </a:gridCol>
                <a:gridCol w="493776">
                  <a:extLst>
                    <a:ext uri="{9D8B030D-6E8A-4147-A177-3AD203B41FA5}">
                      <a16:colId xmlns:a16="http://schemas.microsoft.com/office/drawing/2014/main" val="4224029156"/>
                    </a:ext>
                  </a:extLst>
                </a:gridCol>
                <a:gridCol w="493776">
                  <a:extLst>
                    <a:ext uri="{9D8B030D-6E8A-4147-A177-3AD203B41FA5}">
                      <a16:colId xmlns:a16="http://schemas.microsoft.com/office/drawing/2014/main" val="2677769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3069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- 2018-05-20 07:30:00</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220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- 2018-05-24 06:30:00</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1434549"/>
                  </a:ext>
                </a:extLst>
              </a:tr>
            </a:tbl>
          </a:graphicData>
        </a:graphic>
      </p:graphicFrame>
      <p:sp>
        <p:nvSpPr>
          <p:cNvPr id="4" name="Text Placeholder 3">
            <a:extLst>
              <a:ext uri="{FF2B5EF4-FFF2-40B4-BE49-F238E27FC236}">
                <a16:creationId xmlns:a16="http://schemas.microsoft.com/office/drawing/2014/main" id="{A81A1F40-DF75-43FF-8F3C-BD4E6094633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13821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C7FC7-3233-4EB0-BCEF-0DE1DBA2ACC0}"/>
              </a:ext>
            </a:extLst>
          </p:cNvPr>
          <p:cNvSpPr>
            <a:spLocks noGrp="1"/>
          </p:cNvSpPr>
          <p:nvPr>
            <p:ph type="title"/>
          </p:nvPr>
        </p:nvSpPr>
        <p:spPr/>
        <p:txBody>
          <a:bodyPr/>
          <a:lstStyle/>
          <a:p>
            <a:r>
              <a:rPr lang="de-DE"/>
              <a:t>Eigene Posts - Reaktionen - Export | Treckerfahrer dürfen das - 3 of 3</a:t>
            </a:r>
            <a:endParaRPr lang="en-US"/>
          </a:p>
        </p:txBody>
      </p:sp>
      <p:graphicFrame>
        <p:nvGraphicFramePr>
          <p:cNvPr id="5" name="Table Placeholder 4">
            <a:extLst>
              <a:ext uri="{FF2B5EF4-FFF2-40B4-BE49-F238E27FC236}">
                <a16:creationId xmlns:a16="http://schemas.microsoft.com/office/drawing/2014/main" id="{4921D411-F257-422D-A49B-BBBFFEEFBA9C}"/>
              </a:ext>
            </a:extLst>
          </p:cNvPr>
          <p:cNvGraphicFramePr>
            <a:graphicFrameLocks noGrp="1"/>
          </p:cNvGraphicFramePr>
          <p:nvPr>
            <p:ph type="tbl" sz="quarter" idx="13"/>
            <p:extLst>
              <p:ext uri="{D42A27DB-BD31-4B8C-83A1-F6EECF244321}">
                <p14:modId xmlns:p14="http://schemas.microsoft.com/office/powerpoint/2010/main" val="368147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682089247"/>
                    </a:ext>
                  </a:extLst>
                </a:gridCol>
                <a:gridCol w="822960">
                  <a:extLst>
                    <a:ext uri="{9D8B030D-6E8A-4147-A177-3AD203B41FA5}">
                      <a16:colId xmlns:a16="http://schemas.microsoft.com/office/drawing/2014/main" val="1694331009"/>
                    </a:ext>
                  </a:extLst>
                </a:gridCol>
                <a:gridCol w="493776">
                  <a:extLst>
                    <a:ext uri="{9D8B030D-6E8A-4147-A177-3AD203B41FA5}">
                      <a16:colId xmlns:a16="http://schemas.microsoft.com/office/drawing/2014/main" val="3158407326"/>
                    </a:ext>
                  </a:extLst>
                </a:gridCol>
                <a:gridCol w="493776">
                  <a:extLst>
                    <a:ext uri="{9D8B030D-6E8A-4147-A177-3AD203B41FA5}">
                      <a16:colId xmlns:a16="http://schemas.microsoft.com/office/drawing/2014/main" val="4177435162"/>
                    </a:ext>
                  </a:extLst>
                </a:gridCol>
                <a:gridCol w="493776">
                  <a:extLst>
                    <a:ext uri="{9D8B030D-6E8A-4147-A177-3AD203B41FA5}">
                      <a16:colId xmlns:a16="http://schemas.microsoft.com/office/drawing/2014/main" val="1700374498"/>
                    </a:ext>
                  </a:extLst>
                </a:gridCol>
                <a:gridCol w="493776">
                  <a:extLst>
                    <a:ext uri="{9D8B030D-6E8A-4147-A177-3AD203B41FA5}">
                      <a16:colId xmlns:a16="http://schemas.microsoft.com/office/drawing/2014/main" val="2582906551"/>
                    </a:ext>
                  </a:extLst>
                </a:gridCol>
                <a:gridCol w="493776">
                  <a:extLst>
                    <a:ext uri="{9D8B030D-6E8A-4147-A177-3AD203B41FA5}">
                      <a16:colId xmlns:a16="http://schemas.microsoft.com/office/drawing/2014/main" val="2615625670"/>
                    </a:ext>
                  </a:extLst>
                </a:gridCol>
                <a:gridCol w="493776">
                  <a:extLst>
                    <a:ext uri="{9D8B030D-6E8A-4147-A177-3AD203B41FA5}">
                      <a16:colId xmlns:a16="http://schemas.microsoft.com/office/drawing/2014/main" val="8851147"/>
                    </a:ext>
                  </a:extLst>
                </a:gridCol>
                <a:gridCol w="493776">
                  <a:extLst>
                    <a:ext uri="{9D8B030D-6E8A-4147-A177-3AD203B41FA5}">
                      <a16:colId xmlns:a16="http://schemas.microsoft.com/office/drawing/2014/main" val="1095287324"/>
                    </a:ext>
                  </a:extLst>
                </a:gridCol>
                <a:gridCol w="493776">
                  <a:extLst>
                    <a:ext uri="{9D8B030D-6E8A-4147-A177-3AD203B41FA5}">
                      <a16:colId xmlns:a16="http://schemas.microsoft.com/office/drawing/2014/main" val="1917244351"/>
                    </a:ext>
                  </a:extLst>
                </a:gridCol>
                <a:gridCol w="493776">
                  <a:extLst>
                    <a:ext uri="{9D8B030D-6E8A-4147-A177-3AD203B41FA5}">
                      <a16:colId xmlns:a16="http://schemas.microsoft.com/office/drawing/2014/main" val="279933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0072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Treckerfahrer dürfen das - 2018-05-03 13:00:00</a:t>
                      </a:r>
                      <a:r>
                        <a:rPr kumimoji="0" lang="de-DE" sz="1000" b="0" i="0" u="none" strike="noStrike" kern="1200" cap="none" spc="0" normalizeH="0" baseline="0" noProof="0">
                          <a:ln>
                            <a:noFill/>
                          </a:ln>
                          <a:solidFill>
                            <a:prstClr val="black"/>
                          </a:solidFill>
                          <a:effectLst/>
                          <a:uLnTx/>
                          <a:uFillTx/>
                          <a:latin typeface="+mn-lt"/>
                          <a:ea typeface="+mn-ea"/>
                          <a:cs typeface="+mn-cs"/>
                        </a:rPr>
                        <a:t>
Alles neu macht der Mai. Muss aber nicht, auch aus Alt kann man neu machen, wenn man weiß wie....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Treckertipps von Sven und Dr. Trecker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2252575"/>
                  </a:ext>
                </a:extLst>
              </a:tr>
            </a:tbl>
          </a:graphicData>
        </a:graphic>
      </p:graphicFrame>
      <p:sp>
        <p:nvSpPr>
          <p:cNvPr id="4" name="Text Placeholder 3">
            <a:extLst>
              <a:ext uri="{FF2B5EF4-FFF2-40B4-BE49-F238E27FC236}">
                <a16:creationId xmlns:a16="http://schemas.microsoft.com/office/drawing/2014/main" id="{8ED42D1D-86CA-4A5C-A0E8-C20B1386256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512959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3E1B-403D-41F2-BE99-3428D29844E7}"/>
              </a:ext>
            </a:extLst>
          </p:cNvPr>
          <p:cNvSpPr>
            <a:spLocks noGrp="1"/>
          </p:cNvSpPr>
          <p:nvPr>
            <p:ph type="title"/>
          </p:nvPr>
        </p:nvSpPr>
        <p:spPr/>
        <p:txBody>
          <a:bodyPr/>
          <a:lstStyle/>
          <a:p>
            <a:r>
              <a:rPr lang="de-DE"/>
              <a:t>Eigene Videos - Crossposts - Export | Treckerfahrer dürfen das - 1 of 2</a:t>
            </a:r>
            <a:endParaRPr lang="en-US"/>
          </a:p>
        </p:txBody>
      </p:sp>
      <p:graphicFrame>
        <p:nvGraphicFramePr>
          <p:cNvPr id="5" name="Table Placeholder 4">
            <a:extLst>
              <a:ext uri="{FF2B5EF4-FFF2-40B4-BE49-F238E27FC236}">
                <a16:creationId xmlns:a16="http://schemas.microsoft.com/office/drawing/2014/main" id="{E766BFDE-5B71-4BFB-8E51-68B1D9CA37CF}"/>
              </a:ext>
            </a:extLst>
          </p:cNvPr>
          <p:cNvGraphicFramePr>
            <a:graphicFrameLocks noGrp="1"/>
          </p:cNvGraphicFramePr>
          <p:nvPr>
            <p:ph type="tbl" sz="quarter" idx="13"/>
            <p:extLst>
              <p:ext uri="{D42A27DB-BD31-4B8C-83A1-F6EECF244321}">
                <p14:modId xmlns:p14="http://schemas.microsoft.com/office/powerpoint/2010/main" val="35700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42088401"/>
                    </a:ext>
                  </a:extLst>
                </a:gridCol>
                <a:gridCol w="493776">
                  <a:extLst>
                    <a:ext uri="{9D8B030D-6E8A-4147-A177-3AD203B41FA5}">
                      <a16:colId xmlns:a16="http://schemas.microsoft.com/office/drawing/2014/main" val="3939236362"/>
                    </a:ext>
                  </a:extLst>
                </a:gridCol>
                <a:gridCol w="411480">
                  <a:extLst>
                    <a:ext uri="{9D8B030D-6E8A-4147-A177-3AD203B41FA5}">
                      <a16:colId xmlns:a16="http://schemas.microsoft.com/office/drawing/2014/main" val="3019162081"/>
                    </a:ext>
                  </a:extLst>
                </a:gridCol>
                <a:gridCol w="411480">
                  <a:extLst>
                    <a:ext uri="{9D8B030D-6E8A-4147-A177-3AD203B41FA5}">
                      <a16:colId xmlns:a16="http://schemas.microsoft.com/office/drawing/2014/main" val="1216241039"/>
                    </a:ext>
                  </a:extLst>
                </a:gridCol>
                <a:gridCol w="246888">
                  <a:extLst>
                    <a:ext uri="{9D8B030D-6E8A-4147-A177-3AD203B41FA5}">
                      <a16:colId xmlns:a16="http://schemas.microsoft.com/office/drawing/2014/main" val="2885503058"/>
                    </a:ext>
                  </a:extLst>
                </a:gridCol>
                <a:gridCol w="658368">
                  <a:extLst>
                    <a:ext uri="{9D8B030D-6E8A-4147-A177-3AD203B41FA5}">
                      <a16:colId xmlns:a16="http://schemas.microsoft.com/office/drawing/2014/main" val="204827644"/>
                    </a:ext>
                  </a:extLst>
                </a:gridCol>
                <a:gridCol w="576072">
                  <a:extLst>
                    <a:ext uri="{9D8B030D-6E8A-4147-A177-3AD203B41FA5}">
                      <a16:colId xmlns:a16="http://schemas.microsoft.com/office/drawing/2014/main" val="141601009"/>
                    </a:ext>
                  </a:extLst>
                </a:gridCol>
                <a:gridCol w="576072">
                  <a:extLst>
                    <a:ext uri="{9D8B030D-6E8A-4147-A177-3AD203B41FA5}">
                      <a16:colId xmlns:a16="http://schemas.microsoft.com/office/drawing/2014/main" val="2432978322"/>
                    </a:ext>
                  </a:extLst>
                </a:gridCol>
                <a:gridCol w="411480">
                  <a:extLst>
                    <a:ext uri="{9D8B030D-6E8A-4147-A177-3AD203B41FA5}">
                      <a16:colId xmlns:a16="http://schemas.microsoft.com/office/drawing/2014/main" val="1003508806"/>
                    </a:ext>
                  </a:extLst>
                </a:gridCol>
                <a:gridCol w="658368">
                  <a:extLst>
                    <a:ext uri="{9D8B030D-6E8A-4147-A177-3AD203B41FA5}">
                      <a16:colId xmlns:a16="http://schemas.microsoft.com/office/drawing/2014/main" val="1852945421"/>
                    </a:ext>
                  </a:extLst>
                </a:gridCol>
                <a:gridCol w="329184">
                  <a:extLst>
                    <a:ext uri="{9D8B030D-6E8A-4147-A177-3AD203B41FA5}">
                      <a16:colId xmlns:a16="http://schemas.microsoft.com/office/drawing/2014/main" val="953581668"/>
                    </a:ext>
                  </a:extLst>
                </a:gridCol>
                <a:gridCol w="493776">
                  <a:extLst>
                    <a:ext uri="{9D8B030D-6E8A-4147-A177-3AD203B41FA5}">
                      <a16:colId xmlns:a16="http://schemas.microsoft.com/office/drawing/2014/main" val="79169874"/>
                    </a:ext>
                  </a:extLst>
                </a:gridCol>
                <a:gridCol w="329184">
                  <a:extLst>
                    <a:ext uri="{9D8B030D-6E8A-4147-A177-3AD203B41FA5}">
                      <a16:colId xmlns:a16="http://schemas.microsoft.com/office/drawing/2014/main" val="42801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4723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- 2018-05-06 11:00:00 </a:t>
                      </a:r>
                      <a:r>
                        <a:rPr kumimoji="0" lang="de-DE" sz="1000" b="0" i="0" u="none" strike="noStrike" kern="1200" cap="none" spc="0" normalizeH="0" baseline="0" noProof="0">
                          <a:ln>
                            <a:noFill/>
                          </a:ln>
                          <a:solidFill>
                            <a:prstClr val="black"/>
                          </a:solidFill>
                          <a:effectLst/>
                          <a:uLnTx/>
                          <a:uFillTx/>
                          <a:latin typeface="+mn-lt"/>
                          <a:ea typeface="+mn-ea"/>
                          <a:cs typeface="+mn-cs"/>
                        </a:rPr>
                        <a:t> 
 Das kann doch nicht so schwer sein... Oder doch? Unser Satire-Magazin Extra 3 war vergangenen Mittwoch zu Gast in Negenborn und fand heraus, dass Unmut und Posse ganz eng miteinander verzahnt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extLst>
                  <a:ext uri="{0D108BD9-81ED-4DB2-BD59-A6C34878D82A}">
                    <a16:rowId xmlns:a16="http://schemas.microsoft.com/office/drawing/2014/main" val="408286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- 2018-05-20 07:30:00 </a:t>
                      </a:r>
                      <a:r>
                        <a:rPr kumimoji="0" lang="de-DE" sz="1000" b="0" i="0" u="none" strike="noStrike" kern="1200" cap="none" spc="0" normalizeH="0" baseline="0" noProof="0">
                          <a:ln>
                            <a:noFill/>
                          </a:ln>
                          <a:solidFill>
                            <a:prstClr val="black"/>
                          </a:solidFill>
                          <a:effectLst/>
                          <a:uLnTx/>
                          <a:uFillTx/>
                          <a:latin typeface="+mn-lt"/>
                          <a:ea typeface="+mn-ea"/>
                          <a:cs typeface="+mn-cs"/>
                        </a:rPr>
                        <a:t> 
 Wie abgefahren ist das denn? Auf ungewöhnliche Art und Weise half ein Landwirt seinerzeit den Flutopfern im Osten - Ackerpflege auf ganz natürliche Art... Danke an Extra 3 🚜 Bitte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4120269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- 2018-05-24 06:30:00 </a:t>
                      </a:r>
                      <a:r>
                        <a:rPr kumimoji="0" lang="de-DE" sz="1000" b="0" i="0" u="none" strike="noStrike" kern="1200" cap="none" spc="0" normalizeH="0" baseline="0" noProof="0">
                          <a:ln>
                            <a:noFill/>
                          </a:ln>
                          <a:solidFill>
                            <a:prstClr val="black"/>
                          </a:solidFill>
                          <a:effectLst/>
                          <a:uLnTx/>
                          <a:uFillTx/>
                          <a:latin typeface="+mn-lt"/>
                          <a:ea typeface="+mn-ea"/>
                          <a:cs typeface="+mn-cs"/>
                        </a:rPr>
                        <a:t> 
 So etwas habt Ihr garantiert nicht auf Eurem Acker! Merke: alles muss seine Ordnung haben - selbst, wenn Steuern nicht immer zweckgebunden sind! Danke an Extra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363066406"/>
                  </a:ext>
                </a:extLst>
              </a:tr>
            </a:tbl>
          </a:graphicData>
        </a:graphic>
      </p:graphicFrame>
      <p:sp>
        <p:nvSpPr>
          <p:cNvPr id="4" name="Text Placeholder 3">
            <a:extLst>
              <a:ext uri="{FF2B5EF4-FFF2-40B4-BE49-F238E27FC236}">
                <a16:creationId xmlns:a16="http://schemas.microsoft.com/office/drawing/2014/main" id="{16860C51-3AB1-4C16-AF72-86469E1CF0E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379476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CEF69-33C4-40E8-B3BD-A2E18413311B}"/>
              </a:ext>
            </a:extLst>
          </p:cNvPr>
          <p:cNvSpPr>
            <a:spLocks noGrp="1"/>
          </p:cNvSpPr>
          <p:nvPr>
            <p:ph type="title"/>
          </p:nvPr>
        </p:nvSpPr>
        <p:spPr/>
        <p:txBody>
          <a:bodyPr/>
          <a:lstStyle/>
          <a:p>
            <a:r>
              <a:rPr lang="de-DE"/>
              <a:t>Eigene Videos - Crossposts - Export | Treckerfahrer dürfen das - 2 of 2</a:t>
            </a:r>
            <a:endParaRPr lang="en-US"/>
          </a:p>
        </p:txBody>
      </p:sp>
      <p:graphicFrame>
        <p:nvGraphicFramePr>
          <p:cNvPr id="5" name="Table Placeholder 4">
            <a:extLst>
              <a:ext uri="{FF2B5EF4-FFF2-40B4-BE49-F238E27FC236}">
                <a16:creationId xmlns:a16="http://schemas.microsoft.com/office/drawing/2014/main" id="{AF272FF3-16C2-470A-B52F-8F8799FB00FD}"/>
              </a:ext>
            </a:extLst>
          </p:cNvPr>
          <p:cNvGraphicFramePr>
            <a:graphicFrameLocks noGrp="1"/>
          </p:cNvGraphicFramePr>
          <p:nvPr>
            <p:ph type="tbl" sz="quarter" idx="13"/>
            <p:extLst>
              <p:ext uri="{D42A27DB-BD31-4B8C-83A1-F6EECF244321}">
                <p14:modId xmlns:p14="http://schemas.microsoft.com/office/powerpoint/2010/main" val="4001735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80452884"/>
                    </a:ext>
                  </a:extLst>
                </a:gridCol>
                <a:gridCol w="493776">
                  <a:extLst>
                    <a:ext uri="{9D8B030D-6E8A-4147-A177-3AD203B41FA5}">
                      <a16:colId xmlns:a16="http://schemas.microsoft.com/office/drawing/2014/main" val="3448492949"/>
                    </a:ext>
                  </a:extLst>
                </a:gridCol>
                <a:gridCol w="411480">
                  <a:extLst>
                    <a:ext uri="{9D8B030D-6E8A-4147-A177-3AD203B41FA5}">
                      <a16:colId xmlns:a16="http://schemas.microsoft.com/office/drawing/2014/main" val="649142744"/>
                    </a:ext>
                  </a:extLst>
                </a:gridCol>
                <a:gridCol w="411480">
                  <a:extLst>
                    <a:ext uri="{9D8B030D-6E8A-4147-A177-3AD203B41FA5}">
                      <a16:colId xmlns:a16="http://schemas.microsoft.com/office/drawing/2014/main" val="3508631995"/>
                    </a:ext>
                  </a:extLst>
                </a:gridCol>
                <a:gridCol w="246888">
                  <a:extLst>
                    <a:ext uri="{9D8B030D-6E8A-4147-A177-3AD203B41FA5}">
                      <a16:colId xmlns:a16="http://schemas.microsoft.com/office/drawing/2014/main" val="2053891829"/>
                    </a:ext>
                  </a:extLst>
                </a:gridCol>
                <a:gridCol w="658368">
                  <a:extLst>
                    <a:ext uri="{9D8B030D-6E8A-4147-A177-3AD203B41FA5}">
                      <a16:colId xmlns:a16="http://schemas.microsoft.com/office/drawing/2014/main" val="2431057399"/>
                    </a:ext>
                  </a:extLst>
                </a:gridCol>
                <a:gridCol w="576072">
                  <a:extLst>
                    <a:ext uri="{9D8B030D-6E8A-4147-A177-3AD203B41FA5}">
                      <a16:colId xmlns:a16="http://schemas.microsoft.com/office/drawing/2014/main" val="1377916001"/>
                    </a:ext>
                  </a:extLst>
                </a:gridCol>
                <a:gridCol w="576072">
                  <a:extLst>
                    <a:ext uri="{9D8B030D-6E8A-4147-A177-3AD203B41FA5}">
                      <a16:colId xmlns:a16="http://schemas.microsoft.com/office/drawing/2014/main" val="602290802"/>
                    </a:ext>
                  </a:extLst>
                </a:gridCol>
                <a:gridCol w="411480">
                  <a:extLst>
                    <a:ext uri="{9D8B030D-6E8A-4147-A177-3AD203B41FA5}">
                      <a16:colId xmlns:a16="http://schemas.microsoft.com/office/drawing/2014/main" val="3439885395"/>
                    </a:ext>
                  </a:extLst>
                </a:gridCol>
                <a:gridCol w="658368">
                  <a:extLst>
                    <a:ext uri="{9D8B030D-6E8A-4147-A177-3AD203B41FA5}">
                      <a16:colId xmlns:a16="http://schemas.microsoft.com/office/drawing/2014/main" val="452184221"/>
                    </a:ext>
                  </a:extLst>
                </a:gridCol>
                <a:gridCol w="329184">
                  <a:extLst>
                    <a:ext uri="{9D8B030D-6E8A-4147-A177-3AD203B41FA5}">
                      <a16:colId xmlns:a16="http://schemas.microsoft.com/office/drawing/2014/main" val="1517565312"/>
                    </a:ext>
                  </a:extLst>
                </a:gridCol>
                <a:gridCol w="493776">
                  <a:extLst>
                    <a:ext uri="{9D8B030D-6E8A-4147-A177-3AD203B41FA5}">
                      <a16:colId xmlns:a16="http://schemas.microsoft.com/office/drawing/2014/main" val="1406958431"/>
                    </a:ext>
                  </a:extLst>
                </a:gridCol>
                <a:gridCol w="329184">
                  <a:extLst>
                    <a:ext uri="{9D8B030D-6E8A-4147-A177-3AD203B41FA5}">
                      <a16:colId xmlns:a16="http://schemas.microsoft.com/office/drawing/2014/main" val="203373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9080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- 2018-05-17 06:00:00 </a:t>
                      </a:r>
                      <a:r>
                        <a:rPr kumimoji="0" lang="de-DE" sz="1000" b="0" i="0" u="none" strike="noStrike" kern="1200" cap="none" spc="0" normalizeH="0" baseline="0" noProof="0">
                          <a:ln>
                            <a:noFill/>
                          </a:ln>
                          <a:solidFill>
                            <a:prstClr val="black"/>
                          </a:solidFill>
                          <a:effectLst/>
                          <a:uLnTx/>
                          <a:uFillTx/>
                          <a:latin typeface="+mn-lt"/>
                          <a:ea typeface="+mn-ea"/>
                          <a:cs typeface="+mn-cs"/>
                        </a:rPr>
                        <a:t> 
 Fundstück der Woche aus unserem Archiv von Extra 3: die unterdrückten Sportarten 2008! Urkomisch und topaktuell: wenn Ihr ähnliche Erfahrungen damit gemacht habt, schickt uns gern Eure Videoclips zum Thema Ackersurfing &amp; Co.! Unbedingt Ton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90868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 dürfen das - 2018-05-25 14:00:28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516931655"/>
                  </a:ext>
                </a:extLst>
              </a:tr>
            </a:tbl>
          </a:graphicData>
        </a:graphic>
      </p:graphicFrame>
      <p:sp>
        <p:nvSpPr>
          <p:cNvPr id="4" name="Text Placeholder 3">
            <a:extLst>
              <a:ext uri="{FF2B5EF4-FFF2-40B4-BE49-F238E27FC236}">
                <a16:creationId xmlns:a16="http://schemas.microsoft.com/office/drawing/2014/main" id="{B9AB1F60-9932-4022-8391-A5685234F0B1}"/>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2461538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1915</Words>
  <Application>Microsoft Office PowerPoint</Application>
  <PresentationFormat>On-screen Show (4:3)</PresentationFormat>
  <Paragraphs>817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MeFo - Facebook - Social Media - Evaluation</vt:lpstr>
      <vt:lpstr>Profil - Potenz.Reichw.,Aktive Nutzer,I-Rate,Fans | Treckerfahrer dürfen das</vt:lpstr>
      <vt:lpstr>Anzahl Post, Reaktionen (Kommentare, Shares, Likes) - FB Insights | Treckerfahrer dürfen das</vt:lpstr>
      <vt:lpstr>Profil - Fans | Treckerfahrer dürfen das</vt:lpstr>
      <vt:lpstr>Profil - Potenzielle Reichweite | Treckerfahrer dürfen das</vt:lpstr>
      <vt:lpstr>Profil - Aktive Nutzer | Treckerfahrer dürfen das</vt:lpstr>
      <vt:lpstr>Profil - Video-Starts ab 10 Sek. | Treckerfahrer dürfen das</vt:lpstr>
      <vt:lpstr>Profil - Durchschnitt Potenzi. Reichweite pro Tag | Treckerfahrer dürfen das</vt:lpstr>
      <vt:lpstr>Distributionstyp - FB Insights | Treckerfahrer dürfen das</vt:lpstr>
      <vt:lpstr>Distributionstyp - Tabelle - FB Insights | Treckerfahrer dürfen das</vt:lpstr>
      <vt:lpstr>Eigene Posts - Shares - Export | Treckerfahrer dürfen das - 1 of 2</vt:lpstr>
      <vt:lpstr>Eigene Posts - Shares - Export | Treckerfahrer dürfen das - 2 of 2</vt:lpstr>
      <vt:lpstr>Eigene Posts - Kommentare - Export | Treckerfahrer dürfen das</vt:lpstr>
      <vt:lpstr>Eigene Posts - Links - Export | Treckerfahrer dürfen das</vt:lpstr>
      <vt:lpstr>Eigene Posts - Videostarts - Export | Treckerfahrer dürfen das</vt:lpstr>
      <vt:lpstr>Eigene Posts - Videostartrate - Export | Treckerfahrer dürfen das</vt:lpstr>
      <vt:lpstr>Eigene Posts - Videostartrate - Flop - Export | Treckerfahrer dürfen das</vt:lpstr>
      <vt:lpstr>Eigene Posts - Potenzielle Reichweite - Export | Treckerfahrer dürfen das - 1 of 2</vt:lpstr>
      <vt:lpstr>Eigene Posts - Potenzielle Reichweite - Export | Treckerfahrer dürfen das - 2 of 2</vt:lpstr>
      <vt:lpstr>Eigene Posts - Aktive Nutzer - Export | Treckerfahrer dürfen das</vt:lpstr>
      <vt:lpstr>Eigene Posts - I-Rate Aktive Nutzer - Export | Treckerfahrer dürfen das</vt:lpstr>
      <vt:lpstr>Eigene Posts - I-Rate Aktive Nutzer-Flop - Export | Treckerfahrer dürfen das - 1 of 2</vt:lpstr>
      <vt:lpstr>Eigene Posts - I-Rate Aktive Nutzer-Flop - Export | Treckerfahrer dürfen das - 2 of 2</vt:lpstr>
      <vt:lpstr>Eigene Post - Summe Interaktionen - Export | Treckerfahrer dürfen das - 1 of 2</vt:lpstr>
      <vt:lpstr>Eigene Post - Summe Interaktionen - Export | Treckerfahrer dürfen das - 2 of 2</vt:lpstr>
      <vt:lpstr>Eigene Posts - Reaktionen - Export | Treckerfahrer dürfen das - 1 of 3</vt:lpstr>
      <vt:lpstr>Eigene Posts - Reaktionen - Export | Treckerfahrer dürfen das - 2 of 3</vt:lpstr>
      <vt:lpstr>Eigene Posts - Reaktionen - Export | Treckerfahrer dürfen das - 3 of 3</vt:lpstr>
      <vt:lpstr>Eigene Videos - Crossposts - Export | Treckerfahrer dürfen das - 1 of 2</vt:lpstr>
      <vt:lpstr>Eigene Videos - Crossposts - Export | Treckerfahrer dürfen das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2018-06-15T07:17:34Z</dcterms:created>
  <dcterms:modified xsi:type="dcterms:W3CDTF">2018-06-15T07:18:31Z</dcterms:modified>
</cp:coreProperties>
</file>