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Hamburg</c:v>
                </c:pt>
              </c:strCache>
            </c:strRef>
          </c:tx>
          <c:spPr>
            <a:ln w="28575" cap="rnd">
              <a:solidFill>
                <a:schemeClr val="accent1"/>
              </a:solidFill>
              <a:round/>
            </a:ln>
            <a:effectLst/>
          </c:spPr>
          <c:marker>
            <c:symbol val="none"/>
          </c:marker>
          <c:cat>
            <c:strRef>
              <c:f>Sheet1!$A$2:$A$31</c:f>
              <c:strCache>
                <c:ptCount val="30"/>
                <c:pt idx="0">
                  <c:v>01.04.2018</c:v>
                </c:pt>
                <c:pt idx="1">
                  <c:v>02.04.2018</c:v>
                </c:pt>
                <c:pt idx="2">
                  <c:v>03.04.2018</c:v>
                </c:pt>
                <c:pt idx="3">
                  <c:v>04.04.2018</c:v>
                </c:pt>
                <c:pt idx="4">
                  <c:v>05.04.2018</c:v>
                </c:pt>
                <c:pt idx="5">
                  <c:v>06.04.2018</c:v>
                </c:pt>
                <c:pt idx="6">
                  <c:v>07.04.2018</c:v>
                </c:pt>
                <c:pt idx="7">
                  <c:v>08.04.2018</c:v>
                </c:pt>
                <c:pt idx="8">
                  <c:v>09.04.2018</c:v>
                </c:pt>
                <c:pt idx="9">
                  <c:v>10.04.2018</c:v>
                </c:pt>
                <c:pt idx="10">
                  <c:v>11.04.2018</c:v>
                </c:pt>
                <c:pt idx="11">
                  <c:v>12.04.2018</c:v>
                </c:pt>
                <c:pt idx="12">
                  <c:v>13.04.2018</c:v>
                </c:pt>
                <c:pt idx="13">
                  <c:v>14.04.2018</c:v>
                </c:pt>
                <c:pt idx="14">
                  <c:v>15.04.2018</c:v>
                </c:pt>
                <c:pt idx="15">
                  <c:v>16.04.2018</c:v>
                </c:pt>
                <c:pt idx="16">
                  <c:v>17.04.2018</c:v>
                </c:pt>
                <c:pt idx="17">
                  <c:v>18.04.2018</c:v>
                </c:pt>
                <c:pt idx="18">
                  <c:v>19.04.2018</c:v>
                </c:pt>
                <c:pt idx="19">
                  <c:v>20.04.2018</c:v>
                </c:pt>
                <c:pt idx="20">
                  <c:v>21.04.2018</c:v>
                </c:pt>
                <c:pt idx="21">
                  <c:v>22.04.2018</c:v>
                </c:pt>
                <c:pt idx="22">
                  <c:v>23.04.2018</c:v>
                </c:pt>
                <c:pt idx="23">
                  <c:v>24.04.2018</c:v>
                </c:pt>
                <c:pt idx="24">
                  <c:v>25.04.2018</c:v>
                </c:pt>
                <c:pt idx="25">
                  <c:v>26.04.2018</c:v>
                </c:pt>
                <c:pt idx="26">
                  <c:v>27.04.2018</c:v>
                </c:pt>
                <c:pt idx="27">
                  <c:v>28.04.2018</c:v>
                </c:pt>
                <c:pt idx="28">
                  <c:v>29.04.2018</c:v>
                </c:pt>
                <c:pt idx="29">
                  <c:v>30.04.2018</c:v>
                </c:pt>
              </c:strCache>
            </c:strRef>
          </c:cat>
          <c:val>
            <c:numRef>
              <c:f>Sheet1!$B$2:$B$31</c:f>
              <c:numCache>
                <c:formatCode>General</c:formatCode>
                <c:ptCount val="30"/>
                <c:pt idx="0">
                  <c:v>43893</c:v>
                </c:pt>
                <c:pt idx="1">
                  <c:v>43902</c:v>
                </c:pt>
                <c:pt idx="2">
                  <c:v>43905</c:v>
                </c:pt>
                <c:pt idx="3">
                  <c:v>43901</c:v>
                </c:pt>
                <c:pt idx="4">
                  <c:v>43890</c:v>
                </c:pt>
                <c:pt idx="5">
                  <c:v>43889</c:v>
                </c:pt>
                <c:pt idx="6">
                  <c:v>43885</c:v>
                </c:pt>
                <c:pt idx="7">
                  <c:v>43889</c:v>
                </c:pt>
                <c:pt idx="8">
                  <c:v>43931</c:v>
                </c:pt>
                <c:pt idx="9">
                  <c:v>43952</c:v>
                </c:pt>
                <c:pt idx="10">
                  <c:v>43971</c:v>
                </c:pt>
                <c:pt idx="11">
                  <c:v>44125</c:v>
                </c:pt>
                <c:pt idx="12">
                  <c:v>44167</c:v>
                </c:pt>
                <c:pt idx="13">
                  <c:v>44180</c:v>
                </c:pt>
                <c:pt idx="14">
                  <c:v>44195</c:v>
                </c:pt>
                <c:pt idx="15">
                  <c:v>44198</c:v>
                </c:pt>
                <c:pt idx="16">
                  <c:v>44214</c:v>
                </c:pt>
                <c:pt idx="17">
                  <c:v>44223</c:v>
                </c:pt>
                <c:pt idx="18">
                  <c:v>44231</c:v>
                </c:pt>
                <c:pt idx="19">
                  <c:v>44243</c:v>
                </c:pt>
                <c:pt idx="20">
                  <c:v>44242</c:v>
                </c:pt>
                <c:pt idx="21">
                  <c:v>44242</c:v>
                </c:pt>
                <c:pt idx="22">
                  <c:v>44246</c:v>
                </c:pt>
                <c:pt idx="23">
                  <c:v>44301</c:v>
                </c:pt>
                <c:pt idx="24">
                  <c:v>44385</c:v>
                </c:pt>
                <c:pt idx="25">
                  <c:v>44404</c:v>
                </c:pt>
                <c:pt idx="26">
                  <c:v>44424</c:v>
                </c:pt>
                <c:pt idx="27">
                  <c:v>44435</c:v>
                </c:pt>
                <c:pt idx="28">
                  <c:v>44440</c:v>
                </c:pt>
                <c:pt idx="29">
                  <c:v>44450</c:v>
                </c:pt>
              </c:numCache>
            </c:numRef>
          </c:val>
          <c:smooth val="0"/>
          <c:extLst>
            <c:ext xmlns:c16="http://schemas.microsoft.com/office/drawing/2014/chart" uri="{C3380CC4-5D6E-409C-BE32-E72D297353CC}">
              <c16:uniqueId val="{00000000-366B-4871-8808-9D1B42B0D8DF}"/>
            </c:ext>
          </c:extLst>
        </c:ser>
        <c:dLbls>
          <c:showLegendKey val="0"/>
          <c:showVal val="0"/>
          <c:showCatName val="0"/>
          <c:showSerName val="0"/>
          <c:showPercent val="0"/>
          <c:showBubbleSize val="0"/>
        </c:dLbls>
        <c:smooth val="0"/>
        <c:axId val="341675368"/>
        <c:axId val="341679304"/>
      </c:lineChart>
      <c:catAx>
        <c:axId val="341675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679304"/>
        <c:crosses val="autoZero"/>
        <c:auto val="1"/>
        <c:lblAlgn val="ctr"/>
        <c:lblOffset val="100"/>
        <c:noMultiLvlLbl val="0"/>
      </c:catAx>
      <c:valAx>
        <c:axId val="341679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675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Hamburg</c:v>
                </c:pt>
              </c:strCache>
            </c:strRef>
          </c:tx>
          <c:spPr>
            <a:ln w="28575" cap="rnd">
              <a:solidFill>
                <a:schemeClr val="accent1"/>
              </a:solidFill>
              <a:round/>
            </a:ln>
            <a:effectLst/>
          </c:spPr>
          <c:marker>
            <c:symbol val="none"/>
          </c:marker>
          <c:cat>
            <c:strRef>
              <c:f>Sheet1!$A$2:$A$31</c:f>
              <c:strCache>
                <c:ptCount val="30"/>
                <c:pt idx="0">
                  <c:v>01.04.2018</c:v>
                </c:pt>
                <c:pt idx="1">
                  <c:v>02.04.2018</c:v>
                </c:pt>
                <c:pt idx="2">
                  <c:v>03.04.2018</c:v>
                </c:pt>
                <c:pt idx="3">
                  <c:v>04.04.2018</c:v>
                </c:pt>
                <c:pt idx="4">
                  <c:v>05.04.2018</c:v>
                </c:pt>
                <c:pt idx="5">
                  <c:v>06.04.2018</c:v>
                </c:pt>
                <c:pt idx="6">
                  <c:v>07.04.2018</c:v>
                </c:pt>
                <c:pt idx="7">
                  <c:v>08.04.2018</c:v>
                </c:pt>
                <c:pt idx="8">
                  <c:v>09.04.2018</c:v>
                </c:pt>
                <c:pt idx="9">
                  <c:v>10.04.2018</c:v>
                </c:pt>
                <c:pt idx="10">
                  <c:v>11.04.2018</c:v>
                </c:pt>
                <c:pt idx="11">
                  <c:v>12.04.2018</c:v>
                </c:pt>
                <c:pt idx="12">
                  <c:v>13.04.2018</c:v>
                </c:pt>
                <c:pt idx="13">
                  <c:v>14.04.2018</c:v>
                </c:pt>
                <c:pt idx="14">
                  <c:v>15.04.2018</c:v>
                </c:pt>
                <c:pt idx="15">
                  <c:v>16.04.2018</c:v>
                </c:pt>
                <c:pt idx="16">
                  <c:v>17.04.2018</c:v>
                </c:pt>
                <c:pt idx="17">
                  <c:v>18.04.2018</c:v>
                </c:pt>
                <c:pt idx="18">
                  <c:v>19.04.2018</c:v>
                </c:pt>
                <c:pt idx="19">
                  <c:v>20.04.2018</c:v>
                </c:pt>
                <c:pt idx="20">
                  <c:v>21.04.2018</c:v>
                </c:pt>
                <c:pt idx="21">
                  <c:v>22.04.2018</c:v>
                </c:pt>
                <c:pt idx="22">
                  <c:v>23.04.2018</c:v>
                </c:pt>
                <c:pt idx="23">
                  <c:v>24.04.2018</c:v>
                </c:pt>
                <c:pt idx="24">
                  <c:v>25.04.2018</c:v>
                </c:pt>
                <c:pt idx="25">
                  <c:v>26.04.2018</c:v>
                </c:pt>
                <c:pt idx="26">
                  <c:v>27.04.2018</c:v>
                </c:pt>
                <c:pt idx="27">
                  <c:v>28.04.2018</c:v>
                </c:pt>
                <c:pt idx="28">
                  <c:v>29.04.2018</c:v>
                </c:pt>
                <c:pt idx="29">
                  <c:v>30.04.2018</c:v>
                </c:pt>
              </c:strCache>
            </c:strRef>
          </c:cat>
          <c:val>
            <c:numRef>
              <c:f>Sheet1!$B$2:$B$31</c:f>
              <c:numCache>
                <c:formatCode>General</c:formatCode>
                <c:ptCount val="30"/>
                <c:pt idx="0">
                  <c:v>7317</c:v>
                </c:pt>
                <c:pt idx="1">
                  <c:v>15582</c:v>
                </c:pt>
                <c:pt idx="2">
                  <c:v>11072</c:v>
                </c:pt>
                <c:pt idx="3">
                  <c:v>5251</c:v>
                </c:pt>
                <c:pt idx="4">
                  <c:v>4714</c:v>
                </c:pt>
                <c:pt idx="5">
                  <c:v>5644</c:v>
                </c:pt>
                <c:pt idx="6">
                  <c:v>14951</c:v>
                </c:pt>
                <c:pt idx="7">
                  <c:v>17522</c:v>
                </c:pt>
                <c:pt idx="8">
                  <c:v>41343</c:v>
                </c:pt>
                <c:pt idx="9">
                  <c:v>55405</c:v>
                </c:pt>
                <c:pt idx="10">
                  <c:v>34642</c:v>
                </c:pt>
                <c:pt idx="11">
                  <c:v>143961</c:v>
                </c:pt>
                <c:pt idx="12">
                  <c:v>57206</c:v>
                </c:pt>
                <c:pt idx="13">
                  <c:v>32174</c:v>
                </c:pt>
                <c:pt idx="14">
                  <c:v>28968</c:v>
                </c:pt>
                <c:pt idx="15">
                  <c:v>29812</c:v>
                </c:pt>
                <c:pt idx="16">
                  <c:v>18810</c:v>
                </c:pt>
                <c:pt idx="17">
                  <c:v>52773</c:v>
                </c:pt>
                <c:pt idx="18">
                  <c:v>31395</c:v>
                </c:pt>
                <c:pt idx="19">
                  <c:v>25286</c:v>
                </c:pt>
                <c:pt idx="20">
                  <c:v>17117</c:v>
                </c:pt>
                <c:pt idx="21">
                  <c:v>27883</c:v>
                </c:pt>
                <c:pt idx="22">
                  <c:v>33506</c:v>
                </c:pt>
                <c:pt idx="23">
                  <c:v>82400</c:v>
                </c:pt>
                <c:pt idx="24">
                  <c:v>67587</c:v>
                </c:pt>
                <c:pt idx="25">
                  <c:v>37987</c:v>
                </c:pt>
                <c:pt idx="26">
                  <c:v>38745</c:v>
                </c:pt>
                <c:pt idx="27">
                  <c:v>51697</c:v>
                </c:pt>
                <c:pt idx="28">
                  <c:v>35633</c:v>
                </c:pt>
                <c:pt idx="29">
                  <c:v>53617</c:v>
                </c:pt>
              </c:numCache>
            </c:numRef>
          </c:val>
          <c:smooth val="0"/>
          <c:extLst>
            <c:ext xmlns:c16="http://schemas.microsoft.com/office/drawing/2014/chart" uri="{C3380CC4-5D6E-409C-BE32-E72D297353CC}">
              <c16:uniqueId val="{00000000-676A-43FD-921D-DA5B96810025}"/>
            </c:ext>
          </c:extLst>
        </c:ser>
        <c:dLbls>
          <c:showLegendKey val="0"/>
          <c:showVal val="0"/>
          <c:showCatName val="0"/>
          <c:showSerName val="0"/>
          <c:showPercent val="0"/>
          <c:showBubbleSize val="0"/>
        </c:dLbls>
        <c:smooth val="0"/>
        <c:axId val="341681272"/>
        <c:axId val="341675040"/>
      </c:lineChart>
      <c:catAx>
        <c:axId val="341681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675040"/>
        <c:crosses val="autoZero"/>
        <c:auto val="1"/>
        <c:lblAlgn val="ctr"/>
        <c:lblOffset val="100"/>
        <c:noMultiLvlLbl val="0"/>
      </c:catAx>
      <c:valAx>
        <c:axId val="341675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68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Hamburg</c:v>
                </c:pt>
              </c:strCache>
            </c:strRef>
          </c:tx>
          <c:spPr>
            <a:ln w="28575" cap="rnd">
              <a:solidFill>
                <a:schemeClr val="accent1"/>
              </a:solidFill>
              <a:round/>
            </a:ln>
            <a:effectLst/>
          </c:spPr>
          <c:marker>
            <c:symbol val="none"/>
          </c:marker>
          <c:cat>
            <c:strRef>
              <c:f>Sheet1!$A$2:$A$31</c:f>
              <c:strCache>
                <c:ptCount val="30"/>
                <c:pt idx="0">
                  <c:v>01.04.2018</c:v>
                </c:pt>
                <c:pt idx="1">
                  <c:v>02.04.2018</c:v>
                </c:pt>
                <c:pt idx="2">
                  <c:v>03.04.2018</c:v>
                </c:pt>
                <c:pt idx="3">
                  <c:v>04.04.2018</c:v>
                </c:pt>
                <c:pt idx="4">
                  <c:v>05.04.2018</c:v>
                </c:pt>
                <c:pt idx="5">
                  <c:v>06.04.2018</c:v>
                </c:pt>
                <c:pt idx="6">
                  <c:v>07.04.2018</c:v>
                </c:pt>
                <c:pt idx="7">
                  <c:v>08.04.2018</c:v>
                </c:pt>
                <c:pt idx="8">
                  <c:v>09.04.2018</c:v>
                </c:pt>
                <c:pt idx="9">
                  <c:v>10.04.2018</c:v>
                </c:pt>
                <c:pt idx="10">
                  <c:v>11.04.2018</c:v>
                </c:pt>
                <c:pt idx="11">
                  <c:v>12.04.2018</c:v>
                </c:pt>
                <c:pt idx="12">
                  <c:v>13.04.2018</c:v>
                </c:pt>
                <c:pt idx="13">
                  <c:v>14.04.2018</c:v>
                </c:pt>
                <c:pt idx="14">
                  <c:v>15.04.2018</c:v>
                </c:pt>
                <c:pt idx="15">
                  <c:v>16.04.2018</c:v>
                </c:pt>
                <c:pt idx="16">
                  <c:v>17.04.2018</c:v>
                </c:pt>
                <c:pt idx="17">
                  <c:v>18.04.2018</c:v>
                </c:pt>
                <c:pt idx="18">
                  <c:v>19.04.2018</c:v>
                </c:pt>
                <c:pt idx="19">
                  <c:v>20.04.2018</c:v>
                </c:pt>
                <c:pt idx="20">
                  <c:v>21.04.2018</c:v>
                </c:pt>
                <c:pt idx="21">
                  <c:v>22.04.2018</c:v>
                </c:pt>
                <c:pt idx="22">
                  <c:v>23.04.2018</c:v>
                </c:pt>
                <c:pt idx="23">
                  <c:v>24.04.2018</c:v>
                </c:pt>
                <c:pt idx="24">
                  <c:v>25.04.2018</c:v>
                </c:pt>
                <c:pt idx="25">
                  <c:v>26.04.2018</c:v>
                </c:pt>
                <c:pt idx="26">
                  <c:v>27.04.2018</c:v>
                </c:pt>
                <c:pt idx="27">
                  <c:v>28.04.2018</c:v>
                </c:pt>
                <c:pt idx="28">
                  <c:v>29.04.2018</c:v>
                </c:pt>
                <c:pt idx="29">
                  <c:v>30.04.2018</c:v>
                </c:pt>
              </c:strCache>
            </c:strRef>
          </c:cat>
          <c:val>
            <c:numRef>
              <c:f>Sheet1!$B$2:$B$31</c:f>
              <c:numCache>
                <c:formatCode>General</c:formatCode>
                <c:ptCount val="30"/>
                <c:pt idx="0">
                  <c:v>592</c:v>
                </c:pt>
                <c:pt idx="1">
                  <c:v>2170</c:v>
                </c:pt>
                <c:pt idx="2">
                  <c:v>864</c:v>
                </c:pt>
                <c:pt idx="3">
                  <c:v>309</c:v>
                </c:pt>
                <c:pt idx="4">
                  <c:v>259</c:v>
                </c:pt>
                <c:pt idx="5">
                  <c:v>343</c:v>
                </c:pt>
                <c:pt idx="6">
                  <c:v>1014</c:v>
                </c:pt>
                <c:pt idx="7">
                  <c:v>1693</c:v>
                </c:pt>
                <c:pt idx="8">
                  <c:v>4469</c:v>
                </c:pt>
                <c:pt idx="9">
                  <c:v>4607</c:v>
                </c:pt>
                <c:pt idx="10">
                  <c:v>3023</c:v>
                </c:pt>
                <c:pt idx="11">
                  <c:v>21700</c:v>
                </c:pt>
                <c:pt idx="12">
                  <c:v>5641</c:v>
                </c:pt>
                <c:pt idx="13">
                  <c:v>3041</c:v>
                </c:pt>
                <c:pt idx="14">
                  <c:v>3094</c:v>
                </c:pt>
                <c:pt idx="15">
                  <c:v>2656</c:v>
                </c:pt>
                <c:pt idx="16">
                  <c:v>1857</c:v>
                </c:pt>
                <c:pt idx="17">
                  <c:v>5206</c:v>
                </c:pt>
                <c:pt idx="18">
                  <c:v>2792</c:v>
                </c:pt>
                <c:pt idx="19">
                  <c:v>2689</c:v>
                </c:pt>
                <c:pt idx="20">
                  <c:v>1870</c:v>
                </c:pt>
                <c:pt idx="21">
                  <c:v>1993</c:v>
                </c:pt>
                <c:pt idx="22">
                  <c:v>2184</c:v>
                </c:pt>
                <c:pt idx="23">
                  <c:v>8489</c:v>
                </c:pt>
                <c:pt idx="24">
                  <c:v>6265</c:v>
                </c:pt>
                <c:pt idx="25">
                  <c:v>2908</c:v>
                </c:pt>
                <c:pt idx="26">
                  <c:v>2477</c:v>
                </c:pt>
                <c:pt idx="27">
                  <c:v>4891</c:v>
                </c:pt>
                <c:pt idx="28">
                  <c:v>4924</c:v>
                </c:pt>
                <c:pt idx="29">
                  <c:v>6608</c:v>
                </c:pt>
              </c:numCache>
            </c:numRef>
          </c:val>
          <c:smooth val="0"/>
          <c:extLst>
            <c:ext xmlns:c16="http://schemas.microsoft.com/office/drawing/2014/chart" uri="{C3380CC4-5D6E-409C-BE32-E72D297353CC}">
              <c16:uniqueId val="{00000000-6225-4A34-AC90-4644650071AD}"/>
            </c:ext>
          </c:extLst>
        </c:ser>
        <c:dLbls>
          <c:showLegendKey val="0"/>
          <c:showVal val="0"/>
          <c:showCatName val="0"/>
          <c:showSerName val="0"/>
          <c:showPercent val="0"/>
          <c:showBubbleSize val="0"/>
        </c:dLbls>
        <c:smooth val="0"/>
        <c:axId val="338373280"/>
        <c:axId val="338367376"/>
      </c:lineChart>
      <c:catAx>
        <c:axId val="338373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67376"/>
        <c:crosses val="autoZero"/>
        <c:auto val="1"/>
        <c:lblAlgn val="ctr"/>
        <c:lblOffset val="100"/>
        <c:noMultiLvlLbl val="0"/>
      </c:catAx>
      <c:valAx>
        <c:axId val="338367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73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Hamburg</c:v>
                </c:pt>
              </c:strCache>
            </c:strRef>
          </c:tx>
          <c:spPr>
            <a:ln w="28575" cap="rnd">
              <a:solidFill>
                <a:schemeClr val="accent1"/>
              </a:solidFill>
              <a:round/>
            </a:ln>
            <a:effectLst/>
          </c:spPr>
          <c:marker>
            <c:symbol val="none"/>
          </c:marker>
          <c:cat>
            <c:strRef>
              <c:f>Sheet1!$A$2:$A$31</c:f>
              <c:strCache>
                <c:ptCount val="30"/>
                <c:pt idx="0">
                  <c:v>01.04.2018</c:v>
                </c:pt>
                <c:pt idx="1">
                  <c:v>02.04.2018</c:v>
                </c:pt>
                <c:pt idx="2">
                  <c:v>03.04.2018</c:v>
                </c:pt>
                <c:pt idx="3">
                  <c:v>04.04.2018</c:v>
                </c:pt>
                <c:pt idx="4">
                  <c:v>05.04.2018</c:v>
                </c:pt>
                <c:pt idx="5">
                  <c:v>06.04.2018</c:v>
                </c:pt>
                <c:pt idx="6">
                  <c:v>07.04.2018</c:v>
                </c:pt>
                <c:pt idx="7">
                  <c:v>08.04.2018</c:v>
                </c:pt>
                <c:pt idx="8">
                  <c:v>09.04.2018</c:v>
                </c:pt>
                <c:pt idx="9">
                  <c:v>10.04.2018</c:v>
                </c:pt>
                <c:pt idx="10">
                  <c:v>11.04.2018</c:v>
                </c:pt>
                <c:pt idx="11">
                  <c:v>12.04.2018</c:v>
                </c:pt>
                <c:pt idx="12">
                  <c:v>13.04.2018</c:v>
                </c:pt>
                <c:pt idx="13">
                  <c:v>14.04.2018</c:v>
                </c:pt>
                <c:pt idx="14">
                  <c:v>15.04.2018</c:v>
                </c:pt>
                <c:pt idx="15">
                  <c:v>16.04.2018</c:v>
                </c:pt>
                <c:pt idx="16">
                  <c:v>17.04.2018</c:v>
                </c:pt>
                <c:pt idx="17">
                  <c:v>18.04.2018</c:v>
                </c:pt>
                <c:pt idx="18">
                  <c:v>19.04.2018</c:v>
                </c:pt>
                <c:pt idx="19">
                  <c:v>20.04.2018</c:v>
                </c:pt>
                <c:pt idx="20">
                  <c:v>21.04.2018</c:v>
                </c:pt>
                <c:pt idx="21">
                  <c:v>22.04.2018</c:v>
                </c:pt>
                <c:pt idx="22">
                  <c:v>23.04.2018</c:v>
                </c:pt>
                <c:pt idx="23">
                  <c:v>24.04.2018</c:v>
                </c:pt>
                <c:pt idx="24">
                  <c:v>25.04.2018</c:v>
                </c:pt>
                <c:pt idx="25">
                  <c:v>26.04.2018</c:v>
                </c:pt>
                <c:pt idx="26">
                  <c:v>27.04.2018</c:v>
                </c:pt>
                <c:pt idx="27">
                  <c:v>28.04.2018</c:v>
                </c:pt>
                <c:pt idx="28">
                  <c:v>29.04.2018</c:v>
                </c:pt>
                <c:pt idx="29">
                  <c:v>30.04.2018</c:v>
                </c:pt>
              </c:strCache>
            </c:strRef>
          </c:cat>
          <c:val>
            <c:numRef>
              <c:f>Sheet1!$B$2:$B$31</c:f>
              <c:numCache>
                <c:formatCode>General</c:formatCode>
                <c:ptCount val="30"/>
                <c:pt idx="0">
                  <c:v>1233</c:v>
                </c:pt>
                <c:pt idx="1">
                  <c:v>6430</c:v>
                </c:pt>
                <c:pt idx="2">
                  <c:v>2500</c:v>
                </c:pt>
                <c:pt idx="3">
                  <c:v>670</c:v>
                </c:pt>
                <c:pt idx="4">
                  <c:v>621</c:v>
                </c:pt>
                <c:pt idx="5">
                  <c:v>736</c:v>
                </c:pt>
                <c:pt idx="6">
                  <c:v>1791</c:v>
                </c:pt>
                <c:pt idx="7">
                  <c:v>3745</c:v>
                </c:pt>
                <c:pt idx="8">
                  <c:v>9867</c:v>
                </c:pt>
                <c:pt idx="9">
                  <c:v>5986</c:v>
                </c:pt>
                <c:pt idx="10">
                  <c:v>5759</c:v>
                </c:pt>
                <c:pt idx="11">
                  <c:v>46858</c:v>
                </c:pt>
                <c:pt idx="12">
                  <c:v>13829</c:v>
                </c:pt>
                <c:pt idx="13">
                  <c:v>7278</c:v>
                </c:pt>
                <c:pt idx="14">
                  <c:v>3360</c:v>
                </c:pt>
                <c:pt idx="15">
                  <c:v>2153</c:v>
                </c:pt>
                <c:pt idx="16">
                  <c:v>3091</c:v>
                </c:pt>
                <c:pt idx="17">
                  <c:v>5909</c:v>
                </c:pt>
                <c:pt idx="18">
                  <c:v>3141</c:v>
                </c:pt>
                <c:pt idx="19">
                  <c:v>1171</c:v>
                </c:pt>
                <c:pt idx="20">
                  <c:v>3707</c:v>
                </c:pt>
                <c:pt idx="21">
                  <c:v>3424</c:v>
                </c:pt>
                <c:pt idx="22">
                  <c:v>4377</c:v>
                </c:pt>
                <c:pt idx="23">
                  <c:v>13115</c:v>
                </c:pt>
                <c:pt idx="24">
                  <c:v>7712</c:v>
                </c:pt>
                <c:pt idx="25">
                  <c:v>6324</c:v>
                </c:pt>
                <c:pt idx="26">
                  <c:v>7205</c:v>
                </c:pt>
                <c:pt idx="27">
                  <c:v>4718</c:v>
                </c:pt>
                <c:pt idx="28">
                  <c:v>7297</c:v>
                </c:pt>
                <c:pt idx="29">
                  <c:v>5372</c:v>
                </c:pt>
              </c:numCache>
            </c:numRef>
          </c:val>
          <c:smooth val="0"/>
          <c:extLst>
            <c:ext xmlns:c16="http://schemas.microsoft.com/office/drawing/2014/chart" uri="{C3380CC4-5D6E-409C-BE32-E72D297353CC}">
              <c16:uniqueId val="{00000000-4DEB-4023-91E0-643D1D448702}"/>
            </c:ext>
          </c:extLst>
        </c:ser>
        <c:dLbls>
          <c:showLegendKey val="0"/>
          <c:showVal val="0"/>
          <c:showCatName val="0"/>
          <c:showSerName val="0"/>
          <c:showPercent val="0"/>
          <c:showBubbleSize val="0"/>
        </c:dLbls>
        <c:smooth val="0"/>
        <c:axId val="338368032"/>
        <c:axId val="338369016"/>
      </c:lineChart>
      <c:catAx>
        <c:axId val="338368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69016"/>
        <c:crosses val="autoZero"/>
        <c:auto val="1"/>
        <c:lblAlgn val="ctr"/>
        <c:lblOffset val="100"/>
        <c:noMultiLvlLbl val="0"/>
      </c:catAx>
      <c:valAx>
        <c:axId val="338369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68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Hamburg</c:v>
                </c:pt>
              </c:strCache>
            </c:strRef>
          </c:cat>
          <c:val>
            <c:numRef>
              <c:f>Sheet1!$B$2</c:f>
              <c:numCache>
                <c:formatCode>General</c:formatCode>
                <c:ptCount val="1"/>
                <c:pt idx="0">
                  <c:v>49</c:v>
                </c:pt>
              </c:numCache>
            </c:numRef>
          </c:val>
          <c:extLst>
            <c:ext xmlns:c16="http://schemas.microsoft.com/office/drawing/2014/chart" uri="{C3380CC4-5D6E-409C-BE32-E72D297353CC}">
              <c16:uniqueId val="{00000000-5472-484F-A2FE-7FA4A72D7467}"/>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NDR Hamburg</c:v>
                </c:pt>
              </c:strCache>
            </c:strRef>
          </c:cat>
          <c:val>
            <c:numRef>
              <c:f>Sheet1!$C$2</c:f>
              <c:numCache>
                <c:formatCode>General</c:formatCode>
                <c:ptCount val="1"/>
                <c:pt idx="0">
                  <c:v>28</c:v>
                </c:pt>
              </c:numCache>
            </c:numRef>
          </c:val>
          <c:extLst>
            <c:ext xmlns:c16="http://schemas.microsoft.com/office/drawing/2014/chart" uri="{C3380CC4-5D6E-409C-BE32-E72D297353CC}">
              <c16:uniqueId val="{00000001-5472-484F-A2FE-7FA4A72D7467}"/>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NDR Hamburg</c:v>
                </c:pt>
              </c:strCache>
            </c:strRef>
          </c:cat>
          <c:val>
            <c:numRef>
              <c:f>Sheet1!$D$2</c:f>
              <c:numCache>
                <c:formatCode>General</c:formatCode>
                <c:ptCount val="1"/>
                <c:pt idx="0">
                  <c:v>1</c:v>
                </c:pt>
              </c:numCache>
            </c:numRef>
          </c:val>
          <c:extLst>
            <c:ext xmlns:c16="http://schemas.microsoft.com/office/drawing/2014/chart" uri="{C3380CC4-5D6E-409C-BE32-E72D297353CC}">
              <c16:uniqueId val="{00000002-5472-484F-A2FE-7FA4A72D7467}"/>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NDR Hamburg</c:v>
                </c:pt>
              </c:strCache>
            </c:strRef>
          </c:cat>
          <c:val>
            <c:numRef>
              <c:f>Sheet1!$E$2</c:f>
              <c:numCache>
                <c:formatCode>General</c:formatCode>
                <c:ptCount val="1"/>
                <c:pt idx="0">
                  <c:v>76</c:v>
                </c:pt>
              </c:numCache>
            </c:numRef>
          </c:val>
          <c:extLst>
            <c:ext xmlns:c16="http://schemas.microsoft.com/office/drawing/2014/chart" uri="{C3380CC4-5D6E-409C-BE32-E72D297353CC}">
              <c16:uniqueId val="{00000003-5472-484F-A2FE-7FA4A72D7467}"/>
            </c:ext>
          </c:extLst>
        </c:ser>
        <c:dLbls>
          <c:showLegendKey val="0"/>
          <c:showVal val="0"/>
          <c:showCatName val="0"/>
          <c:showSerName val="0"/>
          <c:showPercent val="0"/>
          <c:showBubbleSize val="0"/>
        </c:dLbls>
        <c:gapWidth val="150"/>
        <c:overlap val="100"/>
        <c:axId val="339371376"/>
        <c:axId val="339374656"/>
      </c:barChart>
      <c:catAx>
        <c:axId val="339371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74656"/>
        <c:crosses val="autoZero"/>
        <c:auto val="1"/>
        <c:lblAlgn val="ctr"/>
        <c:lblOffset val="100"/>
        <c:noMultiLvlLbl val="0"/>
      </c:catAx>
      <c:valAx>
        <c:axId val="3393746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71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D2154-6755-48CE-89B8-25109726CB3F}"/>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31177DEB-5F6C-40E1-92EF-3E716CB9B7DF}"/>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567996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33877-E1EA-4737-8809-07AEB90203AB}"/>
              </a:ext>
            </a:extLst>
          </p:cNvPr>
          <p:cNvSpPr>
            <a:spLocks noGrp="1"/>
          </p:cNvSpPr>
          <p:nvPr>
            <p:ph type="title"/>
          </p:nvPr>
        </p:nvSpPr>
        <p:spPr/>
        <p:txBody>
          <a:bodyPr/>
          <a:lstStyle/>
          <a:p>
            <a:r>
              <a:rPr lang="en-US"/>
              <a:t>Profil - Potenz.Reichw.,Aktive Nutzer,I-Rate,Fans | NDR - Hamburg</a:t>
            </a:r>
          </a:p>
        </p:txBody>
      </p:sp>
      <p:graphicFrame>
        <p:nvGraphicFramePr>
          <p:cNvPr id="5" name="Table Placeholder 4">
            <a:extLst>
              <a:ext uri="{FF2B5EF4-FFF2-40B4-BE49-F238E27FC236}">
                <a16:creationId xmlns:a16="http://schemas.microsoft.com/office/drawing/2014/main" id="{C9A3A2AF-59B4-4412-806A-3FCF889F7C69}"/>
              </a:ext>
            </a:extLst>
          </p:cNvPr>
          <p:cNvGraphicFramePr>
            <a:graphicFrameLocks noGrp="1"/>
          </p:cNvGraphicFramePr>
          <p:nvPr>
            <p:ph type="tbl" sz="quarter" idx="13"/>
            <p:extLst>
              <p:ext uri="{D42A27DB-BD31-4B8C-83A1-F6EECF244321}">
                <p14:modId xmlns:p14="http://schemas.microsoft.com/office/powerpoint/2010/main" val="3122355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47765654"/>
                    </a:ext>
                  </a:extLst>
                </a:gridCol>
                <a:gridCol w="1645920">
                  <a:extLst>
                    <a:ext uri="{9D8B030D-6E8A-4147-A177-3AD203B41FA5}">
                      <a16:colId xmlns:a16="http://schemas.microsoft.com/office/drawing/2014/main" val="3131553877"/>
                    </a:ext>
                  </a:extLst>
                </a:gridCol>
                <a:gridCol w="1645920">
                  <a:extLst>
                    <a:ext uri="{9D8B030D-6E8A-4147-A177-3AD203B41FA5}">
                      <a16:colId xmlns:a16="http://schemas.microsoft.com/office/drawing/2014/main" val="3669696278"/>
                    </a:ext>
                  </a:extLst>
                </a:gridCol>
                <a:gridCol w="1234440">
                  <a:extLst>
                    <a:ext uri="{9D8B030D-6E8A-4147-A177-3AD203B41FA5}">
                      <a16:colId xmlns:a16="http://schemas.microsoft.com/office/drawing/2014/main" val="3745398259"/>
                    </a:ext>
                  </a:extLst>
                </a:gridCol>
                <a:gridCol w="1234440">
                  <a:extLst>
                    <a:ext uri="{9D8B030D-6E8A-4147-A177-3AD203B41FA5}">
                      <a16:colId xmlns:a16="http://schemas.microsoft.com/office/drawing/2014/main" val="2062185715"/>
                    </a:ext>
                  </a:extLst>
                </a:gridCol>
                <a:gridCol w="822960">
                  <a:extLst>
                    <a:ext uri="{9D8B030D-6E8A-4147-A177-3AD203B41FA5}">
                      <a16:colId xmlns:a16="http://schemas.microsoft.com/office/drawing/2014/main" val="1228012104"/>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2224729845"/>
                  </a:ext>
                </a:extLst>
              </a:tr>
              <a:tr h="370840">
                <a:tc>
                  <a:txBody>
                    <a:bodyPr/>
                    <a:lstStyle/>
                    <a:p>
                      <a:r>
                        <a:rPr lang="en-US" sz="1000"/>
                        <a:t>NDR Hamburg</a:t>
                      </a:r>
                    </a:p>
                  </a:txBody>
                  <a:tcPr/>
                </a:tc>
                <a:tc>
                  <a:txBody>
                    <a:bodyPr/>
                    <a:lstStyle/>
                    <a:p>
                      <a:r>
                        <a:rPr lang="en-US" sz="1000"/>
                        <a:t>36000</a:t>
                      </a:r>
                    </a:p>
                  </a:txBody>
                  <a:tcPr/>
                </a:tc>
                <a:tc>
                  <a:txBody>
                    <a:bodyPr/>
                    <a:lstStyle/>
                    <a:p>
                      <a:r>
                        <a:rPr lang="en-US" sz="1000"/>
                        <a:t>0</a:t>
                      </a:r>
                    </a:p>
                  </a:txBody>
                  <a:tcPr/>
                </a:tc>
                <a:tc>
                  <a:txBody>
                    <a:bodyPr/>
                    <a:lstStyle/>
                    <a:p>
                      <a:r>
                        <a:rPr lang="en-US" sz="1000"/>
                        <a:t>3688</a:t>
                      </a:r>
                    </a:p>
                  </a:txBody>
                  <a:tcPr/>
                </a:tc>
                <a:tc>
                  <a:txBody>
                    <a:bodyPr/>
                    <a:lstStyle/>
                    <a:p>
                      <a:r>
                        <a:rPr lang="en-US" sz="1000"/>
                        <a:t>9.3 %</a:t>
                      </a:r>
                    </a:p>
                  </a:txBody>
                  <a:tcPr/>
                </a:tc>
                <a:tc>
                  <a:txBody>
                    <a:bodyPr/>
                    <a:lstStyle/>
                    <a:p>
                      <a:r>
                        <a:rPr lang="en-US" sz="1000"/>
                        <a:t>44450</a:t>
                      </a:r>
                    </a:p>
                  </a:txBody>
                  <a:tcPr/>
                </a:tc>
                <a:extLst>
                  <a:ext uri="{0D108BD9-81ED-4DB2-BD59-A6C34878D82A}">
                    <a16:rowId xmlns:a16="http://schemas.microsoft.com/office/drawing/2014/main" val="1291026043"/>
                  </a:ext>
                </a:extLst>
              </a:tr>
            </a:tbl>
          </a:graphicData>
        </a:graphic>
      </p:graphicFrame>
      <p:sp>
        <p:nvSpPr>
          <p:cNvPr id="4" name="Text Placeholder 3">
            <a:extLst>
              <a:ext uri="{FF2B5EF4-FFF2-40B4-BE49-F238E27FC236}">
                <a16:creationId xmlns:a16="http://schemas.microsoft.com/office/drawing/2014/main" id="{A0127B81-35A5-4298-A399-4033C3287A23}"/>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419591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4272C-9571-4C02-9943-6C63EBA855BA}"/>
              </a:ext>
            </a:extLst>
          </p:cNvPr>
          <p:cNvSpPr>
            <a:spLocks noGrp="1"/>
          </p:cNvSpPr>
          <p:nvPr>
            <p:ph type="title"/>
          </p:nvPr>
        </p:nvSpPr>
        <p:spPr/>
        <p:txBody>
          <a:bodyPr/>
          <a:lstStyle/>
          <a:p>
            <a:r>
              <a:rPr lang="en-US"/>
              <a:t>Anzahl Post, Reaktionen (Kommentare, Shares, Likes) - FB Insights | NDR - Hamburg</a:t>
            </a:r>
          </a:p>
        </p:txBody>
      </p:sp>
      <p:graphicFrame>
        <p:nvGraphicFramePr>
          <p:cNvPr id="5" name="Table Placeholder 4">
            <a:extLst>
              <a:ext uri="{FF2B5EF4-FFF2-40B4-BE49-F238E27FC236}">
                <a16:creationId xmlns:a16="http://schemas.microsoft.com/office/drawing/2014/main" id="{F8992AF2-D4A4-4289-B061-E938D8134350}"/>
              </a:ext>
            </a:extLst>
          </p:cNvPr>
          <p:cNvGraphicFramePr>
            <a:graphicFrameLocks noGrp="1"/>
          </p:cNvGraphicFramePr>
          <p:nvPr>
            <p:ph type="tbl" sz="quarter" idx="13"/>
            <p:extLst>
              <p:ext uri="{D42A27DB-BD31-4B8C-83A1-F6EECF244321}">
                <p14:modId xmlns:p14="http://schemas.microsoft.com/office/powerpoint/2010/main" val="3736571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80595025"/>
                    </a:ext>
                  </a:extLst>
                </a:gridCol>
                <a:gridCol w="1234440">
                  <a:extLst>
                    <a:ext uri="{9D8B030D-6E8A-4147-A177-3AD203B41FA5}">
                      <a16:colId xmlns:a16="http://schemas.microsoft.com/office/drawing/2014/main" val="438378197"/>
                    </a:ext>
                  </a:extLst>
                </a:gridCol>
                <a:gridCol w="1234440">
                  <a:extLst>
                    <a:ext uri="{9D8B030D-6E8A-4147-A177-3AD203B41FA5}">
                      <a16:colId xmlns:a16="http://schemas.microsoft.com/office/drawing/2014/main" val="2565098545"/>
                    </a:ext>
                  </a:extLst>
                </a:gridCol>
                <a:gridCol w="1234440">
                  <a:extLst>
                    <a:ext uri="{9D8B030D-6E8A-4147-A177-3AD203B41FA5}">
                      <a16:colId xmlns:a16="http://schemas.microsoft.com/office/drawing/2014/main" val="519790054"/>
                    </a:ext>
                  </a:extLst>
                </a:gridCol>
                <a:gridCol w="1234440">
                  <a:extLst>
                    <a:ext uri="{9D8B030D-6E8A-4147-A177-3AD203B41FA5}">
                      <a16:colId xmlns:a16="http://schemas.microsoft.com/office/drawing/2014/main" val="445925352"/>
                    </a:ext>
                  </a:extLst>
                </a:gridCol>
                <a:gridCol w="1234440">
                  <a:extLst>
                    <a:ext uri="{9D8B030D-6E8A-4147-A177-3AD203B41FA5}">
                      <a16:colId xmlns:a16="http://schemas.microsoft.com/office/drawing/2014/main" val="2191475971"/>
                    </a:ext>
                  </a:extLst>
                </a:gridCol>
                <a:gridCol w="822960">
                  <a:extLst>
                    <a:ext uri="{9D8B030D-6E8A-4147-A177-3AD203B41FA5}">
                      <a16:colId xmlns:a16="http://schemas.microsoft.com/office/drawing/2014/main" val="94154529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690567572"/>
                  </a:ext>
                </a:extLst>
              </a:tr>
              <a:tr h="370840">
                <a:tc>
                  <a:txBody>
                    <a:bodyPr/>
                    <a:lstStyle/>
                    <a:p>
                      <a:r>
                        <a:rPr lang="en-US" sz="1000"/>
                        <a:t>NDR Hamburg</a:t>
                      </a:r>
                    </a:p>
                  </a:txBody>
                  <a:tcPr/>
                </a:tc>
                <a:tc>
                  <a:txBody>
                    <a:bodyPr/>
                    <a:lstStyle/>
                    <a:p>
                      <a:r>
                        <a:rPr lang="en-US" sz="1000"/>
                        <a:t>44450</a:t>
                      </a:r>
                    </a:p>
                  </a:txBody>
                  <a:tcPr/>
                </a:tc>
                <a:tc>
                  <a:txBody>
                    <a:bodyPr/>
                    <a:lstStyle/>
                    <a:p>
                      <a:r>
                        <a:rPr lang="en-US" sz="1000"/>
                        <a:t>153</a:t>
                      </a:r>
                    </a:p>
                  </a:txBody>
                  <a:tcPr/>
                </a:tc>
                <a:tc>
                  <a:txBody>
                    <a:bodyPr/>
                    <a:lstStyle/>
                    <a:p>
                      <a:r>
                        <a:rPr lang="en-US" sz="1000"/>
                        <a:t>22679</a:t>
                      </a:r>
                    </a:p>
                  </a:txBody>
                  <a:tcPr/>
                </a:tc>
                <a:tc>
                  <a:txBody>
                    <a:bodyPr/>
                    <a:lstStyle/>
                    <a:p>
                      <a:r>
                        <a:rPr lang="en-US" sz="1000"/>
                        <a:t>2231</a:t>
                      </a:r>
                    </a:p>
                  </a:txBody>
                  <a:tcPr/>
                </a:tc>
                <a:tc>
                  <a:txBody>
                    <a:bodyPr/>
                    <a:lstStyle/>
                    <a:p>
                      <a:r>
                        <a:rPr lang="en-US" sz="1000"/>
                        <a:t>4887</a:t>
                      </a:r>
                    </a:p>
                  </a:txBody>
                  <a:tcPr/>
                </a:tc>
                <a:tc>
                  <a:txBody>
                    <a:bodyPr/>
                    <a:lstStyle/>
                    <a:p>
                      <a:r>
                        <a:rPr lang="en-US" sz="1000"/>
                        <a:t>15383</a:t>
                      </a:r>
                    </a:p>
                  </a:txBody>
                  <a:tcPr/>
                </a:tc>
                <a:extLst>
                  <a:ext uri="{0D108BD9-81ED-4DB2-BD59-A6C34878D82A}">
                    <a16:rowId xmlns:a16="http://schemas.microsoft.com/office/drawing/2014/main" val="3017199984"/>
                  </a:ext>
                </a:extLst>
              </a:tr>
            </a:tbl>
          </a:graphicData>
        </a:graphic>
      </p:graphicFrame>
      <p:sp>
        <p:nvSpPr>
          <p:cNvPr id="4" name="Text Placeholder 3">
            <a:extLst>
              <a:ext uri="{FF2B5EF4-FFF2-40B4-BE49-F238E27FC236}">
                <a16:creationId xmlns:a16="http://schemas.microsoft.com/office/drawing/2014/main" id="{ECE25736-B979-495A-8F35-B9DF0DC9223D}"/>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3355412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1FE26-6CDB-468D-A8D8-5474C78DC74D}"/>
              </a:ext>
            </a:extLst>
          </p:cNvPr>
          <p:cNvSpPr>
            <a:spLocks noGrp="1"/>
          </p:cNvSpPr>
          <p:nvPr>
            <p:ph type="title"/>
          </p:nvPr>
        </p:nvSpPr>
        <p:spPr/>
        <p:txBody>
          <a:bodyPr/>
          <a:lstStyle/>
          <a:p>
            <a:r>
              <a:rPr lang="en-US"/>
              <a:t>Profil - Fans | NDR - Hamburg</a:t>
            </a:r>
          </a:p>
        </p:txBody>
      </p:sp>
      <p:graphicFrame>
        <p:nvGraphicFramePr>
          <p:cNvPr id="6" name="Chart Placeholder 5">
            <a:extLst>
              <a:ext uri="{FF2B5EF4-FFF2-40B4-BE49-F238E27FC236}">
                <a16:creationId xmlns:a16="http://schemas.microsoft.com/office/drawing/2014/main" id="{6C18A204-96F5-46BA-AC19-6FFEB8043BBD}"/>
              </a:ext>
            </a:extLst>
          </p:cNvPr>
          <p:cNvGraphicFramePr>
            <a:graphicFrameLocks noGrp="1"/>
          </p:cNvGraphicFramePr>
          <p:nvPr>
            <p:ph type="chart" sz="quarter" idx="13"/>
            <p:extLst>
              <p:ext uri="{D42A27DB-BD31-4B8C-83A1-F6EECF244321}">
                <p14:modId xmlns:p14="http://schemas.microsoft.com/office/powerpoint/2010/main" val="3035467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E07D65-DEA6-4B4D-944F-7B5B3277D1A0}"/>
              </a:ext>
            </a:extLst>
          </p:cNvPr>
          <p:cNvSpPr>
            <a:spLocks noGrp="1"/>
          </p:cNvSpPr>
          <p:nvPr>
            <p:ph type="body" sz="quarter" idx="14"/>
          </p:nvPr>
        </p:nvSpPr>
        <p:spPr/>
        <p:txBody>
          <a:bodyPr/>
          <a:lstStyle/>
          <a:p>
            <a:r>
              <a:rPr lang="en-US"/>
              <a:t>01.04.2018 - 30.04.2018</a:t>
            </a:r>
          </a:p>
        </p:txBody>
      </p:sp>
      <p:sp>
        <p:nvSpPr>
          <p:cNvPr id="5" name="Footer Placeholder 4">
            <a:extLst>
              <a:ext uri="{FF2B5EF4-FFF2-40B4-BE49-F238E27FC236}">
                <a16:creationId xmlns:a16="http://schemas.microsoft.com/office/drawing/2014/main" id="{81117DF9-67AF-4B2E-8DAB-7A0BB35421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5234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C1EF6-7350-40B6-AAF7-656BF85F7982}"/>
              </a:ext>
            </a:extLst>
          </p:cNvPr>
          <p:cNvSpPr>
            <a:spLocks noGrp="1"/>
          </p:cNvSpPr>
          <p:nvPr>
            <p:ph type="title"/>
          </p:nvPr>
        </p:nvSpPr>
        <p:spPr/>
        <p:txBody>
          <a:bodyPr/>
          <a:lstStyle/>
          <a:p>
            <a:r>
              <a:rPr lang="de-DE"/>
              <a:t>Profil - Potenzielle Reichweite | NDR - Hamburg</a:t>
            </a:r>
            <a:endParaRPr lang="en-US"/>
          </a:p>
        </p:txBody>
      </p:sp>
      <p:graphicFrame>
        <p:nvGraphicFramePr>
          <p:cNvPr id="6" name="Chart Placeholder 5">
            <a:extLst>
              <a:ext uri="{FF2B5EF4-FFF2-40B4-BE49-F238E27FC236}">
                <a16:creationId xmlns:a16="http://schemas.microsoft.com/office/drawing/2014/main" id="{E5799417-0472-42D1-BF29-67A5FA2BC46C}"/>
              </a:ext>
            </a:extLst>
          </p:cNvPr>
          <p:cNvGraphicFramePr>
            <a:graphicFrameLocks noGrp="1"/>
          </p:cNvGraphicFramePr>
          <p:nvPr>
            <p:ph type="chart" sz="quarter" idx="13"/>
            <p:extLst>
              <p:ext uri="{D42A27DB-BD31-4B8C-83A1-F6EECF244321}">
                <p14:modId xmlns:p14="http://schemas.microsoft.com/office/powerpoint/2010/main" val="955686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75DB1F-4F8F-4270-BB59-50E866D718F2}"/>
              </a:ext>
            </a:extLst>
          </p:cNvPr>
          <p:cNvSpPr>
            <a:spLocks noGrp="1"/>
          </p:cNvSpPr>
          <p:nvPr>
            <p:ph type="body" sz="quarter" idx="14"/>
          </p:nvPr>
        </p:nvSpPr>
        <p:spPr/>
        <p:txBody>
          <a:bodyPr/>
          <a:lstStyle/>
          <a:p>
            <a:r>
              <a:rPr lang="en-US"/>
              <a:t>01.04.2018 - 30.04.2018</a:t>
            </a:r>
          </a:p>
        </p:txBody>
      </p:sp>
      <p:sp>
        <p:nvSpPr>
          <p:cNvPr id="5" name="Footer Placeholder 4">
            <a:extLst>
              <a:ext uri="{FF2B5EF4-FFF2-40B4-BE49-F238E27FC236}">
                <a16:creationId xmlns:a16="http://schemas.microsoft.com/office/drawing/2014/main" id="{B3BE3DDB-180B-4A5F-ABFF-FCE9C8B4B4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0072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1E027-08A0-4A4B-90EE-32F24851166C}"/>
              </a:ext>
            </a:extLst>
          </p:cNvPr>
          <p:cNvSpPr>
            <a:spLocks noGrp="1"/>
          </p:cNvSpPr>
          <p:nvPr>
            <p:ph type="title"/>
          </p:nvPr>
        </p:nvSpPr>
        <p:spPr/>
        <p:txBody>
          <a:bodyPr/>
          <a:lstStyle/>
          <a:p>
            <a:r>
              <a:rPr lang="de-DE"/>
              <a:t>Profil - Aktive Nutzer | NDR - Hamburg</a:t>
            </a:r>
            <a:endParaRPr lang="en-US"/>
          </a:p>
        </p:txBody>
      </p:sp>
      <p:graphicFrame>
        <p:nvGraphicFramePr>
          <p:cNvPr id="6" name="Chart Placeholder 5">
            <a:extLst>
              <a:ext uri="{FF2B5EF4-FFF2-40B4-BE49-F238E27FC236}">
                <a16:creationId xmlns:a16="http://schemas.microsoft.com/office/drawing/2014/main" id="{2F47E8EA-990A-4F48-8F7F-3AE2185C37C0}"/>
              </a:ext>
            </a:extLst>
          </p:cNvPr>
          <p:cNvGraphicFramePr>
            <a:graphicFrameLocks noGrp="1"/>
          </p:cNvGraphicFramePr>
          <p:nvPr>
            <p:ph type="chart" sz="quarter" idx="13"/>
            <p:extLst>
              <p:ext uri="{D42A27DB-BD31-4B8C-83A1-F6EECF244321}">
                <p14:modId xmlns:p14="http://schemas.microsoft.com/office/powerpoint/2010/main" val="4073622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5632CC-5882-4F41-BB7F-975936582E94}"/>
              </a:ext>
            </a:extLst>
          </p:cNvPr>
          <p:cNvSpPr>
            <a:spLocks noGrp="1"/>
          </p:cNvSpPr>
          <p:nvPr>
            <p:ph type="body" sz="quarter" idx="14"/>
          </p:nvPr>
        </p:nvSpPr>
        <p:spPr/>
        <p:txBody>
          <a:bodyPr/>
          <a:lstStyle/>
          <a:p>
            <a:r>
              <a:rPr lang="en-US"/>
              <a:t>01.04.2018 - 30.04.2018</a:t>
            </a:r>
          </a:p>
        </p:txBody>
      </p:sp>
      <p:sp>
        <p:nvSpPr>
          <p:cNvPr id="5" name="Footer Placeholder 4">
            <a:extLst>
              <a:ext uri="{FF2B5EF4-FFF2-40B4-BE49-F238E27FC236}">
                <a16:creationId xmlns:a16="http://schemas.microsoft.com/office/drawing/2014/main" id="{FA498D3A-A1CB-488A-A7EC-D124B64587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6589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2FF0E-BF63-45E0-AA09-E11FB7817F33}"/>
              </a:ext>
            </a:extLst>
          </p:cNvPr>
          <p:cNvSpPr>
            <a:spLocks noGrp="1"/>
          </p:cNvSpPr>
          <p:nvPr>
            <p:ph type="title"/>
          </p:nvPr>
        </p:nvSpPr>
        <p:spPr/>
        <p:txBody>
          <a:bodyPr/>
          <a:lstStyle/>
          <a:p>
            <a:r>
              <a:rPr lang="de-DE"/>
              <a:t>Profil - Video-Starts ab 10 Sek. | NDR - Hamburg</a:t>
            </a:r>
            <a:endParaRPr lang="en-US"/>
          </a:p>
        </p:txBody>
      </p:sp>
      <p:graphicFrame>
        <p:nvGraphicFramePr>
          <p:cNvPr id="6" name="Chart Placeholder 5">
            <a:extLst>
              <a:ext uri="{FF2B5EF4-FFF2-40B4-BE49-F238E27FC236}">
                <a16:creationId xmlns:a16="http://schemas.microsoft.com/office/drawing/2014/main" id="{C1B5948D-5F88-4D0C-965F-0B3B96A6949A}"/>
              </a:ext>
            </a:extLst>
          </p:cNvPr>
          <p:cNvGraphicFramePr>
            <a:graphicFrameLocks noGrp="1"/>
          </p:cNvGraphicFramePr>
          <p:nvPr>
            <p:ph type="chart" sz="quarter" idx="13"/>
            <p:extLst>
              <p:ext uri="{D42A27DB-BD31-4B8C-83A1-F6EECF244321}">
                <p14:modId xmlns:p14="http://schemas.microsoft.com/office/powerpoint/2010/main" val="495522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3420D9-DB32-4899-B5EC-93E9661F8BA4}"/>
              </a:ext>
            </a:extLst>
          </p:cNvPr>
          <p:cNvSpPr>
            <a:spLocks noGrp="1"/>
          </p:cNvSpPr>
          <p:nvPr>
            <p:ph type="body" sz="quarter" idx="14"/>
          </p:nvPr>
        </p:nvSpPr>
        <p:spPr/>
        <p:txBody>
          <a:bodyPr/>
          <a:lstStyle/>
          <a:p>
            <a:r>
              <a:rPr lang="en-US"/>
              <a:t>01.04.2018 - 30.04.2018</a:t>
            </a:r>
          </a:p>
        </p:txBody>
      </p:sp>
      <p:sp>
        <p:nvSpPr>
          <p:cNvPr id="5" name="Footer Placeholder 4">
            <a:extLst>
              <a:ext uri="{FF2B5EF4-FFF2-40B4-BE49-F238E27FC236}">
                <a16:creationId xmlns:a16="http://schemas.microsoft.com/office/drawing/2014/main" id="{E65BA84C-AE4D-4567-B901-9C6E4A574C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9878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AB1C6-D46C-44C3-A2C7-6C359B97D0C0}"/>
              </a:ext>
            </a:extLst>
          </p:cNvPr>
          <p:cNvSpPr>
            <a:spLocks noGrp="1"/>
          </p:cNvSpPr>
          <p:nvPr>
            <p:ph type="title"/>
          </p:nvPr>
        </p:nvSpPr>
        <p:spPr/>
        <p:txBody>
          <a:bodyPr/>
          <a:lstStyle/>
          <a:p>
            <a:r>
              <a:rPr lang="de-DE"/>
              <a:t>Profil - Durchschnitt Potenzi. Reichweite pro Tag | NDR - Hamburg</a:t>
            </a:r>
            <a:endParaRPr lang="en-US"/>
          </a:p>
        </p:txBody>
      </p:sp>
      <p:graphicFrame>
        <p:nvGraphicFramePr>
          <p:cNvPr id="5" name="Table Placeholder 4">
            <a:extLst>
              <a:ext uri="{FF2B5EF4-FFF2-40B4-BE49-F238E27FC236}">
                <a16:creationId xmlns:a16="http://schemas.microsoft.com/office/drawing/2014/main" id="{A03B9C07-9323-4DC5-BA6B-7AACE388E3A8}"/>
              </a:ext>
            </a:extLst>
          </p:cNvPr>
          <p:cNvGraphicFramePr>
            <a:graphicFrameLocks noGrp="1"/>
          </p:cNvGraphicFramePr>
          <p:nvPr>
            <p:ph type="tbl" sz="quarter" idx="13"/>
            <p:extLst>
              <p:ext uri="{D42A27DB-BD31-4B8C-83A1-F6EECF244321}">
                <p14:modId xmlns:p14="http://schemas.microsoft.com/office/powerpoint/2010/main" val="1709246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1072559"/>
                    </a:ext>
                  </a:extLst>
                </a:gridCol>
                <a:gridCol w="1645920">
                  <a:extLst>
                    <a:ext uri="{9D8B030D-6E8A-4147-A177-3AD203B41FA5}">
                      <a16:colId xmlns:a16="http://schemas.microsoft.com/office/drawing/2014/main" val="405428997"/>
                    </a:ext>
                  </a:extLst>
                </a:gridCol>
                <a:gridCol w="1234440">
                  <a:extLst>
                    <a:ext uri="{9D8B030D-6E8A-4147-A177-3AD203B41FA5}">
                      <a16:colId xmlns:a16="http://schemas.microsoft.com/office/drawing/2014/main" val="2655439057"/>
                    </a:ext>
                  </a:extLst>
                </a:gridCol>
                <a:gridCol w="1234440">
                  <a:extLst>
                    <a:ext uri="{9D8B030D-6E8A-4147-A177-3AD203B41FA5}">
                      <a16:colId xmlns:a16="http://schemas.microsoft.com/office/drawing/2014/main" val="1725615420"/>
                    </a:ext>
                  </a:extLst>
                </a:gridCol>
                <a:gridCol w="1234440">
                  <a:extLst>
                    <a:ext uri="{9D8B030D-6E8A-4147-A177-3AD203B41FA5}">
                      <a16:colId xmlns:a16="http://schemas.microsoft.com/office/drawing/2014/main" val="2992570687"/>
                    </a:ext>
                  </a:extLst>
                </a:gridCol>
                <a:gridCol w="1234440">
                  <a:extLst>
                    <a:ext uri="{9D8B030D-6E8A-4147-A177-3AD203B41FA5}">
                      <a16:colId xmlns:a16="http://schemas.microsoft.com/office/drawing/2014/main" val="3029039061"/>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1968156720"/>
                  </a:ext>
                </a:extLst>
              </a:tr>
              <a:tr h="370840">
                <a:tc>
                  <a:txBody>
                    <a:bodyPr/>
                    <a:lstStyle/>
                    <a:p>
                      <a:r>
                        <a:rPr lang="en-US" sz="1000"/>
                        <a:t>NDR Hamburg</a:t>
                      </a:r>
                    </a:p>
                  </a:txBody>
                  <a:tcPr/>
                </a:tc>
                <a:tc>
                  <a:txBody>
                    <a:bodyPr/>
                    <a:lstStyle/>
                    <a:p>
                      <a:r>
                        <a:rPr lang="en-US" sz="1000"/>
                        <a:t>36000</a:t>
                      </a:r>
                    </a:p>
                  </a:txBody>
                  <a:tcPr/>
                </a:tc>
                <a:tc>
                  <a:txBody>
                    <a:bodyPr/>
                    <a:lstStyle/>
                    <a:p>
                      <a:r>
                        <a:rPr lang="en-US" sz="1000"/>
                        <a:t>28277</a:t>
                      </a:r>
                    </a:p>
                  </a:txBody>
                  <a:tcPr/>
                </a:tc>
                <a:tc>
                  <a:txBody>
                    <a:bodyPr/>
                    <a:lstStyle/>
                    <a:p>
                      <a:r>
                        <a:rPr lang="en-US" sz="1000"/>
                        <a:t>0</a:t>
                      </a:r>
                    </a:p>
                  </a:txBody>
                  <a:tcPr/>
                </a:tc>
                <a:tc>
                  <a:txBody>
                    <a:bodyPr/>
                    <a:lstStyle/>
                    <a:p>
                      <a:r>
                        <a:rPr lang="en-US" sz="1000"/>
                        <a:t>8775</a:t>
                      </a:r>
                    </a:p>
                  </a:txBody>
                  <a:tcPr/>
                </a:tc>
                <a:tc>
                  <a:txBody>
                    <a:bodyPr/>
                    <a:lstStyle/>
                    <a:p>
                      <a:r>
                        <a:rPr lang="en-US" sz="1000"/>
                        <a:t>36000</a:t>
                      </a:r>
                    </a:p>
                  </a:txBody>
                  <a:tcPr/>
                </a:tc>
                <a:extLst>
                  <a:ext uri="{0D108BD9-81ED-4DB2-BD59-A6C34878D82A}">
                    <a16:rowId xmlns:a16="http://schemas.microsoft.com/office/drawing/2014/main" val="1726245904"/>
                  </a:ext>
                </a:extLst>
              </a:tr>
            </a:tbl>
          </a:graphicData>
        </a:graphic>
      </p:graphicFrame>
      <p:sp>
        <p:nvSpPr>
          <p:cNvPr id="4" name="Text Placeholder 3">
            <a:extLst>
              <a:ext uri="{FF2B5EF4-FFF2-40B4-BE49-F238E27FC236}">
                <a16:creationId xmlns:a16="http://schemas.microsoft.com/office/drawing/2014/main" id="{5227CD6C-1486-460F-A63B-B8E48E041F6A}"/>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489476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A703F-C260-4A60-93E1-EBC0122BF754}"/>
              </a:ext>
            </a:extLst>
          </p:cNvPr>
          <p:cNvSpPr>
            <a:spLocks noGrp="1"/>
          </p:cNvSpPr>
          <p:nvPr>
            <p:ph type="title"/>
          </p:nvPr>
        </p:nvSpPr>
        <p:spPr/>
        <p:txBody>
          <a:bodyPr/>
          <a:lstStyle/>
          <a:p>
            <a:r>
              <a:rPr lang="en-US"/>
              <a:t>Distributionstyp - FB Insights | NDR - Hamburg</a:t>
            </a:r>
          </a:p>
        </p:txBody>
      </p:sp>
      <p:graphicFrame>
        <p:nvGraphicFramePr>
          <p:cNvPr id="6" name="Chart Placeholder 5">
            <a:extLst>
              <a:ext uri="{FF2B5EF4-FFF2-40B4-BE49-F238E27FC236}">
                <a16:creationId xmlns:a16="http://schemas.microsoft.com/office/drawing/2014/main" id="{F66E6C04-D406-4755-89F8-7D7665F57BA8}"/>
              </a:ext>
            </a:extLst>
          </p:cNvPr>
          <p:cNvGraphicFramePr>
            <a:graphicFrameLocks noGrp="1"/>
          </p:cNvGraphicFramePr>
          <p:nvPr>
            <p:ph type="chart" sz="quarter" idx="13"/>
            <p:extLst>
              <p:ext uri="{D42A27DB-BD31-4B8C-83A1-F6EECF244321}">
                <p14:modId xmlns:p14="http://schemas.microsoft.com/office/powerpoint/2010/main" val="450399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FE863C-2637-4831-96D5-667665729FB3}"/>
              </a:ext>
            </a:extLst>
          </p:cNvPr>
          <p:cNvSpPr>
            <a:spLocks noGrp="1"/>
          </p:cNvSpPr>
          <p:nvPr>
            <p:ph type="body" sz="quarter" idx="14"/>
          </p:nvPr>
        </p:nvSpPr>
        <p:spPr/>
        <p:txBody>
          <a:bodyPr/>
          <a:lstStyle/>
          <a:p>
            <a:r>
              <a:rPr lang="en-US"/>
              <a:t>01.04.2018 - 30.04.2018</a:t>
            </a:r>
          </a:p>
        </p:txBody>
      </p:sp>
      <p:sp>
        <p:nvSpPr>
          <p:cNvPr id="5" name="Footer Placeholder 4">
            <a:extLst>
              <a:ext uri="{FF2B5EF4-FFF2-40B4-BE49-F238E27FC236}">
                <a16:creationId xmlns:a16="http://schemas.microsoft.com/office/drawing/2014/main" id="{B0EB6FDF-848C-4FA4-8B25-2D01486A36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4561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E1CEA-755F-4553-A13E-22CEA02AF5AA}"/>
              </a:ext>
            </a:extLst>
          </p:cNvPr>
          <p:cNvSpPr>
            <a:spLocks noGrp="1"/>
          </p:cNvSpPr>
          <p:nvPr>
            <p:ph type="title"/>
          </p:nvPr>
        </p:nvSpPr>
        <p:spPr/>
        <p:txBody>
          <a:bodyPr/>
          <a:lstStyle/>
          <a:p>
            <a:r>
              <a:rPr lang="en-US"/>
              <a:t>Distributionstyp - Tabelle - FB Insights | NDR - Hamburg</a:t>
            </a:r>
          </a:p>
        </p:txBody>
      </p:sp>
      <p:graphicFrame>
        <p:nvGraphicFramePr>
          <p:cNvPr id="5" name="Table Placeholder 4">
            <a:extLst>
              <a:ext uri="{FF2B5EF4-FFF2-40B4-BE49-F238E27FC236}">
                <a16:creationId xmlns:a16="http://schemas.microsoft.com/office/drawing/2014/main" id="{50D1DA7A-4CD3-44E5-9AA4-D198A5DB72A3}"/>
              </a:ext>
            </a:extLst>
          </p:cNvPr>
          <p:cNvGraphicFramePr>
            <a:graphicFrameLocks noGrp="1"/>
          </p:cNvGraphicFramePr>
          <p:nvPr>
            <p:ph type="tbl" sz="quarter" idx="13"/>
            <p:extLst>
              <p:ext uri="{D42A27DB-BD31-4B8C-83A1-F6EECF244321}">
                <p14:modId xmlns:p14="http://schemas.microsoft.com/office/powerpoint/2010/main" val="758792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3648617"/>
                    </a:ext>
                  </a:extLst>
                </a:gridCol>
                <a:gridCol w="1234440">
                  <a:extLst>
                    <a:ext uri="{9D8B030D-6E8A-4147-A177-3AD203B41FA5}">
                      <a16:colId xmlns:a16="http://schemas.microsoft.com/office/drawing/2014/main" val="2306174271"/>
                    </a:ext>
                  </a:extLst>
                </a:gridCol>
                <a:gridCol w="822960">
                  <a:extLst>
                    <a:ext uri="{9D8B030D-6E8A-4147-A177-3AD203B41FA5}">
                      <a16:colId xmlns:a16="http://schemas.microsoft.com/office/drawing/2014/main" val="3680920858"/>
                    </a:ext>
                  </a:extLst>
                </a:gridCol>
                <a:gridCol w="822960">
                  <a:extLst>
                    <a:ext uri="{9D8B030D-6E8A-4147-A177-3AD203B41FA5}">
                      <a16:colId xmlns:a16="http://schemas.microsoft.com/office/drawing/2014/main" val="820512554"/>
                    </a:ext>
                  </a:extLst>
                </a:gridCol>
                <a:gridCol w="822960">
                  <a:extLst>
                    <a:ext uri="{9D8B030D-6E8A-4147-A177-3AD203B41FA5}">
                      <a16:colId xmlns:a16="http://schemas.microsoft.com/office/drawing/2014/main" val="3247008586"/>
                    </a:ext>
                  </a:extLst>
                </a:gridCol>
                <a:gridCol w="822960">
                  <a:extLst>
                    <a:ext uri="{9D8B030D-6E8A-4147-A177-3AD203B41FA5}">
                      <a16:colId xmlns:a16="http://schemas.microsoft.com/office/drawing/2014/main" val="3647217077"/>
                    </a:ext>
                  </a:extLst>
                </a:gridCol>
                <a:gridCol w="822960">
                  <a:extLst>
                    <a:ext uri="{9D8B030D-6E8A-4147-A177-3AD203B41FA5}">
                      <a16:colId xmlns:a16="http://schemas.microsoft.com/office/drawing/2014/main" val="2545011401"/>
                    </a:ext>
                  </a:extLst>
                </a:gridCol>
                <a:gridCol w="822960">
                  <a:extLst>
                    <a:ext uri="{9D8B030D-6E8A-4147-A177-3AD203B41FA5}">
                      <a16:colId xmlns:a16="http://schemas.microsoft.com/office/drawing/2014/main" val="1438910812"/>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3804137658"/>
                  </a:ext>
                </a:extLst>
              </a:tr>
              <a:tr h="370840">
                <a:tc>
                  <a:txBody>
                    <a:bodyPr/>
                    <a:lstStyle/>
                    <a:p>
                      <a:r>
                        <a:rPr lang="en-US" sz="1000"/>
                        <a:t>NDR Hamburg</a:t>
                      </a:r>
                    </a:p>
                  </a:txBody>
                  <a:tcPr/>
                </a:tc>
                <a:tc>
                  <a:txBody>
                    <a:bodyPr/>
                    <a:lstStyle/>
                    <a:p>
                      <a:r>
                        <a:rPr lang="en-US" sz="1000"/>
                        <a:t>154</a:t>
                      </a:r>
                    </a:p>
                  </a:txBody>
                  <a:tcPr/>
                </a:tc>
                <a:tc>
                  <a:txBody>
                    <a:bodyPr/>
                    <a:lstStyle/>
                    <a:p>
                      <a:r>
                        <a:rPr lang="en-US" sz="1000"/>
                        <a:t>28</a:t>
                      </a:r>
                    </a:p>
                  </a:txBody>
                  <a:tcPr/>
                </a:tc>
                <a:tc>
                  <a:txBody>
                    <a:bodyPr/>
                    <a:lstStyle/>
                    <a:p>
                      <a:r>
                        <a:rPr lang="en-US" sz="1000"/>
                        <a:t>76</a:t>
                      </a:r>
                    </a:p>
                  </a:txBody>
                  <a:tcPr/>
                </a:tc>
                <a:tc>
                  <a:txBody>
                    <a:bodyPr/>
                    <a:lstStyle/>
                    <a:p>
                      <a:r>
                        <a:rPr lang="en-US" sz="1000"/>
                        <a:t>1</a:t>
                      </a:r>
                    </a:p>
                  </a:txBody>
                  <a:tcPr/>
                </a:tc>
                <a:tc>
                  <a:txBody>
                    <a:bodyPr/>
                    <a:lstStyle/>
                    <a:p>
                      <a:r>
                        <a:rPr lang="en-US" sz="1000"/>
                        <a:t>49</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417878709"/>
                  </a:ext>
                </a:extLst>
              </a:tr>
            </a:tbl>
          </a:graphicData>
        </a:graphic>
      </p:graphicFrame>
      <p:sp>
        <p:nvSpPr>
          <p:cNvPr id="4" name="Text Placeholder 3">
            <a:extLst>
              <a:ext uri="{FF2B5EF4-FFF2-40B4-BE49-F238E27FC236}">
                <a16:creationId xmlns:a16="http://schemas.microsoft.com/office/drawing/2014/main" id="{040233EA-6B14-4360-9233-922B54307878}"/>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3885125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A79A4-5DA0-4992-898F-BB031F7E64BD}"/>
              </a:ext>
            </a:extLst>
          </p:cNvPr>
          <p:cNvSpPr>
            <a:spLocks noGrp="1"/>
          </p:cNvSpPr>
          <p:nvPr>
            <p:ph type="title"/>
          </p:nvPr>
        </p:nvSpPr>
        <p:spPr/>
        <p:txBody>
          <a:bodyPr/>
          <a:lstStyle/>
          <a:p>
            <a:r>
              <a:rPr lang="en-US"/>
              <a:t>Eigene Posts - Shares - Export | NDR - Hamburg</a:t>
            </a:r>
          </a:p>
        </p:txBody>
      </p:sp>
      <p:graphicFrame>
        <p:nvGraphicFramePr>
          <p:cNvPr id="5" name="Table Placeholder 4">
            <a:extLst>
              <a:ext uri="{FF2B5EF4-FFF2-40B4-BE49-F238E27FC236}">
                <a16:creationId xmlns:a16="http://schemas.microsoft.com/office/drawing/2014/main" id="{4069C428-0539-445C-98C7-4A4B134E6656}"/>
              </a:ext>
            </a:extLst>
          </p:cNvPr>
          <p:cNvGraphicFramePr>
            <a:graphicFrameLocks noGrp="1"/>
          </p:cNvGraphicFramePr>
          <p:nvPr>
            <p:ph type="tbl" sz="quarter" idx="13"/>
            <p:extLst>
              <p:ext uri="{D42A27DB-BD31-4B8C-83A1-F6EECF244321}">
                <p14:modId xmlns:p14="http://schemas.microsoft.com/office/powerpoint/2010/main" val="3592256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84877958"/>
                    </a:ext>
                  </a:extLst>
                </a:gridCol>
                <a:gridCol w="822960">
                  <a:extLst>
                    <a:ext uri="{9D8B030D-6E8A-4147-A177-3AD203B41FA5}">
                      <a16:colId xmlns:a16="http://schemas.microsoft.com/office/drawing/2014/main" val="621175138"/>
                    </a:ext>
                  </a:extLst>
                </a:gridCol>
                <a:gridCol w="822960">
                  <a:extLst>
                    <a:ext uri="{9D8B030D-6E8A-4147-A177-3AD203B41FA5}">
                      <a16:colId xmlns:a16="http://schemas.microsoft.com/office/drawing/2014/main" val="4163149520"/>
                    </a:ext>
                  </a:extLst>
                </a:gridCol>
                <a:gridCol w="822960">
                  <a:extLst>
                    <a:ext uri="{9D8B030D-6E8A-4147-A177-3AD203B41FA5}">
                      <a16:colId xmlns:a16="http://schemas.microsoft.com/office/drawing/2014/main" val="3395048010"/>
                    </a:ext>
                  </a:extLst>
                </a:gridCol>
                <a:gridCol w="822960">
                  <a:extLst>
                    <a:ext uri="{9D8B030D-6E8A-4147-A177-3AD203B41FA5}">
                      <a16:colId xmlns:a16="http://schemas.microsoft.com/office/drawing/2014/main" val="312274126"/>
                    </a:ext>
                  </a:extLst>
                </a:gridCol>
                <a:gridCol w="822960">
                  <a:extLst>
                    <a:ext uri="{9D8B030D-6E8A-4147-A177-3AD203B41FA5}">
                      <a16:colId xmlns:a16="http://schemas.microsoft.com/office/drawing/2014/main" val="3195387259"/>
                    </a:ext>
                  </a:extLst>
                </a:gridCol>
                <a:gridCol w="822960">
                  <a:extLst>
                    <a:ext uri="{9D8B030D-6E8A-4147-A177-3AD203B41FA5}">
                      <a16:colId xmlns:a16="http://schemas.microsoft.com/office/drawing/2014/main" val="865967509"/>
                    </a:ext>
                  </a:extLst>
                </a:gridCol>
                <a:gridCol w="822960">
                  <a:extLst>
                    <a:ext uri="{9D8B030D-6E8A-4147-A177-3AD203B41FA5}">
                      <a16:colId xmlns:a16="http://schemas.microsoft.com/office/drawing/2014/main" val="2146351517"/>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970621573"/>
                  </a:ext>
                </a:extLst>
              </a:tr>
              <a:tr h="370840">
                <a:tc>
                  <a:txBody>
                    <a:bodyPr/>
                    <a:lstStyle/>
                    <a:p>
                      <a:r>
                        <a:rPr lang="de-DE" sz="1000" b="1"/>
                        <a:t> NDR Hamburg - 2018-04-12 10:39:24 </a:t>
                      </a:r>
                      <a:r>
                        <a:rPr lang="de-DE" sz="1000"/>
                        <a:t> 
 Tödliche Messerattacke: In der Hamburger Innenstadt hat ein Mann seine Ex-Frau und das gemeinsame Kind erstochen.</a:t>
                      </a:r>
                      <a:endParaRPr lang="en-US" sz="1000"/>
                    </a:p>
                  </a:txBody>
                  <a:tcPr/>
                </a:tc>
                <a:tc>
                  <a:txBody>
                    <a:bodyPr/>
                    <a:lstStyle/>
                    <a:p>
                      <a:r>
                        <a:rPr lang="en-US" sz="1000"/>
                        <a:t>1133</a:t>
                      </a:r>
                    </a:p>
                  </a:txBody>
                  <a:tcPr/>
                </a:tc>
                <a:tc>
                  <a:txBody>
                    <a:bodyPr/>
                    <a:lstStyle/>
                    <a:p>
                      <a:r>
                        <a:rPr lang="en-US" sz="1000"/>
                        <a:t>110</a:t>
                      </a:r>
                    </a:p>
                  </a:txBody>
                  <a:tcPr/>
                </a:tc>
                <a:tc>
                  <a:txBody>
                    <a:bodyPr/>
                    <a:lstStyle/>
                    <a:p>
                      <a:r>
                        <a:rPr lang="en-US" sz="1000"/>
                        <a:t>425</a:t>
                      </a:r>
                    </a:p>
                  </a:txBody>
                  <a:tcPr/>
                </a:tc>
                <a:tc>
                  <a:txBody>
                    <a:bodyPr/>
                    <a:lstStyle/>
                    <a:p>
                      <a:r>
                        <a:rPr lang="en-US" sz="1000"/>
                        <a:t>1668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39350364"/>
                  </a:ext>
                </a:extLst>
              </a:tr>
              <a:tr h="370840">
                <a:tc>
                  <a:txBody>
                    <a:bodyPr/>
                    <a:lstStyle/>
                    <a:p>
                      <a:r>
                        <a:rPr lang="de-DE" sz="1000" b="1"/>
                        <a:t> NDR Hamburg - 2018-04-24 08:31:24 </a:t>
                      </a:r>
                      <a:r>
                        <a:rPr lang="de-DE" sz="1000"/>
                        <a:t> 
 Die neue Helgoland-Fähre ist da ⛴👏</a:t>
                      </a:r>
                      <a:endParaRPr lang="en-US" sz="1000"/>
                    </a:p>
                  </a:txBody>
                  <a:tcPr/>
                </a:tc>
                <a:tc>
                  <a:txBody>
                    <a:bodyPr/>
                    <a:lstStyle/>
                    <a:p>
                      <a:r>
                        <a:rPr lang="en-US" sz="1000"/>
                        <a:t>459</a:t>
                      </a:r>
                    </a:p>
                  </a:txBody>
                  <a:tcPr/>
                </a:tc>
                <a:tc>
                  <a:txBody>
                    <a:bodyPr/>
                    <a:lstStyle/>
                    <a:p>
                      <a:r>
                        <a:rPr lang="en-US" sz="1000"/>
                        <a:t>640</a:t>
                      </a:r>
                    </a:p>
                  </a:txBody>
                  <a:tcPr/>
                </a:tc>
                <a:tc>
                  <a:txBody>
                    <a:bodyPr/>
                    <a:lstStyle/>
                    <a:p>
                      <a:r>
                        <a:rPr lang="en-US" sz="1000"/>
                        <a:t>60</a:t>
                      </a:r>
                    </a:p>
                  </a:txBody>
                  <a:tcPr/>
                </a:tc>
                <a:tc>
                  <a:txBody>
                    <a:bodyPr/>
                    <a:lstStyle/>
                    <a:p>
                      <a:r>
                        <a:rPr lang="en-US" sz="1000"/>
                        <a:t>1159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15659979"/>
                  </a:ext>
                </a:extLst>
              </a:tr>
              <a:tr h="370840">
                <a:tc>
                  <a:txBody>
                    <a:bodyPr/>
                    <a:lstStyle/>
                    <a:p>
                      <a:r>
                        <a:rPr lang="de-DE" sz="1000" b="1"/>
                        <a:t> NDR Hamburg - 2018-04-08 16:27:41 </a:t>
                      </a:r>
                      <a:r>
                        <a:rPr lang="de-DE" sz="1000"/>
                        <a:t> 
 Das Bundeswehrkrankenhaus in Wandsbek hat eine bewegte Geschichte - jetzt soll es renoviert werden.</a:t>
                      </a:r>
                      <a:endParaRPr lang="en-US" sz="1000"/>
                    </a:p>
                  </a:txBody>
                  <a:tcPr/>
                </a:tc>
                <a:tc>
                  <a:txBody>
                    <a:bodyPr/>
                    <a:lstStyle/>
                    <a:p>
                      <a:r>
                        <a:rPr lang="en-US" sz="1000"/>
                        <a:t>331</a:t>
                      </a:r>
                    </a:p>
                  </a:txBody>
                  <a:tcPr/>
                </a:tc>
                <a:tc>
                  <a:txBody>
                    <a:bodyPr/>
                    <a:lstStyle/>
                    <a:p>
                      <a:r>
                        <a:rPr lang="en-US" sz="1000"/>
                        <a:t>277</a:t>
                      </a:r>
                    </a:p>
                  </a:txBody>
                  <a:tcPr/>
                </a:tc>
                <a:tc>
                  <a:txBody>
                    <a:bodyPr/>
                    <a:lstStyle/>
                    <a:p>
                      <a:r>
                        <a:rPr lang="en-US" sz="1000"/>
                        <a:t>32</a:t>
                      </a:r>
                    </a:p>
                  </a:txBody>
                  <a:tcPr/>
                </a:tc>
                <a:tc>
                  <a:txBody>
                    <a:bodyPr/>
                    <a:lstStyle/>
                    <a:p>
                      <a:r>
                        <a:rPr lang="en-US" sz="1000"/>
                        <a:t>640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46841026"/>
                  </a:ext>
                </a:extLst>
              </a:tr>
              <a:tr h="370840">
                <a:tc>
                  <a:txBody>
                    <a:bodyPr/>
                    <a:lstStyle/>
                    <a:p>
                      <a:r>
                        <a:rPr lang="de-DE" sz="1000" b="1"/>
                        <a:t> NDR Hamburg - 2018-04-12 11:49:21 </a:t>
                      </a:r>
                      <a:r>
                        <a:rPr lang="de-DE" sz="1000"/>
                        <a:t> 
 Update:
Tödliches Beziehungsdrama in der Hamburger Innenstadt. Polizeisprecher Zill berichtet über die Erkenntnisse der Ermittler.</a:t>
                      </a:r>
                      <a:endParaRPr lang="en-US" sz="1000"/>
                    </a:p>
                  </a:txBody>
                  <a:tcPr/>
                </a:tc>
                <a:tc>
                  <a:txBody>
                    <a:bodyPr/>
                    <a:lstStyle/>
                    <a:p>
                      <a:r>
                        <a:rPr lang="en-US" sz="1000"/>
                        <a:t>240</a:t>
                      </a:r>
                    </a:p>
                  </a:txBody>
                  <a:tcPr/>
                </a:tc>
                <a:tc>
                  <a:txBody>
                    <a:bodyPr/>
                    <a:lstStyle/>
                    <a:p>
                      <a:r>
                        <a:rPr lang="en-US" sz="1000"/>
                        <a:t>38</a:t>
                      </a:r>
                    </a:p>
                  </a:txBody>
                  <a:tcPr/>
                </a:tc>
                <a:tc>
                  <a:txBody>
                    <a:bodyPr/>
                    <a:lstStyle/>
                    <a:p>
                      <a:r>
                        <a:rPr lang="en-US" sz="1000"/>
                        <a:t>141</a:t>
                      </a:r>
                    </a:p>
                  </a:txBody>
                  <a:tcPr/>
                </a:tc>
                <a:tc>
                  <a:txBody>
                    <a:bodyPr/>
                    <a:lstStyle/>
                    <a:p>
                      <a:r>
                        <a:rPr lang="en-US" sz="1000"/>
                        <a:t>419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07959091"/>
                  </a:ext>
                </a:extLst>
              </a:tr>
              <a:tr h="370840">
                <a:tc>
                  <a:txBody>
                    <a:bodyPr/>
                    <a:lstStyle/>
                    <a:p>
                      <a:r>
                        <a:rPr lang="de-DE" sz="1000" b="1"/>
                        <a:t> NDR Hamburg - 2018-04-29 12:46:54 </a:t>
                      </a:r>
                      <a:r>
                        <a:rPr lang="de-DE" sz="1000"/>
                        <a:t> 
 5.700 Passagiere! Ein ganz schön großer Pott hat im Hamburger Hafen festgemacht 😲🚢</a:t>
                      </a:r>
                      <a:endParaRPr lang="en-US" sz="1000"/>
                    </a:p>
                  </a:txBody>
                  <a:tcPr/>
                </a:tc>
                <a:tc>
                  <a:txBody>
                    <a:bodyPr/>
                    <a:lstStyle/>
                    <a:p>
                      <a:r>
                        <a:rPr lang="en-US" sz="1000"/>
                        <a:t>190</a:t>
                      </a:r>
                    </a:p>
                  </a:txBody>
                  <a:tcPr/>
                </a:tc>
                <a:tc>
                  <a:txBody>
                    <a:bodyPr/>
                    <a:lstStyle/>
                    <a:p>
                      <a:r>
                        <a:rPr lang="en-US" sz="1000"/>
                        <a:t>305</a:t>
                      </a:r>
                    </a:p>
                  </a:txBody>
                  <a:tcPr/>
                </a:tc>
                <a:tc>
                  <a:txBody>
                    <a:bodyPr/>
                    <a:lstStyle/>
                    <a:p>
                      <a:r>
                        <a:rPr lang="en-US" sz="1000"/>
                        <a:t>112</a:t>
                      </a:r>
                    </a:p>
                  </a:txBody>
                  <a:tcPr/>
                </a:tc>
                <a:tc>
                  <a:txBody>
                    <a:bodyPr/>
                    <a:lstStyle/>
                    <a:p>
                      <a:r>
                        <a:rPr lang="en-US" sz="1000"/>
                        <a:t>607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8083617"/>
                  </a:ext>
                </a:extLst>
              </a:tr>
            </a:tbl>
          </a:graphicData>
        </a:graphic>
      </p:graphicFrame>
      <p:sp>
        <p:nvSpPr>
          <p:cNvPr id="4" name="Text Placeholder 3">
            <a:extLst>
              <a:ext uri="{FF2B5EF4-FFF2-40B4-BE49-F238E27FC236}">
                <a16:creationId xmlns:a16="http://schemas.microsoft.com/office/drawing/2014/main" id="{84B33DFA-2447-4E55-94BE-020158541A31}"/>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4027880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304ED-71ED-430B-9710-C58F133EC001}"/>
              </a:ext>
            </a:extLst>
          </p:cNvPr>
          <p:cNvSpPr>
            <a:spLocks noGrp="1"/>
          </p:cNvSpPr>
          <p:nvPr>
            <p:ph type="title"/>
          </p:nvPr>
        </p:nvSpPr>
        <p:spPr/>
        <p:txBody>
          <a:bodyPr/>
          <a:lstStyle/>
          <a:p>
            <a:r>
              <a:rPr lang="de-DE"/>
              <a:t>Eigene Posts - Kommentare - Export | NDR - Hamburg</a:t>
            </a:r>
            <a:endParaRPr lang="en-US"/>
          </a:p>
        </p:txBody>
      </p:sp>
      <p:graphicFrame>
        <p:nvGraphicFramePr>
          <p:cNvPr id="5" name="Table Placeholder 4">
            <a:extLst>
              <a:ext uri="{FF2B5EF4-FFF2-40B4-BE49-F238E27FC236}">
                <a16:creationId xmlns:a16="http://schemas.microsoft.com/office/drawing/2014/main" id="{93C3CBCC-4751-4472-A6DB-67C06C976806}"/>
              </a:ext>
            </a:extLst>
          </p:cNvPr>
          <p:cNvGraphicFramePr>
            <a:graphicFrameLocks noGrp="1"/>
          </p:cNvGraphicFramePr>
          <p:nvPr>
            <p:ph type="tbl" sz="quarter" idx="13"/>
            <p:extLst>
              <p:ext uri="{D42A27DB-BD31-4B8C-83A1-F6EECF244321}">
                <p14:modId xmlns:p14="http://schemas.microsoft.com/office/powerpoint/2010/main" val="491326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82442637"/>
                    </a:ext>
                  </a:extLst>
                </a:gridCol>
                <a:gridCol w="822960">
                  <a:extLst>
                    <a:ext uri="{9D8B030D-6E8A-4147-A177-3AD203B41FA5}">
                      <a16:colId xmlns:a16="http://schemas.microsoft.com/office/drawing/2014/main" val="2766815017"/>
                    </a:ext>
                  </a:extLst>
                </a:gridCol>
                <a:gridCol w="822960">
                  <a:extLst>
                    <a:ext uri="{9D8B030D-6E8A-4147-A177-3AD203B41FA5}">
                      <a16:colId xmlns:a16="http://schemas.microsoft.com/office/drawing/2014/main" val="4216445164"/>
                    </a:ext>
                  </a:extLst>
                </a:gridCol>
                <a:gridCol w="822960">
                  <a:extLst>
                    <a:ext uri="{9D8B030D-6E8A-4147-A177-3AD203B41FA5}">
                      <a16:colId xmlns:a16="http://schemas.microsoft.com/office/drawing/2014/main" val="2453808226"/>
                    </a:ext>
                  </a:extLst>
                </a:gridCol>
                <a:gridCol w="822960">
                  <a:extLst>
                    <a:ext uri="{9D8B030D-6E8A-4147-A177-3AD203B41FA5}">
                      <a16:colId xmlns:a16="http://schemas.microsoft.com/office/drawing/2014/main" val="3040386580"/>
                    </a:ext>
                  </a:extLst>
                </a:gridCol>
                <a:gridCol w="822960">
                  <a:extLst>
                    <a:ext uri="{9D8B030D-6E8A-4147-A177-3AD203B41FA5}">
                      <a16:colId xmlns:a16="http://schemas.microsoft.com/office/drawing/2014/main" val="206685139"/>
                    </a:ext>
                  </a:extLst>
                </a:gridCol>
                <a:gridCol w="822960">
                  <a:extLst>
                    <a:ext uri="{9D8B030D-6E8A-4147-A177-3AD203B41FA5}">
                      <a16:colId xmlns:a16="http://schemas.microsoft.com/office/drawing/2014/main" val="3827978435"/>
                    </a:ext>
                  </a:extLst>
                </a:gridCol>
                <a:gridCol w="822960">
                  <a:extLst>
                    <a:ext uri="{9D8B030D-6E8A-4147-A177-3AD203B41FA5}">
                      <a16:colId xmlns:a16="http://schemas.microsoft.com/office/drawing/2014/main" val="3624649325"/>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224999875"/>
                  </a:ext>
                </a:extLst>
              </a:tr>
              <a:tr h="370840">
                <a:tc>
                  <a:txBody>
                    <a:bodyPr/>
                    <a:lstStyle/>
                    <a:p>
                      <a:r>
                        <a:rPr lang="de-DE" sz="1000" b="1"/>
                        <a:t> NDR Hamburg - 2018-04-12 10:39:24 </a:t>
                      </a:r>
                      <a:r>
                        <a:rPr lang="de-DE" sz="1000"/>
                        <a:t> 
 Tödliche Messerattacke: In der Hamburger Innenstadt hat ein Mann seine Ex-Frau und das gemeinsame Kind erstochen.</a:t>
                      </a:r>
                      <a:endParaRPr lang="en-US" sz="1000"/>
                    </a:p>
                  </a:txBody>
                  <a:tcPr/>
                </a:tc>
                <a:tc>
                  <a:txBody>
                    <a:bodyPr/>
                    <a:lstStyle/>
                    <a:p>
                      <a:r>
                        <a:rPr lang="en-US" sz="1000"/>
                        <a:t>425</a:t>
                      </a:r>
                    </a:p>
                  </a:txBody>
                  <a:tcPr/>
                </a:tc>
                <a:tc>
                  <a:txBody>
                    <a:bodyPr/>
                    <a:lstStyle/>
                    <a:p>
                      <a:r>
                        <a:rPr lang="en-US" sz="1000"/>
                        <a:t>110</a:t>
                      </a:r>
                    </a:p>
                  </a:txBody>
                  <a:tcPr/>
                </a:tc>
                <a:tc>
                  <a:txBody>
                    <a:bodyPr/>
                    <a:lstStyle/>
                    <a:p>
                      <a:r>
                        <a:rPr lang="en-US" sz="1000"/>
                        <a:t>1133</a:t>
                      </a:r>
                    </a:p>
                  </a:txBody>
                  <a:tcPr/>
                </a:tc>
                <a:tc>
                  <a:txBody>
                    <a:bodyPr/>
                    <a:lstStyle/>
                    <a:p>
                      <a:r>
                        <a:rPr lang="en-US" sz="1000"/>
                        <a:t>1668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22086133"/>
                  </a:ext>
                </a:extLst>
              </a:tr>
              <a:tr h="370840">
                <a:tc>
                  <a:txBody>
                    <a:bodyPr/>
                    <a:lstStyle/>
                    <a:p>
                      <a:r>
                        <a:rPr lang="de-DE" sz="1000" b="1"/>
                        <a:t> NDR Hamburg - 2018-04-18 13:20:00 </a:t>
                      </a:r>
                      <a:r>
                        <a:rPr lang="de-DE" sz="1000"/>
                        <a:t> 
 Ein Leben für den HSV! 💙⚽💙</a:t>
                      </a:r>
                      <a:endParaRPr lang="en-US" sz="1000"/>
                    </a:p>
                  </a:txBody>
                  <a:tcPr/>
                </a:tc>
                <a:tc>
                  <a:txBody>
                    <a:bodyPr/>
                    <a:lstStyle/>
                    <a:p>
                      <a:r>
                        <a:rPr lang="en-US" sz="1000"/>
                        <a:t>149</a:t>
                      </a:r>
                    </a:p>
                  </a:txBody>
                  <a:tcPr/>
                </a:tc>
                <a:tc>
                  <a:txBody>
                    <a:bodyPr/>
                    <a:lstStyle/>
                    <a:p>
                      <a:r>
                        <a:rPr lang="en-US" sz="1000"/>
                        <a:t>224</a:t>
                      </a:r>
                    </a:p>
                  </a:txBody>
                  <a:tcPr/>
                </a:tc>
                <a:tc>
                  <a:txBody>
                    <a:bodyPr/>
                    <a:lstStyle/>
                    <a:p>
                      <a:r>
                        <a:rPr lang="en-US" sz="1000"/>
                        <a:t>100</a:t>
                      </a:r>
                    </a:p>
                  </a:txBody>
                  <a:tcPr/>
                </a:tc>
                <a:tc>
                  <a:txBody>
                    <a:bodyPr/>
                    <a:lstStyle/>
                    <a:p>
                      <a:r>
                        <a:rPr lang="en-US" sz="1000"/>
                        <a:t>473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53483115"/>
                  </a:ext>
                </a:extLst>
              </a:tr>
              <a:tr h="370840">
                <a:tc>
                  <a:txBody>
                    <a:bodyPr/>
                    <a:lstStyle/>
                    <a:p>
                      <a:r>
                        <a:rPr lang="de-DE" sz="1000" b="1"/>
                        <a:t> NDR Hamburg - 2018-04-12 11:49:21 </a:t>
                      </a:r>
                      <a:r>
                        <a:rPr lang="de-DE" sz="1000"/>
                        <a:t> 
 Update:
Tödliches Beziehungsdrama in der Hamburger Innenstadt. Polizeisprecher Zill berichtet über die Erkenntnisse der Ermittler.</a:t>
                      </a:r>
                      <a:endParaRPr lang="en-US" sz="1000"/>
                    </a:p>
                  </a:txBody>
                  <a:tcPr/>
                </a:tc>
                <a:tc>
                  <a:txBody>
                    <a:bodyPr/>
                    <a:lstStyle/>
                    <a:p>
                      <a:r>
                        <a:rPr lang="en-US" sz="1000"/>
                        <a:t>141</a:t>
                      </a:r>
                    </a:p>
                  </a:txBody>
                  <a:tcPr/>
                </a:tc>
                <a:tc>
                  <a:txBody>
                    <a:bodyPr/>
                    <a:lstStyle/>
                    <a:p>
                      <a:r>
                        <a:rPr lang="en-US" sz="1000"/>
                        <a:t>38</a:t>
                      </a:r>
                    </a:p>
                  </a:txBody>
                  <a:tcPr/>
                </a:tc>
                <a:tc>
                  <a:txBody>
                    <a:bodyPr/>
                    <a:lstStyle/>
                    <a:p>
                      <a:r>
                        <a:rPr lang="en-US" sz="1000"/>
                        <a:t>240</a:t>
                      </a:r>
                    </a:p>
                  </a:txBody>
                  <a:tcPr/>
                </a:tc>
                <a:tc>
                  <a:txBody>
                    <a:bodyPr/>
                    <a:lstStyle/>
                    <a:p>
                      <a:r>
                        <a:rPr lang="en-US" sz="1000"/>
                        <a:t>419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46846233"/>
                  </a:ext>
                </a:extLst>
              </a:tr>
              <a:tr h="370840">
                <a:tc>
                  <a:txBody>
                    <a:bodyPr/>
                    <a:lstStyle/>
                    <a:p>
                      <a:r>
                        <a:rPr lang="de-DE" sz="1000" b="1"/>
                        <a:t> NDR Hamburg - 2018-04-29 12:46:54 </a:t>
                      </a:r>
                      <a:r>
                        <a:rPr lang="de-DE" sz="1000"/>
                        <a:t> 
 5.700 Passagiere! Ein ganz schön großer Pott hat im Hamburger Hafen festgemacht 😲🚢</a:t>
                      </a:r>
                      <a:endParaRPr lang="en-US" sz="1000"/>
                    </a:p>
                  </a:txBody>
                  <a:tcPr/>
                </a:tc>
                <a:tc>
                  <a:txBody>
                    <a:bodyPr/>
                    <a:lstStyle/>
                    <a:p>
                      <a:r>
                        <a:rPr lang="en-US" sz="1000"/>
                        <a:t>112</a:t>
                      </a:r>
                    </a:p>
                  </a:txBody>
                  <a:tcPr/>
                </a:tc>
                <a:tc>
                  <a:txBody>
                    <a:bodyPr/>
                    <a:lstStyle/>
                    <a:p>
                      <a:r>
                        <a:rPr lang="en-US" sz="1000"/>
                        <a:t>305</a:t>
                      </a:r>
                    </a:p>
                  </a:txBody>
                  <a:tcPr/>
                </a:tc>
                <a:tc>
                  <a:txBody>
                    <a:bodyPr/>
                    <a:lstStyle/>
                    <a:p>
                      <a:r>
                        <a:rPr lang="en-US" sz="1000"/>
                        <a:t>190</a:t>
                      </a:r>
                    </a:p>
                  </a:txBody>
                  <a:tcPr/>
                </a:tc>
                <a:tc>
                  <a:txBody>
                    <a:bodyPr/>
                    <a:lstStyle/>
                    <a:p>
                      <a:r>
                        <a:rPr lang="en-US" sz="1000"/>
                        <a:t>607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1876143"/>
                  </a:ext>
                </a:extLst>
              </a:tr>
              <a:tr h="370840">
                <a:tc>
                  <a:txBody>
                    <a:bodyPr/>
                    <a:lstStyle/>
                    <a:p>
                      <a:r>
                        <a:rPr lang="de-DE" sz="1000" b="1"/>
                        <a:t> NDR Hamburg - 2018-04-20 07:21:45 </a:t>
                      </a:r>
                      <a:r>
                        <a:rPr lang="de-DE" sz="1000"/>
                        <a:t> 
 Die Polizei hat in Wandsbek einen Mann niedergeschossen. Er hatte Fußgänger mit einem Messer bedroht.</a:t>
                      </a:r>
                      <a:endParaRPr lang="en-US" sz="1000"/>
                    </a:p>
                  </a:txBody>
                  <a:tcPr/>
                </a:tc>
                <a:tc>
                  <a:txBody>
                    <a:bodyPr/>
                    <a:lstStyle/>
                    <a:p>
                      <a:r>
                        <a:rPr lang="en-US" sz="1000"/>
                        <a:t>103</a:t>
                      </a:r>
                    </a:p>
                  </a:txBody>
                  <a:tcPr/>
                </a:tc>
                <a:tc>
                  <a:txBody>
                    <a:bodyPr/>
                    <a:lstStyle/>
                    <a:p>
                      <a:r>
                        <a:rPr lang="en-US" sz="1000"/>
                        <a:t>199</a:t>
                      </a:r>
                    </a:p>
                  </a:txBody>
                  <a:tcPr/>
                </a:tc>
                <a:tc>
                  <a:txBody>
                    <a:bodyPr/>
                    <a:lstStyle/>
                    <a:p>
                      <a:r>
                        <a:rPr lang="en-US" sz="1000"/>
                        <a:t>54</a:t>
                      </a:r>
                    </a:p>
                  </a:txBody>
                  <a:tcPr/>
                </a:tc>
                <a:tc>
                  <a:txBody>
                    <a:bodyPr/>
                    <a:lstStyle/>
                    <a:p>
                      <a:r>
                        <a:rPr lang="en-US" sz="1000"/>
                        <a:t>356</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26587783"/>
                  </a:ext>
                </a:extLst>
              </a:tr>
            </a:tbl>
          </a:graphicData>
        </a:graphic>
      </p:graphicFrame>
      <p:sp>
        <p:nvSpPr>
          <p:cNvPr id="4" name="Text Placeholder 3">
            <a:extLst>
              <a:ext uri="{FF2B5EF4-FFF2-40B4-BE49-F238E27FC236}">
                <a16:creationId xmlns:a16="http://schemas.microsoft.com/office/drawing/2014/main" id="{3193C71D-F09A-4D67-88B0-BE23F774AA7E}"/>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512272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91E10-A513-4309-8481-BF59DB68E913}"/>
              </a:ext>
            </a:extLst>
          </p:cNvPr>
          <p:cNvSpPr>
            <a:spLocks noGrp="1"/>
          </p:cNvSpPr>
          <p:nvPr>
            <p:ph type="title"/>
          </p:nvPr>
        </p:nvSpPr>
        <p:spPr/>
        <p:txBody>
          <a:bodyPr/>
          <a:lstStyle/>
          <a:p>
            <a:r>
              <a:rPr lang="en-US"/>
              <a:t>Eigene Posts - Links - Export | NDR - Hamburg - 1 of 2</a:t>
            </a:r>
          </a:p>
        </p:txBody>
      </p:sp>
      <p:graphicFrame>
        <p:nvGraphicFramePr>
          <p:cNvPr id="5" name="Table Placeholder 4">
            <a:extLst>
              <a:ext uri="{FF2B5EF4-FFF2-40B4-BE49-F238E27FC236}">
                <a16:creationId xmlns:a16="http://schemas.microsoft.com/office/drawing/2014/main" id="{119B7769-7744-4292-AF5E-FD8376D7A140}"/>
              </a:ext>
            </a:extLst>
          </p:cNvPr>
          <p:cNvGraphicFramePr>
            <a:graphicFrameLocks noGrp="1"/>
          </p:cNvGraphicFramePr>
          <p:nvPr>
            <p:ph type="tbl" sz="quarter" idx="13"/>
            <p:extLst>
              <p:ext uri="{D42A27DB-BD31-4B8C-83A1-F6EECF244321}">
                <p14:modId xmlns:p14="http://schemas.microsoft.com/office/powerpoint/2010/main" val="3421914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02337589"/>
                    </a:ext>
                  </a:extLst>
                </a:gridCol>
                <a:gridCol w="822960">
                  <a:extLst>
                    <a:ext uri="{9D8B030D-6E8A-4147-A177-3AD203B41FA5}">
                      <a16:colId xmlns:a16="http://schemas.microsoft.com/office/drawing/2014/main" val="4019337998"/>
                    </a:ext>
                  </a:extLst>
                </a:gridCol>
                <a:gridCol w="822960">
                  <a:extLst>
                    <a:ext uri="{9D8B030D-6E8A-4147-A177-3AD203B41FA5}">
                      <a16:colId xmlns:a16="http://schemas.microsoft.com/office/drawing/2014/main" val="1397172737"/>
                    </a:ext>
                  </a:extLst>
                </a:gridCol>
                <a:gridCol w="822960">
                  <a:extLst>
                    <a:ext uri="{9D8B030D-6E8A-4147-A177-3AD203B41FA5}">
                      <a16:colId xmlns:a16="http://schemas.microsoft.com/office/drawing/2014/main" val="607618376"/>
                    </a:ext>
                  </a:extLst>
                </a:gridCol>
                <a:gridCol w="822960">
                  <a:extLst>
                    <a:ext uri="{9D8B030D-6E8A-4147-A177-3AD203B41FA5}">
                      <a16:colId xmlns:a16="http://schemas.microsoft.com/office/drawing/2014/main" val="1487002489"/>
                    </a:ext>
                  </a:extLst>
                </a:gridCol>
                <a:gridCol w="822960">
                  <a:extLst>
                    <a:ext uri="{9D8B030D-6E8A-4147-A177-3AD203B41FA5}">
                      <a16:colId xmlns:a16="http://schemas.microsoft.com/office/drawing/2014/main" val="3183061652"/>
                    </a:ext>
                  </a:extLst>
                </a:gridCol>
                <a:gridCol w="822960">
                  <a:extLst>
                    <a:ext uri="{9D8B030D-6E8A-4147-A177-3AD203B41FA5}">
                      <a16:colId xmlns:a16="http://schemas.microsoft.com/office/drawing/2014/main" val="2860906300"/>
                    </a:ext>
                  </a:extLst>
                </a:gridCol>
                <a:gridCol w="822960">
                  <a:extLst>
                    <a:ext uri="{9D8B030D-6E8A-4147-A177-3AD203B41FA5}">
                      <a16:colId xmlns:a16="http://schemas.microsoft.com/office/drawing/2014/main" val="2641748005"/>
                    </a:ext>
                  </a:extLst>
                </a:gridCol>
                <a:gridCol w="822960">
                  <a:extLst>
                    <a:ext uri="{9D8B030D-6E8A-4147-A177-3AD203B41FA5}">
                      <a16:colId xmlns:a16="http://schemas.microsoft.com/office/drawing/2014/main" val="3064240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4193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Hamburg - 2018-04-15 11:19:24 </a:t>
                      </a:r>
                      <a:r>
                        <a:rPr kumimoji="0" lang="de-DE" sz="1000" b="0" i="0" u="none" strike="noStrike" kern="1200" cap="none" spc="0" normalizeH="0" baseline="0" noProof="0">
                          <a:ln>
                            <a:noFill/>
                          </a:ln>
                          <a:solidFill>
                            <a:prstClr val="black"/>
                          </a:solidFill>
                          <a:effectLst/>
                          <a:uLnTx/>
                          <a:uFillTx/>
                          <a:latin typeface="+mn-lt"/>
                          <a:ea typeface="+mn-ea"/>
                          <a:cs typeface="+mn-cs"/>
                        </a:rPr>
                        <a:t> 
 Seit 19 Jahren ist Hilal Ercan aus Hamburg-Lurup verschwunden. Nun hat die Polizei Hamburg neue Hinweise erhalten - dank einer Tafel, die am Einkaufszentrum Elbgaustraße hängt.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28416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Hamburg - 2018-04-10 13:09:50 </a:t>
                      </a:r>
                      <a:r>
                        <a:rPr kumimoji="0" lang="de-DE" sz="1000" b="0" i="0" u="none" strike="noStrike" kern="1200" cap="none" spc="0" normalizeH="0" baseline="0" noProof="0">
                          <a:ln>
                            <a:noFill/>
                          </a:ln>
                          <a:solidFill>
                            <a:prstClr val="black"/>
                          </a:solidFill>
                          <a:effectLst/>
                          <a:uLnTx/>
                          <a:uFillTx/>
                          <a:latin typeface="+mn-lt"/>
                          <a:ea typeface="+mn-ea"/>
                          <a:cs typeface="+mn-cs"/>
                        </a:rPr>
                        <a:t> 
 Wissen Sie, wen ein Hamburger meint, wenn er von einem Udl spricht?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09089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Hamburg - 2018-04-30 16:00:03 </a:t>
                      </a:r>
                      <a:r>
                        <a:rPr kumimoji="0" lang="de-DE" sz="1000" b="0" i="0" u="none" strike="noStrike" kern="1200" cap="none" spc="0" normalizeH="0" baseline="0" noProof="0">
                          <a:ln>
                            <a:noFill/>
                          </a:ln>
                          <a:solidFill>
                            <a:prstClr val="black"/>
                          </a:solidFill>
                          <a:effectLst/>
                          <a:uLnTx/>
                          <a:uFillTx/>
                          <a:latin typeface="+mn-lt"/>
                          <a:ea typeface="+mn-ea"/>
                          <a:cs typeface="+mn-cs"/>
                        </a:rPr>
                        <a:t> 
 Der Albtraum lauerte in der Bananenkiste.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88934016"/>
                  </a:ext>
                </a:extLst>
              </a:tr>
            </a:tbl>
          </a:graphicData>
        </a:graphic>
      </p:graphicFrame>
      <p:sp>
        <p:nvSpPr>
          <p:cNvPr id="4" name="Text Placeholder 3">
            <a:extLst>
              <a:ext uri="{FF2B5EF4-FFF2-40B4-BE49-F238E27FC236}">
                <a16:creationId xmlns:a16="http://schemas.microsoft.com/office/drawing/2014/main" id="{341A38FB-316A-4A6C-8169-2741F3F9B316}"/>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3947479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44359-7F75-4783-8409-24690991C08D}"/>
              </a:ext>
            </a:extLst>
          </p:cNvPr>
          <p:cNvSpPr>
            <a:spLocks noGrp="1"/>
          </p:cNvSpPr>
          <p:nvPr>
            <p:ph type="title"/>
          </p:nvPr>
        </p:nvSpPr>
        <p:spPr/>
        <p:txBody>
          <a:bodyPr/>
          <a:lstStyle/>
          <a:p>
            <a:r>
              <a:rPr lang="en-US"/>
              <a:t>Eigene Posts - Links - Export | NDR - Hamburg - 2 of 2</a:t>
            </a:r>
          </a:p>
        </p:txBody>
      </p:sp>
      <p:graphicFrame>
        <p:nvGraphicFramePr>
          <p:cNvPr id="5" name="Table Placeholder 4">
            <a:extLst>
              <a:ext uri="{FF2B5EF4-FFF2-40B4-BE49-F238E27FC236}">
                <a16:creationId xmlns:a16="http://schemas.microsoft.com/office/drawing/2014/main" id="{738EA90E-49EC-4138-80AF-1A33DC2875F3}"/>
              </a:ext>
            </a:extLst>
          </p:cNvPr>
          <p:cNvGraphicFramePr>
            <a:graphicFrameLocks noGrp="1"/>
          </p:cNvGraphicFramePr>
          <p:nvPr>
            <p:ph type="tbl" sz="quarter" idx="13"/>
            <p:extLst>
              <p:ext uri="{D42A27DB-BD31-4B8C-83A1-F6EECF244321}">
                <p14:modId xmlns:p14="http://schemas.microsoft.com/office/powerpoint/2010/main" val="1827895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71899005"/>
                    </a:ext>
                  </a:extLst>
                </a:gridCol>
                <a:gridCol w="822960">
                  <a:extLst>
                    <a:ext uri="{9D8B030D-6E8A-4147-A177-3AD203B41FA5}">
                      <a16:colId xmlns:a16="http://schemas.microsoft.com/office/drawing/2014/main" val="4254730114"/>
                    </a:ext>
                  </a:extLst>
                </a:gridCol>
                <a:gridCol w="822960">
                  <a:extLst>
                    <a:ext uri="{9D8B030D-6E8A-4147-A177-3AD203B41FA5}">
                      <a16:colId xmlns:a16="http://schemas.microsoft.com/office/drawing/2014/main" val="1281008670"/>
                    </a:ext>
                  </a:extLst>
                </a:gridCol>
                <a:gridCol w="822960">
                  <a:extLst>
                    <a:ext uri="{9D8B030D-6E8A-4147-A177-3AD203B41FA5}">
                      <a16:colId xmlns:a16="http://schemas.microsoft.com/office/drawing/2014/main" val="2956707704"/>
                    </a:ext>
                  </a:extLst>
                </a:gridCol>
                <a:gridCol w="822960">
                  <a:extLst>
                    <a:ext uri="{9D8B030D-6E8A-4147-A177-3AD203B41FA5}">
                      <a16:colId xmlns:a16="http://schemas.microsoft.com/office/drawing/2014/main" val="2981180489"/>
                    </a:ext>
                  </a:extLst>
                </a:gridCol>
                <a:gridCol w="822960">
                  <a:extLst>
                    <a:ext uri="{9D8B030D-6E8A-4147-A177-3AD203B41FA5}">
                      <a16:colId xmlns:a16="http://schemas.microsoft.com/office/drawing/2014/main" val="3102103545"/>
                    </a:ext>
                  </a:extLst>
                </a:gridCol>
                <a:gridCol w="822960">
                  <a:extLst>
                    <a:ext uri="{9D8B030D-6E8A-4147-A177-3AD203B41FA5}">
                      <a16:colId xmlns:a16="http://schemas.microsoft.com/office/drawing/2014/main" val="3213069318"/>
                    </a:ext>
                  </a:extLst>
                </a:gridCol>
                <a:gridCol w="822960">
                  <a:extLst>
                    <a:ext uri="{9D8B030D-6E8A-4147-A177-3AD203B41FA5}">
                      <a16:colId xmlns:a16="http://schemas.microsoft.com/office/drawing/2014/main" val="1111688127"/>
                    </a:ext>
                  </a:extLst>
                </a:gridCol>
                <a:gridCol w="822960">
                  <a:extLst>
                    <a:ext uri="{9D8B030D-6E8A-4147-A177-3AD203B41FA5}">
                      <a16:colId xmlns:a16="http://schemas.microsoft.com/office/drawing/2014/main" val="773071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46491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Hamburg - 2018-04-20 07:21:45 </a:t>
                      </a:r>
                      <a:r>
                        <a:rPr kumimoji="0" lang="de-DE" sz="1000" b="0" i="0" u="none" strike="noStrike" kern="1200" cap="none" spc="0" normalizeH="0" baseline="0" noProof="0">
                          <a:ln>
                            <a:noFill/>
                          </a:ln>
                          <a:solidFill>
                            <a:prstClr val="black"/>
                          </a:solidFill>
                          <a:effectLst/>
                          <a:uLnTx/>
                          <a:uFillTx/>
                          <a:latin typeface="+mn-lt"/>
                          <a:ea typeface="+mn-ea"/>
                          <a:cs typeface="+mn-cs"/>
                        </a:rPr>
                        <a:t> 
 Die Polizei hat in Wandsbek einen Mann niedergeschossen. Er hatte Fußgänger mit einem Messer bedroht.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1500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Hamburg - 2018-04-19 18:44:54 </a:t>
                      </a:r>
                      <a:r>
                        <a:rPr kumimoji="0" lang="de-DE" sz="1000" b="0" i="0" u="none" strike="noStrike" kern="1200" cap="none" spc="0" normalizeH="0" baseline="0" noProof="0">
                          <a:ln>
                            <a:noFill/>
                          </a:ln>
                          <a:solidFill>
                            <a:prstClr val="black"/>
                          </a:solidFill>
                          <a:effectLst/>
                          <a:uLnTx/>
                          <a:uFillTx/>
                          <a:latin typeface="+mn-lt"/>
                          <a:ea typeface="+mn-ea"/>
                          <a:cs typeface="+mn-cs"/>
                        </a:rPr>
                        <a:t> 
 Eine herabstürzende Glasscheibe aus dem 24. Stock eines Hochhauses hat an der Hamburger Reeperbahn drei Passanten verletzt. Wie die Scheibe herabfallen konnte, ist noch unklar.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47783968"/>
                  </a:ext>
                </a:extLst>
              </a:tr>
            </a:tbl>
          </a:graphicData>
        </a:graphic>
      </p:graphicFrame>
      <p:sp>
        <p:nvSpPr>
          <p:cNvPr id="4" name="Text Placeholder 3">
            <a:extLst>
              <a:ext uri="{FF2B5EF4-FFF2-40B4-BE49-F238E27FC236}">
                <a16:creationId xmlns:a16="http://schemas.microsoft.com/office/drawing/2014/main" id="{1AE1E532-F7B8-4658-9A8C-B850C9E7EF7C}"/>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918561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EADE3-9B39-4F1B-82B5-1CDA8F97B8FD}"/>
              </a:ext>
            </a:extLst>
          </p:cNvPr>
          <p:cNvSpPr>
            <a:spLocks noGrp="1"/>
          </p:cNvSpPr>
          <p:nvPr>
            <p:ph type="title"/>
          </p:nvPr>
        </p:nvSpPr>
        <p:spPr/>
        <p:txBody>
          <a:bodyPr/>
          <a:lstStyle/>
          <a:p>
            <a:r>
              <a:rPr lang="en-US"/>
              <a:t>Eigene Posts - Videostarts - Export | NDR - Hamburg</a:t>
            </a:r>
          </a:p>
        </p:txBody>
      </p:sp>
      <p:graphicFrame>
        <p:nvGraphicFramePr>
          <p:cNvPr id="5" name="Table Placeholder 4">
            <a:extLst>
              <a:ext uri="{FF2B5EF4-FFF2-40B4-BE49-F238E27FC236}">
                <a16:creationId xmlns:a16="http://schemas.microsoft.com/office/drawing/2014/main" id="{1749195F-D56C-4368-80C3-7D5ABA3D442C}"/>
              </a:ext>
            </a:extLst>
          </p:cNvPr>
          <p:cNvGraphicFramePr>
            <a:graphicFrameLocks noGrp="1"/>
          </p:cNvGraphicFramePr>
          <p:nvPr>
            <p:ph type="tbl" sz="quarter" idx="13"/>
            <p:extLst>
              <p:ext uri="{D42A27DB-BD31-4B8C-83A1-F6EECF244321}">
                <p14:modId xmlns:p14="http://schemas.microsoft.com/office/powerpoint/2010/main" val="2291877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88025984"/>
                    </a:ext>
                  </a:extLst>
                </a:gridCol>
                <a:gridCol w="822960">
                  <a:extLst>
                    <a:ext uri="{9D8B030D-6E8A-4147-A177-3AD203B41FA5}">
                      <a16:colId xmlns:a16="http://schemas.microsoft.com/office/drawing/2014/main" val="3645553804"/>
                    </a:ext>
                  </a:extLst>
                </a:gridCol>
                <a:gridCol w="822960">
                  <a:extLst>
                    <a:ext uri="{9D8B030D-6E8A-4147-A177-3AD203B41FA5}">
                      <a16:colId xmlns:a16="http://schemas.microsoft.com/office/drawing/2014/main" val="4147004841"/>
                    </a:ext>
                  </a:extLst>
                </a:gridCol>
                <a:gridCol w="822960">
                  <a:extLst>
                    <a:ext uri="{9D8B030D-6E8A-4147-A177-3AD203B41FA5}">
                      <a16:colId xmlns:a16="http://schemas.microsoft.com/office/drawing/2014/main" val="2992017926"/>
                    </a:ext>
                  </a:extLst>
                </a:gridCol>
                <a:gridCol w="822960">
                  <a:extLst>
                    <a:ext uri="{9D8B030D-6E8A-4147-A177-3AD203B41FA5}">
                      <a16:colId xmlns:a16="http://schemas.microsoft.com/office/drawing/2014/main" val="3033755966"/>
                    </a:ext>
                  </a:extLst>
                </a:gridCol>
                <a:gridCol w="822960">
                  <a:extLst>
                    <a:ext uri="{9D8B030D-6E8A-4147-A177-3AD203B41FA5}">
                      <a16:colId xmlns:a16="http://schemas.microsoft.com/office/drawing/2014/main" val="3620436926"/>
                    </a:ext>
                  </a:extLst>
                </a:gridCol>
                <a:gridCol w="822960">
                  <a:extLst>
                    <a:ext uri="{9D8B030D-6E8A-4147-A177-3AD203B41FA5}">
                      <a16:colId xmlns:a16="http://schemas.microsoft.com/office/drawing/2014/main" val="1096706933"/>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177220467"/>
                  </a:ext>
                </a:extLst>
              </a:tr>
              <a:tr h="370840">
                <a:tc>
                  <a:txBody>
                    <a:bodyPr/>
                    <a:lstStyle/>
                    <a:p>
                      <a:r>
                        <a:rPr lang="de-DE" sz="1000" b="1"/>
                        <a:t> NDR Hamburg - 2018-04-12 10:39:24 </a:t>
                      </a:r>
                      <a:r>
                        <a:rPr lang="de-DE" sz="1000"/>
                        <a:t> 
 Tödliche Messerattacke: In der Hamburger Innenstadt hat ein Mann seine Ex-Frau und das gemeinsame Kind erstochen.</a:t>
                      </a:r>
                      <a:endParaRPr lang="en-US" sz="1000"/>
                    </a:p>
                  </a:txBody>
                  <a:tcPr/>
                </a:tc>
                <a:tc>
                  <a:txBody>
                    <a:bodyPr/>
                    <a:lstStyle/>
                    <a:p>
                      <a:r>
                        <a:rPr lang="en-US" sz="1000"/>
                        <a:t>80232</a:t>
                      </a:r>
                    </a:p>
                  </a:txBody>
                  <a:tcPr/>
                </a:tc>
                <a:tc>
                  <a:txBody>
                    <a:bodyPr/>
                    <a:lstStyle/>
                    <a:p>
                      <a:r>
                        <a:rPr lang="en-US" sz="1000"/>
                        <a:t>48824</a:t>
                      </a:r>
                    </a:p>
                  </a:txBody>
                  <a:tcPr/>
                </a:tc>
                <a:tc>
                  <a:txBody>
                    <a:bodyPr/>
                    <a:lstStyle/>
                    <a:p>
                      <a:r>
                        <a:rPr lang="en-US" sz="1000"/>
                        <a:t>39 %</a:t>
                      </a:r>
                    </a:p>
                  </a:txBody>
                  <a:tcPr/>
                </a:tc>
                <a:tc>
                  <a:txBody>
                    <a:bodyPr/>
                    <a:lstStyle/>
                    <a:p>
                      <a:r>
                        <a:rPr lang="en-US" sz="1000"/>
                        <a:t>0:31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18552856"/>
                  </a:ext>
                </a:extLst>
              </a:tr>
              <a:tr h="370840">
                <a:tc>
                  <a:txBody>
                    <a:bodyPr/>
                    <a:lstStyle/>
                    <a:p>
                      <a:r>
                        <a:rPr lang="de-DE" sz="1000" b="1"/>
                        <a:t> NDR Hamburg - 2018-04-24 08:31:24 </a:t>
                      </a:r>
                      <a:r>
                        <a:rPr lang="de-DE" sz="1000"/>
                        <a:t> 
 Die neue Helgoland-Fähre ist da ⛴👏</a:t>
                      </a:r>
                      <a:endParaRPr lang="en-US" sz="1000"/>
                    </a:p>
                  </a:txBody>
                  <a:tcPr/>
                </a:tc>
                <a:tc>
                  <a:txBody>
                    <a:bodyPr/>
                    <a:lstStyle/>
                    <a:p>
                      <a:r>
                        <a:rPr lang="en-US" sz="1000"/>
                        <a:t>36770</a:t>
                      </a:r>
                    </a:p>
                  </a:txBody>
                  <a:tcPr/>
                </a:tc>
                <a:tc>
                  <a:txBody>
                    <a:bodyPr/>
                    <a:lstStyle/>
                    <a:p>
                      <a:r>
                        <a:rPr lang="en-US" sz="1000"/>
                        <a:t>17327</a:t>
                      </a:r>
                    </a:p>
                  </a:txBody>
                  <a:tcPr/>
                </a:tc>
                <a:tc>
                  <a:txBody>
                    <a:bodyPr/>
                    <a:lstStyle/>
                    <a:p>
                      <a:r>
                        <a:rPr lang="en-US" sz="1000"/>
                        <a:t>23 %</a:t>
                      </a:r>
                    </a:p>
                  </a:txBody>
                  <a:tcPr/>
                </a:tc>
                <a:tc>
                  <a:txBody>
                    <a:bodyPr/>
                    <a:lstStyle/>
                    <a:p>
                      <a:r>
                        <a:rPr lang="en-US" sz="1000"/>
                        <a:t>0:43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972159788"/>
                  </a:ext>
                </a:extLst>
              </a:tr>
              <a:tr h="370840">
                <a:tc>
                  <a:txBody>
                    <a:bodyPr/>
                    <a:lstStyle/>
                    <a:p>
                      <a:r>
                        <a:rPr lang="de-DE" sz="1000" b="1"/>
                        <a:t> NDR Hamburg - 2018-04-08 16:27:41 </a:t>
                      </a:r>
                      <a:r>
                        <a:rPr lang="de-DE" sz="1000"/>
                        <a:t> 
 Das Bundeswehrkrankenhaus in Wandsbek hat eine bewegte Geschichte - jetzt soll es renoviert werden.</a:t>
                      </a:r>
                      <a:endParaRPr lang="en-US" sz="1000"/>
                    </a:p>
                  </a:txBody>
                  <a:tcPr/>
                </a:tc>
                <a:tc>
                  <a:txBody>
                    <a:bodyPr/>
                    <a:lstStyle/>
                    <a:p>
                      <a:r>
                        <a:rPr lang="en-US" sz="1000"/>
                        <a:t>25910</a:t>
                      </a:r>
                    </a:p>
                  </a:txBody>
                  <a:tcPr/>
                </a:tc>
                <a:tc>
                  <a:txBody>
                    <a:bodyPr/>
                    <a:lstStyle/>
                    <a:p>
                      <a:r>
                        <a:rPr lang="en-US" sz="1000"/>
                        <a:t>14485</a:t>
                      </a:r>
                    </a:p>
                  </a:txBody>
                  <a:tcPr/>
                </a:tc>
                <a:tc>
                  <a:txBody>
                    <a:bodyPr/>
                    <a:lstStyle/>
                    <a:p>
                      <a:r>
                        <a:rPr lang="en-US" sz="1000"/>
                        <a:t>25 %</a:t>
                      </a:r>
                    </a:p>
                  </a:txBody>
                  <a:tcPr/>
                </a:tc>
                <a:tc>
                  <a:txBody>
                    <a:bodyPr/>
                    <a:lstStyle/>
                    <a:p>
                      <a:r>
                        <a:rPr lang="en-US" sz="1000"/>
                        <a:t>1:06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50177041"/>
                  </a:ext>
                </a:extLst>
              </a:tr>
              <a:tr h="370840">
                <a:tc>
                  <a:txBody>
                    <a:bodyPr/>
                    <a:lstStyle/>
                    <a:p>
                      <a:r>
                        <a:rPr lang="de-DE" sz="1000" b="1"/>
                        <a:t> NDR Hamburg - 2018-04-12 11:49:21 </a:t>
                      </a:r>
                      <a:r>
                        <a:rPr lang="de-DE" sz="1000"/>
                        <a:t> 
 Update:
Tödliches Beziehungsdrama in der Hamburger Innenstadt. Polizeisprecher Zill berichtet über die Erkenntnisse der Ermittler.</a:t>
                      </a:r>
                      <a:endParaRPr lang="en-US" sz="1000"/>
                    </a:p>
                  </a:txBody>
                  <a:tcPr/>
                </a:tc>
                <a:tc>
                  <a:txBody>
                    <a:bodyPr/>
                    <a:lstStyle/>
                    <a:p>
                      <a:r>
                        <a:rPr lang="en-US" sz="1000"/>
                        <a:t>19328</a:t>
                      </a:r>
                    </a:p>
                  </a:txBody>
                  <a:tcPr/>
                </a:tc>
                <a:tc>
                  <a:txBody>
                    <a:bodyPr/>
                    <a:lstStyle/>
                    <a:p>
                      <a:r>
                        <a:rPr lang="en-US" sz="1000"/>
                        <a:t>9949</a:t>
                      </a:r>
                    </a:p>
                  </a:txBody>
                  <a:tcPr/>
                </a:tc>
                <a:tc>
                  <a:txBody>
                    <a:bodyPr/>
                    <a:lstStyle/>
                    <a:p>
                      <a:r>
                        <a:rPr lang="en-US" sz="1000"/>
                        <a:t>20 %</a:t>
                      </a:r>
                    </a:p>
                  </a:txBody>
                  <a:tcPr/>
                </a:tc>
                <a:tc>
                  <a:txBody>
                    <a:bodyPr/>
                    <a:lstStyle/>
                    <a:p>
                      <a:r>
                        <a:rPr lang="en-US" sz="1000"/>
                        <a:t>1:10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87875321"/>
                  </a:ext>
                </a:extLst>
              </a:tr>
              <a:tr h="370840">
                <a:tc>
                  <a:txBody>
                    <a:bodyPr/>
                    <a:lstStyle/>
                    <a:p>
                      <a:r>
                        <a:rPr lang="de-DE" sz="1000" b="1"/>
                        <a:t> NDR Hamburg - 2018-04-29 12:46:54 </a:t>
                      </a:r>
                      <a:r>
                        <a:rPr lang="de-DE" sz="1000"/>
                        <a:t> 
 5.700 Passagiere! Ein ganz schön großer Pott hat im Hamburger Hafen festgemacht 😲🚢</a:t>
                      </a:r>
                      <a:endParaRPr lang="en-US" sz="1000"/>
                    </a:p>
                  </a:txBody>
                  <a:tcPr/>
                </a:tc>
                <a:tc>
                  <a:txBody>
                    <a:bodyPr/>
                    <a:lstStyle/>
                    <a:p>
                      <a:r>
                        <a:rPr lang="en-US" sz="1000"/>
                        <a:t>14980</a:t>
                      </a:r>
                    </a:p>
                  </a:txBody>
                  <a:tcPr/>
                </a:tc>
                <a:tc>
                  <a:txBody>
                    <a:bodyPr/>
                    <a:lstStyle/>
                    <a:p>
                      <a:r>
                        <a:rPr lang="en-US" sz="1000"/>
                        <a:t>7326</a:t>
                      </a:r>
                    </a:p>
                  </a:txBody>
                  <a:tcPr/>
                </a:tc>
                <a:tc>
                  <a:txBody>
                    <a:bodyPr/>
                    <a:lstStyle/>
                    <a:p>
                      <a:r>
                        <a:rPr lang="en-US" sz="1000"/>
                        <a:t>28 %</a:t>
                      </a:r>
                    </a:p>
                  </a:txBody>
                  <a:tcPr/>
                </a:tc>
                <a:tc>
                  <a:txBody>
                    <a:bodyPr/>
                    <a:lstStyle/>
                    <a:p>
                      <a:r>
                        <a:rPr lang="en-US" sz="1000"/>
                        <a:t>0:31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32114629"/>
                  </a:ext>
                </a:extLst>
              </a:tr>
            </a:tbl>
          </a:graphicData>
        </a:graphic>
      </p:graphicFrame>
      <p:sp>
        <p:nvSpPr>
          <p:cNvPr id="4" name="Text Placeholder 3">
            <a:extLst>
              <a:ext uri="{FF2B5EF4-FFF2-40B4-BE49-F238E27FC236}">
                <a16:creationId xmlns:a16="http://schemas.microsoft.com/office/drawing/2014/main" id="{969E1254-3528-4BD3-A444-3861D410E933}"/>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116945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C4764-10A5-4F81-B069-2AC1E5E4042B}"/>
              </a:ext>
            </a:extLst>
          </p:cNvPr>
          <p:cNvSpPr>
            <a:spLocks noGrp="1"/>
          </p:cNvSpPr>
          <p:nvPr>
            <p:ph type="title"/>
          </p:nvPr>
        </p:nvSpPr>
        <p:spPr/>
        <p:txBody>
          <a:bodyPr/>
          <a:lstStyle/>
          <a:p>
            <a:r>
              <a:rPr lang="de-DE"/>
              <a:t>Eigene Posts - Videostartrate - Export | NDR - Hamburg</a:t>
            </a:r>
            <a:endParaRPr lang="en-US"/>
          </a:p>
        </p:txBody>
      </p:sp>
      <p:graphicFrame>
        <p:nvGraphicFramePr>
          <p:cNvPr id="5" name="Table Placeholder 4">
            <a:extLst>
              <a:ext uri="{FF2B5EF4-FFF2-40B4-BE49-F238E27FC236}">
                <a16:creationId xmlns:a16="http://schemas.microsoft.com/office/drawing/2014/main" id="{87466504-5E1D-497E-86BC-7253F0AB9DC6}"/>
              </a:ext>
            </a:extLst>
          </p:cNvPr>
          <p:cNvGraphicFramePr>
            <a:graphicFrameLocks noGrp="1"/>
          </p:cNvGraphicFramePr>
          <p:nvPr>
            <p:ph type="tbl" sz="quarter" idx="13"/>
            <p:extLst>
              <p:ext uri="{D42A27DB-BD31-4B8C-83A1-F6EECF244321}">
                <p14:modId xmlns:p14="http://schemas.microsoft.com/office/powerpoint/2010/main" val="733910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02101077"/>
                    </a:ext>
                  </a:extLst>
                </a:gridCol>
                <a:gridCol w="822960">
                  <a:extLst>
                    <a:ext uri="{9D8B030D-6E8A-4147-A177-3AD203B41FA5}">
                      <a16:colId xmlns:a16="http://schemas.microsoft.com/office/drawing/2014/main" val="734262004"/>
                    </a:ext>
                  </a:extLst>
                </a:gridCol>
                <a:gridCol w="822960">
                  <a:extLst>
                    <a:ext uri="{9D8B030D-6E8A-4147-A177-3AD203B41FA5}">
                      <a16:colId xmlns:a16="http://schemas.microsoft.com/office/drawing/2014/main" val="3469636673"/>
                    </a:ext>
                  </a:extLst>
                </a:gridCol>
                <a:gridCol w="822960">
                  <a:extLst>
                    <a:ext uri="{9D8B030D-6E8A-4147-A177-3AD203B41FA5}">
                      <a16:colId xmlns:a16="http://schemas.microsoft.com/office/drawing/2014/main" val="3327486619"/>
                    </a:ext>
                  </a:extLst>
                </a:gridCol>
                <a:gridCol w="822960">
                  <a:extLst>
                    <a:ext uri="{9D8B030D-6E8A-4147-A177-3AD203B41FA5}">
                      <a16:colId xmlns:a16="http://schemas.microsoft.com/office/drawing/2014/main" val="3636604443"/>
                    </a:ext>
                  </a:extLst>
                </a:gridCol>
                <a:gridCol w="822960">
                  <a:extLst>
                    <a:ext uri="{9D8B030D-6E8A-4147-A177-3AD203B41FA5}">
                      <a16:colId xmlns:a16="http://schemas.microsoft.com/office/drawing/2014/main" val="122274152"/>
                    </a:ext>
                  </a:extLst>
                </a:gridCol>
                <a:gridCol w="822960">
                  <a:extLst>
                    <a:ext uri="{9D8B030D-6E8A-4147-A177-3AD203B41FA5}">
                      <a16:colId xmlns:a16="http://schemas.microsoft.com/office/drawing/2014/main" val="3321224939"/>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261948180"/>
                  </a:ext>
                </a:extLst>
              </a:tr>
              <a:tr h="370840">
                <a:tc>
                  <a:txBody>
                    <a:bodyPr/>
                    <a:lstStyle/>
                    <a:p>
                      <a:r>
                        <a:rPr lang="de-DE" sz="1000" b="1"/>
                        <a:t> NDR Hamburg - 2018-04-02 15:55:49 </a:t>
                      </a:r>
                      <a:r>
                        <a:rPr lang="de-DE" sz="1000"/>
                        <a:t> 
 Am Baumwall in Hamburg ist ein Pkw auf einen Doppeldeckerbus geprallt.</a:t>
                      </a:r>
                      <a:endParaRPr lang="en-US" sz="1000"/>
                    </a:p>
                  </a:txBody>
                  <a:tcPr/>
                </a:tc>
                <a:tc>
                  <a:txBody>
                    <a:bodyPr/>
                    <a:lstStyle/>
                    <a:p>
                      <a:r>
                        <a:rPr lang="en-US" sz="1000"/>
                        <a:t>37.96 %</a:t>
                      </a:r>
                    </a:p>
                  </a:txBody>
                  <a:tcPr/>
                </a:tc>
                <a:tc>
                  <a:txBody>
                    <a:bodyPr/>
                    <a:lstStyle/>
                    <a:p>
                      <a:r>
                        <a:rPr lang="en-US" sz="1000"/>
                        <a:t>59.45 %</a:t>
                      </a:r>
                    </a:p>
                  </a:txBody>
                  <a:tcPr/>
                </a:tc>
                <a:tc>
                  <a:txBody>
                    <a:bodyPr/>
                    <a:lstStyle/>
                    <a:p>
                      <a:r>
                        <a:rPr lang="en-US" sz="1000"/>
                        <a:t>7040</a:t>
                      </a:r>
                    </a:p>
                  </a:txBody>
                  <a:tcPr/>
                </a:tc>
                <a:tc>
                  <a:txBody>
                    <a:bodyPr/>
                    <a:lstStyle/>
                    <a:p>
                      <a:r>
                        <a:rPr lang="en-US" sz="1000"/>
                        <a:t>17506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96367307"/>
                  </a:ext>
                </a:extLst>
              </a:tr>
              <a:tr h="370840">
                <a:tc>
                  <a:txBody>
                    <a:bodyPr/>
                    <a:lstStyle/>
                    <a:p>
                      <a:r>
                        <a:rPr lang="de-DE" sz="1000" b="1"/>
                        <a:t> NDR Hamburg - 2018-04-11 08:33:24 </a:t>
                      </a:r>
                      <a:r>
                        <a:rPr lang="de-DE" sz="1000"/>
                        <a:t> 
 Was los, Digga, ahnma' ... In Hamburg war die Polizei am Mittwoch mit einem Großaufgebot im Einsatz gegen Drogen und Waffen. Unter anderem bei Mitgliedern von 187 Strassenbande und in deren Tattoo Studio 187Ink Hamburg.</a:t>
                      </a:r>
                      <a:endParaRPr lang="en-US" sz="1000"/>
                    </a:p>
                  </a:txBody>
                  <a:tcPr/>
                </a:tc>
                <a:tc>
                  <a:txBody>
                    <a:bodyPr/>
                    <a:lstStyle/>
                    <a:p>
                      <a:r>
                        <a:rPr lang="en-US" sz="1000"/>
                        <a:t>34.98 %</a:t>
                      </a:r>
                    </a:p>
                  </a:txBody>
                  <a:tcPr/>
                </a:tc>
                <a:tc>
                  <a:txBody>
                    <a:bodyPr/>
                    <a:lstStyle/>
                    <a:p>
                      <a:r>
                        <a:rPr lang="en-US" sz="1000"/>
                        <a:t>50.73 %</a:t>
                      </a:r>
                    </a:p>
                  </a:txBody>
                  <a:tcPr/>
                </a:tc>
                <a:tc>
                  <a:txBody>
                    <a:bodyPr/>
                    <a:lstStyle/>
                    <a:p>
                      <a:r>
                        <a:rPr lang="en-US" sz="1000"/>
                        <a:t>1510</a:t>
                      </a:r>
                    </a:p>
                  </a:txBody>
                  <a:tcPr/>
                </a:tc>
                <a:tc>
                  <a:txBody>
                    <a:bodyPr/>
                    <a:lstStyle/>
                    <a:p>
                      <a:r>
                        <a:rPr lang="en-US" sz="1000"/>
                        <a:t>4082</a:t>
                      </a:r>
                    </a:p>
                  </a:txBody>
                  <a:tcPr/>
                </a:tc>
                <a:tc>
                  <a:txBody>
                    <a:bodyPr/>
                    <a:lstStyle/>
                    <a:p>
                      <a:r>
                        <a:rPr lang="en-US" sz="1000"/>
                        <a:t>Yes</a:t>
                      </a:r>
                    </a:p>
                  </a:txBody>
                  <a:tcPr/>
                </a:tc>
                <a:tc>
                  <a:txBody>
                    <a:bodyPr/>
                    <a:lstStyle/>
                    <a:p>
                      <a:r>
                        <a:rPr lang="en-US" sz="1000"/>
                        <a:t>25.04.2018 09:33:00</a:t>
                      </a:r>
                    </a:p>
                  </a:txBody>
                  <a:tcPr/>
                </a:tc>
                <a:extLst>
                  <a:ext uri="{0D108BD9-81ED-4DB2-BD59-A6C34878D82A}">
                    <a16:rowId xmlns:a16="http://schemas.microsoft.com/office/drawing/2014/main" val="2253255404"/>
                  </a:ext>
                </a:extLst>
              </a:tr>
              <a:tr h="370840">
                <a:tc>
                  <a:txBody>
                    <a:bodyPr/>
                    <a:lstStyle/>
                    <a:p>
                      <a:r>
                        <a:rPr lang="de-DE" sz="1000" b="1"/>
                        <a:t> NDR Hamburg - 2018-04-23 08:17:44 </a:t>
                      </a:r>
                      <a:r>
                        <a:rPr lang="de-DE" sz="1000"/>
                        <a:t> 
 Feuerwehrtaucher haben am Montagmorgen eine männliche Wasserleiche aus der Elbe gezogen. Ist es der vermisste Schotte Liam Colgan?</a:t>
                      </a:r>
                      <a:endParaRPr lang="en-US" sz="1000"/>
                    </a:p>
                  </a:txBody>
                  <a:tcPr/>
                </a:tc>
                <a:tc>
                  <a:txBody>
                    <a:bodyPr/>
                    <a:lstStyle/>
                    <a:p>
                      <a:r>
                        <a:rPr lang="en-US" sz="1000"/>
                        <a:t>34.91 %</a:t>
                      </a:r>
                    </a:p>
                  </a:txBody>
                  <a:tcPr/>
                </a:tc>
                <a:tc>
                  <a:txBody>
                    <a:bodyPr/>
                    <a:lstStyle/>
                    <a:p>
                      <a:r>
                        <a:rPr lang="en-US" sz="1000"/>
                        <a:t>54.63 %</a:t>
                      </a:r>
                    </a:p>
                  </a:txBody>
                  <a:tcPr/>
                </a:tc>
                <a:tc>
                  <a:txBody>
                    <a:bodyPr/>
                    <a:lstStyle/>
                    <a:p>
                      <a:r>
                        <a:rPr lang="en-US" sz="1000"/>
                        <a:t>3982</a:t>
                      </a:r>
                    </a:p>
                  </a:txBody>
                  <a:tcPr/>
                </a:tc>
                <a:tc>
                  <a:txBody>
                    <a:bodyPr/>
                    <a:lstStyle/>
                    <a:p>
                      <a:r>
                        <a:rPr lang="en-US" sz="1000"/>
                        <a:t>11133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61121124"/>
                  </a:ext>
                </a:extLst>
              </a:tr>
              <a:tr h="370840">
                <a:tc>
                  <a:txBody>
                    <a:bodyPr/>
                    <a:lstStyle/>
                    <a:p>
                      <a:r>
                        <a:rPr lang="de-DE" sz="1000" b="1"/>
                        <a:t> NDR Hamburg - 2018-04-21 13:58:47 </a:t>
                      </a:r>
                      <a:r>
                        <a:rPr lang="de-DE" sz="1000"/>
                        <a:t> 
 Angesichts der Bilder kaum zu glauben: Die beiden Insassen kamen ohne schwere Verletzungen aus dem zerquetschten Wrack.</a:t>
                      </a:r>
                      <a:endParaRPr lang="en-US" sz="1000"/>
                    </a:p>
                  </a:txBody>
                  <a:tcPr/>
                </a:tc>
                <a:tc>
                  <a:txBody>
                    <a:bodyPr/>
                    <a:lstStyle/>
                    <a:p>
                      <a:r>
                        <a:rPr lang="en-US" sz="1000"/>
                        <a:t>32.31 %</a:t>
                      </a:r>
                    </a:p>
                  </a:txBody>
                  <a:tcPr/>
                </a:tc>
                <a:tc>
                  <a:txBody>
                    <a:bodyPr/>
                    <a:lstStyle/>
                    <a:p>
                      <a:r>
                        <a:rPr lang="en-US" sz="1000"/>
                        <a:t>58.52 %</a:t>
                      </a:r>
                    </a:p>
                  </a:txBody>
                  <a:tcPr/>
                </a:tc>
                <a:tc>
                  <a:txBody>
                    <a:bodyPr/>
                    <a:lstStyle/>
                    <a:p>
                      <a:r>
                        <a:rPr lang="en-US" sz="1000"/>
                        <a:t>3181</a:t>
                      </a:r>
                    </a:p>
                  </a:txBody>
                  <a:tcPr/>
                </a:tc>
                <a:tc>
                  <a:txBody>
                    <a:bodyPr/>
                    <a:lstStyle/>
                    <a:p>
                      <a:r>
                        <a:rPr lang="en-US" sz="1000"/>
                        <a:t>9636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80751237"/>
                  </a:ext>
                </a:extLst>
              </a:tr>
              <a:tr h="370840">
                <a:tc>
                  <a:txBody>
                    <a:bodyPr/>
                    <a:lstStyle/>
                    <a:p>
                      <a:r>
                        <a:rPr lang="de-DE" sz="1000" b="1"/>
                        <a:t> NDR Hamburg - 2018-04-12 10:39:24 </a:t>
                      </a:r>
                      <a:r>
                        <a:rPr lang="de-DE" sz="1000"/>
                        <a:t> 
 Tödliche Messerattacke: In der Hamburger Innenstadt hat ein Mann seine Ex-Frau und das gemeinsame Kind erstochen.</a:t>
                      </a:r>
                      <a:endParaRPr lang="en-US" sz="1000"/>
                    </a:p>
                  </a:txBody>
                  <a:tcPr/>
                </a:tc>
                <a:tc>
                  <a:txBody>
                    <a:bodyPr/>
                    <a:lstStyle/>
                    <a:p>
                      <a:r>
                        <a:rPr lang="en-US" sz="1000"/>
                        <a:t>31.29 %</a:t>
                      </a:r>
                    </a:p>
                  </a:txBody>
                  <a:tcPr/>
                </a:tc>
                <a:tc>
                  <a:txBody>
                    <a:bodyPr/>
                    <a:lstStyle/>
                    <a:p>
                      <a:r>
                        <a:rPr lang="en-US" sz="1000"/>
                        <a:t>48.32 %</a:t>
                      </a:r>
                    </a:p>
                  </a:txBody>
                  <a:tcPr/>
                </a:tc>
                <a:tc>
                  <a:txBody>
                    <a:bodyPr/>
                    <a:lstStyle/>
                    <a:p>
                      <a:r>
                        <a:rPr lang="en-US" sz="1000"/>
                        <a:t>48824</a:t>
                      </a:r>
                    </a:p>
                  </a:txBody>
                  <a:tcPr/>
                </a:tc>
                <a:tc>
                  <a:txBody>
                    <a:bodyPr/>
                    <a:lstStyle/>
                    <a:p>
                      <a:r>
                        <a:rPr lang="en-US" sz="1000"/>
                        <a:t>152269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25309797"/>
                  </a:ext>
                </a:extLst>
              </a:tr>
            </a:tbl>
          </a:graphicData>
        </a:graphic>
      </p:graphicFrame>
      <p:sp>
        <p:nvSpPr>
          <p:cNvPr id="4" name="Text Placeholder 3">
            <a:extLst>
              <a:ext uri="{FF2B5EF4-FFF2-40B4-BE49-F238E27FC236}">
                <a16:creationId xmlns:a16="http://schemas.microsoft.com/office/drawing/2014/main" id="{6BD27093-A386-4480-B93E-542E38A4F9B5}"/>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352753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64BAA-D605-4B37-B274-818DA709AD01}"/>
              </a:ext>
            </a:extLst>
          </p:cNvPr>
          <p:cNvSpPr>
            <a:spLocks noGrp="1"/>
          </p:cNvSpPr>
          <p:nvPr>
            <p:ph type="title"/>
          </p:nvPr>
        </p:nvSpPr>
        <p:spPr/>
        <p:txBody>
          <a:bodyPr/>
          <a:lstStyle/>
          <a:p>
            <a:r>
              <a:rPr lang="en-US"/>
              <a:t>Eigene Posts - Videostartrate - Flop - Export | NDR - Hamburg</a:t>
            </a:r>
          </a:p>
        </p:txBody>
      </p:sp>
      <p:graphicFrame>
        <p:nvGraphicFramePr>
          <p:cNvPr id="5" name="Table Placeholder 4">
            <a:extLst>
              <a:ext uri="{FF2B5EF4-FFF2-40B4-BE49-F238E27FC236}">
                <a16:creationId xmlns:a16="http://schemas.microsoft.com/office/drawing/2014/main" id="{E2A30013-DC53-42BD-AAA5-E9DF717073FB}"/>
              </a:ext>
            </a:extLst>
          </p:cNvPr>
          <p:cNvGraphicFramePr>
            <a:graphicFrameLocks noGrp="1"/>
          </p:cNvGraphicFramePr>
          <p:nvPr>
            <p:ph type="tbl" sz="quarter" idx="13"/>
            <p:extLst>
              <p:ext uri="{D42A27DB-BD31-4B8C-83A1-F6EECF244321}">
                <p14:modId xmlns:p14="http://schemas.microsoft.com/office/powerpoint/2010/main" val="1026554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85076915"/>
                    </a:ext>
                  </a:extLst>
                </a:gridCol>
                <a:gridCol w="822960">
                  <a:extLst>
                    <a:ext uri="{9D8B030D-6E8A-4147-A177-3AD203B41FA5}">
                      <a16:colId xmlns:a16="http://schemas.microsoft.com/office/drawing/2014/main" val="2223600377"/>
                    </a:ext>
                  </a:extLst>
                </a:gridCol>
                <a:gridCol w="822960">
                  <a:extLst>
                    <a:ext uri="{9D8B030D-6E8A-4147-A177-3AD203B41FA5}">
                      <a16:colId xmlns:a16="http://schemas.microsoft.com/office/drawing/2014/main" val="2844162832"/>
                    </a:ext>
                  </a:extLst>
                </a:gridCol>
                <a:gridCol w="822960">
                  <a:extLst>
                    <a:ext uri="{9D8B030D-6E8A-4147-A177-3AD203B41FA5}">
                      <a16:colId xmlns:a16="http://schemas.microsoft.com/office/drawing/2014/main" val="3214000394"/>
                    </a:ext>
                  </a:extLst>
                </a:gridCol>
                <a:gridCol w="822960">
                  <a:extLst>
                    <a:ext uri="{9D8B030D-6E8A-4147-A177-3AD203B41FA5}">
                      <a16:colId xmlns:a16="http://schemas.microsoft.com/office/drawing/2014/main" val="2446805902"/>
                    </a:ext>
                  </a:extLst>
                </a:gridCol>
                <a:gridCol w="822960">
                  <a:extLst>
                    <a:ext uri="{9D8B030D-6E8A-4147-A177-3AD203B41FA5}">
                      <a16:colId xmlns:a16="http://schemas.microsoft.com/office/drawing/2014/main" val="3081608166"/>
                    </a:ext>
                  </a:extLst>
                </a:gridCol>
                <a:gridCol w="822960">
                  <a:extLst>
                    <a:ext uri="{9D8B030D-6E8A-4147-A177-3AD203B41FA5}">
                      <a16:colId xmlns:a16="http://schemas.microsoft.com/office/drawing/2014/main" val="3695312325"/>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623619283"/>
                  </a:ext>
                </a:extLst>
              </a:tr>
              <a:tr h="370840">
                <a:tc>
                  <a:txBody>
                    <a:bodyPr/>
                    <a:lstStyle/>
                    <a:p>
                      <a:r>
                        <a:rPr lang="de-DE" sz="1000" b="1"/>
                        <a:t> NDR Hamburg - 2018-04-27 15:48:30 </a:t>
                      </a:r>
                      <a:r>
                        <a:rPr lang="de-DE" sz="1000"/>
                        <a:t> 
 </a:t>
                      </a:r>
                      <a:endParaRPr lang="en-US" sz="1000"/>
                    </a:p>
                  </a:txBody>
                  <a:tcPr/>
                </a:tc>
                <a:tc>
                  <a:txBody>
                    <a:bodyPr/>
                    <a:lstStyle/>
                    <a:p>
                      <a:r>
                        <a:rPr lang="en-US" sz="1000"/>
                        <a:t>0.0 %</a:t>
                      </a:r>
                    </a:p>
                  </a:txBody>
                  <a:tcPr/>
                </a:tc>
                <a:tc>
                  <a:txBody>
                    <a:bodyPr/>
                    <a:lstStyle/>
                    <a:p>
                      <a:r>
                        <a:rPr lang="en-US" sz="1000"/>
                        <a:t>28.2 %</a:t>
                      </a:r>
                    </a:p>
                  </a:txBody>
                  <a:tcPr/>
                </a:tc>
                <a:tc>
                  <a:txBody>
                    <a:bodyPr/>
                    <a:lstStyle/>
                    <a:p>
                      <a:r>
                        <a:rPr lang="en-US" sz="1000"/>
                        <a:t>0</a:t>
                      </a:r>
                    </a:p>
                  </a:txBody>
                  <a:tcPr/>
                </a:tc>
                <a:tc>
                  <a:txBody>
                    <a:bodyPr/>
                    <a:lstStyle/>
                    <a:p>
                      <a:r>
                        <a:rPr lang="en-US" sz="1000"/>
                        <a:t>4399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0100689"/>
                  </a:ext>
                </a:extLst>
              </a:tr>
              <a:tr h="370840">
                <a:tc>
                  <a:txBody>
                    <a:bodyPr/>
                    <a:lstStyle/>
                    <a:p>
                      <a:r>
                        <a:rPr lang="de-DE" sz="1000" b="1"/>
                        <a:t> NDR Hamburg - 2018-04-10 15:49:32 </a:t>
                      </a:r>
                      <a:r>
                        <a:rPr lang="de-DE" sz="1000"/>
                        <a:t> 
 </a:t>
                      </a:r>
                      <a:endParaRPr lang="en-US" sz="1000"/>
                    </a:p>
                  </a:txBody>
                  <a:tcPr/>
                </a:tc>
                <a:tc>
                  <a:txBody>
                    <a:bodyPr/>
                    <a:lstStyle/>
                    <a:p>
                      <a:r>
                        <a:rPr lang="en-US" sz="1000"/>
                        <a:t>0.0 %</a:t>
                      </a:r>
                    </a:p>
                  </a:txBody>
                  <a:tcPr/>
                </a:tc>
                <a:tc>
                  <a:txBody>
                    <a:bodyPr/>
                    <a:lstStyle/>
                    <a:p>
                      <a:r>
                        <a:rPr lang="en-US" sz="1000"/>
                        <a:t>28.1 %</a:t>
                      </a:r>
                    </a:p>
                  </a:txBody>
                  <a:tcPr/>
                </a:tc>
                <a:tc>
                  <a:txBody>
                    <a:bodyPr/>
                    <a:lstStyle/>
                    <a:p>
                      <a:r>
                        <a:rPr lang="en-US" sz="1000"/>
                        <a:t>0</a:t>
                      </a:r>
                    </a:p>
                  </a:txBody>
                  <a:tcPr/>
                </a:tc>
                <a:tc>
                  <a:txBody>
                    <a:bodyPr/>
                    <a:lstStyle/>
                    <a:p>
                      <a:r>
                        <a:rPr lang="en-US" sz="1000"/>
                        <a:t>3150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8806768"/>
                  </a:ext>
                </a:extLst>
              </a:tr>
              <a:tr h="370840">
                <a:tc>
                  <a:txBody>
                    <a:bodyPr/>
                    <a:lstStyle/>
                    <a:p>
                      <a:r>
                        <a:rPr lang="de-DE" sz="1000" b="1"/>
                        <a:t> NDR Hamburg - 2018-04-27 19:06:03 </a:t>
                      </a:r>
                      <a:r>
                        <a:rPr lang="de-DE" sz="1000"/>
                        <a:t> 
 </a:t>
                      </a:r>
                      <a:endParaRPr lang="en-US" sz="1000"/>
                    </a:p>
                  </a:txBody>
                  <a:tcPr/>
                </a:tc>
                <a:tc>
                  <a:txBody>
                    <a:bodyPr/>
                    <a:lstStyle/>
                    <a:p>
                      <a:r>
                        <a:rPr lang="en-US" sz="1000"/>
                        <a:t>0.0 %</a:t>
                      </a:r>
                    </a:p>
                  </a:txBody>
                  <a:tcPr/>
                </a:tc>
                <a:tc>
                  <a:txBody>
                    <a:bodyPr/>
                    <a:lstStyle/>
                    <a:p>
                      <a:r>
                        <a:rPr lang="en-US" sz="1000"/>
                        <a:t>34.2 %</a:t>
                      </a:r>
                    </a:p>
                  </a:txBody>
                  <a:tcPr/>
                </a:tc>
                <a:tc>
                  <a:txBody>
                    <a:bodyPr/>
                    <a:lstStyle/>
                    <a:p>
                      <a:r>
                        <a:rPr lang="en-US" sz="1000"/>
                        <a:t>0</a:t>
                      </a:r>
                    </a:p>
                  </a:txBody>
                  <a:tcPr/>
                </a:tc>
                <a:tc>
                  <a:txBody>
                    <a:bodyPr/>
                    <a:lstStyle/>
                    <a:p>
                      <a:r>
                        <a:rPr lang="en-US" sz="1000"/>
                        <a:t>4704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68378235"/>
                  </a:ext>
                </a:extLst>
              </a:tr>
              <a:tr h="370840">
                <a:tc>
                  <a:txBody>
                    <a:bodyPr/>
                    <a:lstStyle/>
                    <a:p>
                      <a:r>
                        <a:rPr lang="de-DE" sz="1000" b="1"/>
                        <a:t> NDR Hamburg - 2018-04-28 06:10:20 </a:t>
                      </a:r>
                      <a:r>
                        <a:rPr lang="de-DE" sz="1000"/>
                        <a:t> 
 </a:t>
                      </a:r>
                      <a:endParaRPr lang="en-US" sz="1000"/>
                    </a:p>
                  </a:txBody>
                  <a:tcPr/>
                </a:tc>
                <a:tc>
                  <a:txBody>
                    <a:bodyPr/>
                    <a:lstStyle/>
                    <a:p>
                      <a:r>
                        <a:rPr lang="en-US" sz="1000"/>
                        <a:t>0.0 %</a:t>
                      </a:r>
                    </a:p>
                  </a:txBody>
                  <a:tcPr/>
                </a:tc>
                <a:tc>
                  <a:txBody>
                    <a:bodyPr/>
                    <a:lstStyle/>
                    <a:p>
                      <a:r>
                        <a:rPr lang="en-US" sz="1000"/>
                        <a:t>30.3 %</a:t>
                      </a:r>
                    </a:p>
                  </a:txBody>
                  <a:tcPr/>
                </a:tc>
                <a:tc>
                  <a:txBody>
                    <a:bodyPr/>
                    <a:lstStyle/>
                    <a:p>
                      <a:r>
                        <a:rPr lang="en-US" sz="1000"/>
                        <a:t>0</a:t>
                      </a:r>
                    </a:p>
                  </a:txBody>
                  <a:tcPr/>
                </a:tc>
                <a:tc>
                  <a:txBody>
                    <a:bodyPr/>
                    <a:lstStyle/>
                    <a:p>
                      <a:r>
                        <a:rPr lang="en-US" sz="1000"/>
                        <a:t>3428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23456358"/>
                  </a:ext>
                </a:extLst>
              </a:tr>
              <a:tr h="370840">
                <a:tc>
                  <a:txBody>
                    <a:bodyPr/>
                    <a:lstStyle/>
                    <a:p>
                      <a:r>
                        <a:rPr lang="de-DE" sz="1000" b="1"/>
                        <a:t> NDR Hamburg - 2018-04-30 11:28:00 </a:t>
                      </a:r>
                      <a:r>
                        <a:rPr lang="de-DE" sz="1000"/>
                        <a:t> 
 </a:t>
                      </a:r>
                      <a:endParaRPr lang="en-US" sz="1000"/>
                    </a:p>
                  </a:txBody>
                  <a:tcPr/>
                </a:tc>
                <a:tc>
                  <a:txBody>
                    <a:bodyPr/>
                    <a:lstStyle/>
                    <a:p>
                      <a:r>
                        <a:rPr lang="en-US" sz="1000"/>
                        <a:t>0.0 %</a:t>
                      </a:r>
                    </a:p>
                  </a:txBody>
                  <a:tcPr/>
                </a:tc>
                <a:tc>
                  <a:txBody>
                    <a:bodyPr/>
                    <a:lstStyle/>
                    <a:p>
                      <a:r>
                        <a:rPr lang="en-US" sz="1000"/>
                        <a:t>64.7 %</a:t>
                      </a:r>
                    </a:p>
                  </a:txBody>
                  <a:tcPr/>
                </a:tc>
                <a:tc>
                  <a:txBody>
                    <a:bodyPr/>
                    <a:lstStyle/>
                    <a:p>
                      <a:r>
                        <a:rPr lang="en-US" sz="1000"/>
                        <a:t>0</a:t>
                      </a:r>
                    </a:p>
                  </a:txBody>
                  <a:tcPr/>
                </a:tc>
                <a:tc>
                  <a:txBody>
                    <a:bodyPr/>
                    <a:lstStyle/>
                    <a:p>
                      <a:r>
                        <a:rPr lang="en-US" sz="1000"/>
                        <a:t>5733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26425927"/>
                  </a:ext>
                </a:extLst>
              </a:tr>
            </a:tbl>
          </a:graphicData>
        </a:graphic>
      </p:graphicFrame>
      <p:sp>
        <p:nvSpPr>
          <p:cNvPr id="4" name="Text Placeholder 3">
            <a:extLst>
              <a:ext uri="{FF2B5EF4-FFF2-40B4-BE49-F238E27FC236}">
                <a16:creationId xmlns:a16="http://schemas.microsoft.com/office/drawing/2014/main" id="{4A712796-B736-429E-882C-FFAED887ED3A}"/>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489368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9D124-1A1D-4A68-B9C4-AE06AD08B994}"/>
              </a:ext>
            </a:extLst>
          </p:cNvPr>
          <p:cNvSpPr>
            <a:spLocks noGrp="1"/>
          </p:cNvSpPr>
          <p:nvPr>
            <p:ph type="title"/>
          </p:nvPr>
        </p:nvSpPr>
        <p:spPr/>
        <p:txBody>
          <a:bodyPr/>
          <a:lstStyle/>
          <a:p>
            <a:r>
              <a:rPr lang="de-DE"/>
              <a:t>Eigene Posts - Potenzielle Reichweite - Export | NDR - Hamburg</a:t>
            </a:r>
            <a:endParaRPr lang="en-US"/>
          </a:p>
        </p:txBody>
      </p:sp>
      <p:graphicFrame>
        <p:nvGraphicFramePr>
          <p:cNvPr id="5" name="Table Placeholder 4">
            <a:extLst>
              <a:ext uri="{FF2B5EF4-FFF2-40B4-BE49-F238E27FC236}">
                <a16:creationId xmlns:a16="http://schemas.microsoft.com/office/drawing/2014/main" id="{13667C2D-7E3C-494B-A0CE-1742415F3199}"/>
              </a:ext>
            </a:extLst>
          </p:cNvPr>
          <p:cNvGraphicFramePr>
            <a:graphicFrameLocks noGrp="1"/>
          </p:cNvGraphicFramePr>
          <p:nvPr>
            <p:ph type="tbl" sz="quarter" idx="13"/>
            <p:extLst>
              <p:ext uri="{D42A27DB-BD31-4B8C-83A1-F6EECF244321}">
                <p14:modId xmlns:p14="http://schemas.microsoft.com/office/powerpoint/2010/main" val="4199320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61730351"/>
                    </a:ext>
                  </a:extLst>
                </a:gridCol>
                <a:gridCol w="822960">
                  <a:extLst>
                    <a:ext uri="{9D8B030D-6E8A-4147-A177-3AD203B41FA5}">
                      <a16:colId xmlns:a16="http://schemas.microsoft.com/office/drawing/2014/main" val="3866416455"/>
                    </a:ext>
                  </a:extLst>
                </a:gridCol>
                <a:gridCol w="822960">
                  <a:extLst>
                    <a:ext uri="{9D8B030D-6E8A-4147-A177-3AD203B41FA5}">
                      <a16:colId xmlns:a16="http://schemas.microsoft.com/office/drawing/2014/main" val="2176908674"/>
                    </a:ext>
                  </a:extLst>
                </a:gridCol>
                <a:gridCol w="822960">
                  <a:extLst>
                    <a:ext uri="{9D8B030D-6E8A-4147-A177-3AD203B41FA5}">
                      <a16:colId xmlns:a16="http://schemas.microsoft.com/office/drawing/2014/main" val="340778264"/>
                    </a:ext>
                  </a:extLst>
                </a:gridCol>
                <a:gridCol w="822960">
                  <a:extLst>
                    <a:ext uri="{9D8B030D-6E8A-4147-A177-3AD203B41FA5}">
                      <a16:colId xmlns:a16="http://schemas.microsoft.com/office/drawing/2014/main" val="4079770465"/>
                    </a:ext>
                  </a:extLst>
                </a:gridCol>
                <a:gridCol w="822960">
                  <a:extLst>
                    <a:ext uri="{9D8B030D-6E8A-4147-A177-3AD203B41FA5}">
                      <a16:colId xmlns:a16="http://schemas.microsoft.com/office/drawing/2014/main" val="1862366943"/>
                    </a:ext>
                  </a:extLst>
                </a:gridCol>
                <a:gridCol w="411480">
                  <a:extLst>
                    <a:ext uri="{9D8B030D-6E8A-4147-A177-3AD203B41FA5}">
                      <a16:colId xmlns:a16="http://schemas.microsoft.com/office/drawing/2014/main" val="3970813265"/>
                    </a:ext>
                  </a:extLst>
                </a:gridCol>
                <a:gridCol w="822960">
                  <a:extLst>
                    <a:ext uri="{9D8B030D-6E8A-4147-A177-3AD203B41FA5}">
                      <a16:colId xmlns:a16="http://schemas.microsoft.com/office/drawing/2014/main" val="1713824417"/>
                    </a:ext>
                  </a:extLst>
                </a:gridCol>
                <a:gridCol w="822960">
                  <a:extLst>
                    <a:ext uri="{9D8B030D-6E8A-4147-A177-3AD203B41FA5}">
                      <a16:colId xmlns:a16="http://schemas.microsoft.com/office/drawing/2014/main" val="2343715686"/>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610429765"/>
                  </a:ext>
                </a:extLst>
              </a:tr>
              <a:tr h="370840">
                <a:tc>
                  <a:txBody>
                    <a:bodyPr/>
                    <a:lstStyle/>
                    <a:p>
                      <a:r>
                        <a:rPr lang="de-DE" sz="1000" b="1"/>
                        <a:t> NDR Hamburg - 2018-04-12 10:39:24 </a:t>
                      </a:r>
                      <a:r>
                        <a:rPr lang="de-DE" sz="1000"/>
                        <a:t> 
 Tödliche Messerattacke: In der Hamburger Innenstadt hat ein Mann seine Ex-Frau und das gemeinsame Kind erstochen.</a:t>
                      </a:r>
                      <a:endParaRPr lang="en-US" sz="1000"/>
                    </a:p>
                  </a:txBody>
                  <a:tcPr/>
                </a:tc>
                <a:tc>
                  <a:txBody>
                    <a:bodyPr/>
                    <a:lstStyle/>
                    <a:p>
                      <a:r>
                        <a:rPr lang="en-US" sz="1000"/>
                        <a:t>152269</a:t>
                      </a:r>
                    </a:p>
                  </a:txBody>
                  <a:tcPr/>
                </a:tc>
                <a:tc>
                  <a:txBody>
                    <a:bodyPr/>
                    <a:lstStyle/>
                    <a:p>
                      <a:r>
                        <a:rPr lang="en-US" sz="1000"/>
                        <a:t>0</a:t>
                      </a:r>
                    </a:p>
                  </a:txBody>
                  <a:tcPr/>
                </a:tc>
                <a:tc>
                  <a:txBody>
                    <a:bodyPr/>
                    <a:lstStyle/>
                    <a:p>
                      <a:r>
                        <a:rPr lang="en-US" sz="1000"/>
                        <a:t>138867</a:t>
                      </a:r>
                    </a:p>
                  </a:txBody>
                  <a:tcPr/>
                </a:tc>
                <a:tc>
                  <a:txBody>
                    <a:bodyPr/>
                    <a:lstStyle/>
                    <a:p>
                      <a:r>
                        <a:rPr lang="en-US" sz="1000"/>
                        <a:t>14929</a:t>
                      </a:r>
                    </a:p>
                  </a:txBody>
                  <a:tcPr/>
                </a:tc>
                <a:tc>
                  <a:txBody>
                    <a:bodyPr/>
                    <a:lstStyle/>
                    <a:p>
                      <a:r>
                        <a:rPr lang="en-US" sz="1000"/>
                        <a:t>152269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65484708"/>
                  </a:ext>
                </a:extLst>
              </a:tr>
              <a:tr h="370840">
                <a:tc>
                  <a:txBody>
                    <a:bodyPr/>
                    <a:lstStyle/>
                    <a:p>
                      <a:r>
                        <a:rPr lang="de-DE" sz="1000" b="1"/>
                        <a:t> NDR Hamburg - 2018-04-24 08:31:24 </a:t>
                      </a:r>
                      <a:r>
                        <a:rPr lang="de-DE" sz="1000"/>
                        <a:t> 
 Die neue Helgoland-Fähre ist da ⛴👏</a:t>
                      </a:r>
                      <a:endParaRPr lang="en-US" sz="1000"/>
                    </a:p>
                  </a:txBody>
                  <a:tcPr/>
                </a:tc>
                <a:tc>
                  <a:txBody>
                    <a:bodyPr/>
                    <a:lstStyle/>
                    <a:p>
                      <a:r>
                        <a:rPr lang="en-US" sz="1000"/>
                        <a:t>71709</a:t>
                      </a:r>
                    </a:p>
                  </a:txBody>
                  <a:tcPr/>
                </a:tc>
                <a:tc>
                  <a:txBody>
                    <a:bodyPr/>
                    <a:lstStyle/>
                    <a:p>
                      <a:r>
                        <a:rPr lang="en-US" sz="1000"/>
                        <a:t>0</a:t>
                      </a:r>
                    </a:p>
                  </a:txBody>
                  <a:tcPr/>
                </a:tc>
                <a:tc>
                  <a:txBody>
                    <a:bodyPr/>
                    <a:lstStyle/>
                    <a:p>
                      <a:r>
                        <a:rPr lang="en-US" sz="1000"/>
                        <a:t>59133</a:t>
                      </a:r>
                    </a:p>
                  </a:txBody>
                  <a:tcPr/>
                </a:tc>
                <a:tc>
                  <a:txBody>
                    <a:bodyPr/>
                    <a:lstStyle/>
                    <a:p>
                      <a:r>
                        <a:rPr lang="en-US" sz="1000"/>
                        <a:t>12842</a:t>
                      </a:r>
                    </a:p>
                  </a:txBody>
                  <a:tcPr/>
                </a:tc>
                <a:tc>
                  <a:txBody>
                    <a:bodyPr/>
                    <a:lstStyle/>
                    <a:p>
                      <a:r>
                        <a:rPr lang="en-US" sz="1000"/>
                        <a:t>71709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2446085"/>
                  </a:ext>
                </a:extLst>
              </a:tr>
              <a:tr h="370840">
                <a:tc>
                  <a:txBody>
                    <a:bodyPr/>
                    <a:lstStyle/>
                    <a:p>
                      <a:r>
                        <a:rPr lang="de-DE" sz="1000" b="1"/>
                        <a:t> NDR Hamburg - 2018-04-08 16:27:41 </a:t>
                      </a:r>
                      <a:r>
                        <a:rPr lang="de-DE" sz="1000"/>
                        <a:t> 
 Das Bundeswehrkrankenhaus in Wandsbek hat eine bewegte Geschichte - jetzt soll es renoviert werden.</a:t>
                      </a:r>
                      <a:endParaRPr lang="en-US" sz="1000"/>
                    </a:p>
                  </a:txBody>
                  <a:tcPr/>
                </a:tc>
                <a:tc>
                  <a:txBody>
                    <a:bodyPr/>
                    <a:lstStyle/>
                    <a:p>
                      <a:r>
                        <a:rPr lang="en-US" sz="1000"/>
                        <a:t>56647</a:t>
                      </a:r>
                    </a:p>
                  </a:txBody>
                  <a:tcPr/>
                </a:tc>
                <a:tc>
                  <a:txBody>
                    <a:bodyPr/>
                    <a:lstStyle/>
                    <a:p>
                      <a:r>
                        <a:rPr lang="en-US" sz="1000"/>
                        <a:t>0</a:t>
                      </a:r>
                    </a:p>
                  </a:txBody>
                  <a:tcPr/>
                </a:tc>
                <a:tc>
                  <a:txBody>
                    <a:bodyPr/>
                    <a:lstStyle/>
                    <a:p>
                      <a:r>
                        <a:rPr lang="en-US" sz="1000"/>
                        <a:t>49029</a:t>
                      </a:r>
                    </a:p>
                  </a:txBody>
                  <a:tcPr/>
                </a:tc>
                <a:tc>
                  <a:txBody>
                    <a:bodyPr/>
                    <a:lstStyle/>
                    <a:p>
                      <a:r>
                        <a:rPr lang="en-US" sz="1000"/>
                        <a:t>9002</a:t>
                      </a:r>
                    </a:p>
                  </a:txBody>
                  <a:tcPr/>
                </a:tc>
                <a:tc>
                  <a:txBody>
                    <a:bodyPr/>
                    <a:lstStyle/>
                    <a:p>
                      <a:r>
                        <a:rPr lang="en-US" sz="1000"/>
                        <a:t>56647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62483186"/>
                  </a:ext>
                </a:extLst>
              </a:tr>
              <a:tr h="370840">
                <a:tc>
                  <a:txBody>
                    <a:bodyPr/>
                    <a:lstStyle/>
                    <a:p>
                      <a:r>
                        <a:rPr lang="de-DE" sz="1000" b="1"/>
                        <a:t> NDR Hamburg - 2018-04-30 16:00:03 </a:t>
                      </a:r>
                      <a:r>
                        <a:rPr lang="de-DE" sz="1000"/>
                        <a:t> 
 Der Albtraum lauerte in der Bananenkiste. 🕷️</a:t>
                      </a:r>
                      <a:endParaRPr lang="en-US" sz="1000"/>
                    </a:p>
                  </a:txBody>
                  <a:tcPr/>
                </a:tc>
                <a:tc>
                  <a:txBody>
                    <a:bodyPr/>
                    <a:lstStyle/>
                    <a:p>
                      <a:r>
                        <a:rPr lang="en-US" sz="1000"/>
                        <a:t>54673</a:t>
                      </a:r>
                    </a:p>
                  </a:txBody>
                  <a:tcPr/>
                </a:tc>
                <a:tc>
                  <a:txBody>
                    <a:bodyPr/>
                    <a:lstStyle/>
                    <a:p>
                      <a:r>
                        <a:rPr lang="en-US" sz="1000"/>
                        <a:t>0</a:t>
                      </a:r>
                    </a:p>
                  </a:txBody>
                  <a:tcPr/>
                </a:tc>
                <a:tc>
                  <a:txBody>
                    <a:bodyPr/>
                    <a:lstStyle/>
                    <a:p>
                      <a:r>
                        <a:rPr lang="en-US" sz="1000"/>
                        <a:t>44413</a:t>
                      </a:r>
                    </a:p>
                  </a:txBody>
                  <a:tcPr/>
                </a:tc>
                <a:tc>
                  <a:txBody>
                    <a:bodyPr/>
                    <a:lstStyle/>
                    <a:p>
                      <a:r>
                        <a:rPr lang="en-US" sz="1000"/>
                        <a:t>11858</a:t>
                      </a:r>
                    </a:p>
                  </a:txBody>
                  <a:tcPr/>
                </a:tc>
                <a:tc>
                  <a:txBody>
                    <a:bodyPr/>
                    <a:lstStyle/>
                    <a:p>
                      <a:r>
                        <a:rPr lang="en-US" sz="1000"/>
                        <a:t>54673</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94936541"/>
                  </a:ext>
                </a:extLst>
              </a:tr>
              <a:tr h="370840">
                <a:tc>
                  <a:txBody>
                    <a:bodyPr/>
                    <a:lstStyle/>
                    <a:p>
                      <a:r>
                        <a:rPr lang="de-DE" sz="1000" b="1"/>
                        <a:t> NDR Hamburg - 2018-04-28 05:57:33 </a:t>
                      </a:r>
                      <a:r>
                        <a:rPr lang="de-DE" sz="1000"/>
                        <a:t> 
 #Cornern adé? Hamburg macht Ernst und prüft ein Verbot von Alkohol-Außer-Haus-Verkauf ...</a:t>
                      </a:r>
                      <a:endParaRPr lang="en-US" sz="1000"/>
                    </a:p>
                  </a:txBody>
                  <a:tcPr/>
                </a:tc>
                <a:tc>
                  <a:txBody>
                    <a:bodyPr/>
                    <a:lstStyle/>
                    <a:p>
                      <a:r>
                        <a:rPr lang="en-US" sz="1000"/>
                        <a:t>47104</a:t>
                      </a:r>
                    </a:p>
                  </a:txBody>
                  <a:tcPr/>
                </a:tc>
                <a:tc>
                  <a:txBody>
                    <a:bodyPr/>
                    <a:lstStyle/>
                    <a:p>
                      <a:r>
                        <a:rPr lang="en-US" sz="1000"/>
                        <a:t>0</a:t>
                      </a:r>
                    </a:p>
                  </a:txBody>
                  <a:tcPr/>
                </a:tc>
                <a:tc>
                  <a:txBody>
                    <a:bodyPr/>
                    <a:lstStyle/>
                    <a:p>
                      <a:r>
                        <a:rPr lang="en-US" sz="1000"/>
                        <a:t>40852</a:t>
                      </a:r>
                    </a:p>
                  </a:txBody>
                  <a:tcPr/>
                </a:tc>
                <a:tc>
                  <a:txBody>
                    <a:bodyPr/>
                    <a:lstStyle/>
                    <a:p>
                      <a:r>
                        <a:rPr lang="en-US" sz="1000"/>
                        <a:t>7770</a:t>
                      </a:r>
                    </a:p>
                  </a:txBody>
                  <a:tcPr/>
                </a:tc>
                <a:tc>
                  <a:txBody>
                    <a:bodyPr/>
                    <a:lstStyle/>
                    <a:p>
                      <a:r>
                        <a:rPr lang="en-US" sz="1000"/>
                        <a:t>47104</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49373373"/>
                  </a:ext>
                </a:extLst>
              </a:tr>
            </a:tbl>
          </a:graphicData>
        </a:graphic>
      </p:graphicFrame>
      <p:sp>
        <p:nvSpPr>
          <p:cNvPr id="4" name="Text Placeholder 3">
            <a:extLst>
              <a:ext uri="{FF2B5EF4-FFF2-40B4-BE49-F238E27FC236}">
                <a16:creationId xmlns:a16="http://schemas.microsoft.com/office/drawing/2014/main" id="{86519AAD-B00D-4F35-948D-5DB6BD05C459}"/>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653784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BD837-591B-492E-B060-ED0D13CF39CD}"/>
              </a:ext>
            </a:extLst>
          </p:cNvPr>
          <p:cNvSpPr>
            <a:spLocks noGrp="1"/>
          </p:cNvSpPr>
          <p:nvPr>
            <p:ph type="title"/>
          </p:nvPr>
        </p:nvSpPr>
        <p:spPr/>
        <p:txBody>
          <a:bodyPr/>
          <a:lstStyle/>
          <a:p>
            <a:r>
              <a:rPr lang="de-DE"/>
              <a:t>Eigene Posts - Aktive Nutzer - Export | NDR - Hamburg</a:t>
            </a:r>
            <a:endParaRPr lang="en-US"/>
          </a:p>
        </p:txBody>
      </p:sp>
      <p:graphicFrame>
        <p:nvGraphicFramePr>
          <p:cNvPr id="5" name="Table Placeholder 4">
            <a:extLst>
              <a:ext uri="{FF2B5EF4-FFF2-40B4-BE49-F238E27FC236}">
                <a16:creationId xmlns:a16="http://schemas.microsoft.com/office/drawing/2014/main" id="{A13D7979-1304-4D12-9C99-10200D07A5BA}"/>
              </a:ext>
            </a:extLst>
          </p:cNvPr>
          <p:cNvGraphicFramePr>
            <a:graphicFrameLocks noGrp="1"/>
          </p:cNvGraphicFramePr>
          <p:nvPr>
            <p:ph type="tbl" sz="quarter" idx="13"/>
            <p:extLst>
              <p:ext uri="{D42A27DB-BD31-4B8C-83A1-F6EECF244321}">
                <p14:modId xmlns:p14="http://schemas.microsoft.com/office/powerpoint/2010/main" val="3553545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32651880"/>
                    </a:ext>
                  </a:extLst>
                </a:gridCol>
                <a:gridCol w="822960">
                  <a:extLst>
                    <a:ext uri="{9D8B030D-6E8A-4147-A177-3AD203B41FA5}">
                      <a16:colId xmlns:a16="http://schemas.microsoft.com/office/drawing/2014/main" val="2640442100"/>
                    </a:ext>
                  </a:extLst>
                </a:gridCol>
                <a:gridCol w="822960">
                  <a:extLst>
                    <a:ext uri="{9D8B030D-6E8A-4147-A177-3AD203B41FA5}">
                      <a16:colId xmlns:a16="http://schemas.microsoft.com/office/drawing/2014/main" val="1572512896"/>
                    </a:ext>
                  </a:extLst>
                </a:gridCol>
                <a:gridCol w="822960">
                  <a:extLst>
                    <a:ext uri="{9D8B030D-6E8A-4147-A177-3AD203B41FA5}">
                      <a16:colId xmlns:a16="http://schemas.microsoft.com/office/drawing/2014/main" val="1806805433"/>
                    </a:ext>
                  </a:extLst>
                </a:gridCol>
                <a:gridCol w="822960">
                  <a:extLst>
                    <a:ext uri="{9D8B030D-6E8A-4147-A177-3AD203B41FA5}">
                      <a16:colId xmlns:a16="http://schemas.microsoft.com/office/drawing/2014/main" val="3923449490"/>
                    </a:ext>
                  </a:extLst>
                </a:gridCol>
                <a:gridCol w="493776">
                  <a:extLst>
                    <a:ext uri="{9D8B030D-6E8A-4147-A177-3AD203B41FA5}">
                      <a16:colId xmlns:a16="http://schemas.microsoft.com/office/drawing/2014/main" val="850922351"/>
                    </a:ext>
                  </a:extLst>
                </a:gridCol>
                <a:gridCol w="493776">
                  <a:extLst>
                    <a:ext uri="{9D8B030D-6E8A-4147-A177-3AD203B41FA5}">
                      <a16:colId xmlns:a16="http://schemas.microsoft.com/office/drawing/2014/main" val="1948371956"/>
                    </a:ext>
                  </a:extLst>
                </a:gridCol>
                <a:gridCol w="493776">
                  <a:extLst>
                    <a:ext uri="{9D8B030D-6E8A-4147-A177-3AD203B41FA5}">
                      <a16:colId xmlns:a16="http://schemas.microsoft.com/office/drawing/2014/main" val="2615782504"/>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770027955"/>
                  </a:ext>
                </a:extLst>
              </a:tr>
              <a:tr h="370840">
                <a:tc>
                  <a:txBody>
                    <a:bodyPr/>
                    <a:lstStyle/>
                    <a:p>
                      <a:r>
                        <a:rPr lang="de-DE" sz="1000" b="1"/>
                        <a:t> NDR Hamburg - 2018-04-12 10:39:24 </a:t>
                      </a:r>
                      <a:r>
                        <a:rPr lang="de-DE" sz="1000"/>
                        <a:t> 
 Tödliche Messerattacke: In der Hamburger Innenstadt hat ein Mann seine Ex-Frau und das gemeinsame Kind erstochen.</a:t>
                      </a:r>
                      <a:endParaRPr lang="en-US" sz="1000"/>
                    </a:p>
                  </a:txBody>
                  <a:tcPr/>
                </a:tc>
                <a:tc>
                  <a:txBody>
                    <a:bodyPr/>
                    <a:lstStyle/>
                    <a:p>
                      <a:r>
                        <a:rPr lang="en-US" sz="1000"/>
                        <a:t>22288</a:t>
                      </a:r>
                    </a:p>
                  </a:txBody>
                  <a:tcPr/>
                </a:tc>
                <a:tc>
                  <a:txBody>
                    <a:bodyPr/>
                    <a:lstStyle/>
                    <a:p>
                      <a:r>
                        <a:rPr lang="en-US" sz="1000"/>
                        <a:t>152269</a:t>
                      </a:r>
                    </a:p>
                  </a:txBody>
                  <a:tcPr/>
                </a:tc>
                <a:tc>
                  <a:txBody>
                    <a:bodyPr/>
                    <a:lstStyle/>
                    <a:p>
                      <a:r>
                        <a:rPr lang="en-US" sz="1000"/>
                        <a:t>14.6 %</a:t>
                      </a:r>
                    </a:p>
                  </a:txBody>
                  <a:tcPr/>
                </a:tc>
                <a:tc>
                  <a:txBody>
                    <a:bodyPr/>
                    <a:lstStyle/>
                    <a:p>
                      <a:r>
                        <a:rPr lang="en-US" sz="1000"/>
                        <a:t>3735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81758749"/>
                  </a:ext>
                </a:extLst>
              </a:tr>
              <a:tr h="370840">
                <a:tc>
                  <a:txBody>
                    <a:bodyPr/>
                    <a:lstStyle/>
                    <a:p>
                      <a:r>
                        <a:rPr lang="de-DE" sz="1000" b="1"/>
                        <a:t> NDR Hamburg - 2018-04-24 08:31:24 </a:t>
                      </a:r>
                      <a:r>
                        <a:rPr lang="de-DE" sz="1000"/>
                        <a:t> 
 Die neue Helgoland-Fähre ist da ⛴👏</a:t>
                      </a:r>
                      <a:endParaRPr lang="en-US" sz="1000"/>
                    </a:p>
                  </a:txBody>
                  <a:tcPr/>
                </a:tc>
                <a:tc>
                  <a:txBody>
                    <a:bodyPr/>
                    <a:lstStyle/>
                    <a:p>
                      <a:r>
                        <a:rPr lang="en-US" sz="1000"/>
                        <a:t>6718</a:t>
                      </a:r>
                    </a:p>
                  </a:txBody>
                  <a:tcPr/>
                </a:tc>
                <a:tc>
                  <a:txBody>
                    <a:bodyPr/>
                    <a:lstStyle/>
                    <a:p>
                      <a:r>
                        <a:rPr lang="en-US" sz="1000"/>
                        <a:t>71709</a:t>
                      </a:r>
                    </a:p>
                  </a:txBody>
                  <a:tcPr/>
                </a:tc>
                <a:tc>
                  <a:txBody>
                    <a:bodyPr/>
                    <a:lstStyle/>
                    <a:p>
                      <a:r>
                        <a:rPr lang="en-US" sz="1000"/>
                        <a:t>9.4 %</a:t>
                      </a:r>
                    </a:p>
                  </a:txBody>
                  <a:tcPr/>
                </a:tc>
                <a:tc>
                  <a:txBody>
                    <a:bodyPr/>
                    <a:lstStyle/>
                    <a:p>
                      <a:r>
                        <a:rPr lang="en-US" sz="1000"/>
                        <a:t>2587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00559000"/>
                  </a:ext>
                </a:extLst>
              </a:tr>
              <a:tr h="370840">
                <a:tc>
                  <a:txBody>
                    <a:bodyPr/>
                    <a:lstStyle/>
                    <a:p>
                      <a:r>
                        <a:rPr lang="de-DE" sz="1000" b="1"/>
                        <a:t> NDR Hamburg - 2018-04-30 16:00:03 </a:t>
                      </a:r>
                      <a:r>
                        <a:rPr lang="de-DE" sz="1000"/>
                        <a:t> 
 Der Albtraum lauerte in der Bananenkiste. 🕷️</a:t>
                      </a:r>
                      <a:endParaRPr lang="en-US" sz="1000"/>
                    </a:p>
                  </a:txBody>
                  <a:tcPr/>
                </a:tc>
                <a:tc>
                  <a:txBody>
                    <a:bodyPr/>
                    <a:lstStyle/>
                    <a:p>
                      <a:r>
                        <a:rPr lang="en-US" sz="1000"/>
                        <a:t>5818</a:t>
                      </a:r>
                    </a:p>
                  </a:txBody>
                  <a:tcPr/>
                </a:tc>
                <a:tc>
                  <a:txBody>
                    <a:bodyPr/>
                    <a:lstStyle/>
                    <a:p>
                      <a:r>
                        <a:rPr lang="en-US" sz="1000"/>
                        <a:t>54673</a:t>
                      </a:r>
                    </a:p>
                  </a:txBody>
                  <a:tcPr/>
                </a:tc>
                <a:tc>
                  <a:txBody>
                    <a:bodyPr/>
                    <a:lstStyle/>
                    <a:p>
                      <a:r>
                        <a:rPr lang="en-US" sz="1000"/>
                        <a:t>10.6 %</a:t>
                      </a:r>
                    </a:p>
                  </a:txBody>
                  <a:tcPr/>
                </a:tc>
                <a:tc>
                  <a:txBody>
                    <a:bodyPr/>
                    <a:lstStyle/>
                    <a:p>
                      <a:r>
                        <a:rPr lang="en-US" sz="1000"/>
                        <a:t>301</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47928902"/>
                  </a:ext>
                </a:extLst>
              </a:tr>
              <a:tr h="370840">
                <a:tc>
                  <a:txBody>
                    <a:bodyPr/>
                    <a:lstStyle/>
                    <a:p>
                      <a:r>
                        <a:rPr lang="de-DE" sz="1000" b="1"/>
                        <a:t> NDR Hamburg - 2018-04-12 11:49:21 </a:t>
                      </a:r>
                      <a:r>
                        <a:rPr lang="de-DE" sz="1000"/>
                        <a:t> 
 Update:
Tödliches Beziehungsdrama in der Hamburger Innenstadt. Polizeisprecher Zill berichtet über die Erkenntnisse der Ermittler.</a:t>
                      </a:r>
                      <a:endParaRPr lang="en-US" sz="1000"/>
                    </a:p>
                  </a:txBody>
                  <a:tcPr/>
                </a:tc>
                <a:tc>
                  <a:txBody>
                    <a:bodyPr/>
                    <a:lstStyle/>
                    <a:p>
                      <a:r>
                        <a:rPr lang="en-US" sz="1000"/>
                        <a:t>5319</a:t>
                      </a:r>
                    </a:p>
                  </a:txBody>
                  <a:tcPr/>
                </a:tc>
                <a:tc>
                  <a:txBody>
                    <a:bodyPr/>
                    <a:lstStyle/>
                    <a:p>
                      <a:r>
                        <a:rPr lang="en-US" sz="1000"/>
                        <a:t>36518</a:t>
                      </a:r>
                    </a:p>
                  </a:txBody>
                  <a:tcPr/>
                </a:tc>
                <a:tc>
                  <a:txBody>
                    <a:bodyPr/>
                    <a:lstStyle/>
                    <a:p>
                      <a:r>
                        <a:rPr lang="en-US" sz="1000"/>
                        <a:t>14.6 %</a:t>
                      </a:r>
                    </a:p>
                  </a:txBody>
                  <a:tcPr/>
                </a:tc>
                <a:tc>
                  <a:txBody>
                    <a:bodyPr/>
                    <a:lstStyle/>
                    <a:p>
                      <a:r>
                        <a:rPr lang="en-US" sz="1000"/>
                        <a:t>633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20965383"/>
                  </a:ext>
                </a:extLst>
              </a:tr>
              <a:tr h="370840">
                <a:tc>
                  <a:txBody>
                    <a:bodyPr/>
                    <a:lstStyle/>
                    <a:p>
                      <a:r>
                        <a:rPr lang="de-DE" sz="1000" b="1"/>
                        <a:t> NDR Hamburg - 2018-04-08 16:27:41 </a:t>
                      </a:r>
                      <a:r>
                        <a:rPr lang="de-DE" sz="1000"/>
                        <a:t> 
 Das Bundeswehrkrankenhaus in Wandsbek hat eine bewegte Geschichte - jetzt soll es renoviert werden.</a:t>
                      </a:r>
                      <a:endParaRPr lang="en-US" sz="1000"/>
                    </a:p>
                  </a:txBody>
                  <a:tcPr/>
                </a:tc>
                <a:tc>
                  <a:txBody>
                    <a:bodyPr/>
                    <a:lstStyle/>
                    <a:p>
                      <a:r>
                        <a:rPr lang="en-US" sz="1000"/>
                        <a:t>5179</a:t>
                      </a:r>
                    </a:p>
                  </a:txBody>
                  <a:tcPr/>
                </a:tc>
                <a:tc>
                  <a:txBody>
                    <a:bodyPr/>
                    <a:lstStyle/>
                    <a:p>
                      <a:r>
                        <a:rPr lang="en-US" sz="1000"/>
                        <a:t>56647</a:t>
                      </a:r>
                    </a:p>
                  </a:txBody>
                  <a:tcPr/>
                </a:tc>
                <a:tc>
                  <a:txBody>
                    <a:bodyPr/>
                    <a:lstStyle/>
                    <a:p>
                      <a:r>
                        <a:rPr lang="en-US" sz="1000"/>
                        <a:t>9.1 %</a:t>
                      </a:r>
                    </a:p>
                  </a:txBody>
                  <a:tcPr/>
                </a:tc>
                <a:tc>
                  <a:txBody>
                    <a:bodyPr/>
                    <a:lstStyle/>
                    <a:p>
                      <a:r>
                        <a:rPr lang="en-US" sz="1000"/>
                        <a:t>1376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87401257"/>
                  </a:ext>
                </a:extLst>
              </a:tr>
            </a:tbl>
          </a:graphicData>
        </a:graphic>
      </p:graphicFrame>
      <p:sp>
        <p:nvSpPr>
          <p:cNvPr id="4" name="Text Placeholder 3">
            <a:extLst>
              <a:ext uri="{FF2B5EF4-FFF2-40B4-BE49-F238E27FC236}">
                <a16:creationId xmlns:a16="http://schemas.microsoft.com/office/drawing/2014/main" id="{463DB881-4F1D-4D4C-BD13-C0F13C1F6C5C}"/>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1669693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73BB0-2B1A-4C2C-ADE5-254CDAB9FF6A}"/>
              </a:ext>
            </a:extLst>
          </p:cNvPr>
          <p:cNvSpPr>
            <a:spLocks noGrp="1"/>
          </p:cNvSpPr>
          <p:nvPr>
            <p:ph type="title"/>
          </p:nvPr>
        </p:nvSpPr>
        <p:spPr/>
        <p:txBody>
          <a:bodyPr/>
          <a:lstStyle/>
          <a:p>
            <a:r>
              <a:rPr lang="de-DE"/>
              <a:t>Eigene Posts - I-Rate Aktive Nutzer - Export | NDR - Hamburg</a:t>
            </a:r>
            <a:endParaRPr lang="en-US"/>
          </a:p>
        </p:txBody>
      </p:sp>
      <p:graphicFrame>
        <p:nvGraphicFramePr>
          <p:cNvPr id="5" name="Table Placeholder 4">
            <a:extLst>
              <a:ext uri="{FF2B5EF4-FFF2-40B4-BE49-F238E27FC236}">
                <a16:creationId xmlns:a16="http://schemas.microsoft.com/office/drawing/2014/main" id="{04572E63-1552-45AF-9A51-B4DDFE60FA79}"/>
              </a:ext>
            </a:extLst>
          </p:cNvPr>
          <p:cNvGraphicFramePr>
            <a:graphicFrameLocks noGrp="1"/>
          </p:cNvGraphicFramePr>
          <p:nvPr>
            <p:ph type="tbl" sz="quarter" idx="13"/>
            <p:extLst>
              <p:ext uri="{D42A27DB-BD31-4B8C-83A1-F6EECF244321}">
                <p14:modId xmlns:p14="http://schemas.microsoft.com/office/powerpoint/2010/main" val="361475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56018024"/>
                    </a:ext>
                  </a:extLst>
                </a:gridCol>
                <a:gridCol w="822960">
                  <a:extLst>
                    <a:ext uri="{9D8B030D-6E8A-4147-A177-3AD203B41FA5}">
                      <a16:colId xmlns:a16="http://schemas.microsoft.com/office/drawing/2014/main" val="1242652128"/>
                    </a:ext>
                  </a:extLst>
                </a:gridCol>
                <a:gridCol w="822960">
                  <a:extLst>
                    <a:ext uri="{9D8B030D-6E8A-4147-A177-3AD203B41FA5}">
                      <a16:colId xmlns:a16="http://schemas.microsoft.com/office/drawing/2014/main" val="601852160"/>
                    </a:ext>
                  </a:extLst>
                </a:gridCol>
                <a:gridCol w="822960">
                  <a:extLst>
                    <a:ext uri="{9D8B030D-6E8A-4147-A177-3AD203B41FA5}">
                      <a16:colId xmlns:a16="http://schemas.microsoft.com/office/drawing/2014/main" val="3626487885"/>
                    </a:ext>
                  </a:extLst>
                </a:gridCol>
                <a:gridCol w="822960">
                  <a:extLst>
                    <a:ext uri="{9D8B030D-6E8A-4147-A177-3AD203B41FA5}">
                      <a16:colId xmlns:a16="http://schemas.microsoft.com/office/drawing/2014/main" val="436765058"/>
                    </a:ext>
                  </a:extLst>
                </a:gridCol>
                <a:gridCol w="822960">
                  <a:extLst>
                    <a:ext uri="{9D8B030D-6E8A-4147-A177-3AD203B41FA5}">
                      <a16:colId xmlns:a16="http://schemas.microsoft.com/office/drawing/2014/main" val="4269546762"/>
                    </a:ext>
                  </a:extLst>
                </a:gridCol>
                <a:gridCol w="822960">
                  <a:extLst>
                    <a:ext uri="{9D8B030D-6E8A-4147-A177-3AD203B41FA5}">
                      <a16:colId xmlns:a16="http://schemas.microsoft.com/office/drawing/2014/main" val="2538747173"/>
                    </a:ext>
                  </a:extLst>
                </a:gridCol>
                <a:gridCol w="822960">
                  <a:extLst>
                    <a:ext uri="{9D8B030D-6E8A-4147-A177-3AD203B41FA5}">
                      <a16:colId xmlns:a16="http://schemas.microsoft.com/office/drawing/2014/main" val="1033389735"/>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70802791"/>
                  </a:ext>
                </a:extLst>
              </a:tr>
              <a:tr h="370840">
                <a:tc>
                  <a:txBody>
                    <a:bodyPr/>
                    <a:lstStyle/>
                    <a:p>
                      <a:r>
                        <a:rPr lang="de-DE" sz="1000" b="1"/>
                        <a:t> NDR Hamburg - 2018-04-15 11:19:24 </a:t>
                      </a:r>
                      <a:r>
                        <a:rPr lang="de-DE" sz="1000"/>
                        <a:t> 
 Seit 19 Jahren ist Hilal Ercan aus Hamburg-Lurup verschwunden. Nun hat die Polizei Hamburg neue Hinweise erhalten - dank einer Tafel, die am Einkaufszentrum Elbgaustraße hängt.</a:t>
                      </a:r>
                      <a:endParaRPr lang="en-US" sz="1000"/>
                    </a:p>
                  </a:txBody>
                  <a:tcPr/>
                </a:tc>
                <a:tc>
                  <a:txBody>
                    <a:bodyPr/>
                    <a:lstStyle/>
                    <a:p>
                      <a:r>
                        <a:rPr lang="en-US" sz="1000"/>
                        <a:t>15.0 %</a:t>
                      </a:r>
                    </a:p>
                  </a:txBody>
                  <a:tcPr/>
                </a:tc>
                <a:tc>
                  <a:txBody>
                    <a:bodyPr/>
                    <a:lstStyle/>
                    <a:p>
                      <a:r>
                        <a:rPr lang="en-US" sz="1000"/>
                        <a:t>1326</a:t>
                      </a:r>
                    </a:p>
                  </a:txBody>
                  <a:tcPr/>
                </a:tc>
                <a:tc>
                  <a:txBody>
                    <a:bodyPr/>
                    <a:lstStyle/>
                    <a:p>
                      <a:r>
                        <a:rPr lang="en-US" sz="1000"/>
                        <a:t>8845</a:t>
                      </a:r>
                    </a:p>
                  </a:txBody>
                  <a:tcPr/>
                </a:tc>
                <a:tc>
                  <a:txBody>
                    <a:bodyPr/>
                    <a:lstStyle/>
                    <a:p>
                      <a:r>
                        <a:rPr lang="en-US" sz="1000"/>
                        <a:t>48</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28140828"/>
                  </a:ext>
                </a:extLst>
              </a:tr>
              <a:tr h="370840">
                <a:tc>
                  <a:txBody>
                    <a:bodyPr/>
                    <a:lstStyle/>
                    <a:p>
                      <a:r>
                        <a:rPr lang="de-DE" sz="1000" b="1"/>
                        <a:t> NDR Hamburg - 2018-04-20 07:21:45 </a:t>
                      </a:r>
                      <a:r>
                        <a:rPr lang="de-DE" sz="1000"/>
                        <a:t> 
 Die Polizei hat in Wandsbek einen Mann niedergeschossen. Er hatte Fußgänger mit einem Messer bedroht.</a:t>
                      </a:r>
                      <a:endParaRPr lang="en-US" sz="1000"/>
                    </a:p>
                  </a:txBody>
                  <a:tcPr/>
                </a:tc>
                <a:tc>
                  <a:txBody>
                    <a:bodyPr/>
                    <a:lstStyle/>
                    <a:p>
                      <a:r>
                        <a:rPr lang="en-US" sz="1000"/>
                        <a:t>14.9 %</a:t>
                      </a:r>
                    </a:p>
                  </a:txBody>
                  <a:tcPr/>
                </a:tc>
                <a:tc>
                  <a:txBody>
                    <a:bodyPr/>
                    <a:lstStyle/>
                    <a:p>
                      <a:r>
                        <a:rPr lang="en-US" sz="1000"/>
                        <a:t>1813</a:t>
                      </a:r>
                    </a:p>
                  </a:txBody>
                  <a:tcPr/>
                </a:tc>
                <a:tc>
                  <a:txBody>
                    <a:bodyPr/>
                    <a:lstStyle/>
                    <a:p>
                      <a:r>
                        <a:rPr lang="en-US" sz="1000"/>
                        <a:t>12205</a:t>
                      </a:r>
                    </a:p>
                  </a:txBody>
                  <a:tcPr/>
                </a:tc>
                <a:tc>
                  <a:txBody>
                    <a:bodyPr/>
                    <a:lstStyle/>
                    <a:p>
                      <a:r>
                        <a:rPr lang="en-US" sz="1000"/>
                        <a:t>311</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31667033"/>
                  </a:ext>
                </a:extLst>
              </a:tr>
              <a:tr h="370840">
                <a:tc>
                  <a:txBody>
                    <a:bodyPr/>
                    <a:lstStyle/>
                    <a:p>
                      <a:r>
                        <a:rPr lang="de-DE" sz="1000" b="1"/>
                        <a:t> NDR Hamburg - 2018-04-12 11:49:21 </a:t>
                      </a:r>
                      <a:r>
                        <a:rPr lang="de-DE" sz="1000"/>
                        <a:t> 
 Update:
Tödliches Beziehungsdrama in der Hamburger Innenstadt. Polizeisprecher Zill berichtet über die Erkenntnisse der Ermittler.</a:t>
                      </a:r>
                      <a:endParaRPr lang="en-US" sz="1000"/>
                    </a:p>
                  </a:txBody>
                  <a:tcPr/>
                </a:tc>
                <a:tc>
                  <a:txBody>
                    <a:bodyPr/>
                    <a:lstStyle/>
                    <a:p>
                      <a:r>
                        <a:rPr lang="en-US" sz="1000"/>
                        <a:t>14.6 %</a:t>
                      </a:r>
                    </a:p>
                  </a:txBody>
                  <a:tcPr/>
                </a:tc>
                <a:tc>
                  <a:txBody>
                    <a:bodyPr/>
                    <a:lstStyle/>
                    <a:p>
                      <a:r>
                        <a:rPr lang="en-US" sz="1000"/>
                        <a:t>5319</a:t>
                      </a:r>
                    </a:p>
                  </a:txBody>
                  <a:tcPr/>
                </a:tc>
                <a:tc>
                  <a:txBody>
                    <a:bodyPr/>
                    <a:lstStyle/>
                    <a:p>
                      <a:r>
                        <a:rPr lang="en-US" sz="1000"/>
                        <a:t>36518</a:t>
                      </a:r>
                    </a:p>
                  </a:txBody>
                  <a:tcPr/>
                </a:tc>
                <a:tc>
                  <a:txBody>
                    <a:bodyPr/>
                    <a:lstStyle/>
                    <a:p>
                      <a:r>
                        <a:rPr lang="en-US" sz="1000"/>
                        <a:t>633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45841973"/>
                  </a:ext>
                </a:extLst>
              </a:tr>
              <a:tr h="370840">
                <a:tc>
                  <a:txBody>
                    <a:bodyPr/>
                    <a:lstStyle/>
                    <a:p>
                      <a:r>
                        <a:rPr lang="de-DE" sz="1000" b="1"/>
                        <a:t> NDR Hamburg - 2018-04-12 10:39:24 </a:t>
                      </a:r>
                      <a:r>
                        <a:rPr lang="de-DE" sz="1000"/>
                        <a:t> 
 Tödliche Messerattacke: In der Hamburger Innenstadt hat ein Mann seine Ex-Frau und das gemeinsame Kind erstochen.</a:t>
                      </a:r>
                      <a:endParaRPr lang="en-US" sz="1000"/>
                    </a:p>
                  </a:txBody>
                  <a:tcPr/>
                </a:tc>
                <a:tc>
                  <a:txBody>
                    <a:bodyPr/>
                    <a:lstStyle/>
                    <a:p>
                      <a:r>
                        <a:rPr lang="en-US" sz="1000"/>
                        <a:t>14.6 %</a:t>
                      </a:r>
                    </a:p>
                  </a:txBody>
                  <a:tcPr/>
                </a:tc>
                <a:tc>
                  <a:txBody>
                    <a:bodyPr/>
                    <a:lstStyle/>
                    <a:p>
                      <a:r>
                        <a:rPr lang="en-US" sz="1000"/>
                        <a:t>22288</a:t>
                      </a:r>
                    </a:p>
                  </a:txBody>
                  <a:tcPr/>
                </a:tc>
                <a:tc>
                  <a:txBody>
                    <a:bodyPr/>
                    <a:lstStyle/>
                    <a:p>
                      <a:r>
                        <a:rPr lang="en-US" sz="1000"/>
                        <a:t>152269</a:t>
                      </a:r>
                    </a:p>
                  </a:txBody>
                  <a:tcPr/>
                </a:tc>
                <a:tc>
                  <a:txBody>
                    <a:bodyPr/>
                    <a:lstStyle/>
                    <a:p>
                      <a:r>
                        <a:rPr lang="en-US" sz="1000"/>
                        <a:t>3735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71448973"/>
                  </a:ext>
                </a:extLst>
              </a:tr>
              <a:tr h="370840">
                <a:tc>
                  <a:txBody>
                    <a:bodyPr/>
                    <a:lstStyle/>
                    <a:p>
                      <a:r>
                        <a:rPr lang="de-DE" sz="1000" b="1"/>
                        <a:t> NDR Hamburg - 2018-04-23 08:17:44 </a:t>
                      </a:r>
                      <a:r>
                        <a:rPr lang="de-DE" sz="1000"/>
                        <a:t> 
 Feuerwehrtaucher haben am Montagmorgen eine männliche Wasserleiche aus der Elbe gezogen. Ist es der vermisste Schotte Liam Colgan?</a:t>
                      </a:r>
                      <a:endParaRPr lang="en-US" sz="1000"/>
                    </a:p>
                  </a:txBody>
                  <a:tcPr/>
                </a:tc>
                <a:tc>
                  <a:txBody>
                    <a:bodyPr/>
                    <a:lstStyle/>
                    <a:p>
                      <a:r>
                        <a:rPr lang="en-US" sz="1000"/>
                        <a:t>14.4 %</a:t>
                      </a:r>
                    </a:p>
                  </a:txBody>
                  <a:tcPr/>
                </a:tc>
                <a:tc>
                  <a:txBody>
                    <a:bodyPr/>
                    <a:lstStyle/>
                    <a:p>
                      <a:r>
                        <a:rPr lang="en-US" sz="1000"/>
                        <a:t>1608</a:t>
                      </a:r>
                    </a:p>
                  </a:txBody>
                  <a:tcPr/>
                </a:tc>
                <a:tc>
                  <a:txBody>
                    <a:bodyPr/>
                    <a:lstStyle/>
                    <a:p>
                      <a:r>
                        <a:rPr lang="en-US" sz="1000"/>
                        <a:t>11133</a:t>
                      </a:r>
                    </a:p>
                  </a:txBody>
                  <a:tcPr/>
                </a:tc>
                <a:tc>
                  <a:txBody>
                    <a:bodyPr/>
                    <a:lstStyle/>
                    <a:p>
                      <a:r>
                        <a:rPr lang="en-US" sz="1000"/>
                        <a:t>170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66403052"/>
                  </a:ext>
                </a:extLst>
              </a:tr>
            </a:tbl>
          </a:graphicData>
        </a:graphic>
      </p:graphicFrame>
      <p:sp>
        <p:nvSpPr>
          <p:cNvPr id="4" name="Text Placeholder 3">
            <a:extLst>
              <a:ext uri="{FF2B5EF4-FFF2-40B4-BE49-F238E27FC236}">
                <a16:creationId xmlns:a16="http://schemas.microsoft.com/office/drawing/2014/main" id="{E9F4D05A-BC07-4567-95AD-94B4A3A7BD41}"/>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3609151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9F87C-508B-49E2-BD56-32D41473B3FB}"/>
              </a:ext>
            </a:extLst>
          </p:cNvPr>
          <p:cNvSpPr>
            <a:spLocks noGrp="1"/>
          </p:cNvSpPr>
          <p:nvPr>
            <p:ph type="title"/>
          </p:nvPr>
        </p:nvSpPr>
        <p:spPr/>
        <p:txBody>
          <a:bodyPr/>
          <a:lstStyle/>
          <a:p>
            <a:r>
              <a:rPr lang="en-US"/>
              <a:t>Eigene Posts - I-Rate Aktive Nutzer-Flop - Export | NDR - Hamburg</a:t>
            </a:r>
          </a:p>
        </p:txBody>
      </p:sp>
      <p:graphicFrame>
        <p:nvGraphicFramePr>
          <p:cNvPr id="5" name="Table Placeholder 4">
            <a:extLst>
              <a:ext uri="{FF2B5EF4-FFF2-40B4-BE49-F238E27FC236}">
                <a16:creationId xmlns:a16="http://schemas.microsoft.com/office/drawing/2014/main" id="{FC492400-BF51-476E-931B-13FBB6FE6BDE}"/>
              </a:ext>
            </a:extLst>
          </p:cNvPr>
          <p:cNvGraphicFramePr>
            <a:graphicFrameLocks noGrp="1"/>
          </p:cNvGraphicFramePr>
          <p:nvPr>
            <p:ph type="tbl" sz="quarter" idx="13"/>
            <p:extLst>
              <p:ext uri="{D42A27DB-BD31-4B8C-83A1-F6EECF244321}">
                <p14:modId xmlns:p14="http://schemas.microsoft.com/office/powerpoint/2010/main" val="653099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02144132"/>
                    </a:ext>
                  </a:extLst>
                </a:gridCol>
                <a:gridCol w="822960">
                  <a:extLst>
                    <a:ext uri="{9D8B030D-6E8A-4147-A177-3AD203B41FA5}">
                      <a16:colId xmlns:a16="http://schemas.microsoft.com/office/drawing/2014/main" val="924122204"/>
                    </a:ext>
                  </a:extLst>
                </a:gridCol>
                <a:gridCol w="822960">
                  <a:extLst>
                    <a:ext uri="{9D8B030D-6E8A-4147-A177-3AD203B41FA5}">
                      <a16:colId xmlns:a16="http://schemas.microsoft.com/office/drawing/2014/main" val="310957798"/>
                    </a:ext>
                  </a:extLst>
                </a:gridCol>
                <a:gridCol w="822960">
                  <a:extLst>
                    <a:ext uri="{9D8B030D-6E8A-4147-A177-3AD203B41FA5}">
                      <a16:colId xmlns:a16="http://schemas.microsoft.com/office/drawing/2014/main" val="3213804275"/>
                    </a:ext>
                  </a:extLst>
                </a:gridCol>
                <a:gridCol w="822960">
                  <a:extLst>
                    <a:ext uri="{9D8B030D-6E8A-4147-A177-3AD203B41FA5}">
                      <a16:colId xmlns:a16="http://schemas.microsoft.com/office/drawing/2014/main" val="1749889802"/>
                    </a:ext>
                  </a:extLst>
                </a:gridCol>
                <a:gridCol w="822960">
                  <a:extLst>
                    <a:ext uri="{9D8B030D-6E8A-4147-A177-3AD203B41FA5}">
                      <a16:colId xmlns:a16="http://schemas.microsoft.com/office/drawing/2014/main" val="3113769955"/>
                    </a:ext>
                  </a:extLst>
                </a:gridCol>
                <a:gridCol w="822960">
                  <a:extLst>
                    <a:ext uri="{9D8B030D-6E8A-4147-A177-3AD203B41FA5}">
                      <a16:colId xmlns:a16="http://schemas.microsoft.com/office/drawing/2014/main" val="3741979226"/>
                    </a:ext>
                  </a:extLst>
                </a:gridCol>
                <a:gridCol w="822960">
                  <a:extLst>
                    <a:ext uri="{9D8B030D-6E8A-4147-A177-3AD203B41FA5}">
                      <a16:colId xmlns:a16="http://schemas.microsoft.com/office/drawing/2014/main" val="2905286718"/>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927820113"/>
                  </a:ext>
                </a:extLst>
              </a:tr>
              <a:tr h="370840">
                <a:tc>
                  <a:txBody>
                    <a:bodyPr/>
                    <a:lstStyle/>
                    <a:p>
                      <a:r>
                        <a:rPr lang="de-DE" sz="1000" b="1"/>
                        <a:t> NDR Hamburg - 2018-04-30 04:14:29 </a:t>
                      </a:r>
                      <a:r>
                        <a:rPr lang="de-DE" sz="1000"/>
                        <a:t>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65746173"/>
                  </a:ext>
                </a:extLst>
              </a:tr>
              <a:tr h="370840">
                <a:tc>
                  <a:txBody>
                    <a:bodyPr/>
                    <a:lstStyle/>
                    <a:p>
                      <a:r>
                        <a:rPr lang="de-DE" sz="1000" b="1"/>
                        <a:t> NDR Hamburg - 2018-04-25 13:40:26 </a:t>
                      </a:r>
                      <a:r>
                        <a:rPr lang="de-DE" sz="1000"/>
                        <a:t> 
 "Einfach unglaublich" - so das Fazit von unserem Moderator Ulf Ansorge. Er hat mit den Gewinnern unserer Aktion "Wünsch Dir Deinen NDR" einen Blick hinter die Kulissen der Elbphilharmonie geworfen.</a:t>
                      </a:r>
                      <a:endParaRPr lang="en-US" sz="1000"/>
                    </a:p>
                  </a:txBody>
                  <a:tcPr/>
                </a:tc>
                <a:tc>
                  <a:txBody>
                    <a:bodyPr/>
                    <a:lstStyle/>
                    <a:p>
                      <a:r>
                        <a:rPr lang="en-US" sz="1000"/>
                        <a:t>1.9 %</a:t>
                      </a:r>
                    </a:p>
                  </a:txBody>
                  <a:tcPr/>
                </a:tc>
                <a:tc>
                  <a:txBody>
                    <a:bodyPr/>
                    <a:lstStyle/>
                    <a:p>
                      <a:r>
                        <a:rPr lang="en-US" sz="1000"/>
                        <a:t>105</a:t>
                      </a:r>
                    </a:p>
                  </a:txBody>
                  <a:tcPr/>
                </a:tc>
                <a:tc>
                  <a:txBody>
                    <a:bodyPr/>
                    <a:lstStyle/>
                    <a:p>
                      <a:r>
                        <a:rPr lang="en-US" sz="1000"/>
                        <a:t>5468</a:t>
                      </a:r>
                    </a:p>
                  </a:txBody>
                  <a:tcPr/>
                </a:tc>
                <a:tc>
                  <a:txBody>
                    <a:bodyPr/>
                    <a:lstStyle/>
                    <a:p>
                      <a:r>
                        <a:rPr lang="en-US" sz="1000"/>
                        <a:t>36</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5995310"/>
                  </a:ext>
                </a:extLst>
              </a:tr>
              <a:tr h="370840">
                <a:tc>
                  <a:txBody>
                    <a:bodyPr/>
                    <a:lstStyle/>
                    <a:p>
                      <a:r>
                        <a:rPr lang="de-DE" sz="1000" b="1"/>
                        <a:t> NDR Hamburg - 2018-04-02 08:22:58 </a:t>
                      </a:r>
                      <a:r>
                        <a:rPr lang="de-DE" sz="1000"/>
                        <a:t> 
 Wirtschaftssenator Horch reist am Sonntag für eine Woche nach Japan. Dabei soll es unter anderem um alternative Energieversorgung gehen.</a:t>
                      </a:r>
                      <a:endParaRPr lang="en-US" sz="1000"/>
                    </a:p>
                  </a:txBody>
                  <a:tcPr/>
                </a:tc>
                <a:tc>
                  <a:txBody>
                    <a:bodyPr/>
                    <a:lstStyle/>
                    <a:p>
                      <a:r>
                        <a:rPr lang="en-US" sz="1000"/>
                        <a:t>2.1 %</a:t>
                      </a:r>
                    </a:p>
                  </a:txBody>
                  <a:tcPr/>
                </a:tc>
                <a:tc>
                  <a:txBody>
                    <a:bodyPr/>
                    <a:lstStyle/>
                    <a:p>
                      <a:r>
                        <a:rPr lang="en-US" sz="1000"/>
                        <a:t>25</a:t>
                      </a:r>
                    </a:p>
                  </a:txBody>
                  <a:tcPr/>
                </a:tc>
                <a:tc>
                  <a:txBody>
                    <a:bodyPr/>
                    <a:lstStyle/>
                    <a:p>
                      <a:r>
                        <a:rPr lang="en-US" sz="1000"/>
                        <a:t>1205</a:t>
                      </a:r>
                    </a:p>
                  </a:txBody>
                  <a:tcPr/>
                </a:tc>
                <a:tc>
                  <a:txBody>
                    <a:bodyPr/>
                    <a:lstStyle/>
                    <a:p>
                      <a:r>
                        <a:rPr lang="en-US" sz="1000"/>
                        <a:t>4</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35481958"/>
                  </a:ext>
                </a:extLst>
              </a:tr>
              <a:tr h="370840">
                <a:tc>
                  <a:txBody>
                    <a:bodyPr/>
                    <a:lstStyle/>
                    <a:p>
                      <a:r>
                        <a:rPr lang="sv-SE" sz="1000" b="1"/>
                        <a:t> NDR Hamburg - 2018-04-12 15:50:54 </a:t>
                      </a:r>
                      <a:r>
                        <a:rPr lang="sv-SE" sz="1000"/>
                        <a:t> 
 Wi hebbt Tickets för jo! 🎉🎊🎤</a:t>
                      </a:r>
                      <a:endParaRPr lang="en-US" sz="1000"/>
                    </a:p>
                  </a:txBody>
                  <a:tcPr/>
                </a:tc>
                <a:tc>
                  <a:txBody>
                    <a:bodyPr/>
                    <a:lstStyle/>
                    <a:p>
                      <a:r>
                        <a:rPr lang="en-US" sz="1000"/>
                        <a:t>2.2 %</a:t>
                      </a:r>
                    </a:p>
                  </a:txBody>
                  <a:tcPr/>
                </a:tc>
                <a:tc>
                  <a:txBody>
                    <a:bodyPr/>
                    <a:lstStyle/>
                    <a:p>
                      <a:r>
                        <a:rPr lang="en-US" sz="1000"/>
                        <a:t>262</a:t>
                      </a:r>
                    </a:p>
                  </a:txBody>
                  <a:tcPr/>
                </a:tc>
                <a:tc>
                  <a:txBody>
                    <a:bodyPr/>
                    <a:lstStyle/>
                    <a:p>
                      <a:r>
                        <a:rPr lang="en-US" sz="1000"/>
                        <a:t>11938</a:t>
                      </a:r>
                    </a:p>
                  </a:txBody>
                  <a:tcPr/>
                </a:tc>
                <a:tc>
                  <a:txBody>
                    <a:bodyPr/>
                    <a:lstStyle/>
                    <a:p>
                      <a:r>
                        <a:rPr lang="en-US" sz="1000"/>
                        <a:t>78</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85860174"/>
                  </a:ext>
                </a:extLst>
              </a:tr>
              <a:tr h="370840">
                <a:tc>
                  <a:txBody>
                    <a:bodyPr/>
                    <a:lstStyle/>
                    <a:p>
                      <a:r>
                        <a:rPr lang="de-DE" sz="1000" b="1"/>
                        <a:t> NDR Hamburg - 2018-04-26 18:23:45 </a:t>
                      </a:r>
                      <a:r>
                        <a:rPr lang="de-DE" sz="1000"/>
                        <a:t> 
 Werft im Wandel: Der neue Eigentümer hat bei Blohm + Voss zehn Millionen Euro investiert - für die Modernisierung der Hallen und neue Anlagen.</a:t>
                      </a:r>
                      <a:endParaRPr lang="en-US" sz="1000"/>
                    </a:p>
                  </a:txBody>
                  <a:tcPr/>
                </a:tc>
                <a:tc>
                  <a:txBody>
                    <a:bodyPr/>
                    <a:lstStyle/>
                    <a:p>
                      <a:r>
                        <a:rPr lang="en-US" sz="1000"/>
                        <a:t>2.2 %</a:t>
                      </a:r>
                    </a:p>
                  </a:txBody>
                  <a:tcPr/>
                </a:tc>
                <a:tc>
                  <a:txBody>
                    <a:bodyPr/>
                    <a:lstStyle/>
                    <a:p>
                      <a:r>
                        <a:rPr lang="en-US" sz="1000"/>
                        <a:t>174</a:t>
                      </a:r>
                    </a:p>
                  </a:txBody>
                  <a:tcPr/>
                </a:tc>
                <a:tc>
                  <a:txBody>
                    <a:bodyPr/>
                    <a:lstStyle/>
                    <a:p>
                      <a:r>
                        <a:rPr lang="en-US" sz="1000"/>
                        <a:t>7885</a:t>
                      </a:r>
                    </a:p>
                  </a:txBody>
                  <a:tcPr/>
                </a:tc>
                <a:tc>
                  <a:txBody>
                    <a:bodyPr/>
                    <a:lstStyle/>
                    <a:p>
                      <a:r>
                        <a:rPr lang="en-US" sz="1000"/>
                        <a:t>29</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9802681"/>
                  </a:ext>
                </a:extLst>
              </a:tr>
            </a:tbl>
          </a:graphicData>
        </a:graphic>
      </p:graphicFrame>
      <p:sp>
        <p:nvSpPr>
          <p:cNvPr id="4" name="Text Placeholder 3">
            <a:extLst>
              <a:ext uri="{FF2B5EF4-FFF2-40B4-BE49-F238E27FC236}">
                <a16:creationId xmlns:a16="http://schemas.microsoft.com/office/drawing/2014/main" id="{692FF695-13F9-4B02-8C22-54D22DC3FC55}"/>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3360855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A8321-C5B3-4258-9811-53A611D16CD7}"/>
              </a:ext>
            </a:extLst>
          </p:cNvPr>
          <p:cNvSpPr>
            <a:spLocks noGrp="1"/>
          </p:cNvSpPr>
          <p:nvPr>
            <p:ph type="title"/>
          </p:nvPr>
        </p:nvSpPr>
        <p:spPr/>
        <p:txBody>
          <a:bodyPr/>
          <a:lstStyle/>
          <a:p>
            <a:r>
              <a:rPr lang="de-DE"/>
              <a:t>Eigene Post - Summe Interaktionen - Export | NDR - Hamburg</a:t>
            </a:r>
            <a:endParaRPr lang="en-US"/>
          </a:p>
        </p:txBody>
      </p:sp>
      <p:graphicFrame>
        <p:nvGraphicFramePr>
          <p:cNvPr id="5" name="Table Placeholder 4">
            <a:extLst>
              <a:ext uri="{FF2B5EF4-FFF2-40B4-BE49-F238E27FC236}">
                <a16:creationId xmlns:a16="http://schemas.microsoft.com/office/drawing/2014/main" id="{67608094-7B08-41B7-8575-4C880A75956A}"/>
              </a:ext>
            </a:extLst>
          </p:cNvPr>
          <p:cNvGraphicFramePr>
            <a:graphicFrameLocks noGrp="1"/>
          </p:cNvGraphicFramePr>
          <p:nvPr>
            <p:ph type="tbl" sz="quarter" idx="13"/>
            <p:extLst>
              <p:ext uri="{D42A27DB-BD31-4B8C-83A1-F6EECF244321}">
                <p14:modId xmlns:p14="http://schemas.microsoft.com/office/powerpoint/2010/main" val="2490188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64898573"/>
                    </a:ext>
                  </a:extLst>
                </a:gridCol>
                <a:gridCol w="822960">
                  <a:extLst>
                    <a:ext uri="{9D8B030D-6E8A-4147-A177-3AD203B41FA5}">
                      <a16:colId xmlns:a16="http://schemas.microsoft.com/office/drawing/2014/main" val="170698490"/>
                    </a:ext>
                  </a:extLst>
                </a:gridCol>
                <a:gridCol w="822960">
                  <a:extLst>
                    <a:ext uri="{9D8B030D-6E8A-4147-A177-3AD203B41FA5}">
                      <a16:colId xmlns:a16="http://schemas.microsoft.com/office/drawing/2014/main" val="670630386"/>
                    </a:ext>
                  </a:extLst>
                </a:gridCol>
                <a:gridCol w="822960">
                  <a:extLst>
                    <a:ext uri="{9D8B030D-6E8A-4147-A177-3AD203B41FA5}">
                      <a16:colId xmlns:a16="http://schemas.microsoft.com/office/drawing/2014/main" val="186972685"/>
                    </a:ext>
                  </a:extLst>
                </a:gridCol>
                <a:gridCol w="822960">
                  <a:extLst>
                    <a:ext uri="{9D8B030D-6E8A-4147-A177-3AD203B41FA5}">
                      <a16:colId xmlns:a16="http://schemas.microsoft.com/office/drawing/2014/main" val="315764369"/>
                    </a:ext>
                  </a:extLst>
                </a:gridCol>
                <a:gridCol w="822960">
                  <a:extLst>
                    <a:ext uri="{9D8B030D-6E8A-4147-A177-3AD203B41FA5}">
                      <a16:colId xmlns:a16="http://schemas.microsoft.com/office/drawing/2014/main" val="1313560482"/>
                    </a:ext>
                  </a:extLst>
                </a:gridCol>
                <a:gridCol w="822960">
                  <a:extLst>
                    <a:ext uri="{9D8B030D-6E8A-4147-A177-3AD203B41FA5}">
                      <a16:colId xmlns:a16="http://schemas.microsoft.com/office/drawing/2014/main" val="3075297556"/>
                    </a:ext>
                  </a:extLst>
                </a:gridCol>
                <a:gridCol w="822960">
                  <a:extLst>
                    <a:ext uri="{9D8B030D-6E8A-4147-A177-3AD203B41FA5}">
                      <a16:colId xmlns:a16="http://schemas.microsoft.com/office/drawing/2014/main" val="2522014503"/>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629568864"/>
                  </a:ext>
                </a:extLst>
              </a:tr>
              <a:tr h="370840">
                <a:tc>
                  <a:txBody>
                    <a:bodyPr/>
                    <a:lstStyle/>
                    <a:p>
                      <a:r>
                        <a:rPr lang="de-DE" sz="1000" b="1"/>
                        <a:t> NDR Hamburg - 2018-04-12 10:39:24 </a:t>
                      </a:r>
                      <a:r>
                        <a:rPr lang="de-DE" sz="1000"/>
                        <a:t> 
 Tödliche Messerattacke: In der Hamburger Innenstadt hat ein Mann seine Ex-Frau und das gemeinsame Kind erstochen.</a:t>
                      </a:r>
                      <a:endParaRPr lang="en-US" sz="1000"/>
                    </a:p>
                  </a:txBody>
                  <a:tcPr/>
                </a:tc>
                <a:tc>
                  <a:txBody>
                    <a:bodyPr/>
                    <a:lstStyle/>
                    <a:p>
                      <a:r>
                        <a:rPr lang="en-US" sz="1000"/>
                        <a:t>5293</a:t>
                      </a:r>
                    </a:p>
                  </a:txBody>
                  <a:tcPr/>
                </a:tc>
                <a:tc>
                  <a:txBody>
                    <a:bodyPr/>
                    <a:lstStyle/>
                    <a:p>
                      <a:r>
                        <a:rPr lang="en-US" sz="1000"/>
                        <a:t>3735</a:t>
                      </a:r>
                    </a:p>
                  </a:txBody>
                  <a:tcPr/>
                </a:tc>
                <a:tc>
                  <a:txBody>
                    <a:bodyPr/>
                    <a:lstStyle/>
                    <a:p>
                      <a:r>
                        <a:rPr lang="en-US" sz="1000"/>
                        <a:t>425</a:t>
                      </a:r>
                    </a:p>
                  </a:txBody>
                  <a:tcPr/>
                </a:tc>
                <a:tc>
                  <a:txBody>
                    <a:bodyPr/>
                    <a:lstStyle/>
                    <a:p>
                      <a:r>
                        <a:rPr lang="en-US" sz="1000"/>
                        <a:t>1133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25560388"/>
                  </a:ext>
                </a:extLst>
              </a:tr>
              <a:tr h="370840">
                <a:tc>
                  <a:txBody>
                    <a:bodyPr/>
                    <a:lstStyle/>
                    <a:p>
                      <a:r>
                        <a:rPr lang="de-DE" sz="1000" b="1"/>
                        <a:t> NDR Hamburg - 2018-04-24 08:31:24 </a:t>
                      </a:r>
                      <a:r>
                        <a:rPr lang="de-DE" sz="1000"/>
                        <a:t> 
 Die neue Helgoland-Fähre ist da ⛴👏</a:t>
                      </a:r>
                      <a:endParaRPr lang="en-US" sz="1000"/>
                    </a:p>
                  </a:txBody>
                  <a:tcPr/>
                </a:tc>
                <a:tc>
                  <a:txBody>
                    <a:bodyPr/>
                    <a:lstStyle/>
                    <a:p>
                      <a:r>
                        <a:rPr lang="en-US" sz="1000"/>
                        <a:t>3106</a:t>
                      </a:r>
                    </a:p>
                  </a:txBody>
                  <a:tcPr/>
                </a:tc>
                <a:tc>
                  <a:txBody>
                    <a:bodyPr/>
                    <a:lstStyle/>
                    <a:p>
                      <a:r>
                        <a:rPr lang="en-US" sz="1000"/>
                        <a:t>2587</a:t>
                      </a:r>
                    </a:p>
                  </a:txBody>
                  <a:tcPr/>
                </a:tc>
                <a:tc>
                  <a:txBody>
                    <a:bodyPr/>
                    <a:lstStyle/>
                    <a:p>
                      <a:r>
                        <a:rPr lang="en-US" sz="1000"/>
                        <a:t>60</a:t>
                      </a:r>
                    </a:p>
                  </a:txBody>
                  <a:tcPr/>
                </a:tc>
                <a:tc>
                  <a:txBody>
                    <a:bodyPr/>
                    <a:lstStyle/>
                    <a:p>
                      <a:r>
                        <a:rPr lang="en-US" sz="1000"/>
                        <a:t>459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36590745"/>
                  </a:ext>
                </a:extLst>
              </a:tr>
              <a:tr h="370840">
                <a:tc>
                  <a:txBody>
                    <a:bodyPr/>
                    <a:lstStyle/>
                    <a:p>
                      <a:r>
                        <a:rPr lang="de-DE" sz="1000" b="1"/>
                        <a:t> NDR Hamburg - 2018-04-08 16:27:41 </a:t>
                      </a:r>
                      <a:r>
                        <a:rPr lang="de-DE" sz="1000"/>
                        <a:t> 
 Das Bundeswehrkrankenhaus in Wandsbek hat eine bewegte Geschichte - jetzt soll es renoviert werden.</a:t>
                      </a:r>
                      <a:endParaRPr lang="en-US" sz="1000"/>
                    </a:p>
                  </a:txBody>
                  <a:tcPr/>
                </a:tc>
                <a:tc>
                  <a:txBody>
                    <a:bodyPr/>
                    <a:lstStyle/>
                    <a:p>
                      <a:r>
                        <a:rPr lang="en-US" sz="1000"/>
                        <a:t>1739</a:t>
                      </a:r>
                    </a:p>
                  </a:txBody>
                  <a:tcPr/>
                </a:tc>
                <a:tc>
                  <a:txBody>
                    <a:bodyPr/>
                    <a:lstStyle/>
                    <a:p>
                      <a:r>
                        <a:rPr lang="en-US" sz="1000"/>
                        <a:t>1376</a:t>
                      </a:r>
                    </a:p>
                  </a:txBody>
                  <a:tcPr/>
                </a:tc>
                <a:tc>
                  <a:txBody>
                    <a:bodyPr/>
                    <a:lstStyle/>
                    <a:p>
                      <a:r>
                        <a:rPr lang="en-US" sz="1000"/>
                        <a:t>32</a:t>
                      </a:r>
                    </a:p>
                  </a:txBody>
                  <a:tcPr/>
                </a:tc>
                <a:tc>
                  <a:txBody>
                    <a:bodyPr/>
                    <a:lstStyle/>
                    <a:p>
                      <a:r>
                        <a:rPr lang="en-US" sz="1000"/>
                        <a:t>331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72909123"/>
                  </a:ext>
                </a:extLst>
              </a:tr>
              <a:tr h="370840">
                <a:tc>
                  <a:txBody>
                    <a:bodyPr/>
                    <a:lstStyle/>
                    <a:p>
                      <a:r>
                        <a:rPr lang="de-DE" sz="1000" b="1"/>
                        <a:t> NDR Hamburg - 2018-04-29 12:46:54 </a:t>
                      </a:r>
                      <a:r>
                        <a:rPr lang="de-DE" sz="1000"/>
                        <a:t> 
 5.700 Passagiere! Ein ganz schön großer Pott hat im Hamburger Hafen festgemacht 😲🚢</a:t>
                      </a:r>
                      <a:endParaRPr lang="en-US" sz="1000"/>
                    </a:p>
                  </a:txBody>
                  <a:tcPr/>
                </a:tc>
                <a:tc>
                  <a:txBody>
                    <a:bodyPr/>
                    <a:lstStyle/>
                    <a:p>
                      <a:r>
                        <a:rPr lang="en-US" sz="1000"/>
                        <a:t>1069</a:t>
                      </a:r>
                    </a:p>
                  </a:txBody>
                  <a:tcPr/>
                </a:tc>
                <a:tc>
                  <a:txBody>
                    <a:bodyPr/>
                    <a:lstStyle/>
                    <a:p>
                      <a:r>
                        <a:rPr lang="en-US" sz="1000"/>
                        <a:t>767</a:t>
                      </a:r>
                    </a:p>
                  </a:txBody>
                  <a:tcPr/>
                </a:tc>
                <a:tc>
                  <a:txBody>
                    <a:bodyPr/>
                    <a:lstStyle/>
                    <a:p>
                      <a:r>
                        <a:rPr lang="en-US" sz="1000"/>
                        <a:t>112</a:t>
                      </a:r>
                    </a:p>
                  </a:txBody>
                  <a:tcPr/>
                </a:tc>
                <a:tc>
                  <a:txBody>
                    <a:bodyPr/>
                    <a:lstStyle/>
                    <a:p>
                      <a:r>
                        <a:rPr lang="en-US" sz="1000"/>
                        <a:t>190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99883384"/>
                  </a:ext>
                </a:extLst>
              </a:tr>
              <a:tr h="370840">
                <a:tc>
                  <a:txBody>
                    <a:bodyPr/>
                    <a:lstStyle/>
                    <a:p>
                      <a:r>
                        <a:rPr lang="de-DE" sz="1000" b="1"/>
                        <a:t> NDR Hamburg - 2018-04-12 11:49:21 </a:t>
                      </a:r>
                      <a:r>
                        <a:rPr lang="de-DE" sz="1000"/>
                        <a:t> 
 Update:
Tödliches Beziehungsdrama in der Hamburger Innenstadt. Polizeisprecher Zill berichtet über die Erkenntnisse der Ermittler.</a:t>
                      </a:r>
                      <a:endParaRPr lang="en-US" sz="1000"/>
                    </a:p>
                  </a:txBody>
                  <a:tcPr/>
                </a:tc>
                <a:tc>
                  <a:txBody>
                    <a:bodyPr/>
                    <a:lstStyle/>
                    <a:p>
                      <a:r>
                        <a:rPr lang="en-US" sz="1000"/>
                        <a:t>1014</a:t>
                      </a:r>
                    </a:p>
                  </a:txBody>
                  <a:tcPr/>
                </a:tc>
                <a:tc>
                  <a:txBody>
                    <a:bodyPr/>
                    <a:lstStyle/>
                    <a:p>
                      <a:r>
                        <a:rPr lang="en-US" sz="1000"/>
                        <a:t>633</a:t>
                      </a:r>
                    </a:p>
                  </a:txBody>
                  <a:tcPr/>
                </a:tc>
                <a:tc>
                  <a:txBody>
                    <a:bodyPr/>
                    <a:lstStyle/>
                    <a:p>
                      <a:r>
                        <a:rPr lang="en-US" sz="1000"/>
                        <a:t>141</a:t>
                      </a:r>
                    </a:p>
                  </a:txBody>
                  <a:tcPr/>
                </a:tc>
                <a:tc>
                  <a:txBody>
                    <a:bodyPr/>
                    <a:lstStyle/>
                    <a:p>
                      <a:r>
                        <a:rPr lang="en-US" sz="1000"/>
                        <a:t>240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71971094"/>
                  </a:ext>
                </a:extLst>
              </a:tr>
            </a:tbl>
          </a:graphicData>
        </a:graphic>
      </p:graphicFrame>
      <p:sp>
        <p:nvSpPr>
          <p:cNvPr id="4" name="Text Placeholder 3">
            <a:extLst>
              <a:ext uri="{FF2B5EF4-FFF2-40B4-BE49-F238E27FC236}">
                <a16:creationId xmlns:a16="http://schemas.microsoft.com/office/drawing/2014/main" id="{84C77A45-F25E-4E58-A1FE-3961A66729AB}"/>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5596384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5134B-5AD3-4701-9C6F-EC1934AD1946}"/>
              </a:ext>
            </a:extLst>
          </p:cNvPr>
          <p:cNvSpPr>
            <a:spLocks noGrp="1"/>
          </p:cNvSpPr>
          <p:nvPr>
            <p:ph type="title"/>
          </p:nvPr>
        </p:nvSpPr>
        <p:spPr/>
        <p:txBody>
          <a:bodyPr/>
          <a:lstStyle/>
          <a:p>
            <a:r>
              <a:rPr lang="de-DE"/>
              <a:t>Eigene Posts - Reaktionen - Export | NDR - Hamburg - 1 of 3</a:t>
            </a:r>
            <a:endParaRPr lang="en-US"/>
          </a:p>
        </p:txBody>
      </p:sp>
      <p:graphicFrame>
        <p:nvGraphicFramePr>
          <p:cNvPr id="5" name="Table Placeholder 4">
            <a:extLst>
              <a:ext uri="{FF2B5EF4-FFF2-40B4-BE49-F238E27FC236}">
                <a16:creationId xmlns:a16="http://schemas.microsoft.com/office/drawing/2014/main" id="{CA552421-164B-499C-BED2-F79DB65A8E2A}"/>
              </a:ext>
            </a:extLst>
          </p:cNvPr>
          <p:cNvGraphicFramePr>
            <a:graphicFrameLocks noGrp="1"/>
          </p:cNvGraphicFramePr>
          <p:nvPr>
            <p:ph type="tbl" sz="quarter" idx="13"/>
            <p:extLst>
              <p:ext uri="{D42A27DB-BD31-4B8C-83A1-F6EECF244321}">
                <p14:modId xmlns:p14="http://schemas.microsoft.com/office/powerpoint/2010/main" val="1725573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011832633"/>
                    </a:ext>
                  </a:extLst>
                </a:gridCol>
                <a:gridCol w="822960">
                  <a:extLst>
                    <a:ext uri="{9D8B030D-6E8A-4147-A177-3AD203B41FA5}">
                      <a16:colId xmlns:a16="http://schemas.microsoft.com/office/drawing/2014/main" val="1013691809"/>
                    </a:ext>
                  </a:extLst>
                </a:gridCol>
                <a:gridCol w="493776">
                  <a:extLst>
                    <a:ext uri="{9D8B030D-6E8A-4147-A177-3AD203B41FA5}">
                      <a16:colId xmlns:a16="http://schemas.microsoft.com/office/drawing/2014/main" val="64108210"/>
                    </a:ext>
                  </a:extLst>
                </a:gridCol>
                <a:gridCol w="493776">
                  <a:extLst>
                    <a:ext uri="{9D8B030D-6E8A-4147-A177-3AD203B41FA5}">
                      <a16:colId xmlns:a16="http://schemas.microsoft.com/office/drawing/2014/main" val="1302076994"/>
                    </a:ext>
                  </a:extLst>
                </a:gridCol>
                <a:gridCol w="493776">
                  <a:extLst>
                    <a:ext uri="{9D8B030D-6E8A-4147-A177-3AD203B41FA5}">
                      <a16:colId xmlns:a16="http://schemas.microsoft.com/office/drawing/2014/main" val="1587350651"/>
                    </a:ext>
                  </a:extLst>
                </a:gridCol>
                <a:gridCol w="493776">
                  <a:extLst>
                    <a:ext uri="{9D8B030D-6E8A-4147-A177-3AD203B41FA5}">
                      <a16:colId xmlns:a16="http://schemas.microsoft.com/office/drawing/2014/main" val="3950642922"/>
                    </a:ext>
                  </a:extLst>
                </a:gridCol>
                <a:gridCol w="493776">
                  <a:extLst>
                    <a:ext uri="{9D8B030D-6E8A-4147-A177-3AD203B41FA5}">
                      <a16:colId xmlns:a16="http://schemas.microsoft.com/office/drawing/2014/main" val="2757682317"/>
                    </a:ext>
                  </a:extLst>
                </a:gridCol>
                <a:gridCol w="493776">
                  <a:extLst>
                    <a:ext uri="{9D8B030D-6E8A-4147-A177-3AD203B41FA5}">
                      <a16:colId xmlns:a16="http://schemas.microsoft.com/office/drawing/2014/main" val="2229733926"/>
                    </a:ext>
                  </a:extLst>
                </a:gridCol>
                <a:gridCol w="493776">
                  <a:extLst>
                    <a:ext uri="{9D8B030D-6E8A-4147-A177-3AD203B41FA5}">
                      <a16:colId xmlns:a16="http://schemas.microsoft.com/office/drawing/2014/main" val="2319007122"/>
                    </a:ext>
                  </a:extLst>
                </a:gridCol>
                <a:gridCol w="493776">
                  <a:extLst>
                    <a:ext uri="{9D8B030D-6E8A-4147-A177-3AD203B41FA5}">
                      <a16:colId xmlns:a16="http://schemas.microsoft.com/office/drawing/2014/main" val="138957625"/>
                    </a:ext>
                  </a:extLst>
                </a:gridCol>
                <a:gridCol w="493776">
                  <a:extLst>
                    <a:ext uri="{9D8B030D-6E8A-4147-A177-3AD203B41FA5}">
                      <a16:colId xmlns:a16="http://schemas.microsoft.com/office/drawing/2014/main" val="3490301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83984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Hamburg - 2018-04-12 10:39:24</a:t>
                      </a:r>
                      <a:r>
                        <a:rPr kumimoji="0" lang="de-DE" sz="1000" b="0" i="0" u="none" strike="noStrike" kern="1200" cap="none" spc="0" normalizeH="0" baseline="0" noProof="0">
                          <a:ln>
                            <a:noFill/>
                          </a:ln>
                          <a:solidFill>
                            <a:prstClr val="black"/>
                          </a:solidFill>
                          <a:effectLst/>
                          <a:uLnTx/>
                          <a:uFillTx/>
                          <a:latin typeface="+mn-lt"/>
                          <a:ea typeface="+mn-ea"/>
                          <a:cs typeface="+mn-cs"/>
                        </a:rPr>
                        <a:t>
Tödliche Messerattacke: In der Hamburger Innenstadt hat ein Mann seine Ex-Frau und das gemeinsame Kind erstochen.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Tödliche Messerattacke am Jungfernstieg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46632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Hamburg - 2018-04-24 08:31:24</a:t>
                      </a:r>
                      <a:r>
                        <a:rPr kumimoji="0" lang="en-US" sz="1000" b="0" i="0" u="none" strike="noStrike" kern="1200" cap="none" spc="0" normalizeH="0" baseline="0" noProof="0">
                          <a:ln>
                            <a:noFill/>
                          </a:ln>
                          <a:solidFill>
                            <a:prstClr val="black"/>
                          </a:solidFill>
                          <a:effectLst/>
                          <a:uLnTx/>
                          <a:uFillTx/>
                          <a:latin typeface="+mn-lt"/>
                          <a:ea typeface="+mn-ea"/>
                          <a:cs typeface="+mn-cs"/>
                        </a:rPr>
                        <a:t>
Die neue Helgoland-Fähre ist da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Neuer Helgoland-Katamaran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72984930"/>
                  </a:ext>
                </a:extLst>
              </a:tr>
            </a:tbl>
          </a:graphicData>
        </a:graphic>
      </p:graphicFrame>
      <p:sp>
        <p:nvSpPr>
          <p:cNvPr id="4" name="Text Placeholder 3">
            <a:extLst>
              <a:ext uri="{FF2B5EF4-FFF2-40B4-BE49-F238E27FC236}">
                <a16:creationId xmlns:a16="http://schemas.microsoft.com/office/drawing/2014/main" id="{8E282291-960E-433E-A0B9-4AA9D0004268}"/>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4499695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B29ED-0FAC-4DB7-B2EE-7523966C2034}"/>
              </a:ext>
            </a:extLst>
          </p:cNvPr>
          <p:cNvSpPr>
            <a:spLocks noGrp="1"/>
          </p:cNvSpPr>
          <p:nvPr>
            <p:ph type="title"/>
          </p:nvPr>
        </p:nvSpPr>
        <p:spPr/>
        <p:txBody>
          <a:bodyPr/>
          <a:lstStyle/>
          <a:p>
            <a:r>
              <a:rPr lang="de-DE"/>
              <a:t>Eigene Posts - Reaktionen - Export | NDR - Hamburg - 2 of 3</a:t>
            </a:r>
            <a:endParaRPr lang="en-US"/>
          </a:p>
        </p:txBody>
      </p:sp>
      <p:graphicFrame>
        <p:nvGraphicFramePr>
          <p:cNvPr id="5" name="Table Placeholder 4">
            <a:extLst>
              <a:ext uri="{FF2B5EF4-FFF2-40B4-BE49-F238E27FC236}">
                <a16:creationId xmlns:a16="http://schemas.microsoft.com/office/drawing/2014/main" id="{02A4CA40-4C9F-4AF0-AD0D-4C3972C2B078}"/>
              </a:ext>
            </a:extLst>
          </p:cNvPr>
          <p:cNvGraphicFramePr>
            <a:graphicFrameLocks noGrp="1"/>
          </p:cNvGraphicFramePr>
          <p:nvPr>
            <p:ph type="tbl" sz="quarter" idx="13"/>
            <p:extLst>
              <p:ext uri="{D42A27DB-BD31-4B8C-83A1-F6EECF244321}">
                <p14:modId xmlns:p14="http://schemas.microsoft.com/office/powerpoint/2010/main" val="2604132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240131211"/>
                    </a:ext>
                  </a:extLst>
                </a:gridCol>
                <a:gridCol w="822960">
                  <a:extLst>
                    <a:ext uri="{9D8B030D-6E8A-4147-A177-3AD203B41FA5}">
                      <a16:colId xmlns:a16="http://schemas.microsoft.com/office/drawing/2014/main" val="1358523581"/>
                    </a:ext>
                  </a:extLst>
                </a:gridCol>
                <a:gridCol w="493776">
                  <a:extLst>
                    <a:ext uri="{9D8B030D-6E8A-4147-A177-3AD203B41FA5}">
                      <a16:colId xmlns:a16="http://schemas.microsoft.com/office/drawing/2014/main" val="781670609"/>
                    </a:ext>
                  </a:extLst>
                </a:gridCol>
                <a:gridCol w="493776">
                  <a:extLst>
                    <a:ext uri="{9D8B030D-6E8A-4147-A177-3AD203B41FA5}">
                      <a16:colId xmlns:a16="http://schemas.microsoft.com/office/drawing/2014/main" val="2157101097"/>
                    </a:ext>
                  </a:extLst>
                </a:gridCol>
                <a:gridCol w="493776">
                  <a:extLst>
                    <a:ext uri="{9D8B030D-6E8A-4147-A177-3AD203B41FA5}">
                      <a16:colId xmlns:a16="http://schemas.microsoft.com/office/drawing/2014/main" val="2413105328"/>
                    </a:ext>
                  </a:extLst>
                </a:gridCol>
                <a:gridCol w="493776">
                  <a:extLst>
                    <a:ext uri="{9D8B030D-6E8A-4147-A177-3AD203B41FA5}">
                      <a16:colId xmlns:a16="http://schemas.microsoft.com/office/drawing/2014/main" val="829975407"/>
                    </a:ext>
                  </a:extLst>
                </a:gridCol>
                <a:gridCol w="493776">
                  <a:extLst>
                    <a:ext uri="{9D8B030D-6E8A-4147-A177-3AD203B41FA5}">
                      <a16:colId xmlns:a16="http://schemas.microsoft.com/office/drawing/2014/main" val="1225492661"/>
                    </a:ext>
                  </a:extLst>
                </a:gridCol>
                <a:gridCol w="493776">
                  <a:extLst>
                    <a:ext uri="{9D8B030D-6E8A-4147-A177-3AD203B41FA5}">
                      <a16:colId xmlns:a16="http://schemas.microsoft.com/office/drawing/2014/main" val="4016019675"/>
                    </a:ext>
                  </a:extLst>
                </a:gridCol>
                <a:gridCol w="493776">
                  <a:extLst>
                    <a:ext uri="{9D8B030D-6E8A-4147-A177-3AD203B41FA5}">
                      <a16:colId xmlns:a16="http://schemas.microsoft.com/office/drawing/2014/main" val="1809110539"/>
                    </a:ext>
                  </a:extLst>
                </a:gridCol>
                <a:gridCol w="493776">
                  <a:extLst>
                    <a:ext uri="{9D8B030D-6E8A-4147-A177-3AD203B41FA5}">
                      <a16:colId xmlns:a16="http://schemas.microsoft.com/office/drawing/2014/main" val="3173508119"/>
                    </a:ext>
                  </a:extLst>
                </a:gridCol>
                <a:gridCol w="493776">
                  <a:extLst>
                    <a:ext uri="{9D8B030D-6E8A-4147-A177-3AD203B41FA5}">
                      <a16:colId xmlns:a16="http://schemas.microsoft.com/office/drawing/2014/main" val="4036953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48990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Hamburg - 2018-04-08 16:27:41</a:t>
                      </a:r>
                      <a:r>
                        <a:rPr kumimoji="0" lang="de-DE" sz="1000" b="0" i="0" u="none" strike="noStrike" kern="1200" cap="none" spc="0" normalizeH="0" baseline="0" noProof="0">
                          <a:ln>
                            <a:noFill/>
                          </a:ln>
                          <a:solidFill>
                            <a:prstClr val="black"/>
                          </a:solidFill>
                          <a:effectLst/>
                          <a:uLnTx/>
                          <a:uFillTx/>
                          <a:latin typeface="+mn-lt"/>
                          <a:ea typeface="+mn-ea"/>
                          <a:cs typeface="+mn-cs"/>
                        </a:rPr>
                        <a:t>
Das Bundeswehrkrankenhaus in Wandsbek hat eine bewegte Geschichte - jetzt soll es renoviert werden.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Bundeswehrkrankenhaus Wandsbek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37296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Hamburg - 2018-04-10 12:38:56</a:t>
                      </a:r>
                      <a:r>
                        <a:rPr kumimoji="0" lang="de-DE" sz="1000" b="0" i="0" u="none" strike="noStrike" kern="1200" cap="none" spc="0" normalizeH="0" baseline="0" noProof="0">
                          <a:ln>
                            <a:noFill/>
                          </a:ln>
                          <a:solidFill>
                            <a:prstClr val="black"/>
                          </a:solidFill>
                          <a:effectLst/>
                          <a:uLnTx/>
                          <a:uFillTx/>
                          <a:latin typeface="+mn-lt"/>
                          <a:ea typeface="+mn-ea"/>
                          <a:cs typeface="+mn-cs"/>
                        </a:rPr>
                        <a:t>
Mit der Sonne kommen auch die Alsterschwäne zurück ☀ Wer hat sie schon gesichtet?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Die Alsterschwäne sind zurück!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39905673"/>
                  </a:ext>
                </a:extLst>
              </a:tr>
            </a:tbl>
          </a:graphicData>
        </a:graphic>
      </p:graphicFrame>
      <p:sp>
        <p:nvSpPr>
          <p:cNvPr id="4" name="Text Placeholder 3">
            <a:extLst>
              <a:ext uri="{FF2B5EF4-FFF2-40B4-BE49-F238E27FC236}">
                <a16:creationId xmlns:a16="http://schemas.microsoft.com/office/drawing/2014/main" id="{1EB04738-E1DE-4E7E-97DA-2F97BEE0B733}"/>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8101587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C1429-5384-4A09-822F-E015AAD9A2AA}"/>
              </a:ext>
            </a:extLst>
          </p:cNvPr>
          <p:cNvSpPr>
            <a:spLocks noGrp="1"/>
          </p:cNvSpPr>
          <p:nvPr>
            <p:ph type="title"/>
          </p:nvPr>
        </p:nvSpPr>
        <p:spPr/>
        <p:txBody>
          <a:bodyPr/>
          <a:lstStyle/>
          <a:p>
            <a:r>
              <a:rPr lang="de-DE"/>
              <a:t>Eigene Posts - Reaktionen - Export | NDR - Hamburg - 3 of 3</a:t>
            </a:r>
            <a:endParaRPr lang="en-US"/>
          </a:p>
        </p:txBody>
      </p:sp>
      <p:graphicFrame>
        <p:nvGraphicFramePr>
          <p:cNvPr id="5" name="Table Placeholder 4">
            <a:extLst>
              <a:ext uri="{FF2B5EF4-FFF2-40B4-BE49-F238E27FC236}">
                <a16:creationId xmlns:a16="http://schemas.microsoft.com/office/drawing/2014/main" id="{40AB80B4-0D73-49CF-9A42-D0A19D3C95CA}"/>
              </a:ext>
            </a:extLst>
          </p:cNvPr>
          <p:cNvGraphicFramePr>
            <a:graphicFrameLocks noGrp="1"/>
          </p:cNvGraphicFramePr>
          <p:nvPr>
            <p:ph type="tbl" sz="quarter" idx="13"/>
            <p:extLst>
              <p:ext uri="{D42A27DB-BD31-4B8C-83A1-F6EECF244321}">
                <p14:modId xmlns:p14="http://schemas.microsoft.com/office/powerpoint/2010/main" val="3896630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115000756"/>
                    </a:ext>
                  </a:extLst>
                </a:gridCol>
                <a:gridCol w="822960">
                  <a:extLst>
                    <a:ext uri="{9D8B030D-6E8A-4147-A177-3AD203B41FA5}">
                      <a16:colId xmlns:a16="http://schemas.microsoft.com/office/drawing/2014/main" val="2225126544"/>
                    </a:ext>
                  </a:extLst>
                </a:gridCol>
                <a:gridCol w="493776">
                  <a:extLst>
                    <a:ext uri="{9D8B030D-6E8A-4147-A177-3AD203B41FA5}">
                      <a16:colId xmlns:a16="http://schemas.microsoft.com/office/drawing/2014/main" val="2419643635"/>
                    </a:ext>
                  </a:extLst>
                </a:gridCol>
                <a:gridCol w="493776">
                  <a:extLst>
                    <a:ext uri="{9D8B030D-6E8A-4147-A177-3AD203B41FA5}">
                      <a16:colId xmlns:a16="http://schemas.microsoft.com/office/drawing/2014/main" val="1857641955"/>
                    </a:ext>
                  </a:extLst>
                </a:gridCol>
                <a:gridCol w="493776">
                  <a:extLst>
                    <a:ext uri="{9D8B030D-6E8A-4147-A177-3AD203B41FA5}">
                      <a16:colId xmlns:a16="http://schemas.microsoft.com/office/drawing/2014/main" val="1220720169"/>
                    </a:ext>
                  </a:extLst>
                </a:gridCol>
                <a:gridCol w="493776">
                  <a:extLst>
                    <a:ext uri="{9D8B030D-6E8A-4147-A177-3AD203B41FA5}">
                      <a16:colId xmlns:a16="http://schemas.microsoft.com/office/drawing/2014/main" val="324287736"/>
                    </a:ext>
                  </a:extLst>
                </a:gridCol>
                <a:gridCol w="493776">
                  <a:extLst>
                    <a:ext uri="{9D8B030D-6E8A-4147-A177-3AD203B41FA5}">
                      <a16:colId xmlns:a16="http://schemas.microsoft.com/office/drawing/2014/main" val="879718739"/>
                    </a:ext>
                  </a:extLst>
                </a:gridCol>
                <a:gridCol w="493776">
                  <a:extLst>
                    <a:ext uri="{9D8B030D-6E8A-4147-A177-3AD203B41FA5}">
                      <a16:colId xmlns:a16="http://schemas.microsoft.com/office/drawing/2014/main" val="2179584905"/>
                    </a:ext>
                  </a:extLst>
                </a:gridCol>
                <a:gridCol w="493776">
                  <a:extLst>
                    <a:ext uri="{9D8B030D-6E8A-4147-A177-3AD203B41FA5}">
                      <a16:colId xmlns:a16="http://schemas.microsoft.com/office/drawing/2014/main" val="1829165391"/>
                    </a:ext>
                  </a:extLst>
                </a:gridCol>
                <a:gridCol w="493776">
                  <a:extLst>
                    <a:ext uri="{9D8B030D-6E8A-4147-A177-3AD203B41FA5}">
                      <a16:colId xmlns:a16="http://schemas.microsoft.com/office/drawing/2014/main" val="1666719859"/>
                    </a:ext>
                  </a:extLst>
                </a:gridCol>
                <a:gridCol w="493776">
                  <a:extLst>
                    <a:ext uri="{9D8B030D-6E8A-4147-A177-3AD203B41FA5}">
                      <a16:colId xmlns:a16="http://schemas.microsoft.com/office/drawing/2014/main" val="2941838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90892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Hamburg - 2018-04-29 12:46:54</a:t>
                      </a:r>
                      <a:r>
                        <a:rPr kumimoji="0" lang="en-US" sz="1000" b="0" i="0" u="none" strike="noStrike" kern="1200" cap="none" spc="0" normalizeH="0" baseline="0" noProof="0">
                          <a:ln>
                            <a:noFill/>
                          </a:ln>
                          <a:solidFill>
                            <a:prstClr val="black"/>
                          </a:solidFill>
                          <a:effectLst/>
                          <a:uLnTx/>
                          <a:uFillTx/>
                          <a:latin typeface="+mn-lt"/>
                          <a:ea typeface="+mn-ea"/>
                          <a:cs typeface="+mn-cs"/>
                        </a:rPr>
                        <a:t>
5.700 Passagiere! Ein ganz schön großer Pott hat im Hamburger Hafen festgemacht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MSC Meraviglia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25716660"/>
                  </a:ext>
                </a:extLst>
              </a:tr>
            </a:tbl>
          </a:graphicData>
        </a:graphic>
      </p:graphicFrame>
      <p:sp>
        <p:nvSpPr>
          <p:cNvPr id="4" name="Text Placeholder 3">
            <a:extLst>
              <a:ext uri="{FF2B5EF4-FFF2-40B4-BE49-F238E27FC236}">
                <a16:creationId xmlns:a16="http://schemas.microsoft.com/office/drawing/2014/main" id="{23372717-32D9-4761-AE80-69C57A1935BA}"/>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6207648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36779-042A-4691-AE80-A3AB0C8D1871}"/>
              </a:ext>
            </a:extLst>
          </p:cNvPr>
          <p:cNvSpPr>
            <a:spLocks noGrp="1"/>
          </p:cNvSpPr>
          <p:nvPr>
            <p:ph type="title"/>
          </p:nvPr>
        </p:nvSpPr>
        <p:spPr/>
        <p:txBody>
          <a:bodyPr/>
          <a:lstStyle/>
          <a:p>
            <a:r>
              <a:rPr lang="en-US"/>
              <a:t>Eigene Videos - Crossposts - Export | NDR - Hamburg</a:t>
            </a:r>
          </a:p>
        </p:txBody>
      </p:sp>
      <p:graphicFrame>
        <p:nvGraphicFramePr>
          <p:cNvPr id="5" name="Table Placeholder 4">
            <a:extLst>
              <a:ext uri="{FF2B5EF4-FFF2-40B4-BE49-F238E27FC236}">
                <a16:creationId xmlns:a16="http://schemas.microsoft.com/office/drawing/2014/main" id="{214173F5-5D5D-4202-9064-611F0241B30F}"/>
              </a:ext>
            </a:extLst>
          </p:cNvPr>
          <p:cNvGraphicFramePr>
            <a:graphicFrameLocks noGrp="1"/>
          </p:cNvGraphicFramePr>
          <p:nvPr>
            <p:ph type="tbl" sz="quarter" idx="13"/>
            <p:extLst>
              <p:ext uri="{D42A27DB-BD31-4B8C-83A1-F6EECF244321}">
                <p14:modId xmlns:p14="http://schemas.microsoft.com/office/powerpoint/2010/main" val="8386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237037646"/>
                    </a:ext>
                  </a:extLst>
                </a:gridCol>
                <a:gridCol w="493776">
                  <a:extLst>
                    <a:ext uri="{9D8B030D-6E8A-4147-A177-3AD203B41FA5}">
                      <a16:colId xmlns:a16="http://schemas.microsoft.com/office/drawing/2014/main" val="1939279667"/>
                    </a:ext>
                  </a:extLst>
                </a:gridCol>
                <a:gridCol w="411480">
                  <a:extLst>
                    <a:ext uri="{9D8B030D-6E8A-4147-A177-3AD203B41FA5}">
                      <a16:colId xmlns:a16="http://schemas.microsoft.com/office/drawing/2014/main" val="3618709683"/>
                    </a:ext>
                  </a:extLst>
                </a:gridCol>
                <a:gridCol w="411480">
                  <a:extLst>
                    <a:ext uri="{9D8B030D-6E8A-4147-A177-3AD203B41FA5}">
                      <a16:colId xmlns:a16="http://schemas.microsoft.com/office/drawing/2014/main" val="1023130952"/>
                    </a:ext>
                  </a:extLst>
                </a:gridCol>
                <a:gridCol w="246888">
                  <a:extLst>
                    <a:ext uri="{9D8B030D-6E8A-4147-A177-3AD203B41FA5}">
                      <a16:colId xmlns:a16="http://schemas.microsoft.com/office/drawing/2014/main" val="2796104063"/>
                    </a:ext>
                  </a:extLst>
                </a:gridCol>
                <a:gridCol w="658368">
                  <a:extLst>
                    <a:ext uri="{9D8B030D-6E8A-4147-A177-3AD203B41FA5}">
                      <a16:colId xmlns:a16="http://schemas.microsoft.com/office/drawing/2014/main" val="2491243697"/>
                    </a:ext>
                  </a:extLst>
                </a:gridCol>
                <a:gridCol w="576072">
                  <a:extLst>
                    <a:ext uri="{9D8B030D-6E8A-4147-A177-3AD203B41FA5}">
                      <a16:colId xmlns:a16="http://schemas.microsoft.com/office/drawing/2014/main" val="3238392539"/>
                    </a:ext>
                  </a:extLst>
                </a:gridCol>
                <a:gridCol w="576072">
                  <a:extLst>
                    <a:ext uri="{9D8B030D-6E8A-4147-A177-3AD203B41FA5}">
                      <a16:colId xmlns:a16="http://schemas.microsoft.com/office/drawing/2014/main" val="2319929332"/>
                    </a:ext>
                  </a:extLst>
                </a:gridCol>
                <a:gridCol w="411480">
                  <a:extLst>
                    <a:ext uri="{9D8B030D-6E8A-4147-A177-3AD203B41FA5}">
                      <a16:colId xmlns:a16="http://schemas.microsoft.com/office/drawing/2014/main" val="1079300151"/>
                    </a:ext>
                  </a:extLst>
                </a:gridCol>
                <a:gridCol w="658368">
                  <a:extLst>
                    <a:ext uri="{9D8B030D-6E8A-4147-A177-3AD203B41FA5}">
                      <a16:colId xmlns:a16="http://schemas.microsoft.com/office/drawing/2014/main" val="565407573"/>
                    </a:ext>
                  </a:extLst>
                </a:gridCol>
                <a:gridCol w="329184">
                  <a:extLst>
                    <a:ext uri="{9D8B030D-6E8A-4147-A177-3AD203B41FA5}">
                      <a16:colId xmlns:a16="http://schemas.microsoft.com/office/drawing/2014/main" val="3523862117"/>
                    </a:ext>
                  </a:extLst>
                </a:gridCol>
                <a:gridCol w="493776">
                  <a:extLst>
                    <a:ext uri="{9D8B030D-6E8A-4147-A177-3AD203B41FA5}">
                      <a16:colId xmlns:a16="http://schemas.microsoft.com/office/drawing/2014/main" val="2133059465"/>
                    </a:ext>
                  </a:extLst>
                </a:gridCol>
                <a:gridCol w="329184">
                  <a:extLst>
                    <a:ext uri="{9D8B030D-6E8A-4147-A177-3AD203B41FA5}">
                      <a16:colId xmlns:a16="http://schemas.microsoft.com/office/drawing/2014/main" val="2787817603"/>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2885677397"/>
                  </a:ext>
                </a:extLst>
              </a:tr>
              <a:tr h="370840">
                <a:tc>
                  <a:txBody>
                    <a:bodyPr/>
                    <a:lstStyle/>
                    <a:p>
                      <a:r>
                        <a:rPr lang="de-DE" sz="1000" b="1"/>
                        <a:t> NDR Hamburg - 2018-04-12 10:39:24 </a:t>
                      </a:r>
                      <a:r>
                        <a:rPr lang="de-DE" sz="1000"/>
                        <a:t> 
 Tödliche Messerattacke: In der Hamburger Innenstadt hat ein Mann seine Ex-Frau und das gemeinsame Kind erstochen.</a:t>
                      </a:r>
                      <a:endParaRPr lang="en-US" sz="1000"/>
                    </a:p>
                  </a:txBody>
                  <a:tcPr/>
                </a:tc>
                <a:tc>
                  <a:txBody>
                    <a:bodyPr/>
                    <a:lstStyle/>
                    <a:p>
                      <a:r>
                        <a:rPr lang="en-US" sz="1000"/>
                        <a:t>48824</a:t>
                      </a:r>
                    </a:p>
                  </a:txBody>
                  <a:tcPr/>
                </a:tc>
                <a:tc>
                  <a:txBody>
                    <a:bodyPr/>
                    <a:lstStyle/>
                    <a:p>
                      <a:r>
                        <a:rPr lang="en-US" sz="1000"/>
                        <a:t>0</a:t>
                      </a:r>
                    </a:p>
                  </a:txBody>
                  <a:tcPr/>
                </a:tc>
                <a:tc>
                  <a:txBody>
                    <a:bodyPr/>
                    <a:lstStyle/>
                    <a:p>
                      <a:r>
                        <a:rPr lang="en-US" sz="1000"/>
                        <a:t>80232</a:t>
                      </a:r>
                    </a:p>
                  </a:txBody>
                  <a:tcPr/>
                </a:tc>
                <a:tc>
                  <a:txBody>
                    <a:bodyPr/>
                    <a:lstStyle/>
                    <a:p>
                      <a:r>
                        <a:rPr lang="en-US" sz="1000"/>
                        <a:t>00:31</a:t>
                      </a:r>
                    </a:p>
                  </a:txBody>
                  <a:tcPr/>
                </a:tc>
                <a:tc>
                  <a:txBody>
                    <a:bodyPr/>
                    <a:lstStyle/>
                    <a:p>
                      <a:r>
                        <a:rPr lang="en-US" sz="1000"/>
                        <a:t>39 %</a:t>
                      </a:r>
                    </a:p>
                  </a:txBody>
                  <a:tcPr/>
                </a:tc>
                <a:tc>
                  <a:txBody>
                    <a:bodyPr/>
                    <a:lstStyle/>
                    <a:p>
                      <a:r>
                        <a:rPr lang="en-US" sz="1000"/>
                        <a:t>0</a:t>
                      </a:r>
                    </a:p>
                  </a:txBody>
                  <a:tcPr/>
                </a:tc>
                <a:tc>
                  <a:txBody>
                    <a:bodyPr/>
                    <a:lstStyle/>
                    <a:p>
                      <a:r>
                        <a:rPr lang="en-US" sz="1000"/>
                        <a:t>15212</a:t>
                      </a:r>
                    </a:p>
                  </a:txBody>
                  <a:tcPr/>
                </a:tc>
                <a:tc>
                  <a:txBody>
                    <a:bodyPr/>
                    <a:lstStyle/>
                    <a:p>
                      <a:r>
                        <a:rPr lang="en-US" sz="1000"/>
                        <a:t>65020</a:t>
                      </a:r>
                    </a:p>
                  </a:txBody>
                  <a:tcPr/>
                </a:tc>
                <a:tc>
                  <a:txBody>
                    <a:bodyPr/>
                    <a:lstStyle/>
                    <a:p>
                      <a:r>
                        <a:rPr lang="en-US" sz="1000"/>
                        <a:t>143275</a:t>
                      </a:r>
                    </a:p>
                  </a:txBody>
                  <a:tcPr/>
                </a:tc>
                <a:tc>
                  <a:txBody>
                    <a:bodyPr/>
                    <a:lstStyle/>
                    <a:p>
                      <a:r>
                        <a:rPr lang="en-US" sz="1000"/>
                        <a:t>483</a:t>
                      </a:r>
                    </a:p>
                  </a:txBody>
                  <a:tcPr/>
                </a:tc>
                <a:tc>
                  <a:txBody>
                    <a:bodyPr/>
                    <a:lstStyle/>
                    <a:p>
                      <a:r>
                        <a:rPr lang="en-US" sz="1000"/>
                        <a:t>1717</a:t>
                      </a:r>
                    </a:p>
                  </a:txBody>
                  <a:tcPr/>
                </a:tc>
                <a:tc>
                  <a:txBody>
                    <a:bodyPr/>
                    <a:lstStyle/>
                    <a:p>
                      <a:r>
                        <a:rPr lang="en-US" sz="1000"/>
                        <a:t>1189</a:t>
                      </a:r>
                    </a:p>
                  </a:txBody>
                  <a:tcPr/>
                </a:tc>
                <a:extLst>
                  <a:ext uri="{0D108BD9-81ED-4DB2-BD59-A6C34878D82A}">
                    <a16:rowId xmlns:a16="http://schemas.microsoft.com/office/drawing/2014/main" val="795986886"/>
                  </a:ext>
                </a:extLst>
              </a:tr>
              <a:tr h="370840">
                <a:tc>
                  <a:txBody>
                    <a:bodyPr/>
                    <a:lstStyle/>
                    <a:p>
                      <a:r>
                        <a:rPr lang="de-DE" sz="1000" b="1"/>
                        <a:t> NDR Hamburg - 2018-04-24 08:31:24 </a:t>
                      </a:r>
                      <a:r>
                        <a:rPr lang="de-DE" sz="1000"/>
                        <a:t> 
 Die neue Helgoland-Fähre ist da ⛴👏</a:t>
                      </a:r>
                      <a:endParaRPr lang="en-US" sz="1000"/>
                    </a:p>
                  </a:txBody>
                  <a:tcPr/>
                </a:tc>
                <a:tc>
                  <a:txBody>
                    <a:bodyPr/>
                    <a:lstStyle/>
                    <a:p>
                      <a:r>
                        <a:rPr lang="en-US" sz="1000"/>
                        <a:t>31655</a:t>
                      </a:r>
                    </a:p>
                  </a:txBody>
                  <a:tcPr/>
                </a:tc>
                <a:tc>
                  <a:txBody>
                    <a:bodyPr/>
                    <a:lstStyle/>
                    <a:p>
                      <a:r>
                        <a:rPr lang="en-US" sz="1000"/>
                        <a:t>0</a:t>
                      </a:r>
                    </a:p>
                  </a:txBody>
                  <a:tcPr/>
                </a:tc>
                <a:tc>
                  <a:txBody>
                    <a:bodyPr/>
                    <a:lstStyle/>
                    <a:p>
                      <a:r>
                        <a:rPr lang="en-US" sz="1000"/>
                        <a:t>70475</a:t>
                      </a:r>
                    </a:p>
                  </a:txBody>
                  <a:tcPr/>
                </a:tc>
                <a:tc>
                  <a:txBody>
                    <a:bodyPr/>
                    <a:lstStyle/>
                    <a:p>
                      <a:r>
                        <a:rPr lang="en-US" sz="1000"/>
                        <a:t>00:43</a:t>
                      </a:r>
                    </a:p>
                  </a:txBody>
                  <a:tcPr/>
                </a:tc>
                <a:tc>
                  <a:txBody>
                    <a:bodyPr/>
                    <a:lstStyle/>
                    <a:p>
                      <a:r>
                        <a:rPr lang="en-US" sz="1000"/>
                        <a:t>21 %</a:t>
                      </a:r>
                    </a:p>
                  </a:txBody>
                  <a:tcPr/>
                </a:tc>
                <a:tc>
                  <a:txBody>
                    <a:bodyPr/>
                    <a:lstStyle/>
                    <a:p>
                      <a:r>
                        <a:rPr lang="en-US" sz="1000"/>
                        <a:t>21505</a:t>
                      </a:r>
                    </a:p>
                  </a:txBody>
                  <a:tcPr/>
                </a:tc>
                <a:tc>
                  <a:txBody>
                    <a:bodyPr/>
                    <a:lstStyle/>
                    <a:p>
                      <a:r>
                        <a:rPr lang="en-US" sz="1000"/>
                        <a:t>8474</a:t>
                      </a:r>
                    </a:p>
                  </a:txBody>
                  <a:tcPr/>
                </a:tc>
                <a:tc>
                  <a:txBody>
                    <a:bodyPr/>
                    <a:lstStyle/>
                    <a:p>
                      <a:r>
                        <a:rPr lang="en-US" sz="1000"/>
                        <a:t>40496</a:t>
                      </a:r>
                    </a:p>
                  </a:txBody>
                  <a:tcPr/>
                </a:tc>
                <a:tc>
                  <a:txBody>
                    <a:bodyPr/>
                    <a:lstStyle/>
                    <a:p>
                      <a:r>
                        <a:rPr lang="en-US" sz="1000"/>
                        <a:t>136368</a:t>
                      </a:r>
                    </a:p>
                  </a:txBody>
                  <a:tcPr/>
                </a:tc>
                <a:tc>
                  <a:txBody>
                    <a:bodyPr/>
                    <a:lstStyle/>
                    <a:p>
                      <a:r>
                        <a:rPr lang="en-US" sz="1000"/>
                        <a:t>3853</a:t>
                      </a:r>
                    </a:p>
                  </a:txBody>
                  <a:tcPr/>
                </a:tc>
                <a:tc>
                  <a:txBody>
                    <a:bodyPr/>
                    <a:lstStyle/>
                    <a:p>
                      <a:r>
                        <a:rPr lang="en-US" sz="1000"/>
                        <a:t>456</a:t>
                      </a:r>
                    </a:p>
                  </a:txBody>
                  <a:tcPr/>
                </a:tc>
                <a:tc>
                  <a:txBody>
                    <a:bodyPr/>
                    <a:lstStyle/>
                    <a:p>
                      <a:r>
                        <a:rPr lang="en-US" sz="1000"/>
                        <a:t>731</a:t>
                      </a:r>
                    </a:p>
                  </a:txBody>
                  <a:tcPr/>
                </a:tc>
                <a:extLst>
                  <a:ext uri="{0D108BD9-81ED-4DB2-BD59-A6C34878D82A}">
                    <a16:rowId xmlns:a16="http://schemas.microsoft.com/office/drawing/2014/main" val="2174436758"/>
                  </a:ext>
                </a:extLst>
              </a:tr>
              <a:tr h="370840">
                <a:tc>
                  <a:txBody>
                    <a:bodyPr/>
                    <a:lstStyle/>
                    <a:p>
                      <a:r>
                        <a:rPr lang="de-DE" sz="1000" b="1"/>
                        <a:t> NDR Hamburg - 2018-04-17 18:05:00 </a:t>
                      </a:r>
                      <a:r>
                        <a:rPr lang="de-DE" sz="1000"/>
                        <a:t> 
 Ein Abstieg des HSV hätte enorme Auswirkungen auf die Stadt Hamburg.</a:t>
                      </a:r>
                      <a:endParaRPr lang="en-US" sz="1000"/>
                    </a:p>
                  </a:txBody>
                  <a:tcPr/>
                </a:tc>
                <a:tc>
                  <a:txBody>
                    <a:bodyPr/>
                    <a:lstStyle/>
                    <a:p>
                      <a:r>
                        <a:rPr lang="en-US" sz="1000"/>
                        <a:t>29625</a:t>
                      </a:r>
                    </a:p>
                  </a:txBody>
                  <a:tcPr/>
                </a:tc>
                <a:tc>
                  <a:txBody>
                    <a:bodyPr/>
                    <a:lstStyle/>
                    <a:p>
                      <a:r>
                        <a:rPr lang="en-US" sz="1000"/>
                        <a:t>0</a:t>
                      </a:r>
                    </a:p>
                  </a:txBody>
                  <a:tcPr/>
                </a:tc>
                <a:tc>
                  <a:txBody>
                    <a:bodyPr/>
                    <a:lstStyle/>
                    <a:p>
                      <a:r>
                        <a:rPr lang="en-US" sz="1000"/>
                        <a:t>47580</a:t>
                      </a:r>
                    </a:p>
                  </a:txBody>
                  <a:tcPr/>
                </a:tc>
                <a:tc>
                  <a:txBody>
                    <a:bodyPr/>
                    <a:lstStyle/>
                    <a:p>
                      <a:r>
                        <a:rPr lang="en-US" sz="1000"/>
                        <a:t>00:39</a:t>
                      </a:r>
                    </a:p>
                  </a:txBody>
                  <a:tcPr/>
                </a:tc>
                <a:tc>
                  <a:txBody>
                    <a:bodyPr/>
                    <a:lstStyle/>
                    <a:p>
                      <a:r>
                        <a:rPr lang="en-US" sz="1000"/>
                        <a:t>31 %</a:t>
                      </a:r>
                    </a:p>
                  </a:txBody>
                  <a:tcPr/>
                </a:tc>
                <a:tc>
                  <a:txBody>
                    <a:bodyPr/>
                    <a:lstStyle/>
                    <a:p>
                      <a:r>
                        <a:rPr lang="en-US" sz="1000"/>
                        <a:t>43076</a:t>
                      </a:r>
                    </a:p>
                  </a:txBody>
                  <a:tcPr/>
                </a:tc>
                <a:tc>
                  <a:txBody>
                    <a:bodyPr/>
                    <a:lstStyle/>
                    <a:p>
                      <a:r>
                        <a:rPr lang="en-US" sz="1000"/>
                        <a:t>3678</a:t>
                      </a:r>
                    </a:p>
                  </a:txBody>
                  <a:tcPr/>
                </a:tc>
                <a:tc>
                  <a:txBody>
                    <a:bodyPr/>
                    <a:lstStyle/>
                    <a:p>
                      <a:r>
                        <a:rPr lang="en-US" sz="1000"/>
                        <a:t>826</a:t>
                      </a:r>
                    </a:p>
                  </a:txBody>
                  <a:tcPr/>
                </a:tc>
                <a:tc>
                  <a:txBody>
                    <a:bodyPr/>
                    <a:lstStyle/>
                    <a:p>
                      <a:r>
                        <a:rPr lang="en-US" sz="1000"/>
                        <a:t>83153</a:t>
                      </a:r>
                    </a:p>
                  </a:txBody>
                  <a:tcPr/>
                </a:tc>
                <a:tc>
                  <a:txBody>
                    <a:bodyPr/>
                    <a:lstStyle/>
                    <a:p>
                      <a:r>
                        <a:rPr lang="en-US" sz="1000"/>
                        <a:t>94</a:t>
                      </a:r>
                    </a:p>
                  </a:txBody>
                  <a:tcPr/>
                </a:tc>
                <a:tc>
                  <a:txBody>
                    <a:bodyPr/>
                    <a:lstStyle/>
                    <a:p>
                      <a:r>
                        <a:rPr lang="en-US" sz="1000"/>
                        <a:t>160</a:t>
                      </a:r>
                    </a:p>
                  </a:txBody>
                  <a:tcPr/>
                </a:tc>
                <a:tc>
                  <a:txBody>
                    <a:bodyPr/>
                    <a:lstStyle/>
                    <a:p>
                      <a:r>
                        <a:rPr lang="en-US" sz="1000"/>
                        <a:t>37</a:t>
                      </a:r>
                    </a:p>
                  </a:txBody>
                  <a:tcPr/>
                </a:tc>
                <a:extLst>
                  <a:ext uri="{0D108BD9-81ED-4DB2-BD59-A6C34878D82A}">
                    <a16:rowId xmlns:a16="http://schemas.microsoft.com/office/drawing/2014/main" val="3519107641"/>
                  </a:ext>
                </a:extLst>
              </a:tr>
              <a:tr h="370840">
                <a:tc>
                  <a:txBody>
                    <a:bodyPr/>
                    <a:lstStyle/>
                    <a:p>
                      <a:r>
                        <a:rPr lang="de-DE" sz="1000" b="1"/>
                        <a:t> NDR Hamburg - 2018-04-29 12:46:54 </a:t>
                      </a:r>
                      <a:r>
                        <a:rPr lang="de-DE" sz="1000"/>
                        <a:t> 
 5.700 Passagiere! Ein ganz schön großer Pott hat im Hamburger Hafen festgemacht 😲🚢</a:t>
                      </a:r>
                      <a:endParaRPr lang="en-US" sz="1000"/>
                    </a:p>
                  </a:txBody>
                  <a:tcPr/>
                </a:tc>
                <a:tc>
                  <a:txBody>
                    <a:bodyPr/>
                    <a:lstStyle/>
                    <a:p>
                      <a:r>
                        <a:rPr lang="en-US" sz="1000"/>
                        <a:t>18391</a:t>
                      </a:r>
                    </a:p>
                  </a:txBody>
                  <a:tcPr/>
                </a:tc>
                <a:tc>
                  <a:txBody>
                    <a:bodyPr/>
                    <a:lstStyle/>
                    <a:p>
                      <a:r>
                        <a:rPr lang="en-US" sz="1000"/>
                        <a:t>0</a:t>
                      </a:r>
                    </a:p>
                  </a:txBody>
                  <a:tcPr/>
                </a:tc>
                <a:tc>
                  <a:txBody>
                    <a:bodyPr/>
                    <a:lstStyle/>
                    <a:p>
                      <a:r>
                        <a:rPr lang="en-US" sz="1000"/>
                        <a:t>39033</a:t>
                      </a:r>
                    </a:p>
                  </a:txBody>
                  <a:tcPr/>
                </a:tc>
                <a:tc>
                  <a:txBody>
                    <a:bodyPr/>
                    <a:lstStyle/>
                    <a:p>
                      <a:r>
                        <a:rPr lang="en-US" sz="1000"/>
                        <a:t>00:32</a:t>
                      </a:r>
                    </a:p>
                  </a:txBody>
                  <a:tcPr/>
                </a:tc>
                <a:tc>
                  <a:txBody>
                    <a:bodyPr/>
                    <a:lstStyle/>
                    <a:p>
                      <a:r>
                        <a:rPr lang="en-US" sz="1000"/>
                        <a:t>25 %</a:t>
                      </a:r>
                    </a:p>
                  </a:txBody>
                  <a:tcPr/>
                </a:tc>
                <a:tc>
                  <a:txBody>
                    <a:bodyPr/>
                    <a:lstStyle/>
                    <a:p>
                      <a:r>
                        <a:rPr lang="en-US" sz="1000"/>
                        <a:t>16413</a:t>
                      </a:r>
                    </a:p>
                  </a:txBody>
                  <a:tcPr/>
                </a:tc>
                <a:tc>
                  <a:txBody>
                    <a:bodyPr/>
                    <a:lstStyle/>
                    <a:p>
                      <a:r>
                        <a:rPr lang="en-US" sz="1000"/>
                        <a:t>8339</a:t>
                      </a:r>
                    </a:p>
                  </a:txBody>
                  <a:tcPr/>
                </a:tc>
                <a:tc>
                  <a:txBody>
                    <a:bodyPr/>
                    <a:lstStyle/>
                    <a:p>
                      <a:r>
                        <a:rPr lang="en-US" sz="1000"/>
                        <a:t>14281</a:t>
                      </a:r>
                    </a:p>
                  </a:txBody>
                  <a:tcPr/>
                </a:tc>
                <a:tc>
                  <a:txBody>
                    <a:bodyPr/>
                    <a:lstStyle/>
                    <a:p>
                      <a:r>
                        <a:rPr lang="en-US" sz="1000"/>
                        <a:t>82249</a:t>
                      </a:r>
                    </a:p>
                  </a:txBody>
                  <a:tcPr/>
                </a:tc>
                <a:tc>
                  <a:txBody>
                    <a:bodyPr/>
                    <a:lstStyle/>
                    <a:p>
                      <a:r>
                        <a:rPr lang="en-US" sz="1000"/>
                        <a:t>1027</a:t>
                      </a:r>
                    </a:p>
                  </a:txBody>
                  <a:tcPr/>
                </a:tc>
                <a:tc>
                  <a:txBody>
                    <a:bodyPr/>
                    <a:lstStyle/>
                    <a:p>
                      <a:r>
                        <a:rPr lang="en-US" sz="1000"/>
                        <a:t>918</a:t>
                      </a:r>
                    </a:p>
                  </a:txBody>
                  <a:tcPr/>
                </a:tc>
                <a:tc>
                  <a:txBody>
                    <a:bodyPr/>
                    <a:lstStyle/>
                    <a:p>
                      <a:r>
                        <a:rPr lang="en-US" sz="1000"/>
                        <a:t>372</a:t>
                      </a:r>
                    </a:p>
                  </a:txBody>
                  <a:tcPr/>
                </a:tc>
                <a:extLst>
                  <a:ext uri="{0D108BD9-81ED-4DB2-BD59-A6C34878D82A}">
                    <a16:rowId xmlns:a16="http://schemas.microsoft.com/office/drawing/2014/main" val="665989726"/>
                  </a:ext>
                </a:extLst>
              </a:tr>
              <a:tr h="370840">
                <a:tc>
                  <a:txBody>
                    <a:bodyPr/>
                    <a:lstStyle/>
                    <a:p>
                      <a:r>
                        <a:rPr lang="de-DE" sz="1000" b="1"/>
                        <a:t> NDR Hamburg - 2018-04-08 16:27:41 </a:t>
                      </a:r>
                      <a:r>
                        <a:rPr lang="de-DE" sz="1000"/>
                        <a:t> 
 Das Bundeswehrkrankenhaus in Wandsbek hat eine bewegte Geschichte - jetzt soll es renoviert werden.</a:t>
                      </a:r>
                      <a:endParaRPr lang="en-US" sz="1000"/>
                    </a:p>
                  </a:txBody>
                  <a:tcPr/>
                </a:tc>
                <a:tc>
                  <a:txBody>
                    <a:bodyPr/>
                    <a:lstStyle/>
                    <a:p>
                      <a:r>
                        <a:rPr lang="en-US" sz="1000"/>
                        <a:t>14485</a:t>
                      </a:r>
                    </a:p>
                  </a:txBody>
                  <a:tcPr/>
                </a:tc>
                <a:tc>
                  <a:txBody>
                    <a:bodyPr/>
                    <a:lstStyle/>
                    <a:p>
                      <a:r>
                        <a:rPr lang="en-US" sz="1000"/>
                        <a:t>0</a:t>
                      </a:r>
                    </a:p>
                  </a:txBody>
                  <a:tcPr/>
                </a:tc>
                <a:tc>
                  <a:txBody>
                    <a:bodyPr/>
                    <a:lstStyle/>
                    <a:p>
                      <a:r>
                        <a:rPr lang="en-US" sz="1000"/>
                        <a:t>25910</a:t>
                      </a:r>
                    </a:p>
                  </a:txBody>
                  <a:tcPr/>
                </a:tc>
                <a:tc>
                  <a:txBody>
                    <a:bodyPr/>
                    <a:lstStyle/>
                    <a:p>
                      <a:r>
                        <a:rPr lang="en-US" sz="1000"/>
                        <a:t>01:06</a:t>
                      </a:r>
                    </a:p>
                  </a:txBody>
                  <a:tcPr/>
                </a:tc>
                <a:tc>
                  <a:txBody>
                    <a:bodyPr/>
                    <a:lstStyle/>
                    <a:p>
                      <a:r>
                        <a:rPr lang="en-US" sz="1000"/>
                        <a:t>24 %</a:t>
                      </a:r>
                    </a:p>
                  </a:txBody>
                  <a:tcPr/>
                </a:tc>
                <a:tc>
                  <a:txBody>
                    <a:bodyPr/>
                    <a:lstStyle/>
                    <a:p>
                      <a:r>
                        <a:rPr lang="en-US" sz="1000"/>
                        <a:t>0</a:t>
                      </a:r>
                    </a:p>
                  </a:txBody>
                  <a:tcPr/>
                </a:tc>
                <a:tc>
                  <a:txBody>
                    <a:bodyPr/>
                    <a:lstStyle/>
                    <a:p>
                      <a:r>
                        <a:rPr lang="en-US" sz="1000"/>
                        <a:t>5286</a:t>
                      </a:r>
                    </a:p>
                  </a:txBody>
                  <a:tcPr/>
                </a:tc>
                <a:tc>
                  <a:txBody>
                    <a:bodyPr/>
                    <a:lstStyle/>
                    <a:p>
                      <a:r>
                        <a:rPr lang="en-US" sz="1000"/>
                        <a:t>20624</a:t>
                      </a:r>
                    </a:p>
                  </a:txBody>
                  <a:tcPr/>
                </a:tc>
                <a:tc>
                  <a:txBody>
                    <a:bodyPr/>
                    <a:lstStyle/>
                    <a:p>
                      <a:r>
                        <a:rPr lang="en-US" sz="1000"/>
                        <a:t>57530</a:t>
                      </a:r>
                    </a:p>
                  </a:txBody>
                  <a:tcPr/>
                </a:tc>
                <a:tc>
                  <a:txBody>
                    <a:bodyPr/>
                    <a:lstStyle/>
                    <a:p>
                      <a:r>
                        <a:rPr lang="en-US" sz="1000"/>
                        <a:t>1286</a:t>
                      </a:r>
                    </a:p>
                  </a:txBody>
                  <a:tcPr/>
                </a:tc>
                <a:tc>
                  <a:txBody>
                    <a:bodyPr/>
                    <a:lstStyle/>
                    <a:p>
                      <a:r>
                        <a:rPr lang="en-US" sz="1000"/>
                        <a:t>129</a:t>
                      </a:r>
                    </a:p>
                  </a:txBody>
                  <a:tcPr/>
                </a:tc>
                <a:tc>
                  <a:txBody>
                    <a:bodyPr/>
                    <a:lstStyle/>
                    <a:p>
                      <a:r>
                        <a:rPr lang="en-US" sz="1000"/>
                        <a:t>326</a:t>
                      </a:r>
                    </a:p>
                  </a:txBody>
                  <a:tcPr/>
                </a:tc>
                <a:extLst>
                  <a:ext uri="{0D108BD9-81ED-4DB2-BD59-A6C34878D82A}">
                    <a16:rowId xmlns:a16="http://schemas.microsoft.com/office/drawing/2014/main" val="627437516"/>
                  </a:ext>
                </a:extLst>
              </a:tr>
            </a:tbl>
          </a:graphicData>
        </a:graphic>
      </p:graphicFrame>
      <p:sp>
        <p:nvSpPr>
          <p:cNvPr id="4" name="Text Placeholder 3">
            <a:extLst>
              <a:ext uri="{FF2B5EF4-FFF2-40B4-BE49-F238E27FC236}">
                <a16:creationId xmlns:a16="http://schemas.microsoft.com/office/drawing/2014/main" id="{76799175-F954-47C1-B039-4D944BCAE3C5}"/>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24736547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17502-6EF6-4DEF-BBE9-432E5D24B97C}"/>
              </a:ext>
            </a:extLst>
          </p:cNvPr>
          <p:cNvSpPr>
            <a:spLocks noGrp="1"/>
          </p:cNvSpPr>
          <p:nvPr>
            <p:ph type="title"/>
          </p:nvPr>
        </p:nvSpPr>
        <p:spPr/>
        <p:txBody>
          <a:bodyPr/>
          <a:lstStyle/>
          <a:p>
            <a:r>
              <a:rPr lang="de-DE"/>
              <a:t>Eigene Videos - Crossposts (nur Ersteller) - Export  | NDR - Hamburg</a:t>
            </a:r>
            <a:endParaRPr lang="en-US"/>
          </a:p>
        </p:txBody>
      </p:sp>
      <p:graphicFrame>
        <p:nvGraphicFramePr>
          <p:cNvPr id="5" name="Table Placeholder 4">
            <a:extLst>
              <a:ext uri="{FF2B5EF4-FFF2-40B4-BE49-F238E27FC236}">
                <a16:creationId xmlns:a16="http://schemas.microsoft.com/office/drawing/2014/main" id="{19B65AFB-FA8E-448B-B422-4C2F8F02E809}"/>
              </a:ext>
            </a:extLst>
          </p:cNvPr>
          <p:cNvGraphicFramePr>
            <a:graphicFrameLocks noGrp="1"/>
          </p:cNvGraphicFramePr>
          <p:nvPr>
            <p:ph type="tbl" sz="quarter" idx="13"/>
            <p:extLst>
              <p:ext uri="{D42A27DB-BD31-4B8C-83A1-F6EECF244321}">
                <p14:modId xmlns:p14="http://schemas.microsoft.com/office/powerpoint/2010/main" val="1390779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638237187"/>
                    </a:ext>
                  </a:extLst>
                </a:gridCol>
                <a:gridCol w="493776">
                  <a:extLst>
                    <a:ext uri="{9D8B030D-6E8A-4147-A177-3AD203B41FA5}">
                      <a16:colId xmlns:a16="http://schemas.microsoft.com/office/drawing/2014/main" val="1970158730"/>
                    </a:ext>
                  </a:extLst>
                </a:gridCol>
                <a:gridCol w="411480">
                  <a:extLst>
                    <a:ext uri="{9D8B030D-6E8A-4147-A177-3AD203B41FA5}">
                      <a16:colId xmlns:a16="http://schemas.microsoft.com/office/drawing/2014/main" val="2021015017"/>
                    </a:ext>
                  </a:extLst>
                </a:gridCol>
                <a:gridCol w="411480">
                  <a:extLst>
                    <a:ext uri="{9D8B030D-6E8A-4147-A177-3AD203B41FA5}">
                      <a16:colId xmlns:a16="http://schemas.microsoft.com/office/drawing/2014/main" val="3087931671"/>
                    </a:ext>
                  </a:extLst>
                </a:gridCol>
                <a:gridCol w="246888">
                  <a:extLst>
                    <a:ext uri="{9D8B030D-6E8A-4147-A177-3AD203B41FA5}">
                      <a16:colId xmlns:a16="http://schemas.microsoft.com/office/drawing/2014/main" val="2316249174"/>
                    </a:ext>
                  </a:extLst>
                </a:gridCol>
                <a:gridCol w="658368">
                  <a:extLst>
                    <a:ext uri="{9D8B030D-6E8A-4147-A177-3AD203B41FA5}">
                      <a16:colId xmlns:a16="http://schemas.microsoft.com/office/drawing/2014/main" val="2234444949"/>
                    </a:ext>
                  </a:extLst>
                </a:gridCol>
                <a:gridCol w="576072">
                  <a:extLst>
                    <a:ext uri="{9D8B030D-6E8A-4147-A177-3AD203B41FA5}">
                      <a16:colId xmlns:a16="http://schemas.microsoft.com/office/drawing/2014/main" val="774734929"/>
                    </a:ext>
                  </a:extLst>
                </a:gridCol>
                <a:gridCol w="576072">
                  <a:extLst>
                    <a:ext uri="{9D8B030D-6E8A-4147-A177-3AD203B41FA5}">
                      <a16:colId xmlns:a16="http://schemas.microsoft.com/office/drawing/2014/main" val="2608469013"/>
                    </a:ext>
                  </a:extLst>
                </a:gridCol>
                <a:gridCol w="411480">
                  <a:extLst>
                    <a:ext uri="{9D8B030D-6E8A-4147-A177-3AD203B41FA5}">
                      <a16:colId xmlns:a16="http://schemas.microsoft.com/office/drawing/2014/main" val="3877268752"/>
                    </a:ext>
                  </a:extLst>
                </a:gridCol>
                <a:gridCol w="658368">
                  <a:extLst>
                    <a:ext uri="{9D8B030D-6E8A-4147-A177-3AD203B41FA5}">
                      <a16:colId xmlns:a16="http://schemas.microsoft.com/office/drawing/2014/main" val="1178026989"/>
                    </a:ext>
                  </a:extLst>
                </a:gridCol>
                <a:gridCol w="329184">
                  <a:extLst>
                    <a:ext uri="{9D8B030D-6E8A-4147-A177-3AD203B41FA5}">
                      <a16:colId xmlns:a16="http://schemas.microsoft.com/office/drawing/2014/main" val="296013466"/>
                    </a:ext>
                  </a:extLst>
                </a:gridCol>
                <a:gridCol w="493776">
                  <a:extLst>
                    <a:ext uri="{9D8B030D-6E8A-4147-A177-3AD203B41FA5}">
                      <a16:colId xmlns:a16="http://schemas.microsoft.com/office/drawing/2014/main" val="3017610334"/>
                    </a:ext>
                  </a:extLst>
                </a:gridCol>
                <a:gridCol w="329184">
                  <a:extLst>
                    <a:ext uri="{9D8B030D-6E8A-4147-A177-3AD203B41FA5}">
                      <a16:colId xmlns:a16="http://schemas.microsoft.com/office/drawing/2014/main" val="1344480078"/>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2440244208"/>
                  </a:ext>
                </a:extLst>
              </a:tr>
              <a:tr h="370840">
                <a:tc>
                  <a:txBody>
                    <a:bodyPr/>
                    <a:lstStyle/>
                    <a:p>
                      <a:r>
                        <a:rPr lang="de-DE" sz="1000" b="1"/>
                        <a:t> NDR Hamburg - 2018-04-24 08:31:24 </a:t>
                      </a:r>
                      <a:r>
                        <a:rPr lang="de-DE" sz="1000"/>
                        <a:t> 
 Die neue Helgoland-Fähre ist da ⛴👏</a:t>
                      </a:r>
                      <a:endParaRPr lang="en-US" sz="1000"/>
                    </a:p>
                  </a:txBody>
                  <a:tcPr/>
                </a:tc>
                <a:tc>
                  <a:txBody>
                    <a:bodyPr/>
                    <a:lstStyle/>
                    <a:p>
                      <a:r>
                        <a:rPr lang="en-US" sz="1000"/>
                        <a:t>31655</a:t>
                      </a:r>
                    </a:p>
                  </a:txBody>
                  <a:tcPr/>
                </a:tc>
                <a:tc>
                  <a:txBody>
                    <a:bodyPr/>
                    <a:lstStyle/>
                    <a:p>
                      <a:r>
                        <a:rPr lang="en-US" sz="1000"/>
                        <a:t>0</a:t>
                      </a:r>
                    </a:p>
                  </a:txBody>
                  <a:tcPr/>
                </a:tc>
                <a:tc>
                  <a:txBody>
                    <a:bodyPr/>
                    <a:lstStyle/>
                    <a:p>
                      <a:r>
                        <a:rPr lang="en-US" sz="1000"/>
                        <a:t>70475</a:t>
                      </a:r>
                    </a:p>
                  </a:txBody>
                  <a:tcPr/>
                </a:tc>
                <a:tc>
                  <a:txBody>
                    <a:bodyPr/>
                    <a:lstStyle/>
                    <a:p>
                      <a:r>
                        <a:rPr lang="en-US" sz="1000"/>
                        <a:t>00:43</a:t>
                      </a:r>
                    </a:p>
                  </a:txBody>
                  <a:tcPr/>
                </a:tc>
                <a:tc>
                  <a:txBody>
                    <a:bodyPr/>
                    <a:lstStyle/>
                    <a:p>
                      <a:r>
                        <a:rPr lang="en-US" sz="1000"/>
                        <a:t>21 %</a:t>
                      </a:r>
                    </a:p>
                  </a:txBody>
                  <a:tcPr/>
                </a:tc>
                <a:tc>
                  <a:txBody>
                    <a:bodyPr/>
                    <a:lstStyle/>
                    <a:p>
                      <a:r>
                        <a:rPr lang="en-US" sz="1000"/>
                        <a:t>21505</a:t>
                      </a:r>
                    </a:p>
                  </a:txBody>
                  <a:tcPr/>
                </a:tc>
                <a:tc>
                  <a:txBody>
                    <a:bodyPr/>
                    <a:lstStyle/>
                    <a:p>
                      <a:r>
                        <a:rPr lang="en-US" sz="1000"/>
                        <a:t>8474</a:t>
                      </a:r>
                    </a:p>
                  </a:txBody>
                  <a:tcPr/>
                </a:tc>
                <a:tc>
                  <a:txBody>
                    <a:bodyPr/>
                    <a:lstStyle/>
                    <a:p>
                      <a:r>
                        <a:rPr lang="en-US" sz="1000"/>
                        <a:t>40496</a:t>
                      </a:r>
                    </a:p>
                  </a:txBody>
                  <a:tcPr/>
                </a:tc>
                <a:tc>
                  <a:txBody>
                    <a:bodyPr/>
                    <a:lstStyle/>
                    <a:p>
                      <a:r>
                        <a:rPr lang="en-US" sz="1000"/>
                        <a:t>136368</a:t>
                      </a:r>
                    </a:p>
                  </a:txBody>
                  <a:tcPr/>
                </a:tc>
                <a:tc>
                  <a:txBody>
                    <a:bodyPr/>
                    <a:lstStyle/>
                    <a:p>
                      <a:r>
                        <a:rPr lang="en-US" sz="1000"/>
                        <a:t>3853</a:t>
                      </a:r>
                    </a:p>
                  </a:txBody>
                  <a:tcPr/>
                </a:tc>
                <a:tc>
                  <a:txBody>
                    <a:bodyPr/>
                    <a:lstStyle/>
                    <a:p>
                      <a:r>
                        <a:rPr lang="en-US" sz="1000"/>
                        <a:t>456</a:t>
                      </a:r>
                    </a:p>
                  </a:txBody>
                  <a:tcPr/>
                </a:tc>
                <a:tc>
                  <a:txBody>
                    <a:bodyPr/>
                    <a:lstStyle/>
                    <a:p>
                      <a:r>
                        <a:rPr lang="en-US" sz="1000"/>
                        <a:t>731</a:t>
                      </a:r>
                    </a:p>
                  </a:txBody>
                  <a:tcPr/>
                </a:tc>
                <a:extLst>
                  <a:ext uri="{0D108BD9-81ED-4DB2-BD59-A6C34878D82A}">
                    <a16:rowId xmlns:a16="http://schemas.microsoft.com/office/drawing/2014/main" val="2081459855"/>
                  </a:ext>
                </a:extLst>
              </a:tr>
              <a:tr h="370840">
                <a:tc>
                  <a:txBody>
                    <a:bodyPr/>
                    <a:lstStyle/>
                    <a:p>
                      <a:r>
                        <a:rPr lang="de-DE" sz="1000" b="1"/>
                        <a:t> NDR Hamburg - 2018-04-17 18:05:00 </a:t>
                      </a:r>
                      <a:r>
                        <a:rPr lang="de-DE" sz="1000"/>
                        <a:t> 
 Ein Abstieg des HSV hätte enorme Auswirkungen auf die Stadt Hamburg.</a:t>
                      </a:r>
                      <a:endParaRPr lang="en-US" sz="1000"/>
                    </a:p>
                  </a:txBody>
                  <a:tcPr/>
                </a:tc>
                <a:tc>
                  <a:txBody>
                    <a:bodyPr/>
                    <a:lstStyle/>
                    <a:p>
                      <a:r>
                        <a:rPr lang="en-US" sz="1000"/>
                        <a:t>29625</a:t>
                      </a:r>
                    </a:p>
                  </a:txBody>
                  <a:tcPr/>
                </a:tc>
                <a:tc>
                  <a:txBody>
                    <a:bodyPr/>
                    <a:lstStyle/>
                    <a:p>
                      <a:r>
                        <a:rPr lang="en-US" sz="1000"/>
                        <a:t>0</a:t>
                      </a:r>
                    </a:p>
                  </a:txBody>
                  <a:tcPr/>
                </a:tc>
                <a:tc>
                  <a:txBody>
                    <a:bodyPr/>
                    <a:lstStyle/>
                    <a:p>
                      <a:r>
                        <a:rPr lang="en-US" sz="1000"/>
                        <a:t>47580</a:t>
                      </a:r>
                    </a:p>
                  </a:txBody>
                  <a:tcPr/>
                </a:tc>
                <a:tc>
                  <a:txBody>
                    <a:bodyPr/>
                    <a:lstStyle/>
                    <a:p>
                      <a:r>
                        <a:rPr lang="en-US" sz="1000"/>
                        <a:t>00:39</a:t>
                      </a:r>
                    </a:p>
                  </a:txBody>
                  <a:tcPr/>
                </a:tc>
                <a:tc>
                  <a:txBody>
                    <a:bodyPr/>
                    <a:lstStyle/>
                    <a:p>
                      <a:r>
                        <a:rPr lang="en-US" sz="1000"/>
                        <a:t>31 %</a:t>
                      </a:r>
                    </a:p>
                  </a:txBody>
                  <a:tcPr/>
                </a:tc>
                <a:tc>
                  <a:txBody>
                    <a:bodyPr/>
                    <a:lstStyle/>
                    <a:p>
                      <a:r>
                        <a:rPr lang="en-US" sz="1000"/>
                        <a:t>43076</a:t>
                      </a:r>
                    </a:p>
                  </a:txBody>
                  <a:tcPr/>
                </a:tc>
                <a:tc>
                  <a:txBody>
                    <a:bodyPr/>
                    <a:lstStyle/>
                    <a:p>
                      <a:r>
                        <a:rPr lang="en-US" sz="1000"/>
                        <a:t>3678</a:t>
                      </a:r>
                    </a:p>
                  </a:txBody>
                  <a:tcPr/>
                </a:tc>
                <a:tc>
                  <a:txBody>
                    <a:bodyPr/>
                    <a:lstStyle/>
                    <a:p>
                      <a:r>
                        <a:rPr lang="en-US" sz="1000"/>
                        <a:t>826</a:t>
                      </a:r>
                    </a:p>
                  </a:txBody>
                  <a:tcPr/>
                </a:tc>
                <a:tc>
                  <a:txBody>
                    <a:bodyPr/>
                    <a:lstStyle/>
                    <a:p>
                      <a:r>
                        <a:rPr lang="en-US" sz="1000"/>
                        <a:t>83153</a:t>
                      </a:r>
                    </a:p>
                  </a:txBody>
                  <a:tcPr/>
                </a:tc>
                <a:tc>
                  <a:txBody>
                    <a:bodyPr/>
                    <a:lstStyle/>
                    <a:p>
                      <a:r>
                        <a:rPr lang="en-US" sz="1000"/>
                        <a:t>94</a:t>
                      </a:r>
                    </a:p>
                  </a:txBody>
                  <a:tcPr/>
                </a:tc>
                <a:tc>
                  <a:txBody>
                    <a:bodyPr/>
                    <a:lstStyle/>
                    <a:p>
                      <a:r>
                        <a:rPr lang="en-US" sz="1000"/>
                        <a:t>160</a:t>
                      </a:r>
                    </a:p>
                  </a:txBody>
                  <a:tcPr/>
                </a:tc>
                <a:tc>
                  <a:txBody>
                    <a:bodyPr/>
                    <a:lstStyle/>
                    <a:p>
                      <a:r>
                        <a:rPr lang="en-US" sz="1000"/>
                        <a:t>37</a:t>
                      </a:r>
                    </a:p>
                  </a:txBody>
                  <a:tcPr/>
                </a:tc>
                <a:extLst>
                  <a:ext uri="{0D108BD9-81ED-4DB2-BD59-A6C34878D82A}">
                    <a16:rowId xmlns:a16="http://schemas.microsoft.com/office/drawing/2014/main" val="879391261"/>
                  </a:ext>
                </a:extLst>
              </a:tr>
              <a:tr h="370840">
                <a:tc>
                  <a:txBody>
                    <a:bodyPr/>
                    <a:lstStyle/>
                    <a:p>
                      <a:r>
                        <a:rPr lang="de-DE" sz="1000" b="1"/>
                        <a:t> NDR Hamburg - 2018-04-29 12:46:54 </a:t>
                      </a:r>
                      <a:r>
                        <a:rPr lang="de-DE" sz="1000"/>
                        <a:t> 
 5.700 Passagiere! Ein ganz schön großer Pott hat im Hamburger Hafen festgemacht 😲🚢</a:t>
                      </a:r>
                      <a:endParaRPr lang="en-US" sz="1000"/>
                    </a:p>
                  </a:txBody>
                  <a:tcPr/>
                </a:tc>
                <a:tc>
                  <a:txBody>
                    <a:bodyPr/>
                    <a:lstStyle/>
                    <a:p>
                      <a:r>
                        <a:rPr lang="en-US" sz="1000"/>
                        <a:t>18391</a:t>
                      </a:r>
                    </a:p>
                  </a:txBody>
                  <a:tcPr/>
                </a:tc>
                <a:tc>
                  <a:txBody>
                    <a:bodyPr/>
                    <a:lstStyle/>
                    <a:p>
                      <a:r>
                        <a:rPr lang="en-US" sz="1000"/>
                        <a:t>0</a:t>
                      </a:r>
                    </a:p>
                  </a:txBody>
                  <a:tcPr/>
                </a:tc>
                <a:tc>
                  <a:txBody>
                    <a:bodyPr/>
                    <a:lstStyle/>
                    <a:p>
                      <a:r>
                        <a:rPr lang="en-US" sz="1000"/>
                        <a:t>39033</a:t>
                      </a:r>
                    </a:p>
                  </a:txBody>
                  <a:tcPr/>
                </a:tc>
                <a:tc>
                  <a:txBody>
                    <a:bodyPr/>
                    <a:lstStyle/>
                    <a:p>
                      <a:r>
                        <a:rPr lang="en-US" sz="1000"/>
                        <a:t>00:32</a:t>
                      </a:r>
                    </a:p>
                  </a:txBody>
                  <a:tcPr/>
                </a:tc>
                <a:tc>
                  <a:txBody>
                    <a:bodyPr/>
                    <a:lstStyle/>
                    <a:p>
                      <a:r>
                        <a:rPr lang="en-US" sz="1000"/>
                        <a:t>25 %</a:t>
                      </a:r>
                    </a:p>
                  </a:txBody>
                  <a:tcPr/>
                </a:tc>
                <a:tc>
                  <a:txBody>
                    <a:bodyPr/>
                    <a:lstStyle/>
                    <a:p>
                      <a:r>
                        <a:rPr lang="en-US" sz="1000"/>
                        <a:t>16413</a:t>
                      </a:r>
                    </a:p>
                  </a:txBody>
                  <a:tcPr/>
                </a:tc>
                <a:tc>
                  <a:txBody>
                    <a:bodyPr/>
                    <a:lstStyle/>
                    <a:p>
                      <a:r>
                        <a:rPr lang="en-US" sz="1000"/>
                        <a:t>8339</a:t>
                      </a:r>
                    </a:p>
                  </a:txBody>
                  <a:tcPr/>
                </a:tc>
                <a:tc>
                  <a:txBody>
                    <a:bodyPr/>
                    <a:lstStyle/>
                    <a:p>
                      <a:r>
                        <a:rPr lang="en-US" sz="1000"/>
                        <a:t>14281</a:t>
                      </a:r>
                    </a:p>
                  </a:txBody>
                  <a:tcPr/>
                </a:tc>
                <a:tc>
                  <a:txBody>
                    <a:bodyPr/>
                    <a:lstStyle/>
                    <a:p>
                      <a:r>
                        <a:rPr lang="en-US" sz="1000"/>
                        <a:t>82249</a:t>
                      </a:r>
                    </a:p>
                  </a:txBody>
                  <a:tcPr/>
                </a:tc>
                <a:tc>
                  <a:txBody>
                    <a:bodyPr/>
                    <a:lstStyle/>
                    <a:p>
                      <a:r>
                        <a:rPr lang="en-US" sz="1000"/>
                        <a:t>1027</a:t>
                      </a:r>
                    </a:p>
                  </a:txBody>
                  <a:tcPr/>
                </a:tc>
                <a:tc>
                  <a:txBody>
                    <a:bodyPr/>
                    <a:lstStyle/>
                    <a:p>
                      <a:r>
                        <a:rPr lang="en-US" sz="1000"/>
                        <a:t>918</a:t>
                      </a:r>
                    </a:p>
                  </a:txBody>
                  <a:tcPr/>
                </a:tc>
                <a:tc>
                  <a:txBody>
                    <a:bodyPr/>
                    <a:lstStyle/>
                    <a:p>
                      <a:r>
                        <a:rPr lang="en-US" sz="1000"/>
                        <a:t>372</a:t>
                      </a:r>
                    </a:p>
                  </a:txBody>
                  <a:tcPr/>
                </a:tc>
                <a:extLst>
                  <a:ext uri="{0D108BD9-81ED-4DB2-BD59-A6C34878D82A}">
                    <a16:rowId xmlns:a16="http://schemas.microsoft.com/office/drawing/2014/main" val="2830943030"/>
                  </a:ext>
                </a:extLst>
              </a:tr>
              <a:tr h="370840">
                <a:tc>
                  <a:txBody>
                    <a:bodyPr/>
                    <a:lstStyle/>
                    <a:p>
                      <a:r>
                        <a:rPr lang="de-DE" sz="1000" b="1"/>
                        <a:t> NDR Hamburg - 2018-04-12 04:47:56 </a:t>
                      </a:r>
                      <a:r>
                        <a:rPr lang="de-DE" sz="1000"/>
                        <a:t> 
 Nieeeeeeeeeedlich 😍 Schweinchen "Viktoria" geht es heute blendend. Vor einem Jahr ist sie im Elbtunnel von einem Transporter gesprungen. 🐖❤️</a:t>
                      </a:r>
                      <a:endParaRPr lang="en-US" sz="1000"/>
                    </a:p>
                  </a:txBody>
                  <a:tcPr/>
                </a:tc>
                <a:tc>
                  <a:txBody>
                    <a:bodyPr/>
                    <a:lstStyle/>
                    <a:p>
                      <a:r>
                        <a:rPr lang="en-US" sz="1000"/>
                        <a:t>12656</a:t>
                      </a:r>
                    </a:p>
                  </a:txBody>
                  <a:tcPr/>
                </a:tc>
                <a:tc>
                  <a:txBody>
                    <a:bodyPr/>
                    <a:lstStyle/>
                    <a:p>
                      <a:r>
                        <a:rPr lang="en-US" sz="1000"/>
                        <a:t>0</a:t>
                      </a:r>
                    </a:p>
                  </a:txBody>
                  <a:tcPr/>
                </a:tc>
                <a:tc>
                  <a:txBody>
                    <a:bodyPr/>
                    <a:lstStyle/>
                    <a:p>
                      <a:r>
                        <a:rPr lang="en-US" sz="1000"/>
                        <a:t>27004</a:t>
                      </a:r>
                    </a:p>
                  </a:txBody>
                  <a:tcPr/>
                </a:tc>
                <a:tc>
                  <a:txBody>
                    <a:bodyPr/>
                    <a:lstStyle/>
                    <a:p>
                      <a:r>
                        <a:rPr lang="en-US" sz="1000"/>
                        <a:t>00:42</a:t>
                      </a:r>
                    </a:p>
                  </a:txBody>
                  <a:tcPr/>
                </a:tc>
                <a:tc>
                  <a:txBody>
                    <a:bodyPr/>
                    <a:lstStyle/>
                    <a:p>
                      <a:r>
                        <a:rPr lang="en-US" sz="1000"/>
                        <a:t>19 %</a:t>
                      </a:r>
                    </a:p>
                  </a:txBody>
                  <a:tcPr/>
                </a:tc>
                <a:tc>
                  <a:txBody>
                    <a:bodyPr/>
                    <a:lstStyle/>
                    <a:p>
                      <a:r>
                        <a:rPr lang="en-US" sz="1000"/>
                        <a:t>20418</a:t>
                      </a:r>
                    </a:p>
                  </a:txBody>
                  <a:tcPr/>
                </a:tc>
                <a:tc>
                  <a:txBody>
                    <a:bodyPr/>
                    <a:lstStyle/>
                    <a:p>
                      <a:r>
                        <a:rPr lang="en-US" sz="1000"/>
                        <a:t>2078</a:t>
                      </a:r>
                    </a:p>
                  </a:txBody>
                  <a:tcPr/>
                </a:tc>
                <a:tc>
                  <a:txBody>
                    <a:bodyPr/>
                    <a:lstStyle/>
                    <a:p>
                      <a:r>
                        <a:rPr lang="en-US" sz="1000"/>
                        <a:t>4508</a:t>
                      </a:r>
                    </a:p>
                  </a:txBody>
                  <a:tcPr/>
                </a:tc>
                <a:tc>
                  <a:txBody>
                    <a:bodyPr/>
                    <a:lstStyle/>
                    <a:p>
                      <a:r>
                        <a:rPr lang="en-US" sz="1000"/>
                        <a:t>64101</a:t>
                      </a:r>
                    </a:p>
                  </a:txBody>
                  <a:tcPr/>
                </a:tc>
                <a:tc>
                  <a:txBody>
                    <a:bodyPr/>
                    <a:lstStyle/>
                    <a:p>
                      <a:r>
                        <a:rPr lang="en-US" sz="1000"/>
                        <a:t>741</a:t>
                      </a:r>
                    </a:p>
                  </a:txBody>
                  <a:tcPr/>
                </a:tc>
                <a:tc>
                  <a:txBody>
                    <a:bodyPr/>
                    <a:lstStyle/>
                    <a:p>
                      <a:r>
                        <a:rPr lang="en-US" sz="1000"/>
                        <a:t>128</a:t>
                      </a:r>
                    </a:p>
                  </a:txBody>
                  <a:tcPr/>
                </a:tc>
                <a:tc>
                  <a:txBody>
                    <a:bodyPr/>
                    <a:lstStyle/>
                    <a:p>
                      <a:r>
                        <a:rPr lang="en-US" sz="1000"/>
                        <a:t>233</a:t>
                      </a:r>
                    </a:p>
                  </a:txBody>
                  <a:tcPr/>
                </a:tc>
                <a:extLst>
                  <a:ext uri="{0D108BD9-81ED-4DB2-BD59-A6C34878D82A}">
                    <a16:rowId xmlns:a16="http://schemas.microsoft.com/office/drawing/2014/main" val="686042325"/>
                  </a:ext>
                </a:extLst>
              </a:tr>
              <a:tr h="370840">
                <a:tc>
                  <a:txBody>
                    <a:bodyPr/>
                    <a:lstStyle/>
                    <a:p>
                      <a:r>
                        <a:rPr lang="de-DE" sz="1000" b="1"/>
                        <a:t> NDR Hamburg - 2018-04-25 18:47:23 </a:t>
                      </a:r>
                      <a:r>
                        <a:rPr lang="de-DE" sz="1000"/>
                        <a:t> 
 Nach 40 Jahren kehrt der alte Hamburger Großsegler "Peking" zurück nach Deutschland. Eine märchenhafte Geschichte findet ihre Fortsetzung - die nordstory am Freitag, um 20.15 Uhr im NDR Fernsehen</a:t>
                      </a:r>
                      <a:endParaRPr lang="en-US" sz="1000"/>
                    </a:p>
                  </a:txBody>
                  <a:tcPr/>
                </a:tc>
                <a:tc>
                  <a:txBody>
                    <a:bodyPr/>
                    <a:lstStyle/>
                    <a:p>
                      <a:r>
                        <a:rPr lang="en-US" sz="1000"/>
                        <a:t>10018</a:t>
                      </a:r>
                    </a:p>
                  </a:txBody>
                  <a:tcPr/>
                </a:tc>
                <a:tc>
                  <a:txBody>
                    <a:bodyPr/>
                    <a:lstStyle/>
                    <a:p>
                      <a:r>
                        <a:rPr lang="en-US" sz="1000"/>
                        <a:t>0</a:t>
                      </a:r>
                    </a:p>
                  </a:txBody>
                  <a:tcPr/>
                </a:tc>
                <a:tc>
                  <a:txBody>
                    <a:bodyPr/>
                    <a:lstStyle/>
                    <a:p>
                      <a:r>
                        <a:rPr lang="en-US" sz="1000"/>
                        <a:t>32855</a:t>
                      </a:r>
                    </a:p>
                  </a:txBody>
                  <a:tcPr/>
                </a:tc>
                <a:tc>
                  <a:txBody>
                    <a:bodyPr/>
                    <a:lstStyle/>
                    <a:p>
                      <a:r>
                        <a:rPr lang="en-US" sz="1000"/>
                        <a:t>00:48</a:t>
                      </a:r>
                    </a:p>
                  </a:txBody>
                  <a:tcPr/>
                </a:tc>
                <a:tc>
                  <a:txBody>
                    <a:bodyPr/>
                    <a:lstStyle/>
                    <a:p>
                      <a:r>
                        <a:rPr lang="en-US" sz="1000"/>
                        <a:t>12 %</a:t>
                      </a:r>
                    </a:p>
                  </a:txBody>
                  <a:tcPr/>
                </a:tc>
                <a:tc>
                  <a:txBody>
                    <a:bodyPr/>
                    <a:lstStyle/>
                    <a:p>
                      <a:r>
                        <a:rPr lang="en-US" sz="1000"/>
                        <a:t>14665</a:t>
                      </a:r>
                    </a:p>
                  </a:txBody>
                  <a:tcPr/>
                </a:tc>
                <a:tc>
                  <a:txBody>
                    <a:bodyPr/>
                    <a:lstStyle/>
                    <a:p>
                      <a:r>
                        <a:rPr lang="en-US" sz="1000"/>
                        <a:t>3247</a:t>
                      </a:r>
                    </a:p>
                  </a:txBody>
                  <a:tcPr/>
                </a:tc>
                <a:tc>
                  <a:txBody>
                    <a:bodyPr/>
                    <a:lstStyle/>
                    <a:p>
                      <a:r>
                        <a:rPr lang="en-US" sz="1000"/>
                        <a:t>14943</a:t>
                      </a:r>
                    </a:p>
                  </a:txBody>
                  <a:tcPr/>
                </a:tc>
                <a:tc>
                  <a:txBody>
                    <a:bodyPr/>
                    <a:lstStyle/>
                    <a:p>
                      <a:r>
                        <a:rPr lang="en-US" sz="1000"/>
                        <a:t>84594</a:t>
                      </a:r>
                    </a:p>
                  </a:txBody>
                  <a:tcPr/>
                </a:tc>
                <a:tc>
                  <a:txBody>
                    <a:bodyPr/>
                    <a:lstStyle/>
                    <a:p>
                      <a:r>
                        <a:rPr lang="en-US" sz="1000"/>
                        <a:t>1518</a:t>
                      </a:r>
                    </a:p>
                  </a:txBody>
                  <a:tcPr/>
                </a:tc>
                <a:tc>
                  <a:txBody>
                    <a:bodyPr/>
                    <a:lstStyle/>
                    <a:p>
                      <a:r>
                        <a:rPr lang="en-US" sz="1000"/>
                        <a:t>99</a:t>
                      </a:r>
                    </a:p>
                  </a:txBody>
                  <a:tcPr/>
                </a:tc>
                <a:tc>
                  <a:txBody>
                    <a:bodyPr/>
                    <a:lstStyle/>
                    <a:p>
                      <a:r>
                        <a:rPr lang="en-US" sz="1000"/>
                        <a:t>306</a:t>
                      </a:r>
                    </a:p>
                  </a:txBody>
                  <a:tcPr/>
                </a:tc>
                <a:extLst>
                  <a:ext uri="{0D108BD9-81ED-4DB2-BD59-A6C34878D82A}">
                    <a16:rowId xmlns:a16="http://schemas.microsoft.com/office/drawing/2014/main" val="3261197352"/>
                  </a:ext>
                </a:extLst>
              </a:tr>
            </a:tbl>
          </a:graphicData>
        </a:graphic>
      </p:graphicFrame>
      <p:sp>
        <p:nvSpPr>
          <p:cNvPr id="4" name="Text Placeholder 3">
            <a:extLst>
              <a:ext uri="{FF2B5EF4-FFF2-40B4-BE49-F238E27FC236}">
                <a16:creationId xmlns:a16="http://schemas.microsoft.com/office/drawing/2014/main" id="{DFF7A8D3-4B6E-4264-A900-62FEA97AE7DE}"/>
              </a:ext>
            </a:extLst>
          </p:cNvPr>
          <p:cNvSpPr>
            <a:spLocks noGrp="1"/>
          </p:cNvSpPr>
          <p:nvPr>
            <p:ph type="body" sz="quarter" idx="14"/>
          </p:nvPr>
        </p:nvSpPr>
        <p:spPr/>
        <p:txBody>
          <a:bodyPr/>
          <a:lstStyle/>
          <a:p>
            <a:r>
              <a:rPr lang="en-US"/>
              <a:t>01.04.2018 - 30.04.2018</a:t>
            </a:r>
          </a:p>
        </p:txBody>
      </p:sp>
    </p:spTree>
    <p:extLst>
      <p:ext uri="{BB962C8B-B14F-4D97-AF65-F5344CB8AC3E}">
        <p14:creationId xmlns:p14="http://schemas.microsoft.com/office/powerpoint/2010/main" val="40164409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1913</Words>
  <Application>Microsoft Office PowerPoint</Application>
  <PresentationFormat>On-screen Show (4:3)</PresentationFormat>
  <Paragraphs>888</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Calibri</vt:lpstr>
      <vt:lpstr>Arial</vt:lpstr>
      <vt:lpstr>quintly_template</vt:lpstr>
      <vt:lpstr>MeFo - Facebook - Social Media - Evaluation</vt:lpstr>
      <vt:lpstr>Profil - Potenz.Reichw.,Aktive Nutzer,I-Rate,Fans | NDR - Hamburg</vt:lpstr>
      <vt:lpstr>Anzahl Post, Reaktionen (Kommentare, Shares, Likes) - FB Insights | NDR - Hamburg</vt:lpstr>
      <vt:lpstr>Profil - Fans | NDR - Hamburg</vt:lpstr>
      <vt:lpstr>Profil - Potenzielle Reichweite | NDR - Hamburg</vt:lpstr>
      <vt:lpstr>Profil - Aktive Nutzer | NDR - Hamburg</vt:lpstr>
      <vt:lpstr>Profil - Video-Starts ab 10 Sek. | NDR - Hamburg</vt:lpstr>
      <vt:lpstr>Profil - Durchschnitt Potenzi. Reichweite pro Tag | NDR - Hamburg</vt:lpstr>
      <vt:lpstr>Distributionstyp - FB Insights | NDR - Hamburg</vt:lpstr>
      <vt:lpstr>Distributionstyp - Tabelle - FB Insights | NDR - Hamburg</vt:lpstr>
      <vt:lpstr>Eigene Posts - Shares - Export | NDR - Hamburg</vt:lpstr>
      <vt:lpstr>Eigene Posts - Kommentare - Export | NDR - Hamburg</vt:lpstr>
      <vt:lpstr>Eigene Posts - Links - Export | NDR - Hamburg - 1 of 2</vt:lpstr>
      <vt:lpstr>Eigene Posts - Links - Export | NDR - Hamburg - 2 of 2</vt:lpstr>
      <vt:lpstr>Eigene Posts - Videostarts - Export | NDR - Hamburg</vt:lpstr>
      <vt:lpstr>Eigene Posts - Videostartrate - Export | NDR - Hamburg</vt:lpstr>
      <vt:lpstr>Eigene Posts - Videostartrate - Flop - Export | NDR - Hamburg</vt:lpstr>
      <vt:lpstr>Eigene Posts - Potenzielle Reichweite - Export | NDR - Hamburg</vt:lpstr>
      <vt:lpstr>Eigene Posts - Aktive Nutzer - Export | NDR - Hamburg</vt:lpstr>
      <vt:lpstr>Eigene Posts - I-Rate Aktive Nutzer - Export | NDR - Hamburg</vt:lpstr>
      <vt:lpstr>Eigene Posts - I-Rate Aktive Nutzer-Flop - Export | NDR - Hamburg</vt:lpstr>
      <vt:lpstr>Eigene Post - Summe Interaktionen - Export | NDR - Hamburg</vt:lpstr>
      <vt:lpstr>Eigene Posts - Reaktionen - Export | NDR - Hamburg - 1 of 3</vt:lpstr>
      <vt:lpstr>Eigene Posts - Reaktionen - Export | NDR - Hamburg - 2 of 3</vt:lpstr>
      <vt:lpstr>Eigene Posts - Reaktionen - Export | NDR - Hamburg - 3 of 3</vt:lpstr>
      <vt:lpstr>Eigene Videos - Crossposts - Export | NDR - Hamburg</vt:lpstr>
      <vt:lpstr>Eigene Videos - Crossposts (nur Ersteller) - Export  | NDR - Hamburg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Administrator</dc:creator>
  <cp:lastModifiedBy>Administrator</cp:lastModifiedBy>
  <cp:revision>1</cp:revision>
  <dcterms:created xsi:type="dcterms:W3CDTF">2018-05-15T07:41:32Z</dcterms:created>
  <dcterms:modified xsi:type="dcterms:W3CDTF">2018-05-15T07:42:25Z</dcterms:modified>
</cp:coreProperties>
</file>