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34800</c:v>
                </c:pt>
                <c:pt idx="1">
                  <c:v>34912</c:v>
                </c:pt>
                <c:pt idx="2">
                  <c:v>35057</c:v>
                </c:pt>
                <c:pt idx="3">
                  <c:v>35242</c:v>
                </c:pt>
                <c:pt idx="4">
                  <c:v>35372</c:v>
                </c:pt>
                <c:pt idx="5">
                  <c:v>35474</c:v>
                </c:pt>
                <c:pt idx="6">
                  <c:v>35581</c:v>
                </c:pt>
                <c:pt idx="7">
                  <c:v>35739</c:v>
                </c:pt>
                <c:pt idx="8">
                  <c:v>35864</c:v>
                </c:pt>
                <c:pt idx="9">
                  <c:v>36030</c:v>
                </c:pt>
                <c:pt idx="10">
                  <c:v>36213</c:v>
                </c:pt>
                <c:pt idx="11">
                  <c:v>36381</c:v>
                </c:pt>
                <c:pt idx="12">
                  <c:v>36492</c:v>
                </c:pt>
                <c:pt idx="13">
                  <c:v>36628</c:v>
                </c:pt>
                <c:pt idx="14">
                  <c:v>36783</c:v>
                </c:pt>
                <c:pt idx="15">
                  <c:v>36944</c:v>
                </c:pt>
                <c:pt idx="16">
                  <c:v>37116</c:v>
                </c:pt>
                <c:pt idx="17">
                  <c:v>37354</c:v>
                </c:pt>
                <c:pt idx="18">
                  <c:v>37712</c:v>
                </c:pt>
                <c:pt idx="19">
                  <c:v>37896</c:v>
                </c:pt>
                <c:pt idx="20">
                  <c:v>38104</c:v>
                </c:pt>
                <c:pt idx="21">
                  <c:v>38371</c:v>
                </c:pt>
                <c:pt idx="22">
                  <c:v>38539</c:v>
                </c:pt>
                <c:pt idx="23">
                  <c:v>38719</c:v>
                </c:pt>
                <c:pt idx="24">
                  <c:v>38938</c:v>
                </c:pt>
                <c:pt idx="25">
                  <c:v>39127</c:v>
                </c:pt>
                <c:pt idx="26">
                  <c:v>39292</c:v>
                </c:pt>
                <c:pt idx="27">
                  <c:v>39443</c:v>
                </c:pt>
                <c:pt idx="28">
                  <c:v>39681</c:v>
                </c:pt>
                <c:pt idx="29">
                  <c:v>40012</c:v>
                </c:pt>
                <c:pt idx="30">
                  <c:v>40381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37-4290-8141-096100D90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79208"/>
        <c:axId val="324879536"/>
      </c:lineChart>
      <c:catAx>
        <c:axId val="32487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79536"/>
        <c:crosses val="autoZero"/>
        <c:auto val="1"/>
        <c:lblAlgn val="ctr"/>
        <c:lblOffset val="100"/>
        <c:noMultiLvlLbl val="0"/>
      </c:catAx>
      <c:valAx>
        <c:axId val="32487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7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42867</c:v>
                </c:pt>
                <c:pt idx="1">
                  <c:v>51207</c:v>
                </c:pt>
                <c:pt idx="2">
                  <c:v>61558</c:v>
                </c:pt>
                <c:pt idx="3">
                  <c:v>59649</c:v>
                </c:pt>
                <c:pt idx="4">
                  <c:v>54882</c:v>
                </c:pt>
                <c:pt idx="5">
                  <c:v>55258</c:v>
                </c:pt>
                <c:pt idx="6">
                  <c:v>56734</c:v>
                </c:pt>
                <c:pt idx="7">
                  <c:v>49662</c:v>
                </c:pt>
                <c:pt idx="8">
                  <c:v>54665</c:v>
                </c:pt>
                <c:pt idx="9">
                  <c:v>64166</c:v>
                </c:pt>
                <c:pt idx="10">
                  <c:v>69168</c:v>
                </c:pt>
                <c:pt idx="11">
                  <c:v>56412</c:v>
                </c:pt>
                <c:pt idx="12">
                  <c:v>62052</c:v>
                </c:pt>
                <c:pt idx="13">
                  <c:v>64504</c:v>
                </c:pt>
                <c:pt idx="14">
                  <c:v>57150</c:v>
                </c:pt>
                <c:pt idx="15">
                  <c:v>55402</c:v>
                </c:pt>
                <c:pt idx="16">
                  <c:v>63878</c:v>
                </c:pt>
                <c:pt idx="17">
                  <c:v>98571</c:v>
                </c:pt>
                <c:pt idx="18">
                  <c:v>114059</c:v>
                </c:pt>
                <c:pt idx="19">
                  <c:v>87528</c:v>
                </c:pt>
                <c:pt idx="20">
                  <c:v>78114</c:v>
                </c:pt>
                <c:pt idx="21">
                  <c:v>69978</c:v>
                </c:pt>
                <c:pt idx="22">
                  <c:v>61093</c:v>
                </c:pt>
                <c:pt idx="23">
                  <c:v>71290</c:v>
                </c:pt>
                <c:pt idx="24">
                  <c:v>80279</c:v>
                </c:pt>
                <c:pt idx="25">
                  <c:v>77420</c:v>
                </c:pt>
                <c:pt idx="26">
                  <c:v>70764</c:v>
                </c:pt>
                <c:pt idx="27">
                  <c:v>81404</c:v>
                </c:pt>
                <c:pt idx="28">
                  <c:v>102988</c:v>
                </c:pt>
                <c:pt idx="29">
                  <c:v>154565</c:v>
                </c:pt>
                <c:pt idx="30">
                  <c:v>140433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FB-4B33-B920-885EB8829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274816"/>
        <c:axId val="326279080"/>
      </c:lineChart>
      <c:catAx>
        <c:axId val="32627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79080"/>
        <c:crosses val="autoZero"/>
        <c:auto val="1"/>
        <c:lblAlgn val="ctr"/>
        <c:lblOffset val="100"/>
        <c:noMultiLvlLbl val="0"/>
      </c:catAx>
      <c:valAx>
        <c:axId val="32627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7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0C3E9-B3CF-4CBF-9100-04173301FC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05C01-45D2-421E-ABAD-495F422A96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105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A3AE4-E45A-4028-BAB5-755D03088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| NDR Ratgeber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B525A1-0F06-4A80-B562-B8B2192E6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328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41095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116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616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303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5351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475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211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462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124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407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12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527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62010-9AA6-464C-992F-13C9286EE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4085211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A7BB-47CF-4B4B-B6C5-F718A069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- Lifetime | NDR Ratgeber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68E64B-5D07-421C-9B09-8F24E40B5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1243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21963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104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2005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0830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4431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658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940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68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6954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58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765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9F7E9-E8CC-4505-A865-2C01E94B9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847483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DFE86-650E-4ADD-9028-6A0EB5222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NDR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BE3FEE-4AB8-48CB-9112-2A3370C261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0110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A53D5-017F-40F6-8F33-E2C647CA8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BEA50-4011-4A09-9DFF-8FFFD8EC8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6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1789D-0AC3-4004-815C-D5AE5212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NDR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5BC70F-A35E-48E9-A979-BA547860AF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698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16FC2-901F-4C5D-9A34-6C0A34139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B4DF9-8237-4441-B676-ED85614B6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367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A3A85-0D42-4D61-A77E-81D4A7A93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NDR Ratgeber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7CA41-FE61-4832-9D77-11A5D60A6F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0003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02619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5562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4408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8732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3859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1890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4553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7477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88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658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74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- 2018-03-26 20:27:01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Bahnhofskiosk: Das Geschäft mit den Brötchen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46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- 2018-03-21 08:19:15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Hypoparathyreoidismus 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55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- 2018-03-13 07:39:31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Wasserfilter: Oft teuer, selten sinnvoll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5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- 2017-11-29 07:22:54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Ohren säubern: Vorsicht vor Wattestäbchen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42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- 2018-02-27 08:52:05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Heißluft-Fritteusen im Vergleich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428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- 2017-06-13 06:57:32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Tupperware: Ärger hinter den Kulissen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2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- 2018-03-05 20:55:53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Luchsen Konzerne kleinen Firmen Ideen ab?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142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FD2D3-E8EA-4C3A-AB32-B7BF1EB22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040863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BB3A1-3533-491B-85B9-920B2859E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NDR Ratgeber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D45A9-D284-4627-A819-9F5DD51DB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272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424670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8822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6394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7961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1904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7718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084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0996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0089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1106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10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- 2018-03-13 07:46:56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Gewürze: Teure Mischungen mit viel Salz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01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- 2017-10-10 08:32:44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Kaffeefahrt: Abzocke mit neuer Masche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52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- 2018-03-14 08:13:44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Vitamin-D-Mangel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24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E43F9-9302-40C0-84BB-717607EC6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06061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AFFCE-9FA7-474F-A42C-91BB63B5A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Ratgeber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B6CD97-0B6E-4CA7-9A1E-679B668FB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770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97408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203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652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9227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1925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1768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12311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2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- 2018-03-26 20:27:01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Bahnhofskiosk: Das Geschäft mit den Brötchen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36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- 2018-03-21 08:19:15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Hypoparathyreoidismus 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05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- 2018-03-13 07:39:31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Wasserfilter: Oft teuer, selten sinnvoll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11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- 2018-03-14 08:13:44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Vitamin-D-Mangel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2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- 2018-03-05 20:55:53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Luchsen Konzerne kleinen Firmen Ideen ab?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55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- 2018-03-13 07:46:56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Gewürze: Teure Mischungen mit viel Salz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43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- 2018-03-28 07:49:25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Parasitenbefall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727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19D8D-4DD3-41B0-A9E4-A3D286BD5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896431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785C-1314-4900-9382-5470DF00C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Ratgeber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1D7F55-19DF-43B0-936F-96B858CD72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289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3637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162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427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2389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2733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9865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53148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24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- 2018-03-05 20:57:16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Badsanierung: Wie gut arbeiten Handwerker?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84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- 2018-03-19 20:41:31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Lebensmittel: Wie Hersteller bei Zutaten sparen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41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- 2018-03-05 21:03:34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Bügelautomaten für Hemden im Test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49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- 2018-03-05 21:32:21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Markt - die ganze Sendung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45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- 2018-03-07 08:17:15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Gliedergürtel-Myasthenie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59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- 2018-03-14 08:05:23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gesund sind teure Fruchtsäfte?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5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- 2018-03-11 18:24:50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Folge 24 | Fettstoffwechselstörungen, Multiple Sklerose | Die Ernährungs-Docs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43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- 2018-03-05 20:54:26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Ärger um überschwemmte Wohnung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168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660BC-D927-4082-9ADB-A0373EB5C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754575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E6290-144F-4C2E-B68B-E8BAEF1A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Ratgeber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3A0083-EEF5-4B23-B633-59DB8827F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9949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78697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9320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462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2915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4201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0863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47237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29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- 2018-03-14 08:33:41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Visite - die ganze Sendung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15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- 2018-03-13 08:11:33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Markt - die ganze Sendung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00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- 2018-03-26 20:42:07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Markt - die ganze Sendung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66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- 2018-03-13 07:44:27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Schoko-Ostereier im Vergleich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64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- 2018-03-06 13:24:34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Herzschwäche, Hüft-Arthrose und Fatigue | Die Bewegungs-Docs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6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- 2018-03-14 07:39:22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Fast Food kann die Lebenserwartung verkürzen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94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- 2018-03-19 21:19:15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Markt - die ganze Sendung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88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- 2018-03-28 07:42:29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Krätze erkennen und behandeln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7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- 2018-03-07 08:05:14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Wann ist eine Gebärmutterentfernung sinnvoll?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11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524A8-5005-4E7C-947C-E76805A45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721650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1A3A-947E-4229-B642-B87B792B4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Ratgeber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E9047-B49F-4709-8305-C1B4CC1DE1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355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50932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428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20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3514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9493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91265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8637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2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- 2018-03-21 08:08:00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Dinkel und Co.: So lässt sich Weizenmehl ersetzen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157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7BE6F-9F38-4D5A-B6B3-5CEA1FD52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533368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A6B9A-4552-4032-9AB0-8F045ACFB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NDR Ratgeber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47F04-418A-4F43-9CD4-1E8393F96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101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92382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580807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994931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8111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03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85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81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9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01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7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41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80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56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6138003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26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35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72E0A-FEA8-44F3-9F5F-310D62C4E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964678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872B4-FB9B-4E82-9FE9-7BC0DDFB3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NDR Ratgeber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3FDCD-8CEC-4FA4-AA3D-466856C17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8802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04538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97262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71963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0992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0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2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0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87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54270-24EF-4630-9D50-649D969A7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411998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A3FA9-71B7-4543-B87A-F5FBDD519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NDR Ratgeber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8CB6DA-6F02-409A-BB40-AE2244504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519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55091118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835986884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37598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09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53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93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15348543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80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944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D24EA-40CE-420C-908D-F04EA2F23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915781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925</Words>
  <Application>Microsoft Office PowerPoint</Application>
  <PresentationFormat>On-screen Show (4:3)</PresentationFormat>
  <Paragraphs>466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MeFo - YouTube</vt:lpstr>
      <vt:lpstr>YT - Profilübersicht (intern) | NDR Ratgeber</vt:lpstr>
      <vt:lpstr>YT - Profilübersicht (intern) - Lifetime | NDR Ratgeber</vt:lpstr>
      <vt:lpstr>Youtube Subscribers Total | NDR Ratgeber</vt:lpstr>
      <vt:lpstr>Youtube Video Views Change  | NDR Ratgeber</vt:lpstr>
      <vt:lpstr>YT Top Ten Videos im Zeitraum genutzt | NDR Ratgeber - 1 of 2</vt:lpstr>
      <vt:lpstr>YT Top Ten Videos im Zeitraum genutzt | NDR Ratgeber - 2 of 2</vt:lpstr>
      <vt:lpstr>YT Videos im Zeitraum veröffentlicht -  Lifetime | NDR Ratgeber - 1 of 4</vt:lpstr>
      <vt:lpstr>YT Videos im Zeitraum veröffentlicht -  Lifetime | NDR Ratgeber - 2 of 4</vt:lpstr>
      <vt:lpstr>YT Videos im Zeitraum veröffentlicht -  Lifetime | NDR Ratgeber - 3 of 4</vt:lpstr>
      <vt:lpstr>YT Videos im Zeitraum veröffentlicht -  Lifetime | NDR Ratgeber - 4 of 4</vt:lpstr>
      <vt:lpstr>YT Traffic Sources | NDR Ratgeber - 1 of 2</vt:lpstr>
      <vt:lpstr>YT Traffic Sources | NDR Ratgeber - 2 of 2</vt:lpstr>
      <vt:lpstr>Youtube Playback Locations | NDR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2018-04-27T14:07:04Z</dcterms:created>
  <dcterms:modified xsi:type="dcterms:W3CDTF">2018-04-27T14:07:42Z</dcterms:modified>
</cp:coreProperties>
</file>