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Extra 3</c:v>
                </c:pt>
              </c:strCache>
            </c:strRef>
          </c:tx>
          <c:spPr>
            <a:ln w="28575" cap="rnd">
              <a:solidFill>
                <a:schemeClr val="accent1"/>
              </a:solidFill>
              <a:round/>
            </a:ln>
            <a:effectLst/>
          </c:spPr>
          <c:marker>
            <c:symbol val="none"/>
          </c:marker>
          <c:cat>
            <c:strRef>
              <c:f>Sheet1!$A$2:$A$16</c:f>
              <c:strCache>
                <c:ptCount val="15"/>
                <c:pt idx="0">
                  <c:v>20.03.2018</c:v>
                </c:pt>
                <c:pt idx="1">
                  <c:v>21.03.2018</c:v>
                </c:pt>
                <c:pt idx="2">
                  <c:v>22.03.2018</c:v>
                </c:pt>
                <c:pt idx="3">
                  <c:v>23.03.2018</c:v>
                </c:pt>
                <c:pt idx="4">
                  <c:v>24.03.2018</c:v>
                </c:pt>
                <c:pt idx="5">
                  <c:v>25.03.2018</c:v>
                </c:pt>
                <c:pt idx="6">
                  <c:v>26.03.2018</c:v>
                </c:pt>
                <c:pt idx="7">
                  <c:v>27.03.2018</c:v>
                </c:pt>
                <c:pt idx="8">
                  <c:v>28.03.2018</c:v>
                </c:pt>
                <c:pt idx="9">
                  <c:v>29.03.2018</c:v>
                </c:pt>
                <c:pt idx="10">
                  <c:v>30.03.2018</c:v>
                </c:pt>
                <c:pt idx="11">
                  <c:v>31.03.2018</c:v>
                </c:pt>
                <c:pt idx="12">
                  <c:v>01.04.2018</c:v>
                </c:pt>
                <c:pt idx="13">
                  <c:v>02.04.2018</c:v>
                </c:pt>
                <c:pt idx="14">
                  <c:v>03.04.2018</c:v>
                </c:pt>
              </c:strCache>
            </c:strRef>
          </c:cat>
          <c:val>
            <c:numRef>
              <c:f>Sheet1!$B$2:$B$16</c:f>
              <c:numCache>
                <c:formatCode>General</c:formatCode>
                <c:ptCount val="15"/>
                <c:pt idx="0">
                  <c:v>808789</c:v>
                </c:pt>
                <c:pt idx="1">
                  <c:v>809153</c:v>
                </c:pt>
                <c:pt idx="2">
                  <c:v>809818</c:v>
                </c:pt>
                <c:pt idx="3">
                  <c:v>810153</c:v>
                </c:pt>
                <c:pt idx="4">
                  <c:v>810420</c:v>
                </c:pt>
                <c:pt idx="5">
                  <c:v>810697</c:v>
                </c:pt>
                <c:pt idx="6">
                  <c:v>810892</c:v>
                </c:pt>
                <c:pt idx="7">
                  <c:v>811118</c:v>
                </c:pt>
                <c:pt idx="8">
                  <c:v>811476</c:v>
                </c:pt>
                <c:pt idx="9">
                  <c:v>811787</c:v>
                </c:pt>
                <c:pt idx="10">
                  <c:v>812013</c:v>
                </c:pt>
                <c:pt idx="11">
                  <c:v>812133</c:v>
                </c:pt>
                <c:pt idx="12">
                  <c:v>812416</c:v>
                </c:pt>
                <c:pt idx="13">
                  <c:v>812702</c:v>
                </c:pt>
                <c:pt idx="14">
                  <c:v>812775</c:v>
                </c:pt>
              </c:numCache>
            </c:numRef>
          </c:val>
          <c:smooth val="0"/>
          <c:extLst>
            <c:ext xmlns:c16="http://schemas.microsoft.com/office/drawing/2014/chart" uri="{C3380CC4-5D6E-409C-BE32-E72D297353CC}">
              <c16:uniqueId val="{00000000-8992-4714-A228-F09E570B2045}"/>
            </c:ext>
          </c:extLst>
        </c:ser>
        <c:dLbls>
          <c:showLegendKey val="0"/>
          <c:showVal val="0"/>
          <c:showCatName val="0"/>
          <c:showSerName val="0"/>
          <c:showPercent val="0"/>
          <c:showBubbleSize val="0"/>
        </c:dLbls>
        <c:smooth val="0"/>
        <c:axId val="326639800"/>
        <c:axId val="326642424"/>
      </c:lineChart>
      <c:catAx>
        <c:axId val="326639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642424"/>
        <c:crosses val="autoZero"/>
        <c:auto val="1"/>
        <c:lblAlgn val="ctr"/>
        <c:lblOffset val="100"/>
        <c:noMultiLvlLbl val="0"/>
      </c:catAx>
      <c:valAx>
        <c:axId val="326642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639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Extra 3</c:v>
                </c:pt>
              </c:strCache>
            </c:strRef>
          </c:tx>
          <c:spPr>
            <a:ln w="28575" cap="rnd">
              <a:solidFill>
                <a:schemeClr val="accent1"/>
              </a:solidFill>
              <a:round/>
            </a:ln>
            <a:effectLst/>
          </c:spPr>
          <c:marker>
            <c:symbol val="none"/>
          </c:marker>
          <c:cat>
            <c:strRef>
              <c:f>Sheet1!$A$2:$A$16</c:f>
              <c:strCache>
                <c:ptCount val="15"/>
                <c:pt idx="0">
                  <c:v>20.03.2018</c:v>
                </c:pt>
                <c:pt idx="1">
                  <c:v>21.03.2018</c:v>
                </c:pt>
                <c:pt idx="2">
                  <c:v>22.03.2018</c:v>
                </c:pt>
                <c:pt idx="3">
                  <c:v>23.03.2018</c:v>
                </c:pt>
                <c:pt idx="4">
                  <c:v>24.03.2018</c:v>
                </c:pt>
                <c:pt idx="5">
                  <c:v>25.03.2018</c:v>
                </c:pt>
                <c:pt idx="6">
                  <c:v>26.03.2018</c:v>
                </c:pt>
                <c:pt idx="7">
                  <c:v>27.03.2018</c:v>
                </c:pt>
                <c:pt idx="8">
                  <c:v>28.03.2018</c:v>
                </c:pt>
                <c:pt idx="9">
                  <c:v>29.03.2018</c:v>
                </c:pt>
                <c:pt idx="10">
                  <c:v>30.03.2018</c:v>
                </c:pt>
                <c:pt idx="11">
                  <c:v>31.03.2018</c:v>
                </c:pt>
                <c:pt idx="12">
                  <c:v>01.04.2018</c:v>
                </c:pt>
                <c:pt idx="13">
                  <c:v>02.04.2018</c:v>
                </c:pt>
                <c:pt idx="14">
                  <c:v>03.04.2018</c:v>
                </c:pt>
              </c:strCache>
            </c:strRef>
          </c:cat>
          <c:val>
            <c:numRef>
              <c:f>Sheet1!$B$2:$B$16</c:f>
              <c:numCache>
                <c:formatCode>General</c:formatCode>
                <c:ptCount val="15"/>
                <c:pt idx="0">
                  <c:v>1103846</c:v>
                </c:pt>
                <c:pt idx="1">
                  <c:v>1003623</c:v>
                </c:pt>
                <c:pt idx="2">
                  <c:v>1245970</c:v>
                </c:pt>
                <c:pt idx="3">
                  <c:v>989876</c:v>
                </c:pt>
                <c:pt idx="4">
                  <c:v>888006</c:v>
                </c:pt>
                <c:pt idx="5">
                  <c:v>866145</c:v>
                </c:pt>
                <c:pt idx="6">
                  <c:v>751472</c:v>
                </c:pt>
                <c:pt idx="7">
                  <c:v>870400</c:v>
                </c:pt>
                <c:pt idx="8">
                  <c:v>1030668</c:v>
                </c:pt>
                <c:pt idx="9">
                  <c:v>893770</c:v>
                </c:pt>
                <c:pt idx="10">
                  <c:v>643892</c:v>
                </c:pt>
                <c:pt idx="11">
                  <c:v>505437</c:v>
                </c:pt>
                <c:pt idx="12">
                  <c:v>1208945</c:v>
                </c:pt>
                <c:pt idx="13">
                  <c:v>1186341</c:v>
                </c:pt>
                <c:pt idx="14">
                  <c:v>668576</c:v>
                </c:pt>
              </c:numCache>
            </c:numRef>
          </c:val>
          <c:smooth val="0"/>
          <c:extLst>
            <c:ext xmlns:c16="http://schemas.microsoft.com/office/drawing/2014/chart" uri="{C3380CC4-5D6E-409C-BE32-E72D297353CC}">
              <c16:uniqueId val="{00000000-DB76-45FC-B714-F9E83183A031}"/>
            </c:ext>
          </c:extLst>
        </c:ser>
        <c:dLbls>
          <c:showLegendKey val="0"/>
          <c:showVal val="0"/>
          <c:showCatName val="0"/>
          <c:showSerName val="0"/>
          <c:showPercent val="0"/>
          <c:showBubbleSize val="0"/>
        </c:dLbls>
        <c:smooth val="0"/>
        <c:axId val="326645376"/>
        <c:axId val="326643080"/>
      </c:lineChart>
      <c:catAx>
        <c:axId val="32664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643080"/>
        <c:crosses val="autoZero"/>
        <c:auto val="1"/>
        <c:lblAlgn val="ctr"/>
        <c:lblOffset val="100"/>
        <c:noMultiLvlLbl val="0"/>
      </c:catAx>
      <c:valAx>
        <c:axId val="326643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645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Extra 3</c:v>
                </c:pt>
              </c:strCache>
            </c:strRef>
          </c:tx>
          <c:spPr>
            <a:ln w="28575" cap="rnd">
              <a:solidFill>
                <a:schemeClr val="accent1"/>
              </a:solidFill>
              <a:round/>
            </a:ln>
            <a:effectLst/>
          </c:spPr>
          <c:marker>
            <c:symbol val="none"/>
          </c:marker>
          <c:cat>
            <c:strRef>
              <c:f>Sheet1!$A$2:$A$16</c:f>
              <c:strCache>
                <c:ptCount val="15"/>
                <c:pt idx="0">
                  <c:v>20.03.2018</c:v>
                </c:pt>
                <c:pt idx="1">
                  <c:v>21.03.2018</c:v>
                </c:pt>
                <c:pt idx="2">
                  <c:v>22.03.2018</c:v>
                </c:pt>
                <c:pt idx="3">
                  <c:v>23.03.2018</c:v>
                </c:pt>
                <c:pt idx="4">
                  <c:v>24.03.2018</c:v>
                </c:pt>
                <c:pt idx="5">
                  <c:v>25.03.2018</c:v>
                </c:pt>
                <c:pt idx="6">
                  <c:v>26.03.2018</c:v>
                </c:pt>
                <c:pt idx="7">
                  <c:v>27.03.2018</c:v>
                </c:pt>
                <c:pt idx="8">
                  <c:v>28.03.2018</c:v>
                </c:pt>
                <c:pt idx="9">
                  <c:v>29.03.2018</c:v>
                </c:pt>
                <c:pt idx="10">
                  <c:v>30.03.2018</c:v>
                </c:pt>
                <c:pt idx="11">
                  <c:v>31.03.2018</c:v>
                </c:pt>
                <c:pt idx="12">
                  <c:v>01.04.2018</c:v>
                </c:pt>
                <c:pt idx="13">
                  <c:v>02.04.2018</c:v>
                </c:pt>
                <c:pt idx="14">
                  <c:v>03.04.2018</c:v>
                </c:pt>
              </c:strCache>
            </c:strRef>
          </c:cat>
          <c:val>
            <c:numRef>
              <c:f>Sheet1!$B$2:$B$16</c:f>
              <c:numCache>
                <c:formatCode>General</c:formatCode>
                <c:ptCount val="15"/>
                <c:pt idx="0">
                  <c:v>127914</c:v>
                </c:pt>
                <c:pt idx="1">
                  <c:v>121442</c:v>
                </c:pt>
                <c:pt idx="2">
                  <c:v>202550</c:v>
                </c:pt>
                <c:pt idx="3">
                  <c:v>146832</c:v>
                </c:pt>
                <c:pt idx="4">
                  <c:v>104081</c:v>
                </c:pt>
                <c:pt idx="5">
                  <c:v>114321</c:v>
                </c:pt>
                <c:pt idx="6">
                  <c:v>96747</c:v>
                </c:pt>
                <c:pt idx="7">
                  <c:v>116150</c:v>
                </c:pt>
                <c:pt idx="8">
                  <c:v>159623</c:v>
                </c:pt>
                <c:pt idx="9">
                  <c:v>114948</c:v>
                </c:pt>
                <c:pt idx="10">
                  <c:v>71831</c:v>
                </c:pt>
                <c:pt idx="11">
                  <c:v>56047</c:v>
                </c:pt>
                <c:pt idx="12">
                  <c:v>127070</c:v>
                </c:pt>
                <c:pt idx="13">
                  <c:v>101050</c:v>
                </c:pt>
                <c:pt idx="14">
                  <c:v>50816</c:v>
                </c:pt>
              </c:numCache>
            </c:numRef>
          </c:val>
          <c:smooth val="0"/>
          <c:extLst>
            <c:ext xmlns:c16="http://schemas.microsoft.com/office/drawing/2014/chart" uri="{C3380CC4-5D6E-409C-BE32-E72D297353CC}">
              <c16:uniqueId val="{00000000-7EAF-4FD8-96B9-9DBB0445881C}"/>
            </c:ext>
          </c:extLst>
        </c:ser>
        <c:dLbls>
          <c:showLegendKey val="0"/>
          <c:showVal val="0"/>
          <c:showCatName val="0"/>
          <c:showSerName val="0"/>
          <c:showPercent val="0"/>
          <c:showBubbleSize val="0"/>
        </c:dLbls>
        <c:smooth val="0"/>
        <c:axId val="329491640"/>
        <c:axId val="329491968"/>
      </c:lineChart>
      <c:catAx>
        <c:axId val="329491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491968"/>
        <c:crosses val="autoZero"/>
        <c:auto val="1"/>
        <c:lblAlgn val="ctr"/>
        <c:lblOffset val="100"/>
        <c:noMultiLvlLbl val="0"/>
      </c:catAx>
      <c:valAx>
        <c:axId val="329491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491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Extra 3</c:v>
                </c:pt>
              </c:strCache>
            </c:strRef>
          </c:tx>
          <c:spPr>
            <a:ln w="28575" cap="rnd">
              <a:solidFill>
                <a:schemeClr val="accent1"/>
              </a:solidFill>
              <a:round/>
            </a:ln>
            <a:effectLst/>
          </c:spPr>
          <c:marker>
            <c:symbol val="none"/>
          </c:marker>
          <c:cat>
            <c:strRef>
              <c:f>Sheet1!$A$2:$A$16</c:f>
              <c:strCache>
                <c:ptCount val="15"/>
                <c:pt idx="0">
                  <c:v>20.03.2018</c:v>
                </c:pt>
                <c:pt idx="1">
                  <c:v>21.03.2018</c:v>
                </c:pt>
                <c:pt idx="2">
                  <c:v>22.03.2018</c:v>
                </c:pt>
                <c:pt idx="3">
                  <c:v>23.03.2018</c:v>
                </c:pt>
                <c:pt idx="4">
                  <c:v>24.03.2018</c:v>
                </c:pt>
                <c:pt idx="5">
                  <c:v>25.03.2018</c:v>
                </c:pt>
                <c:pt idx="6">
                  <c:v>26.03.2018</c:v>
                </c:pt>
                <c:pt idx="7">
                  <c:v>27.03.2018</c:v>
                </c:pt>
                <c:pt idx="8">
                  <c:v>28.03.2018</c:v>
                </c:pt>
                <c:pt idx="9">
                  <c:v>29.03.2018</c:v>
                </c:pt>
                <c:pt idx="10">
                  <c:v>30.03.2018</c:v>
                </c:pt>
                <c:pt idx="11">
                  <c:v>31.03.2018</c:v>
                </c:pt>
                <c:pt idx="12">
                  <c:v>01.04.2018</c:v>
                </c:pt>
                <c:pt idx="13">
                  <c:v>02.04.2018</c:v>
                </c:pt>
                <c:pt idx="14">
                  <c:v>03.04.2018</c:v>
                </c:pt>
              </c:strCache>
            </c:strRef>
          </c:cat>
          <c:val>
            <c:numRef>
              <c:f>Sheet1!$B$2:$B$16</c:f>
              <c:numCache>
                <c:formatCode>General</c:formatCode>
                <c:ptCount val="15"/>
                <c:pt idx="0">
                  <c:v>194667</c:v>
                </c:pt>
                <c:pt idx="1">
                  <c:v>285757</c:v>
                </c:pt>
                <c:pt idx="2">
                  <c:v>547024</c:v>
                </c:pt>
                <c:pt idx="3">
                  <c:v>379726</c:v>
                </c:pt>
                <c:pt idx="4">
                  <c:v>315915</c:v>
                </c:pt>
                <c:pt idx="5">
                  <c:v>335289</c:v>
                </c:pt>
                <c:pt idx="6">
                  <c:v>252978</c:v>
                </c:pt>
                <c:pt idx="7">
                  <c:v>289568</c:v>
                </c:pt>
                <c:pt idx="8">
                  <c:v>388560</c:v>
                </c:pt>
                <c:pt idx="9">
                  <c:v>286968</c:v>
                </c:pt>
                <c:pt idx="10">
                  <c:v>210271</c:v>
                </c:pt>
                <c:pt idx="11">
                  <c:v>153676</c:v>
                </c:pt>
                <c:pt idx="12">
                  <c:v>154831</c:v>
                </c:pt>
                <c:pt idx="13">
                  <c:v>220649</c:v>
                </c:pt>
                <c:pt idx="14">
                  <c:v>123893</c:v>
                </c:pt>
              </c:numCache>
            </c:numRef>
          </c:val>
          <c:smooth val="0"/>
          <c:extLst>
            <c:ext xmlns:c16="http://schemas.microsoft.com/office/drawing/2014/chart" uri="{C3380CC4-5D6E-409C-BE32-E72D297353CC}">
              <c16:uniqueId val="{00000000-9BE1-4519-965D-D102BCDCFD8E}"/>
            </c:ext>
          </c:extLst>
        </c:ser>
        <c:dLbls>
          <c:showLegendKey val="0"/>
          <c:showVal val="0"/>
          <c:showCatName val="0"/>
          <c:showSerName val="0"/>
          <c:showPercent val="0"/>
          <c:showBubbleSize val="0"/>
        </c:dLbls>
        <c:smooth val="0"/>
        <c:axId val="328005680"/>
        <c:axId val="328003712"/>
      </c:lineChart>
      <c:catAx>
        <c:axId val="328005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003712"/>
        <c:crosses val="autoZero"/>
        <c:auto val="1"/>
        <c:lblAlgn val="ctr"/>
        <c:lblOffset val="100"/>
        <c:noMultiLvlLbl val="0"/>
      </c:catAx>
      <c:valAx>
        <c:axId val="328003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005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Extra 3</c:v>
                </c:pt>
              </c:strCache>
            </c:strRef>
          </c:cat>
          <c:val>
            <c:numRef>
              <c:f>Sheet1!$B$2</c:f>
              <c:numCache>
                <c:formatCode>General</c:formatCode>
                <c:ptCount val="1"/>
                <c:pt idx="0">
                  <c:v>20</c:v>
                </c:pt>
              </c:numCache>
            </c:numRef>
          </c:val>
          <c:extLst>
            <c:ext xmlns:c16="http://schemas.microsoft.com/office/drawing/2014/chart" uri="{C3380CC4-5D6E-409C-BE32-E72D297353CC}">
              <c16:uniqueId val="{00000000-5EF7-42BD-B9B6-D2022841544A}"/>
            </c:ext>
          </c:extLst>
        </c:ser>
        <c:ser>
          <c:idx val="1"/>
          <c:order val="1"/>
          <c:tx>
            <c:strRef>
              <c:f>Sheet1!$C$1</c:f>
              <c:strCache>
                <c:ptCount val="1"/>
                <c:pt idx="0">
                  <c:v>Status</c:v>
                </c:pt>
              </c:strCache>
            </c:strRef>
          </c:tx>
          <c:spPr>
            <a:solidFill>
              <a:schemeClr val="accent2"/>
            </a:solidFill>
            <a:ln>
              <a:noFill/>
            </a:ln>
            <a:effectLst/>
          </c:spPr>
          <c:invertIfNegative val="0"/>
          <c:cat>
            <c:strRef>
              <c:f>Sheet1!$A$2</c:f>
              <c:strCache>
                <c:ptCount val="1"/>
                <c:pt idx="0">
                  <c:v>Extra 3</c:v>
                </c:pt>
              </c:strCache>
            </c:strRef>
          </c:cat>
          <c:val>
            <c:numRef>
              <c:f>Sheet1!$C$2</c:f>
              <c:numCache>
                <c:formatCode>General</c:formatCode>
                <c:ptCount val="1"/>
                <c:pt idx="0">
                  <c:v>4</c:v>
                </c:pt>
              </c:numCache>
            </c:numRef>
          </c:val>
          <c:extLst>
            <c:ext xmlns:c16="http://schemas.microsoft.com/office/drawing/2014/chart" uri="{C3380CC4-5D6E-409C-BE32-E72D297353CC}">
              <c16:uniqueId val="{00000001-5EF7-42BD-B9B6-D2022841544A}"/>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Extra 3</c:v>
                </c:pt>
              </c:strCache>
            </c:strRef>
          </c:cat>
          <c:val>
            <c:numRef>
              <c:f>Sheet1!$D$2</c:f>
              <c:numCache>
                <c:formatCode>General</c:formatCode>
                <c:ptCount val="1"/>
                <c:pt idx="0">
                  <c:v>32</c:v>
                </c:pt>
              </c:numCache>
            </c:numRef>
          </c:val>
          <c:extLst>
            <c:ext xmlns:c16="http://schemas.microsoft.com/office/drawing/2014/chart" uri="{C3380CC4-5D6E-409C-BE32-E72D297353CC}">
              <c16:uniqueId val="{00000002-5EF7-42BD-B9B6-D2022841544A}"/>
            </c:ext>
          </c:extLst>
        </c:ser>
        <c:dLbls>
          <c:showLegendKey val="0"/>
          <c:showVal val="0"/>
          <c:showCatName val="0"/>
          <c:showSerName val="0"/>
          <c:showPercent val="0"/>
          <c:showBubbleSize val="0"/>
        </c:dLbls>
        <c:gapWidth val="150"/>
        <c:overlap val="100"/>
        <c:axId val="328900776"/>
        <c:axId val="328907992"/>
      </c:barChart>
      <c:catAx>
        <c:axId val="328900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907992"/>
        <c:crosses val="autoZero"/>
        <c:auto val="1"/>
        <c:lblAlgn val="ctr"/>
        <c:lblOffset val="100"/>
        <c:noMultiLvlLbl val="0"/>
      </c:catAx>
      <c:valAx>
        <c:axId val="3289079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900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A1963-EABF-499A-B0F5-E0E725B2D901}"/>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19FB6E1A-A747-4A47-9075-661101FA1C88}"/>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9316333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55C3A-6F34-48E3-A04A-688B7D3B77B0}"/>
              </a:ext>
            </a:extLst>
          </p:cNvPr>
          <p:cNvSpPr>
            <a:spLocks noGrp="1"/>
          </p:cNvSpPr>
          <p:nvPr>
            <p:ph type="title"/>
          </p:nvPr>
        </p:nvSpPr>
        <p:spPr/>
        <p:txBody>
          <a:bodyPr/>
          <a:lstStyle/>
          <a:p>
            <a:r>
              <a:rPr lang="en-US"/>
              <a:t>Profil - Potenz.Reichw.,Aktive Nutzer,I-Rate,Fans</a:t>
            </a:r>
          </a:p>
        </p:txBody>
      </p:sp>
      <p:graphicFrame>
        <p:nvGraphicFramePr>
          <p:cNvPr id="5" name="Table Placeholder 4">
            <a:extLst>
              <a:ext uri="{FF2B5EF4-FFF2-40B4-BE49-F238E27FC236}">
                <a16:creationId xmlns:a16="http://schemas.microsoft.com/office/drawing/2014/main" id="{5B33B0DF-2ACB-4E4E-A023-58DF39D85C91}"/>
              </a:ext>
            </a:extLst>
          </p:cNvPr>
          <p:cNvGraphicFramePr>
            <a:graphicFrameLocks noGrp="1"/>
          </p:cNvGraphicFramePr>
          <p:nvPr>
            <p:ph type="tbl" sz="quarter" idx="13"/>
            <p:extLst>
              <p:ext uri="{D42A27DB-BD31-4B8C-83A1-F6EECF244321}">
                <p14:modId xmlns:p14="http://schemas.microsoft.com/office/powerpoint/2010/main" val="1878199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77143324"/>
                    </a:ext>
                  </a:extLst>
                </a:gridCol>
                <a:gridCol w="1645920">
                  <a:extLst>
                    <a:ext uri="{9D8B030D-6E8A-4147-A177-3AD203B41FA5}">
                      <a16:colId xmlns:a16="http://schemas.microsoft.com/office/drawing/2014/main" val="1463136608"/>
                    </a:ext>
                  </a:extLst>
                </a:gridCol>
                <a:gridCol w="1645920">
                  <a:extLst>
                    <a:ext uri="{9D8B030D-6E8A-4147-A177-3AD203B41FA5}">
                      <a16:colId xmlns:a16="http://schemas.microsoft.com/office/drawing/2014/main" val="3935897398"/>
                    </a:ext>
                  </a:extLst>
                </a:gridCol>
                <a:gridCol w="1234440">
                  <a:extLst>
                    <a:ext uri="{9D8B030D-6E8A-4147-A177-3AD203B41FA5}">
                      <a16:colId xmlns:a16="http://schemas.microsoft.com/office/drawing/2014/main" val="30589086"/>
                    </a:ext>
                  </a:extLst>
                </a:gridCol>
                <a:gridCol w="1234440">
                  <a:extLst>
                    <a:ext uri="{9D8B030D-6E8A-4147-A177-3AD203B41FA5}">
                      <a16:colId xmlns:a16="http://schemas.microsoft.com/office/drawing/2014/main" val="799143902"/>
                    </a:ext>
                  </a:extLst>
                </a:gridCol>
                <a:gridCol w="822960">
                  <a:extLst>
                    <a:ext uri="{9D8B030D-6E8A-4147-A177-3AD203B41FA5}">
                      <a16:colId xmlns:a16="http://schemas.microsoft.com/office/drawing/2014/main" val="2825340178"/>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3608605384"/>
                  </a:ext>
                </a:extLst>
              </a:tr>
              <a:tr h="370840">
                <a:tc>
                  <a:txBody>
                    <a:bodyPr/>
                    <a:lstStyle/>
                    <a:p>
                      <a:r>
                        <a:rPr lang="en-US" sz="1000"/>
                        <a:t>Extra 3</a:t>
                      </a:r>
                    </a:p>
                  </a:txBody>
                  <a:tcPr/>
                </a:tc>
                <a:tc>
                  <a:txBody>
                    <a:bodyPr/>
                    <a:lstStyle/>
                    <a:p>
                      <a:r>
                        <a:rPr lang="en-US" sz="1000"/>
                        <a:t>923798</a:t>
                      </a:r>
                    </a:p>
                  </a:txBody>
                  <a:tcPr/>
                </a:tc>
                <a:tc>
                  <a:txBody>
                    <a:bodyPr/>
                    <a:lstStyle/>
                    <a:p>
                      <a:r>
                        <a:rPr lang="en-US" sz="1000"/>
                        <a:t>0</a:t>
                      </a:r>
                    </a:p>
                  </a:txBody>
                  <a:tcPr/>
                </a:tc>
                <a:tc>
                  <a:txBody>
                    <a:bodyPr/>
                    <a:lstStyle/>
                    <a:p>
                      <a:r>
                        <a:rPr lang="en-US" sz="1000"/>
                        <a:t>114095</a:t>
                      </a:r>
                    </a:p>
                  </a:txBody>
                  <a:tcPr/>
                </a:tc>
                <a:tc>
                  <a:txBody>
                    <a:bodyPr/>
                    <a:lstStyle/>
                    <a:p>
                      <a:r>
                        <a:rPr lang="en-US" sz="1000"/>
                        <a:t>12.2%</a:t>
                      </a:r>
                    </a:p>
                  </a:txBody>
                  <a:tcPr/>
                </a:tc>
                <a:tc>
                  <a:txBody>
                    <a:bodyPr/>
                    <a:lstStyle/>
                    <a:p>
                      <a:r>
                        <a:rPr lang="en-US" sz="1000"/>
                        <a:t>812775</a:t>
                      </a:r>
                    </a:p>
                  </a:txBody>
                  <a:tcPr/>
                </a:tc>
                <a:extLst>
                  <a:ext uri="{0D108BD9-81ED-4DB2-BD59-A6C34878D82A}">
                    <a16:rowId xmlns:a16="http://schemas.microsoft.com/office/drawing/2014/main" val="311048539"/>
                  </a:ext>
                </a:extLst>
              </a:tr>
            </a:tbl>
          </a:graphicData>
        </a:graphic>
      </p:graphicFrame>
      <p:sp>
        <p:nvSpPr>
          <p:cNvPr id="4" name="Text Placeholder 3">
            <a:extLst>
              <a:ext uri="{FF2B5EF4-FFF2-40B4-BE49-F238E27FC236}">
                <a16:creationId xmlns:a16="http://schemas.microsoft.com/office/drawing/2014/main" id="{B01E4317-12EE-42A7-B7E2-BC0A61E86938}"/>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23135522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94E43-2F10-4982-8771-12987324FCFA}"/>
              </a:ext>
            </a:extLst>
          </p:cNvPr>
          <p:cNvSpPr>
            <a:spLocks noGrp="1"/>
          </p:cNvSpPr>
          <p:nvPr>
            <p:ph type="title"/>
          </p:nvPr>
        </p:nvSpPr>
        <p:spPr/>
        <p:txBody>
          <a:bodyPr/>
          <a:lstStyle/>
          <a:p>
            <a:r>
              <a:rPr lang="en-US"/>
              <a:t>Anzahl Post, Reaktionen (Kommentare, Shares, Likes) - FB Insights</a:t>
            </a:r>
          </a:p>
        </p:txBody>
      </p:sp>
      <p:graphicFrame>
        <p:nvGraphicFramePr>
          <p:cNvPr id="5" name="Table Placeholder 4">
            <a:extLst>
              <a:ext uri="{FF2B5EF4-FFF2-40B4-BE49-F238E27FC236}">
                <a16:creationId xmlns:a16="http://schemas.microsoft.com/office/drawing/2014/main" id="{1B994274-431A-471F-A76B-C5D47EC9DB5C}"/>
              </a:ext>
            </a:extLst>
          </p:cNvPr>
          <p:cNvGraphicFramePr>
            <a:graphicFrameLocks noGrp="1"/>
          </p:cNvGraphicFramePr>
          <p:nvPr>
            <p:ph type="tbl" sz="quarter" idx="13"/>
            <p:extLst>
              <p:ext uri="{D42A27DB-BD31-4B8C-83A1-F6EECF244321}">
                <p14:modId xmlns:p14="http://schemas.microsoft.com/office/powerpoint/2010/main" val="2432940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405463566"/>
                    </a:ext>
                  </a:extLst>
                </a:gridCol>
                <a:gridCol w="1234440">
                  <a:extLst>
                    <a:ext uri="{9D8B030D-6E8A-4147-A177-3AD203B41FA5}">
                      <a16:colId xmlns:a16="http://schemas.microsoft.com/office/drawing/2014/main" val="4914626"/>
                    </a:ext>
                  </a:extLst>
                </a:gridCol>
                <a:gridCol w="1234440">
                  <a:extLst>
                    <a:ext uri="{9D8B030D-6E8A-4147-A177-3AD203B41FA5}">
                      <a16:colId xmlns:a16="http://schemas.microsoft.com/office/drawing/2014/main" val="1504603760"/>
                    </a:ext>
                  </a:extLst>
                </a:gridCol>
                <a:gridCol w="1234440">
                  <a:extLst>
                    <a:ext uri="{9D8B030D-6E8A-4147-A177-3AD203B41FA5}">
                      <a16:colId xmlns:a16="http://schemas.microsoft.com/office/drawing/2014/main" val="2562262702"/>
                    </a:ext>
                  </a:extLst>
                </a:gridCol>
                <a:gridCol w="1234440">
                  <a:extLst>
                    <a:ext uri="{9D8B030D-6E8A-4147-A177-3AD203B41FA5}">
                      <a16:colId xmlns:a16="http://schemas.microsoft.com/office/drawing/2014/main" val="2405265871"/>
                    </a:ext>
                  </a:extLst>
                </a:gridCol>
                <a:gridCol w="1234440">
                  <a:extLst>
                    <a:ext uri="{9D8B030D-6E8A-4147-A177-3AD203B41FA5}">
                      <a16:colId xmlns:a16="http://schemas.microsoft.com/office/drawing/2014/main" val="2626745837"/>
                    </a:ext>
                  </a:extLst>
                </a:gridCol>
                <a:gridCol w="822960">
                  <a:extLst>
                    <a:ext uri="{9D8B030D-6E8A-4147-A177-3AD203B41FA5}">
                      <a16:colId xmlns:a16="http://schemas.microsoft.com/office/drawing/2014/main" val="223729976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a:t>
                      </a:r>
                    </a:p>
                  </a:txBody>
                  <a:tcPr/>
                </a:tc>
                <a:tc>
                  <a:txBody>
                    <a:bodyPr/>
                    <a:lstStyle/>
                    <a:p>
                      <a:r>
                        <a:rPr lang="en-US" sz="1000"/>
                        <a:t>Shares</a:t>
                      </a:r>
                    </a:p>
                  </a:txBody>
                  <a:tcPr/>
                </a:tc>
                <a:tc>
                  <a:txBody>
                    <a:bodyPr/>
                    <a:lstStyle/>
                    <a:p>
                      <a:r>
                        <a:rPr lang="en-US" sz="1000"/>
                        <a:t>Likes insgesamt</a:t>
                      </a:r>
                    </a:p>
                  </a:txBody>
                  <a:tcPr/>
                </a:tc>
                <a:extLst>
                  <a:ext uri="{0D108BD9-81ED-4DB2-BD59-A6C34878D82A}">
                    <a16:rowId xmlns:a16="http://schemas.microsoft.com/office/drawing/2014/main" val="3193458663"/>
                  </a:ext>
                </a:extLst>
              </a:tr>
              <a:tr h="370840">
                <a:tc>
                  <a:txBody>
                    <a:bodyPr/>
                    <a:lstStyle/>
                    <a:p>
                      <a:r>
                        <a:rPr lang="en-US" sz="1000"/>
                        <a:t>Extra 3</a:t>
                      </a:r>
                    </a:p>
                  </a:txBody>
                  <a:tcPr/>
                </a:tc>
                <a:tc>
                  <a:txBody>
                    <a:bodyPr/>
                    <a:lstStyle/>
                    <a:p>
                      <a:r>
                        <a:rPr lang="en-US" sz="1000"/>
                        <a:t>812775</a:t>
                      </a:r>
                    </a:p>
                  </a:txBody>
                  <a:tcPr/>
                </a:tc>
                <a:tc>
                  <a:txBody>
                    <a:bodyPr/>
                    <a:lstStyle/>
                    <a:p>
                      <a:r>
                        <a:rPr lang="en-US" sz="1000"/>
                        <a:t>56</a:t>
                      </a:r>
                    </a:p>
                  </a:txBody>
                  <a:tcPr/>
                </a:tc>
                <a:tc>
                  <a:txBody>
                    <a:bodyPr/>
                    <a:lstStyle/>
                    <a:p>
                      <a:r>
                        <a:rPr lang="en-US" sz="1000"/>
                        <a:t>294184</a:t>
                      </a:r>
                    </a:p>
                  </a:txBody>
                  <a:tcPr/>
                </a:tc>
                <a:tc>
                  <a:txBody>
                    <a:bodyPr/>
                    <a:lstStyle/>
                    <a:p>
                      <a:r>
                        <a:rPr lang="en-US" sz="1000"/>
                        <a:t>33373</a:t>
                      </a:r>
                    </a:p>
                  </a:txBody>
                  <a:tcPr/>
                </a:tc>
                <a:tc>
                  <a:txBody>
                    <a:bodyPr/>
                    <a:lstStyle/>
                    <a:p>
                      <a:r>
                        <a:rPr lang="en-US" sz="1000"/>
                        <a:t>61132</a:t>
                      </a:r>
                    </a:p>
                  </a:txBody>
                  <a:tcPr/>
                </a:tc>
                <a:tc>
                  <a:txBody>
                    <a:bodyPr/>
                    <a:lstStyle/>
                    <a:p>
                      <a:r>
                        <a:rPr lang="en-US" sz="1000"/>
                        <a:t>173179</a:t>
                      </a:r>
                    </a:p>
                  </a:txBody>
                  <a:tcPr/>
                </a:tc>
                <a:extLst>
                  <a:ext uri="{0D108BD9-81ED-4DB2-BD59-A6C34878D82A}">
                    <a16:rowId xmlns:a16="http://schemas.microsoft.com/office/drawing/2014/main" val="2584404998"/>
                  </a:ext>
                </a:extLst>
              </a:tr>
            </a:tbl>
          </a:graphicData>
        </a:graphic>
      </p:graphicFrame>
      <p:sp>
        <p:nvSpPr>
          <p:cNvPr id="4" name="Text Placeholder 3">
            <a:extLst>
              <a:ext uri="{FF2B5EF4-FFF2-40B4-BE49-F238E27FC236}">
                <a16:creationId xmlns:a16="http://schemas.microsoft.com/office/drawing/2014/main" id="{B2FC5DF5-25E0-4893-981E-8DA2ED4344F0}"/>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36596911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CE45E-C3A8-46FA-BB6E-4C090FDE1204}"/>
              </a:ext>
            </a:extLst>
          </p:cNvPr>
          <p:cNvSpPr>
            <a:spLocks noGrp="1"/>
          </p:cNvSpPr>
          <p:nvPr>
            <p:ph type="title"/>
          </p:nvPr>
        </p:nvSpPr>
        <p:spPr/>
        <p:txBody>
          <a:bodyPr/>
          <a:lstStyle/>
          <a:p>
            <a:r>
              <a:rPr lang="en-US"/>
              <a:t>Profil - Fans</a:t>
            </a:r>
          </a:p>
        </p:txBody>
      </p:sp>
      <p:graphicFrame>
        <p:nvGraphicFramePr>
          <p:cNvPr id="6" name="Chart Placeholder 5">
            <a:extLst>
              <a:ext uri="{FF2B5EF4-FFF2-40B4-BE49-F238E27FC236}">
                <a16:creationId xmlns:a16="http://schemas.microsoft.com/office/drawing/2014/main" id="{D7B418ED-5176-40F0-8FF0-F1141D4ED1D1}"/>
              </a:ext>
            </a:extLst>
          </p:cNvPr>
          <p:cNvGraphicFramePr>
            <a:graphicFrameLocks noGrp="1"/>
          </p:cNvGraphicFramePr>
          <p:nvPr>
            <p:ph type="chart" sz="quarter" idx="13"/>
            <p:extLst>
              <p:ext uri="{D42A27DB-BD31-4B8C-83A1-F6EECF244321}">
                <p14:modId xmlns:p14="http://schemas.microsoft.com/office/powerpoint/2010/main" val="39046826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78D743-828E-4E45-8A2C-4CBD833FFD1A}"/>
              </a:ext>
            </a:extLst>
          </p:cNvPr>
          <p:cNvSpPr>
            <a:spLocks noGrp="1"/>
          </p:cNvSpPr>
          <p:nvPr>
            <p:ph type="body" sz="quarter" idx="14"/>
          </p:nvPr>
        </p:nvSpPr>
        <p:spPr/>
        <p:txBody>
          <a:bodyPr/>
          <a:lstStyle/>
          <a:p>
            <a:r>
              <a:rPr lang="en-US"/>
              <a:t>20.03.2018 - 03.04.2018</a:t>
            </a:r>
          </a:p>
        </p:txBody>
      </p:sp>
      <p:sp>
        <p:nvSpPr>
          <p:cNvPr id="5" name="Footer Placeholder 4">
            <a:extLst>
              <a:ext uri="{FF2B5EF4-FFF2-40B4-BE49-F238E27FC236}">
                <a16:creationId xmlns:a16="http://schemas.microsoft.com/office/drawing/2014/main" id="{1C6A748E-C20E-4F50-AC4F-5A56DD0AD7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54076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63479-6C32-4E4C-A469-72E680ED3A86}"/>
              </a:ext>
            </a:extLst>
          </p:cNvPr>
          <p:cNvSpPr>
            <a:spLocks noGrp="1"/>
          </p:cNvSpPr>
          <p:nvPr>
            <p:ph type="title"/>
          </p:nvPr>
        </p:nvSpPr>
        <p:spPr/>
        <p:txBody>
          <a:bodyPr/>
          <a:lstStyle/>
          <a:p>
            <a:r>
              <a:rPr lang="en-US"/>
              <a:t>Profil - Potenzielle Reichweite</a:t>
            </a:r>
          </a:p>
        </p:txBody>
      </p:sp>
      <p:graphicFrame>
        <p:nvGraphicFramePr>
          <p:cNvPr id="6" name="Chart Placeholder 5">
            <a:extLst>
              <a:ext uri="{FF2B5EF4-FFF2-40B4-BE49-F238E27FC236}">
                <a16:creationId xmlns:a16="http://schemas.microsoft.com/office/drawing/2014/main" id="{989B64DF-F7D8-4F4B-AE48-75ED2FFACA3A}"/>
              </a:ext>
            </a:extLst>
          </p:cNvPr>
          <p:cNvGraphicFramePr>
            <a:graphicFrameLocks noGrp="1"/>
          </p:cNvGraphicFramePr>
          <p:nvPr>
            <p:ph type="chart" sz="quarter" idx="13"/>
            <p:extLst>
              <p:ext uri="{D42A27DB-BD31-4B8C-83A1-F6EECF244321}">
                <p14:modId xmlns:p14="http://schemas.microsoft.com/office/powerpoint/2010/main" val="20803156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80E72F-C073-4515-A37E-DC89B4384847}"/>
              </a:ext>
            </a:extLst>
          </p:cNvPr>
          <p:cNvSpPr>
            <a:spLocks noGrp="1"/>
          </p:cNvSpPr>
          <p:nvPr>
            <p:ph type="body" sz="quarter" idx="14"/>
          </p:nvPr>
        </p:nvSpPr>
        <p:spPr/>
        <p:txBody>
          <a:bodyPr/>
          <a:lstStyle/>
          <a:p>
            <a:r>
              <a:rPr lang="en-US"/>
              <a:t>20.03.2018 - 03.04.2018</a:t>
            </a:r>
          </a:p>
        </p:txBody>
      </p:sp>
      <p:sp>
        <p:nvSpPr>
          <p:cNvPr id="5" name="Footer Placeholder 4">
            <a:extLst>
              <a:ext uri="{FF2B5EF4-FFF2-40B4-BE49-F238E27FC236}">
                <a16:creationId xmlns:a16="http://schemas.microsoft.com/office/drawing/2014/main" id="{266C7C0D-74DE-465D-A94E-91F1683167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13880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C9E71-0E6A-467D-A8E6-2A2DE5D76011}"/>
              </a:ext>
            </a:extLst>
          </p:cNvPr>
          <p:cNvSpPr>
            <a:spLocks noGrp="1"/>
          </p:cNvSpPr>
          <p:nvPr>
            <p:ph type="title"/>
          </p:nvPr>
        </p:nvSpPr>
        <p:spPr/>
        <p:txBody>
          <a:bodyPr/>
          <a:lstStyle/>
          <a:p>
            <a:r>
              <a:rPr lang="en-US"/>
              <a:t>Profil - Aktive Nutzer</a:t>
            </a:r>
          </a:p>
        </p:txBody>
      </p:sp>
      <p:graphicFrame>
        <p:nvGraphicFramePr>
          <p:cNvPr id="6" name="Chart Placeholder 5">
            <a:extLst>
              <a:ext uri="{FF2B5EF4-FFF2-40B4-BE49-F238E27FC236}">
                <a16:creationId xmlns:a16="http://schemas.microsoft.com/office/drawing/2014/main" id="{5B87C8B4-1480-423F-BC83-E5FE155AA3DD}"/>
              </a:ext>
            </a:extLst>
          </p:cNvPr>
          <p:cNvGraphicFramePr>
            <a:graphicFrameLocks noGrp="1"/>
          </p:cNvGraphicFramePr>
          <p:nvPr>
            <p:ph type="chart" sz="quarter" idx="13"/>
            <p:extLst>
              <p:ext uri="{D42A27DB-BD31-4B8C-83A1-F6EECF244321}">
                <p14:modId xmlns:p14="http://schemas.microsoft.com/office/powerpoint/2010/main" val="27075918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98BBEE-7575-419A-B03E-D0A96AA6E8F0}"/>
              </a:ext>
            </a:extLst>
          </p:cNvPr>
          <p:cNvSpPr>
            <a:spLocks noGrp="1"/>
          </p:cNvSpPr>
          <p:nvPr>
            <p:ph type="body" sz="quarter" idx="14"/>
          </p:nvPr>
        </p:nvSpPr>
        <p:spPr/>
        <p:txBody>
          <a:bodyPr/>
          <a:lstStyle/>
          <a:p>
            <a:r>
              <a:rPr lang="en-US"/>
              <a:t>20.03.2018 - 03.04.2018</a:t>
            </a:r>
          </a:p>
        </p:txBody>
      </p:sp>
      <p:sp>
        <p:nvSpPr>
          <p:cNvPr id="5" name="Footer Placeholder 4">
            <a:extLst>
              <a:ext uri="{FF2B5EF4-FFF2-40B4-BE49-F238E27FC236}">
                <a16:creationId xmlns:a16="http://schemas.microsoft.com/office/drawing/2014/main" id="{AC205EF0-AC1F-4FF4-A1D2-F76D2E9440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61459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83E60-AA4E-43DB-B47E-969D86C2F755}"/>
              </a:ext>
            </a:extLst>
          </p:cNvPr>
          <p:cNvSpPr>
            <a:spLocks noGrp="1"/>
          </p:cNvSpPr>
          <p:nvPr>
            <p:ph type="title"/>
          </p:nvPr>
        </p:nvSpPr>
        <p:spPr/>
        <p:txBody>
          <a:bodyPr/>
          <a:lstStyle/>
          <a:p>
            <a:r>
              <a:rPr lang="de-DE"/>
              <a:t>Profil - Video-Starts ab 10 Sek.</a:t>
            </a:r>
            <a:endParaRPr lang="en-US"/>
          </a:p>
        </p:txBody>
      </p:sp>
      <p:graphicFrame>
        <p:nvGraphicFramePr>
          <p:cNvPr id="6" name="Chart Placeholder 5">
            <a:extLst>
              <a:ext uri="{FF2B5EF4-FFF2-40B4-BE49-F238E27FC236}">
                <a16:creationId xmlns:a16="http://schemas.microsoft.com/office/drawing/2014/main" id="{0AD47819-D2A6-4414-9005-DD7BFD34F039}"/>
              </a:ext>
            </a:extLst>
          </p:cNvPr>
          <p:cNvGraphicFramePr>
            <a:graphicFrameLocks noGrp="1"/>
          </p:cNvGraphicFramePr>
          <p:nvPr>
            <p:ph type="chart" sz="quarter" idx="13"/>
            <p:extLst>
              <p:ext uri="{D42A27DB-BD31-4B8C-83A1-F6EECF244321}">
                <p14:modId xmlns:p14="http://schemas.microsoft.com/office/powerpoint/2010/main" val="33318553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156AB7-6462-4A2C-B315-826E8F052350}"/>
              </a:ext>
            </a:extLst>
          </p:cNvPr>
          <p:cNvSpPr>
            <a:spLocks noGrp="1"/>
          </p:cNvSpPr>
          <p:nvPr>
            <p:ph type="body" sz="quarter" idx="14"/>
          </p:nvPr>
        </p:nvSpPr>
        <p:spPr/>
        <p:txBody>
          <a:bodyPr/>
          <a:lstStyle/>
          <a:p>
            <a:r>
              <a:rPr lang="en-US"/>
              <a:t>20.03.2018 - 03.04.2018</a:t>
            </a:r>
          </a:p>
        </p:txBody>
      </p:sp>
      <p:sp>
        <p:nvSpPr>
          <p:cNvPr id="5" name="Footer Placeholder 4">
            <a:extLst>
              <a:ext uri="{FF2B5EF4-FFF2-40B4-BE49-F238E27FC236}">
                <a16:creationId xmlns:a16="http://schemas.microsoft.com/office/drawing/2014/main" id="{AAAD633E-EFF3-48BF-BC7C-7B18D9993D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3076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25C52-679C-4065-B090-2534AE497696}"/>
              </a:ext>
            </a:extLst>
          </p:cNvPr>
          <p:cNvSpPr>
            <a:spLocks noGrp="1"/>
          </p:cNvSpPr>
          <p:nvPr>
            <p:ph type="title"/>
          </p:nvPr>
        </p:nvSpPr>
        <p:spPr/>
        <p:txBody>
          <a:bodyPr/>
          <a:lstStyle/>
          <a:p>
            <a:r>
              <a:rPr lang="de-DE"/>
              <a:t>Profil - Durchschnitt Potenzi. Reichweite pro Tag</a:t>
            </a:r>
            <a:endParaRPr lang="en-US"/>
          </a:p>
        </p:txBody>
      </p:sp>
      <p:graphicFrame>
        <p:nvGraphicFramePr>
          <p:cNvPr id="5" name="Table Placeholder 4">
            <a:extLst>
              <a:ext uri="{FF2B5EF4-FFF2-40B4-BE49-F238E27FC236}">
                <a16:creationId xmlns:a16="http://schemas.microsoft.com/office/drawing/2014/main" id="{2EEA6B37-A589-4870-B77A-523AC77A61B7}"/>
              </a:ext>
            </a:extLst>
          </p:cNvPr>
          <p:cNvGraphicFramePr>
            <a:graphicFrameLocks noGrp="1"/>
          </p:cNvGraphicFramePr>
          <p:nvPr>
            <p:ph type="tbl" sz="quarter" idx="13"/>
            <p:extLst>
              <p:ext uri="{D42A27DB-BD31-4B8C-83A1-F6EECF244321}">
                <p14:modId xmlns:p14="http://schemas.microsoft.com/office/powerpoint/2010/main" val="2069026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25941753"/>
                    </a:ext>
                  </a:extLst>
                </a:gridCol>
                <a:gridCol w="1645920">
                  <a:extLst>
                    <a:ext uri="{9D8B030D-6E8A-4147-A177-3AD203B41FA5}">
                      <a16:colId xmlns:a16="http://schemas.microsoft.com/office/drawing/2014/main" val="874274739"/>
                    </a:ext>
                  </a:extLst>
                </a:gridCol>
                <a:gridCol w="1234440">
                  <a:extLst>
                    <a:ext uri="{9D8B030D-6E8A-4147-A177-3AD203B41FA5}">
                      <a16:colId xmlns:a16="http://schemas.microsoft.com/office/drawing/2014/main" val="2708109471"/>
                    </a:ext>
                  </a:extLst>
                </a:gridCol>
                <a:gridCol w="1234440">
                  <a:extLst>
                    <a:ext uri="{9D8B030D-6E8A-4147-A177-3AD203B41FA5}">
                      <a16:colId xmlns:a16="http://schemas.microsoft.com/office/drawing/2014/main" val="2533277389"/>
                    </a:ext>
                  </a:extLst>
                </a:gridCol>
                <a:gridCol w="1234440">
                  <a:extLst>
                    <a:ext uri="{9D8B030D-6E8A-4147-A177-3AD203B41FA5}">
                      <a16:colId xmlns:a16="http://schemas.microsoft.com/office/drawing/2014/main" val="2484692382"/>
                    </a:ext>
                  </a:extLst>
                </a:gridCol>
                <a:gridCol w="1234440">
                  <a:extLst>
                    <a:ext uri="{9D8B030D-6E8A-4147-A177-3AD203B41FA5}">
                      <a16:colId xmlns:a16="http://schemas.microsoft.com/office/drawing/2014/main" val="3959506611"/>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659802244"/>
                  </a:ext>
                </a:extLst>
              </a:tr>
              <a:tr h="370840">
                <a:tc>
                  <a:txBody>
                    <a:bodyPr/>
                    <a:lstStyle/>
                    <a:p>
                      <a:r>
                        <a:rPr lang="en-US" sz="1000"/>
                        <a:t>Extra 3</a:t>
                      </a:r>
                    </a:p>
                  </a:txBody>
                  <a:tcPr/>
                </a:tc>
                <a:tc>
                  <a:txBody>
                    <a:bodyPr/>
                    <a:lstStyle/>
                    <a:p>
                      <a:r>
                        <a:rPr lang="en-US" sz="1000"/>
                        <a:t>923798</a:t>
                      </a:r>
                    </a:p>
                  </a:txBody>
                  <a:tcPr/>
                </a:tc>
                <a:tc>
                  <a:txBody>
                    <a:bodyPr/>
                    <a:lstStyle/>
                    <a:p>
                      <a:r>
                        <a:rPr lang="en-US" sz="1000"/>
                        <a:t>638743</a:t>
                      </a:r>
                    </a:p>
                  </a:txBody>
                  <a:tcPr/>
                </a:tc>
                <a:tc>
                  <a:txBody>
                    <a:bodyPr/>
                    <a:lstStyle/>
                    <a:p>
                      <a:r>
                        <a:rPr lang="en-US" sz="1000"/>
                        <a:t>0</a:t>
                      </a:r>
                    </a:p>
                  </a:txBody>
                  <a:tcPr/>
                </a:tc>
                <a:tc>
                  <a:txBody>
                    <a:bodyPr/>
                    <a:lstStyle/>
                    <a:p>
                      <a:r>
                        <a:rPr lang="en-US" sz="1000"/>
                        <a:t>322097</a:t>
                      </a:r>
                    </a:p>
                  </a:txBody>
                  <a:tcPr/>
                </a:tc>
                <a:tc>
                  <a:txBody>
                    <a:bodyPr/>
                    <a:lstStyle/>
                    <a:p>
                      <a:r>
                        <a:rPr lang="en-US" sz="1000"/>
                        <a:t>923798</a:t>
                      </a:r>
                    </a:p>
                  </a:txBody>
                  <a:tcPr/>
                </a:tc>
                <a:extLst>
                  <a:ext uri="{0D108BD9-81ED-4DB2-BD59-A6C34878D82A}">
                    <a16:rowId xmlns:a16="http://schemas.microsoft.com/office/drawing/2014/main" val="920188933"/>
                  </a:ext>
                </a:extLst>
              </a:tr>
            </a:tbl>
          </a:graphicData>
        </a:graphic>
      </p:graphicFrame>
      <p:sp>
        <p:nvSpPr>
          <p:cNvPr id="4" name="Text Placeholder 3">
            <a:extLst>
              <a:ext uri="{FF2B5EF4-FFF2-40B4-BE49-F238E27FC236}">
                <a16:creationId xmlns:a16="http://schemas.microsoft.com/office/drawing/2014/main" id="{2B53BB5E-C0C3-41EB-93CD-54CFFE395511}"/>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21797272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6EE08-D612-446C-B596-247C889E1A35}"/>
              </a:ext>
            </a:extLst>
          </p:cNvPr>
          <p:cNvSpPr>
            <a:spLocks noGrp="1"/>
          </p:cNvSpPr>
          <p:nvPr>
            <p:ph type="title"/>
          </p:nvPr>
        </p:nvSpPr>
        <p:spPr/>
        <p:txBody>
          <a:bodyPr/>
          <a:lstStyle/>
          <a:p>
            <a:r>
              <a:rPr lang="en-US"/>
              <a:t>Distributionstyp - FB Insights</a:t>
            </a:r>
          </a:p>
        </p:txBody>
      </p:sp>
      <p:graphicFrame>
        <p:nvGraphicFramePr>
          <p:cNvPr id="6" name="Chart Placeholder 5">
            <a:extLst>
              <a:ext uri="{FF2B5EF4-FFF2-40B4-BE49-F238E27FC236}">
                <a16:creationId xmlns:a16="http://schemas.microsoft.com/office/drawing/2014/main" id="{9F732E26-14CE-47C0-AE03-0771BF51B94C}"/>
              </a:ext>
            </a:extLst>
          </p:cNvPr>
          <p:cNvGraphicFramePr>
            <a:graphicFrameLocks noGrp="1"/>
          </p:cNvGraphicFramePr>
          <p:nvPr>
            <p:ph type="chart" sz="quarter" idx="13"/>
            <p:extLst>
              <p:ext uri="{D42A27DB-BD31-4B8C-83A1-F6EECF244321}">
                <p14:modId xmlns:p14="http://schemas.microsoft.com/office/powerpoint/2010/main" val="3858334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914E45-7E18-4F37-BD44-1409C933AC47}"/>
              </a:ext>
            </a:extLst>
          </p:cNvPr>
          <p:cNvSpPr>
            <a:spLocks noGrp="1"/>
          </p:cNvSpPr>
          <p:nvPr>
            <p:ph type="body" sz="quarter" idx="14"/>
          </p:nvPr>
        </p:nvSpPr>
        <p:spPr/>
        <p:txBody>
          <a:bodyPr/>
          <a:lstStyle/>
          <a:p>
            <a:r>
              <a:rPr lang="en-US"/>
              <a:t>20.03.2018 - 03.04.2018</a:t>
            </a:r>
          </a:p>
        </p:txBody>
      </p:sp>
      <p:sp>
        <p:nvSpPr>
          <p:cNvPr id="5" name="Footer Placeholder 4">
            <a:extLst>
              <a:ext uri="{FF2B5EF4-FFF2-40B4-BE49-F238E27FC236}">
                <a16:creationId xmlns:a16="http://schemas.microsoft.com/office/drawing/2014/main" id="{EF99F9F9-805C-4667-A4AE-91B0933320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3710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5A487-C50E-4B66-B3DE-8A6ACF67DE35}"/>
              </a:ext>
            </a:extLst>
          </p:cNvPr>
          <p:cNvSpPr>
            <a:spLocks noGrp="1"/>
          </p:cNvSpPr>
          <p:nvPr>
            <p:ph type="title"/>
          </p:nvPr>
        </p:nvSpPr>
        <p:spPr/>
        <p:txBody>
          <a:bodyPr/>
          <a:lstStyle/>
          <a:p>
            <a:r>
              <a:rPr lang="en-US"/>
              <a:t>Distributionstyp - Tabelle - FB Insights</a:t>
            </a:r>
          </a:p>
        </p:txBody>
      </p:sp>
      <p:graphicFrame>
        <p:nvGraphicFramePr>
          <p:cNvPr id="5" name="Table Placeholder 4">
            <a:extLst>
              <a:ext uri="{FF2B5EF4-FFF2-40B4-BE49-F238E27FC236}">
                <a16:creationId xmlns:a16="http://schemas.microsoft.com/office/drawing/2014/main" id="{57BB5232-7391-48D8-99FD-1F8593964DCB}"/>
              </a:ext>
            </a:extLst>
          </p:cNvPr>
          <p:cNvGraphicFramePr>
            <a:graphicFrameLocks noGrp="1"/>
          </p:cNvGraphicFramePr>
          <p:nvPr>
            <p:ph type="tbl" sz="quarter" idx="13"/>
            <p:extLst>
              <p:ext uri="{D42A27DB-BD31-4B8C-83A1-F6EECF244321}">
                <p14:modId xmlns:p14="http://schemas.microsoft.com/office/powerpoint/2010/main" val="1156714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73629809"/>
                    </a:ext>
                  </a:extLst>
                </a:gridCol>
                <a:gridCol w="1234440">
                  <a:extLst>
                    <a:ext uri="{9D8B030D-6E8A-4147-A177-3AD203B41FA5}">
                      <a16:colId xmlns:a16="http://schemas.microsoft.com/office/drawing/2014/main" val="3888819360"/>
                    </a:ext>
                  </a:extLst>
                </a:gridCol>
                <a:gridCol w="822960">
                  <a:extLst>
                    <a:ext uri="{9D8B030D-6E8A-4147-A177-3AD203B41FA5}">
                      <a16:colId xmlns:a16="http://schemas.microsoft.com/office/drawing/2014/main" val="3490901482"/>
                    </a:ext>
                  </a:extLst>
                </a:gridCol>
                <a:gridCol w="822960">
                  <a:extLst>
                    <a:ext uri="{9D8B030D-6E8A-4147-A177-3AD203B41FA5}">
                      <a16:colId xmlns:a16="http://schemas.microsoft.com/office/drawing/2014/main" val="2909437408"/>
                    </a:ext>
                  </a:extLst>
                </a:gridCol>
                <a:gridCol w="822960">
                  <a:extLst>
                    <a:ext uri="{9D8B030D-6E8A-4147-A177-3AD203B41FA5}">
                      <a16:colId xmlns:a16="http://schemas.microsoft.com/office/drawing/2014/main" val="556365164"/>
                    </a:ext>
                  </a:extLst>
                </a:gridCol>
                <a:gridCol w="822960">
                  <a:extLst>
                    <a:ext uri="{9D8B030D-6E8A-4147-A177-3AD203B41FA5}">
                      <a16:colId xmlns:a16="http://schemas.microsoft.com/office/drawing/2014/main" val="2960156932"/>
                    </a:ext>
                  </a:extLst>
                </a:gridCol>
                <a:gridCol w="822960">
                  <a:extLst>
                    <a:ext uri="{9D8B030D-6E8A-4147-A177-3AD203B41FA5}">
                      <a16:colId xmlns:a16="http://schemas.microsoft.com/office/drawing/2014/main" val="4106179599"/>
                    </a:ext>
                  </a:extLst>
                </a:gridCol>
                <a:gridCol w="822960">
                  <a:extLst>
                    <a:ext uri="{9D8B030D-6E8A-4147-A177-3AD203B41FA5}">
                      <a16:colId xmlns:a16="http://schemas.microsoft.com/office/drawing/2014/main" val="3487036431"/>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912185827"/>
                  </a:ext>
                </a:extLst>
              </a:tr>
              <a:tr h="370840">
                <a:tc>
                  <a:txBody>
                    <a:bodyPr/>
                    <a:lstStyle/>
                    <a:p>
                      <a:r>
                        <a:rPr lang="en-US" sz="1000"/>
                        <a:t>Extra 3</a:t>
                      </a:r>
                    </a:p>
                  </a:txBody>
                  <a:tcPr/>
                </a:tc>
                <a:tc>
                  <a:txBody>
                    <a:bodyPr/>
                    <a:lstStyle/>
                    <a:p>
                      <a:r>
                        <a:rPr lang="en-US" sz="1000"/>
                        <a:t>56</a:t>
                      </a:r>
                    </a:p>
                  </a:txBody>
                  <a:tcPr/>
                </a:tc>
                <a:tc>
                  <a:txBody>
                    <a:bodyPr/>
                    <a:lstStyle/>
                    <a:p>
                      <a:r>
                        <a:rPr lang="en-US" sz="1000"/>
                        <a:t>20</a:t>
                      </a:r>
                    </a:p>
                  </a:txBody>
                  <a:tcPr/>
                </a:tc>
                <a:tc>
                  <a:txBody>
                    <a:bodyPr/>
                    <a:lstStyle/>
                    <a:p>
                      <a:r>
                        <a:rPr lang="en-US" sz="1000"/>
                        <a:t>32</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368853363"/>
                  </a:ext>
                </a:extLst>
              </a:tr>
            </a:tbl>
          </a:graphicData>
        </a:graphic>
      </p:graphicFrame>
      <p:sp>
        <p:nvSpPr>
          <p:cNvPr id="4" name="Text Placeholder 3">
            <a:extLst>
              <a:ext uri="{FF2B5EF4-FFF2-40B4-BE49-F238E27FC236}">
                <a16:creationId xmlns:a16="http://schemas.microsoft.com/office/drawing/2014/main" id="{61ABBD8B-2580-4431-93C5-59EF8DE102A0}"/>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12752171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4494E-B523-4C59-A0EA-01F426121699}"/>
              </a:ext>
            </a:extLst>
          </p:cNvPr>
          <p:cNvSpPr>
            <a:spLocks noGrp="1"/>
          </p:cNvSpPr>
          <p:nvPr>
            <p:ph type="title"/>
          </p:nvPr>
        </p:nvSpPr>
        <p:spPr/>
        <p:txBody>
          <a:bodyPr/>
          <a:lstStyle/>
          <a:p>
            <a:r>
              <a:rPr lang="en-US"/>
              <a:t>Eigene Posts - Shares - Export</a:t>
            </a:r>
          </a:p>
        </p:txBody>
      </p:sp>
      <p:graphicFrame>
        <p:nvGraphicFramePr>
          <p:cNvPr id="5" name="Table Placeholder 4">
            <a:extLst>
              <a:ext uri="{FF2B5EF4-FFF2-40B4-BE49-F238E27FC236}">
                <a16:creationId xmlns:a16="http://schemas.microsoft.com/office/drawing/2014/main" id="{3EAF306C-3270-4287-9F83-D6FA27F05194}"/>
              </a:ext>
            </a:extLst>
          </p:cNvPr>
          <p:cNvGraphicFramePr>
            <a:graphicFrameLocks noGrp="1"/>
          </p:cNvGraphicFramePr>
          <p:nvPr>
            <p:ph type="tbl" sz="quarter" idx="13"/>
            <p:extLst>
              <p:ext uri="{D42A27DB-BD31-4B8C-83A1-F6EECF244321}">
                <p14:modId xmlns:p14="http://schemas.microsoft.com/office/powerpoint/2010/main" val="3874636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79525023"/>
                    </a:ext>
                  </a:extLst>
                </a:gridCol>
                <a:gridCol w="822960">
                  <a:extLst>
                    <a:ext uri="{9D8B030D-6E8A-4147-A177-3AD203B41FA5}">
                      <a16:colId xmlns:a16="http://schemas.microsoft.com/office/drawing/2014/main" val="2160958369"/>
                    </a:ext>
                  </a:extLst>
                </a:gridCol>
                <a:gridCol w="822960">
                  <a:extLst>
                    <a:ext uri="{9D8B030D-6E8A-4147-A177-3AD203B41FA5}">
                      <a16:colId xmlns:a16="http://schemas.microsoft.com/office/drawing/2014/main" val="1965648421"/>
                    </a:ext>
                  </a:extLst>
                </a:gridCol>
                <a:gridCol w="822960">
                  <a:extLst>
                    <a:ext uri="{9D8B030D-6E8A-4147-A177-3AD203B41FA5}">
                      <a16:colId xmlns:a16="http://schemas.microsoft.com/office/drawing/2014/main" val="4238575230"/>
                    </a:ext>
                  </a:extLst>
                </a:gridCol>
                <a:gridCol w="822960">
                  <a:extLst>
                    <a:ext uri="{9D8B030D-6E8A-4147-A177-3AD203B41FA5}">
                      <a16:colId xmlns:a16="http://schemas.microsoft.com/office/drawing/2014/main" val="3356154649"/>
                    </a:ext>
                  </a:extLst>
                </a:gridCol>
                <a:gridCol w="822960">
                  <a:extLst>
                    <a:ext uri="{9D8B030D-6E8A-4147-A177-3AD203B41FA5}">
                      <a16:colId xmlns:a16="http://schemas.microsoft.com/office/drawing/2014/main" val="2077311759"/>
                    </a:ext>
                  </a:extLst>
                </a:gridCol>
                <a:gridCol w="822960">
                  <a:extLst>
                    <a:ext uri="{9D8B030D-6E8A-4147-A177-3AD203B41FA5}">
                      <a16:colId xmlns:a16="http://schemas.microsoft.com/office/drawing/2014/main" val="1523815478"/>
                    </a:ext>
                  </a:extLst>
                </a:gridCol>
                <a:gridCol w="822960">
                  <a:extLst>
                    <a:ext uri="{9D8B030D-6E8A-4147-A177-3AD203B41FA5}">
                      <a16:colId xmlns:a16="http://schemas.microsoft.com/office/drawing/2014/main" val="1941500492"/>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871306129"/>
                  </a:ext>
                </a:extLst>
              </a:tr>
              <a:tr h="370840">
                <a:tc>
                  <a:txBody>
                    <a:bodyPr/>
                    <a:lstStyle/>
                    <a:p>
                      <a:r>
                        <a:rPr lang="sv-SE" sz="1000" b="1"/>
                        <a:t>Extra 3 - 2018-04-01 11:56:34</a:t>
                      </a:r>
                      <a:r>
                        <a:rPr lang="sv-SE" sz="1000"/>
                        <a:t>
Abgehängt!</a:t>
                      </a:r>
                      <a:endParaRPr lang="en-US" sz="1000"/>
                    </a:p>
                  </a:txBody>
                  <a:tcPr/>
                </a:tc>
                <a:tc>
                  <a:txBody>
                    <a:bodyPr/>
                    <a:lstStyle/>
                    <a:p>
                      <a:r>
                        <a:rPr lang="en-US" sz="1000"/>
                        <a:t>5968</a:t>
                      </a:r>
                    </a:p>
                  </a:txBody>
                  <a:tcPr/>
                </a:tc>
                <a:tc>
                  <a:txBody>
                    <a:bodyPr/>
                    <a:lstStyle/>
                    <a:p>
                      <a:r>
                        <a:rPr lang="en-US" sz="1000"/>
                        <a:t>10303</a:t>
                      </a:r>
                    </a:p>
                  </a:txBody>
                  <a:tcPr/>
                </a:tc>
                <a:tc>
                  <a:txBody>
                    <a:bodyPr/>
                    <a:lstStyle/>
                    <a:p>
                      <a:r>
                        <a:rPr lang="en-US" sz="1000"/>
                        <a:t>381</a:t>
                      </a:r>
                    </a:p>
                  </a:txBody>
                  <a:tcPr/>
                </a:tc>
                <a:tc>
                  <a:txBody>
                    <a:bodyPr/>
                    <a:lstStyle/>
                    <a:p>
                      <a:r>
                        <a:rPr lang="en-US" sz="1000"/>
                        <a:t>16652</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00633060"/>
                  </a:ext>
                </a:extLst>
              </a:tr>
              <a:tr h="370840">
                <a:tc>
                  <a:txBody>
                    <a:bodyPr/>
                    <a:lstStyle/>
                    <a:p>
                      <a:r>
                        <a:rPr lang="en-US" sz="1000" b="1"/>
                        <a:t>Extra 3 - 2018-04-01 13:28:19</a:t>
                      </a:r>
                      <a:r>
                        <a:rPr lang="en-US" sz="1000"/>
                        <a:t>
So sad...</a:t>
                      </a:r>
                    </a:p>
                  </a:txBody>
                  <a:tcPr/>
                </a:tc>
                <a:tc>
                  <a:txBody>
                    <a:bodyPr/>
                    <a:lstStyle/>
                    <a:p>
                      <a:r>
                        <a:rPr lang="en-US" sz="1000"/>
                        <a:t>5504</a:t>
                      </a:r>
                    </a:p>
                  </a:txBody>
                  <a:tcPr/>
                </a:tc>
                <a:tc>
                  <a:txBody>
                    <a:bodyPr/>
                    <a:lstStyle/>
                    <a:p>
                      <a:r>
                        <a:rPr lang="en-US" sz="1000"/>
                        <a:t>13981</a:t>
                      </a:r>
                    </a:p>
                  </a:txBody>
                  <a:tcPr/>
                </a:tc>
                <a:tc>
                  <a:txBody>
                    <a:bodyPr/>
                    <a:lstStyle/>
                    <a:p>
                      <a:r>
                        <a:rPr lang="en-US" sz="1000"/>
                        <a:t>1324</a:t>
                      </a:r>
                    </a:p>
                  </a:txBody>
                  <a:tcPr/>
                </a:tc>
                <a:tc>
                  <a:txBody>
                    <a:bodyPr/>
                    <a:lstStyle/>
                    <a:p>
                      <a:r>
                        <a:rPr lang="en-US" sz="1000"/>
                        <a:t>20809</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18990950"/>
                  </a:ext>
                </a:extLst>
              </a:tr>
              <a:tr h="370840">
                <a:tc>
                  <a:txBody>
                    <a:bodyPr/>
                    <a:lstStyle/>
                    <a:p>
                      <a:r>
                        <a:rPr lang="de-DE" sz="1000" b="1"/>
                        <a:t>Extra 3 - 2018-03-22 08:53:26</a:t>
                      </a:r>
                      <a:r>
                        <a:rPr lang="de-DE" sz="1000"/>
                        <a:t>
Deutschland. Das Land der haptischen Simulationen.</a:t>
                      </a:r>
                      <a:endParaRPr lang="en-US" sz="1000"/>
                    </a:p>
                  </a:txBody>
                  <a:tcPr/>
                </a:tc>
                <a:tc>
                  <a:txBody>
                    <a:bodyPr/>
                    <a:lstStyle/>
                    <a:p>
                      <a:r>
                        <a:rPr lang="en-US" sz="1000"/>
                        <a:t>5155</a:t>
                      </a:r>
                    </a:p>
                  </a:txBody>
                  <a:tcPr/>
                </a:tc>
                <a:tc>
                  <a:txBody>
                    <a:bodyPr/>
                    <a:lstStyle/>
                    <a:p>
                      <a:r>
                        <a:rPr lang="en-US" sz="1000"/>
                        <a:t>5889</a:t>
                      </a:r>
                    </a:p>
                  </a:txBody>
                  <a:tcPr/>
                </a:tc>
                <a:tc>
                  <a:txBody>
                    <a:bodyPr/>
                    <a:lstStyle/>
                    <a:p>
                      <a:r>
                        <a:rPr lang="en-US" sz="1000"/>
                        <a:t>9217</a:t>
                      </a:r>
                    </a:p>
                  </a:txBody>
                  <a:tcPr/>
                </a:tc>
                <a:tc>
                  <a:txBody>
                    <a:bodyPr/>
                    <a:lstStyle/>
                    <a:p>
                      <a:r>
                        <a:rPr lang="en-US" sz="1000"/>
                        <a:t>20261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44484414"/>
                  </a:ext>
                </a:extLst>
              </a:tr>
              <a:tr h="370840">
                <a:tc>
                  <a:txBody>
                    <a:bodyPr/>
                    <a:lstStyle/>
                    <a:p>
                      <a:r>
                        <a:rPr lang="de-DE" sz="1000" b="1"/>
                        <a:t>Extra 3 - 2018-03-24 11:21:52</a:t>
                      </a:r>
                      <a:r>
                        <a:rPr lang="de-DE" sz="1000"/>
                        <a:t>
Warum benimmst du dich im realen Leben nicht genauso wie auf Facebook?</a:t>
                      </a:r>
                      <a:endParaRPr lang="en-US" sz="1000"/>
                    </a:p>
                  </a:txBody>
                  <a:tcPr/>
                </a:tc>
                <a:tc>
                  <a:txBody>
                    <a:bodyPr/>
                    <a:lstStyle/>
                    <a:p>
                      <a:r>
                        <a:rPr lang="en-US" sz="1000"/>
                        <a:t>5145</a:t>
                      </a:r>
                    </a:p>
                  </a:txBody>
                  <a:tcPr/>
                </a:tc>
                <a:tc>
                  <a:txBody>
                    <a:bodyPr/>
                    <a:lstStyle/>
                    <a:p>
                      <a:r>
                        <a:rPr lang="en-US" sz="1000"/>
                        <a:t>2711</a:t>
                      </a:r>
                    </a:p>
                  </a:txBody>
                  <a:tcPr/>
                </a:tc>
                <a:tc>
                  <a:txBody>
                    <a:bodyPr/>
                    <a:lstStyle/>
                    <a:p>
                      <a:r>
                        <a:rPr lang="en-US" sz="1000"/>
                        <a:t>221</a:t>
                      </a:r>
                    </a:p>
                  </a:txBody>
                  <a:tcPr/>
                </a:tc>
                <a:tc>
                  <a:txBody>
                    <a:bodyPr/>
                    <a:lstStyle/>
                    <a:p>
                      <a:r>
                        <a:rPr lang="en-US" sz="1000"/>
                        <a:t>8077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14582231"/>
                  </a:ext>
                </a:extLst>
              </a:tr>
              <a:tr h="370840">
                <a:tc>
                  <a:txBody>
                    <a:bodyPr/>
                    <a:lstStyle/>
                    <a:p>
                      <a:r>
                        <a:rPr lang="de-DE" sz="1000" b="1"/>
                        <a:t>Extra 3 - 2018-03-28 13:09:41</a:t>
                      </a:r>
                      <a:r>
                        <a:rPr lang="de-DE" sz="1000"/>
                        <a:t>
Deutschland belegt nur noch Rang vier der größten Waffenhändler. Das muss besser werden. 
Ein Lied als Motivationshilfe für Mutti &amp; Co.</a:t>
                      </a:r>
                      <a:endParaRPr lang="en-US" sz="1000"/>
                    </a:p>
                  </a:txBody>
                  <a:tcPr/>
                </a:tc>
                <a:tc>
                  <a:txBody>
                    <a:bodyPr/>
                    <a:lstStyle/>
                    <a:p>
                      <a:r>
                        <a:rPr lang="en-US" sz="1000"/>
                        <a:t>4841</a:t>
                      </a:r>
                    </a:p>
                  </a:txBody>
                  <a:tcPr/>
                </a:tc>
                <a:tc>
                  <a:txBody>
                    <a:bodyPr/>
                    <a:lstStyle/>
                    <a:p>
                      <a:r>
                        <a:rPr lang="en-US" sz="1000"/>
                        <a:t>2286</a:t>
                      </a:r>
                    </a:p>
                  </a:txBody>
                  <a:tcPr/>
                </a:tc>
                <a:tc>
                  <a:txBody>
                    <a:bodyPr/>
                    <a:lstStyle/>
                    <a:p>
                      <a:r>
                        <a:rPr lang="en-US" sz="1000"/>
                        <a:t>546</a:t>
                      </a:r>
                    </a:p>
                  </a:txBody>
                  <a:tcPr/>
                </a:tc>
                <a:tc>
                  <a:txBody>
                    <a:bodyPr/>
                    <a:lstStyle/>
                    <a:p>
                      <a:r>
                        <a:rPr lang="en-US" sz="1000"/>
                        <a:t>7673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152363844"/>
                  </a:ext>
                </a:extLst>
              </a:tr>
            </a:tbl>
          </a:graphicData>
        </a:graphic>
      </p:graphicFrame>
      <p:sp>
        <p:nvSpPr>
          <p:cNvPr id="4" name="Text Placeholder 3">
            <a:extLst>
              <a:ext uri="{FF2B5EF4-FFF2-40B4-BE49-F238E27FC236}">
                <a16:creationId xmlns:a16="http://schemas.microsoft.com/office/drawing/2014/main" id="{49EBE44F-3C75-4DE2-B4A4-9A8023EAAE59}"/>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17077314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9B1FC-AC33-4783-AF77-EEC66DFB95DD}"/>
              </a:ext>
            </a:extLst>
          </p:cNvPr>
          <p:cNvSpPr>
            <a:spLocks noGrp="1"/>
          </p:cNvSpPr>
          <p:nvPr>
            <p:ph type="title"/>
          </p:nvPr>
        </p:nvSpPr>
        <p:spPr/>
        <p:txBody>
          <a:bodyPr/>
          <a:lstStyle/>
          <a:p>
            <a:r>
              <a:rPr lang="en-US"/>
              <a:t>Eigene Posts - Kommentare - Export</a:t>
            </a:r>
          </a:p>
        </p:txBody>
      </p:sp>
      <p:graphicFrame>
        <p:nvGraphicFramePr>
          <p:cNvPr id="5" name="Table Placeholder 4">
            <a:extLst>
              <a:ext uri="{FF2B5EF4-FFF2-40B4-BE49-F238E27FC236}">
                <a16:creationId xmlns:a16="http://schemas.microsoft.com/office/drawing/2014/main" id="{BC78EFE8-DF64-4F4D-9B9A-E62C26B1C76C}"/>
              </a:ext>
            </a:extLst>
          </p:cNvPr>
          <p:cNvGraphicFramePr>
            <a:graphicFrameLocks noGrp="1"/>
          </p:cNvGraphicFramePr>
          <p:nvPr>
            <p:ph type="tbl" sz="quarter" idx="13"/>
            <p:extLst>
              <p:ext uri="{D42A27DB-BD31-4B8C-83A1-F6EECF244321}">
                <p14:modId xmlns:p14="http://schemas.microsoft.com/office/powerpoint/2010/main" val="4159400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29840794"/>
                    </a:ext>
                  </a:extLst>
                </a:gridCol>
                <a:gridCol w="822960">
                  <a:extLst>
                    <a:ext uri="{9D8B030D-6E8A-4147-A177-3AD203B41FA5}">
                      <a16:colId xmlns:a16="http://schemas.microsoft.com/office/drawing/2014/main" val="3069478574"/>
                    </a:ext>
                  </a:extLst>
                </a:gridCol>
                <a:gridCol w="822960">
                  <a:extLst>
                    <a:ext uri="{9D8B030D-6E8A-4147-A177-3AD203B41FA5}">
                      <a16:colId xmlns:a16="http://schemas.microsoft.com/office/drawing/2014/main" val="1248715170"/>
                    </a:ext>
                  </a:extLst>
                </a:gridCol>
                <a:gridCol w="822960">
                  <a:extLst>
                    <a:ext uri="{9D8B030D-6E8A-4147-A177-3AD203B41FA5}">
                      <a16:colId xmlns:a16="http://schemas.microsoft.com/office/drawing/2014/main" val="2553033969"/>
                    </a:ext>
                  </a:extLst>
                </a:gridCol>
                <a:gridCol w="822960">
                  <a:extLst>
                    <a:ext uri="{9D8B030D-6E8A-4147-A177-3AD203B41FA5}">
                      <a16:colId xmlns:a16="http://schemas.microsoft.com/office/drawing/2014/main" val="3652252680"/>
                    </a:ext>
                  </a:extLst>
                </a:gridCol>
                <a:gridCol w="822960">
                  <a:extLst>
                    <a:ext uri="{9D8B030D-6E8A-4147-A177-3AD203B41FA5}">
                      <a16:colId xmlns:a16="http://schemas.microsoft.com/office/drawing/2014/main" val="1491834548"/>
                    </a:ext>
                  </a:extLst>
                </a:gridCol>
                <a:gridCol w="822960">
                  <a:extLst>
                    <a:ext uri="{9D8B030D-6E8A-4147-A177-3AD203B41FA5}">
                      <a16:colId xmlns:a16="http://schemas.microsoft.com/office/drawing/2014/main" val="424427431"/>
                    </a:ext>
                  </a:extLst>
                </a:gridCol>
                <a:gridCol w="822960">
                  <a:extLst>
                    <a:ext uri="{9D8B030D-6E8A-4147-A177-3AD203B41FA5}">
                      <a16:colId xmlns:a16="http://schemas.microsoft.com/office/drawing/2014/main" val="2595981482"/>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000496393"/>
                  </a:ext>
                </a:extLst>
              </a:tr>
              <a:tr h="370840">
                <a:tc>
                  <a:txBody>
                    <a:bodyPr/>
                    <a:lstStyle/>
                    <a:p>
                      <a:r>
                        <a:rPr lang="de-DE" sz="1000" b="1"/>
                        <a:t>Extra 3 - 2018-03-22 08:53:26</a:t>
                      </a:r>
                      <a:r>
                        <a:rPr lang="de-DE" sz="1000"/>
                        <a:t>
Deutschland. Das Land der haptischen Simulationen.</a:t>
                      </a:r>
                      <a:endParaRPr lang="en-US" sz="1000"/>
                    </a:p>
                  </a:txBody>
                  <a:tcPr/>
                </a:tc>
                <a:tc>
                  <a:txBody>
                    <a:bodyPr/>
                    <a:lstStyle/>
                    <a:p>
                      <a:r>
                        <a:rPr lang="en-US" sz="1000"/>
                        <a:t>9217</a:t>
                      </a:r>
                    </a:p>
                  </a:txBody>
                  <a:tcPr/>
                </a:tc>
                <a:tc>
                  <a:txBody>
                    <a:bodyPr/>
                    <a:lstStyle/>
                    <a:p>
                      <a:r>
                        <a:rPr lang="en-US" sz="1000"/>
                        <a:t>5889</a:t>
                      </a:r>
                    </a:p>
                  </a:txBody>
                  <a:tcPr/>
                </a:tc>
                <a:tc>
                  <a:txBody>
                    <a:bodyPr/>
                    <a:lstStyle/>
                    <a:p>
                      <a:r>
                        <a:rPr lang="en-US" sz="1000"/>
                        <a:t>5155</a:t>
                      </a:r>
                    </a:p>
                  </a:txBody>
                  <a:tcPr/>
                </a:tc>
                <a:tc>
                  <a:txBody>
                    <a:bodyPr/>
                    <a:lstStyle/>
                    <a:p>
                      <a:r>
                        <a:rPr lang="en-US" sz="1000"/>
                        <a:t>20261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06419670"/>
                  </a:ext>
                </a:extLst>
              </a:tr>
              <a:tr h="370840">
                <a:tc>
                  <a:txBody>
                    <a:bodyPr/>
                    <a:lstStyle/>
                    <a:p>
                      <a:r>
                        <a:rPr lang="de-DE" sz="1000" b="1"/>
                        <a:t>Extra 3 - 2018-03-28 08:12:00</a:t>
                      </a:r>
                      <a:r>
                        <a:rPr lang="de-DE" sz="1000"/>
                        <a:t>
Warst Du schon mal in Elmshorn? Schau diesen Film, dann willste hin.</a:t>
                      </a:r>
                      <a:endParaRPr lang="en-US" sz="1000"/>
                    </a:p>
                  </a:txBody>
                  <a:tcPr/>
                </a:tc>
                <a:tc>
                  <a:txBody>
                    <a:bodyPr/>
                    <a:lstStyle/>
                    <a:p>
                      <a:r>
                        <a:rPr lang="en-US" sz="1000"/>
                        <a:t>8135</a:t>
                      </a:r>
                    </a:p>
                  </a:txBody>
                  <a:tcPr/>
                </a:tc>
                <a:tc>
                  <a:txBody>
                    <a:bodyPr/>
                    <a:lstStyle/>
                    <a:p>
                      <a:r>
                        <a:rPr lang="en-US" sz="1000"/>
                        <a:t>3543</a:t>
                      </a:r>
                    </a:p>
                  </a:txBody>
                  <a:tcPr/>
                </a:tc>
                <a:tc>
                  <a:txBody>
                    <a:bodyPr/>
                    <a:lstStyle/>
                    <a:p>
                      <a:r>
                        <a:rPr lang="en-US" sz="1000"/>
                        <a:t>2201</a:t>
                      </a:r>
                    </a:p>
                  </a:txBody>
                  <a:tcPr/>
                </a:tc>
                <a:tc>
                  <a:txBody>
                    <a:bodyPr/>
                    <a:lstStyle/>
                    <a:p>
                      <a:r>
                        <a:rPr lang="en-US" sz="1000"/>
                        <a:t>13879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90136103"/>
                  </a:ext>
                </a:extLst>
              </a:tr>
              <a:tr h="370840">
                <a:tc>
                  <a:txBody>
                    <a:bodyPr/>
                    <a:lstStyle/>
                    <a:p>
                      <a:r>
                        <a:rPr lang="en-US" sz="1000" b="1"/>
                        <a:t>Extra 3 - 2018-04-01 13:28:19</a:t>
                      </a:r>
                      <a:r>
                        <a:rPr lang="en-US" sz="1000"/>
                        <a:t>
So sad...</a:t>
                      </a:r>
                    </a:p>
                  </a:txBody>
                  <a:tcPr/>
                </a:tc>
                <a:tc>
                  <a:txBody>
                    <a:bodyPr/>
                    <a:lstStyle/>
                    <a:p>
                      <a:r>
                        <a:rPr lang="en-US" sz="1000"/>
                        <a:t>1324</a:t>
                      </a:r>
                    </a:p>
                  </a:txBody>
                  <a:tcPr/>
                </a:tc>
                <a:tc>
                  <a:txBody>
                    <a:bodyPr/>
                    <a:lstStyle/>
                    <a:p>
                      <a:r>
                        <a:rPr lang="en-US" sz="1000"/>
                        <a:t>13981</a:t>
                      </a:r>
                    </a:p>
                  </a:txBody>
                  <a:tcPr/>
                </a:tc>
                <a:tc>
                  <a:txBody>
                    <a:bodyPr/>
                    <a:lstStyle/>
                    <a:p>
                      <a:r>
                        <a:rPr lang="en-US" sz="1000"/>
                        <a:t>5504</a:t>
                      </a:r>
                    </a:p>
                  </a:txBody>
                  <a:tcPr/>
                </a:tc>
                <a:tc>
                  <a:txBody>
                    <a:bodyPr/>
                    <a:lstStyle/>
                    <a:p>
                      <a:r>
                        <a:rPr lang="en-US" sz="1000"/>
                        <a:t>20809</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73483531"/>
                  </a:ext>
                </a:extLst>
              </a:tr>
              <a:tr h="370840">
                <a:tc>
                  <a:txBody>
                    <a:bodyPr/>
                    <a:lstStyle/>
                    <a:p>
                      <a:r>
                        <a:rPr lang="de-DE" sz="1000" b="1"/>
                        <a:t>Extra 3 - 2018-04-02 11:57:48</a:t>
                      </a:r>
                      <a:r>
                        <a:rPr lang="de-DE" sz="1000"/>
                        <a:t>
Entspannender als Neujahrspringen:</a:t>
                      </a:r>
                      <a:endParaRPr lang="en-US" sz="1000"/>
                    </a:p>
                  </a:txBody>
                  <a:tcPr/>
                </a:tc>
                <a:tc>
                  <a:txBody>
                    <a:bodyPr/>
                    <a:lstStyle/>
                    <a:p>
                      <a:r>
                        <a:rPr lang="en-US" sz="1000"/>
                        <a:t>960</a:t>
                      </a:r>
                    </a:p>
                  </a:txBody>
                  <a:tcPr/>
                </a:tc>
                <a:tc>
                  <a:txBody>
                    <a:bodyPr/>
                    <a:lstStyle/>
                    <a:p>
                      <a:r>
                        <a:rPr lang="en-US" sz="1000"/>
                        <a:t>1630</a:t>
                      </a:r>
                    </a:p>
                  </a:txBody>
                  <a:tcPr/>
                </a:tc>
                <a:tc>
                  <a:txBody>
                    <a:bodyPr/>
                    <a:lstStyle/>
                    <a:p>
                      <a:r>
                        <a:rPr lang="en-US" sz="1000"/>
                        <a:t>1086</a:t>
                      </a:r>
                    </a:p>
                  </a:txBody>
                  <a:tcPr/>
                </a:tc>
                <a:tc>
                  <a:txBody>
                    <a:bodyPr/>
                    <a:lstStyle/>
                    <a:p>
                      <a:r>
                        <a:rPr lang="en-US" sz="1000"/>
                        <a:t>3676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86424600"/>
                  </a:ext>
                </a:extLst>
              </a:tr>
              <a:tr h="370840">
                <a:tc>
                  <a:txBody>
                    <a:bodyPr/>
                    <a:lstStyle/>
                    <a:p>
                      <a:r>
                        <a:rPr lang="de-DE" sz="1000" b="1"/>
                        <a:t>Extra 3 - 2018-03-29 11:58:12</a:t>
                      </a:r>
                      <a:r>
                        <a:rPr lang="de-DE" sz="1000"/>
                        <a:t>
Kannste dir nicht ausdenken ...</a:t>
                      </a:r>
                      <a:endParaRPr lang="en-US" sz="1000"/>
                    </a:p>
                  </a:txBody>
                  <a:tcPr/>
                </a:tc>
                <a:tc>
                  <a:txBody>
                    <a:bodyPr/>
                    <a:lstStyle/>
                    <a:p>
                      <a:r>
                        <a:rPr lang="en-US" sz="1000"/>
                        <a:t>843</a:t>
                      </a:r>
                    </a:p>
                  </a:txBody>
                  <a:tcPr/>
                </a:tc>
                <a:tc>
                  <a:txBody>
                    <a:bodyPr/>
                    <a:lstStyle/>
                    <a:p>
                      <a:r>
                        <a:rPr lang="en-US" sz="1000"/>
                        <a:t>1450</a:t>
                      </a:r>
                    </a:p>
                  </a:txBody>
                  <a:tcPr/>
                </a:tc>
                <a:tc>
                  <a:txBody>
                    <a:bodyPr/>
                    <a:lstStyle/>
                    <a:p>
                      <a:r>
                        <a:rPr lang="en-US" sz="1000"/>
                        <a:t>1404</a:t>
                      </a:r>
                    </a:p>
                  </a:txBody>
                  <a:tcPr/>
                </a:tc>
                <a:tc>
                  <a:txBody>
                    <a:bodyPr/>
                    <a:lstStyle/>
                    <a:p>
                      <a:r>
                        <a:rPr lang="en-US" sz="1000"/>
                        <a:t>3697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09274979"/>
                  </a:ext>
                </a:extLst>
              </a:tr>
            </a:tbl>
          </a:graphicData>
        </a:graphic>
      </p:graphicFrame>
      <p:sp>
        <p:nvSpPr>
          <p:cNvPr id="4" name="Text Placeholder 3">
            <a:extLst>
              <a:ext uri="{FF2B5EF4-FFF2-40B4-BE49-F238E27FC236}">
                <a16:creationId xmlns:a16="http://schemas.microsoft.com/office/drawing/2014/main" id="{4C3C5463-76E3-4777-8833-0E61AE3DD093}"/>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38454407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C22CE-8349-463E-B770-D9B94AC697D0}"/>
              </a:ext>
            </a:extLst>
          </p:cNvPr>
          <p:cNvSpPr>
            <a:spLocks noGrp="1"/>
          </p:cNvSpPr>
          <p:nvPr>
            <p:ph type="title"/>
          </p:nvPr>
        </p:nvSpPr>
        <p:spPr/>
        <p:txBody>
          <a:bodyPr/>
          <a:lstStyle/>
          <a:p>
            <a:r>
              <a:rPr lang="en-US"/>
              <a:t>Eigene Posts - Videostarts - Export</a:t>
            </a:r>
          </a:p>
        </p:txBody>
      </p:sp>
      <p:graphicFrame>
        <p:nvGraphicFramePr>
          <p:cNvPr id="5" name="Table Placeholder 4">
            <a:extLst>
              <a:ext uri="{FF2B5EF4-FFF2-40B4-BE49-F238E27FC236}">
                <a16:creationId xmlns:a16="http://schemas.microsoft.com/office/drawing/2014/main" id="{261A0A0D-F870-4D9D-ADBC-1BD93BB83D7B}"/>
              </a:ext>
            </a:extLst>
          </p:cNvPr>
          <p:cNvGraphicFramePr>
            <a:graphicFrameLocks noGrp="1"/>
          </p:cNvGraphicFramePr>
          <p:nvPr>
            <p:ph type="tbl" sz="quarter" idx="13"/>
            <p:extLst>
              <p:ext uri="{D42A27DB-BD31-4B8C-83A1-F6EECF244321}">
                <p14:modId xmlns:p14="http://schemas.microsoft.com/office/powerpoint/2010/main" val="1114104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4457787"/>
                    </a:ext>
                  </a:extLst>
                </a:gridCol>
                <a:gridCol w="822960">
                  <a:extLst>
                    <a:ext uri="{9D8B030D-6E8A-4147-A177-3AD203B41FA5}">
                      <a16:colId xmlns:a16="http://schemas.microsoft.com/office/drawing/2014/main" val="1396495383"/>
                    </a:ext>
                  </a:extLst>
                </a:gridCol>
                <a:gridCol w="822960">
                  <a:extLst>
                    <a:ext uri="{9D8B030D-6E8A-4147-A177-3AD203B41FA5}">
                      <a16:colId xmlns:a16="http://schemas.microsoft.com/office/drawing/2014/main" val="1360453967"/>
                    </a:ext>
                  </a:extLst>
                </a:gridCol>
                <a:gridCol w="822960">
                  <a:extLst>
                    <a:ext uri="{9D8B030D-6E8A-4147-A177-3AD203B41FA5}">
                      <a16:colId xmlns:a16="http://schemas.microsoft.com/office/drawing/2014/main" val="174570980"/>
                    </a:ext>
                  </a:extLst>
                </a:gridCol>
                <a:gridCol w="822960">
                  <a:extLst>
                    <a:ext uri="{9D8B030D-6E8A-4147-A177-3AD203B41FA5}">
                      <a16:colId xmlns:a16="http://schemas.microsoft.com/office/drawing/2014/main" val="3600257368"/>
                    </a:ext>
                  </a:extLst>
                </a:gridCol>
                <a:gridCol w="822960">
                  <a:extLst>
                    <a:ext uri="{9D8B030D-6E8A-4147-A177-3AD203B41FA5}">
                      <a16:colId xmlns:a16="http://schemas.microsoft.com/office/drawing/2014/main" val="23482503"/>
                    </a:ext>
                  </a:extLst>
                </a:gridCol>
                <a:gridCol w="822960">
                  <a:extLst>
                    <a:ext uri="{9D8B030D-6E8A-4147-A177-3AD203B41FA5}">
                      <a16:colId xmlns:a16="http://schemas.microsoft.com/office/drawing/2014/main" val="1680729464"/>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170232944"/>
                  </a:ext>
                </a:extLst>
              </a:tr>
              <a:tr h="370840">
                <a:tc>
                  <a:txBody>
                    <a:bodyPr/>
                    <a:lstStyle/>
                    <a:p>
                      <a:r>
                        <a:rPr lang="de-DE" sz="1000" b="1"/>
                        <a:t>Extra 3 - 2018-03-22 08:53:26</a:t>
                      </a:r>
                      <a:r>
                        <a:rPr lang="de-DE" sz="1000"/>
                        <a:t>
Deutschland. Das Land der haptischen Simulationen.</a:t>
                      </a:r>
                      <a:endParaRPr lang="en-US" sz="1000"/>
                    </a:p>
                  </a:txBody>
                  <a:tcPr/>
                </a:tc>
                <a:tc>
                  <a:txBody>
                    <a:bodyPr/>
                    <a:lstStyle/>
                    <a:p>
                      <a:r>
                        <a:rPr lang="en-US" sz="1000"/>
                        <a:t>772092</a:t>
                      </a:r>
                    </a:p>
                  </a:txBody>
                  <a:tcPr/>
                </a:tc>
                <a:tc>
                  <a:txBody>
                    <a:bodyPr/>
                    <a:lstStyle/>
                    <a:p>
                      <a:r>
                        <a:rPr lang="en-US" sz="1000"/>
                        <a:t>561480</a:t>
                      </a:r>
                    </a:p>
                  </a:txBody>
                  <a:tcPr/>
                </a:tc>
                <a:tc>
                  <a:txBody>
                    <a:bodyPr/>
                    <a:lstStyle/>
                    <a:p>
                      <a:r>
                        <a:rPr lang="en-US" sz="1000"/>
                        <a:t>20%</a:t>
                      </a:r>
                    </a:p>
                  </a:txBody>
                  <a:tcPr/>
                </a:tc>
                <a:tc>
                  <a:txBody>
                    <a:bodyPr/>
                    <a:lstStyle/>
                    <a:p>
                      <a:r>
                        <a:rPr lang="en-US" sz="1000"/>
                        <a:t>3:01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00467162"/>
                  </a:ext>
                </a:extLst>
              </a:tr>
              <a:tr h="370840">
                <a:tc>
                  <a:txBody>
                    <a:bodyPr/>
                    <a:lstStyle/>
                    <a:p>
                      <a:r>
                        <a:rPr lang="de-DE" sz="1000" b="1"/>
                        <a:t>Extra 3 - 2018-03-28 08:12:00</a:t>
                      </a:r>
                      <a:r>
                        <a:rPr lang="de-DE" sz="1000"/>
                        <a:t>
Warst Du schon mal in Elmshorn? Schau diesen Film, dann willste hin.</a:t>
                      </a:r>
                      <a:endParaRPr lang="en-US" sz="1000"/>
                    </a:p>
                  </a:txBody>
                  <a:tcPr/>
                </a:tc>
                <a:tc>
                  <a:txBody>
                    <a:bodyPr/>
                    <a:lstStyle/>
                    <a:p>
                      <a:r>
                        <a:rPr lang="en-US" sz="1000"/>
                        <a:t>436503</a:t>
                      </a:r>
                    </a:p>
                  </a:txBody>
                  <a:tcPr/>
                </a:tc>
                <a:tc>
                  <a:txBody>
                    <a:bodyPr/>
                    <a:lstStyle/>
                    <a:p>
                      <a:r>
                        <a:rPr lang="en-US" sz="1000"/>
                        <a:t>272262</a:t>
                      </a:r>
                    </a:p>
                  </a:txBody>
                  <a:tcPr/>
                </a:tc>
                <a:tc>
                  <a:txBody>
                    <a:bodyPr/>
                    <a:lstStyle/>
                    <a:p>
                      <a:r>
                        <a:rPr lang="en-US" sz="1000"/>
                        <a:t>20%</a:t>
                      </a:r>
                    </a:p>
                  </a:txBody>
                  <a:tcPr/>
                </a:tc>
                <a:tc>
                  <a:txBody>
                    <a:bodyPr/>
                    <a:lstStyle/>
                    <a:p>
                      <a:r>
                        <a:rPr lang="en-US" sz="1000"/>
                        <a:t>1:55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00731555"/>
                  </a:ext>
                </a:extLst>
              </a:tr>
              <a:tr h="370840">
                <a:tc>
                  <a:txBody>
                    <a:bodyPr/>
                    <a:lstStyle/>
                    <a:p>
                      <a:r>
                        <a:rPr lang="de-DE" sz="1000" b="1"/>
                        <a:t>Extra 3 - 2018-04-02 11:57:48</a:t>
                      </a:r>
                      <a:r>
                        <a:rPr lang="de-DE" sz="1000"/>
                        <a:t>
Entspannender als Neujahrspringen:</a:t>
                      </a:r>
                      <a:endParaRPr lang="en-US" sz="1000"/>
                    </a:p>
                  </a:txBody>
                  <a:tcPr/>
                </a:tc>
                <a:tc>
                  <a:txBody>
                    <a:bodyPr/>
                    <a:lstStyle/>
                    <a:p>
                      <a:r>
                        <a:rPr lang="en-US" sz="1000"/>
                        <a:t>218070</a:t>
                      </a:r>
                    </a:p>
                  </a:txBody>
                  <a:tcPr/>
                </a:tc>
                <a:tc>
                  <a:txBody>
                    <a:bodyPr/>
                    <a:lstStyle/>
                    <a:p>
                      <a:r>
                        <a:rPr lang="en-US" sz="1000"/>
                        <a:t>164117</a:t>
                      </a:r>
                    </a:p>
                  </a:txBody>
                  <a:tcPr/>
                </a:tc>
                <a:tc>
                  <a:txBody>
                    <a:bodyPr/>
                    <a:lstStyle/>
                    <a:p>
                      <a:r>
                        <a:rPr lang="en-US" sz="1000"/>
                        <a:t>22%</a:t>
                      </a:r>
                    </a:p>
                  </a:txBody>
                  <a:tcPr/>
                </a:tc>
                <a:tc>
                  <a:txBody>
                    <a:bodyPr/>
                    <a:lstStyle/>
                    <a:p>
                      <a:r>
                        <a:rPr lang="en-US" sz="1000"/>
                        <a:t>2:31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47172443"/>
                  </a:ext>
                </a:extLst>
              </a:tr>
              <a:tr h="370840">
                <a:tc>
                  <a:txBody>
                    <a:bodyPr/>
                    <a:lstStyle/>
                    <a:p>
                      <a:r>
                        <a:rPr lang="de-DE" sz="1000" b="1"/>
                        <a:t>Extra 3 - 2018-03-28 13:09:41</a:t>
                      </a:r>
                      <a:r>
                        <a:rPr lang="de-DE" sz="1000"/>
                        <a:t>
Deutschland belegt nur noch Rang vier der größten Waffenhändler. Das muss besser werden. 
Ein Lied als Motivationshilfe für Mutti &amp; Co.</a:t>
                      </a:r>
                      <a:endParaRPr lang="en-US" sz="1000"/>
                    </a:p>
                  </a:txBody>
                  <a:tcPr/>
                </a:tc>
                <a:tc>
                  <a:txBody>
                    <a:bodyPr/>
                    <a:lstStyle/>
                    <a:p>
                      <a:r>
                        <a:rPr lang="en-US" sz="1000"/>
                        <a:t>250371</a:t>
                      </a:r>
                    </a:p>
                  </a:txBody>
                  <a:tcPr/>
                </a:tc>
                <a:tc>
                  <a:txBody>
                    <a:bodyPr/>
                    <a:lstStyle/>
                    <a:p>
                      <a:r>
                        <a:rPr lang="en-US" sz="1000"/>
                        <a:t>157591</a:t>
                      </a:r>
                    </a:p>
                  </a:txBody>
                  <a:tcPr/>
                </a:tc>
                <a:tc>
                  <a:txBody>
                    <a:bodyPr/>
                    <a:lstStyle/>
                    <a:p>
                      <a:r>
                        <a:rPr lang="en-US" sz="1000"/>
                        <a:t>24%</a:t>
                      </a:r>
                    </a:p>
                  </a:txBody>
                  <a:tcPr/>
                </a:tc>
                <a:tc>
                  <a:txBody>
                    <a:bodyPr/>
                    <a:lstStyle/>
                    <a:p>
                      <a:r>
                        <a:rPr lang="en-US" sz="1000"/>
                        <a:t>1:13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88817234"/>
                  </a:ext>
                </a:extLst>
              </a:tr>
              <a:tr h="370840">
                <a:tc>
                  <a:txBody>
                    <a:bodyPr/>
                    <a:lstStyle/>
                    <a:p>
                      <a:r>
                        <a:rPr lang="de-DE" sz="1000" b="1"/>
                        <a:t>Extra 3 - 2018-03-24 11:21:52</a:t>
                      </a:r>
                      <a:r>
                        <a:rPr lang="de-DE" sz="1000"/>
                        <a:t>
Warum benimmst du dich im realen Leben nicht genauso wie auf Facebook?</a:t>
                      </a:r>
                      <a:endParaRPr lang="en-US" sz="1000"/>
                    </a:p>
                  </a:txBody>
                  <a:tcPr/>
                </a:tc>
                <a:tc>
                  <a:txBody>
                    <a:bodyPr/>
                    <a:lstStyle/>
                    <a:p>
                      <a:r>
                        <a:rPr lang="en-US" sz="1000"/>
                        <a:t>224636</a:t>
                      </a:r>
                    </a:p>
                  </a:txBody>
                  <a:tcPr/>
                </a:tc>
                <a:tc>
                  <a:txBody>
                    <a:bodyPr/>
                    <a:lstStyle/>
                    <a:p>
                      <a:r>
                        <a:rPr lang="en-US" sz="1000"/>
                        <a:t>146893</a:t>
                      </a:r>
                    </a:p>
                  </a:txBody>
                  <a:tcPr/>
                </a:tc>
                <a:tc>
                  <a:txBody>
                    <a:bodyPr/>
                    <a:lstStyle/>
                    <a:p>
                      <a:r>
                        <a:rPr lang="en-US" sz="1000"/>
                        <a:t>20%</a:t>
                      </a:r>
                    </a:p>
                  </a:txBody>
                  <a:tcPr/>
                </a:tc>
                <a:tc>
                  <a:txBody>
                    <a:bodyPr/>
                    <a:lstStyle/>
                    <a:p>
                      <a:r>
                        <a:rPr lang="en-US" sz="1000"/>
                        <a:t>1:31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58481935"/>
                  </a:ext>
                </a:extLst>
              </a:tr>
            </a:tbl>
          </a:graphicData>
        </a:graphic>
      </p:graphicFrame>
      <p:sp>
        <p:nvSpPr>
          <p:cNvPr id="4" name="Text Placeholder 3">
            <a:extLst>
              <a:ext uri="{FF2B5EF4-FFF2-40B4-BE49-F238E27FC236}">
                <a16:creationId xmlns:a16="http://schemas.microsoft.com/office/drawing/2014/main" id="{03F05517-8FA7-4231-BFB2-837C518B4E6B}"/>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8288565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FDCDF-83FF-4587-A184-11AA9EE04BB0}"/>
              </a:ext>
            </a:extLst>
          </p:cNvPr>
          <p:cNvSpPr>
            <a:spLocks noGrp="1"/>
          </p:cNvSpPr>
          <p:nvPr>
            <p:ph type="title"/>
          </p:nvPr>
        </p:nvSpPr>
        <p:spPr/>
        <p:txBody>
          <a:bodyPr/>
          <a:lstStyle/>
          <a:p>
            <a:r>
              <a:rPr lang="en-US"/>
              <a:t>Eigene Posts - Videostartrate - Export</a:t>
            </a:r>
          </a:p>
        </p:txBody>
      </p:sp>
      <p:graphicFrame>
        <p:nvGraphicFramePr>
          <p:cNvPr id="5" name="Table Placeholder 4">
            <a:extLst>
              <a:ext uri="{FF2B5EF4-FFF2-40B4-BE49-F238E27FC236}">
                <a16:creationId xmlns:a16="http://schemas.microsoft.com/office/drawing/2014/main" id="{BD470E1F-C7CE-427C-82D3-56304FEAA9F6}"/>
              </a:ext>
            </a:extLst>
          </p:cNvPr>
          <p:cNvGraphicFramePr>
            <a:graphicFrameLocks noGrp="1"/>
          </p:cNvGraphicFramePr>
          <p:nvPr>
            <p:ph type="tbl" sz="quarter" idx="13"/>
            <p:extLst>
              <p:ext uri="{D42A27DB-BD31-4B8C-83A1-F6EECF244321}">
                <p14:modId xmlns:p14="http://schemas.microsoft.com/office/powerpoint/2010/main" val="3134161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20396550"/>
                    </a:ext>
                  </a:extLst>
                </a:gridCol>
                <a:gridCol w="822960">
                  <a:extLst>
                    <a:ext uri="{9D8B030D-6E8A-4147-A177-3AD203B41FA5}">
                      <a16:colId xmlns:a16="http://schemas.microsoft.com/office/drawing/2014/main" val="2269416080"/>
                    </a:ext>
                  </a:extLst>
                </a:gridCol>
                <a:gridCol w="822960">
                  <a:extLst>
                    <a:ext uri="{9D8B030D-6E8A-4147-A177-3AD203B41FA5}">
                      <a16:colId xmlns:a16="http://schemas.microsoft.com/office/drawing/2014/main" val="3305612762"/>
                    </a:ext>
                  </a:extLst>
                </a:gridCol>
                <a:gridCol w="822960">
                  <a:extLst>
                    <a:ext uri="{9D8B030D-6E8A-4147-A177-3AD203B41FA5}">
                      <a16:colId xmlns:a16="http://schemas.microsoft.com/office/drawing/2014/main" val="3311917399"/>
                    </a:ext>
                  </a:extLst>
                </a:gridCol>
                <a:gridCol w="822960">
                  <a:extLst>
                    <a:ext uri="{9D8B030D-6E8A-4147-A177-3AD203B41FA5}">
                      <a16:colId xmlns:a16="http://schemas.microsoft.com/office/drawing/2014/main" val="3010508677"/>
                    </a:ext>
                  </a:extLst>
                </a:gridCol>
                <a:gridCol w="822960">
                  <a:extLst>
                    <a:ext uri="{9D8B030D-6E8A-4147-A177-3AD203B41FA5}">
                      <a16:colId xmlns:a16="http://schemas.microsoft.com/office/drawing/2014/main" val="1808292975"/>
                    </a:ext>
                  </a:extLst>
                </a:gridCol>
                <a:gridCol w="822960">
                  <a:extLst>
                    <a:ext uri="{9D8B030D-6E8A-4147-A177-3AD203B41FA5}">
                      <a16:colId xmlns:a16="http://schemas.microsoft.com/office/drawing/2014/main" val="2427072734"/>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14262636"/>
                  </a:ext>
                </a:extLst>
              </a:tr>
              <a:tr h="370840">
                <a:tc>
                  <a:txBody>
                    <a:bodyPr/>
                    <a:lstStyle/>
                    <a:p>
                      <a:r>
                        <a:rPr lang="de-DE" sz="1000" b="1"/>
                        <a:t>Extra 3 - 2018-03-22 08:53:26</a:t>
                      </a:r>
                      <a:r>
                        <a:rPr lang="de-DE" sz="1000"/>
                        <a:t>
Deutschland. Das Land der haptischen Simulationen.</a:t>
                      </a:r>
                      <a:endParaRPr lang="en-US" sz="1000"/>
                    </a:p>
                  </a:txBody>
                  <a:tcPr/>
                </a:tc>
                <a:tc>
                  <a:txBody>
                    <a:bodyPr/>
                    <a:lstStyle/>
                    <a:p>
                      <a:r>
                        <a:rPr lang="en-US" sz="1000"/>
                        <a:t>39.62%</a:t>
                      </a:r>
                    </a:p>
                  </a:txBody>
                  <a:tcPr/>
                </a:tc>
                <a:tc>
                  <a:txBody>
                    <a:bodyPr/>
                    <a:lstStyle/>
                    <a:p>
                      <a:r>
                        <a:rPr lang="en-US" sz="1000"/>
                        <a:t>52.09%</a:t>
                      </a:r>
                    </a:p>
                  </a:txBody>
                  <a:tcPr/>
                </a:tc>
                <a:tc>
                  <a:txBody>
                    <a:bodyPr/>
                    <a:lstStyle/>
                    <a:p>
                      <a:r>
                        <a:rPr lang="en-US" sz="1000"/>
                        <a:t>561480</a:t>
                      </a:r>
                    </a:p>
                  </a:txBody>
                  <a:tcPr/>
                </a:tc>
                <a:tc>
                  <a:txBody>
                    <a:bodyPr/>
                    <a:lstStyle/>
                    <a:p>
                      <a:r>
                        <a:rPr lang="en-US" sz="1000"/>
                        <a:t>1388470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95570925"/>
                  </a:ext>
                </a:extLst>
              </a:tr>
              <a:tr h="370840">
                <a:tc>
                  <a:txBody>
                    <a:bodyPr/>
                    <a:lstStyle/>
                    <a:p>
                      <a:r>
                        <a:rPr lang="de-DE" sz="1000" b="1"/>
                        <a:t>Extra 3 - 2018-03-28 08:12:00</a:t>
                      </a:r>
                      <a:r>
                        <a:rPr lang="de-DE" sz="1000"/>
                        <a:t>
Warst Du schon mal in Elmshorn? Schau diesen Film, dann willste hin.</a:t>
                      </a:r>
                      <a:endParaRPr lang="en-US" sz="1000"/>
                    </a:p>
                  </a:txBody>
                  <a:tcPr/>
                </a:tc>
                <a:tc>
                  <a:txBody>
                    <a:bodyPr/>
                    <a:lstStyle/>
                    <a:p>
                      <a:r>
                        <a:rPr lang="en-US" sz="1000"/>
                        <a:t>36.65%</a:t>
                      </a:r>
                    </a:p>
                  </a:txBody>
                  <a:tcPr/>
                </a:tc>
                <a:tc>
                  <a:txBody>
                    <a:bodyPr/>
                    <a:lstStyle/>
                    <a:p>
                      <a:r>
                        <a:rPr lang="en-US" sz="1000"/>
                        <a:t>57.07%</a:t>
                      </a:r>
                    </a:p>
                  </a:txBody>
                  <a:tcPr/>
                </a:tc>
                <a:tc>
                  <a:txBody>
                    <a:bodyPr/>
                    <a:lstStyle/>
                    <a:p>
                      <a:r>
                        <a:rPr lang="en-US" sz="1000"/>
                        <a:t>272262</a:t>
                      </a:r>
                    </a:p>
                  </a:txBody>
                  <a:tcPr/>
                </a:tc>
                <a:tc>
                  <a:txBody>
                    <a:bodyPr/>
                    <a:lstStyle/>
                    <a:p>
                      <a:r>
                        <a:rPr lang="en-US" sz="1000"/>
                        <a:t>678777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45771211"/>
                  </a:ext>
                </a:extLst>
              </a:tr>
              <a:tr h="370840">
                <a:tc>
                  <a:txBody>
                    <a:bodyPr/>
                    <a:lstStyle/>
                    <a:p>
                      <a:r>
                        <a:rPr lang="de-DE" sz="1000" b="1"/>
                        <a:t>Extra 3 - 2018-04-02 11:57:48</a:t>
                      </a:r>
                      <a:r>
                        <a:rPr lang="de-DE" sz="1000"/>
                        <a:t>
Entspannender als Neujahrspringen:</a:t>
                      </a:r>
                      <a:endParaRPr lang="en-US" sz="1000"/>
                    </a:p>
                  </a:txBody>
                  <a:tcPr/>
                </a:tc>
                <a:tc>
                  <a:txBody>
                    <a:bodyPr/>
                    <a:lstStyle/>
                    <a:p>
                      <a:r>
                        <a:rPr lang="en-US" sz="1000"/>
                        <a:t>33.91%</a:t>
                      </a:r>
                    </a:p>
                  </a:txBody>
                  <a:tcPr/>
                </a:tc>
                <a:tc>
                  <a:txBody>
                    <a:bodyPr/>
                    <a:lstStyle/>
                    <a:p>
                      <a:r>
                        <a:rPr lang="en-US" sz="1000"/>
                        <a:t>43.21%</a:t>
                      </a:r>
                    </a:p>
                  </a:txBody>
                  <a:tcPr/>
                </a:tc>
                <a:tc>
                  <a:txBody>
                    <a:bodyPr/>
                    <a:lstStyle/>
                    <a:p>
                      <a:r>
                        <a:rPr lang="en-US" sz="1000"/>
                        <a:t>164117</a:t>
                      </a:r>
                    </a:p>
                  </a:txBody>
                  <a:tcPr/>
                </a:tc>
                <a:tc>
                  <a:txBody>
                    <a:bodyPr/>
                    <a:lstStyle/>
                    <a:p>
                      <a:r>
                        <a:rPr lang="en-US" sz="1000"/>
                        <a:t>468482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06945199"/>
                  </a:ext>
                </a:extLst>
              </a:tr>
              <a:tr h="370840">
                <a:tc>
                  <a:txBody>
                    <a:bodyPr/>
                    <a:lstStyle/>
                    <a:p>
                      <a:r>
                        <a:rPr lang="de-DE" sz="1000" b="1"/>
                        <a:t>Extra 3 - 2018-03-31 09:29:00</a:t>
                      </a:r>
                      <a:r>
                        <a:rPr lang="de-DE" sz="1000"/>
                        <a:t>
Obacht beim Osterverkehr!</a:t>
                      </a:r>
                      <a:endParaRPr lang="en-US" sz="1000"/>
                    </a:p>
                  </a:txBody>
                  <a:tcPr/>
                </a:tc>
                <a:tc>
                  <a:txBody>
                    <a:bodyPr/>
                    <a:lstStyle/>
                    <a:p>
                      <a:r>
                        <a:rPr lang="en-US" sz="1000"/>
                        <a:t>31.39%</a:t>
                      </a:r>
                    </a:p>
                  </a:txBody>
                  <a:tcPr/>
                </a:tc>
                <a:tc>
                  <a:txBody>
                    <a:bodyPr/>
                    <a:lstStyle/>
                    <a:p>
                      <a:r>
                        <a:rPr lang="en-US" sz="1000"/>
                        <a:t>45.75%</a:t>
                      </a:r>
                    </a:p>
                  </a:txBody>
                  <a:tcPr/>
                </a:tc>
                <a:tc>
                  <a:txBody>
                    <a:bodyPr/>
                    <a:lstStyle/>
                    <a:p>
                      <a:r>
                        <a:rPr lang="en-US" sz="1000"/>
                        <a:t>87162</a:t>
                      </a:r>
                    </a:p>
                  </a:txBody>
                  <a:tcPr/>
                </a:tc>
                <a:tc>
                  <a:txBody>
                    <a:bodyPr/>
                    <a:lstStyle/>
                    <a:p>
                      <a:r>
                        <a:rPr lang="en-US" sz="1000"/>
                        <a:t>273575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29749400"/>
                  </a:ext>
                </a:extLst>
              </a:tr>
              <a:tr h="370840">
                <a:tc>
                  <a:txBody>
                    <a:bodyPr/>
                    <a:lstStyle/>
                    <a:p>
                      <a:r>
                        <a:rPr lang="de-DE" sz="1000" b="1"/>
                        <a:t>Extra 3 - 2018-03-25 08:13:00</a:t>
                      </a:r>
                      <a:r>
                        <a:rPr lang="de-DE" sz="1000"/>
                        <a:t>
Tatütataaaaaaaa! Die Feuerwehr ist nicht da.</a:t>
                      </a:r>
                      <a:endParaRPr lang="en-US" sz="1000"/>
                    </a:p>
                  </a:txBody>
                  <a:tcPr/>
                </a:tc>
                <a:tc>
                  <a:txBody>
                    <a:bodyPr/>
                    <a:lstStyle/>
                    <a:p>
                      <a:r>
                        <a:rPr lang="en-US" sz="1000"/>
                        <a:t>30.90%</a:t>
                      </a:r>
                    </a:p>
                  </a:txBody>
                  <a:tcPr/>
                </a:tc>
                <a:tc>
                  <a:txBody>
                    <a:bodyPr/>
                    <a:lstStyle/>
                    <a:p>
                      <a:r>
                        <a:rPr lang="en-US" sz="1000"/>
                        <a:t>48.09%</a:t>
                      </a:r>
                    </a:p>
                  </a:txBody>
                  <a:tcPr/>
                </a:tc>
                <a:tc>
                  <a:txBody>
                    <a:bodyPr/>
                    <a:lstStyle/>
                    <a:p>
                      <a:r>
                        <a:rPr lang="en-US" sz="1000"/>
                        <a:t>120654</a:t>
                      </a:r>
                    </a:p>
                  </a:txBody>
                  <a:tcPr/>
                </a:tc>
                <a:tc>
                  <a:txBody>
                    <a:bodyPr/>
                    <a:lstStyle/>
                    <a:p>
                      <a:r>
                        <a:rPr lang="en-US" sz="1000"/>
                        <a:t>374327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081968135"/>
                  </a:ext>
                </a:extLst>
              </a:tr>
            </a:tbl>
          </a:graphicData>
        </a:graphic>
      </p:graphicFrame>
      <p:sp>
        <p:nvSpPr>
          <p:cNvPr id="4" name="Text Placeholder 3">
            <a:extLst>
              <a:ext uri="{FF2B5EF4-FFF2-40B4-BE49-F238E27FC236}">
                <a16:creationId xmlns:a16="http://schemas.microsoft.com/office/drawing/2014/main" id="{D6F02AE4-AA7C-4B1E-94EE-F1111AB8CDA6}"/>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27905174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9946F-E6B2-4467-902F-C486C9AE717A}"/>
              </a:ext>
            </a:extLst>
          </p:cNvPr>
          <p:cNvSpPr>
            <a:spLocks noGrp="1"/>
          </p:cNvSpPr>
          <p:nvPr>
            <p:ph type="title"/>
          </p:nvPr>
        </p:nvSpPr>
        <p:spPr/>
        <p:txBody>
          <a:bodyPr/>
          <a:lstStyle/>
          <a:p>
            <a:r>
              <a:rPr lang="en-US"/>
              <a:t>Eigene Posts - Videostartrate - Flop - Export</a:t>
            </a:r>
          </a:p>
        </p:txBody>
      </p:sp>
      <p:graphicFrame>
        <p:nvGraphicFramePr>
          <p:cNvPr id="5" name="Table Placeholder 4">
            <a:extLst>
              <a:ext uri="{FF2B5EF4-FFF2-40B4-BE49-F238E27FC236}">
                <a16:creationId xmlns:a16="http://schemas.microsoft.com/office/drawing/2014/main" id="{0E4E71E1-DB55-4B0D-AD8C-7A7D074F9CCA}"/>
              </a:ext>
            </a:extLst>
          </p:cNvPr>
          <p:cNvGraphicFramePr>
            <a:graphicFrameLocks noGrp="1"/>
          </p:cNvGraphicFramePr>
          <p:nvPr>
            <p:ph type="tbl" sz="quarter" idx="13"/>
            <p:extLst>
              <p:ext uri="{D42A27DB-BD31-4B8C-83A1-F6EECF244321}">
                <p14:modId xmlns:p14="http://schemas.microsoft.com/office/powerpoint/2010/main" val="1477913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10800247"/>
                    </a:ext>
                  </a:extLst>
                </a:gridCol>
                <a:gridCol w="822960">
                  <a:extLst>
                    <a:ext uri="{9D8B030D-6E8A-4147-A177-3AD203B41FA5}">
                      <a16:colId xmlns:a16="http://schemas.microsoft.com/office/drawing/2014/main" val="3914591517"/>
                    </a:ext>
                  </a:extLst>
                </a:gridCol>
                <a:gridCol w="822960">
                  <a:extLst>
                    <a:ext uri="{9D8B030D-6E8A-4147-A177-3AD203B41FA5}">
                      <a16:colId xmlns:a16="http://schemas.microsoft.com/office/drawing/2014/main" val="1266509398"/>
                    </a:ext>
                  </a:extLst>
                </a:gridCol>
                <a:gridCol w="822960">
                  <a:extLst>
                    <a:ext uri="{9D8B030D-6E8A-4147-A177-3AD203B41FA5}">
                      <a16:colId xmlns:a16="http://schemas.microsoft.com/office/drawing/2014/main" val="1430661231"/>
                    </a:ext>
                  </a:extLst>
                </a:gridCol>
                <a:gridCol w="822960">
                  <a:extLst>
                    <a:ext uri="{9D8B030D-6E8A-4147-A177-3AD203B41FA5}">
                      <a16:colId xmlns:a16="http://schemas.microsoft.com/office/drawing/2014/main" val="2124982609"/>
                    </a:ext>
                  </a:extLst>
                </a:gridCol>
                <a:gridCol w="822960">
                  <a:extLst>
                    <a:ext uri="{9D8B030D-6E8A-4147-A177-3AD203B41FA5}">
                      <a16:colId xmlns:a16="http://schemas.microsoft.com/office/drawing/2014/main" val="139749468"/>
                    </a:ext>
                  </a:extLst>
                </a:gridCol>
                <a:gridCol w="822960">
                  <a:extLst>
                    <a:ext uri="{9D8B030D-6E8A-4147-A177-3AD203B41FA5}">
                      <a16:colId xmlns:a16="http://schemas.microsoft.com/office/drawing/2014/main" val="3095877462"/>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040764959"/>
                  </a:ext>
                </a:extLst>
              </a:tr>
              <a:tr h="370840">
                <a:tc>
                  <a:txBody>
                    <a:bodyPr/>
                    <a:lstStyle/>
                    <a:p>
                      <a:r>
                        <a:rPr lang="de-DE" sz="1000" b="1"/>
                        <a:t>Extra 3 - 2018-03-24 08:01:26</a:t>
                      </a:r>
                      <a:r>
                        <a:rPr lang="de-DE" sz="1000"/>
                        <a:t>
77% der Wähler haben für Wladimir Putin gestimmt. 23% freuen sich auf ihre Verhaftung.</a:t>
                      </a:r>
                      <a:endParaRPr lang="en-US" sz="1000"/>
                    </a:p>
                  </a:txBody>
                  <a:tcPr/>
                </a:tc>
                <a:tc>
                  <a:txBody>
                    <a:bodyPr/>
                    <a:lstStyle/>
                    <a:p>
                      <a:r>
                        <a:rPr lang="en-US" sz="1000"/>
                        <a:t>10.9%</a:t>
                      </a:r>
                    </a:p>
                  </a:txBody>
                  <a:tcPr/>
                </a:tc>
                <a:tc>
                  <a:txBody>
                    <a:bodyPr/>
                    <a:lstStyle/>
                    <a:p>
                      <a:r>
                        <a:rPr lang="en-US" sz="1000"/>
                        <a:t>30.8%</a:t>
                      </a:r>
                    </a:p>
                  </a:txBody>
                  <a:tcPr/>
                </a:tc>
                <a:tc>
                  <a:txBody>
                    <a:bodyPr/>
                    <a:lstStyle/>
                    <a:p>
                      <a:r>
                        <a:rPr lang="en-US" sz="1000"/>
                        <a:t>25510</a:t>
                      </a:r>
                    </a:p>
                  </a:txBody>
                  <a:tcPr/>
                </a:tc>
                <a:tc>
                  <a:txBody>
                    <a:bodyPr/>
                    <a:lstStyle/>
                    <a:p>
                      <a:r>
                        <a:rPr lang="en-US" sz="1000"/>
                        <a:t>232973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24538744"/>
                  </a:ext>
                </a:extLst>
              </a:tr>
              <a:tr h="370840">
                <a:tc>
                  <a:txBody>
                    <a:bodyPr/>
                    <a:lstStyle/>
                    <a:p>
                      <a:r>
                        <a:rPr lang="de-DE" sz="1000" b="1"/>
                        <a:t>Extra 3 - 2018-03-24 13:06:42</a:t>
                      </a:r>
                      <a:r>
                        <a:rPr lang="de-DE" sz="1000"/>
                        <a:t>
"Der Islam gehört nicht zu Deutschland." 
Seehofer sagt, er möchte mit dem Satz die Spaltung der Gesellschaft überwinden.
Genauer gesagt: die Spaltung zwischen CSU und islamophoben AfD-Wählern.</a:t>
                      </a:r>
                      <a:endParaRPr lang="en-US" sz="1000"/>
                    </a:p>
                  </a:txBody>
                  <a:tcPr/>
                </a:tc>
                <a:tc>
                  <a:txBody>
                    <a:bodyPr/>
                    <a:lstStyle/>
                    <a:p>
                      <a:r>
                        <a:rPr lang="en-US" sz="1000"/>
                        <a:t>12.1%</a:t>
                      </a:r>
                    </a:p>
                  </a:txBody>
                  <a:tcPr/>
                </a:tc>
                <a:tc>
                  <a:txBody>
                    <a:bodyPr/>
                    <a:lstStyle/>
                    <a:p>
                      <a:r>
                        <a:rPr lang="en-US" sz="1000"/>
                        <a:t>27.8%</a:t>
                      </a:r>
                    </a:p>
                  </a:txBody>
                  <a:tcPr/>
                </a:tc>
                <a:tc>
                  <a:txBody>
                    <a:bodyPr/>
                    <a:lstStyle/>
                    <a:p>
                      <a:r>
                        <a:rPr lang="en-US" sz="1000"/>
                        <a:t>49790</a:t>
                      </a:r>
                    </a:p>
                  </a:txBody>
                  <a:tcPr/>
                </a:tc>
                <a:tc>
                  <a:txBody>
                    <a:bodyPr/>
                    <a:lstStyle/>
                    <a:p>
                      <a:r>
                        <a:rPr lang="en-US" sz="1000"/>
                        <a:t>410043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42627432"/>
                  </a:ext>
                </a:extLst>
              </a:tr>
              <a:tr h="370840">
                <a:tc>
                  <a:txBody>
                    <a:bodyPr/>
                    <a:lstStyle/>
                    <a:p>
                      <a:r>
                        <a:rPr lang="de-DE" sz="1000" b="1"/>
                        <a:t>Extra 3 - 2018-03-23 16:16:54</a:t>
                      </a:r>
                      <a:r>
                        <a:rPr lang="de-DE" sz="1000"/>
                        <a:t>
Die Russen sagen, sie stecken nicht hinter dem Giftanschlag. Sie hätten alle verbotenen Substanzen in ihrem Land unter Kontrolle. Die eine Hälfte wäre sicher in Tresoren gelagert. Die andere in den Leichtathleten.</a:t>
                      </a:r>
                      <a:endParaRPr lang="en-US" sz="1000"/>
                    </a:p>
                  </a:txBody>
                  <a:tcPr/>
                </a:tc>
                <a:tc>
                  <a:txBody>
                    <a:bodyPr/>
                    <a:lstStyle/>
                    <a:p>
                      <a:r>
                        <a:rPr lang="en-US" sz="1000"/>
                        <a:t>12.5%</a:t>
                      </a:r>
                    </a:p>
                  </a:txBody>
                  <a:tcPr/>
                </a:tc>
                <a:tc>
                  <a:txBody>
                    <a:bodyPr/>
                    <a:lstStyle/>
                    <a:p>
                      <a:r>
                        <a:rPr lang="en-US" sz="1000"/>
                        <a:t>27.4%</a:t>
                      </a:r>
                    </a:p>
                  </a:txBody>
                  <a:tcPr/>
                </a:tc>
                <a:tc>
                  <a:txBody>
                    <a:bodyPr/>
                    <a:lstStyle/>
                    <a:p>
                      <a:r>
                        <a:rPr lang="en-US" sz="1000"/>
                        <a:t>23226</a:t>
                      </a:r>
                    </a:p>
                  </a:txBody>
                  <a:tcPr/>
                </a:tc>
                <a:tc>
                  <a:txBody>
                    <a:bodyPr/>
                    <a:lstStyle/>
                    <a:p>
                      <a:r>
                        <a:rPr lang="en-US" sz="1000"/>
                        <a:t>186307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03577411"/>
                  </a:ext>
                </a:extLst>
              </a:tr>
              <a:tr h="370840">
                <a:tc>
                  <a:txBody>
                    <a:bodyPr/>
                    <a:lstStyle/>
                    <a:p>
                      <a:r>
                        <a:rPr lang="de-DE" sz="1000" b="1"/>
                        <a:t>Extra 3 - 2018-03-23 19:58:00</a:t>
                      </a:r>
                      <a:r>
                        <a:rPr lang="de-DE" sz="1000"/>
                        <a:t>
Der Sicherheitschef von Facebook tritt zurück. Das schockiert Sie jetzt auch, oder?  Facebook hat einen Sicherheitschef!</a:t>
                      </a:r>
                      <a:endParaRPr lang="en-US" sz="1000"/>
                    </a:p>
                  </a:txBody>
                  <a:tcPr/>
                </a:tc>
                <a:tc>
                  <a:txBody>
                    <a:bodyPr/>
                    <a:lstStyle/>
                    <a:p>
                      <a:r>
                        <a:rPr lang="en-US" sz="1000"/>
                        <a:t>13.5%</a:t>
                      </a:r>
                    </a:p>
                  </a:txBody>
                  <a:tcPr/>
                </a:tc>
                <a:tc>
                  <a:txBody>
                    <a:bodyPr/>
                    <a:lstStyle/>
                    <a:p>
                      <a:r>
                        <a:rPr lang="en-US" sz="1000"/>
                        <a:t>34.3%</a:t>
                      </a:r>
                    </a:p>
                  </a:txBody>
                  <a:tcPr/>
                </a:tc>
                <a:tc>
                  <a:txBody>
                    <a:bodyPr/>
                    <a:lstStyle/>
                    <a:p>
                      <a:r>
                        <a:rPr lang="en-US" sz="1000"/>
                        <a:t>19497</a:t>
                      </a:r>
                    </a:p>
                  </a:txBody>
                  <a:tcPr/>
                </a:tc>
                <a:tc>
                  <a:txBody>
                    <a:bodyPr/>
                    <a:lstStyle/>
                    <a:p>
                      <a:r>
                        <a:rPr lang="en-US" sz="1000"/>
                        <a:t>143960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91537178"/>
                  </a:ext>
                </a:extLst>
              </a:tr>
              <a:tr h="370840">
                <a:tc>
                  <a:txBody>
                    <a:bodyPr/>
                    <a:lstStyle/>
                    <a:p>
                      <a:r>
                        <a:rPr lang="de-DE" sz="1000" b="1"/>
                        <a:t>Extra 3 - 2018-03-21 16:23:52</a:t>
                      </a:r>
                      <a:r>
                        <a:rPr lang="de-DE" sz="1000"/>
                        <a:t>
Datenklau? Ja, ja ... Facebook ist ein Saftladen. Aber Soziale Medien Abstinenz kann auch keine Lösung sein.</a:t>
                      </a:r>
                      <a:endParaRPr lang="en-US" sz="1000"/>
                    </a:p>
                  </a:txBody>
                  <a:tcPr/>
                </a:tc>
                <a:tc>
                  <a:txBody>
                    <a:bodyPr/>
                    <a:lstStyle/>
                    <a:p>
                      <a:r>
                        <a:rPr lang="en-US" sz="1000"/>
                        <a:t>14.5%</a:t>
                      </a:r>
                    </a:p>
                  </a:txBody>
                  <a:tcPr/>
                </a:tc>
                <a:tc>
                  <a:txBody>
                    <a:bodyPr/>
                    <a:lstStyle/>
                    <a:p>
                      <a:r>
                        <a:rPr lang="en-US" sz="1000"/>
                        <a:t>27.7%</a:t>
                      </a:r>
                    </a:p>
                  </a:txBody>
                  <a:tcPr/>
                </a:tc>
                <a:tc>
                  <a:txBody>
                    <a:bodyPr/>
                    <a:lstStyle/>
                    <a:p>
                      <a:r>
                        <a:rPr lang="en-US" sz="1000"/>
                        <a:t>39155</a:t>
                      </a:r>
                    </a:p>
                  </a:txBody>
                  <a:tcPr/>
                </a:tc>
                <a:tc>
                  <a:txBody>
                    <a:bodyPr/>
                    <a:lstStyle/>
                    <a:p>
                      <a:r>
                        <a:rPr lang="en-US" sz="1000"/>
                        <a:t>269269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06138552"/>
                  </a:ext>
                </a:extLst>
              </a:tr>
            </a:tbl>
          </a:graphicData>
        </a:graphic>
      </p:graphicFrame>
      <p:sp>
        <p:nvSpPr>
          <p:cNvPr id="4" name="Text Placeholder 3">
            <a:extLst>
              <a:ext uri="{FF2B5EF4-FFF2-40B4-BE49-F238E27FC236}">
                <a16:creationId xmlns:a16="http://schemas.microsoft.com/office/drawing/2014/main" id="{2DB70ACE-CD81-4E69-BD73-AC1B61AB850C}"/>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41479493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D85FE-16AD-45C3-BB35-13D637F55D78}"/>
              </a:ext>
            </a:extLst>
          </p:cNvPr>
          <p:cNvSpPr>
            <a:spLocks noGrp="1"/>
          </p:cNvSpPr>
          <p:nvPr>
            <p:ph type="title"/>
          </p:nvPr>
        </p:nvSpPr>
        <p:spPr/>
        <p:txBody>
          <a:bodyPr/>
          <a:lstStyle/>
          <a:p>
            <a:r>
              <a:rPr lang="de-DE"/>
              <a:t>Eigene Posts - Potenzielle Reichweite - Export</a:t>
            </a:r>
            <a:endParaRPr lang="en-US"/>
          </a:p>
        </p:txBody>
      </p:sp>
      <p:graphicFrame>
        <p:nvGraphicFramePr>
          <p:cNvPr id="5" name="Table Placeholder 4">
            <a:extLst>
              <a:ext uri="{FF2B5EF4-FFF2-40B4-BE49-F238E27FC236}">
                <a16:creationId xmlns:a16="http://schemas.microsoft.com/office/drawing/2014/main" id="{0871A45E-1CFB-461C-80D8-6B6EDFAC8D6D}"/>
              </a:ext>
            </a:extLst>
          </p:cNvPr>
          <p:cNvGraphicFramePr>
            <a:graphicFrameLocks noGrp="1"/>
          </p:cNvGraphicFramePr>
          <p:nvPr>
            <p:ph type="tbl" sz="quarter" idx="13"/>
            <p:extLst>
              <p:ext uri="{D42A27DB-BD31-4B8C-83A1-F6EECF244321}">
                <p14:modId xmlns:p14="http://schemas.microsoft.com/office/powerpoint/2010/main" val="1658878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52803499"/>
                    </a:ext>
                  </a:extLst>
                </a:gridCol>
                <a:gridCol w="822960">
                  <a:extLst>
                    <a:ext uri="{9D8B030D-6E8A-4147-A177-3AD203B41FA5}">
                      <a16:colId xmlns:a16="http://schemas.microsoft.com/office/drawing/2014/main" val="3367531529"/>
                    </a:ext>
                  </a:extLst>
                </a:gridCol>
                <a:gridCol w="822960">
                  <a:extLst>
                    <a:ext uri="{9D8B030D-6E8A-4147-A177-3AD203B41FA5}">
                      <a16:colId xmlns:a16="http://schemas.microsoft.com/office/drawing/2014/main" val="3554640355"/>
                    </a:ext>
                  </a:extLst>
                </a:gridCol>
                <a:gridCol w="822960">
                  <a:extLst>
                    <a:ext uri="{9D8B030D-6E8A-4147-A177-3AD203B41FA5}">
                      <a16:colId xmlns:a16="http://schemas.microsoft.com/office/drawing/2014/main" val="1305584364"/>
                    </a:ext>
                  </a:extLst>
                </a:gridCol>
                <a:gridCol w="822960">
                  <a:extLst>
                    <a:ext uri="{9D8B030D-6E8A-4147-A177-3AD203B41FA5}">
                      <a16:colId xmlns:a16="http://schemas.microsoft.com/office/drawing/2014/main" val="126125477"/>
                    </a:ext>
                  </a:extLst>
                </a:gridCol>
                <a:gridCol w="822960">
                  <a:extLst>
                    <a:ext uri="{9D8B030D-6E8A-4147-A177-3AD203B41FA5}">
                      <a16:colId xmlns:a16="http://schemas.microsoft.com/office/drawing/2014/main" val="1829201215"/>
                    </a:ext>
                  </a:extLst>
                </a:gridCol>
                <a:gridCol w="411480">
                  <a:extLst>
                    <a:ext uri="{9D8B030D-6E8A-4147-A177-3AD203B41FA5}">
                      <a16:colId xmlns:a16="http://schemas.microsoft.com/office/drawing/2014/main" val="4134873711"/>
                    </a:ext>
                  </a:extLst>
                </a:gridCol>
                <a:gridCol w="822960">
                  <a:extLst>
                    <a:ext uri="{9D8B030D-6E8A-4147-A177-3AD203B41FA5}">
                      <a16:colId xmlns:a16="http://schemas.microsoft.com/office/drawing/2014/main" val="1567584098"/>
                    </a:ext>
                  </a:extLst>
                </a:gridCol>
                <a:gridCol w="822960">
                  <a:extLst>
                    <a:ext uri="{9D8B030D-6E8A-4147-A177-3AD203B41FA5}">
                      <a16:colId xmlns:a16="http://schemas.microsoft.com/office/drawing/2014/main" val="792603040"/>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242673083"/>
                  </a:ext>
                </a:extLst>
              </a:tr>
              <a:tr h="370840">
                <a:tc>
                  <a:txBody>
                    <a:bodyPr/>
                    <a:lstStyle/>
                    <a:p>
                      <a:r>
                        <a:rPr lang="de-DE" sz="1000" b="1"/>
                        <a:t>Extra 3 - 2018-03-22 08:53:26</a:t>
                      </a:r>
                      <a:r>
                        <a:rPr lang="de-DE" sz="1000"/>
                        <a:t>
Deutschland. Das Land der haptischen Simulationen.</a:t>
                      </a:r>
                      <a:endParaRPr lang="en-US" sz="1000"/>
                    </a:p>
                  </a:txBody>
                  <a:tcPr/>
                </a:tc>
                <a:tc>
                  <a:txBody>
                    <a:bodyPr/>
                    <a:lstStyle/>
                    <a:p>
                      <a:r>
                        <a:rPr lang="en-US" sz="1000"/>
                        <a:t>1388470</a:t>
                      </a:r>
                    </a:p>
                  </a:txBody>
                  <a:tcPr/>
                </a:tc>
                <a:tc>
                  <a:txBody>
                    <a:bodyPr/>
                    <a:lstStyle/>
                    <a:p>
                      <a:r>
                        <a:rPr lang="en-US" sz="1000"/>
                        <a:t>0</a:t>
                      </a:r>
                    </a:p>
                  </a:txBody>
                  <a:tcPr/>
                </a:tc>
                <a:tc>
                  <a:txBody>
                    <a:bodyPr/>
                    <a:lstStyle/>
                    <a:p>
                      <a:r>
                        <a:rPr lang="en-US" sz="1000"/>
                        <a:t>962881</a:t>
                      </a:r>
                    </a:p>
                  </a:txBody>
                  <a:tcPr/>
                </a:tc>
                <a:tc>
                  <a:txBody>
                    <a:bodyPr/>
                    <a:lstStyle/>
                    <a:p>
                      <a:r>
                        <a:rPr lang="en-US" sz="1000"/>
                        <a:t>484220</a:t>
                      </a:r>
                    </a:p>
                  </a:txBody>
                  <a:tcPr/>
                </a:tc>
                <a:tc>
                  <a:txBody>
                    <a:bodyPr/>
                    <a:lstStyle/>
                    <a:p>
                      <a:r>
                        <a:rPr lang="en-US" sz="1000"/>
                        <a:t>1388470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19074994"/>
                  </a:ext>
                </a:extLst>
              </a:tr>
              <a:tr h="370840">
                <a:tc>
                  <a:txBody>
                    <a:bodyPr/>
                    <a:lstStyle/>
                    <a:p>
                      <a:r>
                        <a:rPr lang="en-US" sz="1000" b="1"/>
                        <a:t>Extra 3 - 2018-04-01 13:28:19</a:t>
                      </a:r>
                      <a:r>
                        <a:rPr lang="en-US" sz="1000"/>
                        <a:t>
So sad...</a:t>
                      </a:r>
                    </a:p>
                  </a:txBody>
                  <a:tcPr/>
                </a:tc>
                <a:tc>
                  <a:txBody>
                    <a:bodyPr/>
                    <a:lstStyle/>
                    <a:p>
                      <a:r>
                        <a:rPr lang="en-US" sz="1000"/>
                        <a:t>1151630</a:t>
                      </a:r>
                    </a:p>
                  </a:txBody>
                  <a:tcPr/>
                </a:tc>
                <a:tc>
                  <a:txBody>
                    <a:bodyPr/>
                    <a:lstStyle/>
                    <a:p>
                      <a:r>
                        <a:rPr lang="en-US" sz="1000"/>
                        <a:t>0</a:t>
                      </a:r>
                    </a:p>
                  </a:txBody>
                  <a:tcPr/>
                </a:tc>
                <a:tc>
                  <a:txBody>
                    <a:bodyPr/>
                    <a:lstStyle/>
                    <a:p>
                      <a:r>
                        <a:rPr lang="en-US" sz="1000"/>
                        <a:t>737190</a:t>
                      </a:r>
                    </a:p>
                  </a:txBody>
                  <a:tcPr/>
                </a:tc>
                <a:tc>
                  <a:txBody>
                    <a:bodyPr/>
                    <a:lstStyle/>
                    <a:p>
                      <a:r>
                        <a:rPr lang="en-US" sz="1000"/>
                        <a:t>437831</a:t>
                      </a:r>
                    </a:p>
                  </a:txBody>
                  <a:tcPr/>
                </a:tc>
                <a:tc>
                  <a:txBody>
                    <a:bodyPr/>
                    <a:lstStyle/>
                    <a:p>
                      <a:r>
                        <a:rPr lang="en-US" sz="1000"/>
                        <a:t>1151630</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70024505"/>
                  </a:ext>
                </a:extLst>
              </a:tr>
              <a:tr h="370840">
                <a:tc>
                  <a:txBody>
                    <a:bodyPr/>
                    <a:lstStyle/>
                    <a:p>
                      <a:r>
                        <a:rPr lang="sv-SE" sz="1000" b="1"/>
                        <a:t>Extra 3 - 2018-04-01 11:56:34</a:t>
                      </a:r>
                      <a:r>
                        <a:rPr lang="sv-SE" sz="1000"/>
                        <a:t>
Abgehängt!</a:t>
                      </a:r>
                      <a:endParaRPr lang="en-US" sz="1000"/>
                    </a:p>
                  </a:txBody>
                  <a:tcPr/>
                </a:tc>
                <a:tc>
                  <a:txBody>
                    <a:bodyPr/>
                    <a:lstStyle/>
                    <a:p>
                      <a:r>
                        <a:rPr lang="en-US" sz="1000"/>
                        <a:t>1004858</a:t>
                      </a:r>
                    </a:p>
                  </a:txBody>
                  <a:tcPr/>
                </a:tc>
                <a:tc>
                  <a:txBody>
                    <a:bodyPr/>
                    <a:lstStyle/>
                    <a:p>
                      <a:r>
                        <a:rPr lang="en-US" sz="1000"/>
                        <a:t>0</a:t>
                      </a:r>
                    </a:p>
                  </a:txBody>
                  <a:tcPr/>
                </a:tc>
                <a:tc>
                  <a:txBody>
                    <a:bodyPr/>
                    <a:lstStyle/>
                    <a:p>
                      <a:r>
                        <a:rPr lang="en-US" sz="1000"/>
                        <a:t>681050</a:t>
                      </a:r>
                    </a:p>
                  </a:txBody>
                  <a:tcPr/>
                </a:tc>
                <a:tc>
                  <a:txBody>
                    <a:bodyPr/>
                    <a:lstStyle/>
                    <a:p>
                      <a:r>
                        <a:rPr lang="en-US" sz="1000"/>
                        <a:t>361298</a:t>
                      </a:r>
                    </a:p>
                  </a:txBody>
                  <a:tcPr/>
                </a:tc>
                <a:tc>
                  <a:txBody>
                    <a:bodyPr/>
                    <a:lstStyle/>
                    <a:p>
                      <a:r>
                        <a:rPr lang="en-US" sz="1000"/>
                        <a:t>1004858</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53434516"/>
                  </a:ext>
                </a:extLst>
              </a:tr>
              <a:tr h="370840">
                <a:tc>
                  <a:txBody>
                    <a:bodyPr/>
                    <a:lstStyle/>
                    <a:p>
                      <a:r>
                        <a:rPr lang="de-DE" sz="1000" b="1"/>
                        <a:t>Extra 3 - 2018-03-28 08:12:00</a:t>
                      </a:r>
                      <a:r>
                        <a:rPr lang="de-DE" sz="1000"/>
                        <a:t>
Warst Du schon mal in Elmshorn? Schau diesen Film, dann willste hin.</a:t>
                      </a:r>
                      <a:endParaRPr lang="en-US" sz="1000"/>
                    </a:p>
                  </a:txBody>
                  <a:tcPr/>
                </a:tc>
                <a:tc>
                  <a:txBody>
                    <a:bodyPr/>
                    <a:lstStyle/>
                    <a:p>
                      <a:r>
                        <a:rPr lang="en-US" sz="1000"/>
                        <a:t>678777</a:t>
                      </a:r>
                    </a:p>
                  </a:txBody>
                  <a:tcPr/>
                </a:tc>
                <a:tc>
                  <a:txBody>
                    <a:bodyPr/>
                    <a:lstStyle/>
                    <a:p>
                      <a:r>
                        <a:rPr lang="en-US" sz="1000"/>
                        <a:t>0</a:t>
                      </a:r>
                    </a:p>
                  </a:txBody>
                  <a:tcPr/>
                </a:tc>
                <a:tc>
                  <a:txBody>
                    <a:bodyPr/>
                    <a:lstStyle/>
                    <a:p>
                      <a:r>
                        <a:rPr lang="en-US" sz="1000"/>
                        <a:t>391520</a:t>
                      </a:r>
                    </a:p>
                  </a:txBody>
                  <a:tcPr/>
                </a:tc>
                <a:tc>
                  <a:txBody>
                    <a:bodyPr/>
                    <a:lstStyle/>
                    <a:p>
                      <a:r>
                        <a:rPr lang="en-US" sz="1000"/>
                        <a:t>313691</a:t>
                      </a:r>
                    </a:p>
                  </a:txBody>
                  <a:tcPr/>
                </a:tc>
                <a:tc>
                  <a:txBody>
                    <a:bodyPr/>
                    <a:lstStyle/>
                    <a:p>
                      <a:r>
                        <a:rPr lang="en-US" sz="1000"/>
                        <a:t>678777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81921120"/>
                  </a:ext>
                </a:extLst>
              </a:tr>
              <a:tr h="370840">
                <a:tc>
                  <a:txBody>
                    <a:bodyPr/>
                    <a:lstStyle/>
                    <a:p>
                      <a:r>
                        <a:rPr lang="de-DE" sz="1000" b="1"/>
                        <a:t>Extra 3 - 2018-03-24 11:21:52</a:t>
                      </a:r>
                      <a:r>
                        <a:rPr lang="de-DE" sz="1000"/>
                        <a:t>
Warum benimmst du dich im realen Leben nicht genauso wie auf Facebook?</a:t>
                      </a:r>
                      <a:endParaRPr lang="en-US" sz="1000"/>
                    </a:p>
                  </a:txBody>
                  <a:tcPr/>
                </a:tc>
                <a:tc>
                  <a:txBody>
                    <a:bodyPr/>
                    <a:lstStyle/>
                    <a:p>
                      <a:r>
                        <a:rPr lang="en-US" sz="1000"/>
                        <a:t>614791</a:t>
                      </a:r>
                    </a:p>
                  </a:txBody>
                  <a:tcPr/>
                </a:tc>
                <a:tc>
                  <a:txBody>
                    <a:bodyPr/>
                    <a:lstStyle/>
                    <a:p>
                      <a:r>
                        <a:rPr lang="en-US" sz="1000"/>
                        <a:t>0</a:t>
                      </a:r>
                    </a:p>
                  </a:txBody>
                  <a:tcPr/>
                </a:tc>
                <a:tc>
                  <a:txBody>
                    <a:bodyPr/>
                    <a:lstStyle/>
                    <a:p>
                      <a:r>
                        <a:rPr lang="en-US" sz="1000"/>
                        <a:t>405317</a:t>
                      </a:r>
                    </a:p>
                  </a:txBody>
                  <a:tcPr/>
                </a:tc>
                <a:tc>
                  <a:txBody>
                    <a:bodyPr/>
                    <a:lstStyle/>
                    <a:p>
                      <a:r>
                        <a:rPr lang="en-US" sz="1000"/>
                        <a:t>212257</a:t>
                      </a:r>
                    </a:p>
                  </a:txBody>
                  <a:tcPr/>
                </a:tc>
                <a:tc>
                  <a:txBody>
                    <a:bodyPr/>
                    <a:lstStyle/>
                    <a:p>
                      <a:r>
                        <a:rPr lang="en-US" sz="1000"/>
                        <a:t>614791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11386268"/>
                  </a:ext>
                </a:extLst>
              </a:tr>
            </a:tbl>
          </a:graphicData>
        </a:graphic>
      </p:graphicFrame>
      <p:sp>
        <p:nvSpPr>
          <p:cNvPr id="4" name="Text Placeholder 3">
            <a:extLst>
              <a:ext uri="{FF2B5EF4-FFF2-40B4-BE49-F238E27FC236}">
                <a16:creationId xmlns:a16="http://schemas.microsoft.com/office/drawing/2014/main" id="{77F8D840-F9F9-4CBC-8079-FAAA60246BBC}"/>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28751568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515B0-2A03-47BE-8515-7A364EB55B6E}"/>
              </a:ext>
            </a:extLst>
          </p:cNvPr>
          <p:cNvSpPr>
            <a:spLocks noGrp="1"/>
          </p:cNvSpPr>
          <p:nvPr>
            <p:ph type="title"/>
          </p:nvPr>
        </p:nvSpPr>
        <p:spPr/>
        <p:txBody>
          <a:bodyPr/>
          <a:lstStyle/>
          <a:p>
            <a:r>
              <a:rPr lang="de-DE"/>
              <a:t>Eigene Posts - Aktive Nutzer - Export</a:t>
            </a:r>
            <a:endParaRPr lang="en-US"/>
          </a:p>
        </p:txBody>
      </p:sp>
      <p:graphicFrame>
        <p:nvGraphicFramePr>
          <p:cNvPr id="5" name="Table Placeholder 4">
            <a:extLst>
              <a:ext uri="{FF2B5EF4-FFF2-40B4-BE49-F238E27FC236}">
                <a16:creationId xmlns:a16="http://schemas.microsoft.com/office/drawing/2014/main" id="{26DAEFAC-3125-45B9-B4B9-C7680C9B8F65}"/>
              </a:ext>
            </a:extLst>
          </p:cNvPr>
          <p:cNvGraphicFramePr>
            <a:graphicFrameLocks noGrp="1"/>
          </p:cNvGraphicFramePr>
          <p:nvPr>
            <p:ph type="tbl" sz="quarter" idx="13"/>
            <p:extLst>
              <p:ext uri="{D42A27DB-BD31-4B8C-83A1-F6EECF244321}">
                <p14:modId xmlns:p14="http://schemas.microsoft.com/office/powerpoint/2010/main" val="1386271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517779932"/>
                    </a:ext>
                  </a:extLst>
                </a:gridCol>
                <a:gridCol w="822960">
                  <a:extLst>
                    <a:ext uri="{9D8B030D-6E8A-4147-A177-3AD203B41FA5}">
                      <a16:colId xmlns:a16="http://schemas.microsoft.com/office/drawing/2014/main" val="1473101466"/>
                    </a:ext>
                  </a:extLst>
                </a:gridCol>
                <a:gridCol w="822960">
                  <a:extLst>
                    <a:ext uri="{9D8B030D-6E8A-4147-A177-3AD203B41FA5}">
                      <a16:colId xmlns:a16="http://schemas.microsoft.com/office/drawing/2014/main" val="3847353595"/>
                    </a:ext>
                  </a:extLst>
                </a:gridCol>
                <a:gridCol w="822960">
                  <a:extLst>
                    <a:ext uri="{9D8B030D-6E8A-4147-A177-3AD203B41FA5}">
                      <a16:colId xmlns:a16="http://schemas.microsoft.com/office/drawing/2014/main" val="502235337"/>
                    </a:ext>
                  </a:extLst>
                </a:gridCol>
                <a:gridCol w="822960">
                  <a:extLst>
                    <a:ext uri="{9D8B030D-6E8A-4147-A177-3AD203B41FA5}">
                      <a16:colId xmlns:a16="http://schemas.microsoft.com/office/drawing/2014/main" val="2314680589"/>
                    </a:ext>
                  </a:extLst>
                </a:gridCol>
                <a:gridCol w="493776">
                  <a:extLst>
                    <a:ext uri="{9D8B030D-6E8A-4147-A177-3AD203B41FA5}">
                      <a16:colId xmlns:a16="http://schemas.microsoft.com/office/drawing/2014/main" val="2416429998"/>
                    </a:ext>
                  </a:extLst>
                </a:gridCol>
                <a:gridCol w="493776">
                  <a:extLst>
                    <a:ext uri="{9D8B030D-6E8A-4147-A177-3AD203B41FA5}">
                      <a16:colId xmlns:a16="http://schemas.microsoft.com/office/drawing/2014/main" val="1805244067"/>
                    </a:ext>
                  </a:extLst>
                </a:gridCol>
                <a:gridCol w="493776">
                  <a:extLst>
                    <a:ext uri="{9D8B030D-6E8A-4147-A177-3AD203B41FA5}">
                      <a16:colId xmlns:a16="http://schemas.microsoft.com/office/drawing/2014/main" val="4118158787"/>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582857375"/>
                  </a:ext>
                </a:extLst>
              </a:tr>
              <a:tr h="370840">
                <a:tc>
                  <a:txBody>
                    <a:bodyPr/>
                    <a:lstStyle/>
                    <a:p>
                      <a:r>
                        <a:rPr lang="de-DE" sz="1000" b="1"/>
                        <a:t>Extra 3 - 2018-03-22 08:53:26</a:t>
                      </a:r>
                      <a:r>
                        <a:rPr lang="de-DE" sz="1000"/>
                        <a:t>
Deutschland. Das Land der haptischen Simulationen.</a:t>
                      </a:r>
                      <a:endParaRPr lang="en-US" sz="1000"/>
                    </a:p>
                  </a:txBody>
                  <a:tcPr/>
                </a:tc>
                <a:tc>
                  <a:txBody>
                    <a:bodyPr/>
                    <a:lstStyle/>
                    <a:p>
                      <a:r>
                        <a:rPr lang="en-US" sz="1000"/>
                        <a:t>213895</a:t>
                      </a:r>
                    </a:p>
                  </a:txBody>
                  <a:tcPr/>
                </a:tc>
                <a:tc>
                  <a:txBody>
                    <a:bodyPr/>
                    <a:lstStyle/>
                    <a:p>
                      <a:r>
                        <a:rPr lang="en-US" sz="1000"/>
                        <a:t>1388470</a:t>
                      </a:r>
                    </a:p>
                  </a:txBody>
                  <a:tcPr/>
                </a:tc>
                <a:tc>
                  <a:txBody>
                    <a:bodyPr/>
                    <a:lstStyle/>
                    <a:p>
                      <a:r>
                        <a:rPr lang="en-US" sz="1000"/>
                        <a:t>15.4%</a:t>
                      </a:r>
                    </a:p>
                  </a:txBody>
                  <a:tcPr/>
                </a:tc>
                <a:tc>
                  <a:txBody>
                    <a:bodyPr/>
                    <a:lstStyle/>
                    <a:p>
                      <a:r>
                        <a:rPr lang="en-US" sz="1000"/>
                        <a:t>21736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7761490"/>
                  </a:ext>
                </a:extLst>
              </a:tr>
              <a:tr h="370840">
                <a:tc>
                  <a:txBody>
                    <a:bodyPr/>
                    <a:lstStyle/>
                    <a:p>
                      <a:r>
                        <a:rPr lang="de-DE" sz="1000" b="1"/>
                        <a:t>Extra 3 - 2018-03-28 08:12:00</a:t>
                      </a:r>
                      <a:r>
                        <a:rPr lang="de-DE" sz="1000"/>
                        <a:t>
Warst Du schon mal in Elmshorn? Schau diesen Film, dann willste hin.</a:t>
                      </a:r>
                      <a:endParaRPr lang="en-US" sz="1000"/>
                    </a:p>
                  </a:txBody>
                  <a:tcPr/>
                </a:tc>
                <a:tc>
                  <a:txBody>
                    <a:bodyPr/>
                    <a:lstStyle/>
                    <a:p>
                      <a:r>
                        <a:rPr lang="en-US" sz="1000"/>
                        <a:t>104672</a:t>
                      </a:r>
                    </a:p>
                  </a:txBody>
                  <a:tcPr/>
                </a:tc>
                <a:tc>
                  <a:txBody>
                    <a:bodyPr/>
                    <a:lstStyle/>
                    <a:p>
                      <a:r>
                        <a:rPr lang="en-US" sz="1000"/>
                        <a:t>678777</a:t>
                      </a:r>
                    </a:p>
                  </a:txBody>
                  <a:tcPr/>
                </a:tc>
                <a:tc>
                  <a:txBody>
                    <a:bodyPr/>
                    <a:lstStyle/>
                    <a:p>
                      <a:r>
                        <a:rPr lang="en-US" sz="1000"/>
                        <a:t>15.4%</a:t>
                      </a:r>
                    </a:p>
                  </a:txBody>
                  <a:tcPr/>
                </a:tc>
                <a:tc>
                  <a:txBody>
                    <a:bodyPr/>
                    <a:lstStyle/>
                    <a:p>
                      <a:r>
                        <a:rPr lang="en-US" sz="1000"/>
                        <a:t>10771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24328721"/>
                  </a:ext>
                </a:extLst>
              </a:tr>
              <a:tr h="370840">
                <a:tc>
                  <a:txBody>
                    <a:bodyPr/>
                    <a:lstStyle/>
                    <a:p>
                      <a:r>
                        <a:rPr lang="en-US" sz="1000" b="1"/>
                        <a:t>Extra 3 - 2018-04-01 13:28:19</a:t>
                      </a:r>
                      <a:r>
                        <a:rPr lang="en-US" sz="1000"/>
                        <a:t>
So sad...</a:t>
                      </a:r>
                    </a:p>
                  </a:txBody>
                  <a:tcPr/>
                </a:tc>
                <a:tc>
                  <a:txBody>
                    <a:bodyPr/>
                    <a:lstStyle/>
                    <a:p>
                      <a:r>
                        <a:rPr lang="en-US" sz="1000"/>
                        <a:t>78957</a:t>
                      </a:r>
                    </a:p>
                  </a:txBody>
                  <a:tcPr/>
                </a:tc>
                <a:tc>
                  <a:txBody>
                    <a:bodyPr/>
                    <a:lstStyle/>
                    <a:p>
                      <a:r>
                        <a:rPr lang="en-US" sz="1000"/>
                        <a:t>1151630</a:t>
                      </a:r>
                    </a:p>
                  </a:txBody>
                  <a:tcPr/>
                </a:tc>
                <a:tc>
                  <a:txBody>
                    <a:bodyPr/>
                    <a:lstStyle/>
                    <a:p>
                      <a:r>
                        <a:rPr lang="en-US" sz="1000"/>
                        <a:t>6.9%</a:t>
                      </a:r>
                    </a:p>
                  </a:txBody>
                  <a:tcPr/>
                </a:tc>
                <a:tc>
                  <a:txBody>
                    <a:bodyPr/>
                    <a:lstStyle/>
                    <a:p>
                      <a:r>
                        <a:rPr lang="en-US" sz="1000"/>
                        <a:t>47707</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62065446"/>
                  </a:ext>
                </a:extLst>
              </a:tr>
              <a:tr h="370840">
                <a:tc>
                  <a:txBody>
                    <a:bodyPr/>
                    <a:lstStyle/>
                    <a:p>
                      <a:r>
                        <a:rPr lang="de-DE" sz="1000" b="1"/>
                        <a:t>Extra 3 - 2018-03-28 13:09:41</a:t>
                      </a:r>
                      <a:r>
                        <a:rPr lang="de-DE" sz="1000"/>
                        <a:t>
Deutschland belegt nur noch Rang vier der größten Waffenhändler. Das muss besser werden. 
Ein Lied als Motivationshilfe für Mutti &amp; Co.</a:t>
                      </a:r>
                      <a:endParaRPr lang="en-US" sz="1000"/>
                    </a:p>
                  </a:txBody>
                  <a:tcPr/>
                </a:tc>
                <a:tc>
                  <a:txBody>
                    <a:bodyPr/>
                    <a:lstStyle/>
                    <a:p>
                      <a:r>
                        <a:rPr lang="en-US" sz="1000"/>
                        <a:t>64577</a:t>
                      </a:r>
                    </a:p>
                  </a:txBody>
                  <a:tcPr/>
                </a:tc>
                <a:tc>
                  <a:txBody>
                    <a:bodyPr/>
                    <a:lstStyle/>
                    <a:p>
                      <a:r>
                        <a:rPr lang="en-US" sz="1000"/>
                        <a:t>589700</a:t>
                      </a:r>
                    </a:p>
                  </a:txBody>
                  <a:tcPr/>
                </a:tc>
                <a:tc>
                  <a:txBody>
                    <a:bodyPr/>
                    <a:lstStyle/>
                    <a:p>
                      <a:r>
                        <a:rPr lang="en-US" sz="1000"/>
                        <a:t>11.0%</a:t>
                      </a:r>
                    </a:p>
                  </a:txBody>
                  <a:tcPr/>
                </a:tc>
                <a:tc>
                  <a:txBody>
                    <a:bodyPr/>
                    <a:lstStyle/>
                    <a:p>
                      <a:r>
                        <a:rPr lang="en-US" sz="1000"/>
                        <a:t>7797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22634373"/>
                  </a:ext>
                </a:extLst>
              </a:tr>
              <a:tr h="370840">
                <a:tc>
                  <a:txBody>
                    <a:bodyPr/>
                    <a:lstStyle/>
                    <a:p>
                      <a:r>
                        <a:rPr lang="sv-SE" sz="1000" b="1"/>
                        <a:t>Extra 3 - 2018-04-01 11:56:34</a:t>
                      </a:r>
                      <a:r>
                        <a:rPr lang="sv-SE" sz="1000"/>
                        <a:t>
Abgehängt!</a:t>
                      </a:r>
                      <a:endParaRPr lang="en-US" sz="1000"/>
                    </a:p>
                  </a:txBody>
                  <a:tcPr/>
                </a:tc>
                <a:tc>
                  <a:txBody>
                    <a:bodyPr/>
                    <a:lstStyle/>
                    <a:p>
                      <a:r>
                        <a:rPr lang="en-US" sz="1000"/>
                        <a:t>56719</a:t>
                      </a:r>
                    </a:p>
                  </a:txBody>
                  <a:tcPr/>
                </a:tc>
                <a:tc>
                  <a:txBody>
                    <a:bodyPr/>
                    <a:lstStyle/>
                    <a:p>
                      <a:r>
                        <a:rPr lang="en-US" sz="1000"/>
                        <a:t>1004858</a:t>
                      </a:r>
                    </a:p>
                  </a:txBody>
                  <a:tcPr/>
                </a:tc>
                <a:tc>
                  <a:txBody>
                    <a:bodyPr/>
                    <a:lstStyle/>
                    <a:p>
                      <a:r>
                        <a:rPr lang="en-US" sz="1000"/>
                        <a:t>5.6%</a:t>
                      </a:r>
                    </a:p>
                  </a:txBody>
                  <a:tcPr/>
                </a:tc>
                <a:tc>
                  <a:txBody>
                    <a:bodyPr/>
                    <a:lstStyle/>
                    <a:p>
                      <a:r>
                        <a:rPr lang="en-US" sz="1000"/>
                        <a:t>35982</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44595187"/>
                  </a:ext>
                </a:extLst>
              </a:tr>
            </a:tbl>
          </a:graphicData>
        </a:graphic>
      </p:graphicFrame>
      <p:sp>
        <p:nvSpPr>
          <p:cNvPr id="4" name="Text Placeholder 3">
            <a:extLst>
              <a:ext uri="{FF2B5EF4-FFF2-40B4-BE49-F238E27FC236}">
                <a16:creationId xmlns:a16="http://schemas.microsoft.com/office/drawing/2014/main" id="{1134A1B9-E8FF-4A75-9A77-087F72D04381}"/>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22717182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DFBB8-2E8E-4120-BDEB-E4FEABCF9320}"/>
              </a:ext>
            </a:extLst>
          </p:cNvPr>
          <p:cNvSpPr>
            <a:spLocks noGrp="1"/>
          </p:cNvSpPr>
          <p:nvPr>
            <p:ph type="title"/>
          </p:nvPr>
        </p:nvSpPr>
        <p:spPr/>
        <p:txBody>
          <a:bodyPr/>
          <a:lstStyle/>
          <a:p>
            <a:r>
              <a:rPr lang="de-DE"/>
              <a:t>Eigene Posts - I-Rate Aktive Nutzer - Export</a:t>
            </a:r>
            <a:endParaRPr lang="en-US"/>
          </a:p>
        </p:txBody>
      </p:sp>
      <p:graphicFrame>
        <p:nvGraphicFramePr>
          <p:cNvPr id="5" name="Table Placeholder 4">
            <a:extLst>
              <a:ext uri="{FF2B5EF4-FFF2-40B4-BE49-F238E27FC236}">
                <a16:creationId xmlns:a16="http://schemas.microsoft.com/office/drawing/2014/main" id="{83E60F6D-03A3-41FD-975F-7EA53F4D754C}"/>
              </a:ext>
            </a:extLst>
          </p:cNvPr>
          <p:cNvGraphicFramePr>
            <a:graphicFrameLocks noGrp="1"/>
          </p:cNvGraphicFramePr>
          <p:nvPr>
            <p:ph type="tbl" sz="quarter" idx="13"/>
            <p:extLst>
              <p:ext uri="{D42A27DB-BD31-4B8C-83A1-F6EECF244321}">
                <p14:modId xmlns:p14="http://schemas.microsoft.com/office/powerpoint/2010/main" val="3570178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11840386"/>
                    </a:ext>
                  </a:extLst>
                </a:gridCol>
                <a:gridCol w="822960">
                  <a:extLst>
                    <a:ext uri="{9D8B030D-6E8A-4147-A177-3AD203B41FA5}">
                      <a16:colId xmlns:a16="http://schemas.microsoft.com/office/drawing/2014/main" val="3383400308"/>
                    </a:ext>
                  </a:extLst>
                </a:gridCol>
                <a:gridCol w="822960">
                  <a:extLst>
                    <a:ext uri="{9D8B030D-6E8A-4147-A177-3AD203B41FA5}">
                      <a16:colId xmlns:a16="http://schemas.microsoft.com/office/drawing/2014/main" val="1548552204"/>
                    </a:ext>
                  </a:extLst>
                </a:gridCol>
                <a:gridCol w="822960">
                  <a:extLst>
                    <a:ext uri="{9D8B030D-6E8A-4147-A177-3AD203B41FA5}">
                      <a16:colId xmlns:a16="http://schemas.microsoft.com/office/drawing/2014/main" val="3459483206"/>
                    </a:ext>
                  </a:extLst>
                </a:gridCol>
                <a:gridCol w="822960">
                  <a:extLst>
                    <a:ext uri="{9D8B030D-6E8A-4147-A177-3AD203B41FA5}">
                      <a16:colId xmlns:a16="http://schemas.microsoft.com/office/drawing/2014/main" val="699110555"/>
                    </a:ext>
                  </a:extLst>
                </a:gridCol>
                <a:gridCol w="822960">
                  <a:extLst>
                    <a:ext uri="{9D8B030D-6E8A-4147-A177-3AD203B41FA5}">
                      <a16:colId xmlns:a16="http://schemas.microsoft.com/office/drawing/2014/main" val="152640554"/>
                    </a:ext>
                  </a:extLst>
                </a:gridCol>
                <a:gridCol w="822960">
                  <a:extLst>
                    <a:ext uri="{9D8B030D-6E8A-4147-A177-3AD203B41FA5}">
                      <a16:colId xmlns:a16="http://schemas.microsoft.com/office/drawing/2014/main" val="2234466384"/>
                    </a:ext>
                  </a:extLst>
                </a:gridCol>
                <a:gridCol w="822960">
                  <a:extLst>
                    <a:ext uri="{9D8B030D-6E8A-4147-A177-3AD203B41FA5}">
                      <a16:colId xmlns:a16="http://schemas.microsoft.com/office/drawing/2014/main" val="422890926"/>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80673178"/>
                  </a:ext>
                </a:extLst>
              </a:tr>
              <a:tr h="370840">
                <a:tc>
                  <a:txBody>
                    <a:bodyPr/>
                    <a:lstStyle/>
                    <a:p>
                      <a:r>
                        <a:rPr lang="de-DE" sz="1000" b="1"/>
                        <a:t>Extra 3 - 2018-03-22 13:56:35</a:t>
                      </a:r>
                      <a:r>
                        <a:rPr lang="de-DE" sz="1000"/>
                        <a:t>
Die Überraschung des Tages kommt von Christian Lindner. Haltet euch fest!</a:t>
                      </a:r>
                      <a:endParaRPr lang="en-US" sz="1000"/>
                    </a:p>
                  </a:txBody>
                  <a:tcPr/>
                </a:tc>
                <a:tc>
                  <a:txBody>
                    <a:bodyPr/>
                    <a:lstStyle/>
                    <a:p>
                      <a:r>
                        <a:rPr lang="en-US" sz="1000"/>
                        <a:t>16.9%</a:t>
                      </a:r>
                    </a:p>
                  </a:txBody>
                  <a:tcPr/>
                </a:tc>
                <a:tc>
                  <a:txBody>
                    <a:bodyPr/>
                    <a:lstStyle/>
                    <a:p>
                      <a:r>
                        <a:rPr lang="en-US" sz="1000"/>
                        <a:t>42778</a:t>
                      </a:r>
                    </a:p>
                  </a:txBody>
                  <a:tcPr/>
                </a:tc>
                <a:tc>
                  <a:txBody>
                    <a:bodyPr/>
                    <a:lstStyle/>
                    <a:p>
                      <a:r>
                        <a:rPr lang="en-US" sz="1000"/>
                        <a:t>253563</a:t>
                      </a:r>
                    </a:p>
                  </a:txBody>
                  <a:tcPr/>
                </a:tc>
                <a:tc>
                  <a:txBody>
                    <a:bodyPr/>
                    <a:lstStyle/>
                    <a:p>
                      <a:r>
                        <a:rPr lang="en-US" sz="1000"/>
                        <a:t>2869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396680996"/>
                  </a:ext>
                </a:extLst>
              </a:tr>
              <a:tr h="370840">
                <a:tc>
                  <a:txBody>
                    <a:bodyPr/>
                    <a:lstStyle/>
                    <a:p>
                      <a:r>
                        <a:rPr lang="de-DE" sz="1000" b="1"/>
                        <a:t>Extra 3 - 2018-03-22 08:53:26</a:t>
                      </a:r>
                      <a:r>
                        <a:rPr lang="de-DE" sz="1000"/>
                        <a:t>
Deutschland. Das Land der haptischen Simulationen.</a:t>
                      </a:r>
                      <a:endParaRPr lang="en-US" sz="1000"/>
                    </a:p>
                  </a:txBody>
                  <a:tcPr/>
                </a:tc>
                <a:tc>
                  <a:txBody>
                    <a:bodyPr/>
                    <a:lstStyle/>
                    <a:p>
                      <a:r>
                        <a:rPr lang="en-US" sz="1000"/>
                        <a:t>15.4%</a:t>
                      </a:r>
                    </a:p>
                  </a:txBody>
                  <a:tcPr/>
                </a:tc>
                <a:tc>
                  <a:txBody>
                    <a:bodyPr/>
                    <a:lstStyle/>
                    <a:p>
                      <a:r>
                        <a:rPr lang="en-US" sz="1000"/>
                        <a:t>213895</a:t>
                      </a:r>
                    </a:p>
                  </a:txBody>
                  <a:tcPr/>
                </a:tc>
                <a:tc>
                  <a:txBody>
                    <a:bodyPr/>
                    <a:lstStyle/>
                    <a:p>
                      <a:r>
                        <a:rPr lang="en-US" sz="1000"/>
                        <a:t>1388470</a:t>
                      </a:r>
                    </a:p>
                  </a:txBody>
                  <a:tcPr/>
                </a:tc>
                <a:tc>
                  <a:txBody>
                    <a:bodyPr/>
                    <a:lstStyle/>
                    <a:p>
                      <a:r>
                        <a:rPr lang="en-US" sz="1000"/>
                        <a:t>21736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23216812"/>
                  </a:ext>
                </a:extLst>
              </a:tr>
              <a:tr h="370840">
                <a:tc>
                  <a:txBody>
                    <a:bodyPr/>
                    <a:lstStyle/>
                    <a:p>
                      <a:r>
                        <a:rPr lang="de-DE" sz="1000" b="1"/>
                        <a:t>Extra 3 - 2018-03-28 08:12:00</a:t>
                      </a:r>
                      <a:r>
                        <a:rPr lang="de-DE" sz="1000"/>
                        <a:t>
Warst Du schon mal in Elmshorn? Schau diesen Film, dann willste hin.</a:t>
                      </a:r>
                      <a:endParaRPr lang="en-US" sz="1000"/>
                    </a:p>
                  </a:txBody>
                  <a:tcPr/>
                </a:tc>
                <a:tc>
                  <a:txBody>
                    <a:bodyPr/>
                    <a:lstStyle/>
                    <a:p>
                      <a:r>
                        <a:rPr lang="en-US" sz="1000"/>
                        <a:t>15.4%</a:t>
                      </a:r>
                    </a:p>
                  </a:txBody>
                  <a:tcPr/>
                </a:tc>
                <a:tc>
                  <a:txBody>
                    <a:bodyPr/>
                    <a:lstStyle/>
                    <a:p>
                      <a:r>
                        <a:rPr lang="en-US" sz="1000"/>
                        <a:t>104672</a:t>
                      </a:r>
                    </a:p>
                  </a:txBody>
                  <a:tcPr/>
                </a:tc>
                <a:tc>
                  <a:txBody>
                    <a:bodyPr/>
                    <a:lstStyle/>
                    <a:p>
                      <a:r>
                        <a:rPr lang="en-US" sz="1000"/>
                        <a:t>678777</a:t>
                      </a:r>
                    </a:p>
                  </a:txBody>
                  <a:tcPr/>
                </a:tc>
                <a:tc>
                  <a:txBody>
                    <a:bodyPr/>
                    <a:lstStyle/>
                    <a:p>
                      <a:r>
                        <a:rPr lang="en-US" sz="1000"/>
                        <a:t>10771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186168853"/>
                  </a:ext>
                </a:extLst>
              </a:tr>
              <a:tr h="370840">
                <a:tc>
                  <a:txBody>
                    <a:bodyPr/>
                    <a:lstStyle/>
                    <a:p>
                      <a:r>
                        <a:rPr lang="de-DE" sz="1000" b="1"/>
                        <a:t>Extra 3 - 2018-03-25 08:13:00</a:t>
                      </a:r>
                      <a:r>
                        <a:rPr lang="de-DE" sz="1000"/>
                        <a:t>
Tatütataaaaaaaa! Die Feuerwehr ist nicht da.</a:t>
                      </a:r>
                      <a:endParaRPr lang="en-US" sz="1000"/>
                    </a:p>
                  </a:txBody>
                  <a:tcPr/>
                </a:tc>
                <a:tc>
                  <a:txBody>
                    <a:bodyPr/>
                    <a:lstStyle/>
                    <a:p>
                      <a:r>
                        <a:rPr lang="en-US" sz="1000"/>
                        <a:t>14.1%</a:t>
                      </a:r>
                    </a:p>
                  </a:txBody>
                  <a:tcPr/>
                </a:tc>
                <a:tc>
                  <a:txBody>
                    <a:bodyPr/>
                    <a:lstStyle/>
                    <a:p>
                      <a:r>
                        <a:rPr lang="en-US" sz="1000"/>
                        <a:t>52863</a:t>
                      </a:r>
                    </a:p>
                  </a:txBody>
                  <a:tcPr/>
                </a:tc>
                <a:tc>
                  <a:txBody>
                    <a:bodyPr/>
                    <a:lstStyle/>
                    <a:p>
                      <a:r>
                        <a:rPr lang="en-US" sz="1000"/>
                        <a:t>374327</a:t>
                      </a:r>
                    </a:p>
                  </a:txBody>
                  <a:tcPr/>
                </a:tc>
                <a:tc>
                  <a:txBody>
                    <a:bodyPr/>
                    <a:lstStyle/>
                    <a:p>
                      <a:r>
                        <a:rPr lang="en-US" sz="1000"/>
                        <a:t>2443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59830146"/>
                  </a:ext>
                </a:extLst>
              </a:tr>
              <a:tr h="370840">
                <a:tc>
                  <a:txBody>
                    <a:bodyPr/>
                    <a:lstStyle/>
                    <a:p>
                      <a:r>
                        <a:rPr lang="de-DE" sz="1000" b="1"/>
                        <a:t>Extra 3 - 2018-03-29 11:58:12</a:t>
                      </a:r>
                      <a:r>
                        <a:rPr lang="de-DE" sz="1000"/>
                        <a:t>
Kannste dir nicht ausdenken ...</a:t>
                      </a:r>
                      <a:endParaRPr lang="en-US" sz="1000"/>
                    </a:p>
                  </a:txBody>
                  <a:tcPr/>
                </a:tc>
                <a:tc>
                  <a:txBody>
                    <a:bodyPr/>
                    <a:lstStyle/>
                    <a:p>
                      <a:r>
                        <a:rPr lang="en-US" sz="1000"/>
                        <a:t>13.2%</a:t>
                      </a:r>
                    </a:p>
                  </a:txBody>
                  <a:tcPr/>
                </a:tc>
                <a:tc>
                  <a:txBody>
                    <a:bodyPr/>
                    <a:lstStyle/>
                    <a:p>
                      <a:r>
                        <a:rPr lang="en-US" sz="1000"/>
                        <a:t>55370</a:t>
                      </a:r>
                    </a:p>
                  </a:txBody>
                  <a:tcPr/>
                </a:tc>
                <a:tc>
                  <a:txBody>
                    <a:bodyPr/>
                    <a:lstStyle/>
                    <a:p>
                      <a:r>
                        <a:rPr lang="en-US" sz="1000"/>
                        <a:t>420179</a:t>
                      </a:r>
                    </a:p>
                  </a:txBody>
                  <a:tcPr/>
                </a:tc>
                <a:tc>
                  <a:txBody>
                    <a:bodyPr/>
                    <a:lstStyle/>
                    <a:p>
                      <a:r>
                        <a:rPr lang="en-US" sz="1000"/>
                        <a:t>5049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84132092"/>
                  </a:ext>
                </a:extLst>
              </a:tr>
            </a:tbl>
          </a:graphicData>
        </a:graphic>
      </p:graphicFrame>
      <p:sp>
        <p:nvSpPr>
          <p:cNvPr id="4" name="Text Placeholder 3">
            <a:extLst>
              <a:ext uri="{FF2B5EF4-FFF2-40B4-BE49-F238E27FC236}">
                <a16:creationId xmlns:a16="http://schemas.microsoft.com/office/drawing/2014/main" id="{F55533A0-EE63-4C2C-A269-825DC04B1FD7}"/>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41449792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6BE48-FF74-49DE-86B2-DF94DC917F62}"/>
              </a:ext>
            </a:extLst>
          </p:cNvPr>
          <p:cNvSpPr>
            <a:spLocks noGrp="1"/>
          </p:cNvSpPr>
          <p:nvPr>
            <p:ph type="title"/>
          </p:nvPr>
        </p:nvSpPr>
        <p:spPr/>
        <p:txBody>
          <a:bodyPr/>
          <a:lstStyle/>
          <a:p>
            <a:r>
              <a:rPr lang="de-DE"/>
              <a:t>Eigene Posts - I-Rate Aktive Nutzer-Flop - Export</a:t>
            </a:r>
            <a:endParaRPr lang="en-US"/>
          </a:p>
        </p:txBody>
      </p:sp>
      <p:graphicFrame>
        <p:nvGraphicFramePr>
          <p:cNvPr id="5" name="Table Placeholder 4">
            <a:extLst>
              <a:ext uri="{FF2B5EF4-FFF2-40B4-BE49-F238E27FC236}">
                <a16:creationId xmlns:a16="http://schemas.microsoft.com/office/drawing/2014/main" id="{72785D48-1DE5-4A3B-9669-1AABCD0FEE2F}"/>
              </a:ext>
            </a:extLst>
          </p:cNvPr>
          <p:cNvGraphicFramePr>
            <a:graphicFrameLocks noGrp="1"/>
          </p:cNvGraphicFramePr>
          <p:nvPr>
            <p:ph type="tbl" sz="quarter" idx="13"/>
            <p:extLst>
              <p:ext uri="{D42A27DB-BD31-4B8C-83A1-F6EECF244321}">
                <p14:modId xmlns:p14="http://schemas.microsoft.com/office/powerpoint/2010/main" val="4145874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33470035"/>
                    </a:ext>
                  </a:extLst>
                </a:gridCol>
                <a:gridCol w="822960">
                  <a:extLst>
                    <a:ext uri="{9D8B030D-6E8A-4147-A177-3AD203B41FA5}">
                      <a16:colId xmlns:a16="http://schemas.microsoft.com/office/drawing/2014/main" val="3534256584"/>
                    </a:ext>
                  </a:extLst>
                </a:gridCol>
                <a:gridCol w="822960">
                  <a:extLst>
                    <a:ext uri="{9D8B030D-6E8A-4147-A177-3AD203B41FA5}">
                      <a16:colId xmlns:a16="http://schemas.microsoft.com/office/drawing/2014/main" val="3581211674"/>
                    </a:ext>
                  </a:extLst>
                </a:gridCol>
                <a:gridCol w="822960">
                  <a:extLst>
                    <a:ext uri="{9D8B030D-6E8A-4147-A177-3AD203B41FA5}">
                      <a16:colId xmlns:a16="http://schemas.microsoft.com/office/drawing/2014/main" val="2653960113"/>
                    </a:ext>
                  </a:extLst>
                </a:gridCol>
                <a:gridCol w="822960">
                  <a:extLst>
                    <a:ext uri="{9D8B030D-6E8A-4147-A177-3AD203B41FA5}">
                      <a16:colId xmlns:a16="http://schemas.microsoft.com/office/drawing/2014/main" val="951163405"/>
                    </a:ext>
                  </a:extLst>
                </a:gridCol>
                <a:gridCol w="822960">
                  <a:extLst>
                    <a:ext uri="{9D8B030D-6E8A-4147-A177-3AD203B41FA5}">
                      <a16:colId xmlns:a16="http://schemas.microsoft.com/office/drawing/2014/main" val="1224069383"/>
                    </a:ext>
                  </a:extLst>
                </a:gridCol>
                <a:gridCol w="822960">
                  <a:extLst>
                    <a:ext uri="{9D8B030D-6E8A-4147-A177-3AD203B41FA5}">
                      <a16:colId xmlns:a16="http://schemas.microsoft.com/office/drawing/2014/main" val="1662742423"/>
                    </a:ext>
                  </a:extLst>
                </a:gridCol>
                <a:gridCol w="822960">
                  <a:extLst>
                    <a:ext uri="{9D8B030D-6E8A-4147-A177-3AD203B41FA5}">
                      <a16:colId xmlns:a16="http://schemas.microsoft.com/office/drawing/2014/main" val="3558822968"/>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068198766"/>
                  </a:ext>
                </a:extLst>
              </a:tr>
              <a:tr h="370840">
                <a:tc>
                  <a:txBody>
                    <a:bodyPr/>
                    <a:lstStyle/>
                    <a:p>
                      <a:r>
                        <a:rPr lang="de-DE" sz="1000" b="1"/>
                        <a:t>Extra 3 - 2018-03-22 19:42:25</a:t>
                      </a:r>
                      <a:r>
                        <a:rPr lang="de-DE" sz="1000"/>
                        <a:t>
Juhu! Der Kalte Krieg ist zurück!
80er Party bei extra 3. Heute 22:45 Uhr im Ersten.</a:t>
                      </a:r>
                      <a:endParaRPr lang="en-US" sz="1000"/>
                    </a:p>
                  </a:txBody>
                  <a:tcPr/>
                </a:tc>
                <a:tc>
                  <a:txBody>
                    <a:bodyPr/>
                    <a:lstStyle/>
                    <a:p>
                      <a:r>
                        <a:rPr lang="en-US" sz="1000"/>
                        <a:t>1.7%</a:t>
                      </a:r>
                    </a:p>
                  </a:txBody>
                  <a:tcPr/>
                </a:tc>
                <a:tc>
                  <a:txBody>
                    <a:bodyPr/>
                    <a:lstStyle/>
                    <a:p>
                      <a:r>
                        <a:rPr lang="en-US" sz="1000"/>
                        <a:t>2925</a:t>
                      </a:r>
                    </a:p>
                  </a:txBody>
                  <a:tcPr/>
                </a:tc>
                <a:tc>
                  <a:txBody>
                    <a:bodyPr/>
                    <a:lstStyle/>
                    <a:p>
                      <a:r>
                        <a:rPr lang="en-US" sz="1000"/>
                        <a:t>173028</a:t>
                      </a:r>
                    </a:p>
                  </a:txBody>
                  <a:tcPr/>
                </a:tc>
                <a:tc>
                  <a:txBody>
                    <a:bodyPr/>
                    <a:lstStyle/>
                    <a:p>
                      <a:r>
                        <a:rPr lang="en-US" sz="1000"/>
                        <a:t>486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385613359"/>
                  </a:ext>
                </a:extLst>
              </a:tr>
              <a:tr h="370840">
                <a:tc>
                  <a:txBody>
                    <a:bodyPr/>
                    <a:lstStyle/>
                    <a:p>
                      <a:r>
                        <a:rPr lang="de-DE" sz="1000" b="1"/>
                        <a:t>Extra 3 - 2018-03-22 21:40:00</a:t>
                      </a:r>
                      <a:r>
                        <a:rPr lang="de-DE" sz="1000"/>
                        <a:t>
Seehofer hat uns netterweise noch ein paar billige Themen übrig gelassen. Gleich bei extra 3! 22:45 Uhr im Ersten.</a:t>
                      </a:r>
                      <a:endParaRPr lang="en-US" sz="1000"/>
                    </a:p>
                  </a:txBody>
                  <a:tcPr/>
                </a:tc>
                <a:tc>
                  <a:txBody>
                    <a:bodyPr/>
                    <a:lstStyle/>
                    <a:p>
                      <a:r>
                        <a:rPr lang="en-US" sz="1000"/>
                        <a:t>1.9%</a:t>
                      </a:r>
                    </a:p>
                  </a:txBody>
                  <a:tcPr/>
                </a:tc>
                <a:tc>
                  <a:txBody>
                    <a:bodyPr/>
                    <a:lstStyle/>
                    <a:p>
                      <a:r>
                        <a:rPr lang="en-US" sz="1000"/>
                        <a:t>4684</a:t>
                      </a:r>
                    </a:p>
                  </a:txBody>
                  <a:tcPr/>
                </a:tc>
                <a:tc>
                  <a:txBody>
                    <a:bodyPr/>
                    <a:lstStyle/>
                    <a:p>
                      <a:r>
                        <a:rPr lang="en-US" sz="1000"/>
                        <a:t>245236</a:t>
                      </a:r>
                    </a:p>
                  </a:txBody>
                  <a:tcPr/>
                </a:tc>
                <a:tc>
                  <a:txBody>
                    <a:bodyPr/>
                    <a:lstStyle/>
                    <a:p>
                      <a:r>
                        <a:rPr lang="en-US" sz="1000"/>
                        <a:t>1845</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59098845"/>
                  </a:ext>
                </a:extLst>
              </a:tr>
              <a:tr h="370840">
                <a:tc>
                  <a:txBody>
                    <a:bodyPr/>
                    <a:lstStyle/>
                    <a:p>
                      <a:r>
                        <a:rPr lang="de-DE" sz="1000" b="1"/>
                        <a:t>Extra 3 - 2018-04-01 12:34:08</a:t>
                      </a:r>
                      <a:r>
                        <a:rPr lang="de-DE" sz="1000"/>
                        <a:t>
Glatt drauf reingefallen!</a:t>
                      </a:r>
                      <a:endParaRPr lang="en-US" sz="1000"/>
                    </a:p>
                  </a:txBody>
                  <a:tcPr/>
                </a:tc>
                <a:tc>
                  <a:txBody>
                    <a:bodyPr/>
                    <a:lstStyle/>
                    <a:p>
                      <a:r>
                        <a:rPr lang="en-US" sz="1000"/>
                        <a:t>2.1%</a:t>
                      </a:r>
                    </a:p>
                  </a:txBody>
                  <a:tcPr/>
                </a:tc>
                <a:tc>
                  <a:txBody>
                    <a:bodyPr/>
                    <a:lstStyle/>
                    <a:p>
                      <a:r>
                        <a:rPr lang="en-US" sz="1000"/>
                        <a:t>5424</a:t>
                      </a:r>
                    </a:p>
                  </a:txBody>
                  <a:tcPr/>
                </a:tc>
                <a:tc>
                  <a:txBody>
                    <a:bodyPr/>
                    <a:lstStyle/>
                    <a:p>
                      <a:r>
                        <a:rPr lang="en-US" sz="1000"/>
                        <a:t>257929</a:t>
                      </a:r>
                    </a:p>
                  </a:txBody>
                  <a:tcPr/>
                </a:tc>
                <a:tc>
                  <a:txBody>
                    <a:bodyPr/>
                    <a:lstStyle/>
                    <a:p>
                      <a:r>
                        <a:rPr lang="en-US" sz="1000"/>
                        <a:t>2586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84633640"/>
                  </a:ext>
                </a:extLst>
              </a:tr>
              <a:tr h="370840">
                <a:tc>
                  <a:txBody>
                    <a:bodyPr/>
                    <a:lstStyle/>
                    <a:p>
                      <a:r>
                        <a:rPr lang="de-DE" sz="1000" b="1"/>
                        <a:t>Extra 3 - 2018-03-22 21:01:00</a:t>
                      </a:r>
                      <a:r>
                        <a:rPr lang="de-DE" sz="1000"/>
                        <a:t>
extra 3 kommt. Heute mit einem Song für Jens Spahn.
22:45 Uhr im Ersten.</a:t>
                      </a:r>
                      <a:endParaRPr lang="en-US" sz="1000"/>
                    </a:p>
                  </a:txBody>
                  <a:tcPr/>
                </a:tc>
                <a:tc>
                  <a:txBody>
                    <a:bodyPr/>
                    <a:lstStyle/>
                    <a:p>
                      <a:r>
                        <a:rPr lang="en-US" sz="1000"/>
                        <a:t>2.2%</a:t>
                      </a:r>
                    </a:p>
                  </a:txBody>
                  <a:tcPr/>
                </a:tc>
                <a:tc>
                  <a:txBody>
                    <a:bodyPr/>
                    <a:lstStyle/>
                    <a:p>
                      <a:r>
                        <a:rPr lang="en-US" sz="1000"/>
                        <a:t>4913</a:t>
                      </a:r>
                    </a:p>
                  </a:txBody>
                  <a:tcPr/>
                </a:tc>
                <a:tc>
                  <a:txBody>
                    <a:bodyPr/>
                    <a:lstStyle/>
                    <a:p>
                      <a:r>
                        <a:rPr lang="en-US" sz="1000"/>
                        <a:t>219562</a:t>
                      </a:r>
                    </a:p>
                  </a:txBody>
                  <a:tcPr/>
                </a:tc>
                <a:tc>
                  <a:txBody>
                    <a:bodyPr/>
                    <a:lstStyle/>
                    <a:p>
                      <a:r>
                        <a:rPr lang="en-US" sz="1000"/>
                        <a:t>1066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33300333"/>
                  </a:ext>
                </a:extLst>
              </a:tr>
              <a:tr h="370840">
                <a:tc>
                  <a:txBody>
                    <a:bodyPr/>
                    <a:lstStyle/>
                    <a:p>
                      <a:r>
                        <a:rPr lang="de-DE" sz="1000" b="1"/>
                        <a:t>Extra 3 - 2018-03-23 08:42:41</a:t>
                      </a:r>
                      <a:r>
                        <a:rPr lang="de-DE" sz="1000"/>
                        <a:t>
Tu besser, was er sagt. Den Link findest du in den Kommentarleisten.</a:t>
                      </a:r>
                      <a:endParaRPr lang="en-US" sz="1000"/>
                    </a:p>
                  </a:txBody>
                  <a:tcPr/>
                </a:tc>
                <a:tc>
                  <a:txBody>
                    <a:bodyPr/>
                    <a:lstStyle/>
                    <a:p>
                      <a:r>
                        <a:rPr lang="en-US" sz="1000"/>
                        <a:t>2.5%</a:t>
                      </a:r>
                    </a:p>
                  </a:txBody>
                  <a:tcPr/>
                </a:tc>
                <a:tc>
                  <a:txBody>
                    <a:bodyPr/>
                    <a:lstStyle/>
                    <a:p>
                      <a:r>
                        <a:rPr lang="en-US" sz="1000"/>
                        <a:t>4816</a:t>
                      </a:r>
                    </a:p>
                  </a:txBody>
                  <a:tcPr/>
                </a:tc>
                <a:tc>
                  <a:txBody>
                    <a:bodyPr/>
                    <a:lstStyle/>
                    <a:p>
                      <a:r>
                        <a:rPr lang="en-US" sz="1000"/>
                        <a:t>195501</a:t>
                      </a:r>
                    </a:p>
                  </a:txBody>
                  <a:tcPr/>
                </a:tc>
                <a:tc>
                  <a:txBody>
                    <a:bodyPr/>
                    <a:lstStyle/>
                    <a:p>
                      <a:r>
                        <a:rPr lang="en-US" sz="1000"/>
                        <a:t>476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58081964"/>
                  </a:ext>
                </a:extLst>
              </a:tr>
            </a:tbl>
          </a:graphicData>
        </a:graphic>
      </p:graphicFrame>
      <p:sp>
        <p:nvSpPr>
          <p:cNvPr id="4" name="Text Placeholder 3">
            <a:extLst>
              <a:ext uri="{FF2B5EF4-FFF2-40B4-BE49-F238E27FC236}">
                <a16:creationId xmlns:a16="http://schemas.microsoft.com/office/drawing/2014/main" id="{5A250052-4F93-4326-82B3-1C1E9B08BD0C}"/>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37055254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84444-E2A1-451A-85D6-FA197DB2C607}"/>
              </a:ext>
            </a:extLst>
          </p:cNvPr>
          <p:cNvSpPr>
            <a:spLocks noGrp="1"/>
          </p:cNvSpPr>
          <p:nvPr>
            <p:ph type="title"/>
          </p:nvPr>
        </p:nvSpPr>
        <p:spPr/>
        <p:txBody>
          <a:bodyPr/>
          <a:lstStyle/>
          <a:p>
            <a:r>
              <a:rPr lang="de-DE"/>
              <a:t>Eigene Post - Summe Interaktionen - Export</a:t>
            </a:r>
            <a:endParaRPr lang="en-US"/>
          </a:p>
        </p:txBody>
      </p:sp>
      <p:graphicFrame>
        <p:nvGraphicFramePr>
          <p:cNvPr id="5" name="Table Placeholder 4">
            <a:extLst>
              <a:ext uri="{FF2B5EF4-FFF2-40B4-BE49-F238E27FC236}">
                <a16:creationId xmlns:a16="http://schemas.microsoft.com/office/drawing/2014/main" id="{68E8649F-2FAC-4880-B4A4-DA64E4BA3487}"/>
              </a:ext>
            </a:extLst>
          </p:cNvPr>
          <p:cNvGraphicFramePr>
            <a:graphicFrameLocks noGrp="1"/>
          </p:cNvGraphicFramePr>
          <p:nvPr>
            <p:ph type="tbl" sz="quarter" idx="13"/>
            <p:extLst>
              <p:ext uri="{D42A27DB-BD31-4B8C-83A1-F6EECF244321}">
                <p14:modId xmlns:p14="http://schemas.microsoft.com/office/powerpoint/2010/main" val="2414596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05631249"/>
                    </a:ext>
                  </a:extLst>
                </a:gridCol>
                <a:gridCol w="822960">
                  <a:extLst>
                    <a:ext uri="{9D8B030D-6E8A-4147-A177-3AD203B41FA5}">
                      <a16:colId xmlns:a16="http://schemas.microsoft.com/office/drawing/2014/main" val="3882045215"/>
                    </a:ext>
                  </a:extLst>
                </a:gridCol>
                <a:gridCol w="822960">
                  <a:extLst>
                    <a:ext uri="{9D8B030D-6E8A-4147-A177-3AD203B41FA5}">
                      <a16:colId xmlns:a16="http://schemas.microsoft.com/office/drawing/2014/main" val="1782714327"/>
                    </a:ext>
                  </a:extLst>
                </a:gridCol>
                <a:gridCol w="822960">
                  <a:extLst>
                    <a:ext uri="{9D8B030D-6E8A-4147-A177-3AD203B41FA5}">
                      <a16:colId xmlns:a16="http://schemas.microsoft.com/office/drawing/2014/main" val="621998297"/>
                    </a:ext>
                  </a:extLst>
                </a:gridCol>
                <a:gridCol w="822960">
                  <a:extLst>
                    <a:ext uri="{9D8B030D-6E8A-4147-A177-3AD203B41FA5}">
                      <a16:colId xmlns:a16="http://schemas.microsoft.com/office/drawing/2014/main" val="1477842761"/>
                    </a:ext>
                  </a:extLst>
                </a:gridCol>
                <a:gridCol w="822960">
                  <a:extLst>
                    <a:ext uri="{9D8B030D-6E8A-4147-A177-3AD203B41FA5}">
                      <a16:colId xmlns:a16="http://schemas.microsoft.com/office/drawing/2014/main" val="2238047077"/>
                    </a:ext>
                  </a:extLst>
                </a:gridCol>
                <a:gridCol w="822960">
                  <a:extLst>
                    <a:ext uri="{9D8B030D-6E8A-4147-A177-3AD203B41FA5}">
                      <a16:colId xmlns:a16="http://schemas.microsoft.com/office/drawing/2014/main" val="2574495018"/>
                    </a:ext>
                  </a:extLst>
                </a:gridCol>
                <a:gridCol w="822960">
                  <a:extLst>
                    <a:ext uri="{9D8B030D-6E8A-4147-A177-3AD203B41FA5}">
                      <a16:colId xmlns:a16="http://schemas.microsoft.com/office/drawing/2014/main" val="2475781092"/>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63975693"/>
                  </a:ext>
                </a:extLst>
              </a:tr>
              <a:tr h="370840">
                <a:tc>
                  <a:txBody>
                    <a:bodyPr/>
                    <a:lstStyle/>
                    <a:p>
                      <a:r>
                        <a:rPr lang="en-US" sz="1000" b="1"/>
                        <a:t>Extra 3 - 2018-04-01 13:28:19</a:t>
                      </a:r>
                      <a:r>
                        <a:rPr lang="en-US" sz="1000"/>
                        <a:t>
So sad...</a:t>
                      </a:r>
                    </a:p>
                  </a:txBody>
                  <a:tcPr/>
                </a:tc>
                <a:tc>
                  <a:txBody>
                    <a:bodyPr/>
                    <a:lstStyle/>
                    <a:p>
                      <a:r>
                        <a:rPr lang="en-US" sz="1000"/>
                        <a:t>54535</a:t>
                      </a:r>
                    </a:p>
                  </a:txBody>
                  <a:tcPr/>
                </a:tc>
                <a:tc>
                  <a:txBody>
                    <a:bodyPr/>
                    <a:lstStyle/>
                    <a:p>
                      <a:r>
                        <a:rPr lang="en-US" sz="1000"/>
                        <a:t>47707</a:t>
                      </a:r>
                    </a:p>
                  </a:txBody>
                  <a:tcPr/>
                </a:tc>
                <a:tc>
                  <a:txBody>
                    <a:bodyPr/>
                    <a:lstStyle/>
                    <a:p>
                      <a:r>
                        <a:rPr lang="en-US" sz="1000"/>
                        <a:t>1324</a:t>
                      </a:r>
                    </a:p>
                  </a:txBody>
                  <a:tcPr/>
                </a:tc>
                <a:tc>
                  <a:txBody>
                    <a:bodyPr/>
                    <a:lstStyle/>
                    <a:p>
                      <a:r>
                        <a:rPr lang="en-US" sz="1000"/>
                        <a:t>5504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01393916"/>
                  </a:ext>
                </a:extLst>
              </a:tr>
              <a:tr h="370840">
                <a:tc>
                  <a:txBody>
                    <a:bodyPr/>
                    <a:lstStyle/>
                    <a:p>
                      <a:r>
                        <a:rPr lang="sv-SE" sz="1000" b="1"/>
                        <a:t>Extra 3 - 2018-04-01 11:56:34</a:t>
                      </a:r>
                      <a:r>
                        <a:rPr lang="sv-SE" sz="1000"/>
                        <a:t>
Abgehängt!</a:t>
                      </a:r>
                      <a:endParaRPr lang="en-US" sz="1000"/>
                    </a:p>
                  </a:txBody>
                  <a:tcPr/>
                </a:tc>
                <a:tc>
                  <a:txBody>
                    <a:bodyPr/>
                    <a:lstStyle/>
                    <a:p>
                      <a:r>
                        <a:rPr lang="en-US" sz="1000"/>
                        <a:t>42331</a:t>
                      </a:r>
                    </a:p>
                  </a:txBody>
                  <a:tcPr/>
                </a:tc>
                <a:tc>
                  <a:txBody>
                    <a:bodyPr/>
                    <a:lstStyle/>
                    <a:p>
                      <a:r>
                        <a:rPr lang="en-US" sz="1000"/>
                        <a:t>35982</a:t>
                      </a:r>
                    </a:p>
                  </a:txBody>
                  <a:tcPr/>
                </a:tc>
                <a:tc>
                  <a:txBody>
                    <a:bodyPr/>
                    <a:lstStyle/>
                    <a:p>
                      <a:r>
                        <a:rPr lang="en-US" sz="1000"/>
                        <a:t>381</a:t>
                      </a:r>
                    </a:p>
                  </a:txBody>
                  <a:tcPr/>
                </a:tc>
                <a:tc>
                  <a:txBody>
                    <a:bodyPr/>
                    <a:lstStyle/>
                    <a:p>
                      <a:r>
                        <a:rPr lang="en-US" sz="1000"/>
                        <a:t>5968</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55123616"/>
                  </a:ext>
                </a:extLst>
              </a:tr>
              <a:tr h="370840">
                <a:tc>
                  <a:txBody>
                    <a:bodyPr/>
                    <a:lstStyle/>
                    <a:p>
                      <a:r>
                        <a:rPr lang="de-DE" sz="1000" b="1"/>
                        <a:t>Extra 3 - 2018-03-22 08:53:26</a:t>
                      </a:r>
                      <a:r>
                        <a:rPr lang="de-DE" sz="1000"/>
                        <a:t>
Deutschland. Das Land der haptischen Simulationen.</a:t>
                      </a:r>
                      <a:endParaRPr lang="en-US" sz="1000"/>
                    </a:p>
                  </a:txBody>
                  <a:tcPr/>
                </a:tc>
                <a:tc>
                  <a:txBody>
                    <a:bodyPr/>
                    <a:lstStyle/>
                    <a:p>
                      <a:r>
                        <a:rPr lang="en-US" sz="1000"/>
                        <a:t>36108</a:t>
                      </a:r>
                    </a:p>
                  </a:txBody>
                  <a:tcPr/>
                </a:tc>
                <a:tc>
                  <a:txBody>
                    <a:bodyPr/>
                    <a:lstStyle/>
                    <a:p>
                      <a:r>
                        <a:rPr lang="en-US" sz="1000"/>
                        <a:t>21736</a:t>
                      </a:r>
                    </a:p>
                  </a:txBody>
                  <a:tcPr/>
                </a:tc>
                <a:tc>
                  <a:txBody>
                    <a:bodyPr/>
                    <a:lstStyle/>
                    <a:p>
                      <a:r>
                        <a:rPr lang="en-US" sz="1000"/>
                        <a:t>9217</a:t>
                      </a:r>
                    </a:p>
                  </a:txBody>
                  <a:tcPr/>
                </a:tc>
                <a:tc>
                  <a:txBody>
                    <a:bodyPr/>
                    <a:lstStyle/>
                    <a:p>
                      <a:r>
                        <a:rPr lang="en-US" sz="1000"/>
                        <a:t>5155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26516670"/>
                  </a:ext>
                </a:extLst>
              </a:tr>
              <a:tr h="370840">
                <a:tc>
                  <a:txBody>
                    <a:bodyPr/>
                    <a:lstStyle/>
                    <a:p>
                      <a:r>
                        <a:rPr lang="de-DE" sz="1000" b="1"/>
                        <a:t>Extra 3 - 2018-03-28 08:12:00</a:t>
                      </a:r>
                      <a:r>
                        <a:rPr lang="de-DE" sz="1000"/>
                        <a:t>
Warst Du schon mal in Elmshorn? Schau diesen Film, dann willste hin.</a:t>
                      </a:r>
                      <a:endParaRPr lang="en-US" sz="1000"/>
                    </a:p>
                  </a:txBody>
                  <a:tcPr/>
                </a:tc>
                <a:tc>
                  <a:txBody>
                    <a:bodyPr/>
                    <a:lstStyle/>
                    <a:p>
                      <a:r>
                        <a:rPr lang="en-US" sz="1000"/>
                        <a:t>21107</a:t>
                      </a:r>
                    </a:p>
                  </a:txBody>
                  <a:tcPr/>
                </a:tc>
                <a:tc>
                  <a:txBody>
                    <a:bodyPr/>
                    <a:lstStyle/>
                    <a:p>
                      <a:r>
                        <a:rPr lang="en-US" sz="1000"/>
                        <a:t>10771</a:t>
                      </a:r>
                    </a:p>
                  </a:txBody>
                  <a:tcPr/>
                </a:tc>
                <a:tc>
                  <a:txBody>
                    <a:bodyPr/>
                    <a:lstStyle/>
                    <a:p>
                      <a:r>
                        <a:rPr lang="en-US" sz="1000"/>
                        <a:t>8135</a:t>
                      </a:r>
                    </a:p>
                  </a:txBody>
                  <a:tcPr/>
                </a:tc>
                <a:tc>
                  <a:txBody>
                    <a:bodyPr/>
                    <a:lstStyle/>
                    <a:p>
                      <a:r>
                        <a:rPr lang="en-US" sz="1000"/>
                        <a:t>2201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76256940"/>
                  </a:ext>
                </a:extLst>
              </a:tr>
              <a:tr h="370840">
                <a:tc>
                  <a:txBody>
                    <a:bodyPr/>
                    <a:lstStyle/>
                    <a:p>
                      <a:r>
                        <a:rPr lang="de-DE" sz="1000" b="1"/>
                        <a:t>Extra 3 - 2018-03-27 12:53:39</a:t>
                      </a:r>
                      <a:r>
                        <a:rPr lang="de-DE" sz="1000"/>
                        <a:t>
Facebook löschen? Überleg es dir gut!</a:t>
                      </a:r>
                      <a:endParaRPr lang="en-US" sz="1000"/>
                    </a:p>
                  </a:txBody>
                  <a:tcPr/>
                </a:tc>
                <a:tc>
                  <a:txBody>
                    <a:bodyPr/>
                    <a:lstStyle/>
                    <a:p>
                      <a:r>
                        <a:rPr lang="en-US" sz="1000"/>
                        <a:t>17791</a:t>
                      </a:r>
                    </a:p>
                  </a:txBody>
                  <a:tcPr/>
                </a:tc>
                <a:tc>
                  <a:txBody>
                    <a:bodyPr/>
                    <a:lstStyle/>
                    <a:p>
                      <a:r>
                        <a:rPr lang="en-US" sz="1000"/>
                        <a:t>14618</a:t>
                      </a:r>
                    </a:p>
                  </a:txBody>
                  <a:tcPr/>
                </a:tc>
                <a:tc>
                  <a:txBody>
                    <a:bodyPr/>
                    <a:lstStyle/>
                    <a:p>
                      <a:r>
                        <a:rPr lang="en-US" sz="1000"/>
                        <a:t>356</a:t>
                      </a:r>
                    </a:p>
                  </a:txBody>
                  <a:tcPr/>
                </a:tc>
                <a:tc>
                  <a:txBody>
                    <a:bodyPr/>
                    <a:lstStyle/>
                    <a:p>
                      <a:r>
                        <a:rPr lang="en-US" sz="1000"/>
                        <a:t>2817</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12070450"/>
                  </a:ext>
                </a:extLst>
              </a:tr>
            </a:tbl>
          </a:graphicData>
        </a:graphic>
      </p:graphicFrame>
      <p:sp>
        <p:nvSpPr>
          <p:cNvPr id="4" name="Text Placeholder 3">
            <a:extLst>
              <a:ext uri="{FF2B5EF4-FFF2-40B4-BE49-F238E27FC236}">
                <a16:creationId xmlns:a16="http://schemas.microsoft.com/office/drawing/2014/main" id="{8200C594-17F5-4D8D-AF52-9D3DB42AEAD6}"/>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18144382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A1BE7-41D4-4BD6-81F4-CC3B4DF3B968}"/>
              </a:ext>
            </a:extLst>
          </p:cNvPr>
          <p:cNvSpPr>
            <a:spLocks noGrp="1"/>
          </p:cNvSpPr>
          <p:nvPr>
            <p:ph type="title"/>
          </p:nvPr>
        </p:nvSpPr>
        <p:spPr/>
        <p:txBody>
          <a:bodyPr/>
          <a:lstStyle/>
          <a:p>
            <a:r>
              <a:rPr lang="en-US"/>
              <a:t>Eigene Posts - Reaktionen - Export</a:t>
            </a:r>
          </a:p>
        </p:txBody>
      </p:sp>
      <p:graphicFrame>
        <p:nvGraphicFramePr>
          <p:cNvPr id="5" name="Table Placeholder 4">
            <a:extLst>
              <a:ext uri="{FF2B5EF4-FFF2-40B4-BE49-F238E27FC236}">
                <a16:creationId xmlns:a16="http://schemas.microsoft.com/office/drawing/2014/main" id="{B3631B71-C721-4D51-A8E4-2DD81DF02283}"/>
              </a:ext>
            </a:extLst>
          </p:cNvPr>
          <p:cNvGraphicFramePr>
            <a:graphicFrameLocks noGrp="1"/>
          </p:cNvGraphicFramePr>
          <p:nvPr>
            <p:ph type="tbl" sz="quarter" idx="13"/>
            <p:extLst>
              <p:ext uri="{D42A27DB-BD31-4B8C-83A1-F6EECF244321}">
                <p14:modId xmlns:p14="http://schemas.microsoft.com/office/powerpoint/2010/main" val="3784705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663249637"/>
                    </a:ext>
                  </a:extLst>
                </a:gridCol>
                <a:gridCol w="822960">
                  <a:extLst>
                    <a:ext uri="{9D8B030D-6E8A-4147-A177-3AD203B41FA5}">
                      <a16:colId xmlns:a16="http://schemas.microsoft.com/office/drawing/2014/main" val="2986589611"/>
                    </a:ext>
                  </a:extLst>
                </a:gridCol>
                <a:gridCol w="493776">
                  <a:extLst>
                    <a:ext uri="{9D8B030D-6E8A-4147-A177-3AD203B41FA5}">
                      <a16:colId xmlns:a16="http://schemas.microsoft.com/office/drawing/2014/main" val="3516968905"/>
                    </a:ext>
                  </a:extLst>
                </a:gridCol>
                <a:gridCol w="493776">
                  <a:extLst>
                    <a:ext uri="{9D8B030D-6E8A-4147-A177-3AD203B41FA5}">
                      <a16:colId xmlns:a16="http://schemas.microsoft.com/office/drawing/2014/main" val="1303863864"/>
                    </a:ext>
                  </a:extLst>
                </a:gridCol>
                <a:gridCol w="493776">
                  <a:extLst>
                    <a:ext uri="{9D8B030D-6E8A-4147-A177-3AD203B41FA5}">
                      <a16:colId xmlns:a16="http://schemas.microsoft.com/office/drawing/2014/main" val="1460952021"/>
                    </a:ext>
                  </a:extLst>
                </a:gridCol>
                <a:gridCol w="493776">
                  <a:extLst>
                    <a:ext uri="{9D8B030D-6E8A-4147-A177-3AD203B41FA5}">
                      <a16:colId xmlns:a16="http://schemas.microsoft.com/office/drawing/2014/main" val="1972959239"/>
                    </a:ext>
                  </a:extLst>
                </a:gridCol>
                <a:gridCol w="493776">
                  <a:extLst>
                    <a:ext uri="{9D8B030D-6E8A-4147-A177-3AD203B41FA5}">
                      <a16:colId xmlns:a16="http://schemas.microsoft.com/office/drawing/2014/main" val="1181774968"/>
                    </a:ext>
                  </a:extLst>
                </a:gridCol>
                <a:gridCol w="493776">
                  <a:extLst>
                    <a:ext uri="{9D8B030D-6E8A-4147-A177-3AD203B41FA5}">
                      <a16:colId xmlns:a16="http://schemas.microsoft.com/office/drawing/2014/main" val="3855642110"/>
                    </a:ext>
                  </a:extLst>
                </a:gridCol>
                <a:gridCol w="493776">
                  <a:extLst>
                    <a:ext uri="{9D8B030D-6E8A-4147-A177-3AD203B41FA5}">
                      <a16:colId xmlns:a16="http://schemas.microsoft.com/office/drawing/2014/main" val="176918413"/>
                    </a:ext>
                  </a:extLst>
                </a:gridCol>
                <a:gridCol w="493776">
                  <a:extLst>
                    <a:ext uri="{9D8B030D-6E8A-4147-A177-3AD203B41FA5}">
                      <a16:colId xmlns:a16="http://schemas.microsoft.com/office/drawing/2014/main" val="16608892"/>
                    </a:ext>
                  </a:extLst>
                </a:gridCol>
                <a:gridCol w="493776">
                  <a:extLst>
                    <a:ext uri="{9D8B030D-6E8A-4147-A177-3AD203B41FA5}">
                      <a16:colId xmlns:a16="http://schemas.microsoft.com/office/drawing/2014/main" val="3117760509"/>
                    </a:ext>
                  </a:extLst>
                </a:gridCol>
              </a:tblGrid>
              <a:tr h="370840">
                <a:tc>
                  <a:txBody>
                    <a:bodyPr/>
                    <a:lstStyle/>
                    <a:p>
                      <a:r>
                        <a:rPr lang="en-US" sz="1000"/>
                        <a:t>Post</a:t>
                      </a:r>
                    </a:p>
                  </a:txBody>
                  <a:tcPr/>
                </a:tc>
                <a:tc>
                  <a:txBody>
                    <a:bodyPr/>
                    <a:lstStyle/>
                    <a:p>
                      <a:r>
                        <a:rPr lang="en-US" sz="1000"/>
                        <a:t>Reaktionen</a:t>
                      </a:r>
                    </a:p>
                  </a:txBody>
                  <a:tcPr/>
                </a:tc>
                <a:tc>
                  <a:txBody>
                    <a:bodyPr/>
                    <a:lstStyle/>
                    <a:p>
                      <a:r>
                        <a:rPr lang="en-US" sz="1000"/>
                        <a:t>like</a:t>
                      </a:r>
                    </a:p>
                  </a:txBody>
                  <a:tcPr/>
                </a:tc>
                <a:tc>
                  <a:txBody>
                    <a:bodyPr/>
                    <a:lstStyle/>
                    <a:p>
                      <a:r>
                        <a:rPr lang="en-US" sz="1000"/>
                        <a:t>love</a:t>
                      </a:r>
                    </a:p>
                  </a:txBody>
                  <a:tcPr/>
                </a:tc>
                <a:tc>
                  <a:txBody>
                    <a:bodyPr/>
                    <a:lstStyle/>
                    <a:p>
                      <a:r>
                        <a:rPr lang="en-US" sz="1000"/>
                        <a:t>wow</a:t>
                      </a:r>
                    </a:p>
                  </a:txBody>
                  <a:tcPr/>
                </a:tc>
                <a:tc>
                  <a:txBody>
                    <a:bodyPr/>
                    <a:lstStyle/>
                    <a:p>
                      <a:r>
                        <a:rPr lang="en-US" sz="1000"/>
                        <a:t>haha</a:t>
                      </a:r>
                    </a:p>
                  </a:txBody>
                  <a:tcPr/>
                </a:tc>
                <a:tc>
                  <a:txBody>
                    <a:bodyPr/>
                    <a:lstStyle/>
                    <a:p>
                      <a:r>
                        <a:rPr lang="en-US" sz="1000"/>
                        <a:t>sorry</a:t>
                      </a:r>
                    </a:p>
                  </a:txBody>
                  <a:tcPr/>
                </a:tc>
                <a:tc>
                  <a:txBody>
                    <a:bodyPr/>
                    <a:lstStyle/>
                    <a:p>
                      <a:r>
                        <a:rPr lang="en-US" sz="1000"/>
                        <a:t>anger</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595192529"/>
                  </a:ext>
                </a:extLst>
              </a:tr>
              <a:tr h="370840">
                <a:tc>
                  <a:txBody>
                    <a:bodyPr/>
                    <a:lstStyle/>
                    <a:p>
                      <a:r>
                        <a:rPr lang="en-US" sz="1000" b="1"/>
                        <a:t>Extra 3 - 2018-04-01 13:28:19</a:t>
                      </a:r>
                      <a:r>
                        <a:rPr lang="en-US" sz="1000"/>
                        <a:t>
So sad...</a:t>
                      </a:r>
                    </a:p>
                  </a:txBody>
                  <a:tcPr/>
                </a:tc>
                <a:tc>
                  <a:txBody>
                    <a:bodyPr/>
                    <a:lstStyle/>
                    <a:p>
                      <a:r>
                        <a:rPr lang="en-US" sz="1000"/>
                        <a:t>47707</a:t>
                      </a:r>
                    </a:p>
                  </a:txBody>
                  <a:tcPr/>
                </a:tc>
                <a:tc>
                  <a:txBody>
                    <a:bodyPr/>
                    <a:lstStyle/>
                    <a:p>
                      <a:r>
                        <a:rPr lang="en-US" sz="1000"/>
                        <a:t>26390</a:t>
                      </a:r>
                    </a:p>
                  </a:txBody>
                  <a:tcPr/>
                </a:tc>
                <a:tc>
                  <a:txBody>
                    <a:bodyPr/>
                    <a:lstStyle/>
                    <a:p>
                      <a:r>
                        <a:rPr lang="en-US" sz="1000"/>
                        <a:t>262</a:t>
                      </a:r>
                    </a:p>
                  </a:txBody>
                  <a:tcPr/>
                </a:tc>
                <a:tc>
                  <a:txBody>
                    <a:bodyPr/>
                    <a:lstStyle/>
                    <a:p>
                      <a:r>
                        <a:rPr lang="en-US" sz="1000"/>
                        <a:t>239</a:t>
                      </a:r>
                    </a:p>
                  </a:txBody>
                  <a:tcPr/>
                </a:tc>
                <a:tc>
                  <a:txBody>
                    <a:bodyPr/>
                    <a:lstStyle/>
                    <a:p>
                      <a:r>
                        <a:rPr lang="en-US" sz="1000"/>
                        <a:t>20100</a:t>
                      </a:r>
                    </a:p>
                  </a:txBody>
                  <a:tcPr/>
                </a:tc>
                <a:tc>
                  <a:txBody>
                    <a:bodyPr/>
                    <a:lstStyle/>
                    <a:p>
                      <a:r>
                        <a:rPr lang="en-US" sz="1000"/>
                        <a:t>683</a:t>
                      </a:r>
                    </a:p>
                  </a:txBody>
                  <a:tcPr/>
                </a:tc>
                <a:tc>
                  <a:txBody>
                    <a:bodyPr/>
                    <a:lstStyle/>
                    <a:p>
                      <a:r>
                        <a:rPr lang="en-US" sz="1000"/>
                        <a:t>33</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05461128"/>
                  </a:ext>
                </a:extLst>
              </a:tr>
              <a:tr h="370840">
                <a:tc>
                  <a:txBody>
                    <a:bodyPr/>
                    <a:lstStyle/>
                    <a:p>
                      <a:r>
                        <a:rPr lang="sv-SE" sz="1000" b="1"/>
                        <a:t>Extra 3 - 2018-04-01 11:56:34</a:t>
                      </a:r>
                      <a:r>
                        <a:rPr lang="sv-SE" sz="1000"/>
                        <a:t>
Abgehängt!</a:t>
                      </a:r>
                      <a:endParaRPr lang="en-US" sz="1000"/>
                    </a:p>
                  </a:txBody>
                  <a:tcPr/>
                </a:tc>
                <a:tc>
                  <a:txBody>
                    <a:bodyPr/>
                    <a:lstStyle/>
                    <a:p>
                      <a:r>
                        <a:rPr lang="en-US" sz="1000"/>
                        <a:t>35982</a:t>
                      </a:r>
                    </a:p>
                  </a:txBody>
                  <a:tcPr/>
                </a:tc>
                <a:tc>
                  <a:txBody>
                    <a:bodyPr/>
                    <a:lstStyle/>
                    <a:p>
                      <a:r>
                        <a:rPr lang="en-US" sz="1000"/>
                        <a:t>22164</a:t>
                      </a:r>
                    </a:p>
                  </a:txBody>
                  <a:tcPr/>
                </a:tc>
                <a:tc>
                  <a:txBody>
                    <a:bodyPr/>
                    <a:lstStyle/>
                    <a:p>
                      <a:r>
                        <a:rPr lang="en-US" sz="1000"/>
                        <a:t>192</a:t>
                      </a:r>
                    </a:p>
                  </a:txBody>
                  <a:tcPr/>
                </a:tc>
                <a:tc>
                  <a:txBody>
                    <a:bodyPr/>
                    <a:lstStyle/>
                    <a:p>
                      <a:r>
                        <a:rPr lang="en-US" sz="1000"/>
                        <a:t>246</a:t>
                      </a:r>
                    </a:p>
                  </a:txBody>
                  <a:tcPr/>
                </a:tc>
                <a:tc>
                  <a:txBody>
                    <a:bodyPr/>
                    <a:lstStyle/>
                    <a:p>
                      <a:r>
                        <a:rPr lang="en-US" sz="1000"/>
                        <a:t>12695</a:t>
                      </a:r>
                    </a:p>
                  </a:txBody>
                  <a:tcPr/>
                </a:tc>
                <a:tc>
                  <a:txBody>
                    <a:bodyPr/>
                    <a:lstStyle/>
                    <a:p>
                      <a:r>
                        <a:rPr lang="en-US" sz="1000"/>
                        <a:t>412</a:t>
                      </a:r>
                    </a:p>
                  </a:txBody>
                  <a:tcPr/>
                </a:tc>
                <a:tc>
                  <a:txBody>
                    <a:bodyPr/>
                    <a:lstStyle/>
                    <a:p>
                      <a:r>
                        <a:rPr lang="en-US" sz="1000"/>
                        <a:t>273</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168675431"/>
                  </a:ext>
                </a:extLst>
              </a:tr>
              <a:tr h="370840">
                <a:tc>
                  <a:txBody>
                    <a:bodyPr/>
                    <a:lstStyle/>
                    <a:p>
                      <a:r>
                        <a:rPr lang="de-DE" sz="1000" b="1"/>
                        <a:t>Extra 3 - 2018-03-22 08:53:26</a:t>
                      </a:r>
                      <a:r>
                        <a:rPr lang="de-DE" sz="1000"/>
                        <a:t>
Deutschland. Das Land der haptischen Simulationen.
</a:t>
                      </a:r>
                      <a:r>
                        <a:rPr lang="de-DE" sz="1000" b="1"/>
                        <a:t>Attachment:</a:t>
                      </a:r>
                      <a:r>
                        <a:rPr lang="de-DE" sz="1000"/>
                        <a:t>
</a:t>
                      </a:r>
                      <a:r>
                        <a:rPr lang="de-DE" sz="1000" i="1"/>
                        <a:t>Name</a:t>
                      </a:r>
                      <a:r>
                        <a:rPr lang="de-DE" sz="1000"/>
                        <a:t>: Vechta: Tunnel vs. Brücke</a:t>
                      </a:r>
                      <a:endParaRPr lang="en-US" sz="1000"/>
                    </a:p>
                  </a:txBody>
                  <a:tcPr/>
                </a:tc>
                <a:tc>
                  <a:txBody>
                    <a:bodyPr/>
                    <a:lstStyle/>
                    <a:p>
                      <a:r>
                        <a:rPr lang="en-US" sz="1000"/>
                        <a:t>21736</a:t>
                      </a:r>
                    </a:p>
                  </a:txBody>
                  <a:tcPr/>
                </a:tc>
                <a:tc>
                  <a:txBody>
                    <a:bodyPr/>
                    <a:lstStyle/>
                    <a:p>
                      <a:r>
                        <a:rPr lang="en-US" sz="1000"/>
                        <a:t>10561</a:t>
                      </a:r>
                    </a:p>
                  </a:txBody>
                  <a:tcPr/>
                </a:tc>
                <a:tc>
                  <a:txBody>
                    <a:bodyPr/>
                    <a:lstStyle/>
                    <a:p>
                      <a:r>
                        <a:rPr lang="en-US" sz="1000"/>
                        <a:t>161</a:t>
                      </a:r>
                    </a:p>
                  </a:txBody>
                  <a:tcPr/>
                </a:tc>
                <a:tc>
                  <a:txBody>
                    <a:bodyPr/>
                    <a:lstStyle/>
                    <a:p>
                      <a:r>
                        <a:rPr lang="en-US" sz="1000"/>
                        <a:t>458</a:t>
                      </a:r>
                    </a:p>
                  </a:txBody>
                  <a:tcPr/>
                </a:tc>
                <a:tc>
                  <a:txBody>
                    <a:bodyPr/>
                    <a:lstStyle/>
                    <a:p>
                      <a:r>
                        <a:rPr lang="en-US" sz="1000"/>
                        <a:t>9510</a:t>
                      </a:r>
                    </a:p>
                  </a:txBody>
                  <a:tcPr/>
                </a:tc>
                <a:tc>
                  <a:txBody>
                    <a:bodyPr/>
                    <a:lstStyle/>
                    <a:p>
                      <a:r>
                        <a:rPr lang="en-US" sz="1000"/>
                        <a:t>275</a:t>
                      </a:r>
                    </a:p>
                  </a:txBody>
                  <a:tcPr/>
                </a:tc>
                <a:tc>
                  <a:txBody>
                    <a:bodyPr/>
                    <a:lstStyle/>
                    <a:p>
                      <a:r>
                        <a:rPr lang="en-US" sz="1000"/>
                        <a:t>771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82518247"/>
                  </a:ext>
                </a:extLst>
              </a:tr>
              <a:tr h="370840">
                <a:tc>
                  <a:txBody>
                    <a:bodyPr/>
                    <a:lstStyle/>
                    <a:p>
                      <a:r>
                        <a:rPr lang="de-DE" sz="1000" b="1"/>
                        <a:t>Extra 3 - 2018-03-20 11:12:59</a:t>
                      </a:r>
                      <a:r>
                        <a:rPr lang="de-DE" sz="1000"/>
                        <a:t>
Wenn sich die hohen Tiere auch mal so engagieren würden ...</a:t>
                      </a:r>
                      <a:endParaRPr lang="en-US" sz="1000"/>
                    </a:p>
                  </a:txBody>
                  <a:tcPr/>
                </a:tc>
                <a:tc>
                  <a:txBody>
                    <a:bodyPr/>
                    <a:lstStyle/>
                    <a:p>
                      <a:r>
                        <a:rPr lang="en-US" sz="1000"/>
                        <a:t>14894</a:t>
                      </a:r>
                    </a:p>
                  </a:txBody>
                  <a:tcPr/>
                </a:tc>
                <a:tc>
                  <a:txBody>
                    <a:bodyPr/>
                    <a:lstStyle/>
                    <a:p>
                      <a:r>
                        <a:rPr lang="en-US" sz="1000"/>
                        <a:t>11982</a:t>
                      </a:r>
                    </a:p>
                  </a:txBody>
                  <a:tcPr/>
                </a:tc>
                <a:tc>
                  <a:txBody>
                    <a:bodyPr/>
                    <a:lstStyle/>
                    <a:p>
                      <a:r>
                        <a:rPr lang="en-US" sz="1000"/>
                        <a:t>1314</a:t>
                      </a:r>
                    </a:p>
                  </a:txBody>
                  <a:tcPr/>
                </a:tc>
                <a:tc>
                  <a:txBody>
                    <a:bodyPr/>
                    <a:lstStyle/>
                    <a:p>
                      <a:r>
                        <a:rPr lang="en-US" sz="1000"/>
                        <a:t>48</a:t>
                      </a:r>
                    </a:p>
                  </a:txBody>
                  <a:tcPr/>
                </a:tc>
                <a:tc>
                  <a:txBody>
                    <a:bodyPr/>
                    <a:lstStyle/>
                    <a:p>
                      <a:r>
                        <a:rPr lang="en-US" sz="1000"/>
                        <a:t>1541</a:t>
                      </a:r>
                    </a:p>
                  </a:txBody>
                  <a:tcPr/>
                </a:tc>
                <a:tc>
                  <a:txBody>
                    <a:bodyPr/>
                    <a:lstStyle/>
                    <a:p>
                      <a:r>
                        <a:rPr lang="en-US" sz="1000"/>
                        <a:t>4</a:t>
                      </a:r>
                    </a:p>
                  </a:txBody>
                  <a:tcPr/>
                </a:tc>
                <a:tc>
                  <a:txBody>
                    <a:bodyPr/>
                    <a:lstStyle/>
                    <a:p>
                      <a:r>
                        <a:rPr lang="en-US" sz="1000"/>
                        <a:t>5</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86882641"/>
                  </a:ext>
                </a:extLst>
              </a:tr>
              <a:tr h="370840">
                <a:tc>
                  <a:txBody>
                    <a:bodyPr/>
                    <a:lstStyle/>
                    <a:p>
                      <a:r>
                        <a:rPr lang="de-DE" sz="1000" b="1"/>
                        <a:t>Extra 3 - 2018-03-27 12:53:39</a:t>
                      </a:r>
                      <a:r>
                        <a:rPr lang="de-DE" sz="1000"/>
                        <a:t>
Facebook löschen? Überleg es dir gut!</a:t>
                      </a:r>
                      <a:endParaRPr lang="en-US" sz="1000"/>
                    </a:p>
                  </a:txBody>
                  <a:tcPr/>
                </a:tc>
                <a:tc>
                  <a:txBody>
                    <a:bodyPr/>
                    <a:lstStyle/>
                    <a:p>
                      <a:r>
                        <a:rPr lang="en-US" sz="1000"/>
                        <a:t>14618</a:t>
                      </a:r>
                    </a:p>
                  </a:txBody>
                  <a:tcPr/>
                </a:tc>
                <a:tc>
                  <a:txBody>
                    <a:bodyPr/>
                    <a:lstStyle/>
                    <a:p>
                      <a:r>
                        <a:rPr lang="en-US" sz="1000"/>
                        <a:t>8254</a:t>
                      </a:r>
                    </a:p>
                  </a:txBody>
                  <a:tcPr/>
                </a:tc>
                <a:tc>
                  <a:txBody>
                    <a:bodyPr/>
                    <a:lstStyle/>
                    <a:p>
                      <a:r>
                        <a:rPr lang="en-US" sz="1000"/>
                        <a:t>200</a:t>
                      </a:r>
                    </a:p>
                  </a:txBody>
                  <a:tcPr/>
                </a:tc>
                <a:tc>
                  <a:txBody>
                    <a:bodyPr/>
                    <a:lstStyle/>
                    <a:p>
                      <a:r>
                        <a:rPr lang="en-US" sz="1000"/>
                        <a:t>58</a:t>
                      </a:r>
                    </a:p>
                  </a:txBody>
                  <a:tcPr/>
                </a:tc>
                <a:tc>
                  <a:txBody>
                    <a:bodyPr/>
                    <a:lstStyle/>
                    <a:p>
                      <a:r>
                        <a:rPr lang="en-US" sz="1000"/>
                        <a:t>6081</a:t>
                      </a:r>
                    </a:p>
                  </a:txBody>
                  <a:tcPr/>
                </a:tc>
                <a:tc>
                  <a:txBody>
                    <a:bodyPr/>
                    <a:lstStyle/>
                    <a:p>
                      <a:r>
                        <a:rPr lang="en-US" sz="1000"/>
                        <a:t>19</a:t>
                      </a:r>
                    </a:p>
                  </a:txBody>
                  <a:tcPr/>
                </a:tc>
                <a:tc>
                  <a:txBody>
                    <a:bodyPr/>
                    <a:lstStyle/>
                    <a:p>
                      <a:r>
                        <a:rPr lang="en-US" sz="1000"/>
                        <a:t>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87136953"/>
                  </a:ext>
                </a:extLst>
              </a:tr>
            </a:tbl>
          </a:graphicData>
        </a:graphic>
      </p:graphicFrame>
      <p:sp>
        <p:nvSpPr>
          <p:cNvPr id="4" name="Text Placeholder 3">
            <a:extLst>
              <a:ext uri="{FF2B5EF4-FFF2-40B4-BE49-F238E27FC236}">
                <a16:creationId xmlns:a16="http://schemas.microsoft.com/office/drawing/2014/main" id="{A9C263A2-B3BD-4F6F-A29E-FD7142869996}"/>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22961433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32E26-BE2F-4D4B-9C23-442CD2E3AB7F}"/>
              </a:ext>
            </a:extLst>
          </p:cNvPr>
          <p:cNvSpPr>
            <a:spLocks noGrp="1"/>
          </p:cNvSpPr>
          <p:nvPr>
            <p:ph type="title"/>
          </p:nvPr>
        </p:nvSpPr>
        <p:spPr/>
        <p:txBody>
          <a:bodyPr/>
          <a:lstStyle/>
          <a:p>
            <a:r>
              <a:rPr lang="en-US"/>
              <a:t>Eigene Videos - Crossposts - Export</a:t>
            </a:r>
          </a:p>
        </p:txBody>
      </p:sp>
      <p:graphicFrame>
        <p:nvGraphicFramePr>
          <p:cNvPr id="5" name="Table Placeholder 4">
            <a:extLst>
              <a:ext uri="{FF2B5EF4-FFF2-40B4-BE49-F238E27FC236}">
                <a16:creationId xmlns:a16="http://schemas.microsoft.com/office/drawing/2014/main" id="{4B02434A-5A11-48D0-91F0-2408EF90CCAF}"/>
              </a:ext>
            </a:extLst>
          </p:cNvPr>
          <p:cNvGraphicFramePr>
            <a:graphicFrameLocks noGrp="1"/>
          </p:cNvGraphicFramePr>
          <p:nvPr>
            <p:ph type="tbl" sz="quarter" idx="13"/>
            <p:extLst>
              <p:ext uri="{D42A27DB-BD31-4B8C-83A1-F6EECF244321}">
                <p14:modId xmlns:p14="http://schemas.microsoft.com/office/powerpoint/2010/main" val="3276195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099652845"/>
                    </a:ext>
                  </a:extLst>
                </a:gridCol>
                <a:gridCol w="493776">
                  <a:extLst>
                    <a:ext uri="{9D8B030D-6E8A-4147-A177-3AD203B41FA5}">
                      <a16:colId xmlns:a16="http://schemas.microsoft.com/office/drawing/2014/main" val="3056282104"/>
                    </a:ext>
                  </a:extLst>
                </a:gridCol>
                <a:gridCol w="411480">
                  <a:extLst>
                    <a:ext uri="{9D8B030D-6E8A-4147-A177-3AD203B41FA5}">
                      <a16:colId xmlns:a16="http://schemas.microsoft.com/office/drawing/2014/main" val="805277069"/>
                    </a:ext>
                  </a:extLst>
                </a:gridCol>
                <a:gridCol w="411480">
                  <a:extLst>
                    <a:ext uri="{9D8B030D-6E8A-4147-A177-3AD203B41FA5}">
                      <a16:colId xmlns:a16="http://schemas.microsoft.com/office/drawing/2014/main" val="2315924293"/>
                    </a:ext>
                  </a:extLst>
                </a:gridCol>
                <a:gridCol w="246888">
                  <a:extLst>
                    <a:ext uri="{9D8B030D-6E8A-4147-A177-3AD203B41FA5}">
                      <a16:colId xmlns:a16="http://schemas.microsoft.com/office/drawing/2014/main" val="985771516"/>
                    </a:ext>
                  </a:extLst>
                </a:gridCol>
                <a:gridCol w="658368">
                  <a:extLst>
                    <a:ext uri="{9D8B030D-6E8A-4147-A177-3AD203B41FA5}">
                      <a16:colId xmlns:a16="http://schemas.microsoft.com/office/drawing/2014/main" val="2663800702"/>
                    </a:ext>
                  </a:extLst>
                </a:gridCol>
                <a:gridCol w="576072">
                  <a:extLst>
                    <a:ext uri="{9D8B030D-6E8A-4147-A177-3AD203B41FA5}">
                      <a16:colId xmlns:a16="http://schemas.microsoft.com/office/drawing/2014/main" val="1232419666"/>
                    </a:ext>
                  </a:extLst>
                </a:gridCol>
                <a:gridCol w="576072">
                  <a:extLst>
                    <a:ext uri="{9D8B030D-6E8A-4147-A177-3AD203B41FA5}">
                      <a16:colId xmlns:a16="http://schemas.microsoft.com/office/drawing/2014/main" val="3019779683"/>
                    </a:ext>
                  </a:extLst>
                </a:gridCol>
                <a:gridCol w="411480">
                  <a:extLst>
                    <a:ext uri="{9D8B030D-6E8A-4147-A177-3AD203B41FA5}">
                      <a16:colId xmlns:a16="http://schemas.microsoft.com/office/drawing/2014/main" val="981311275"/>
                    </a:ext>
                  </a:extLst>
                </a:gridCol>
                <a:gridCol w="658368">
                  <a:extLst>
                    <a:ext uri="{9D8B030D-6E8A-4147-A177-3AD203B41FA5}">
                      <a16:colId xmlns:a16="http://schemas.microsoft.com/office/drawing/2014/main" val="1774677408"/>
                    </a:ext>
                  </a:extLst>
                </a:gridCol>
                <a:gridCol w="329184">
                  <a:extLst>
                    <a:ext uri="{9D8B030D-6E8A-4147-A177-3AD203B41FA5}">
                      <a16:colId xmlns:a16="http://schemas.microsoft.com/office/drawing/2014/main" val="3020549694"/>
                    </a:ext>
                  </a:extLst>
                </a:gridCol>
                <a:gridCol w="493776">
                  <a:extLst>
                    <a:ext uri="{9D8B030D-6E8A-4147-A177-3AD203B41FA5}">
                      <a16:colId xmlns:a16="http://schemas.microsoft.com/office/drawing/2014/main" val="474636546"/>
                    </a:ext>
                  </a:extLst>
                </a:gridCol>
                <a:gridCol w="329184">
                  <a:extLst>
                    <a:ext uri="{9D8B030D-6E8A-4147-A177-3AD203B41FA5}">
                      <a16:colId xmlns:a16="http://schemas.microsoft.com/office/drawing/2014/main" val="4158919692"/>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272958816"/>
                  </a:ext>
                </a:extLst>
              </a:tr>
              <a:tr h="370840">
                <a:tc>
                  <a:txBody>
                    <a:bodyPr/>
                    <a:lstStyle/>
                    <a:p>
                      <a:r>
                        <a:rPr lang="de-DE" sz="1000" b="1"/>
                        <a:t>Extra 3 - 2018-03-22 08:53:26</a:t>
                      </a:r>
                      <a:r>
                        <a:rPr lang="de-DE" sz="1000"/>
                        <a:t>
Deutschland. Das Land der haptischen Simulationen.</a:t>
                      </a:r>
                      <a:endParaRPr lang="en-US" sz="1000"/>
                    </a:p>
                  </a:txBody>
                  <a:tcPr/>
                </a:tc>
                <a:tc>
                  <a:txBody>
                    <a:bodyPr/>
                    <a:lstStyle/>
                    <a:p>
                      <a:r>
                        <a:rPr lang="en-US" sz="1000"/>
                        <a:t>654802</a:t>
                      </a:r>
                    </a:p>
                  </a:txBody>
                  <a:tcPr/>
                </a:tc>
                <a:tc>
                  <a:txBody>
                    <a:bodyPr/>
                    <a:lstStyle/>
                    <a:p>
                      <a:r>
                        <a:rPr lang="en-US" sz="1000"/>
                        <a:t>0</a:t>
                      </a:r>
                    </a:p>
                  </a:txBody>
                  <a:tcPr/>
                </a:tc>
                <a:tc>
                  <a:txBody>
                    <a:bodyPr/>
                    <a:lstStyle/>
                    <a:p>
                      <a:r>
                        <a:rPr lang="en-US" sz="1000"/>
                        <a:t>901683</a:t>
                      </a:r>
                    </a:p>
                  </a:txBody>
                  <a:tcPr/>
                </a:tc>
                <a:tc>
                  <a:txBody>
                    <a:bodyPr/>
                    <a:lstStyle/>
                    <a:p>
                      <a:r>
                        <a:rPr lang="en-US" sz="1000"/>
                        <a:t>03:02</a:t>
                      </a:r>
                    </a:p>
                  </a:txBody>
                  <a:tcPr/>
                </a:tc>
                <a:tc>
                  <a:txBody>
                    <a:bodyPr/>
                    <a:lstStyle/>
                    <a:p>
                      <a:r>
                        <a:rPr lang="en-US" sz="1000"/>
                        <a:t>20%</a:t>
                      </a:r>
                    </a:p>
                  </a:txBody>
                  <a:tcPr/>
                </a:tc>
                <a:tc>
                  <a:txBody>
                    <a:bodyPr/>
                    <a:lstStyle/>
                    <a:p>
                      <a:r>
                        <a:rPr lang="en-US" sz="1000"/>
                        <a:t>110704</a:t>
                      </a:r>
                    </a:p>
                  </a:txBody>
                  <a:tcPr/>
                </a:tc>
                <a:tc>
                  <a:txBody>
                    <a:bodyPr/>
                    <a:lstStyle/>
                    <a:p>
                      <a:r>
                        <a:rPr lang="en-US" sz="1000"/>
                        <a:t>452984</a:t>
                      </a:r>
                    </a:p>
                  </a:txBody>
                  <a:tcPr/>
                </a:tc>
                <a:tc>
                  <a:txBody>
                    <a:bodyPr/>
                    <a:lstStyle/>
                    <a:p>
                      <a:r>
                        <a:rPr lang="en-US" sz="1000"/>
                        <a:t>337995</a:t>
                      </a:r>
                    </a:p>
                  </a:txBody>
                  <a:tcPr/>
                </a:tc>
                <a:tc>
                  <a:txBody>
                    <a:bodyPr/>
                    <a:lstStyle/>
                    <a:p>
                      <a:r>
                        <a:rPr lang="en-US" sz="1000"/>
                        <a:t>1467383</a:t>
                      </a:r>
                    </a:p>
                  </a:txBody>
                  <a:tcPr/>
                </a:tc>
                <a:tc>
                  <a:txBody>
                    <a:bodyPr/>
                    <a:lstStyle/>
                    <a:p>
                      <a:r>
                        <a:rPr lang="en-US" sz="1000"/>
                        <a:t>11335</a:t>
                      </a:r>
                    </a:p>
                  </a:txBody>
                  <a:tcPr/>
                </a:tc>
                <a:tc>
                  <a:txBody>
                    <a:bodyPr/>
                    <a:lstStyle/>
                    <a:p>
                      <a:r>
                        <a:rPr lang="en-US" sz="1000"/>
                        <a:t>13452</a:t>
                      </a:r>
                    </a:p>
                  </a:txBody>
                  <a:tcPr/>
                </a:tc>
                <a:tc>
                  <a:txBody>
                    <a:bodyPr/>
                    <a:lstStyle/>
                    <a:p>
                      <a:r>
                        <a:rPr lang="en-US" sz="1000"/>
                        <a:t>5727</a:t>
                      </a:r>
                    </a:p>
                  </a:txBody>
                  <a:tcPr/>
                </a:tc>
                <a:extLst>
                  <a:ext uri="{0D108BD9-81ED-4DB2-BD59-A6C34878D82A}">
                    <a16:rowId xmlns:a16="http://schemas.microsoft.com/office/drawing/2014/main" val="1723703443"/>
                  </a:ext>
                </a:extLst>
              </a:tr>
              <a:tr h="370840">
                <a:tc>
                  <a:txBody>
                    <a:bodyPr/>
                    <a:lstStyle/>
                    <a:p>
                      <a:r>
                        <a:rPr lang="de-DE" sz="1000" b="1"/>
                        <a:t>Extra 3 - 2018-04-02 11:57:48</a:t>
                      </a:r>
                      <a:r>
                        <a:rPr lang="de-DE" sz="1000"/>
                        <a:t>
Entspannender als Neujahrspringen:</a:t>
                      </a:r>
                      <a:endParaRPr lang="en-US" sz="1000"/>
                    </a:p>
                  </a:txBody>
                  <a:tcPr/>
                </a:tc>
                <a:tc>
                  <a:txBody>
                    <a:bodyPr/>
                    <a:lstStyle/>
                    <a:p>
                      <a:r>
                        <a:rPr lang="en-US" sz="1000"/>
                        <a:t>498028</a:t>
                      </a:r>
                    </a:p>
                  </a:txBody>
                  <a:tcPr/>
                </a:tc>
                <a:tc>
                  <a:txBody>
                    <a:bodyPr/>
                    <a:lstStyle/>
                    <a:p>
                      <a:r>
                        <a:rPr lang="en-US" sz="1000"/>
                        <a:t>0</a:t>
                      </a:r>
                    </a:p>
                  </a:txBody>
                  <a:tcPr/>
                </a:tc>
                <a:tc>
                  <a:txBody>
                    <a:bodyPr/>
                    <a:lstStyle/>
                    <a:p>
                      <a:r>
                        <a:rPr lang="en-US" sz="1000"/>
                        <a:t>624644</a:t>
                      </a:r>
                    </a:p>
                  </a:txBody>
                  <a:tcPr/>
                </a:tc>
                <a:tc>
                  <a:txBody>
                    <a:bodyPr/>
                    <a:lstStyle/>
                    <a:p>
                      <a:r>
                        <a:rPr lang="en-US" sz="1000"/>
                        <a:t>02:31</a:t>
                      </a:r>
                    </a:p>
                  </a:txBody>
                  <a:tcPr/>
                </a:tc>
                <a:tc>
                  <a:txBody>
                    <a:bodyPr/>
                    <a:lstStyle/>
                    <a:p>
                      <a:r>
                        <a:rPr lang="en-US" sz="1000"/>
                        <a:t>24%</a:t>
                      </a:r>
                    </a:p>
                  </a:txBody>
                  <a:tcPr/>
                </a:tc>
                <a:tc>
                  <a:txBody>
                    <a:bodyPr/>
                    <a:lstStyle/>
                    <a:p>
                      <a:r>
                        <a:rPr lang="en-US" sz="1000"/>
                        <a:t>298474</a:t>
                      </a:r>
                    </a:p>
                  </a:txBody>
                  <a:tcPr/>
                </a:tc>
                <a:tc>
                  <a:txBody>
                    <a:bodyPr/>
                    <a:lstStyle/>
                    <a:p>
                      <a:r>
                        <a:rPr lang="en-US" sz="1000"/>
                        <a:t>175156</a:t>
                      </a:r>
                    </a:p>
                  </a:txBody>
                  <a:tcPr/>
                </a:tc>
                <a:tc>
                  <a:txBody>
                    <a:bodyPr/>
                    <a:lstStyle/>
                    <a:p>
                      <a:r>
                        <a:rPr lang="en-US" sz="1000"/>
                        <a:t>151014</a:t>
                      </a:r>
                    </a:p>
                  </a:txBody>
                  <a:tcPr/>
                </a:tc>
                <a:tc>
                  <a:txBody>
                    <a:bodyPr/>
                    <a:lstStyle/>
                    <a:p>
                      <a:r>
                        <a:rPr lang="en-US" sz="1000"/>
                        <a:t>940075</a:t>
                      </a:r>
                    </a:p>
                  </a:txBody>
                  <a:tcPr/>
                </a:tc>
                <a:tc>
                  <a:txBody>
                    <a:bodyPr/>
                    <a:lstStyle/>
                    <a:p>
                      <a:r>
                        <a:rPr lang="en-US" sz="1000"/>
                        <a:t>4825</a:t>
                      </a:r>
                    </a:p>
                  </a:txBody>
                  <a:tcPr/>
                </a:tc>
                <a:tc>
                  <a:txBody>
                    <a:bodyPr/>
                    <a:lstStyle/>
                    <a:p>
                      <a:r>
                        <a:rPr lang="en-US" sz="1000"/>
                        <a:t>3764</a:t>
                      </a:r>
                    </a:p>
                  </a:txBody>
                  <a:tcPr/>
                </a:tc>
                <a:tc>
                  <a:txBody>
                    <a:bodyPr/>
                    <a:lstStyle/>
                    <a:p>
                      <a:r>
                        <a:rPr lang="en-US" sz="1000"/>
                        <a:t>3458</a:t>
                      </a:r>
                    </a:p>
                  </a:txBody>
                  <a:tcPr/>
                </a:tc>
                <a:extLst>
                  <a:ext uri="{0D108BD9-81ED-4DB2-BD59-A6C34878D82A}">
                    <a16:rowId xmlns:a16="http://schemas.microsoft.com/office/drawing/2014/main" val="2073819235"/>
                  </a:ext>
                </a:extLst>
              </a:tr>
              <a:tr h="370840">
                <a:tc>
                  <a:txBody>
                    <a:bodyPr/>
                    <a:lstStyle/>
                    <a:p>
                      <a:r>
                        <a:rPr lang="de-DE" sz="1000" b="1"/>
                        <a:t>Extra 3 - 2018-03-29 11:58:12</a:t>
                      </a:r>
                      <a:r>
                        <a:rPr lang="de-DE" sz="1000"/>
                        <a:t>
Kannste dir nicht ausdenken ...</a:t>
                      </a:r>
                      <a:endParaRPr lang="en-US" sz="1000"/>
                    </a:p>
                  </a:txBody>
                  <a:tcPr/>
                </a:tc>
                <a:tc>
                  <a:txBody>
                    <a:bodyPr/>
                    <a:lstStyle/>
                    <a:p>
                      <a:r>
                        <a:rPr lang="en-US" sz="1000"/>
                        <a:t>371419</a:t>
                      </a:r>
                    </a:p>
                  </a:txBody>
                  <a:tcPr/>
                </a:tc>
                <a:tc>
                  <a:txBody>
                    <a:bodyPr/>
                    <a:lstStyle/>
                    <a:p>
                      <a:r>
                        <a:rPr lang="en-US" sz="1000"/>
                        <a:t>0</a:t>
                      </a:r>
                    </a:p>
                  </a:txBody>
                  <a:tcPr/>
                </a:tc>
                <a:tc>
                  <a:txBody>
                    <a:bodyPr/>
                    <a:lstStyle/>
                    <a:p>
                      <a:r>
                        <a:rPr lang="en-US" sz="1000"/>
                        <a:t>577659</a:t>
                      </a:r>
                    </a:p>
                  </a:txBody>
                  <a:tcPr/>
                </a:tc>
                <a:tc>
                  <a:txBody>
                    <a:bodyPr/>
                    <a:lstStyle/>
                    <a:p>
                      <a:r>
                        <a:rPr lang="en-US" sz="1000"/>
                        <a:t>02:41</a:t>
                      </a:r>
                    </a:p>
                  </a:txBody>
                  <a:tcPr/>
                </a:tc>
                <a:tc>
                  <a:txBody>
                    <a:bodyPr/>
                    <a:lstStyle/>
                    <a:p>
                      <a:r>
                        <a:rPr lang="en-US" sz="1000"/>
                        <a:t>28%</a:t>
                      </a:r>
                    </a:p>
                  </a:txBody>
                  <a:tcPr/>
                </a:tc>
                <a:tc>
                  <a:txBody>
                    <a:bodyPr/>
                    <a:lstStyle/>
                    <a:p>
                      <a:r>
                        <a:rPr lang="en-US" sz="1000"/>
                        <a:t>304276</a:t>
                      </a:r>
                    </a:p>
                  </a:txBody>
                  <a:tcPr/>
                </a:tc>
                <a:tc>
                  <a:txBody>
                    <a:bodyPr/>
                    <a:lstStyle/>
                    <a:p>
                      <a:r>
                        <a:rPr lang="en-US" sz="1000"/>
                        <a:t>137701</a:t>
                      </a:r>
                    </a:p>
                  </a:txBody>
                  <a:tcPr/>
                </a:tc>
                <a:tc>
                  <a:txBody>
                    <a:bodyPr/>
                    <a:lstStyle/>
                    <a:p>
                      <a:r>
                        <a:rPr lang="en-US" sz="1000"/>
                        <a:t>135682</a:t>
                      </a:r>
                    </a:p>
                  </a:txBody>
                  <a:tcPr/>
                </a:tc>
                <a:tc>
                  <a:txBody>
                    <a:bodyPr/>
                    <a:lstStyle/>
                    <a:p>
                      <a:r>
                        <a:rPr lang="en-US" sz="1000"/>
                        <a:t>775685</a:t>
                      </a:r>
                    </a:p>
                  </a:txBody>
                  <a:tcPr/>
                </a:tc>
                <a:tc>
                  <a:txBody>
                    <a:bodyPr/>
                    <a:lstStyle/>
                    <a:p>
                      <a:r>
                        <a:rPr lang="en-US" sz="1000"/>
                        <a:t>4150</a:t>
                      </a:r>
                    </a:p>
                  </a:txBody>
                  <a:tcPr/>
                </a:tc>
                <a:tc>
                  <a:txBody>
                    <a:bodyPr/>
                    <a:lstStyle/>
                    <a:p>
                      <a:r>
                        <a:rPr lang="en-US" sz="1000"/>
                        <a:t>2571</a:t>
                      </a:r>
                    </a:p>
                  </a:txBody>
                  <a:tcPr/>
                </a:tc>
                <a:tc>
                  <a:txBody>
                    <a:bodyPr/>
                    <a:lstStyle/>
                    <a:p>
                      <a:r>
                        <a:rPr lang="en-US" sz="1000"/>
                        <a:t>2699</a:t>
                      </a:r>
                    </a:p>
                  </a:txBody>
                  <a:tcPr/>
                </a:tc>
                <a:extLst>
                  <a:ext uri="{0D108BD9-81ED-4DB2-BD59-A6C34878D82A}">
                    <a16:rowId xmlns:a16="http://schemas.microsoft.com/office/drawing/2014/main" val="542198496"/>
                  </a:ext>
                </a:extLst>
              </a:tr>
              <a:tr h="370840">
                <a:tc>
                  <a:txBody>
                    <a:bodyPr/>
                    <a:lstStyle/>
                    <a:p>
                      <a:r>
                        <a:rPr lang="sv-SE" sz="1000" b="1"/>
                        <a:t>Extra 3 - 2018-03-27 08:27:28</a:t>
                      </a:r>
                      <a:r>
                        <a:rPr lang="sv-SE" sz="1000"/>
                        <a:t>
Was los, Digga, spahn ma!</a:t>
                      </a:r>
                      <a:endParaRPr lang="en-US" sz="1000"/>
                    </a:p>
                  </a:txBody>
                  <a:tcPr/>
                </a:tc>
                <a:tc>
                  <a:txBody>
                    <a:bodyPr/>
                    <a:lstStyle/>
                    <a:p>
                      <a:r>
                        <a:rPr lang="en-US" sz="1000"/>
                        <a:t>297175</a:t>
                      </a:r>
                    </a:p>
                  </a:txBody>
                  <a:tcPr/>
                </a:tc>
                <a:tc>
                  <a:txBody>
                    <a:bodyPr/>
                    <a:lstStyle/>
                    <a:p>
                      <a:r>
                        <a:rPr lang="en-US" sz="1000"/>
                        <a:t>0</a:t>
                      </a:r>
                    </a:p>
                  </a:txBody>
                  <a:tcPr/>
                </a:tc>
                <a:tc>
                  <a:txBody>
                    <a:bodyPr/>
                    <a:lstStyle/>
                    <a:p>
                      <a:r>
                        <a:rPr lang="en-US" sz="1000"/>
                        <a:t>594386</a:t>
                      </a:r>
                    </a:p>
                  </a:txBody>
                  <a:tcPr/>
                </a:tc>
                <a:tc>
                  <a:txBody>
                    <a:bodyPr/>
                    <a:lstStyle/>
                    <a:p>
                      <a:r>
                        <a:rPr lang="en-US" sz="1000"/>
                        <a:t>01:38</a:t>
                      </a:r>
                    </a:p>
                  </a:txBody>
                  <a:tcPr/>
                </a:tc>
                <a:tc>
                  <a:txBody>
                    <a:bodyPr/>
                    <a:lstStyle/>
                    <a:p>
                      <a:r>
                        <a:rPr lang="en-US" sz="1000"/>
                        <a:t>15%</a:t>
                      </a:r>
                    </a:p>
                  </a:txBody>
                  <a:tcPr/>
                </a:tc>
                <a:tc>
                  <a:txBody>
                    <a:bodyPr/>
                    <a:lstStyle/>
                    <a:p>
                      <a:r>
                        <a:rPr lang="en-US" sz="1000"/>
                        <a:t>112649</a:t>
                      </a:r>
                    </a:p>
                  </a:txBody>
                  <a:tcPr/>
                </a:tc>
                <a:tc>
                  <a:txBody>
                    <a:bodyPr/>
                    <a:lstStyle/>
                    <a:p>
                      <a:r>
                        <a:rPr lang="en-US" sz="1000"/>
                        <a:t>182348</a:t>
                      </a:r>
                    </a:p>
                  </a:txBody>
                  <a:tcPr/>
                </a:tc>
                <a:tc>
                  <a:txBody>
                    <a:bodyPr/>
                    <a:lstStyle/>
                    <a:p>
                      <a:r>
                        <a:rPr lang="en-US" sz="1000"/>
                        <a:t>299389</a:t>
                      </a:r>
                    </a:p>
                  </a:txBody>
                  <a:tcPr/>
                </a:tc>
                <a:tc>
                  <a:txBody>
                    <a:bodyPr/>
                    <a:lstStyle/>
                    <a:p>
                      <a:r>
                        <a:rPr lang="en-US" sz="1000"/>
                        <a:t>1178498</a:t>
                      </a:r>
                    </a:p>
                  </a:txBody>
                  <a:tcPr/>
                </a:tc>
                <a:tc>
                  <a:txBody>
                    <a:bodyPr/>
                    <a:lstStyle/>
                    <a:p>
                      <a:r>
                        <a:rPr lang="en-US" sz="1000"/>
                        <a:t>12026</a:t>
                      </a:r>
                    </a:p>
                  </a:txBody>
                  <a:tcPr/>
                </a:tc>
                <a:tc>
                  <a:txBody>
                    <a:bodyPr/>
                    <a:lstStyle/>
                    <a:p>
                      <a:r>
                        <a:rPr lang="en-US" sz="1000"/>
                        <a:t>2635</a:t>
                      </a:r>
                    </a:p>
                  </a:txBody>
                  <a:tcPr/>
                </a:tc>
                <a:tc>
                  <a:txBody>
                    <a:bodyPr/>
                    <a:lstStyle/>
                    <a:p>
                      <a:r>
                        <a:rPr lang="en-US" sz="1000"/>
                        <a:t>9180</a:t>
                      </a:r>
                    </a:p>
                  </a:txBody>
                  <a:tcPr/>
                </a:tc>
                <a:extLst>
                  <a:ext uri="{0D108BD9-81ED-4DB2-BD59-A6C34878D82A}">
                    <a16:rowId xmlns:a16="http://schemas.microsoft.com/office/drawing/2014/main" val="1649784226"/>
                  </a:ext>
                </a:extLst>
              </a:tr>
              <a:tr h="370840">
                <a:tc>
                  <a:txBody>
                    <a:bodyPr/>
                    <a:lstStyle/>
                    <a:p>
                      <a:r>
                        <a:rPr lang="de-DE" sz="1000" b="1"/>
                        <a:t>Extra 3 - 2018-03-28 08:12:00</a:t>
                      </a:r>
                      <a:r>
                        <a:rPr lang="de-DE" sz="1000"/>
                        <a:t>
Warst Du schon mal in Elmshorn? Schau diesen Film, dann willste hin.</a:t>
                      </a:r>
                      <a:endParaRPr lang="en-US" sz="1000"/>
                    </a:p>
                  </a:txBody>
                  <a:tcPr/>
                </a:tc>
                <a:tc>
                  <a:txBody>
                    <a:bodyPr/>
                    <a:lstStyle/>
                    <a:p>
                      <a:r>
                        <a:rPr lang="en-US" sz="1000"/>
                        <a:t>286140</a:t>
                      </a:r>
                    </a:p>
                  </a:txBody>
                  <a:tcPr/>
                </a:tc>
                <a:tc>
                  <a:txBody>
                    <a:bodyPr/>
                    <a:lstStyle/>
                    <a:p>
                      <a:r>
                        <a:rPr lang="en-US" sz="1000"/>
                        <a:t>0</a:t>
                      </a:r>
                    </a:p>
                  </a:txBody>
                  <a:tcPr/>
                </a:tc>
                <a:tc>
                  <a:txBody>
                    <a:bodyPr/>
                    <a:lstStyle/>
                    <a:p>
                      <a:r>
                        <a:rPr lang="en-US" sz="1000"/>
                        <a:t>461283</a:t>
                      </a:r>
                    </a:p>
                  </a:txBody>
                  <a:tcPr/>
                </a:tc>
                <a:tc>
                  <a:txBody>
                    <a:bodyPr/>
                    <a:lstStyle/>
                    <a:p>
                      <a:r>
                        <a:rPr lang="en-US" sz="1000"/>
                        <a:t>01:56</a:t>
                      </a:r>
                    </a:p>
                  </a:txBody>
                  <a:tcPr/>
                </a:tc>
                <a:tc>
                  <a:txBody>
                    <a:bodyPr/>
                    <a:lstStyle/>
                    <a:p>
                      <a:r>
                        <a:rPr lang="en-US" sz="1000"/>
                        <a:t>20%</a:t>
                      </a:r>
                    </a:p>
                  </a:txBody>
                  <a:tcPr/>
                </a:tc>
                <a:tc>
                  <a:txBody>
                    <a:bodyPr/>
                    <a:lstStyle/>
                    <a:p>
                      <a:r>
                        <a:rPr lang="en-US" sz="1000"/>
                        <a:t>21384</a:t>
                      </a:r>
                    </a:p>
                  </a:txBody>
                  <a:tcPr/>
                </a:tc>
                <a:tc>
                  <a:txBody>
                    <a:bodyPr/>
                    <a:lstStyle/>
                    <a:p>
                      <a:r>
                        <a:rPr lang="en-US" sz="1000"/>
                        <a:t>310017</a:t>
                      </a:r>
                    </a:p>
                  </a:txBody>
                  <a:tcPr/>
                </a:tc>
                <a:tc>
                  <a:txBody>
                    <a:bodyPr/>
                    <a:lstStyle/>
                    <a:p>
                      <a:r>
                        <a:rPr lang="en-US" sz="1000"/>
                        <a:t>129882</a:t>
                      </a:r>
                    </a:p>
                  </a:txBody>
                  <a:tcPr/>
                </a:tc>
                <a:tc>
                  <a:txBody>
                    <a:bodyPr/>
                    <a:lstStyle/>
                    <a:p>
                      <a:r>
                        <a:rPr lang="en-US" sz="1000"/>
                        <a:t>689771</a:t>
                      </a:r>
                    </a:p>
                  </a:txBody>
                  <a:tcPr/>
                </a:tc>
                <a:tc>
                  <a:txBody>
                    <a:bodyPr/>
                    <a:lstStyle/>
                    <a:p>
                      <a:r>
                        <a:rPr lang="en-US" sz="1000"/>
                        <a:t>5647</a:t>
                      </a:r>
                    </a:p>
                  </a:txBody>
                  <a:tcPr/>
                </a:tc>
                <a:tc>
                  <a:txBody>
                    <a:bodyPr/>
                    <a:lstStyle/>
                    <a:p>
                      <a:r>
                        <a:rPr lang="en-US" sz="1000"/>
                        <a:t>10415</a:t>
                      </a:r>
                    </a:p>
                  </a:txBody>
                  <a:tcPr/>
                </a:tc>
                <a:tc>
                  <a:txBody>
                    <a:bodyPr/>
                    <a:lstStyle/>
                    <a:p>
                      <a:r>
                        <a:rPr lang="en-US" sz="1000"/>
                        <a:t>2368</a:t>
                      </a:r>
                    </a:p>
                  </a:txBody>
                  <a:tcPr/>
                </a:tc>
                <a:extLst>
                  <a:ext uri="{0D108BD9-81ED-4DB2-BD59-A6C34878D82A}">
                    <a16:rowId xmlns:a16="http://schemas.microsoft.com/office/drawing/2014/main" val="156996596"/>
                  </a:ext>
                </a:extLst>
              </a:tr>
            </a:tbl>
          </a:graphicData>
        </a:graphic>
      </p:graphicFrame>
      <p:sp>
        <p:nvSpPr>
          <p:cNvPr id="4" name="Text Placeholder 3">
            <a:extLst>
              <a:ext uri="{FF2B5EF4-FFF2-40B4-BE49-F238E27FC236}">
                <a16:creationId xmlns:a16="http://schemas.microsoft.com/office/drawing/2014/main" id="{0D210B62-C39A-462F-9BA8-E0AA8A8A0859}"/>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8814935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A55CD-37D0-47A7-BE73-0F14824F8CBB}"/>
              </a:ext>
            </a:extLst>
          </p:cNvPr>
          <p:cNvSpPr>
            <a:spLocks noGrp="1"/>
          </p:cNvSpPr>
          <p:nvPr>
            <p:ph type="title"/>
          </p:nvPr>
        </p:nvSpPr>
        <p:spPr/>
        <p:txBody>
          <a:bodyPr/>
          <a:lstStyle/>
          <a:p>
            <a:r>
              <a:rPr lang="de-DE"/>
              <a:t>Eigene Videos - Crossposts (nur Ersteller) - Export </a:t>
            </a:r>
            <a:endParaRPr lang="en-US"/>
          </a:p>
        </p:txBody>
      </p:sp>
      <p:graphicFrame>
        <p:nvGraphicFramePr>
          <p:cNvPr id="5" name="Table Placeholder 4">
            <a:extLst>
              <a:ext uri="{FF2B5EF4-FFF2-40B4-BE49-F238E27FC236}">
                <a16:creationId xmlns:a16="http://schemas.microsoft.com/office/drawing/2014/main" id="{30B1C834-2C45-4DF2-BD7E-57769EA49B4F}"/>
              </a:ext>
            </a:extLst>
          </p:cNvPr>
          <p:cNvGraphicFramePr>
            <a:graphicFrameLocks noGrp="1"/>
          </p:cNvGraphicFramePr>
          <p:nvPr>
            <p:ph type="tbl" sz="quarter" idx="13"/>
            <p:extLst>
              <p:ext uri="{D42A27DB-BD31-4B8C-83A1-F6EECF244321}">
                <p14:modId xmlns:p14="http://schemas.microsoft.com/office/powerpoint/2010/main" val="4004203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225779293"/>
                    </a:ext>
                  </a:extLst>
                </a:gridCol>
                <a:gridCol w="493776">
                  <a:extLst>
                    <a:ext uri="{9D8B030D-6E8A-4147-A177-3AD203B41FA5}">
                      <a16:colId xmlns:a16="http://schemas.microsoft.com/office/drawing/2014/main" val="2171142146"/>
                    </a:ext>
                  </a:extLst>
                </a:gridCol>
                <a:gridCol w="411480">
                  <a:extLst>
                    <a:ext uri="{9D8B030D-6E8A-4147-A177-3AD203B41FA5}">
                      <a16:colId xmlns:a16="http://schemas.microsoft.com/office/drawing/2014/main" val="2967011924"/>
                    </a:ext>
                  </a:extLst>
                </a:gridCol>
                <a:gridCol w="411480">
                  <a:extLst>
                    <a:ext uri="{9D8B030D-6E8A-4147-A177-3AD203B41FA5}">
                      <a16:colId xmlns:a16="http://schemas.microsoft.com/office/drawing/2014/main" val="4284426001"/>
                    </a:ext>
                  </a:extLst>
                </a:gridCol>
                <a:gridCol w="246888">
                  <a:extLst>
                    <a:ext uri="{9D8B030D-6E8A-4147-A177-3AD203B41FA5}">
                      <a16:colId xmlns:a16="http://schemas.microsoft.com/office/drawing/2014/main" val="196310784"/>
                    </a:ext>
                  </a:extLst>
                </a:gridCol>
                <a:gridCol w="658368">
                  <a:extLst>
                    <a:ext uri="{9D8B030D-6E8A-4147-A177-3AD203B41FA5}">
                      <a16:colId xmlns:a16="http://schemas.microsoft.com/office/drawing/2014/main" val="305234445"/>
                    </a:ext>
                  </a:extLst>
                </a:gridCol>
                <a:gridCol w="576072">
                  <a:extLst>
                    <a:ext uri="{9D8B030D-6E8A-4147-A177-3AD203B41FA5}">
                      <a16:colId xmlns:a16="http://schemas.microsoft.com/office/drawing/2014/main" val="2267050236"/>
                    </a:ext>
                  </a:extLst>
                </a:gridCol>
                <a:gridCol w="576072">
                  <a:extLst>
                    <a:ext uri="{9D8B030D-6E8A-4147-A177-3AD203B41FA5}">
                      <a16:colId xmlns:a16="http://schemas.microsoft.com/office/drawing/2014/main" val="2971238367"/>
                    </a:ext>
                  </a:extLst>
                </a:gridCol>
                <a:gridCol w="411480">
                  <a:extLst>
                    <a:ext uri="{9D8B030D-6E8A-4147-A177-3AD203B41FA5}">
                      <a16:colId xmlns:a16="http://schemas.microsoft.com/office/drawing/2014/main" val="3931469411"/>
                    </a:ext>
                  </a:extLst>
                </a:gridCol>
                <a:gridCol w="658368">
                  <a:extLst>
                    <a:ext uri="{9D8B030D-6E8A-4147-A177-3AD203B41FA5}">
                      <a16:colId xmlns:a16="http://schemas.microsoft.com/office/drawing/2014/main" val="1785421954"/>
                    </a:ext>
                  </a:extLst>
                </a:gridCol>
                <a:gridCol w="329184">
                  <a:extLst>
                    <a:ext uri="{9D8B030D-6E8A-4147-A177-3AD203B41FA5}">
                      <a16:colId xmlns:a16="http://schemas.microsoft.com/office/drawing/2014/main" val="2450182916"/>
                    </a:ext>
                  </a:extLst>
                </a:gridCol>
                <a:gridCol w="493776">
                  <a:extLst>
                    <a:ext uri="{9D8B030D-6E8A-4147-A177-3AD203B41FA5}">
                      <a16:colId xmlns:a16="http://schemas.microsoft.com/office/drawing/2014/main" val="398046256"/>
                    </a:ext>
                  </a:extLst>
                </a:gridCol>
                <a:gridCol w="329184">
                  <a:extLst>
                    <a:ext uri="{9D8B030D-6E8A-4147-A177-3AD203B41FA5}">
                      <a16:colId xmlns:a16="http://schemas.microsoft.com/office/drawing/2014/main" val="3290831578"/>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1393172759"/>
                  </a:ext>
                </a:extLst>
              </a:tr>
              <a:tr h="370840">
                <a:tc>
                  <a:txBody>
                    <a:bodyPr/>
                    <a:lstStyle/>
                    <a:p>
                      <a:r>
                        <a:rPr lang="de-DE" sz="1000" b="1"/>
                        <a:t>Extra 3 - 2018-03-22 08:53:26</a:t>
                      </a:r>
                      <a:r>
                        <a:rPr lang="de-DE" sz="1000"/>
                        <a:t>
Deutschland. Das Land der haptischen Simulationen.</a:t>
                      </a:r>
                      <a:endParaRPr lang="en-US" sz="1000"/>
                    </a:p>
                  </a:txBody>
                  <a:tcPr/>
                </a:tc>
                <a:tc>
                  <a:txBody>
                    <a:bodyPr/>
                    <a:lstStyle/>
                    <a:p>
                      <a:r>
                        <a:rPr lang="en-US" sz="1000"/>
                        <a:t>654802</a:t>
                      </a:r>
                    </a:p>
                  </a:txBody>
                  <a:tcPr/>
                </a:tc>
                <a:tc>
                  <a:txBody>
                    <a:bodyPr/>
                    <a:lstStyle/>
                    <a:p>
                      <a:r>
                        <a:rPr lang="en-US" sz="1000"/>
                        <a:t>0</a:t>
                      </a:r>
                    </a:p>
                  </a:txBody>
                  <a:tcPr/>
                </a:tc>
                <a:tc>
                  <a:txBody>
                    <a:bodyPr/>
                    <a:lstStyle/>
                    <a:p>
                      <a:r>
                        <a:rPr lang="en-US" sz="1000"/>
                        <a:t>901683</a:t>
                      </a:r>
                    </a:p>
                  </a:txBody>
                  <a:tcPr/>
                </a:tc>
                <a:tc>
                  <a:txBody>
                    <a:bodyPr/>
                    <a:lstStyle/>
                    <a:p>
                      <a:r>
                        <a:rPr lang="en-US" sz="1000"/>
                        <a:t>03:02</a:t>
                      </a:r>
                    </a:p>
                  </a:txBody>
                  <a:tcPr/>
                </a:tc>
                <a:tc>
                  <a:txBody>
                    <a:bodyPr/>
                    <a:lstStyle/>
                    <a:p>
                      <a:r>
                        <a:rPr lang="en-US" sz="1000"/>
                        <a:t>20%</a:t>
                      </a:r>
                    </a:p>
                  </a:txBody>
                  <a:tcPr/>
                </a:tc>
                <a:tc>
                  <a:txBody>
                    <a:bodyPr/>
                    <a:lstStyle/>
                    <a:p>
                      <a:r>
                        <a:rPr lang="en-US" sz="1000"/>
                        <a:t>110704</a:t>
                      </a:r>
                    </a:p>
                  </a:txBody>
                  <a:tcPr/>
                </a:tc>
                <a:tc>
                  <a:txBody>
                    <a:bodyPr/>
                    <a:lstStyle/>
                    <a:p>
                      <a:r>
                        <a:rPr lang="en-US" sz="1000"/>
                        <a:t>452984</a:t>
                      </a:r>
                    </a:p>
                  </a:txBody>
                  <a:tcPr/>
                </a:tc>
                <a:tc>
                  <a:txBody>
                    <a:bodyPr/>
                    <a:lstStyle/>
                    <a:p>
                      <a:r>
                        <a:rPr lang="en-US" sz="1000"/>
                        <a:t>337995</a:t>
                      </a:r>
                    </a:p>
                  </a:txBody>
                  <a:tcPr/>
                </a:tc>
                <a:tc>
                  <a:txBody>
                    <a:bodyPr/>
                    <a:lstStyle/>
                    <a:p>
                      <a:r>
                        <a:rPr lang="en-US" sz="1000"/>
                        <a:t>1467383</a:t>
                      </a:r>
                    </a:p>
                  </a:txBody>
                  <a:tcPr/>
                </a:tc>
                <a:tc>
                  <a:txBody>
                    <a:bodyPr/>
                    <a:lstStyle/>
                    <a:p>
                      <a:r>
                        <a:rPr lang="en-US" sz="1000"/>
                        <a:t>11335</a:t>
                      </a:r>
                    </a:p>
                  </a:txBody>
                  <a:tcPr/>
                </a:tc>
                <a:tc>
                  <a:txBody>
                    <a:bodyPr/>
                    <a:lstStyle/>
                    <a:p>
                      <a:r>
                        <a:rPr lang="en-US" sz="1000"/>
                        <a:t>13452</a:t>
                      </a:r>
                    </a:p>
                  </a:txBody>
                  <a:tcPr/>
                </a:tc>
                <a:tc>
                  <a:txBody>
                    <a:bodyPr/>
                    <a:lstStyle/>
                    <a:p>
                      <a:r>
                        <a:rPr lang="en-US" sz="1000"/>
                        <a:t>5727</a:t>
                      </a:r>
                    </a:p>
                  </a:txBody>
                  <a:tcPr/>
                </a:tc>
                <a:extLst>
                  <a:ext uri="{0D108BD9-81ED-4DB2-BD59-A6C34878D82A}">
                    <a16:rowId xmlns:a16="http://schemas.microsoft.com/office/drawing/2014/main" val="2460659775"/>
                  </a:ext>
                </a:extLst>
              </a:tr>
              <a:tr h="370840">
                <a:tc>
                  <a:txBody>
                    <a:bodyPr/>
                    <a:lstStyle/>
                    <a:p>
                      <a:r>
                        <a:rPr lang="de-DE" sz="1000" b="1"/>
                        <a:t>Extra 3 - 2018-04-02 11:57:48</a:t>
                      </a:r>
                      <a:r>
                        <a:rPr lang="de-DE" sz="1000"/>
                        <a:t>
Entspannender als Neujahrspringen:</a:t>
                      </a:r>
                      <a:endParaRPr lang="en-US" sz="1000"/>
                    </a:p>
                  </a:txBody>
                  <a:tcPr/>
                </a:tc>
                <a:tc>
                  <a:txBody>
                    <a:bodyPr/>
                    <a:lstStyle/>
                    <a:p>
                      <a:r>
                        <a:rPr lang="en-US" sz="1000"/>
                        <a:t>498028</a:t>
                      </a:r>
                    </a:p>
                  </a:txBody>
                  <a:tcPr/>
                </a:tc>
                <a:tc>
                  <a:txBody>
                    <a:bodyPr/>
                    <a:lstStyle/>
                    <a:p>
                      <a:r>
                        <a:rPr lang="en-US" sz="1000"/>
                        <a:t>0</a:t>
                      </a:r>
                    </a:p>
                  </a:txBody>
                  <a:tcPr/>
                </a:tc>
                <a:tc>
                  <a:txBody>
                    <a:bodyPr/>
                    <a:lstStyle/>
                    <a:p>
                      <a:r>
                        <a:rPr lang="en-US" sz="1000"/>
                        <a:t>624644</a:t>
                      </a:r>
                    </a:p>
                  </a:txBody>
                  <a:tcPr/>
                </a:tc>
                <a:tc>
                  <a:txBody>
                    <a:bodyPr/>
                    <a:lstStyle/>
                    <a:p>
                      <a:r>
                        <a:rPr lang="en-US" sz="1000"/>
                        <a:t>02:31</a:t>
                      </a:r>
                    </a:p>
                  </a:txBody>
                  <a:tcPr/>
                </a:tc>
                <a:tc>
                  <a:txBody>
                    <a:bodyPr/>
                    <a:lstStyle/>
                    <a:p>
                      <a:r>
                        <a:rPr lang="en-US" sz="1000"/>
                        <a:t>24%</a:t>
                      </a:r>
                    </a:p>
                  </a:txBody>
                  <a:tcPr/>
                </a:tc>
                <a:tc>
                  <a:txBody>
                    <a:bodyPr/>
                    <a:lstStyle/>
                    <a:p>
                      <a:r>
                        <a:rPr lang="en-US" sz="1000"/>
                        <a:t>298474</a:t>
                      </a:r>
                    </a:p>
                  </a:txBody>
                  <a:tcPr/>
                </a:tc>
                <a:tc>
                  <a:txBody>
                    <a:bodyPr/>
                    <a:lstStyle/>
                    <a:p>
                      <a:r>
                        <a:rPr lang="en-US" sz="1000"/>
                        <a:t>175156</a:t>
                      </a:r>
                    </a:p>
                  </a:txBody>
                  <a:tcPr/>
                </a:tc>
                <a:tc>
                  <a:txBody>
                    <a:bodyPr/>
                    <a:lstStyle/>
                    <a:p>
                      <a:r>
                        <a:rPr lang="en-US" sz="1000"/>
                        <a:t>151014</a:t>
                      </a:r>
                    </a:p>
                  </a:txBody>
                  <a:tcPr/>
                </a:tc>
                <a:tc>
                  <a:txBody>
                    <a:bodyPr/>
                    <a:lstStyle/>
                    <a:p>
                      <a:r>
                        <a:rPr lang="en-US" sz="1000"/>
                        <a:t>940075</a:t>
                      </a:r>
                    </a:p>
                  </a:txBody>
                  <a:tcPr/>
                </a:tc>
                <a:tc>
                  <a:txBody>
                    <a:bodyPr/>
                    <a:lstStyle/>
                    <a:p>
                      <a:r>
                        <a:rPr lang="en-US" sz="1000"/>
                        <a:t>4825</a:t>
                      </a:r>
                    </a:p>
                  </a:txBody>
                  <a:tcPr/>
                </a:tc>
                <a:tc>
                  <a:txBody>
                    <a:bodyPr/>
                    <a:lstStyle/>
                    <a:p>
                      <a:r>
                        <a:rPr lang="en-US" sz="1000"/>
                        <a:t>3764</a:t>
                      </a:r>
                    </a:p>
                  </a:txBody>
                  <a:tcPr/>
                </a:tc>
                <a:tc>
                  <a:txBody>
                    <a:bodyPr/>
                    <a:lstStyle/>
                    <a:p>
                      <a:r>
                        <a:rPr lang="en-US" sz="1000"/>
                        <a:t>3458</a:t>
                      </a:r>
                    </a:p>
                  </a:txBody>
                  <a:tcPr/>
                </a:tc>
                <a:extLst>
                  <a:ext uri="{0D108BD9-81ED-4DB2-BD59-A6C34878D82A}">
                    <a16:rowId xmlns:a16="http://schemas.microsoft.com/office/drawing/2014/main" val="283525687"/>
                  </a:ext>
                </a:extLst>
              </a:tr>
              <a:tr h="370840">
                <a:tc>
                  <a:txBody>
                    <a:bodyPr/>
                    <a:lstStyle/>
                    <a:p>
                      <a:r>
                        <a:rPr lang="de-DE" sz="1000" b="1"/>
                        <a:t>Extra 3 - 2018-03-29 11:58:12</a:t>
                      </a:r>
                      <a:r>
                        <a:rPr lang="de-DE" sz="1000"/>
                        <a:t>
Kannste dir nicht ausdenken ...</a:t>
                      </a:r>
                      <a:endParaRPr lang="en-US" sz="1000"/>
                    </a:p>
                  </a:txBody>
                  <a:tcPr/>
                </a:tc>
                <a:tc>
                  <a:txBody>
                    <a:bodyPr/>
                    <a:lstStyle/>
                    <a:p>
                      <a:r>
                        <a:rPr lang="en-US" sz="1000"/>
                        <a:t>371419</a:t>
                      </a:r>
                    </a:p>
                  </a:txBody>
                  <a:tcPr/>
                </a:tc>
                <a:tc>
                  <a:txBody>
                    <a:bodyPr/>
                    <a:lstStyle/>
                    <a:p>
                      <a:r>
                        <a:rPr lang="en-US" sz="1000"/>
                        <a:t>0</a:t>
                      </a:r>
                    </a:p>
                  </a:txBody>
                  <a:tcPr/>
                </a:tc>
                <a:tc>
                  <a:txBody>
                    <a:bodyPr/>
                    <a:lstStyle/>
                    <a:p>
                      <a:r>
                        <a:rPr lang="en-US" sz="1000"/>
                        <a:t>577659</a:t>
                      </a:r>
                    </a:p>
                  </a:txBody>
                  <a:tcPr/>
                </a:tc>
                <a:tc>
                  <a:txBody>
                    <a:bodyPr/>
                    <a:lstStyle/>
                    <a:p>
                      <a:r>
                        <a:rPr lang="en-US" sz="1000"/>
                        <a:t>02:41</a:t>
                      </a:r>
                    </a:p>
                  </a:txBody>
                  <a:tcPr/>
                </a:tc>
                <a:tc>
                  <a:txBody>
                    <a:bodyPr/>
                    <a:lstStyle/>
                    <a:p>
                      <a:r>
                        <a:rPr lang="en-US" sz="1000"/>
                        <a:t>28%</a:t>
                      </a:r>
                    </a:p>
                  </a:txBody>
                  <a:tcPr/>
                </a:tc>
                <a:tc>
                  <a:txBody>
                    <a:bodyPr/>
                    <a:lstStyle/>
                    <a:p>
                      <a:r>
                        <a:rPr lang="en-US" sz="1000"/>
                        <a:t>304276</a:t>
                      </a:r>
                    </a:p>
                  </a:txBody>
                  <a:tcPr/>
                </a:tc>
                <a:tc>
                  <a:txBody>
                    <a:bodyPr/>
                    <a:lstStyle/>
                    <a:p>
                      <a:r>
                        <a:rPr lang="en-US" sz="1000"/>
                        <a:t>137701</a:t>
                      </a:r>
                    </a:p>
                  </a:txBody>
                  <a:tcPr/>
                </a:tc>
                <a:tc>
                  <a:txBody>
                    <a:bodyPr/>
                    <a:lstStyle/>
                    <a:p>
                      <a:r>
                        <a:rPr lang="en-US" sz="1000"/>
                        <a:t>135682</a:t>
                      </a:r>
                    </a:p>
                  </a:txBody>
                  <a:tcPr/>
                </a:tc>
                <a:tc>
                  <a:txBody>
                    <a:bodyPr/>
                    <a:lstStyle/>
                    <a:p>
                      <a:r>
                        <a:rPr lang="en-US" sz="1000"/>
                        <a:t>775685</a:t>
                      </a:r>
                    </a:p>
                  </a:txBody>
                  <a:tcPr/>
                </a:tc>
                <a:tc>
                  <a:txBody>
                    <a:bodyPr/>
                    <a:lstStyle/>
                    <a:p>
                      <a:r>
                        <a:rPr lang="en-US" sz="1000"/>
                        <a:t>4150</a:t>
                      </a:r>
                    </a:p>
                  </a:txBody>
                  <a:tcPr/>
                </a:tc>
                <a:tc>
                  <a:txBody>
                    <a:bodyPr/>
                    <a:lstStyle/>
                    <a:p>
                      <a:r>
                        <a:rPr lang="en-US" sz="1000"/>
                        <a:t>2571</a:t>
                      </a:r>
                    </a:p>
                  </a:txBody>
                  <a:tcPr/>
                </a:tc>
                <a:tc>
                  <a:txBody>
                    <a:bodyPr/>
                    <a:lstStyle/>
                    <a:p>
                      <a:r>
                        <a:rPr lang="en-US" sz="1000"/>
                        <a:t>2699</a:t>
                      </a:r>
                    </a:p>
                  </a:txBody>
                  <a:tcPr/>
                </a:tc>
                <a:extLst>
                  <a:ext uri="{0D108BD9-81ED-4DB2-BD59-A6C34878D82A}">
                    <a16:rowId xmlns:a16="http://schemas.microsoft.com/office/drawing/2014/main" val="95330098"/>
                  </a:ext>
                </a:extLst>
              </a:tr>
              <a:tr h="370840">
                <a:tc>
                  <a:txBody>
                    <a:bodyPr/>
                    <a:lstStyle/>
                    <a:p>
                      <a:r>
                        <a:rPr lang="sv-SE" sz="1000" b="1"/>
                        <a:t>Extra 3 - 2018-03-27 08:27:28</a:t>
                      </a:r>
                      <a:r>
                        <a:rPr lang="sv-SE" sz="1000"/>
                        <a:t>
Was los, Digga, spahn ma!</a:t>
                      </a:r>
                      <a:endParaRPr lang="en-US" sz="1000"/>
                    </a:p>
                  </a:txBody>
                  <a:tcPr/>
                </a:tc>
                <a:tc>
                  <a:txBody>
                    <a:bodyPr/>
                    <a:lstStyle/>
                    <a:p>
                      <a:r>
                        <a:rPr lang="en-US" sz="1000"/>
                        <a:t>297175</a:t>
                      </a:r>
                    </a:p>
                  </a:txBody>
                  <a:tcPr/>
                </a:tc>
                <a:tc>
                  <a:txBody>
                    <a:bodyPr/>
                    <a:lstStyle/>
                    <a:p>
                      <a:r>
                        <a:rPr lang="en-US" sz="1000"/>
                        <a:t>0</a:t>
                      </a:r>
                    </a:p>
                  </a:txBody>
                  <a:tcPr/>
                </a:tc>
                <a:tc>
                  <a:txBody>
                    <a:bodyPr/>
                    <a:lstStyle/>
                    <a:p>
                      <a:r>
                        <a:rPr lang="en-US" sz="1000"/>
                        <a:t>594386</a:t>
                      </a:r>
                    </a:p>
                  </a:txBody>
                  <a:tcPr/>
                </a:tc>
                <a:tc>
                  <a:txBody>
                    <a:bodyPr/>
                    <a:lstStyle/>
                    <a:p>
                      <a:r>
                        <a:rPr lang="en-US" sz="1000"/>
                        <a:t>01:38</a:t>
                      </a:r>
                    </a:p>
                  </a:txBody>
                  <a:tcPr/>
                </a:tc>
                <a:tc>
                  <a:txBody>
                    <a:bodyPr/>
                    <a:lstStyle/>
                    <a:p>
                      <a:r>
                        <a:rPr lang="en-US" sz="1000"/>
                        <a:t>15%</a:t>
                      </a:r>
                    </a:p>
                  </a:txBody>
                  <a:tcPr/>
                </a:tc>
                <a:tc>
                  <a:txBody>
                    <a:bodyPr/>
                    <a:lstStyle/>
                    <a:p>
                      <a:r>
                        <a:rPr lang="en-US" sz="1000"/>
                        <a:t>112649</a:t>
                      </a:r>
                    </a:p>
                  </a:txBody>
                  <a:tcPr/>
                </a:tc>
                <a:tc>
                  <a:txBody>
                    <a:bodyPr/>
                    <a:lstStyle/>
                    <a:p>
                      <a:r>
                        <a:rPr lang="en-US" sz="1000"/>
                        <a:t>182348</a:t>
                      </a:r>
                    </a:p>
                  </a:txBody>
                  <a:tcPr/>
                </a:tc>
                <a:tc>
                  <a:txBody>
                    <a:bodyPr/>
                    <a:lstStyle/>
                    <a:p>
                      <a:r>
                        <a:rPr lang="en-US" sz="1000"/>
                        <a:t>299389</a:t>
                      </a:r>
                    </a:p>
                  </a:txBody>
                  <a:tcPr/>
                </a:tc>
                <a:tc>
                  <a:txBody>
                    <a:bodyPr/>
                    <a:lstStyle/>
                    <a:p>
                      <a:r>
                        <a:rPr lang="en-US" sz="1000"/>
                        <a:t>1178498</a:t>
                      </a:r>
                    </a:p>
                  </a:txBody>
                  <a:tcPr/>
                </a:tc>
                <a:tc>
                  <a:txBody>
                    <a:bodyPr/>
                    <a:lstStyle/>
                    <a:p>
                      <a:r>
                        <a:rPr lang="en-US" sz="1000"/>
                        <a:t>12026</a:t>
                      </a:r>
                    </a:p>
                  </a:txBody>
                  <a:tcPr/>
                </a:tc>
                <a:tc>
                  <a:txBody>
                    <a:bodyPr/>
                    <a:lstStyle/>
                    <a:p>
                      <a:r>
                        <a:rPr lang="en-US" sz="1000"/>
                        <a:t>2635</a:t>
                      </a:r>
                    </a:p>
                  </a:txBody>
                  <a:tcPr/>
                </a:tc>
                <a:tc>
                  <a:txBody>
                    <a:bodyPr/>
                    <a:lstStyle/>
                    <a:p>
                      <a:r>
                        <a:rPr lang="en-US" sz="1000"/>
                        <a:t>9180</a:t>
                      </a:r>
                    </a:p>
                  </a:txBody>
                  <a:tcPr/>
                </a:tc>
                <a:extLst>
                  <a:ext uri="{0D108BD9-81ED-4DB2-BD59-A6C34878D82A}">
                    <a16:rowId xmlns:a16="http://schemas.microsoft.com/office/drawing/2014/main" val="126485105"/>
                  </a:ext>
                </a:extLst>
              </a:tr>
              <a:tr h="370840">
                <a:tc>
                  <a:txBody>
                    <a:bodyPr/>
                    <a:lstStyle/>
                    <a:p>
                      <a:r>
                        <a:rPr lang="de-DE" sz="1000" b="1"/>
                        <a:t>Extra 3 - 2018-03-28 08:12:00</a:t>
                      </a:r>
                      <a:r>
                        <a:rPr lang="de-DE" sz="1000"/>
                        <a:t>
Warst Du schon mal in Elmshorn? Schau diesen Film, dann willste hin.</a:t>
                      </a:r>
                      <a:endParaRPr lang="en-US" sz="1000"/>
                    </a:p>
                  </a:txBody>
                  <a:tcPr/>
                </a:tc>
                <a:tc>
                  <a:txBody>
                    <a:bodyPr/>
                    <a:lstStyle/>
                    <a:p>
                      <a:r>
                        <a:rPr lang="en-US" sz="1000"/>
                        <a:t>286140</a:t>
                      </a:r>
                    </a:p>
                  </a:txBody>
                  <a:tcPr/>
                </a:tc>
                <a:tc>
                  <a:txBody>
                    <a:bodyPr/>
                    <a:lstStyle/>
                    <a:p>
                      <a:r>
                        <a:rPr lang="en-US" sz="1000"/>
                        <a:t>0</a:t>
                      </a:r>
                    </a:p>
                  </a:txBody>
                  <a:tcPr/>
                </a:tc>
                <a:tc>
                  <a:txBody>
                    <a:bodyPr/>
                    <a:lstStyle/>
                    <a:p>
                      <a:r>
                        <a:rPr lang="en-US" sz="1000"/>
                        <a:t>461283</a:t>
                      </a:r>
                    </a:p>
                  </a:txBody>
                  <a:tcPr/>
                </a:tc>
                <a:tc>
                  <a:txBody>
                    <a:bodyPr/>
                    <a:lstStyle/>
                    <a:p>
                      <a:r>
                        <a:rPr lang="en-US" sz="1000"/>
                        <a:t>01:56</a:t>
                      </a:r>
                    </a:p>
                  </a:txBody>
                  <a:tcPr/>
                </a:tc>
                <a:tc>
                  <a:txBody>
                    <a:bodyPr/>
                    <a:lstStyle/>
                    <a:p>
                      <a:r>
                        <a:rPr lang="en-US" sz="1000"/>
                        <a:t>20%</a:t>
                      </a:r>
                    </a:p>
                  </a:txBody>
                  <a:tcPr/>
                </a:tc>
                <a:tc>
                  <a:txBody>
                    <a:bodyPr/>
                    <a:lstStyle/>
                    <a:p>
                      <a:r>
                        <a:rPr lang="en-US" sz="1000"/>
                        <a:t>21384</a:t>
                      </a:r>
                    </a:p>
                  </a:txBody>
                  <a:tcPr/>
                </a:tc>
                <a:tc>
                  <a:txBody>
                    <a:bodyPr/>
                    <a:lstStyle/>
                    <a:p>
                      <a:r>
                        <a:rPr lang="en-US" sz="1000"/>
                        <a:t>310017</a:t>
                      </a:r>
                    </a:p>
                  </a:txBody>
                  <a:tcPr/>
                </a:tc>
                <a:tc>
                  <a:txBody>
                    <a:bodyPr/>
                    <a:lstStyle/>
                    <a:p>
                      <a:r>
                        <a:rPr lang="en-US" sz="1000"/>
                        <a:t>129882</a:t>
                      </a:r>
                    </a:p>
                  </a:txBody>
                  <a:tcPr/>
                </a:tc>
                <a:tc>
                  <a:txBody>
                    <a:bodyPr/>
                    <a:lstStyle/>
                    <a:p>
                      <a:r>
                        <a:rPr lang="en-US" sz="1000"/>
                        <a:t>689771</a:t>
                      </a:r>
                    </a:p>
                  </a:txBody>
                  <a:tcPr/>
                </a:tc>
                <a:tc>
                  <a:txBody>
                    <a:bodyPr/>
                    <a:lstStyle/>
                    <a:p>
                      <a:r>
                        <a:rPr lang="en-US" sz="1000"/>
                        <a:t>5647</a:t>
                      </a:r>
                    </a:p>
                  </a:txBody>
                  <a:tcPr/>
                </a:tc>
                <a:tc>
                  <a:txBody>
                    <a:bodyPr/>
                    <a:lstStyle/>
                    <a:p>
                      <a:r>
                        <a:rPr lang="en-US" sz="1000"/>
                        <a:t>10415</a:t>
                      </a:r>
                    </a:p>
                  </a:txBody>
                  <a:tcPr/>
                </a:tc>
                <a:tc>
                  <a:txBody>
                    <a:bodyPr/>
                    <a:lstStyle/>
                    <a:p>
                      <a:r>
                        <a:rPr lang="en-US" sz="1000"/>
                        <a:t>2368</a:t>
                      </a:r>
                    </a:p>
                  </a:txBody>
                  <a:tcPr/>
                </a:tc>
                <a:extLst>
                  <a:ext uri="{0D108BD9-81ED-4DB2-BD59-A6C34878D82A}">
                    <a16:rowId xmlns:a16="http://schemas.microsoft.com/office/drawing/2014/main" val="2768916896"/>
                  </a:ext>
                </a:extLst>
              </a:tr>
            </a:tbl>
          </a:graphicData>
        </a:graphic>
      </p:graphicFrame>
      <p:sp>
        <p:nvSpPr>
          <p:cNvPr id="4" name="Text Placeholder 3">
            <a:extLst>
              <a:ext uri="{FF2B5EF4-FFF2-40B4-BE49-F238E27FC236}">
                <a16:creationId xmlns:a16="http://schemas.microsoft.com/office/drawing/2014/main" id="{4B2024E3-0110-4C1E-ABD7-8B4E9BC7E7A1}"/>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384252292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1535</Words>
  <Application>Microsoft Office PowerPoint</Application>
  <PresentationFormat>On-screen Show (4:3)</PresentationFormat>
  <Paragraphs>795</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Arial</vt:lpstr>
      <vt:lpstr>quintly_template</vt:lpstr>
      <vt:lpstr>MeFo - Facebook - Social Media - Evaluation</vt:lpstr>
      <vt:lpstr>Profil - Potenz.Reichw.,Aktive Nutzer,I-Rate,Fans</vt:lpstr>
      <vt:lpstr>Anzahl Post, Reaktionen (Kommentare, Shares, Likes) - FB Insights</vt:lpstr>
      <vt:lpstr>Profil - Fans</vt:lpstr>
      <vt:lpstr>Profil - Potenzielle Reichweite</vt:lpstr>
      <vt:lpstr>Profil - Aktive Nutzer</vt:lpstr>
      <vt:lpstr>Profil - Video-Starts ab 10 Sek.</vt:lpstr>
      <vt:lpstr>Profil - Durchschnitt Potenzi. Reichweite pro Tag</vt:lpstr>
      <vt:lpstr>Distributionstyp - FB Insights</vt:lpstr>
      <vt:lpstr>Distributionstyp - Tabelle - FB Insights</vt:lpstr>
      <vt:lpstr>Eigene Posts - Shares - Export</vt:lpstr>
      <vt:lpstr>Eigene Posts - Kommentare - Export</vt:lpstr>
      <vt:lpstr>Eigene Posts - Videostarts - Export</vt:lpstr>
      <vt:lpstr>Eigene Posts - Videostartrate - Export</vt:lpstr>
      <vt:lpstr>Eigene Posts - Videostartrate - Flop - Export</vt:lpstr>
      <vt:lpstr>Eigene Posts - Potenzielle Reichweite - Export</vt:lpstr>
      <vt:lpstr>Eigene Posts - Aktive Nutzer - Export</vt:lpstr>
      <vt:lpstr>Eigene Posts - I-Rate Aktive Nutzer - Export</vt:lpstr>
      <vt:lpstr>Eigene Posts - I-Rate Aktive Nutzer-Flop - Export</vt:lpstr>
      <vt:lpstr>Eigene Post - Summe Interaktionen - Export</vt:lpstr>
      <vt:lpstr>Eigene Posts - Reaktionen - Export</vt:lpstr>
      <vt:lpstr>Eigene Videos - Crossposts - Export</vt:lpstr>
      <vt:lpstr>Eigene Videos - Crossposts (nur Ersteller) - Export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Administrator</dc:creator>
  <cp:lastModifiedBy>Administrator</cp:lastModifiedBy>
  <cp:revision>1</cp:revision>
  <dcterms:created xsi:type="dcterms:W3CDTF">2018-04-16T10:36:01Z</dcterms:created>
  <dcterms:modified xsi:type="dcterms:W3CDTF">2018-04-16T10:36:45Z</dcterms:modified>
</cp:coreProperties>
</file>