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951074</c:v>
                </c:pt>
                <c:pt idx="1">
                  <c:v>952622</c:v>
                </c:pt>
                <c:pt idx="2">
                  <c:v>953682</c:v>
                </c:pt>
                <c:pt idx="3">
                  <c:v>954331</c:v>
                </c:pt>
                <c:pt idx="4">
                  <c:v>955058</c:v>
                </c:pt>
                <c:pt idx="5">
                  <c:v>955653</c:v>
                </c:pt>
                <c:pt idx="6">
                  <c:v>956244</c:v>
                </c:pt>
                <c:pt idx="7">
                  <c:v>956795</c:v>
                </c:pt>
                <c:pt idx="8">
                  <c:v>957349</c:v>
                </c:pt>
                <c:pt idx="9">
                  <c:v>958035</c:v>
                </c:pt>
                <c:pt idx="10">
                  <c:v>959247</c:v>
                </c:pt>
                <c:pt idx="11">
                  <c:v>959990</c:v>
                </c:pt>
                <c:pt idx="12">
                  <c:v>961021</c:v>
                </c:pt>
                <c:pt idx="13">
                  <c:v>961806</c:v>
                </c:pt>
                <c:pt idx="14">
                  <c:v>962721</c:v>
                </c:pt>
                <c:pt idx="15">
                  <c:v>963370</c:v>
                </c:pt>
                <c:pt idx="16">
                  <c:v>964178</c:v>
                </c:pt>
                <c:pt idx="17">
                  <c:v>965160</c:v>
                </c:pt>
                <c:pt idx="18">
                  <c:v>966382</c:v>
                </c:pt>
                <c:pt idx="19">
                  <c:v>967946</c:v>
                </c:pt>
                <c:pt idx="20">
                  <c:v>969610</c:v>
                </c:pt>
                <c:pt idx="21">
                  <c:v>971339</c:v>
                </c:pt>
                <c:pt idx="22">
                  <c:v>972446</c:v>
                </c:pt>
                <c:pt idx="23">
                  <c:v>973644</c:v>
                </c:pt>
                <c:pt idx="24">
                  <c:v>974765</c:v>
                </c:pt>
                <c:pt idx="25">
                  <c:v>976320</c:v>
                </c:pt>
                <c:pt idx="26">
                  <c:v>978860</c:v>
                </c:pt>
                <c:pt idx="27">
                  <c:v>980672</c:v>
                </c:pt>
                <c:pt idx="28">
                  <c:v>983544</c:v>
                </c:pt>
                <c:pt idx="29">
                  <c:v>985061</c:v>
                </c:pt>
                <c:pt idx="30">
                  <c:v>986186</c:v>
                </c:pt>
                <c:pt idx="31">
                  <c:v>986852</c:v>
                </c:pt>
                <c:pt idx="32">
                  <c:v>987569</c:v>
                </c:pt>
                <c:pt idx="33">
                  <c:v>988332</c:v>
                </c:pt>
                <c:pt idx="34">
                  <c:v>989163</c:v>
                </c:pt>
                <c:pt idx="35">
                  <c:v>989878</c:v>
                </c:pt>
                <c:pt idx="36">
                  <c:v>990536</c:v>
                </c:pt>
                <c:pt idx="37">
                  <c:v>991496</c:v>
                </c:pt>
                <c:pt idx="38">
                  <c:v>992512</c:v>
                </c:pt>
                <c:pt idx="39">
                  <c:v>993411</c:v>
                </c:pt>
                <c:pt idx="40">
                  <c:v>994889</c:v>
                </c:pt>
                <c:pt idx="41">
                  <c:v>996494</c:v>
                </c:pt>
                <c:pt idx="42">
                  <c:v>999085</c:v>
                </c:pt>
                <c:pt idx="43">
                  <c:v>1000519</c:v>
                </c:pt>
                <c:pt idx="44">
                  <c:v>1001452</c:v>
                </c:pt>
                <c:pt idx="45">
                  <c:v>1002283</c:v>
                </c:pt>
                <c:pt idx="46">
                  <c:v>1003097</c:v>
                </c:pt>
                <c:pt idx="47">
                  <c:v>1004026</c:v>
                </c:pt>
                <c:pt idx="48">
                  <c:v>1004971</c:v>
                </c:pt>
                <c:pt idx="49">
                  <c:v>1007454</c:v>
                </c:pt>
                <c:pt idx="50">
                  <c:v>1008496</c:v>
                </c:pt>
                <c:pt idx="51">
                  <c:v>1009499</c:v>
                </c:pt>
                <c:pt idx="52">
                  <c:v>1010596</c:v>
                </c:pt>
                <c:pt idx="53">
                  <c:v>1011276</c:v>
                </c:pt>
                <c:pt idx="54">
                  <c:v>1011902</c:v>
                </c:pt>
                <c:pt idx="55">
                  <c:v>1012517</c:v>
                </c:pt>
                <c:pt idx="56">
                  <c:v>1013397</c:v>
                </c:pt>
                <c:pt idx="57">
                  <c:v>1014329</c:v>
                </c:pt>
                <c:pt idx="58">
                  <c:v>1015111</c:v>
                </c:pt>
                <c:pt idx="59">
                  <c:v>1015884</c:v>
                </c:pt>
                <c:pt idx="60">
                  <c:v>1016782</c:v>
                </c:pt>
                <c:pt idx="61">
                  <c:v>1017875</c:v>
                </c:pt>
                <c:pt idx="62">
                  <c:v>1018730</c:v>
                </c:pt>
                <c:pt idx="63">
                  <c:v>1020066</c:v>
                </c:pt>
                <c:pt idx="64">
                  <c:v>1021382</c:v>
                </c:pt>
                <c:pt idx="65">
                  <c:v>1022122</c:v>
                </c:pt>
                <c:pt idx="66">
                  <c:v>1022872</c:v>
                </c:pt>
                <c:pt idx="67">
                  <c:v>1024199</c:v>
                </c:pt>
                <c:pt idx="68">
                  <c:v>1025487</c:v>
                </c:pt>
                <c:pt idx="69">
                  <c:v>1027188</c:v>
                </c:pt>
                <c:pt idx="70">
                  <c:v>1028812</c:v>
                </c:pt>
                <c:pt idx="71">
                  <c:v>1029943</c:v>
                </c:pt>
                <c:pt idx="72">
                  <c:v>1031176</c:v>
                </c:pt>
                <c:pt idx="73">
                  <c:v>1032525</c:v>
                </c:pt>
                <c:pt idx="74">
                  <c:v>1033572</c:v>
                </c:pt>
                <c:pt idx="75">
                  <c:v>1034523</c:v>
                </c:pt>
                <c:pt idx="76">
                  <c:v>1035469</c:v>
                </c:pt>
                <c:pt idx="77">
                  <c:v>1036593</c:v>
                </c:pt>
                <c:pt idx="78">
                  <c:v>1037375</c:v>
                </c:pt>
                <c:pt idx="79">
                  <c:v>1038296</c:v>
                </c:pt>
                <c:pt idx="80">
                  <c:v>1039217</c:v>
                </c:pt>
                <c:pt idx="81">
                  <c:v>1039786</c:v>
                </c:pt>
                <c:pt idx="82">
                  <c:v>1040148</c:v>
                </c:pt>
                <c:pt idx="83">
                  <c:v>1040547</c:v>
                </c:pt>
                <c:pt idx="84">
                  <c:v>1041002</c:v>
                </c:pt>
                <c:pt idx="85">
                  <c:v>1041458</c:v>
                </c:pt>
                <c:pt idx="86">
                  <c:v>1041950</c:v>
                </c:pt>
                <c:pt idx="87">
                  <c:v>1042447</c:v>
                </c:pt>
                <c:pt idx="88">
                  <c:v>1042818</c:v>
                </c:pt>
                <c:pt idx="89">
                  <c:v>1043141</c:v>
                </c:pt>
                <c:pt idx="90">
                  <c:v>1043413</c:v>
                </c:pt>
                <c:pt idx="91">
                  <c:v>1043636</c:v>
                </c:pt>
                <c:pt idx="92">
                  <c:v>1044100</c:v>
                </c:pt>
                <c:pt idx="93">
                  <c:v>1044593</c:v>
                </c:pt>
                <c:pt idx="94">
                  <c:v>1045521</c:v>
                </c:pt>
                <c:pt idx="95">
                  <c:v>1046270</c:v>
                </c:pt>
                <c:pt idx="96">
                  <c:v>1047450</c:v>
                </c:pt>
                <c:pt idx="97">
                  <c:v>1047997</c:v>
                </c:pt>
                <c:pt idx="98">
                  <c:v>1048460</c:v>
                </c:pt>
                <c:pt idx="99">
                  <c:v>1048797</c:v>
                </c:pt>
                <c:pt idx="100">
                  <c:v>1049816</c:v>
                </c:pt>
                <c:pt idx="101">
                  <c:v>1050461</c:v>
                </c:pt>
                <c:pt idx="102">
                  <c:v>1051102</c:v>
                </c:pt>
                <c:pt idx="103">
                  <c:v>1051268</c:v>
                </c:pt>
                <c:pt idx="104">
                  <c:v>1051701</c:v>
                </c:pt>
                <c:pt idx="105">
                  <c:v>1052703</c:v>
                </c:pt>
                <c:pt idx="106">
                  <c:v>1054017</c:v>
                </c:pt>
                <c:pt idx="107">
                  <c:v>1054614</c:v>
                </c:pt>
                <c:pt idx="108">
                  <c:v>1055725</c:v>
                </c:pt>
                <c:pt idx="109">
                  <c:v>1056799</c:v>
                </c:pt>
                <c:pt idx="110">
                  <c:v>1057400</c:v>
                </c:pt>
                <c:pt idx="111">
                  <c:v>1058044</c:v>
                </c:pt>
                <c:pt idx="112">
                  <c:v>1058985</c:v>
                </c:pt>
                <c:pt idx="113">
                  <c:v>1059435</c:v>
                </c:pt>
                <c:pt idx="114">
                  <c:v>1059810</c:v>
                </c:pt>
                <c:pt idx="115">
                  <c:v>1060303</c:v>
                </c:pt>
                <c:pt idx="116">
                  <c:v>1060730</c:v>
                </c:pt>
                <c:pt idx="117">
                  <c:v>1061193</c:v>
                </c:pt>
                <c:pt idx="118">
                  <c:v>1062017</c:v>
                </c:pt>
                <c:pt idx="119">
                  <c:v>1062428</c:v>
                </c:pt>
                <c:pt idx="120">
                  <c:v>1062843</c:v>
                </c:pt>
                <c:pt idx="121">
                  <c:v>1063128</c:v>
                </c:pt>
                <c:pt idx="122">
                  <c:v>1063473</c:v>
                </c:pt>
                <c:pt idx="123">
                  <c:v>1063999</c:v>
                </c:pt>
                <c:pt idx="124">
                  <c:v>1064526</c:v>
                </c:pt>
                <c:pt idx="125">
                  <c:v>1064661</c:v>
                </c:pt>
                <c:pt idx="126">
                  <c:v>1065610</c:v>
                </c:pt>
                <c:pt idx="127">
                  <c:v>1066200</c:v>
                </c:pt>
                <c:pt idx="128">
                  <c:v>1066546</c:v>
                </c:pt>
                <c:pt idx="129">
                  <c:v>1066935</c:v>
                </c:pt>
                <c:pt idx="130">
                  <c:v>1067297</c:v>
                </c:pt>
                <c:pt idx="131">
                  <c:v>1067727</c:v>
                </c:pt>
                <c:pt idx="132">
                  <c:v>1068144</c:v>
                </c:pt>
                <c:pt idx="133">
                  <c:v>1068899</c:v>
                </c:pt>
                <c:pt idx="134">
                  <c:v>1069420</c:v>
                </c:pt>
                <c:pt idx="135">
                  <c:v>1070450</c:v>
                </c:pt>
                <c:pt idx="136">
                  <c:v>1071354</c:v>
                </c:pt>
                <c:pt idx="137">
                  <c:v>1072529</c:v>
                </c:pt>
                <c:pt idx="138">
                  <c:v>1073500</c:v>
                </c:pt>
                <c:pt idx="139">
                  <c:v>1074668</c:v>
                </c:pt>
                <c:pt idx="140">
                  <c:v>1075703</c:v>
                </c:pt>
                <c:pt idx="141">
                  <c:v>1076663</c:v>
                </c:pt>
                <c:pt idx="142">
                  <c:v>1077651</c:v>
                </c:pt>
                <c:pt idx="143">
                  <c:v>1078095</c:v>
                </c:pt>
                <c:pt idx="144">
                  <c:v>1078605</c:v>
                </c:pt>
                <c:pt idx="145">
                  <c:v>1079367</c:v>
                </c:pt>
                <c:pt idx="146">
                  <c:v>1081019</c:v>
                </c:pt>
                <c:pt idx="147">
                  <c:v>1082698</c:v>
                </c:pt>
                <c:pt idx="148">
                  <c:v>1084086</c:v>
                </c:pt>
                <c:pt idx="149">
                  <c:v>1085247</c:v>
                </c:pt>
                <c:pt idx="150">
                  <c:v>1086116</c:v>
                </c:pt>
                <c:pt idx="151">
                  <c:v>1086888</c:v>
                </c:pt>
                <c:pt idx="152">
                  <c:v>1087981</c:v>
                </c:pt>
                <c:pt idx="153">
                  <c:v>1089841</c:v>
                </c:pt>
                <c:pt idx="154">
                  <c:v>1091482</c:v>
                </c:pt>
                <c:pt idx="155">
                  <c:v>1092444</c:v>
                </c:pt>
                <c:pt idx="156">
                  <c:v>1093676</c:v>
                </c:pt>
                <c:pt idx="157">
                  <c:v>1094715</c:v>
                </c:pt>
                <c:pt idx="158">
                  <c:v>1096719</c:v>
                </c:pt>
                <c:pt idx="159">
                  <c:v>1109141</c:v>
                </c:pt>
                <c:pt idx="160">
                  <c:v>1150890</c:v>
                </c:pt>
                <c:pt idx="161">
                  <c:v>1202207</c:v>
                </c:pt>
                <c:pt idx="162">
                  <c:v>1240032</c:v>
                </c:pt>
                <c:pt idx="163">
                  <c:v>1263317</c:v>
                </c:pt>
                <c:pt idx="164">
                  <c:v>1279011</c:v>
                </c:pt>
                <c:pt idx="165">
                  <c:v>1290697</c:v>
                </c:pt>
                <c:pt idx="166">
                  <c:v>1298426</c:v>
                </c:pt>
                <c:pt idx="167">
                  <c:v>1303562</c:v>
                </c:pt>
                <c:pt idx="168">
                  <c:v>1307981</c:v>
                </c:pt>
                <c:pt idx="169">
                  <c:v>1311554</c:v>
                </c:pt>
                <c:pt idx="170">
                  <c:v>1314111</c:v>
                </c:pt>
                <c:pt idx="171">
                  <c:v>1315696</c:v>
                </c:pt>
                <c:pt idx="172">
                  <c:v>1317184</c:v>
                </c:pt>
                <c:pt idx="173">
                  <c:v>1318444</c:v>
                </c:pt>
                <c:pt idx="174">
                  <c:v>1319525</c:v>
                </c:pt>
                <c:pt idx="175">
                  <c:v>1321084</c:v>
                </c:pt>
                <c:pt idx="176">
                  <c:v>1322284</c:v>
                </c:pt>
                <c:pt idx="177">
                  <c:v>1324280</c:v>
                </c:pt>
                <c:pt idx="178">
                  <c:v>1325727</c:v>
                </c:pt>
                <c:pt idx="179">
                  <c:v>1327246</c:v>
                </c:pt>
                <c:pt idx="180">
                  <c:v>1329825</c:v>
                </c:pt>
                <c:pt idx="181">
                  <c:v>1330730</c:v>
                </c:pt>
                <c:pt idx="182">
                  <c:v>1331346</c:v>
                </c:pt>
                <c:pt idx="183">
                  <c:v>1332108</c:v>
                </c:pt>
                <c:pt idx="184">
                  <c:v>1333116</c:v>
                </c:pt>
                <c:pt idx="185">
                  <c:v>1334028</c:v>
                </c:pt>
                <c:pt idx="186">
                  <c:v>1335400</c:v>
                </c:pt>
                <c:pt idx="187">
                  <c:v>1339624</c:v>
                </c:pt>
                <c:pt idx="188">
                  <c:v>1341503</c:v>
                </c:pt>
                <c:pt idx="189">
                  <c:v>1342572</c:v>
                </c:pt>
                <c:pt idx="190">
                  <c:v>1343203</c:v>
                </c:pt>
                <c:pt idx="191">
                  <c:v>1343726</c:v>
                </c:pt>
                <c:pt idx="192">
                  <c:v>1344122</c:v>
                </c:pt>
                <c:pt idx="193">
                  <c:v>1344936</c:v>
                </c:pt>
                <c:pt idx="194">
                  <c:v>1345564</c:v>
                </c:pt>
                <c:pt idx="195">
                  <c:v>1345981</c:v>
                </c:pt>
                <c:pt idx="196">
                  <c:v>1346563</c:v>
                </c:pt>
                <c:pt idx="197">
                  <c:v>1346911</c:v>
                </c:pt>
                <c:pt idx="198">
                  <c:v>1347180</c:v>
                </c:pt>
                <c:pt idx="199">
                  <c:v>1347453</c:v>
                </c:pt>
                <c:pt idx="200">
                  <c:v>1348719</c:v>
                </c:pt>
                <c:pt idx="201">
                  <c:v>1349202</c:v>
                </c:pt>
                <c:pt idx="202">
                  <c:v>1349550</c:v>
                </c:pt>
                <c:pt idx="203">
                  <c:v>1349892</c:v>
                </c:pt>
                <c:pt idx="204">
                  <c:v>1350234</c:v>
                </c:pt>
                <c:pt idx="205">
                  <c:v>1350590</c:v>
                </c:pt>
                <c:pt idx="206">
                  <c:v>1350917</c:v>
                </c:pt>
                <c:pt idx="207">
                  <c:v>1351246</c:v>
                </c:pt>
                <c:pt idx="208">
                  <c:v>1351556</c:v>
                </c:pt>
                <c:pt idx="209">
                  <c:v>1351897</c:v>
                </c:pt>
                <c:pt idx="210">
                  <c:v>1352278</c:v>
                </c:pt>
                <c:pt idx="211">
                  <c:v>1352629</c:v>
                </c:pt>
                <c:pt idx="212">
                  <c:v>1353011</c:v>
                </c:pt>
                <c:pt idx="213">
                  <c:v>1353443</c:v>
                </c:pt>
                <c:pt idx="214">
                  <c:v>1353906</c:v>
                </c:pt>
                <c:pt idx="215">
                  <c:v>1354369</c:v>
                </c:pt>
                <c:pt idx="216">
                  <c:v>1354745</c:v>
                </c:pt>
                <c:pt idx="217">
                  <c:v>1355147</c:v>
                </c:pt>
                <c:pt idx="218">
                  <c:v>1355474</c:v>
                </c:pt>
                <c:pt idx="219">
                  <c:v>1355877</c:v>
                </c:pt>
                <c:pt idx="220">
                  <c:v>1356188</c:v>
                </c:pt>
                <c:pt idx="221">
                  <c:v>1356477</c:v>
                </c:pt>
                <c:pt idx="222">
                  <c:v>1356904</c:v>
                </c:pt>
                <c:pt idx="223">
                  <c:v>1357350</c:v>
                </c:pt>
                <c:pt idx="224">
                  <c:v>1358190</c:v>
                </c:pt>
                <c:pt idx="225">
                  <c:v>1358699</c:v>
                </c:pt>
                <c:pt idx="226">
                  <c:v>1359756</c:v>
                </c:pt>
                <c:pt idx="227">
                  <c:v>1360573</c:v>
                </c:pt>
                <c:pt idx="228">
                  <c:v>1361636</c:v>
                </c:pt>
                <c:pt idx="229">
                  <c:v>1362284</c:v>
                </c:pt>
                <c:pt idx="230">
                  <c:v>1363295</c:v>
                </c:pt>
                <c:pt idx="231">
                  <c:v>1364105</c:v>
                </c:pt>
                <c:pt idx="232">
                  <c:v>1364534</c:v>
                </c:pt>
                <c:pt idx="233">
                  <c:v>1364763</c:v>
                </c:pt>
                <c:pt idx="234">
                  <c:v>1365029</c:v>
                </c:pt>
                <c:pt idx="235">
                  <c:v>1365295</c:v>
                </c:pt>
                <c:pt idx="236">
                  <c:v>1365697</c:v>
                </c:pt>
                <c:pt idx="237">
                  <c:v>1366003</c:v>
                </c:pt>
                <c:pt idx="238">
                  <c:v>1366591</c:v>
                </c:pt>
                <c:pt idx="239">
                  <c:v>1367172</c:v>
                </c:pt>
                <c:pt idx="240">
                  <c:v>1368579</c:v>
                </c:pt>
                <c:pt idx="241">
                  <c:v>1369668</c:v>
                </c:pt>
                <c:pt idx="242">
                  <c:v>1370288</c:v>
                </c:pt>
                <c:pt idx="243">
                  <c:v>1370656</c:v>
                </c:pt>
                <c:pt idx="244">
                  <c:v>1370963</c:v>
                </c:pt>
                <c:pt idx="245">
                  <c:v>1372043</c:v>
                </c:pt>
                <c:pt idx="246">
                  <c:v>1372430</c:v>
                </c:pt>
                <c:pt idx="247">
                  <c:v>1372808</c:v>
                </c:pt>
                <c:pt idx="248">
                  <c:v>1373161</c:v>
                </c:pt>
                <c:pt idx="249">
                  <c:v>1373571</c:v>
                </c:pt>
                <c:pt idx="250">
                  <c:v>1373924</c:v>
                </c:pt>
                <c:pt idx="251">
                  <c:v>1374396</c:v>
                </c:pt>
                <c:pt idx="252">
                  <c:v>1375331</c:v>
                </c:pt>
                <c:pt idx="253">
                  <c:v>1375984</c:v>
                </c:pt>
                <c:pt idx="254">
                  <c:v>1380499</c:v>
                </c:pt>
                <c:pt idx="255">
                  <c:v>1382257</c:v>
                </c:pt>
                <c:pt idx="256">
                  <c:v>1383142</c:v>
                </c:pt>
                <c:pt idx="257">
                  <c:v>1383770</c:v>
                </c:pt>
                <c:pt idx="258">
                  <c:v>1384326</c:v>
                </c:pt>
                <c:pt idx="259">
                  <c:v>1384797</c:v>
                </c:pt>
                <c:pt idx="260">
                  <c:v>1385270</c:v>
                </c:pt>
                <c:pt idx="261">
                  <c:v>1386016</c:v>
                </c:pt>
                <c:pt idx="262">
                  <c:v>1386599</c:v>
                </c:pt>
                <c:pt idx="263">
                  <c:v>1387017</c:v>
                </c:pt>
                <c:pt idx="264">
                  <c:v>1387595</c:v>
                </c:pt>
                <c:pt idx="265">
                  <c:v>1388152</c:v>
                </c:pt>
                <c:pt idx="266">
                  <c:v>1393977</c:v>
                </c:pt>
                <c:pt idx="267">
                  <c:v>1398900</c:v>
                </c:pt>
                <c:pt idx="268">
                  <c:v>1400042</c:v>
                </c:pt>
                <c:pt idx="269">
                  <c:v>1400721</c:v>
                </c:pt>
                <c:pt idx="270">
                  <c:v>1401570</c:v>
                </c:pt>
                <c:pt idx="271">
                  <c:v>1402086</c:v>
                </c:pt>
                <c:pt idx="272">
                  <c:v>1402406</c:v>
                </c:pt>
                <c:pt idx="273">
                  <c:v>1403120</c:v>
                </c:pt>
                <c:pt idx="274">
                  <c:v>1403761</c:v>
                </c:pt>
                <c:pt idx="275">
                  <c:v>1404324</c:v>
                </c:pt>
                <c:pt idx="276">
                  <c:v>1404952</c:v>
                </c:pt>
                <c:pt idx="277">
                  <c:v>1405550</c:v>
                </c:pt>
                <c:pt idx="278">
                  <c:v>1406214</c:v>
                </c:pt>
                <c:pt idx="279">
                  <c:v>1406606</c:v>
                </c:pt>
                <c:pt idx="280">
                  <c:v>1407085</c:v>
                </c:pt>
                <c:pt idx="281">
                  <c:v>1407457</c:v>
                </c:pt>
                <c:pt idx="282">
                  <c:v>1407721</c:v>
                </c:pt>
                <c:pt idx="283">
                  <c:v>1408015</c:v>
                </c:pt>
                <c:pt idx="284">
                  <c:v>1408370</c:v>
                </c:pt>
                <c:pt idx="285">
                  <c:v>1408650</c:v>
                </c:pt>
                <c:pt idx="286">
                  <c:v>1408976</c:v>
                </c:pt>
                <c:pt idx="287">
                  <c:v>1409707</c:v>
                </c:pt>
                <c:pt idx="288">
                  <c:v>1410206</c:v>
                </c:pt>
                <c:pt idx="289">
                  <c:v>1410772</c:v>
                </c:pt>
                <c:pt idx="290">
                  <c:v>1411323</c:v>
                </c:pt>
                <c:pt idx="291">
                  <c:v>1411872</c:v>
                </c:pt>
                <c:pt idx="292">
                  <c:v>1412423</c:v>
                </c:pt>
                <c:pt idx="293">
                  <c:v>1413016</c:v>
                </c:pt>
                <c:pt idx="294">
                  <c:v>1413679</c:v>
                </c:pt>
                <c:pt idx="295">
                  <c:v>1414229</c:v>
                </c:pt>
                <c:pt idx="296">
                  <c:v>1414902</c:v>
                </c:pt>
                <c:pt idx="297">
                  <c:v>1415627</c:v>
                </c:pt>
                <c:pt idx="298">
                  <c:v>1416245</c:v>
                </c:pt>
                <c:pt idx="299">
                  <c:v>1417458</c:v>
                </c:pt>
                <c:pt idx="300">
                  <c:v>1419514</c:v>
                </c:pt>
                <c:pt idx="301">
                  <c:v>1421031</c:v>
                </c:pt>
                <c:pt idx="302">
                  <c:v>1422395</c:v>
                </c:pt>
                <c:pt idx="303">
                  <c:v>1423466</c:v>
                </c:pt>
                <c:pt idx="304">
                  <c:v>1424256</c:v>
                </c:pt>
                <c:pt idx="305">
                  <c:v>1425365</c:v>
                </c:pt>
                <c:pt idx="306">
                  <c:v>1426539</c:v>
                </c:pt>
                <c:pt idx="307">
                  <c:v>1427727</c:v>
                </c:pt>
                <c:pt idx="308">
                  <c:v>1429164</c:v>
                </c:pt>
                <c:pt idx="309">
                  <c:v>1430072</c:v>
                </c:pt>
                <c:pt idx="310">
                  <c:v>1430760</c:v>
                </c:pt>
                <c:pt idx="311">
                  <c:v>1431469</c:v>
                </c:pt>
                <c:pt idx="312">
                  <c:v>1432076</c:v>
                </c:pt>
                <c:pt idx="313">
                  <c:v>1432605</c:v>
                </c:pt>
                <c:pt idx="314">
                  <c:v>1433074</c:v>
                </c:pt>
                <c:pt idx="315">
                  <c:v>1433476</c:v>
                </c:pt>
                <c:pt idx="316">
                  <c:v>1433871</c:v>
                </c:pt>
                <c:pt idx="317">
                  <c:v>1434281</c:v>
                </c:pt>
                <c:pt idx="318">
                  <c:v>1434645</c:v>
                </c:pt>
                <c:pt idx="319">
                  <c:v>1434977</c:v>
                </c:pt>
                <c:pt idx="320">
                  <c:v>1435336</c:v>
                </c:pt>
                <c:pt idx="321">
                  <c:v>1435620</c:v>
                </c:pt>
                <c:pt idx="322">
                  <c:v>1436444</c:v>
                </c:pt>
                <c:pt idx="323">
                  <c:v>1437079</c:v>
                </c:pt>
                <c:pt idx="324">
                  <c:v>1437437</c:v>
                </c:pt>
                <c:pt idx="325">
                  <c:v>1437866</c:v>
                </c:pt>
                <c:pt idx="326">
                  <c:v>1438237</c:v>
                </c:pt>
                <c:pt idx="327">
                  <c:v>1438630</c:v>
                </c:pt>
                <c:pt idx="328">
                  <c:v>1438953</c:v>
                </c:pt>
                <c:pt idx="329">
                  <c:v>1439321</c:v>
                </c:pt>
                <c:pt idx="330">
                  <c:v>1439666</c:v>
                </c:pt>
                <c:pt idx="331">
                  <c:v>1440154</c:v>
                </c:pt>
                <c:pt idx="332">
                  <c:v>1440498</c:v>
                </c:pt>
                <c:pt idx="333">
                  <c:v>1440947</c:v>
                </c:pt>
                <c:pt idx="334">
                  <c:v>1441472</c:v>
                </c:pt>
                <c:pt idx="335">
                  <c:v>1441992</c:v>
                </c:pt>
                <c:pt idx="336">
                  <c:v>1442406</c:v>
                </c:pt>
                <c:pt idx="337">
                  <c:v>1442713</c:v>
                </c:pt>
                <c:pt idx="338">
                  <c:v>1443095</c:v>
                </c:pt>
                <c:pt idx="339">
                  <c:v>1443346</c:v>
                </c:pt>
                <c:pt idx="340">
                  <c:v>1443671</c:v>
                </c:pt>
                <c:pt idx="341">
                  <c:v>1443956</c:v>
                </c:pt>
                <c:pt idx="342">
                  <c:v>1444343</c:v>
                </c:pt>
                <c:pt idx="343">
                  <c:v>1444696</c:v>
                </c:pt>
                <c:pt idx="344">
                  <c:v>1444956</c:v>
                </c:pt>
                <c:pt idx="345">
                  <c:v>1445196</c:v>
                </c:pt>
                <c:pt idx="346">
                  <c:v>1445482</c:v>
                </c:pt>
                <c:pt idx="347">
                  <c:v>1445843</c:v>
                </c:pt>
                <c:pt idx="348">
                  <c:v>1446181</c:v>
                </c:pt>
                <c:pt idx="349">
                  <c:v>1446423</c:v>
                </c:pt>
                <c:pt idx="350">
                  <c:v>1446929</c:v>
                </c:pt>
                <c:pt idx="351">
                  <c:v>1447408</c:v>
                </c:pt>
                <c:pt idx="352">
                  <c:v>1447864</c:v>
                </c:pt>
                <c:pt idx="353">
                  <c:v>1448105</c:v>
                </c:pt>
                <c:pt idx="354">
                  <c:v>1448409</c:v>
                </c:pt>
                <c:pt idx="355">
                  <c:v>1448634</c:v>
                </c:pt>
                <c:pt idx="356">
                  <c:v>1448829</c:v>
                </c:pt>
                <c:pt idx="357">
                  <c:v>1449028</c:v>
                </c:pt>
                <c:pt idx="358">
                  <c:v>1449131</c:v>
                </c:pt>
                <c:pt idx="359">
                  <c:v>1449303</c:v>
                </c:pt>
                <c:pt idx="360">
                  <c:v>1449392</c:v>
                </c:pt>
                <c:pt idx="361">
                  <c:v>1450394</c:v>
                </c:pt>
                <c:pt idx="362">
                  <c:v>1451338</c:v>
                </c:pt>
                <c:pt idx="363">
                  <c:v>1452019</c:v>
                </c:pt>
                <c:pt idx="364">
                  <c:v>1452796</c:v>
                </c:pt>
              </c:numCache>
            </c:numRef>
          </c:val>
          <c:smooth val="0"/>
          <c:extLst>
            <c:ext xmlns:c16="http://schemas.microsoft.com/office/drawing/2014/chart" uri="{C3380CC4-5D6E-409C-BE32-E72D297353CC}">
              <c16:uniqueId val="{00000000-C449-46B0-B6D8-B2FC4C6AC061}"/>
            </c:ext>
          </c:extLst>
        </c:ser>
        <c:dLbls>
          <c:showLegendKey val="0"/>
          <c:showVal val="0"/>
          <c:showCatName val="0"/>
          <c:showSerName val="0"/>
          <c:showPercent val="0"/>
          <c:showBubbleSize val="0"/>
        </c:dLbls>
        <c:smooth val="0"/>
        <c:axId val="315123680"/>
        <c:axId val="315124992"/>
      </c:lineChart>
      <c:catAx>
        <c:axId val="31512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24992"/>
        <c:crosses val="autoZero"/>
        <c:auto val="1"/>
        <c:lblAlgn val="ctr"/>
        <c:lblOffset val="100"/>
        <c:noMultiLvlLbl val="0"/>
      </c:catAx>
      <c:valAx>
        <c:axId val="31512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2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3363618</c:v>
                </c:pt>
                <c:pt idx="1">
                  <c:v>4163988</c:v>
                </c:pt>
                <c:pt idx="2">
                  <c:v>2384042</c:v>
                </c:pt>
                <c:pt idx="3">
                  <c:v>1610568</c:v>
                </c:pt>
                <c:pt idx="4">
                  <c:v>2014343</c:v>
                </c:pt>
                <c:pt idx="5">
                  <c:v>1724028</c:v>
                </c:pt>
                <c:pt idx="6">
                  <c:v>1582873</c:v>
                </c:pt>
                <c:pt idx="7">
                  <c:v>1333165</c:v>
                </c:pt>
                <c:pt idx="8">
                  <c:v>1729281</c:v>
                </c:pt>
                <c:pt idx="9">
                  <c:v>2027650</c:v>
                </c:pt>
                <c:pt idx="10">
                  <c:v>3913544</c:v>
                </c:pt>
                <c:pt idx="11">
                  <c:v>2812170</c:v>
                </c:pt>
                <c:pt idx="12">
                  <c:v>3243644</c:v>
                </c:pt>
                <c:pt idx="13">
                  <c:v>2822756</c:v>
                </c:pt>
                <c:pt idx="14">
                  <c:v>1939323</c:v>
                </c:pt>
                <c:pt idx="15">
                  <c:v>2294430</c:v>
                </c:pt>
                <c:pt idx="16">
                  <c:v>2580951</c:v>
                </c:pt>
                <c:pt idx="17">
                  <c:v>2835239</c:v>
                </c:pt>
                <c:pt idx="18">
                  <c:v>3039605</c:v>
                </c:pt>
                <c:pt idx="19">
                  <c:v>3538293</c:v>
                </c:pt>
                <c:pt idx="20">
                  <c:v>4022293</c:v>
                </c:pt>
                <c:pt idx="21">
                  <c:v>4301325</c:v>
                </c:pt>
                <c:pt idx="22">
                  <c:v>2864709</c:v>
                </c:pt>
                <c:pt idx="23">
                  <c:v>2581873</c:v>
                </c:pt>
                <c:pt idx="24">
                  <c:v>3096976</c:v>
                </c:pt>
                <c:pt idx="25">
                  <c:v>3422583</c:v>
                </c:pt>
                <c:pt idx="26">
                  <c:v>6290888</c:v>
                </c:pt>
                <c:pt idx="27">
                  <c:v>4542429</c:v>
                </c:pt>
                <c:pt idx="28">
                  <c:v>6038992</c:v>
                </c:pt>
                <c:pt idx="29">
                  <c:v>3871084</c:v>
                </c:pt>
                <c:pt idx="30">
                  <c:v>2903322</c:v>
                </c:pt>
                <c:pt idx="31">
                  <c:v>2228029</c:v>
                </c:pt>
                <c:pt idx="32">
                  <c:v>2424104</c:v>
                </c:pt>
                <c:pt idx="33">
                  <c:v>3053248</c:v>
                </c:pt>
                <c:pt idx="34">
                  <c:v>2842319</c:v>
                </c:pt>
                <c:pt idx="35">
                  <c:v>2431718</c:v>
                </c:pt>
                <c:pt idx="36">
                  <c:v>2388016</c:v>
                </c:pt>
                <c:pt idx="37">
                  <c:v>3282277</c:v>
                </c:pt>
                <c:pt idx="38">
                  <c:v>3262216</c:v>
                </c:pt>
                <c:pt idx="39">
                  <c:v>2570017</c:v>
                </c:pt>
                <c:pt idx="40">
                  <c:v>4884764</c:v>
                </c:pt>
                <c:pt idx="41">
                  <c:v>4947848</c:v>
                </c:pt>
                <c:pt idx="42">
                  <c:v>5482883</c:v>
                </c:pt>
                <c:pt idx="43">
                  <c:v>3391787</c:v>
                </c:pt>
                <c:pt idx="44">
                  <c:v>2878399</c:v>
                </c:pt>
                <c:pt idx="45">
                  <c:v>2002858</c:v>
                </c:pt>
                <c:pt idx="46">
                  <c:v>3499121</c:v>
                </c:pt>
                <c:pt idx="47">
                  <c:v>3882803</c:v>
                </c:pt>
                <c:pt idx="48">
                  <c:v>3813643</c:v>
                </c:pt>
                <c:pt idx="49">
                  <c:v>5187059</c:v>
                </c:pt>
                <c:pt idx="50">
                  <c:v>3562820</c:v>
                </c:pt>
                <c:pt idx="51">
                  <c:v>3254204</c:v>
                </c:pt>
                <c:pt idx="52">
                  <c:v>3094610</c:v>
                </c:pt>
                <c:pt idx="53">
                  <c:v>2640354</c:v>
                </c:pt>
                <c:pt idx="54">
                  <c:v>2224715</c:v>
                </c:pt>
                <c:pt idx="55">
                  <c:v>2056902</c:v>
                </c:pt>
                <c:pt idx="56">
                  <c:v>3076311</c:v>
                </c:pt>
                <c:pt idx="57">
                  <c:v>3606943</c:v>
                </c:pt>
                <c:pt idx="58">
                  <c:v>2956540</c:v>
                </c:pt>
                <c:pt idx="59">
                  <c:v>3373536</c:v>
                </c:pt>
                <c:pt idx="60">
                  <c:v>3218654</c:v>
                </c:pt>
                <c:pt idx="61">
                  <c:v>3490748</c:v>
                </c:pt>
                <c:pt idx="62">
                  <c:v>3687309</c:v>
                </c:pt>
                <c:pt idx="63">
                  <c:v>3837137</c:v>
                </c:pt>
                <c:pt idx="64">
                  <c:v>3945419</c:v>
                </c:pt>
                <c:pt idx="65">
                  <c:v>2306177</c:v>
                </c:pt>
                <c:pt idx="66">
                  <c:v>1972163</c:v>
                </c:pt>
                <c:pt idx="67">
                  <c:v>3047997</c:v>
                </c:pt>
                <c:pt idx="68">
                  <c:v>3582225</c:v>
                </c:pt>
                <c:pt idx="69">
                  <c:v>3528417</c:v>
                </c:pt>
                <c:pt idx="70">
                  <c:v>3034631</c:v>
                </c:pt>
                <c:pt idx="71">
                  <c:v>2856650</c:v>
                </c:pt>
                <c:pt idx="72">
                  <c:v>3531488</c:v>
                </c:pt>
                <c:pt idx="73">
                  <c:v>3618506</c:v>
                </c:pt>
                <c:pt idx="74">
                  <c:v>3117412</c:v>
                </c:pt>
                <c:pt idx="75">
                  <c:v>3424860</c:v>
                </c:pt>
                <c:pt idx="76">
                  <c:v>3217142</c:v>
                </c:pt>
                <c:pt idx="77">
                  <c:v>2714039</c:v>
                </c:pt>
                <c:pt idx="78">
                  <c:v>2264880</c:v>
                </c:pt>
                <c:pt idx="79">
                  <c:v>3046461</c:v>
                </c:pt>
                <c:pt idx="80">
                  <c:v>2754553</c:v>
                </c:pt>
                <c:pt idx="81">
                  <c:v>1820791</c:v>
                </c:pt>
                <c:pt idx="82">
                  <c:v>1608911</c:v>
                </c:pt>
                <c:pt idx="83">
                  <c:v>1916368</c:v>
                </c:pt>
                <c:pt idx="84">
                  <c:v>1813455</c:v>
                </c:pt>
                <c:pt idx="85">
                  <c:v>1946534</c:v>
                </c:pt>
                <c:pt idx="86">
                  <c:v>2164491</c:v>
                </c:pt>
                <c:pt idx="87">
                  <c:v>2155177</c:v>
                </c:pt>
                <c:pt idx="88">
                  <c:v>1594579</c:v>
                </c:pt>
                <c:pt idx="89">
                  <c:v>1609360</c:v>
                </c:pt>
                <c:pt idx="90">
                  <c:v>1221955</c:v>
                </c:pt>
                <c:pt idx="91">
                  <c:v>994934</c:v>
                </c:pt>
                <c:pt idx="92">
                  <c:v>1440318</c:v>
                </c:pt>
                <c:pt idx="93">
                  <c:v>1956288</c:v>
                </c:pt>
                <c:pt idx="94">
                  <c:v>4722201</c:v>
                </c:pt>
                <c:pt idx="95">
                  <c:v>3476791</c:v>
                </c:pt>
                <c:pt idx="96">
                  <c:v>3084620</c:v>
                </c:pt>
                <c:pt idx="97">
                  <c:v>1977132</c:v>
                </c:pt>
                <c:pt idx="98">
                  <c:v>1728272</c:v>
                </c:pt>
                <c:pt idx="99">
                  <c:v>1374035</c:v>
                </c:pt>
                <c:pt idx="100">
                  <c:v>2407742</c:v>
                </c:pt>
                <c:pt idx="101">
                  <c:v>2374001</c:v>
                </c:pt>
                <c:pt idx="102">
                  <c:v>2384139</c:v>
                </c:pt>
                <c:pt idx="103">
                  <c:v>1887278</c:v>
                </c:pt>
                <c:pt idx="104">
                  <c:v>1717159</c:v>
                </c:pt>
                <c:pt idx="105">
                  <c:v>2197851</c:v>
                </c:pt>
                <c:pt idx="106">
                  <c:v>3017129</c:v>
                </c:pt>
                <c:pt idx="107">
                  <c:v>2263423</c:v>
                </c:pt>
                <c:pt idx="108">
                  <c:v>3704561</c:v>
                </c:pt>
                <c:pt idx="109">
                  <c:v>3578727</c:v>
                </c:pt>
                <c:pt idx="110">
                  <c:v>2222755</c:v>
                </c:pt>
                <c:pt idx="111">
                  <c:v>1843490</c:v>
                </c:pt>
                <c:pt idx="112">
                  <c:v>2139809</c:v>
                </c:pt>
                <c:pt idx="113">
                  <c:v>1822453</c:v>
                </c:pt>
                <c:pt idx="114">
                  <c:v>1687967</c:v>
                </c:pt>
                <c:pt idx="115">
                  <c:v>1959663</c:v>
                </c:pt>
                <c:pt idx="116">
                  <c:v>1698698</c:v>
                </c:pt>
                <c:pt idx="117">
                  <c:v>2044662</c:v>
                </c:pt>
                <c:pt idx="118">
                  <c:v>2512913</c:v>
                </c:pt>
                <c:pt idx="119">
                  <c:v>1706080</c:v>
                </c:pt>
                <c:pt idx="120">
                  <c:v>1330140</c:v>
                </c:pt>
                <c:pt idx="121">
                  <c:v>1190368</c:v>
                </c:pt>
                <c:pt idx="122">
                  <c:v>1347355</c:v>
                </c:pt>
                <c:pt idx="123">
                  <c:v>2165075</c:v>
                </c:pt>
                <c:pt idx="124">
                  <c:v>2255395</c:v>
                </c:pt>
                <c:pt idx="125">
                  <c:v>1525374</c:v>
                </c:pt>
                <c:pt idx="126">
                  <c:v>2724329</c:v>
                </c:pt>
                <c:pt idx="127">
                  <c:v>2049919</c:v>
                </c:pt>
                <c:pt idx="128">
                  <c:v>1299432</c:v>
                </c:pt>
                <c:pt idx="129">
                  <c:v>1669777</c:v>
                </c:pt>
                <c:pt idx="130">
                  <c:v>1859952</c:v>
                </c:pt>
                <c:pt idx="131">
                  <c:v>1853131</c:v>
                </c:pt>
                <c:pt idx="132">
                  <c:v>1789312</c:v>
                </c:pt>
                <c:pt idx="133">
                  <c:v>2058533</c:v>
                </c:pt>
                <c:pt idx="134">
                  <c:v>2258196</c:v>
                </c:pt>
                <c:pt idx="135">
                  <c:v>3599678</c:v>
                </c:pt>
                <c:pt idx="136">
                  <c:v>3249406</c:v>
                </c:pt>
                <c:pt idx="137">
                  <c:v>4540726</c:v>
                </c:pt>
                <c:pt idx="138">
                  <c:v>3770156</c:v>
                </c:pt>
                <c:pt idx="139">
                  <c:v>2875152</c:v>
                </c:pt>
                <c:pt idx="140">
                  <c:v>2323995</c:v>
                </c:pt>
                <c:pt idx="141">
                  <c:v>1972260</c:v>
                </c:pt>
                <c:pt idx="142">
                  <c:v>2103804</c:v>
                </c:pt>
                <c:pt idx="143">
                  <c:v>1963989</c:v>
                </c:pt>
                <c:pt idx="144">
                  <c:v>1906676</c:v>
                </c:pt>
                <c:pt idx="145">
                  <c:v>2132902</c:v>
                </c:pt>
                <c:pt idx="146">
                  <c:v>2851288</c:v>
                </c:pt>
                <c:pt idx="147">
                  <c:v>3116112</c:v>
                </c:pt>
                <c:pt idx="148">
                  <c:v>2842997</c:v>
                </c:pt>
                <c:pt idx="149">
                  <c:v>2695252</c:v>
                </c:pt>
                <c:pt idx="150">
                  <c:v>2372023</c:v>
                </c:pt>
                <c:pt idx="151">
                  <c:v>2565027</c:v>
                </c:pt>
                <c:pt idx="152">
                  <c:v>3067312</c:v>
                </c:pt>
                <c:pt idx="153">
                  <c:v>4100185</c:v>
                </c:pt>
                <c:pt idx="154">
                  <c:v>3623616</c:v>
                </c:pt>
                <c:pt idx="155">
                  <c:v>2664770</c:v>
                </c:pt>
                <c:pt idx="156">
                  <c:v>3816653</c:v>
                </c:pt>
                <c:pt idx="157">
                  <c:v>3432406</c:v>
                </c:pt>
                <c:pt idx="158">
                  <c:v>7117372</c:v>
                </c:pt>
                <c:pt idx="159">
                  <c:v>24909295</c:v>
                </c:pt>
                <c:pt idx="160">
                  <c:v>62093516</c:v>
                </c:pt>
                <c:pt idx="161">
                  <c:v>82708427</c:v>
                </c:pt>
                <c:pt idx="162">
                  <c:v>59097578</c:v>
                </c:pt>
                <c:pt idx="163">
                  <c:v>39962108</c:v>
                </c:pt>
                <c:pt idx="164">
                  <c:v>26808150</c:v>
                </c:pt>
                <c:pt idx="165">
                  <c:v>22648150</c:v>
                </c:pt>
                <c:pt idx="166">
                  <c:v>16839838</c:v>
                </c:pt>
                <c:pt idx="167">
                  <c:v>12719887</c:v>
                </c:pt>
                <c:pt idx="168">
                  <c:v>11561066</c:v>
                </c:pt>
                <c:pt idx="169">
                  <c:v>8874322</c:v>
                </c:pt>
                <c:pt idx="170">
                  <c:v>6432751</c:v>
                </c:pt>
                <c:pt idx="171">
                  <c:v>4464047</c:v>
                </c:pt>
                <c:pt idx="172">
                  <c:v>4182667</c:v>
                </c:pt>
                <c:pt idx="173">
                  <c:v>3832488</c:v>
                </c:pt>
                <c:pt idx="174">
                  <c:v>3840658</c:v>
                </c:pt>
                <c:pt idx="175">
                  <c:v>4736040</c:v>
                </c:pt>
                <c:pt idx="176">
                  <c:v>3947360</c:v>
                </c:pt>
                <c:pt idx="177">
                  <c:v>6255654</c:v>
                </c:pt>
                <c:pt idx="178">
                  <c:v>4608189</c:v>
                </c:pt>
                <c:pt idx="179">
                  <c:v>4493796</c:v>
                </c:pt>
                <c:pt idx="180">
                  <c:v>5789027</c:v>
                </c:pt>
                <c:pt idx="181">
                  <c:v>3176265</c:v>
                </c:pt>
                <c:pt idx="182">
                  <c:v>2830340</c:v>
                </c:pt>
                <c:pt idx="183">
                  <c:v>2668689</c:v>
                </c:pt>
                <c:pt idx="184">
                  <c:v>3793687</c:v>
                </c:pt>
                <c:pt idx="185">
                  <c:v>3522262</c:v>
                </c:pt>
                <c:pt idx="186">
                  <c:v>4145209</c:v>
                </c:pt>
                <c:pt idx="187">
                  <c:v>5694045</c:v>
                </c:pt>
                <c:pt idx="188">
                  <c:v>5863700</c:v>
                </c:pt>
                <c:pt idx="189">
                  <c:v>4616491</c:v>
                </c:pt>
                <c:pt idx="190">
                  <c:v>3157394</c:v>
                </c:pt>
                <c:pt idx="191">
                  <c:v>2833884</c:v>
                </c:pt>
                <c:pt idx="192">
                  <c:v>1988587</c:v>
                </c:pt>
                <c:pt idx="193">
                  <c:v>2525814</c:v>
                </c:pt>
                <c:pt idx="194">
                  <c:v>2138504</c:v>
                </c:pt>
                <c:pt idx="195">
                  <c:v>1748006</c:v>
                </c:pt>
                <c:pt idx="196">
                  <c:v>2231359</c:v>
                </c:pt>
                <c:pt idx="197">
                  <c:v>2119011</c:v>
                </c:pt>
                <c:pt idx="198">
                  <c:v>1713306</c:v>
                </c:pt>
                <c:pt idx="199">
                  <c:v>2013198</c:v>
                </c:pt>
                <c:pt idx="200">
                  <c:v>3799548</c:v>
                </c:pt>
                <c:pt idx="201">
                  <c:v>2529500</c:v>
                </c:pt>
                <c:pt idx="202">
                  <c:v>1974956</c:v>
                </c:pt>
                <c:pt idx="203">
                  <c:v>2158394</c:v>
                </c:pt>
                <c:pt idx="204">
                  <c:v>2288186</c:v>
                </c:pt>
                <c:pt idx="205">
                  <c:v>2094233</c:v>
                </c:pt>
                <c:pt idx="206">
                  <c:v>1905149</c:v>
                </c:pt>
                <c:pt idx="207">
                  <c:v>1870620</c:v>
                </c:pt>
                <c:pt idx="208">
                  <c:v>1817559</c:v>
                </c:pt>
                <c:pt idx="209">
                  <c:v>1768645</c:v>
                </c:pt>
                <c:pt idx="210">
                  <c:v>1989429</c:v>
                </c:pt>
                <c:pt idx="211">
                  <c:v>2041686</c:v>
                </c:pt>
                <c:pt idx="212">
                  <c:v>1774656</c:v>
                </c:pt>
                <c:pt idx="213">
                  <c:v>1909679</c:v>
                </c:pt>
                <c:pt idx="214">
                  <c:v>2131580</c:v>
                </c:pt>
                <c:pt idx="215">
                  <c:v>2070430</c:v>
                </c:pt>
                <c:pt idx="216">
                  <c:v>1680463</c:v>
                </c:pt>
                <c:pt idx="217">
                  <c:v>1897510</c:v>
                </c:pt>
                <c:pt idx="218">
                  <c:v>1962274</c:v>
                </c:pt>
                <c:pt idx="219">
                  <c:v>1979200</c:v>
                </c:pt>
                <c:pt idx="220">
                  <c:v>1733073</c:v>
                </c:pt>
                <c:pt idx="221">
                  <c:v>1629552</c:v>
                </c:pt>
                <c:pt idx="222">
                  <c:v>1907918</c:v>
                </c:pt>
                <c:pt idx="223">
                  <c:v>1876820</c:v>
                </c:pt>
                <c:pt idx="224">
                  <c:v>2882769</c:v>
                </c:pt>
                <c:pt idx="225">
                  <c:v>2724799</c:v>
                </c:pt>
                <c:pt idx="226">
                  <c:v>3997654</c:v>
                </c:pt>
                <c:pt idx="227">
                  <c:v>3276131</c:v>
                </c:pt>
                <c:pt idx="228">
                  <c:v>2921003</c:v>
                </c:pt>
                <c:pt idx="229">
                  <c:v>2325985</c:v>
                </c:pt>
                <c:pt idx="230">
                  <c:v>2746629</c:v>
                </c:pt>
                <c:pt idx="231">
                  <c:v>3353948</c:v>
                </c:pt>
                <c:pt idx="232">
                  <c:v>2286610</c:v>
                </c:pt>
                <c:pt idx="233">
                  <c:v>1607297</c:v>
                </c:pt>
                <c:pt idx="234">
                  <c:v>1577344</c:v>
                </c:pt>
                <c:pt idx="235">
                  <c:v>1687941</c:v>
                </c:pt>
                <c:pt idx="236">
                  <c:v>2250522</c:v>
                </c:pt>
                <c:pt idx="237">
                  <c:v>1499368</c:v>
                </c:pt>
                <c:pt idx="238">
                  <c:v>2167446</c:v>
                </c:pt>
                <c:pt idx="239">
                  <c:v>2104406</c:v>
                </c:pt>
                <c:pt idx="240">
                  <c:v>3819522</c:v>
                </c:pt>
                <c:pt idx="241">
                  <c:v>3575566</c:v>
                </c:pt>
                <c:pt idx="242">
                  <c:v>2351889</c:v>
                </c:pt>
                <c:pt idx="243">
                  <c:v>1767676</c:v>
                </c:pt>
                <c:pt idx="244">
                  <c:v>1833205</c:v>
                </c:pt>
                <c:pt idx="245">
                  <c:v>2531690</c:v>
                </c:pt>
                <c:pt idx="246">
                  <c:v>2281652</c:v>
                </c:pt>
                <c:pt idx="247">
                  <c:v>1970047</c:v>
                </c:pt>
                <c:pt idx="248">
                  <c:v>1800839</c:v>
                </c:pt>
                <c:pt idx="249">
                  <c:v>2107228</c:v>
                </c:pt>
                <c:pt idx="250">
                  <c:v>2222466</c:v>
                </c:pt>
                <c:pt idx="251">
                  <c:v>2213669</c:v>
                </c:pt>
                <c:pt idx="252">
                  <c:v>2623974</c:v>
                </c:pt>
                <c:pt idx="253">
                  <c:v>2291153</c:v>
                </c:pt>
                <c:pt idx="254">
                  <c:v>8772121</c:v>
                </c:pt>
                <c:pt idx="255">
                  <c:v>4929102</c:v>
                </c:pt>
                <c:pt idx="256">
                  <c:v>3556825</c:v>
                </c:pt>
                <c:pt idx="257">
                  <c:v>2752311</c:v>
                </c:pt>
                <c:pt idx="258">
                  <c:v>2488916</c:v>
                </c:pt>
                <c:pt idx="259">
                  <c:v>2381201</c:v>
                </c:pt>
                <c:pt idx="260">
                  <c:v>2465416</c:v>
                </c:pt>
                <c:pt idx="261">
                  <c:v>2855057</c:v>
                </c:pt>
                <c:pt idx="262">
                  <c:v>2345157</c:v>
                </c:pt>
                <c:pt idx="263">
                  <c:v>1833279</c:v>
                </c:pt>
                <c:pt idx="264">
                  <c:v>2231642</c:v>
                </c:pt>
                <c:pt idx="265">
                  <c:v>2040752</c:v>
                </c:pt>
                <c:pt idx="266">
                  <c:v>6924030</c:v>
                </c:pt>
                <c:pt idx="267">
                  <c:v>8435782</c:v>
                </c:pt>
                <c:pt idx="268">
                  <c:v>3700040</c:v>
                </c:pt>
                <c:pt idx="269">
                  <c:v>2801035</c:v>
                </c:pt>
                <c:pt idx="270">
                  <c:v>2756769</c:v>
                </c:pt>
                <c:pt idx="271">
                  <c:v>2046031</c:v>
                </c:pt>
                <c:pt idx="272">
                  <c:v>1651651</c:v>
                </c:pt>
                <c:pt idx="273">
                  <c:v>2625144</c:v>
                </c:pt>
                <c:pt idx="274">
                  <c:v>2063743</c:v>
                </c:pt>
                <c:pt idx="275">
                  <c:v>2118064</c:v>
                </c:pt>
                <c:pt idx="276">
                  <c:v>2322497</c:v>
                </c:pt>
                <c:pt idx="277">
                  <c:v>1916138</c:v>
                </c:pt>
                <c:pt idx="278">
                  <c:v>1789293</c:v>
                </c:pt>
                <c:pt idx="279">
                  <c:v>1708604</c:v>
                </c:pt>
                <c:pt idx="280">
                  <c:v>2144009</c:v>
                </c:pt>
                <c:pt idx="281">
                  <c:v>1521889</c:v>
                </c:pt>
                <c:pt idx="282">
                  <c:v>1619336</c:v>
                </c:pt>
                <c:pt idx="283">
                  <c:v>1557712</c:v>
                </c:pt>
                <c:pt idx="284">
                  <c:v>1596538</c:v>
                </c:pt>
                <c:pt idx="285">
                  <c:v>1351300</c:v>
                </c:pt>
                <c:pt idx="286">
                  <c:v>1456433</c:v>
                </c:pt>
                <c:pt idx="287">
                  <c:v>2267127</c:v>
                </c:pt>
                <c:pt idx="288">
                  <c:v>2090301</c:v>
                </c:pt>
                <c:pt idx="289">
                  <c:v>2493798</c:v>
                </c:pt>
                <c:pt idx="290">
                  <c:v>2210068</c:v>
                </c:pt>
                <c:pt idx="291">
                  <c:v>2120492</c:v>
                </c:pt>
                <c:pt idx="292">
                  <c:v>2069283</c:v>
                </c:pt>
                <c:pt idx="293">
                  <c:v>2025410</c:v>
                </c:pt>
                <c:pt idx="294">
                  <c:v>2050202</c:v>
                </c:pt>
                <c:pt idx="295">
                  <c:v>2025125</c:v>
                </c:pt>
                <c:pt idx="296">
                  <c:v>2034130</c:v>
                </c:pt>
                <c:pt idx="297">
                  <c:v>2184587</c:v>
                </c:pt>
                <c:pt idx="298">
                  <c:v>1864224</c:v>
                </c:pt>
                <c:pt idx="299">
                  <c:v>2321581</c:v>
                </c:pt>
                <c:pt idx="300">
                  <c:v>3767065</c:v>
                </c:pt>
                <c:pt idx="301">
                  <c:v>3374486</c:v>
                </c:pt>
                <c:pt idx="302">
                  <c:v>2742263</c:v>
                </c:pt>
                <c:pt idx="303">
                  <c:v>2192439</c:v>
                </c:pt>
                <c:pt idx="304">
                  <c:v>1907784</c:v>
                </c:pt>
                <c:pt idx="305">
                  <c:v>1970491</c:v>
                </c:pt>
                <c:pt idx="306">
                  <c:v>2606659</c:v>
                </c:pt>
                <c:pt idx="307">
                  <c:v>2320264</c:v>
                </c:pt>
                <c:pt idx="308">
                  <c:v>2723765</c:v>
                </c:pt>
                <c:pt idx="309">
                  <c:v>2403162</c:v>
                </c:pt>
                <c:pt idx="310">
                  <c:v>2437033</c:v>
                </c:pt>
                <c:pt idx="311">
                  <c:v>2203307</c:v>
                </c:pt>
                <c:pt idx="312">
                  <c:v>1762516</c:v>
                </c:pt>
                <c:pt idx="313">
                  <c:v>1430027</c:v>
                </c:pt>
                <c:pt idx="314">
                  <c:v>1337286</c:v>
                </c:pt>
                <c:pt idx="315">
                  <c:v>1233042</c:v>
                </c:pt>
                <c:pt idx="316">
                  <c:v>1320325</c:v>
                </c:pt>
                <c:pt idx="317">
                  <c:v>1504500</c:v>
                </c:pt>
                <c:pt idx="318">
                  <c:v>1509782</c:v>
                </c:pt>
                <c:pt idx="319">
                  <c:v>1622782</c:v>
                </c:pt>
                <c:pt idx="320">
                  <c:v>1836863</c:v>
                </c:pt>
                <c:pt idx="321">
                  <c:v>1518501</c:v>
                </c:pt>
                <c:pt idx="322">
                  <c:v>1621321</c:v>
                </c:pt>
                <c:pt idx="323">
                  <c:v>1842238</c:v>
                </c:pt>
                <c:pt idx="324">
                  <c:v>1170856</c:v>
                </c:pt>
                <c:pt idx="325">
                  <c:v>1597092</c:v>
                </c:pt>
                <c:pt idx="326">
                  <c:v>1466885</c:v>
                </c:pt>
                <c:pt idx="327">
                  <c:v>1528784</c:v>
                </c:pt>
                <c:pt idx="328">
                  <c:v>1404594</c:v>
                </c:pt>
                <c:pt idx="329">
                  <c:v>1467963</c:v>
                </c:pt>
                <c:pt idx="330">
                  <c:v>1485455</c:v>
                </c:pt>
                <c:pt idx="331">
                  <c:v>1773289</c:v>
                </c:pt>
                <c:pt idx="332">
                  <c:v>1543019</c:v>
                </c:pt>
                <c:pt idx="333">
                  <c:v>1516517</c:v>
                </c:pt>
                <c:pt idx="334">
                  <c:v>1748043</c:v>
                </c:pt>
                <c:pt idx="335">
                  <c:v>1649156</c:v>
                </c:pt>
                <c:pt idx="336">
                  <c:v>1584059</c:v>
                </c:pt>
                <c:pt idx="337">
                  <c:v>1424646</c:v>
                </c:pt>
                <c:pt idx="338">
                  <c:v>1603546</c:v>
                </c:pt>
                <c:pt idx="339">
                  <c:v>1340757</c:v>
                </c:pt>
                <c:pt idx="340">
                  <c:v>1281275</c:v>
                </c:pt>
                <c:pt idx="341">
                  <c:v>1208589</c:v>
                </c:pt>
                <c:pt idx="342">
                  <c:v>1267684</c:v>
                </c:pt>
                <c:pt idx="343">
                  <c:v>1373179</c:v>
                </c:pt>
                <c:pt idx="344">
                  <c:v>1313341</c:v>
                </c:pt>
                <c:pt idx="345">
                  <c:v>1293022</c:v>
                </c:pt>
                <c:pt idx="346">
                  <c:v>1478950</c:v>
                </c:pt>
                <c:pt idx="347">
                  <c:v>1631169</c:v>
                </c:pt>
                <c:pt idx="348">
                  <c:v>1364478</c:v>
                </c:pt>
                <c:pt idx="349">
                  <c:v>1488789</c:v>
                </c:pt>
                <c:pt idx="350">
                  <c:v>2344060</c:v>
                </c:pt>
                <c:pt idx="351">
                  <c:v>2340019</c:v>
                </c:pt>
                <c:pt idx="352">
                  <c:v>1862064</c:v>
                </c:pt>
                <c:pt idx="353">
                  <c:v>1494881</c:v>
                </c:pt>
                <c:pt idx="354">
                  <c:v>1480625</c:v>
                </c:pt>
                <c:pt idx="355">
                  <c:v>1387772</c:v>
                </c:pt>
                <c:pt idx="356">
                  <c:v>1115812</c:v>
                </c:pt>
                <c:pt idx="357">
                  <c:v>1156089</c:v>
                </c:pt>
                <c:pt idx="358">
                  <c:v>1087177</c:v>
                </c:pt>
                <c:pt idx="359">
                  <c:v>1141520</c:v>
                </c:pt>
                <c:pt idx="360">
                  <c:v>1014301</c:v>
                </c:pt>
                <c:pt idx="361">
                  <c:v>2677686</c:v>
                </c:pt>
                <c:pt idx="362">
                  <c:v>2665573</c:v>
                </c:pt>
                <c:pt idx="363">
                  <c:v>2005108</c:v>
                </c:pt>
                <c:pt idx="364">
                  <c:v>2143501</c:v>
                </c:pt>
              </c:numCache>
            </c:numRef>
          </c:val>
          <c:smooth val="0"/>
          <c:extLst>
            <c:ext xmlns:c16="http://schemas.microsoft.com/office/drawing/2014/chart" uri="{C3380CC4-5D6E-409C-BE32-E72D297353CC}">
              <c16:uniqueId val="{00000000-47AC-4829-A763-F3AAC3B692FE}"/>
            </c:ext>
          </c:extLst>
        </c:ser>
        <c:dLbls>
          <c:showLegendKey val="0"/>
          <c:showVal val="0"/>
          <c:showCatName val="0"/>
          <c:showSerName val="0"/>
          <c:showPercent val="0"/>
          <c:showBubbleSize val="0"/>
        </c:dLbls>
        <c:smooth val="0"/>
        <c:axId val="315723744"/>
        <c:axId val="315718824"/>
      </c:lineChart>
      <c:catAx>
        <c:axId val="31572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18824"/>
        <c:crosses val="autoZero"/>
        <c:auto val="1"/>
        <c:lblAlgn val="ctr"/>
        <c:lblOffset val="100"/>
        <c:noMultiLvlLbl val="0"/>
      </c:catAx>
      <c:valAx>
        <c:axId val="31571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339517</c:v>
                </c:pt>
                <c:pt idx="1">
                  <c:v>369182</c:v>
                </c:pt>
                <c:pt idx="2">
                  <c:v>190032</c:v>
                </c:pt>
                <c:pt idx="3">
                  <c:v>166834</c:v>
                </c:pt>
                <c:pt idx="4">
                  <c:v>208376</c:v>
                </c:pt>
                <c:pt idx="5">
                  <c:v>200100</c:v>
                </c:pt>
                <c:pt idx="6">
                  <c:v>154234</c:v>
                </c:pt>
                <c:pt idx="7">
                  <c:v>142239</c:v>
                </c:pt>
                <c:pt idx="8">
                  <c:v>170862</c:v>
                </c:pt>
                <c:pt idx="9">
                  <c:v>256267</c:v>
                </c:pt>
                <c:pt idx="10">
                  <c:v>438321</c:v>
                </c:pt>
                <c:pt idx="11">
                  <c:v>321119</c:v>
                </c:pt>
                <c:pt idx="12">
                  <c:v>383791</c:v>
                </c:pt>
                <c:pt idx="13">
                  <c:v>295123</c:v>
                </c:pt>
                <c:pt idx="14">
                  <c:v>202302</c:v>
                </c:pt>
                <c:pt idx="15">
                  <c:v>221637</c:v>
                </c:pt>
                <c:pt idx="16">
                  <c:v>264659</c:v>
                </c:pt>
                <c:pt idx="17">
                  <c:v>327943</c:v>
                </c:pt>
                <c:pt idx="18">
                  <c:v>295954</c:v>
                </c:pt>
                <c:pt idx="19">
                  <c:v>409171</c:v>
                </c:pt>
                <c:pt idx="20">
                  <c:v>412101</c:v>
                </c:pt>
                <c:pt idx="21">
                  <c:v>330506</c:v>
                </c:pt>
                <c:pt idx="22">
                  <c:v>259344</c:v>
                </c:pt>
                <c:pt idx="23">
                  <c:v>244952</c:v>
                </c:pt>
                <c:pt idx="24">
                  <c:v>317363</c:v>
                </c:pt>
                <c:pt idx="25">
                  <c:v>371419</c:v>
                </c:pt>
                <c:pt idx="26">
                  <c:v>619225</c:v>
                </c:pt>
                <c:pt idx="27">
                  <c:v>423279</c:v>
                </c:pt>
                <c:pt idx="28">
                  <c:v>472371</c:v>
                </c:pt>
                <c:pt idx="29">
                  <c:v>340098</c:v>
                </c:pt>
                <c:pt idx="30">
                  <c:v>287134</c:v>
                </c:pt>
                <c:pt idx="31">
                  <c:v>201575</c:v>
                </c:pt>
                <c:pt idx="32">
                  <c:v>246388</c:v>
                </c:pt>
                <c:pt idx="33">
                  <c:v>241918</c:v>
                </c:pt>
                <c:pt idx="34">
                  <c:v>212913</c:v>
                </c:pt>
                <c:pt idx="35">
                  <c:v>191965</c:v>
                </c:pt>
                <c:pt idx="36">
                  <c:v>229588</c:v>
                </c:pt>
                <c:pt idx="37">
                  <c:v>301607</c:v>
                </c:pt>
                <c:pt idx="38">
                  <c:v>269060</c:v>
                </c:pt>
                <c:pt idx="39">
                  <c:v>263070</c:v>
                </c:pt>
                <c:pt idx="40">
                  <c:v>423348</c:v>
                </c:pt>
                <c:pt idx="41">
                  <c:v>365755</c:v>
                </c:pt>
                <c:pt idx="42">
                  <c:v>509765</c:v>
                </c:pt>
                <c:pt idx="43">
                  <c:v>282404</c:v>
                </c:pt>
                <c:pt idx="44">
                  <c:v>317651</c:v>
                </c:pt>
                <c:pt idx="45">
                  <c:v>196806</c:v>
                </c:pt>
                <c:pt idx="46">
                  <c:v>350492</c:v>
                </c:pt>
                <c:pt idx="47">
                  <c:v>393311</c:v>
                </c:pt>
                <c:pt idx="48">
                  <c:v>402047</c:v>
                </c:pt>
                <c:pt idx="49">
                  <c:v>510814</c:v>
                </c:pt>
                <c:pt idx="50">
                  <c:v>295802</c:v>
                </c:pt>
                <c:pt idx="51">
                  <c:v>304805</c:v>
                </c:pt>
                <c:pt idx="52">
                  <c:v>274051</c:v>
                </c:pt>
                <c:pt idx="53">
                  <c:v>228910</c:v>
                </c:pt>
                <c:pt idx="54">
                  <c:v>213273</c:v>
                </c:pt>
                <c:pt idx="55">
                  <c:v>206670</c:v>
                </c:pt>
                <c:pt idx="56">
                  <c:v>301739</c:v>
                </c:pt>
                <c:pt idx="57">
                  <c:v>320581</c:v>
                </c:pt>
                <c:pt idx="58">
                  <c:v>269898</c:v>
                </c:pt>
                <c:pt idx="59">
                  <c:v>285245</c:v>
                </c:pt>
                <c:pt idx="60">
                  <c:v>295399</c:v>
                </c:pt>
                <c:pt idx="61">
                  <c:v>345614</c:v>
                </c:pt>
                <c:pt idx="62">
                  <c:v>338286</c:v>
                </c:pt>
                <c:pt idx="63">
                  <c:v>361408</c:v>
                </c:pt>
                <c:pt idx="64">
                  <c:v>341449</c:v>
                </c:pt>
                <c:pt idx="65">
                  <c:v>197873</c:v>
                </c:pt>
                <c:pt idx="66">
                  <c:v>214951</c:v>
                </c:pt>
                <c:pt idx="67">
                  <c:v>306171</c:v>
                </c:pt>
                <c:pt idx="68">
                  <c:v>333675</c:v>
                </c:pt>
                <c:pt idx="69">
                  <c:v>306053</c:v>
                </c:pt>
                <c:pt idx="70">
                  <c:v>241306</c:v>
                </c:pt>
                <c:pt idx="71">
                  <c:v>221954</c:v>
                </c:pt>
                <c:pt idx="72">
                  <c:v>344299</c:v>
                </c:pt>
                <c:pt idx="73">
                  <c:v>371822</c:v>
                </c:pt>
                <c:pt idx="74">
                  <c:v>286836</c:v>
                </c:pt>
                <c:pt idx="75">
                  <c:v>326603</c:v>
                </c:pt>
                <c:pt idx="76">
                  <c:v>290723</c:v>
                </c:pt>
                <c:pt idx="77">
                  <c:v>263495</c:v>
                </c:pt>
                <c:pt idx="78">
                  <c:v>227098</c:v>
                </c:pt>
                <c:pt idx="79">
                  <c:v>260134</c:v>
                </c:pt>
                <c:pt idx="80">
                  <c:v>284535</c:v>
                </c:pt>
                <c:pt idx="81">
                  <c:v>196307</c:v>
                </c:pt>
                <c:pt idx="82">
                  <c:v>173160</c:v>
                </c:pt>
                <c:pt idx="83">
                  <c:v>182727</c:v>
                </c:pt>
                <c:pt idx="84">
                  <c:v>177404</c:v>
                </c:pt>
                <c:pt idx="85">
                  <c:v>177360</c:v>
                </c:pt>
                <c:pt idx="86">
                  <c:v>191894</c:v>
                </c:pt>
                <c:pt idx="87">
                  <c:v>203022</c:v>
                </c:pt>
                <c:pt idx="88">
                  <c:v>157158</c:v>
                </c:pt>
                <c:pt idx="89">
                  <c:v>161083</c:v>
                </c:pt>
                <c:pt idx="90">
                  <c:v>97358</c:v>
                </c:pt>
                <c:pt idx="91">
                  <c:v>107168</c:v>
                </c:pt>
                <c:pt idx="92">
                  <c:v>156927</c:v>
                </c:pt>
                <c:pt idx="93">
                  <c:v>199367</c:v>
                </c:pt>
                <c:pt idx="94">
                  <c:v>438611</c:v>
                </c:pt>
                <c:pt idx="95">
                  <c:v>290664</c:v>
                </c:pt>
                <c:pt idx="96">
                  <c:v>301139</c:v>
                </c:pt>
                <c:pt idx="97">
                  <c:v>152898</c:v>
                </c:pt>
                <c:pt idx="98">
                  <c:v>133837</c:v>
                </c:pt>
                <c:pt idx="99">
                  <c:v>134188</c:v>
                </c:pt>
                <c:pt idx="100">
                  <c:v>306399</c:v>
                </c:pt>
                <c:pt idx="101">
                  <c:v>248508</c:v>
                </c:pt>
                <c:pt idx="102">
                  <c:v>260320</c:v>
                </c:pt>
                <c:pt idx="103">
                  <c:v>194825</c:v>
                </c:pt>
                <c:pt idx="104">
                  <c:v>169235</c:v>
                </c:pt>
                <c:pt idx="105">
                  <c:v>282435</c:v>
                </c:pt>
                <c:pt idx="106">
                  <c:v>325627</c:v>
                </c:pt>
                <c:pt idx="107">
                  <c:v>232406</c:v>
                </c:pt>
                <c:pt idx="108">
                  <c:v>384456</c:v>
                </c:pt>
                <c:pt idx="109">
                  <c:v>390688</c:v>
                </c:pt>
                <c:pt idx="110">
                  <c:v>245386</c:v>
                </c:pt>
                <c:pt idx="111">
                  <c:v>196061</c:v>
                </c:pt>
                <c:pt idx="112">
                  <c:v>210236</c:v>
                </c:pt>
                <c:pt idx="113">
                  <c:v>164029</c:v>
                </c:pt>
                <c:pt idx="114">
                  <c:v>166751</c:v>
                </c:pt>
                <c:pt idx="115">
                  <c:v>187515</c:v>
                </c:pt>
                <c:pt idx="116">
                  <c:v>164985</c:v>
                </c:pt>
                <c:pt idx="117">
                  <c:v>183567</c:v>
                </c:pt>
                <c:pt idx="118">
                  <c:v>222397</c:v>
                </c:pt>
                <c:pt idx="119">
                  <c:v>158773</c:v>
                </c:pt>
                <c:pt idx="120">
                  <c:v>116825</c:v>
                </c:pt>
                <c:pt idx="121">
                  <c:v>117786</c:v>
                </c:pt>
                <c:pt idx="122">
                  <c:v>142654</c:v>
                </c:pt>
                <c:pt idx="123">
                  <c:v>201172</c:v>
                </c:pt>
                <c:pt idx="124">
                  <c:v>226080</c:v>
                </c:pt>
                <c:pt idx="125">
                  <c:v>137760</c:v>
                </c:pt>
                <c:pt idx="126">
                  <c:v>240992</c:v>
                </c:pt>
                <c:pt idx="127">
                  <c:v>165714</c:v>
                </c:pt>
                <c:pt idx="128">
                  <c:v>149519</c:v>
                </c:pt>
                <c:pt idx="129">
                  <c:v>184257</c:v>
                </c:pt>
                <c:pt idx="130">
                  <c:v>214260</c:v>
                </c:pt>
                <c:pt idx="131">
                  <c:v>204095</c:v>
                </c:pt>
                <c:pt idx="132">
                  <c:v>204899</c:v>
                </c:pt>
                <c:pt idx="133">
                  <c:v>246807</c:v>
                </c:pt>
                <c:pt idx="134">
                  <c:v>286147</c:v>
                </c:pt>
                <c:pt idx="135">
                  <c:v>408182</c:v>
                </c:pt>
                <c:pt idx="136">
                  <c:v>345466</c:v>
                </c:pt>
                <c:pt idx="137">
                  <c:v>496989</c:v>
                </c:pt>
                <c:pt idx="138">
                  <c:v>360136</c:v>
                </c:pt>
                <c:pt idx="139">
                  <c:v>293670</c:v>
                </c:pt>
                <c:pt idx="140">
                  <c:v>244725</c:v>
                </c:pt>
                <c:pt idx="141">
                  <c:v>188621</c:v>
                </c:pt>
                <c:pt idx="142">
                  <c:v>200089</c:v>
                </c:pt>
                <c:pt idx="143">
                  <c:v>235716</c:v>
                </c:pt>
                <c:pt idx="144">
                  <c:v>240073</c:v>
                </c:pt>
                <c:pt idx="145">
                  <c:v>236840</c:v>
                </c:pt>
                <c:pt idx="146">
                  <c:v>288741</c:v>
                </c:pt>
                <c:pt idx="147">
                  <c:v>257820</c:v>
                </c:pt>
                <c:pt idx="148">
                  <c:v>293363</c:v>
                </c:pt>
                <c:pt idx="149">
                  <c:v>260627</c:v>
                </c:pt>
                <c:pt idx="150">
                  <c:v>297516</c:v>
                </c:pt>
                <c:pt idx="151">
                  <c:v>268366</c:v>
                </c:pt>
                <c:pt idx="152">
                  <c:v>298730</c:v>
                </c:pt>
                <c:pt idx="153">
                  <c:v>336430</c:v>
                </c:pt>
                <c:pt idx="154">
                  <c:v>265581</c:v>
                </c:pt>
                <c:pt idx="155">
                  <c:v>220551</c:v>
                </c:pt>
                <c:pt idx="156">
                  <c:v>333121</c:v>
                </c:pt>
                <c:pt idx="157">
                  <c:v>243630</c:v>
                </c:pt>
                <c:pt idx="158">
                  <c:v>588544</c:v>
                </c:pt>
                <c:pt idx="159">
                  <c:v>2041357</c:v>
                </c:pt>
                <c:pt idx="160">
                  <c:v>5517631</c:v>
                </c:pt>
                <c:pt idx="161">
                  <c:v>7268051</c:v>
                </c:pt>
                <c:pt idx="162">
                  <c:v>5067127</c:v>
                </c:pt>
                <c:pt idx="163">
                  <c:v>3363777</c:v>
                </c:pt>
                <c:pt idx="164">
                  <c:v>2086592</c:v>
                </c:pt>
                <c:pt idx="165">
                  <c:v>1589901</c:v>
                </c:pt>
                <c:pt idx="166">
                  <c:v>1203725</c:v>
                </c:pt>
                <c:pt idx="167">
                  <c:v>937471</c:v>
                </c:pt>
                <c:pt idx="168">
                  <c:v>875156</c:v>
                </c:pt>
                <c:pt idx="169">
                  <c:v>695965</c:v>
                </c:pt>
                <c:pt idx="170">
                  <c:v>539960</c:v>
                </c:pt>
                <c:pt idx="171">
                  <c:v>396400</c:v>
                </c:pt>
                <c:pt idx="172">
                  <c:v>377466</c:v>
                </c:pt>
                <c:pt idx="173">
                  <c:v>313930</c:v>
                </c:pt>
                <c:pt idx="174">
                  <c:v>287590</c:v>
                </c:pt>
                <c:pt idx="175">
                  <c:v>374809</c:v>
                </c:pt>
                <c:pt idx="176">
                  <c:v>316215</c:v>
                </c:pt>
                <c:pt idx="177">
                  <c:v>455001</c:v>
                </c:pt>
                <c:pt idx="178">
                  <c:v>350203</c:v>
                </c:pt>
                <c:pt idx="179">
                  <c:v>415126</c:v>
                </c:pt>
                <c:pt idx="180">
                  <c:v>515883</c:v>
                </c:pt>
                <c:pt idx="181">
                  <c:v>291906</c:v>
                </c:pt>
                <c:pt idx="182">
                  <c:v>273140</c:v>
                </c:pt>
                <c:pt idx="183">
                  <c:v>280819</c:v>
                </c:pt>
                <c:pt idx="184">
                  <c:v>413592</c:v>
                </c:pt>
                <c:pt idx="185">
                  <c:v>364572</c:v>
                </c:pt>
                <c:pt idx="186">
                  <c:v>421699</c:v>
                </c:pt>
                <c:pt idx="187">
                  <c:v>850896</c:v>
                </c:pt>
                <c:pt idx="188">
                  <c:v>697804</c:v>
                </c:pt>
                <c:pt idx="189">
                  <c:v>465117</c:v>
                </c:pt>
                <c:pt idx="190">
                  <c:v>302594</c:v>
                </c:pt>
                <c:pt idx="191">
                  <c:v>277044</c:v>
                </c:pt>
                <c:pt idx="192">
                  <c:v>208681</c:v>
                </c:pt>
                <c:pt idx="193">
                  <c:v>294644</c:v>
                </c:pt>
                <c:pt idx="194">
                  <c:v>263445</c:v>
                </c:pt>
                <c:pt idx="195">
                  <c:v>175187</c:v>
                </c:pt>
                <c:pt idx="196">
                  <c:v>188343</c:v>
                </c:pt>
                <c:pt idx="197">
                  <c:v>189550</c:v>
                </c:pt>
                <c:pt idx="198">
                  <c:v>169412</c:v>
                </c:pt>
                <c:pt idx="199">
                  <c:v>233732</c:v>
                </c:pt>
                <c:pt idx="200">
                  <c:v>398019</c:v>
                </c:pt>
                <c:pt idx="201">
                  <c:v>247576</c:v>
                </c:pt>
                <c:pt idx="202">
                  <c:v>204901</c:v>
                </c:pt>
                <c:pt idx="203">
                  <c:v>215781</c:v>
                </c:pt>
                <c:pt idx="204">
                  <c:v>221323</c:v>
                </c:pt>
                <c:pt idx="205">
                  <c:v>220640</c:v>
                </c:pt>
                <c:pt idx="206">
                  <c:v>229168</c:v>
                </c:pt>
                <c:pt idx="207">
                  <c:v>217059</c:v>
                </c:pt>
                <c:pt idx="208">
                  <c:v>233119</c:v>
                </c:pt>
                <c:pt idx="209">
                  <c:v>219768</c:v>
                </c:pt>
                <c:pt idx="210">
                  <c:v>209939</c:v>
                </c:pt>
                <c:pt idx="211">
                  <c:v>237905</c:v>
                </c:pt>
                <c:pt idx="212">
                  <c:v>204455</c:v>
                </c:pt>
                <c:pt idx="213">
                  <c:v>193811</c:v>
                </c:pt>
                <c:pt idx="214">
                  <c:v>249663</c:v>
                </c:pt>
                <c:pt idx="215">
                  <c:v>223059</c:v>
                </c:pt>
                <c:pt idx="216">
                  <c:v>189002</c:v>
                </c:pt>
                <c:pt idx="217">
                  <c:v>229551</c:v>
                </c:pt>
                <c:pt idx="218">
                  <c:v>229999</c:v>
                </c:pt>
                <c:pt idx="219">
                  <c:v>229929</c:v>
                </c:pt>
                <c:pt idx="220">
                  <c:v>210967</c:v>
                </c:pt>
                <c:pt idx="221">
                  <c:v>208983</c:v>
                </c:pt>
                <c:pt idx="222">
                  <c:v>223225</c:v>
                </c:pt>
                <c:pt idx="223">
                  <c:v>221187</c:v>
                </c:pt>
                <c:pt idx="224">
                  <c:v>270496</c:v>
                </c:pt>
                <c:pt idx="225">
                  <c:v>291247</c:v>
                </c:pt>
                <c:pt idx="226">
                  <c:v>385760</c:v>
                </c:pt>
                <c:pt idx="227">
                  <c:v>294249</c:v>
                </c:pt>
                <c:pt idx="228">
                  <c:v>328746</c:v>
                </c:pt>
                <c:pt idx="229">
                  <c:v>272673</c:v>
                </c:pt>
                <c:pt idx="230">
                  <c:v>281451</c:v>
                </c:pt>
                <c:pt idx="231">
                  <c:v>297044</c:v>
                </c:pt>
                <c:pt idx="232">
                  <c:v>242723</c:v>
                </c:pt>
                <c:pt idx="233">
                  <c:v>167249</c:v>
                </c:pt>
                <c:pt idx="234">
                  <c:v>186034</c:v>
                </c:pt>
                <c:pt idx="235">
                  <c:v>215470</c:v>
                </c:pt>
                <c:pt idx="236">
                  <c:v>276505</c:v>
                </c:pt>
                <c:pt idx="237">
                  <c:v>184818</c:v>
                </c:pt>
                <c:pt idx="238">
                  <c:v>183245</c:v>
                </c:pt>
                <c:pt idx="239">
                  <c:v>269990</c:v>
                </c:pt>
                <c:pt idx="240">
                  <c:v>502342</c:v>
                </c:pt>
                <c:pt idx="241">
                  <c:v>375400</c:v>
                </c:pt>
                <c:pt idx="242">
                  <c:v>256049</c:v>
                </c:pt>
                <c:pt idx="243">
                  <c:v>204212</c:v>
                </c:pt>
                <c:pt idx="244">
                  <c:v>230473</c:v>
                </c:pt>
                <c:pt idx="245">
                  <c:v>337162</c:v>
                </c:pt>
                <c:pt idx="246">
                  <c:v>259542</c:v>
                </c:pt>
                <c:pt idx="247">
                  <c:v>261500</c:v>
                </c:pt>
                <c:pt idx="248">
                  <c:v>235341</c:v>
                </c:pt>
                <c:pt idx="249">
                  <c:v>325997</c:v>
                </c:pt>
                <c:pt idx="250">
                  <c:v>263186</c:v>
                </c:pt>
                <c:pt idx="251">
                  <c:v>292069</c:v>
                </c:pt>
                <c:pt idx="252">
                  <c:v>388460</c:v>
                </c:pt>
                <c:pt idx="253">
                  <c:v>337896</c:v>
                </c:pt>
                <c:pt idx="254">
                  <c:v>1192805</c:v>
                </c:pt>
                <c:pt idx="255">
                  <c:v>535315</c:v>
                </c:pt>
                <c:pt idx="256">
                  <c:v>391678</c:v>
                </c:pt>
                <c:pt idx="257">
                  <c:v>322396</c:v>
                </c:pt>
                <c:pt idx="258">
                  <c:v>239548</c:v>
                </c:pt>
                <c:pt idx="259">
                  <c:v>242246</c:v>
                </c:pt>
                <c:pt idx="260">
                  <c:v>331103</c:v>
                </c:pt>
                <c:pt idx="261">
                  <c:v>341345</c:v>
                </c:pt>
                <c:pt idx="262">
                  <c:v>243340</c:v>
                </c:pt>
                <c:pt idx="263">
                  <c:v>184837</c:v>
                </c:pt>
                <c:pt idx="264">
                  <c:v>235335</c:v>
                </c:pt>
                <c:pt idx="265">
                  <c:v>223508</c:v>
                </c:pt>
                <c:pt idx="266">
                  <c:v>1228381</c:v>
                </c:pt>
                <c:pt idx="267">
                  <c:v>1394929</c:v>
                </c:pt>
                <c:pt idx="268">
                  <c:v>433847</c:v>
                </c:pt>
                <c:pt idx="269">
                  <c:v>309619</c:v>
                </c:pt>
                <c:pt idx="270">
                  <c:v>310700</c:v>
                </c:pt>
                <c:pt idx="271">
                  <c:v>235110</c:v>
                </c:pt>
                <c:pt idx="272">
                  <c:v>179904</c:v>
                </c:pt>
                <c:pt idx="273">
                  <c:v>373051</c:v>
                </c:pt>
                <c:pt idx="274">
                  <c:v>254269</c:v>
                </c:pt>
                <c:pt idx="275">
                  <c:v>264064</c:v>
                </c:pt>
                <c:pt idx="276">
                  <c:v>319738</c:v>
                </c:pt>
                <c:pt idx="277">
                  <c:v>211856</c:v>
                </c:pt>
                <c:pt idx="278">
                  <c:v>253801</c:v>
                </c:pt>
                <c:pt idx="279">
                  <c:v>226525</c:v>
                </c:pt>
                <c:pt idx="280">
                  <c:v>249547</c:v>
                </c:pt>
                <c:pt idx="281">
                  <c:v>163741</c:v>
                </c:pt>
                <c:pt idx="282">
                  <c:v>184149</c:v>
                </c:pt>
                <c:pt idx="283">
                  <c:v>198762</c:v>
                </c:pt>
                <c:pt idx="284">
                  <c:v>199163</c:v>
                </c:pt>
                <c:pt idx="285">
                  <c:v>159584</c:v>
                </c:pt>
                <c:pt idx="286">
                  <c:v>167765</c:v>
                </c:pt>
                <c:pt idx="287">
                  <c:v>276396</c:v>
                </c:pt>
                <c:pt idx="288">
                  <c:v>246257</c:v>
                </c:pt>
                <c:pt idx="289">
                  <c:v>252578</c:v>
                </c:pt>
                <c:pt idx="290">
                  <c:v>268890</c:v>
                </c:pt>
                <c:pt idx="291">
                  <c:v>233506</c:v>
                </c:pt>
                <c:pt idx="292">
                  <c:v>256124</c:v>
                </c:pt>
                <c:pt idx="293">
                  <c:v>209703</c:v>
                </c:pt>
                <c:pt idx="294">
                  <c:v>199436</c:v>
                </c:pt>
                <c:pt idx="295">
                  <c:v>195635</c:v>
                </c:pt>
                <c:pt idx="296">
                  <c:v>231560</c:v>
                </c:pt>
                <c:pt idx="297">
                  <c:v>209621</c:v>
                </c:pt>
                <c:pt idx="298">
                  <c:v>204450</c:v>
                </c:pt>
                <c:pt idx="299">
                  <c:v>220510</c:v>
                </c:pt>
                <c:pt idx="300">
                  <c:v>394209</c:v>
                </c:pt>
                <c:pt idx="301">
                  <c:v>384276</c:v>
                </c:pt>
                <c:pt idx="302">
                  <c:v>317206</c:v>
                </c:pt>
                <c:pt idx="303">
                  <c:v>233757</c:v>
                </c:pt>
                <c:pt idx="304">
                  <c:v>217291</c:v>
                </c:pt>
                <c:pt idx="305">
                  <c:v>207073</c:v>
                </c:pt>
                <c:pt idx="306">
                  <c:v>240643</c:v>
                </c:pt>
                <c:pt idx="307">
                  <c:v>231276</c:v>
                </c:pt>
                <c:pt idx="308">
                  <c:v>279862</c:v>
                </c:pt>
                <c:pt idx="309">
                  <c:v>257560</c:v>
                </c:pt>
                <c:pt idx="310">
                  <c:v>249705</c:v>
                </c:pt>
                <c:pt idx="311">
                  <c:v>285512</c:v>
                </c:pt>
                <c:pt idx="312">
                  <c:v>222739</c:v>
                </c:pt>
                <c:pt idx="313">
                  <c:v>159352</c:v>
                </c:pt>
                <c:pt idx="314">
                  <c:v>142054</c:v>
                </c:pt>
                <c:pt idx="315">
                  <c:v>141195</c:v>
                </c:pt>
                <c:pt idx="316">
                  <c:v>168313</c:v>
                </c:pt>
                <c:pt idx="317">
                  <c:v>196661</c:v>
                </c:pt>
                <c:pt idx="318">
                  <c:v>192034</c:v>
                </c:pt>
                <c:pt idx="319">
                  <c:v>213922</c:v>
                </c:pt>
                <c:pt idx="320">
                  <c:v>220548</c:v>
                </c:pt>
                <c:pt idx="321">
                  <c:v>167493</c:v>
                </c:pt>
                <c:pt idx="322">
                  <c:v>276758</c:v>
                </c:pt>
                <c:pt idx="323">
                  <c:v>271070</c:v>
                </c:pt>
                <c:pt idx="324">
                  <c:v>170077</c:v>
                </c:pt>
                <c:pt idx="325">
                  <c:v>229809</c:v>
                </c:pt>
                <c:pt idx="326">
                  <c:v>192646</c:v>
                </c:pt>
                <c:pt idx="327">
                  <c:v>200182</c:v>
                </c:pt>
                <c:pt idx="328">
                  <c:v>165731</c:v>
                </c:pt>
                <c:pt idx="329">
                  <c:v>166584</c:v>
                </c:pt>
                <c:pt idx="330">
                  <c:v>197601</c:v>
                </c:pt>
                <c:pt idx="331">
                  <c:v>224918</c:v>
                </c:pt>
                <c:pt idx="332">
                  <c:v>203313</c:v>
                </c:pt>
                <c:pt idx="333">
                  <c:v>215022</c:v>
                </c:pt>
                <c:pt idx="334">
                  <c:v>211296</c:v>
                </c:pt>
                <c:pt idx="335">
                  <c:v>208882</c:v>
                </c:pt>
                <c:pt idx="336">
                  <c:v>184588</c:v>
                </c:pt>
                <c:pt idx="337">
                  <c:v>176222</c:v>
                </c:pt>
                <c:pt idx="338">
                  <c:v>209247</c:v>
                </c:pt>
                <c:pt idx="339">
                  <c:v>178838</c:v>
                </c:pt>
                <c:pt idx="340">
                  <c:v>186086</c:v>
                </c:pt>
                <c:pt idx="341">
                  <c:v>152269</c:v>
                </c:pt>
                <c:pt idx="342">
                  <c:v>187735</c:v>
                </c:pt>
                <c:pt idx="343">
                  <c:v>197090</c:v>
                </c:pt>
                <c:pt idx="344">
                  <c:v>192718</c:v>
                </c:pt>
                <c:pt idx="345">
                  <c:v>182452</c:v>
                </c:pt>
                <c:pt idx="346">
                  <c:v>243709</c:v>
                </c:pt>
                <c:pt idx="347">
                  <c:v>274204</c:v>
                </c:pt>
                <c:pt idx="348">
                  <c:v>196817</c:v>
                </c:pt>
                <c:pt idx="349">
                  <c:v>207812</c:v>
                </c:pt>
                <c:pt idx="350">
                  <c:v>242135</c:v>
                </c:pt>
                <c:pt idx="351">
                  <c:v>252889</c:v>
                </c:pt>
                <c:pt idx="352">
                  <c:v>269018</c:v>
                </c:pt>
                <c:pt idx="353">
                  <c:v>240643</c:v>
                </c:pt>
                <c:pt idx="354">
                  <c:v>224552</c:v>
                </c:pt>
                <c:pt idx="355">
                  <c:v>228546</c:v>
                </c:pt>
                <c:pt idx="356">
                  <c:v>158582</c:v>
                </c:pt>
                <c:pt idx="357">
                  <c:v>147492</c:v>
                </c:pt>
                <c:pt idx="358">
                  <c:v>131109</c:v>
                </c:pt>
                <c:pt idx="359">
                  <c:v>158737</c:v>
                </c:pt>
                <c:pt idx="360">
                  <c:v>143281</c:v>
                </c:pt>
                <c:pt idx="361">
                  <c:v>362754</c:v>
                </c:pt>
                <c:pt idx="362">
                  <c:v>343925</c:v>
                </c:pt>
                <c:pt idx="363">
                  <c:v>228517</c:v>
                </c:pt>
                <c:pt idx="364">
                  <c:v>257176</c:v>
                </c:pt>
              </c:numCache>
            </c:numRef>
          </c:val>
          <c:smooth val="0"/>
          <c:extLst>
            <c:ext xmlns:c16="http://schemas.microsoft.com/office/drawing/2014/chart" uri="{C3380CC4-5D6E-409C-BE32-E72D297353CC}">
              <c16:uniqueId val="{00000000-92D2-440D-8BCB-D41AA465B4C5}"/>
            </c:ext>
          </c:extLst>
        </c:ser>
        <c:dLbls>
          <c:showLegendKey val="0"/>
          <c:showVal val="0"/>
          <c:showCatName val="0"/>
          <c:showSerName val="0"/>
          <c:showPercent val="0"/>
          <c:showBubbleSize val="0"/>
        </c:dLbls>
        <c:smooth val="0"/>
        <c:axId val="319247472"/>
        <c:axId val="319244520"/>
      </c:lineChart>
      <c:catAx>
        <c:axId val="31924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44520"/>
        <c:crosses val="autoZero"/>
        <c:auto val="1"/>
        <c:lblAlgn val="ctr"/>
        <c:lblOffset val="100"/>
        <c:noMultiLvlLbl val="0"/>
      </c:catAx>
      <c:valAx>
        <c:axId val="31924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4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559472</c:v>
                </c:pt>
                <c:pt idx="1">
                  <c:v>812450</c:v>
                </c:pt>
                <c:pt idx="2">
                  <c:v>356336</c:v>
                </c:pt>
                <c:pt idx="3">
                  <c:v>220263</c:v>
                </c:pt>
                <c:pt idx="4">
                  <c:v>253898</c:v>
                </c:pt>
                <c:pt idx="5">
                  <c:v>391926</c:v>
                </c:pt>
                <c:pt idx="6">
                  <c:v>160944</c:v>
                </c:pt>
                <c:pt idx="7">
                  <c:v>269419</c:v>
                </c:pt>
                <c:pt idx="8">
                  <c:v>287773</c:v>
                </c:pt>
                <c:pt idx="9">
                  <c:v>624962</c:v>
                </c:pt>
                <c:pt idx="10">
                  <c:v>1137270</c:v>
                </c:pt>
                <c:pt idx="11">
                  <c:v>882028</c:v>
                </c:pt>
                <c:pt idx="12">
                  <c:v>890551</c:v>
                </c:pt>
                <c:pt idx="13">
                  <c:v>635295</c:v>
                </c:pt>
                <c:pt idx="14">
                  <c:v>350180</c:v>
                </c:pt>
                <c:pt idx="15">
                  <c:v>297973</c:v>
                </c:pt>
                <c:pt idx="16">
                  <c:v>509210</c:v>
                </c:pt>
                <c:pt idx="17">
                  <c:v>581903</c:v>
                </c:pt>
                <c:pt idx="18">
                  <c:v>488903</c:v>
                </c:pt>
                <c:pt idx="19">
                  <c:v>550406</c:v>
                </c:pt>
                <c:pt idx="20">
                  <c:v>524891</c:v>
                </c:pt>
                <c:pt idx="21">
                  <c:v>472195</c:v>
                </c:pt>
                <c:pt idx="22">
                  <c:v>559046</c:v>
                </c:pt>
                <c:pt idx="23">
                  <c:v>596962</c:v>
                </c:pt>
                <c:pt idx="24">
                  <c:v>712734</c:v>
                </c:pt>
                <c:pt idx="25">
                  <c:v>773491</c:v>
                </c:pt>
                <c:pt idx="26">
                  <c:v>1106535</c:v>
                </c:pt>
                <c:pt idx="27">
                  <c:v>569844</c:v>
                </c:pt>
                <c:pt idx="28">
                  <c:v>284777</c:v>
                </c:pt>
                <c:pt idx="29">
                  <c:v>550687</c:v>
                </c:pt>
                <c:pt idx="30">
                  <c:v>695263</c:v>
                </c:pt>
                <c:pt idx="31">
                  <c:v>576365</c:v>
                </c:pt>
                <c:pt idx="32">
                  <c:v>565981</c:v>
                </c:pt>
                <c:pt idx="33">
                  <c:v>475958</c:v>
                </c:pt>
                <c:pt idx="34">
                  <c:v>279416</c:v>
                </c:pt>
                <c:pt idx="35">
                  <c:v>429217</c:v>
                </c:pt>
                <c:pt idx="36">
                  <c:v>449686</c:v>
                </c:pt>
                <c:pt idx="37">
                  <c:v>801101</c:v>
                </c:pt>
                <c:pt idx="38">
                  <c:v>441151</c:v>
                </c:pt>
                <c:pt idx="39">
                  <c:v>486452</c:v>
                </c:pt>
                <c:pt idx="40">
                  <c:v>889130</c:v>
                </c:pt>
                <c:pt idx="41">
                  <c:v>571059</c:v>
                </c:pt>
                <c:pt idx="42">
                  <c:v>692649</c:v>
                </c:pt>
                <c:pt idx="43">
                  <c:v>556332</c:v>
                </c:pt>
                <c:pt idx="44">
                  <c:v>714550</c:v>
                </c:pt>
                <c:pt idx="45">
                  <c:v>579720</c:v>
                </c:pt>
                <c:pt idx="46">
                  <c:v>556393</c:v>
                </c:pt>
                <c:pt idx="47">
                  <c:v>939858</c:v>
                </c:pt>
                <c:pt idx="48">
                  <c:v>778572</c:v>
                </c:pt>
                <c:pt idx="49">
                  <c:v>476263</c:v>
                </c:pt>
                <c:pt idx="50">
                  <c:v>563801</c:v>
                </c:pt>
                <c:pt idx="51">
                  <c:v>653871</c:v>
                </c:pt>
                <c:pt idx="52">
                  <c:v>622350</c:v>
                </c:pt>
                <c:pt idx="53">
                  <c:v>517315</c:v>
                </c:pt>
                <c:pt idx="54">
                  <c:v>405216</c:v>
                </c:pt>
                <c:pt idx="55">
                  <c:v>335354</c:v>
                </c:pt>
                <c:pt idx="56">
                  <c:v>473977</c:v>
                </c:pt>
                <c:pt idx="57">
                  <c:v>671636</c:v>
                </c:pt>
                <c:pt idx="58">
                  <c:v>478868</c:v>
                </c:pt>
                <c:pt idx="59">
                  <c:v>490923</c:v>
                </c:pt>
                <c:pt idx="60">
                  <c:v>518815</c:v>
                </c:pt>
                <c:pt idx="61">
                  <c:v>714898</c:v>
                </c:pt>
                <c:pt idx="62">
                  <c:v>634386</c:v>
                </c:pt>
                <c:pt idx="63">
                  <c:v>487123</c:v>
                </c:pt>
                <c:pt idx="64">
                  <c:v>410745</c:v>
                </c:pt>
                <c:pt idx="65">
                  <c:v>370452</c:v>
                </c:pt>
                <c:pt idx="66">
                  <c:v>428762</c:v>
                </c:pt>
                <c:pt idx="67">
                  <c:v>445858</c:v>
                </c:pt>
                <c:pt idx="68">
                  <c:v>332344</c:v>
                </c:pt>
                <c:pt idx="69">
                  <c:v>318233</c:v>
                </c:pt>
                <c:pt idx="70">
                  <c:v>222482</c:v>
                </c:pt>
                <c:pt idx="71">
                  <c:v>371338</c:v>
                </c:pt>
                <c:pt idx="72">
                  <c:v>883976</c:v>
                </c:pt>
                <c:pt idx="73">
                  <c:v>853503</c:v>
                </c:pt>
                <c:pt idx="74">
                  <c:v>599611</c:v>
                </c:pt>
                <c:pt idx="75">
                  <c:v>496131</c:v>
                </c:pt>
                <c:pt idx="76">
                  <c:v>596867</c:v>
                </c:pt>
                <c:pt idx="77">
                  <c:v>494787</c:v>
                </c:pt>
                <c:pt idx="78">
                  <c:v>557824</c:v>
                </c:pt>
                <c:pt idx="79">
                  <c:v>758285</c:v>
                </c:pt>
                <c:pt idx="80">
                  <c:v>632053</c:v>
                </c:pt>
                <c:pt idx="81">
                  <c:v>326484</c:v>
                </c:pt>
                <c:pt idx="82">
                  <c:v>284413</c:v>
                </c:pt>
                <c:pt idx="83">
                  <c:v>210254</c:v>
                </c:pt>
                <c:pt idx="84">
                  <c:v>224350</c:v>
                </c:pt>
                <c:pt idx="85">
                  <c:v>236686</c:v>
                </c:pt>
                <c:pt idx="86">
                  <c:v>342900</c:v>
                </c:pt>
                <c:pt idx="87">
                  <c:v>428747</c:v>
                </c:pt>
                <c:pt idx="88">
                  <c:v>268236</c:v>
                </c:pt>
                <c:pt idx="89">
                  <c:v>302808</c:v>
                </c:pt>
                <c:pt idx="90">
                  <c:v>162760</c:v>
                </c:pt>
                <c:pt idx="91">
                  <c:v>178343</c:v>
                </c:pt>
                <c:pt idx="92">
                  <c:v>283466</c:v>
                </c:pt>
                <c:pt idx="93">
                  <c:v>529361</c:v>
                </c:pt>
                <c:pt idx="94">
                  <c:v>1170177</c:v>
                </c:pt>
                <c:pt idx="95">
                  <c:v>762053</c:v>
                </c:pt>
                <c:pt idx="96">
                  <c:v>714524</c:v>
                </c:pt>
                <c:pt idx="97">
                  <c:v>197070</c:v>
                </c:pt>
                <c:pt idx="98">
                  <c:v>142222</c:v>
                </c:pt>
                <c:pt idx="99">
                  <c:v>325516</c:v>
                </c:pt>
                <c:pt idx="100">
                  <c:v>728964</c:v>
                </c:pt>
                <c:pt idx="101">
                  <c:v>527782</c:v>
                </c:pt>
                <c:pt idx="102">
                  <c:v>614005</c:v>
                </c:pt>
                <c:pt idx="103">
                  <c:v>420065</c:v>
                </c:pt>
                <c:pt idx="104">
                  <c:v>185572</c:v>
                </c:pt>
                <c:pt idx="105">
                  <c:v>291637</c:v>
                </c:pt>
                <c:pt idx="106">
                  <c:v>217037</c:v>
                </c:pt>
                <c:pt idx="107">
                  <c:v>517938</c:v>
                </c:pt>
                <c:pt idx="108">
                  <c:v>706541</c:v>
                </c:pt>
                <c:pt idx="109">
                  <c:v>568470</c:v>
                </c:pt>
                <c:pt idx="110">
                  <c:v>417339</c:v>
                </c:pt>
                <c:pt idx="111">
                  <c:v>395523</c:v>
                </c:pt>
                <c:pt idx="112">
                  <c:v>516089</c:v>
                </c:pt>
                <c:pt idx="113">
                  <c:v>279538</c:v>
                </c:pt>
                <c:pt idx="114">
                  <c:v>403619</c:v>
                </c:pt>
                <c:pt idx="115">
                  <c:v>382910</c:v>
                </c:pt>
                <c:pt idx="116">
                  <c:v>487354</c:v>
                </c:pt>
                <c:pt idx="117">
                  <c:v>331501</c:v>
                </c:pt>
                <c:pt idx="118">
                  <c:v>281483</c:v>
                </c:pt>
                <c:pt idx="119">
                  <c:v>281871</c:v>
                </c:pt>
                <c:pt idx="120">
                  <c:v>158148</c:v>
                </c:pt>
                <c:pt idx="121">
                  <c:v>273178</c:v>
                </c:pt>
                <c:pt idx="122">
                  <c:v>324225</c:v>
                </c:pt>
                <c:pt idx="123">
                  <c:v>656220</c:v>
                </c:pt>
                <c:pt idx="124">
                  <c:v>601038</c:v>
                </c:pt>
                <c:pt idx="125">
                  <c:v>374900</c:v>
                </c:pt>
                <c:pt idx="126">
                  <c:v>430778</c:v>
                </c:pt>
                <c:pt idx="127">
                  <c:v>292409</c:v>
                </c:pt>
                <c:pt idx="128">
                  <c:v>418426</c:v>
                </c:pt>
                <c:pt idx="129">
                  <c:v>429755</c:v>
                </c:pt>
                <c:pt idx="130">
                  <c:v>533450</c:v>
                </c:pt>
                <c:pt idx="131">
                  <c:v>540370</c:v>
                </c:pt>
                <c:pt idx="132">
                  <c:v>331686</c:v>
                </c:pt>
                <c:pt idx="133">
                  <c:v>297632</c:v>
                </c:pt>
                <c:pt idx="134">
                  <c:v>542376</c:v>
                </c:pt>
                <c:pt idx="135">
                  <c:v>932780</c:v>
                </c:pt>
                <c:pt idx="136">
                  <c:v>864816</c:v>
                </c:pt>
                <c:pt idx="137">
                  <c:v>827405</c:v>
                </c:pt>
                <c:pt idx="138">
                  <c:v>552191</c:v>
                </c:pt>
                <c:pt idx="139">
                  <c:v>383023</c:v>
                </c:pt>
                <c:pt idx="140">
                  <c:v>403850</c:v>
                </c:pt>
                <c:pt idx="141">
                  <c:v>270252</c:v>
                </c:pt>
                <c:pt idx="142">
                  <c:v>280360</c:v>
                </c:pt>
                <c:pt idx="143">
                  <c:v>370008</c:v>
                </c:pt>
                <c:pt idx="144">
                  <c:v>514848</c:v>
                </c:pt>
                <c:pt idx="145">
                  <c:v>489907</c:v>
                </c:pt>
                <c:pt idx="146">
                  <c:v>451926</c:v>
                </c:pt>
                <c:pt idx="147">
                  <c:v>618268</c:v>
                </c:pt>
                <c:pt idx="148">
                  <c:v>781245</c:v>
                </c:pt>
                <c:pt idx="149">
                  <c:v>607599</c:v>
                </c:pt>
                <c:pt idx="150">
                  <c:v>662479</c:v>
                </c:pt>
                <c:pt idx="151">
                  <c:v>584311</c:v>
                </c:pt>
                <c:pt idx="152">
                  <c:v>704078</c:v>
                </c:pt>
                <c:pt idx="153">
                  <c:v>508622</c:v>
                </c:pt>
                <c:pt idx="154">
                  <c:v>425386</c:v>
                </c:pt>
                <c:pt idx="155">
                  <c:v>407344</c:v>
                </c:pt>
                <c:pt idx="156">
                  <c:v>406301</c:v>
                </c:pt>
                <c:pt idx="157">
                  <c:v>574285</c:v>
                </c:pt>
                <c:pt idx="158">
                  <c:v>2242292</c:v>
                </c:pt>
                <c:pt idx="159">
                  <c:v>7511441</c:v>
                </c:pt>
                <c:pt idx="160">
                  <c:v>18844868</c:v>
                </c:pt>
                <c:pt idx="161">
                  <c:v>24681211</c:v>
                </c:pt>
                <c:pt idx="162">
                  <c:v>17124917</c:v>
                </c:pt>
                <c:pt idx="163">
                  <c:v>10709451</c:v>
                </c:pt>
                <c:pt idx="164">
                  <c:v>6769571</c:v>
                </c:pt>
                <c:pt idx="165">
                  <c:v>5113983</c:v>
                </c:pt>
                <c:pt idx="166">
                  <c:v>3501841</c:v>
                </c:pt>
                <c:pt idx="167">
                  <c:v>2625062</c:v>
                </c:pt>
                <c:pt idx="168">
                  <c:v>2216114</c:v>
                </c:pt>
                <c:pt idx="169">
                  <c:v>1518059</c:v>
                </c:pt>
                <c:pt idx="170">
                  <c:v>1342927</c:v>
                </c:pt>
                <c:pt idx="171">
                  <c:v>1108091</c:v>
                </c:pt>
                <c:pt idx="172">
                  <c:v>932584</c:v>
                </c:pt>
                <c:pt idx="173">
                  <c:v>670410</c:v>
                </c:pt>
                <c:pt idx="174">
                  <c:v>599261</c:v>
                </c:pt>
                <c:pt idx="175">
                  <c:v>867196</c:v>
                </c:pt>
                <c:pt idx="176">
                  <c:v>847359</c:v>
                </c:pt>
                <c:pt idx="177">
                  <c:v>1528301</c:v>
                </c:pt>
                <c:pt idx="178">
                  <c:v>967461</c:v>
                </c:pt>
                <c:pt idx="179">
                  <c:v>924461</c:v>
                </c:pt>
                <c:pt idx="180">
                  <c:v>953818</c:v>
                </c:pt>
                <c:pt idx="181">
                  <c:v>647708</c:v>
                </c:pt>
                <c:pt idx="182">
                  <c:v>421278</c:v>
                </c:pt>
                <c:pt idx="183">
                  <c:v>665723</c:v>
                </c:pt>
                <c:pt idx="184">
                  <c:v>907728</c:v>
                </c:pt>
                <c:pt idx="185">
                  <c:v>1186600</c:v>
                </c:pt>
                <c:pt idx="186">
                  <c:v>1216335</c:v>
                </c:pt>
                <c:pt idx="187">
                  <c:v>2078114</c:v>
                </c:pt>
                <c:pt idx="188">
                  <c:v>1693466</c:v>
                </c:pt>
                <c:pt idx="189">
                  <c:v>1263257</c:v>
                </c:pt>
                <c:pt idx="190">
                  <c:v>872738</c:v>
                </c:pt>
                <c:pt idx="191">
                  <c:v>719652</c:v>
                </c:pt>
                <c:pt idx="192">
                  <c:v>557977</c:v>
                </c:pt>
                <c:pt idx="193">
                  <c:v>915494</c:v>
                </c:pt>
                <c:pt idx="194">
                  <c:v>668021</c:v>
                </c:pt>
                <c:pt idx="195">
                  <c:v>321598</c:v>
                </c:pt>
                <c:pt idx="196">
                  <c:v>408628</c:v>
                </c:pt>
                <c:pt idx="197">
                  <c:v>269251</c:v>
                </c:pt>
                <c:pt idx="198">
                  <c:v>307996</c:v>
                </c:pt>
                <c:pt idx="199">
                  <c:v>509338</c:v>
                </c:pt>
                <c:pt idx="200">
                  <c:v>439140</c:v>
                </c:pt>
                <c:pt idx="201">
                  <c:v>504962</c:v>
                </c:pt>
                <c:pt idx="202">
                  <c:v>292164</c:v>
                </c:pt>
                <c:pt idx="203">
                  <c:v>364310</c:v>
                </c:pt>
                <c:pt idx="204">
                  <c:v>424658</c:v>
                </c:pt>
                <c:pt idx="205">
                  <c:v>389553</c:v>
                </c:pt>
                <c:pt idx="206">
                  <c:v>518995</c:v>
                </c:pt>
                <c:pt idx="207">
                  <c:v>383692</c:v>
                </c:pt>
                <c:pt idx="208">
                  <c:v>513234</c:v>
                </c:pt>
                <c:pt idx="209">
                  <c:v>417201</c:v>
                </c:pt>
                <c:pt idx="210">
                  <c:v>198554</c:v>
                </c:pt>
                <c:pt idx="211">
                  <c:v>354248</c:v>
                </c:pt>
                <c:pt idx="212">
                  <c:v>365717</c:v>
                </c:pt>
                <c:pt idx="213">
                  <c:v>414188</c:v>
                </c:pt>
                <c:pt idx="214">
                  <c:v>541352</c:v>
                </c:pt>
                <c:pt idx="215">
                  <c:v>426306</c:v>
                </c:pt>
                <c:pt idx="216">
                  <c:v>405690</c:v>
                </c:pt>
                <c:pt idx="217">
                  <c:v>451556</c:v>
                </c:pt>
                <c:pt idx="218">
                  <c:v>507786</c:v>
                </c:pt>
                <c:pt idx="219">
                  <c:v>543892</c:v>
                </c:pt>
                <c:pt idx="220">
                  <c:v>622364</c:v>
                </c:pt>
                <c:pt idx="221">
                  <c:v>552074</c:v>
                </c:pt>
                <c:pt idx="222">
                  <c:v>617528</c:v>
                </c:pt>
                <c:pt idx="223">
                  <c:v>490593</c:v>
                </c:pt>
                <c:pt idx="224">
                  <c:v>578311</c:v>
                </c:pt>
                <c:pt idx="225">
                  <c:v>563203</c:v>
                </c:pt>
                <c:pt idx="226">
                  <c:v>939308</c:v>
                </c:pt>
                <c:pt idx="227">
                  <c:v>599614</c:v>
                </c:pt>
                <c:pt idx="228">
                  <c:v>722312</c:v>
                </c:pt>
                <c:pt idx="229">
                  <c:v>384437</c:v>
                </c:pt>
                <c:pt idx="230">
                  <c:v>206367</c:v>
                </c:pt>
                <c:pt idx="231">
                  <c:v>322170</c:v>
                </c:pt>
                <c:pt idx="232">
                  <c:v>450325</c:v>
                </c:pt>
                <c:pt idx="233">
                  <c:v>401614</c:v>
                </c:pt>
                <c:pt idx="234">
                  <c:v>433991</c:v>
                </c:pt>
                <c:pt idx="235">
                  <c:v>576004</c:v>
                </c:pt>
                <c:pt idx="236">
                  <c:v>703655</c:v>
                </c:pt>
                <c:pt idx="237">
                  <c:v>390718</c:v>
                </c:pt>
                <c:pt idx="238">
                  <c:v>408777</c:v>
                </c:pt>
                <c:pt idx="239">
                  <c:v>507445</c:v>
                </c:pt>
                <c:pt idx="240">
                  <c:v>907579</c:v>
                </c:pt>
                <c:pt idx="241">
                  <c:v>603036</c:v>
                </c:pt>
                <c:pt idx="242">
                  <c:v>547774</c:v>
                </c:pt>
                <c:pt idx="243">
                  <c:v>368840</c:v>
                </c:pt>
                <c:pt idx="244">
                  <c:v>316518</c:v>
                </c:pt>
                <c:pt idx="245">
                  <c:v>337015</c:v>
                </c:pt>
                <c:pt idx="246">
                  <c:v>630962</c:v>
                </c:pt>
                <c:pt idx="247">
                  <c:v>680554</c:v>
                </c:pt>
                <c:pt idx="248">
                  <c:v>533283</c:v>
                </c:pt>
                <c:pt idx="249">
                  <c:v>702768</c:v>
                </c:pt>
                <c:pt idx="250">
                  <c:v>510241</c:v>
                </c:pt>
                <c:pt idx="251">
                  <c:v>332165</c:v>
                </c:pt>
                <c:pt idx="252">
                  <c:v>516221</c:v>
                </c:pt>
                <c:pt idx="253">
                  <c:v>714874</c:v>
                </c:pt>
                <c:pt idx="254">
                  <c:v>2174299</c:v>
                </c:pt>
                <c:pt idx="255">
                  <c:v>1034320</c:v>
                </c:pt>
                <c:pt idx="256">
                  <c:v>748876</c:v>
                </c:pt>
                <c:pt idx="257">
                  <c:v>602046</c:v>
                </c:pt>
                <c:pt idx="258">
                  <c:v>342897</c:v>
                </c:pt>
                <c:pt idx="259">
                  <c:v>377513</c:v>
                </c:pt>
                <c:pt idx="260">
                  <c:v>836012</c:v>
                </c:pt>
                <c:pt idx="261">
                  <c:v>683008</c:v>
                </c:pt>
                <c:pt idx="262">
                  <c:v>525321</c:v>
                </c:pt>
                <c:pt idx="263">
                  <c:v>395781</c:v>
                </c:pt>
                <c:pt idx="264">
                  <c:v>529980</c:v>
                </c:pt>
                <c:pt idx="265">
                  <c:v>514947</c:v>
                </c:pt>
                <c:pt idx="266">
                  <c:v>2153183</c:v>
                </c:pt>
                <c:pt idx="267">
                  <c:v>1542256</c:v>
                </c:pt>
                <c:pt idx="268">
                  <c:v>669226</c:v>
                </c:pt>
                <c:pt idx="269">
                  <c:v>460822</c:v>
                </c:pt>
                <c:pt idx="270">
                  <c:v>499201</c:v>
                </c:pt>
                <c:pt idx="271">
                  <c:v>389759</c:v>
                </c:pt>
                <c:pt idx="272">
                  <c:v>264191</c:v>
                </c:pt>
                <c:pt idx="273">
                  <c:v>603104</c:v>
                </c:pt>
                <c:pt idx="274">
                  <c:v>400463</c:v>
                </c:pt>
                <c:pt idx="275">
                  <c:v>377072</c:v>
                </c:pt>
                <c:pt idx="276">
                  <c:v>656559</c:v>
                </c:pt>
                <c:pt idx="277">
                  <c:v>473338</c:v>
                </c:pt>
                <c:pt idx="278">
                  <c:v>702681</c:v>
                </c:pt>
                <c:pt idx="279">
                  <c:v>496653</c:v>
                </c:pt>
                <c:pt idx="280">
                  <c:v>381194</c:v>
                </c:pt>
                <c:pt idx="281">
                  <c:v>340974</c:v>
                </c:pt>
                <c:pt idx="282">
                  <c:v>392348</c:v>
                </c:pt>
                <c:pt idx="283">
                  <c:v>338142</c:v>
                </c:pt>
                <c:pt idx="284">
                  <c:v>420955</c:v>
                </c:pt>
                <c:pt idx="285">
                  <c:v>328839</c:v>
                </c:pt>
                <c:pt idx="286">
                  <c:v>280037</c:v>
                </c:pt>
                <c:pt idx="287">
                  <c:v>685259</c:v>
                </c:pt>
                <c:pt idx="288">
                  <c:v>684266</c:v>
                </c:pt>
                <c:pt idx="289">
                  <c:v>725400</c:v>
                </c:pt>
                <c:pt idx="290">
                  <c:v>568334</c:v>
                </c:pt>
                <c:pt idx="291">
                  <c:v>538015</c:v>
                </c:pt>
                <c:pt idx="292">
                  <c:v>686032</c:v>
                </c:pt>
                <c:pt idx="293">
                  <c:v>379575</c:v>
                </c:pt>
                <c:pt idx="294">
                  <c:v>476083</c:v>
                </c:pt>
                <c:pt idx="295">
                  <c:v>514599</c:v>
                </c:pt>
                <c:pt idx="296">
                  <c:v>537307</c:v>
                </c:pt>
                <c:pt idx="297">
                  <c:v>437109</c:v>
                </c:pt>
                <c:pt idx="298">
                  <c:v>490022</c:v>
                </c:pt>
                <c:pt idx="299">
                  <c:v>528763</c:v>
                </c:pt>
                <c:pt idx="300">
                  <c:v>872941</c:v>
                </c:pt>
                <c:pt idx="301">
                  <c:v>769635</c:v>
                </c:pt>
                <c:pt idx="302">
                  <c:v>682343</c:v>
                </c:pt>
                <c:pt idx="303">
                  <c:v>482906</c:v>
                </c:pt>
                <c:pt idx="304">
                  <c:v>519341</c:v>
                </c:pt>
                <c:pt idx="305">
                  <c:v>501599</c:v>
                </c:pt>
                <c:pt idx="306">
                  <c:v>653789</c:v>
                </c:pt>
                <c:pt idx="307">
                  <c:v>473268</c:v>
                </c:pt>
                <c:pt idx="308">
                  <c:v>734847</c:v>
                </c:pt>
                <c:pt idx="309">
                  <c:v>764056</c:v>
                </c:pt>
                <c:pt idx="310">
                  <c:v>611091</c:v>
                </c:pt>
                <c:pt idx="311">
                  <c:v>837243</c:v>
                </c:pt>
                <c:pt idx="312">
                  <c:v>551449</c:v>
                </c:pt>
                <c:pt idx="313">
                  <c:v>395446</c:v>
                </c:pt>
                <c:pt idx="314">
                  <c:v>336824</c:v>
                </c:pt>
                <c:pt idx="315">
                  <c:v>371268</c:v>
                </c:pt>
                <c:pt idx="316">
                  <c:v>396331</c:v>
                </c:pt>
                <c:pt idx="317">
                  <c:v>533616</c:v>
                </c:pt>
                <c:pt idx="318">
                  <c:v>455584</c:v>
                </c:pt>
                <c:pt idx="319">
                  <c:v>465432</c:v>
                </c:pt>
                <c:pt idx="320">
                  <c:v>403231</c:v>
                </c:pt>
                <c:pt idx="321">
                  <c:v>260652</c:v>
                </c:pt>
                <c:pt idx="322">
                  <c:v>629453</c:v>
                </c:pt>
                <c:pt idx="323">
                  <c:v>644445</c:v>
                </c:pt>
                <c:pt idx="324">
                  <c:v>359011</c:v>
                </c:pt>
                <c:pt idx="325">
                  <c:v>579036</c:v>
                </c:pt>
                <c:pt idx="326">
                  <c:v>470779</c:v>
                </c:pt>
                <c:pt idx="327">
                  <c:v>442943</c:v>
                </c:pt>
                <c:pt idx="328">
                  <c:v>372465</c:v>
                </c:pt>
                <c:pt idx="329">
                  <c:v>372298</c:v>
                </c:pt>
                <c:pt idx="330">
                  <c:v>424719</c:v>
                </c:pt>
                <c:pt idx="331">
                  <c:v>539475</c:v>
                </c:pt>
                <c:pt idx="332">
                  <c:v>507104</c:v>
                </c:pt>
                <c:pt idx="333">
                  <c:v>580507</c:v>
                </c:pt>
                <c:pt idx="334">
                  <c:v>549220</c:v>
                </c:pt>
                <c:pt idx="335">
                  <c:v>625441</c:v>
                </c:pt>
                <c:pt idx="336">
                  <c:v>346428</c:v>
                </c:pt>
                <c:pt idx="337">
                  <c:v>365307</c:v>
                </c:pt>
                <c:pt idx="338">
                  <c:v>493455</c:v>
                </c:pt>
                <c:pt idx="339">
                  <c:v>396491</c:v>
                </c:pt>
                <c:pt idx="340">
                  <c:v>293667</c:v>
                </c:pt>
                <c:pt idx="341">
                  <c:v>251538</c:v>
                </c:pt>
                <c:pt idx="342">
                  <c:v>350000</c:v>
                </c:pt>
                <c:pt idx="343">
                  <c:v>349842</c:v>
                </c:pt>
                <c:pt idx="344">
                  <c:v>371689</c:v>
                </c:pt>
                <c:pt idx="345">
                  <c:v>332745</c:v>
                </c:pt>
                <c:pt idx="346">
                  <c:v>765780</c:v>
                </c:pt>
                <c:pt idx="347">
                  <c:v>775301</c:v>
                </c:pt>
                <c:pt idx="348">
                  <c:v>451473</c:v>
                </c:pt>
                <c:pt idx="349">
                  <c:v>371274</c:v>
                </c:pt>
                <c:pt idx="350">
                  <c:v>239530</c:v>
                </c:pt>
                <c:pt idx="351">
                  <c:v>346396</c:v>
                </c:pt>
                <c:pt idx="352">
                  <c:v>414855</c:v>
                </c:pt>
                <c:pt idx="353">
                  <c:v>322552</c:v>
                </c:pt>
                <c:pt idx="354">
                  <c:v>342081</c:v>
                </c:pt>
                <c:pt idx="355">
                  <c:v>378095</c:v>
                </c:pt>
                <c:pt idx="356">
                  <c:v>264219</c:v>
                </c:pt>
                <c:pt idx="357">
                  <c:v>244699</c:v>
                </c:pt>
                <c:pt idx="358">
                  <c:v>252743</c:v>
                </c:pt>
                <c:pt idx="359">
                  <c:v>282752</c:v>
                </c:pt>
                <c:pt idx="360">
                  <c:v>324224</c:v>
                </c:pt>
                <c:pt idx="361">
                  <c:v>532945</c:v>
                </c:pt>
                <c:pt idx="362">
                  <c:v>366809</c:v>
                </c:pt>
                <c:pt idx="363">
                  <c:v>334082</c:v>
                </c:pt>
                <c:pt idx="364">
                  <c:v>386557</c:v>
                </c:pt>
              </c:numCache>
            </c:numRef>
          </c:val>
          <c:smooth val="0"/>
          <c:extLst>
            <c:ext xmlns:c16="http://schemas.microsoft.com/office/drawing/2014/chart" uri="{C3380CC4-5D6E-409C-BE32-E72D297353CC}">
              <c16:uniqueId val="{00000000-00FD-4F21-ACDC-5E42BCAC6E54}"/>
            </c:ext>
          </c:extLst>
        </c:ser>
        <c:dLbls>
          <c:showLegendKey val="0"/>
          <c:showVal val="0"/>
          <c:showCatName val="0"/>
          <c:showSerName val="0"/>
          <c:showPercent val="0"/>
          <c:showBubbleSize val="0"/>
        </c:dLbls>
        <c:smooth val="0"/>
        <c:axId val="319243208"/>
        <c:axId val="319242552"/>
      </c:lineChart>
      <c:catAx>
        <c:axId val="31924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42552"/>
        <c:crosses val="autoZero"/>
        <c:auto val="1"/>
        <c:lblAlgn val="ctr"/>
        <c:lblOffset val="100"/>
        <c:noMultiLvlLbl val="0"/>
      </c:catAx>
      <c:valAx>
        <c:axId val="31924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4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tagesschau</c:v>
                </c:pt>
              </c:strCache>
            </c:strRef>
          </c:cat>
          <c:val>
            <c:numRef>
              <c:f>Sheet1!$B$2</c:f>
              <c:numCache>
                <c:formatCode>General</c:formatCode>
                <c:ptCount val="1"/>
                <c:pt idx="0">
                  <c:v>1863</c:v>
                </c:pt>
              </c:numCache>
            </c:numRef>
          </c:val>
          <c:extLst>
            <c:ext xmlns:c16="http://schemas.microsoft.com/office/drawing/2014/chart" uri="{C3380CC4-5D6E-409C-BE32-E72D297353CC}">
              <c16:uniqueId val="{00000000-3981-48AD-A387-9A19812EBAC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tagesschau</c:v>
                </c:pt>
              </c:strCache>
            </c:strRef>
          </c:cat>
          <c:val>
            <c:numRef>
              <c:f>Sheet1!$C$2</c:f>
              <c:numCache>
                <c:formatCode>General</c:formatCode>
                <c:ptCount val="1"/>
                <c:pt idx="0">
                  <c:v>3325</c:v>
                </c:pt>
              </c:numCache>
            </c:numRef>
          </c:val>
          <c:extLst>
            <c:ext xmlns:c16="http://schemas.microsoft.com/office/drawing/2014/chart" uri="{C3380CC4-5D6E-409C-BE32-E72D297353CC}">
              <c16:uniqueId val="{00000001-3981-48AD-A387-9A19812EBAC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tagesschau</c:v>
                </c:pt>
              </c:strCache>
            </c:strRef>
          </c:cat>
          <c:val>
            <c:numRef>
              <c:f>Sheet1!$D$2</c:f>
              <c:numCache>
                <c:formatCode>General</c:formatCode>
                <c:ptCount val="1"/>
                <c:pt idx="0">
                  <c:v>3</c:v>
                </c:pt>
              </c:numCache>
            </c:numRef>
          </c:val>
          <c:extLst>
            <c:ext xmlns:c16="http://schemas.microsoft.com/office/drawing/2014/chart" uri="{C3380CC4-5D6E-409C-BE32-E72D297353CC}">
              <c16:uniqueId val="{00000002-3981-48AD-A387-9A19812EBAC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tagesschau</c:v>
                </c:pt>
              </c:strCache>
            </c:strRef>
          </c:cat>
          <c:val>
            <c:numRef>
              <c:f>Sheet1!$E$2</c:f>
              <c:numCache>
                <c:formatCode>General</c:formatCode>
                <c:ptCount val="1"/>
                <c:pt idx="0">
                  <c:v>2624</c:v>
                </c:pt>
              </c:numCache>
            </c:numRef>
          </c:val>
          <c:extLst>
            <c:ext xmlns:c16="http://schemas.microsoft.com/office/drawing/2014/chart" uri="{C3380CC4-5D6E-409C-BE32-E72D297353CC}">
              <c16:uniqueId val="{00000003-3981-48AD-A387-9A19812EBAC6}"/>
            </c:ext>
          </c:extLst>
        </c:ser>
        <c:dLbls>
          <c:showLegendKey val="0"/>
          <c:showVal val="0"/>
          <c:showCatName val="0"/>
          <c:showSerName val="0"/>
          <c:showPercent val="0"/>
          <c:showBubbleSize val="0"/>
        </c:dLbls>
        <c:gapWidth val="150"/>
        <c:overlap val="100"/>
        <c:axId val="315725384"/>
        <c:axId val="315726040"/>
      </c:barChart>
      <c:catAx>
        <c:axId val="31572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6040"/>
        <c:crosses val="autoZero"/>
        <c:auto val="1"/>
        <c:lblAlgn val="ctr"/>
        <c:lblOffset val="100"/>
        <c:noMultiLvlLbl val="0"/>
      </c:catAx>
      <c:valAx>
        <c:axId val="315726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D5BE6-4E70-4C0B-9FD0-D48B40FFE115}"/>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9C482F90-3246-41F0-813F-1C765F0CBDC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209132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76317-BECB-4C2C-B4E3-BA92CBC1D270}"/>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844079BC-D642-4450-B5A3-1A63953E2154}"/>
              </a:ext>
            </a:extLst>
          </p:cNvPr>
          <p:cNvGraphicFramePr>
            <a:graphicFrameLocks noGrp="1"/>
          </p:cNvGraphicFramePr>
          <p:nvPr>
            <p:ph type="tbl" sz="quarter" idx="13"/>
            <p:extLst>
              <p:ext uri="{D42A27DB-BD31-4B8C-83A1-F6EECF244321}">
                <p14:modId xmlns:p14="http://schemas.microsoft.com/office/powerpoint/2010/main" val="3636890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7614979"/>
                    </a:ext>
                  </a:extLst>
                </a:gridCol>
                <a:gridCol w="1645920">
                  <a:extLst>
                    <a:ext uri="{9D8B030D-6E8A-4147-A177-3AD203B41FA5}">
                      <a16:colId xmlns:a16="http://schemas.microsoft.com/office/drawing/2014/main" val="4096386956"/>
                    </a:ext>
                  </a:extLst>
                </a:gridCol>
                <a:gridCol w="1645920">
                  <a:extLst>
                    <a:ext uri="{9D8B030D-6E8A-4147-A177-3AD203B41FA5}">
                      <a16:colId xmlns:a16="http://schemas.microsoft.com/office/drawing/2014/main" val="2092350422"/>
                    </a:ext>
                  </a:extLst>
                </a:gridCol>
                <a:gridCol w="1234440">
                  <a:extLst>
                    <a:ext uri="{9D8B030D-6E8A-4147-A177-3AD203B41FA5}">
                      <a16:colId xmlns:a16="http://schemas.microsoft.com/office/drawing/2014/main" val="2400509947"/>
                    </a:ext>
                  </a:extLst>
                </a:gridCol>
                <a:gridCol w="1234440">
                  <a:extLst>
                    <a:ext uri="{9D8B030D-6E8A-4147-A177-3AD203B41FA5}">
                      <a16:colId xmlns:a16="http://schemas.microsoft.com/office/drawing/2014/main" val="1873818799"/>
                    </a:ext>
                  </a:extLst>
                </a:gridCol>
                <a:gridCol w="822960">
                  <a:extLst>
                    <a:ext uri="{9D8B030D-6E8A-4147-A177-3AD203B41FA5}">
                      <a16:colId xmlns:a16="http://schemas.microsoft.com/office/drawing/2014/main" val="223047810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064971949"/>
                  </a:ext>
                </a:extLst>
              </a:tr>
              <a:tr h="370840">
                <a:tc>
                  <a:txBody>
                    <a:bodyPr/>
                    <a:lstStyle/>
                    <a:p>
                      <a:r>
                        <a:rPr lang="en-US" sz="1000"/>
                        <a:t>tagesschau</a:t>
                      </a:r>
                    </a:p>
                  </a:txBody>
                  <a:tcPr/>
                </a:tc>
                <a:tc>
                  <a:txBody>
                    <a:bodyPr/>
                    <a:lstStyle/>
                    <a:p>
                      <a:r>
                        <a:rPr lang="en-US" sz="1000"/>
                        <a:t>3496009</a:t>
                      </a:r>
                    </a:p>
                  </a:txBody>
                  <a:tcPr/>
                </a:tc>
                <a:tc>
                  <a:txBody>
                    <a:bodyPr/>
                    <a:lstStyle/>
                    <a:p>
                      <a:r>
                        <a:rPr lang="en-US" sz="1000"/>
                        <a:t>34021</a:t>
                      </a:r>
                    </a:p>
                  </a:txBody>
                  <a:tcPr/>
                </a:tc>
                <a:tc>
                  <a:txBody>
                    <a:bodyPr/>
                    <a:lstStyle/>
                    <a:p>
                      <a:r>
                        <a:rPr lang="en-US" sz="1000"/>
                        <a:t>347496</a:t>
                      </a:r>
                    </a:p>
                  </a:txBody>
                  <a:tcPr/>
                </a:tc>
                <a:tc>
                  <a:txBody>
                    <a:bodyPr/>
                    <a:lstStyle/>
                    <a:p>
                      <a:r>
                        <a:rPr lang="en-US" sz="1000"/>
                        <a:t>10.8%</a:t>
                      </a:r>
                    </a:p>
                  </a:txBody>
                  <a:tcPr/>
                </a:tc>
                <a:tc>
                  <a:txBody>
                    <a:bodyPr/>
                    <a:lstStyle/>
                    <a:p>
                      <a:r>
                        <a:rPr lang="en-US" sz="1000"/>
                        <a:t>1452796</a:t>
                      </a:r>
                    </a:p>
                  </a:txBody>
                  <a:tcPr/>
                </a:tc>
                <a:extLst>
                  <a:ext uri="{0D108BD9-81ED-4DB2-BD59-A6C34878D82A}">
                    <a16:rowId xmlns:a16="http://schemas.microsoft.com/office/drawing/2014/main" val="3165258446"/>
                  </a:ext>
                </a:extLst>
              </a:tr>
            </a:tbl>
          </a:graphicData>
        </a:graphic>
      </p:graphicFrame>
      <p:sp>
        <p:nvSpPr>
          <p:cNvPr id="4" name="Text Placeholder 3">
            <a:extLst>
              <a:ext uri="{FF2B5EF4-FFF2-40B4-BE49-F238E27FC236}">
                <a16:creationId xmlns:a16="http://schemas.microsoft.com/office/drawing/2014/main" id="{54E630AD-46D1-4D07-9E45-C7C1775A573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487262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8D88A-5C12-400E-A558-C2478ED0CA61}"/>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764DC629-CB13-4A69-99F4-12D32FD88D52}"/>
              </a:ext>
            </a:extLst>
          </p:cNvPr>
          <p:cNvGraphicFramePr>
            <a:graphicFrameLocks noGrp="1"/>
          </p:cNvGraphicFramePr>
          <p:nvPr>
            <p:ph type="tbl" sz="quarter" idx="13"/>
            <p:extLst>
              <p:ext uri="{D42A27DB-BD31-4B8C-83A1-F6EECF244321}">
                <p14:modId xmlns:p14="http://schemas.microsoft.com/office/powerpoint/2010/main" val="447972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22351476"/>
                    </a:ext>
                  </a:extLst>
                </a:gridCol>
                <a:gridCol w="1234440">
                  <a:extLst>
                    <a:ext uri="{9D8B030D-6E8A-4147-A177-3AD203B41FA5}">
                      <a16:colId xmlns:a16="http://schemas.microsoft.com/office/drawing/2014/main" val="3744489742"/>
                    </a:ext>
                  </a:extLst>
                </a:gridCol>
                <a:gridCol w="1234440">
                  <a:extLst>
                    <a:ext uri="{9D8B030D-6E8A-4147-A177-3AD203B41FA5}">
                      <a16:colId xmlns:a16="http://schemas.microsoft.com/office/drawing/2014/main" val="1599331367"/>
                    </a:ext>
                  </a:extLst>
                </a:gridCol>
                <a:gridCol w="1234440">
                  <a:extLst>
                    <a:ext uri="{9D8B030D-6E8A-4147-A177-3AD203B41FA5}">
                      <a16:colId xmlns:a16="http://schemas.microsoft.com/office/drawing/2014/main" val="2931669488"/>
                    </a:ext>
                  </a:extLst>
                </a:gridCol>
                <a:gridCol w="1234440">
                  <a:extLst>
                    <a:ext uri="{9D8B030D-6E8A-4147-A177-3AD203B41FA5}">
                      <a16:colId xmlns:a16="http://schemas.microsoft.com/office/drawing/2014/main" val="113094809"/>
                    </a:ext>
                  </a:extLst>
                </a:gridCol>
                <a:gridCol w="1234440">
                  <a:extLst>
                    <a:ext uri="{9D8B030D-6E8A-4147-A177-3AD203B41FA5}">
                      <a16:colId xmlns:a16="http://schemas.microsoft.com/office/drawing/2014/main" val="2681012698"/>
                    </a:ext>
                  </a:extLst>
                </a:gridCol>
                <a:gridCol w="822960">
                  <a:extLst>
                    <a:ext uri="{9D8B030D-6E8A-4147-A177-3AD203B41FA5}">
                      <a16:colId xmlns:a16="http://schemas.microsoft.com/office/drawing/2014/main" val="24932286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2057865422"/>
                  </a:ext>
                </a:extLst>
              </a:tr>
              <a:tr h="370840">
                <a:tc>
                  <a:txBody>
                    <a:bodyPr/>
                    <a:lstStyle/>
                    <a:p>
                      <a:r>
                        <a:rPr lang="en-US" sz="1000"/>
                        <a:t>tagesschau</a:t>
                      </a:r>
                    </a:p>
                  </a:txBody>
                  <a:tcPr/>
                </a:tc>
                <a:tc>
                  <a:txBody>
                    <a:bodyPr/>
                    <a:lstStyle/>
                    <a:p>
                      <a:r>
                        <a:rPr lang="en-US" sz="1000"/>
                        <a:t>1452796</a:t>
                      </a:r>
                    </a:p>
                  </a:txBody>
                  <a:tcPr/>
                </a:tc>
                <a:tc>
                  <a:txBody>
                    <a:bodyPr/>
                    <a:lstStyle/>
                    <a:p>
                      <a:r>
                        <a:rPr lang="en-US" sz="1000"/>
                        <a:t>7815</a:t>
                      </a:r>
                    </a:p>
                  </a:txBody>
                  <a:tcPr/>
                </a:tc>
                <a:tc>
                  <a:txBody>
                    <a:bodyPr/>
                    <a:lstStyle/>
                    <a:p>
                      <a:r>
                        <a:rPr lang="en-US" sz="1000"/>
                        <a:t>31946163</a:t>
                      </a:r>
                    </a:p>
                  </a:txBody>
                  <a:tcPr/>
                </a:tc>
                <a:tc>
                  <a:txBody>
                    <a:bodyPr/>
                    <a:lstStyle/>
                    <a:p>
                      <a:r>
                        <a:rPr lang="en-US" sz="1000"/>
                        <a:t>4014557</a:t>
                      </a:r>
                    </a:p>
                  </a:txBody>
                  <a:tcPr/>
                </a:tc>
                <a:tc>
                  <a:txBody>
                    <a:bodyPr/>
                    <a:lstStyle/>
                    <a:p>
                      <a:r>
                        <a:rPr lang="en-US" sz="1000"/>
                        <a:t>5045709</a:t>
                      </a:r>
                    </a:p>
                  </a:txBody>
                  <a:tcPr/>
                </a:tc>
                <a:tc>
                  <a:txBody>
                    <a:bodyPr/>
                    <a:lstStyle/>
                    <a:p>
                      <a:r>
                        <a:rPr lang="en-US" sz="1000"/>
                        <a:t>23167684</a:t>
                      </a:r>
                    </a:p>
                  </a:txBody>
                  <a:tcPr/>
                </a:tc>
                <a:extLst>
                  <a:ext uri="{0D108BD9-81ED-4DB2-BD59-A6C34878D82A}">
                    <a16:rowId xmlns:a16="http://schemas.microsoft.com/office/drawing/2014/main" val="4180607208"/>
                  </a:ext>
                </a:extLst>
              </a:tr>
            </a:tbl>
          </a:graphicData>
        </a:graphic>
      </p:graphicFrame>
      <p:sp>
        <p:nvSpPr>
          <p:cNvPr id="4" name="Text Placeholder 3">
            <a:extLst>
              <a:ext uri="{FF2B5EF4-FFF2-40B4-BE49-F238E27FC236}">
                <a16:creationId xmlns:a16="http://schemas.microsoft.com/office/drawing/2014/main" id="{AC266E67-D1E9-44C1-A89E-F882CE20A41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79433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AE60D-6393-4D8C-B1FB-97E4E09CB76D}"/>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202AFD3B-57D0-4DA5-9975-6C1E58D204D4}"/>
              </a:ext>
            </a:extLst>
          </p:cNvPr>
          <p:cNvGraphicFramePr>
            <a:graphicFrameLocks noGrp="1"/>
          </p:cNvGraphicFramePr>
          <p:nvPr>
            <p:ph type="chart" sz="quarter" idx="13"/>
            <p:extLst>
              <p:ext uri="{D42A27DB-BD31-4B8C-83A1-F6EECF244321}">
                <p14:modId xmlns:p14="http://schemas.microsoft.com/office/powerpoint/2010/main" val="2963838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047E38-A97A-4A9F-B3E4-50497E871B18}"/>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6B6F4601-00B5-4114-8116-CD7E3C1646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836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9C5C-CC4D-4EC2-A24D-C2505C30C3B0}"/>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6AEFA249-ED42-4414-839A-1CC4DA57448F}"/>
              </a:ext>
            </a:extLst>
          </p:cNvPr>
          <p:cNvGraphicFramePr>
            <a:graphicFrameLocks noGrp="1"/>
          </p:cNvGraphicFramePr>
          <p:nvPr>
            <p:ph type="chart" sz="quarter" idx="13"/>
            <p:extLst>
              <p:ext uri="{D42A27DB-BD31-4B8C-83A1-F6EECF244321}">
                <p14:modId xmlns:p14="http://schemas.microsoft.com/office/powerpoint/2010/main" val="3076959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F8ED4-2A4B-4E7A-9D6C-CFC2EAC1586B}"/>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7C327B9C-0AE7-4CAE-A8C6-BD0DC2A63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433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EF269-E23D-4AB2-8AC7-EBF5B559E1C7}"/>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15C01109-A9C0-4592-9907-34C8B9B1D801}"/>
              </a:ext>
            </a:extLst>
          </p:cNvPr>
          <p:cNvGraphicFramePr>
            <a:graphicFrameLocks noGrp="1"/>
          </p:cNvGraphicFramePr>
          <p:nvPr>
            <p:ph type="chart" sz="quarter" idx="13"/>
            <p:extLst>
              <p:ext uri="{D42A27DB-BD31-4B8C-83A1-F6EECF244321}">
                <p14:modId xmlns:p14="http://schemas.microsoft.com/office/powerpoint/2010/main" val="153741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7C7C5-5681-43FE-B144-159720AE542B}"/>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F02B9793-E76B-4851-831B-F8AB5CA40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3661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B43CB-8D73-4FBE-9FE2-F79F945FC6AF}"/>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5A33E716-C993-4404-A859-72A88D1A6B8F}"/>
              </a:ext>
            </a:extLst>
          </p:cNvPr>
          <p:cNvGraphicFramePr>
            <a:graphicFrameLocks noGrp="1"/>
          </p:cNvGraphicFramePr>
          <p:nvPr>
            <p:ph type="chart" sz="quarter" idx="13"/>
            <p:extLst>
              <p:ext uri="{D42A27DB-BD31-4B8C-83A1-F6EECF244321}">
                <p14:modId xmlns:p14="http://schemas.microsoft.com/office/powerpoint/2010/main" val="1913344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E7736-236C-45C3-8CC8-2B3CE2891317}"/>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84DD7745-E730-447C-A6B3-E0FC006BF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649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42183-810A-431C-BAE8-1B1DD1EA7FFF}"/>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998DBD9F-958E-4044-B1B9-7BC82CF574C1}"/>
              </a:ext>
            </a:extLst>
          </p:cNvPr>
          <p:cNvGraphicFramePr>
            <a:graphicFrameLocks noGrp="1"/>
          </p:cNvGraphicFramePr>
          <p:nvPr>
            <p:ph type="tbl" sz="quarter" idx="13"/>
            <p:extLst>
              <p:ext uri="{D42A27DB-BD31-4B8C-83A1-F6EECF244321}">
                <p14:modId xmlns:p14="http://schemas.microsoft.com/office/powerpoint/2010/main" val="45122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9119075"/>
                    </a:ext>
                  </a:extLst>
                </a:gridCol>
                <a:gridCol w="1645920">
                  <a:extLst>
                    <a:ext uri="{9D8B030D-6E8A-4147-A177-3AD203B41FA5}">
                      <a16:colId xmlns:a16="http://schemas.microsoft.com/office/drawing/2014/main" val="384243945"/>
                    </a:ext>
                  </a:extLst>
                </a:gridCol>
                <a:gridCol w="1234440">
                  <a:extLst>
                    <a:ext uri="{9D8B030D-6E8A-4147-A177-3AD203B41FA5}">
                      <a16:colId xmlns:a16="http://schemas.microsoft.com/office/drawing/2014/main" val="448532334"/>
                    </a:ext>
                  </a:extLst>
                </a:gridCol>
                <a:gridCol w="1234440">
                  <a:extLst>
                    <a:ext uri="{9D8B030D-6E8A-4147-A177-3AD203B41FA5}">
                      <a16:colId xmlns:a16="http://schemas.microsoft.com/office/drawing/2014/main" val="2712379406"/>
                    </a:ext>
                  </a:extLst>
                </a:gridCol>
                <a:gridCol w="1234440">
                  <a:extLst>
                    <a:ext uri="{9D8B030D-6E8A-4147-A177-3AD203B41FA5}">
                      <a16:colId xmlns:a16="http://schemas.microsoft.com/office/drawing/2014/main" val="142367956"/>
                    </a:ext>
                  </a:extLst>
                </a:gridCol>
                <a:gridCol w="1234440">
                  <a:extLst>
                    <a:ext uri="{9D8B030D-6E8A-4147-A177-3AD203B41FA5}">
                      <a16:colId xmlns:a16="http://schemas.microsoft.com/office/drawing/2014/main" val="2179556303"/>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160849655"/>
                  </a:ext>
                </a:extLst>
              </a:tr>
              <a:tr h="370840">
                <a:tc>
                  <a:txBody>
                    <a:bodyPr/>
                    <a:lstStyle/>
                    <a:p>
                      <a:r>
                        <a:rPr lang="en-US" sz="1000"/>
                        <a:t>tagesschau</a:t>
                      </a:r>
                    </a:p>
                  </a:txBody>
                  <a:tcPr/>
                </a:tc>
                <a:tc>
                  <a:txBody>
                    <a:bodyPr/>
                    <a:lstStyle/>
                    <a:p>
                      <a:r>
                        <a:rPr lang="en-US" sz="1000"/>
                        <a:t>3496009</a:t>
                      </a:r>
                    </a:p>
                  </a:txBody>
                  <a:tcPr/>
                </a:tc>
                <a:tc>
                  <a:txBody>
                    <a:bodyPr/>
                    <a:lstStyle/>
                    <a:p>
                      <a:r>
                        <a:rPr lang="en-US" sz="1000"/>
                        <a:t>2841323</a:t>
                      </a:r>
                    </a:p>
                  </a:txBody>
                  <a:tcPr/>
                </a:tc>
                <a:tc>
                  <a:txBody>
                    <a:bodyPr/>
                    <a:lstStyle/>
                    <a:p>
                      <a:r>
                        <a:rPr lang="en-US" sz="1000"/>
                        <a:t>34021</a:t>
                      </a:r>
                    </a:p>
                  </a:txBody>
                  <a:tcPr/>
                </a:tc>
                <a:tc>
                  <a:txBody>
                    <a:bodyPr/>
                    <a:lstStyle/>
                    <a:p>
                      <a:r>
                        <a:rPr lang="en-US" sz="1000"/>
                        <a:t>749553</a:t>
                      </a:r>
                    </a:p>
                  </a:txBody>
                  <a:tcPr/>
                </a:tc>
                <a:tc>
                  <a:txBody>
                    <a:bodyPr/>
                    <a:lstStyle/>
                    <a:p>
                      <a:r>
                        <a:rPr lang="en-US" sz="1000"/>
                        <a:t>3461988</a:t>
                      </a:r>
                    </a:p>
                  </a:txBody>
                  <a:tcPr/>
                </a:tc>
                <a:extLst>
                  <a:ext uri="{0D108BD9-81ED-4DB2-BD59-A6C34878D82A}">
                    <a16:rowId xmlns:a16="http://schemas.microsoft.com/office/drawing/2014/main" val="2485816584"/>
                  </a:ext>
                </a:extLst>
              </a:tr>
            </a:tbl>
          </a:graphicData>
        </a:graphic>
      </p:graphicFrame>
      <p:sp>
        <p:nvSpPr>
          <p:cNvPr id="4" name="Text Placeholder 3">
            <a:extLst>
              <a:ext uri="{FF2B5EF4-FFF2-40B4-BE49-F238E27FC236}">
                <a16:creationId xmlns:a16="http://schemas.microsoft.com/office/drawing/2014/main" id="{2F8E5F2E-26FC-4132-915D-0B3A79A7050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854109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8D59-D870-4010-899F-423E0A8F8011}"/>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EC390FCB-EB84-4F09-BC89-3826031A4843}"/>
              </a:ext>
            </a:extLst>
          </p:cNvPr>
          <p:cNvGraphicFramePr>
            <a:graphicFrameLocks noGrp="1"/>
          </p:cNvGraphicFramePr>
          <p:nvPr>
            <p:ph type="chart" sz="quarter" idx="13"/>
            <p:extLst>
              <p:ext uri="{D42A27DB-BD31-4B8C-83A1-F6EECF244321}">
                <p14:modId xmlns:p14="http://schemas.microsoft.com/office/powerpoint/2010/main" val="2975104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07146-6B02-4854-B5CC-0029C34F469F}"/>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00B3C2BD-22DD-4C86-B96C-DE4287E236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135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DE00F-CE1C-4263-AE07-2F89A9919904}"/>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3A0CC08E-FE72-40E5-8C31-4A062DE67024}"/>
              </a:ext>
            </a:extLst>
          </p:cNvPr>
          <p:cNvGraphicFramePr>
            <a:graphicFrameLocks noGrp="1"/>
          </p:cNvGraphicFramePr>
          <p:nvPr>
            <p:ph type="tbl" sz="quarter" idx="13"/>
            <p:extLst>
              <p:ext uri="{D42A27DB-BD31-4B8C-83A1-F6EECF244321}">
                <p14:modId xmlns:p14="http://schemas.microsoft.com/office/powerpoint/2010/main" val="335262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1415"/>
                    </a:ext>
                  </a:extLst>
                </a:gridCol>
                <a:gridCol w="1234440">
                  <a:extLst>
                    <a:ext uri="{9D8B030D-6E8A-4147-A177-3AD203B41FA5}">
                      <a16:colId xmlns:a16="http://schemas.microsoft.com/office/drawing/2014/main" val="3235935375"/>
                    </a:ext>
                  </a:extLst>
                </a:gridCol>
                <a:gridCol w="822960">
                  <a:extLst>
                    <a:ext uri="{9D8B030D-6E8A-4147-A177-3AD203B41FA5}">
                      <a16:colId xmlns:a16="http://schemas.microsoft.com/office/drawing/2014/main" val="3820476298"/>
                    </a:ext>
                  </a:extLst>
                </a:gridCol>
                <a:gridCol w="822960">
                  <a:extLst>
                    <a:ext uri="{9D8B030D-6E8A-4147-A177-3AD203B41FA5}">
                      <a16:colId xmlns:a16="http://schemas.microsoft.com/office/drawing/2014/main" val="3134137991"/>
                    </a:ext>
                  </a:extLst>
                </a:gridCol>
                <a:gridCol w="822960">
                  <a:extLst>
                    <a:ext uri="{9D8B030D-6E8A-4147-A177-3AD203B41FA5}">
                      <a16:colId xmlns:a16="http://schemas.microsoft.com/office/drawing/2014/main" val="3271010582"/>
                    </a:ext>
                  </a:extLst>
                </a:gridCol>
                <a:gridCol w="822960">
                  <a:extLst>
                    <a:ext uri="{9D8B030D-6E8A-4147-A177-3AD203B41FA5}">
                      <a16:colId xmlns:a16="http://schemas.microsoft.com/office/drawing/2014/main" val="1243267416"/>
                    </a:ext>
                  </a:extLst>
                </a:gridCol>
                <a:gridCol w="822960">
                  <a:extLst>
                    <a:ext uri="{9D8B030D-6E8A-4147-A177-3AD203B41FA5}">
                      <a16:colId xmlns:a16="http://schemas.microsoft.com/office/drawing/2014/main" val="1949419720"/>
                    </a:ext>
                  </a:extLst>
                </a:gridCol>
                <a:gridCol w="822960">
                  <a:extLst>
                    <a:ext uri="{9D8B030D-6E8A-4147-A177-3AD203B41FA5}">
                      <a16:colId xmlns:a16="http://schemas.microsoft.com/office/drawing/2014/main" val="287174702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083950640"/>
                  </a:ext>
                </a:extLst>
              </a:tr>
              <a:tr h="370840">
                <a:tc>
                  <a:txBody>
                    <a:bodyPr/>
                    <a:lstStyle/>
                    <a:p>
                      <a:r>
                        <a:rPr lang="en-US" sz="1000"/>
                        <a:t>tagesschau</a:t>
                      </a:r>
                    </a:p>
                  </a:txBody>
                  <a:tcPr/>
                </a:tc>
                <a:tc>
                  <a:txBody>
                    <a:bodyPr/>
                    <a:lstStyle/>
                    <a:p>
                      <a:r>
                        <a:rPr lang="en-US" sz="1000"/>
                        <a:t>7815</a:t>
                      </a:r>
                    </a:p>
                  </a:txBody>
                  <a:tcPr/>
                </a:tc>
                <a:tc>
                  <a:txBody>
                    <a:bodyPr/>
                    <a:lstStyle/>
                    <a:p>
                      <a:r>
                        <a:rPr lang="en-US" sz="1000"/>
                        <a:t>3325</a:t>
                      </a:r>
                    </a:p>
                  </a:txBody>
                  <a:tcPr/>
                </a:tc>
                <a:tc>
                  <a:txBody>
                    <a:bodyPr/>
                    <a:lstStyle/>
                    <a:p>
                      <a:r>
                        <a:rPr lang="en-US" sz="1000"/>
                        <a:t>2624</a:t>
                      </a:r>
                    </a:p>
                  </a:txBody>
                  <a:tcPr/>
                </a:tc>
                <a:tc>
                  <a:txBody>
                    <a:bodyPr/>
                    <a:lstStyle/>
                    <a:p>
                      <a:r>
                        <a:rPr lang="en-US" sz="1000"/>
                        <a:t>3</a:t>
                      </a:r>
                    </a:p>
                  </a:txBody>
                  <a:tcPr/>
                </a:tc>
                <a:tc>
                  <a:txBody>
                    <a:bodyPr/>
                    <a:lstStyle/>
                    <a:p>
                      <a:r>
                        <a:rPr lang="en-US" sz="1000"/>
                        <a:t>1863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44143684"/>
                  </a:ext>
                </a:extLst>
              </a:tr>
            </a:tbl>
          </a:graphicData>
        </a:graphic>
      </p:graphicFrame>
      <p:sp>
        <p:nvSpPr>
          <p:cNvPr id="4" name="Text Placeholder 3">
            <a:extLst>
              <a:ext uri="{FF2B5EF4-FFF2-40B4-BE49-F238E27FC236}">
                <a16:creationId xmlns:a16="http://schemas.microsoft.com/office/drawing/2014/main" id="{2F751E13-21EA-493B-A786-4DDE5953E50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96749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B4148-1E13-4BA2-95C5-21BAE2D84ABE}"/>
              </a:ext>
            </a:extLst>
          </p:cNvPr>
          <p:cNvSpPr>
            <a:spLocks noGrp="1"/>
          </p:cNvSpPr>
          <p:nvPr>
            <p:ph type="title"/>
          </p:nvPr>
        </p:nvSpPr>
        <p:spPr/>
        <p:txBody>
          <a:bodyPr/>
          <a:lstStyle/>
          <a:p>
            <a:r>
              <a:rPr lang="en-US"/>
              <a:t>Eigene Posts - Shares - Export - 1 of 3</a:t>
            </a:r>
          </a:p>
        </p:txBody>
      </p:sp>
      <p:graphicFrame>
        <p:nvGraphicFramePr>
          <p:cNvPr id="5" name="Table Placeholder 4">
            <a:extLst>
              <a:ext uri="{FF2B5EF4-FFF2-40B4-BE49-F238E27FC236}">
                <a16:creationId xmlns:a16="http://schemas.microsoft.com/office/drawing/2014/main" id="{D4C8623B-A93A-4A39-B09B-56527E6F9866}"/>
              </a:ext>
            </a:extLst>
          </p:cNvPr>
          <p:cNvGraphicFramePr>
            <a:graphicFrameLocks noGrp="1"/>
          </p:cNvGraphicFramePr>
          <p:nvPr>
            <p:ph type="tbl" sz="quarter" idx="13"/>
            <p:extLst>
              <p:ext uri="{D42A27DB-BD31-4B8C-83A1-F6EECF244321}">
                <p14:modId xmlns:p14="http://schemas.microsoft.com/office/powerpoint/2010/main" val="302339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8185141"/>
                    </a:ext>
                  </a:extLst>
                </a:gridCol>
                <a:gridCol w="822960">
                  <a:extLst>
                    <a:ext uri="{9D8B030D-6E8A-4147-A177-3AD203B41FA5}">
                      <a16:colId xmlns:a16="http://schemas.microsoft.com/office/drawing/2014/main" val="4216091913"/>
                    </a:ext>
                  </a:extLst>
                </a:gridCol>
                <a:gridCol w="822960">
                  <a:extLst>
                    <a:ext uri="{9D8B030D-6E8A-4147-A177-3AD203B41FA5}">
                      <a16:colId xmlns:a16="http://schemas.microsoft.com/office/drawing/2014/main" val="4053775524"/>
                    </a:ext>
                  </a:extLst>
                </a:gridCol>
                <a:gridCol w="822960">
                  <a:extLst>
                    <a:ext uri="{9D8B030D-6E8A-4147-A177-3AD203B41FA5}">
                      <a16:colId xmlns:a16="http://schemas.microsoft.com/office/drawing/2014/main" val="813274657"/>
                    </a:ext>
                  </a:extLst>
                </a:gridCol>
                <a:gridCol w="822960">
                  <a:extLst>
                    <a:ext uri="{9D8B030D-6E8A-4147-A177-3AD203B41FA5}">
                      <a16:colId xmlns:a16="http://schemas.microsoft.com/office/drawing/2014/main" val="1512062902"/>
                    </a:ext>
                  </a:extLst>
                </a:gridCol>
                <a:gridCol w="822960">
                  <a:extLst>
                    <a:ext uri="{9D8B030D-6E8A-4147-A177-3AD203B41FA5}">
                      <a16:colId xmlns:a16="http://schemas.microsoft.com/office/drawing/2014/main" val="3764338752"/>
                    </a:ext>
                  </a:extLst>
                </a:gridCol>
                <a:gridCol w="822960">
                  <a:extLst>
                    <a:ext uri="{9D8B030D-6E8A-4147-A177-3AD203B41FA5}">
                      <a16:colId xmlns:a16="http://schemas.microsoft.com/office/drawing/2014/main" val="3918393819"/>
                    </a:ext>
                  </a:extLst>
                </a:gridCol>
                <a:gridCol w="822960">
                  <a:extLst>
                    <a:ext uri="{9D8B030D-6E8A-4147-A177-3AD203B41FA5}">
                      <a16:colId xmlns:a16="http://schemas.microsoft.com/office/drawing/2014/main" val="422130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7193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368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- 2017-09-12 05:00:00</a:t>
                      </a:r>
                      <a:r>
                        <a:rPr kumimoji="0" lang="de-DE" sz="1000" b="0" i="0" u="none" strike="noStrike" kern="1200" cap="none" spc="0" normalizeH="0" baseline="0" noProof="0">
                          <a:ln>
                            <a:noFill/>
                          </a:ln>
                          <a:solidFill>
                            <a:prstClr val="black"/>
                          </a:solidFill>
                          <a:effectLst/>
                          <a:uLnTx/>
                          <a:uFillTx/>
                          <a:latin typeface="+mn-lt"/>
                          <a:ea typeface="+mn-ea"/>
                          <a:cs typeface="+mn-cs"/>
                        </a:rPr>
                        <a:t>
Gestern wurde er bereits in den sozialen Medien für seine klaren Worte hoch gelobt: Azubi Alexander Jorde fragt Bundeskanzlerin Merkel, warum die Krankenpflege hierzulande in einem so schlechten Zustand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9179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- 2017-08-14 18:15:53</a:t>
                      </a:r>
                      <a:r>
                        <a:rPr kumimoji="0" lang="de-DE" sz="1000" b="0" i="0" u="none" strike="noStrike" kern="1200" cap="none" spc="0" normalizeH="0" baseline="0" noProof="0">
                          <a:ln>
                            <a:noFill/>
                          </a:ln>
                          <a:solidFill>
                            <a:prstClr val="black"/>
                          </a:solidFill>
                          <a:effectLst/>
                          <a:uLnTx/>
                          <a:uFillTx/>
                          <a:latin typeface="+mn-lt"/>
                          <a:ea typeface="+mn-ea"/>
                          <a:cs typeface="+mn-cs"/>
                        </a:rPr>
                        <a:t>
"Don't be a Sucker!" - "Sei kein Trottel!", heißt ein Lehrfilm, den die US-Regierung 1943 produzierte. Aktuell wird er tausendfach im Netz geteilt, um heute wie damals vor faschistischer Propaganda zu warnen.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4394776"/>
                  </a:ext>
                </a:extLst>
              </a:tr>
            </a:tbl>
          </a:graphicData>
        </a:graphic>
      </p:graphicFrame>
      <p:sp>
        <p:nvSpPr>
          <p:cNvPr id="4" name="Text Placeholder 3">
            <a:extLst>
              <a:ext uri="{FF2B5EF4-FFF2-40B4-BE49-F238E27FC236}">
                <a16:creationId xmlns:a16="http://schemas.microsoft.com/office/drawing/2014/main" id="{2BE83457-7C93-4FC7-9762-D80A88FA2EE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123043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AAEAF-6AAF-4F2E-9381-3B3DC3890D55}"/>
              </a:ext>
            </a:extLst>
          </p:cNvPr>
          <p:cNvSpPr>
            <a:spLocks noGrp="1"/>
          </p:cNvSpPr>
          <p:nvPr>
            <p:ph type="title"/>
          </p:nvPr>
        </p:nvSpPr>
        <p:spPr/>
        <p:txBody>
          <a:bodyPr/>
          <a:lstStyle/>
          <a:p>
            <a:r>
              <a:rPr lang="en-US"/>
              <a:t>Eigene Posts - Shares - Export - 2 of 3</a:t>
            </a:r>
          </a:p>
        </p:txBody>
      </p:sp>
      <p:graphicFrame>
        <p:nvGraphicFramePr>
          <p:cNvPr id="5" name="Table Placeholder 4">
            <a:extLst>
              <a:ext uri="{FF2B5EF4-FFF2-40B4-BE49-F238E27FC236}">
                <a16:creationId xmlns:a16="http://schemas.microsoft.com/office/drawing/2014/main" id="{E502764B-DE83-4823-AFCE-852C4BD2969D}"/>
              </a:ext>
            </a:extLst>
          </p:cNvPr>
          <p:cNvGraphicFramePr>
            <a:graphicFrameLocks noGrp="1"/>
          </p:cNvGraphicFramePr>
          <p:nvPr>
            <p:ph type="tbl" sz="quarter" idx="13"/>
            <p:extLst>
              <p:ext uri="{D42A27DB-BD31-4B8C-83A1-F6EECF244321}">
                <p14:modId xmlns:p14="http://schemas.microsoft.com/office/powerpoint/2010/main" val="92206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6790947"/>
                    </a:ext>
                  </a:extLst>
                </a:gridCol>
                <a:gridCol w="822960">
                  <a:extLst>
                    <a:ext uri="{9D8B030D-6E8A-4147-A177-3AD203B41FA5}">
                      <a16:colId xmlns:a16="http://schemas.microsoft.com/office/drawing/2014/main" val="1819452464"/>
                    </a:ext>
                  </a:extLst>
                </a:gridCol>
                <a:gridCol w="822960">
                  <a:extLst>
                    <a:ext uri="{9D8B030D-6E8A-4147-A177-3AD203B41FA5}">
                      <a16:colId xmlns:a16="http://schemas.microsoft.com/office/drawing/2014/main" val="2522373553"/>
                    </a:ext>
                  </a:extLst>
                </a:gridCol>
                <a:gridCol w="822960">
                  <a:extLst>
                    <a:ext uri="{9D8B030D-6E8A-4147-A177-3AD203B41FA5}">
                      <a16:colId xmlns:a16="http://schemas.microsoft.com/office/drawing/2014/main" val="3565540947"/>
                    </a:ext>
                  </a:extLst>
                </a:gridCol>
                <a:gridCol w="822960">
                  <a:extLst>
                    <a:ext uri="{9D8B030D-6E8A-4147-A177-3AD203B41FA5}">
                      <a16:colId xmlns:a16="http://schemas.microsoft.com/office/drawing/2014/main" val="2599467120"/>
                    </a:ext>
                  </a:extLst>
                </a:gridCol>
                <a:gridCol w="822960">
                  <a:extLst>
                    <a:ext uri="{9D8B030D-6E8A-4147-A177-3AD203B41FA5}">
                      <a16:colId xmlns:a16="http://schemas.microsoft.com/office/drawing/2014/main" val="1406533993"/>
                    </a:ext>
                  </a:extLst>
                </a:gridCol>
                <a:gridCol w="822960">
                  <a:extLst>
                    <a:ext uri="{9D8B030D-6E8A-4147-A177-3AD203B41FA5}">
                      <a16:colId xmlns:a16="http://schemas.microsoft.com/office/drawing/2014/main" val="671192552"/>
                    </a:ext>
                  </a:extLst>
                </a:gridCol>
                <a:gridCol w="822960">
                  <a:extLst>
                    <a:ext uri="{9D8B030D-6E8A-4147-A177-3AD203B41FA5}">
                      <a16:colId xmlns:a16="http://schemas.microsoft.com/office/drawing/2014/main" val="3956055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289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- 2017-08-28 19:59:00</a:t>
                      </a:r>
                      <a:r>
                        <a:rPr kumimoji="0" lang="de-DE" sz="1000" b="0" i="0" u="none" strike="noStrike" kern="1200" cap="none" spc="0" normalizeH="0" baseline="0" noProof="0">
                          <a:ln>
                            <a:noFill/>
                          </a:ln>
                          <a:solidFill>
                            <a:prstClr val="black"/>
                          </a:solidFill>
                          <a:effectLst/>
                          <a:uLnTx/>
                          <a:uFillTx/>
                          <a:latin typeface="+mn-lt"/>
                          <a:ea typeface="+mn-ea"/>
                          <a:cs typeface="+mn-cs"/>
                        </a:rPr>
                        <a:t>
"Ich gebe zu: Ich schäme mich! Ich schäme mich für diese Flüchtlingspolitik, die da heute in Paris verhandelt wurde. Eine Politik, die von der deutschen Bundeskanzlerin wesentlich mitbestimmt wird - und die eine einzige Schande ist - für dieses Land und für diesen Kontinent.
Es ist eine Schande, dass auch die Bundesregierung es offensichtlich billigt, dass libysche Milizen Flüchtlinge in Lager verfrachten, wo sie weiterhin misshandelt, gefoltert und vergewaltigt werden. Der Vorschlag, diese Lager unter die Obhut der UN zu stellen ist ein schlechter Witz, in einem Land das vom Bürgerkrieg zerrissen ist und nicht mal eine richtige Regierung hat.
Es ist eine Schande, dass Deutschland und Frankreich jetzt Waffen liefern wollen, ausgerechnet an afrikanische Diktaturen wie den Tschad, dessen Armee schwerste Menschenrechtsverletzungen vorgeworfen werden.
Und ja, es ist eine Schande, dass Europa seine Außengrenze jetzt mitten durch Afrika ziehen will. Ein Bollwerk gegen Flüchtlinge, bewacht von Regimen, die mit europäischen Grundwerten wenig bis gar nichts zu tun haben.
Nein, mit dieser Politik wird das Flüchtlingselend nicht bekämpft. Es wird nur verlagert. Dorthin, wo keine Kameras mehr hinschauen: In die Wüste Afrikas, wo mittlerweile mehr Menschen sterben als im Mittelmeer.
Dabei gäbe es Alternativen: Zuallererst eine Afrikapolitik, die diesen Namen auch verdient. Die vor allem den Menschen hilft und nicht den Rendite-Erwartungen privater Investoren. Und die afrikanischen Unternehmen Zugang zum europäischen Markt gewährt, statt sie durch Freihandelsabkommen auszugrenzen.
So könnten Fluchtursachen wirklich bekämpft werden. Aber daran scheint diese Bundesregierung, diese Kanzlerin nicht wirklich interessiert zu sein. Ihr geht es darum, die Flüchtlingszahlen nach unten zu treiben. Koste es, was es wolle. Und sei es der Verzicht auf unsere grundlegenden Werte: Das Völkerrecht, die Menschenrechte, die Humanität."
Kommentar: Georg Restle,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6276521"/>
                  </a:ext>
                </a:extLst>
              </a:tr>
            </a:tbl>
          </a:graphicData>
        </a:graphic>
      </p:graphicFrame>
      <p:sp>
        <p:nvSpPr>
          <p:cNvPr id="4" name="Text Placeholder 3">
            <a:extLst>
              <a:ext uri="{FF2B5EF4-FFF2-40B4-BE49-F238E27FC236}">
                <a16:creationId xmlns:a16="http://schemas.microsoft.com/office/drawing/2014/main" id="{700C362E-FE71-4FC6-96B8-DC6AC6F4699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626341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C7274-6762-4D1F-B2EE-2FB59C32FB59}"/>
              </a:ext>
            </a:extLst>
          </p:cNvPr>
          <p:cNvSpPr>
            <a:spLocks noGrp="1"/>
          </p:cNvSpPr>
          <p:nvPr>
            <p:ph type="title"/>
          </p:nvPr>
        </p:nvSpPr>
        <p:spPr/>
        <p:txBody>
          <a:bodyPr/>
          <a:lstStyle/>
          <a:p>
            <a:r>
              <a:rPr lang="en-US"/>
              <a:t>Eigene Posts - Shares - Export - 3 of 3</a:t>
            </a:r>
          </a:p>
        </p:txBody>
      </p:sp>
      <p:graphicFrame>
        <p:nvGraphicFramePr>
          <p:cNvPr id="5" name="Table Placeholder 4">
            <a:extLst>
              <a:ext uri="{FF2B5EF4-FFF2-40B4-BE49-F238E27FC236}">
                <a16:creationId xmlns:a16="http://schemas.microsoft.com/office/drawing/2014/main" id="{C770575F-336A-4361-B4EB-962233B25CB4}"/>
              </a:ext>
            </a:extLst>
          </p:cNvPr>
          <p:cNvGraphicFramePr>
            <a:graphicFrameLocks noGrp="1"/>
          </p:cNvGraphicFramePr>
          <p:nvPr>
            <p:ph type="tbl" sz="quarter" idx="13"/>
            <p:extLst>
              <p:ext uri="{D42A27DB-BD31-4B8C-83A1-F6EECF244321}">
                <p14:modId xmlns:p14="http://schemas.microsoft.com/office/powerpoint/2010/main" val="165714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3847356"/>
                    </a:ext>
                  </a:extLst>
                </a:gridCol>
                <a:gridCol w="822960">
                  <a:extLst>
                    <a:ext uri="{9D8B030D-6E8A-4147-A177-3AD203B41FA5}">
                      <a16:colId xmlns:a16="http://schemas.microsoft.com/office/drawing/2014/main" val="126493176"/>
                    </a:ext>
                  </a:extLst>
                </a:gridCol>
                <a:gridCol w="822960">
                  <a:extLst>
                    <a:ext uri="{9D8B030D-6E8A-4147-A177-3AD203B41FA5}">
                      <a16:colId xmlns:a16="http://schemas.microsoft.com/office/drawing/2014/main" val="276795788"/>
                    </a:ext>
                  </a:extLst>
                </a:gridCol>
                <a:gridCol w="822960">
                  <a:extLst>
                    <a:ext uri="{9D8B030D-6E8A-4147-A177-3AD203B41FA5}">
                      <a16:colId xmlns:a16="http://schemas.microsoft.com/office/drawing/2014/main" val="3662395586"/>
                    </a:ext>
                  </a:extLst>
                </a:gridCol>
                <a:gridCol w="822960">
                  <a:extLst>
                    <a:ext uri="{9D8B030D-6E8A-4147-A177-3AD203B41FA5}">
                      <a16:colId xmlns:a16="http://schemas.microsoft.com/office/drawing/2014/main" val="3234084917"/>
                    </a:ext>
                  </a:extLst>
                </a:gridCol>
                <a:gridCol w="822960">
                  <a:extLst>
                    <a:ext uri="{9D8B030D-6E8A-4147-A177-3AD203B41FA5}">
                      <a16:colId xmlns:a16="http://schemas.microsoft.com/office/drawing/2014/main" val="3287438893"/>
                    </a:ext>
                  </a:extLst>
                </a:gridCol>
                <a:gridCol w="822960">
                  <a:extLst>
                    <a:ext uri="{9D8B030D-6E8A-4147-A177-3AD203B41FA5}">
                      <a16:colId xmlns:a16="http://schemas.microsoft.com/office/drawing/2014/main" val="2477219495"/>
                    </a:ext>
                  </a:extLst>
                </a:gridCol>
                <a:gridCol w="822960">
                  <a:extLst>
                    <a:ext uri="{9D8B030D-6E8A-4147-A177-3AD203B41FA5}">
                      <a16:colId xmlns:a16="http://schemas.microsoft.com/office/drawing/2014/main" val="295871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61752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- 2017-02-10 05:34:13</a:t>
                      </a:r>
                      <a:r>
                        <a:rPr kumimoji="0" lang="de-DE" sz="1000" b="0" i="0" u="none" strike="noStrike" kern="1200" cap="none" spc="0" normalizeH="0" baseline="0" noProof="0">
                          <a:ln>
                            <a:noFill/>
                          </a:ln>
                          <a:solidFill>
                            <a:prstClr val="black"/>
                          </a:solidFill>
                          <a:effectLst/>
                          <a:uLnTx/>
                          <a:uFillTx/>
                          <a:latin typeface="+mn-lt"/>
                          <a:ea typeface="+mn-ea"/>
                          <a:cs typeface="+mn-cs"/>
                        </a:rPr>
                        <a:t>
Er konnte nicht mehr gerettet werden: Forscher in Norwegen haben einen Schnabelwal töten müssen, weil er viel Plastik im Magen hatte. Seit einer Woche sorgt das Thema "Kunststoffmüll im Meer" erneut für Diskussionen.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0714990"/>
                  </a:ext>
                </a:extLst>
              </a:tr>
            </a:tbl>
          </a:graphicData>
        </a:graphic>
      </p:graphicFrame>
      <p:sp>
        <p:nvSpPr>
          <p:cNvPr id="4" name="Text Placeholder 3">
            <a:extLst>
              <a:ext uri="{FF2B5EF4-FFF2-40B4-BE49-F238E27FC236}">
                <a16:creationId xmlns:a16="http://schemas.microsoft.com/office/drawing/2014/main" id="{2C57614E-63AB-4ED2-B64E-768CFD3AB1C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655394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59D5-4081-4AD3-AFF6-555663696D99}"/>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F18D855D-292B-47B5-8599-0063CCFF4744}"/>
              </a:ext>
            </a:extLst>
          </p:cNvPr>
          <p:cNvGraphicFramePr>
            <a:graphicFrameLocks noGrp="1"/>
          </p:cNvGraphicFramePr>
          <p:nvPr>
            <p:ph type="tbl" sz="quarter" idx="13"/>
            <p:extLst>
              <p:ext uri="{D42A27DB-BD31-4B8C-83A1-F6EECF244321}">
                <p14:modId xmlns:p14="http://schemas.microsoft.com/office/powerpoint/2010/main" val="371510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2839163"/>
                    </a:ext>
                  </a:extLst>
                </a:gridCol>
                <a:gridCol w="822960">
                  <a:extLst>
                    <a:ext uri="{9D8B030D-6E8A-4147-A177-3AD203B41FA5}">
                      <a16:colId xmlns:a16="http://schemas.microsoft.com/office/drawing/2014/main" val="1570990826"/>
                    </a:ext>
                  </a:extLst>
                </a:gridCol>
                <a:gridCol w="822960">
                  <a:extLst>
                    <a:ext uri="{9D8B030D-6E8A-4147-A177-3AD203B41FA5}">
                      <a16:colId xmlns:a16="http://schemas.microsoft.com/office/drawing/2014/main" val="458069965"/>
                    </a:ext>
                  </a:extLst>
                </a:gridCol>
                <a:gridCol w="822960">
                  <a:extLst>
                    <a:ext uri="{9D8B030D-6E8A-4147-A177-3AD203B41FA5}">
                      <a16:colId xmlns:a16="http://schemas.microsoft.com/office/drawing/2014/main" val="4061911084"/>
                    </a:ext>
                  </a:extLst>
                </a:gridCol>
                <a:gridCol w="822960">
                  <a:extLst>
                    <a:ext uri="{9D8B030D-6E8A-4147-A177-3AD203B41FA5}">
                      <a16:colId xmlns:a16="http://schemas.microsoft.com/office/drawing/2014/main" val="1984475920"/>
                    </a:ext>
                  </a:extLst>
                </a:gridCol>
                <a:gridCol w="822960">
                  <a:extLst>
                    <a:ext uri="{9D8B030D-6E8A-4147-A177-3AD203B41FA5}">
                      <a16:colId xmlns:a16="http://schemas.microsoft.com/office/drawing/2014/main" val="2013992785"/>
                    </a:ext>
                  </a:extLst>
                </a:gridCol>
                <a:gridCol w="822960">
                  <a:extLst>
                    <a:ext uri="{9D8B030D-6E8A-4147-A177-3AD203B41FA5}">
                      <a16:colId xmlns:a16="http://schemas.microsoft.com/office/drawing/2014/main" val="1111727637"/>
                    </a:ext>
                  </a:extLst>
                </a:gridCol>
                <a:gridCol w="822960">
                  <a:extLst>
                    <a:ext uri="{9D8B030D-6E8A-4147-A177-3AD203B41FA5}">
                      <a16:colId xmlns:a16="http://schemas.microsoft.com/office/drawing/2014/main" val="269959139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52488683"/>
                  </a:ext>
                </a:extLst>
              </a:tr>
              <a:tr h="370840">
                <a:tc>
                  <a:txBody>
                    <a:bodyPr/>
                    <a:lstStyle/>
                    <a:p>
                      <a:r>
                        <a:rPr lang="de-DE" sz="1000" b="1"/>
                        <a:t>tagesschau - 2017-06-08 18:00:00</a:t>
                      </a:r>
                      <a:r>
                        <a:rPr lang="de-DE" sz="1000"/>
                        <a:t>
Mit 91 Jahren noch immer fit wie ein Turnschuh.</a:t>
                      </a:r>
                      <a:endParaRPr lang="en-US" sz="1000"/>
                    </a:p>
                  </a:txBody>
                  <a:tcPr/>
                </a:tc>
                <a:tc>
                  <a:txBody>
                    <a:bodyPr/>
                    <a:lstStyle/>
                    <a:p>
                      <a:r>
                        <a:rPr lang="en-US" sz="1000"/>
                        <a:t>228767</a:t>
                      </a:r>
                    </a:p>
                  </a:txBody>
                  <a:tcPr/>
                </a:tc>
                <a:tc>
                  <a:txBody>
                    <a:bodyPr/>
                    <a:lstStyle/>
                    <a:p>
                      <a:r>
                        <a:rPr lang="en-US" sz="1000"/>
                        <a:t>821691</a:t>
                      </a:r>
                    </a:p>
                  </a:txBody>
                  <a:tcPr/>
                </a:tc>
                <a:tc>
                  <a:txBody>
                    <a:bodyPr/>
                    <a:lstStyle/>
                    <a:p>
                      <a:r>
                        <a:rPr lang="en-US" sz="1000"/>
                        <a:t>3145397</a:t>
                      </a:r>
                    </a:p>
                  </a:txBody>
                  <a:tcPr/>
                </a:tc>
                <a:tc>
                  <a:txBody>
                    <a:bodyPr/>
                    <a:lstStyle/>
                    <a:p>
                      <a:r>
                        <a:rPr lang="en-US" sz="1000"/>
                        <a:t>4195855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3208367"/>
                  </a:ext>
                </a:extLst>
              </a:tr>
              <a:tr h="370840">
                <a:tc>
                  <a:txBody>
                    <a:bodyPr/>
                    <a:lstStyle/>
                    <a:p>
                      <a:r>
                        <a:rPr lang="de-DE" sz="1000" b="1"/>
                        <a:t>tagesschau - 2017-12-17 13:38:29</a:t>
                      </a:r>
                      <a:r>
                        <a:rPr lang="de-DE" sz="1000"/>
                        <a:t>
Männer leiden nicht nur mehr, sondern sind auch wirklich kränker - das belegen jetzt Immunologen.</a:t>
                      </a:r>
                      <a:endParaRPr lang="en-US" sz="1000"/>
                    </a:p>
                  </a:txBody>
                  <a:tcPr/>
                </a:tc>
                <a:tc>
                  <a:txBody>
                    <a:bodyPr/>
                    <a:lstStyle/>
                    <a:p>
                      <a:r>
                        <a:rPr lang="en-US" sz="1000"/>
                        <a:t>24490</a:t>
                      </a:r>
                    </a:p>
                  </a:txBody>
                  <a:tcPr/>
                </a:tc>
                <a:tc>
                  <a:txBody>
                    <a:bodyPr/>
                    <a:lstStyle/>
                    <a:p>
                      <a:r>
                        <a:rPr lang="en-US" sz="1000"/>
                        <a:t>15183</a:t>
                      </a:r>
                    </a:p>
                  </a:txBody>
                  <a:tcPr/>
                </a:tc>
                <a:tc>
                  <a:txBody>
                    <a:bodyPr/>
                    <a:lstStyle/>
                    <a:p>
                      <a:r>
                        <a:rPr lang="en-US" sz="1000"/>
                        <a:t>6654</a:t>
                      </a:r>
                    </a:p>
                  </a:txBody>
                  <a:tcPr/>
                </a:tc>
                <a:tc>
                  <a:txBody>
                    <a:bodyPr/>
                    <a:lstStyle/>
                    <a:p>
                      <a:r>
                        <a:rPr lang="en-US" sz="1000"/>
                        <a:t>46327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909863"/>
                  </a:ext>
                </a:extLst>
              </a:tr>
              <a:tr h="370840">
                <a:tc>
                  <a:txBody>
                    <a:bodyPr/>
                    <a:lstStyle/>
                    <a:p>
                      <a:r>
                        <a:rPr lang="de-DE" sz="1000" b="1"/>
                        <a:t>tagesschau - 2017-09-24 16:32:07</a:t>
                      </a:r>
                      <a:r>
                        <a:rPr lang="de-DE" sz="1000"/>
                        <a:t>
"Wir werden sie jagen!" - lautet die Kampfansage des AfD-Spitzenkandidaten Gauland an die künftige Bundesregierung.</a:t>
                      </a:r>
                      <a:endParaRPr lang="en-US" sz="1000"/>
                    </a:p>
                  </a:txBody>
                  <a:tcPr/>
                </a:tc>
                <a:tc>
                  <a:txBody>
                    <a:bodyPr/>
                    <a:lstStyle/>
                    <a:p>
                      <a:r>
                        <a:rPr lang="en-US" sz="1000"/>
                        <a:t>17676</a:t>
                      </a:r>
                    </a:p>
                  </a:txBody>
                  <a:tcPr/>
                </a:tc>
                <a:tc>
                  <a:txBody>
                    <a:bodyPr/>
                    <a:lstStyle/>
                    <a:p>
                      <a:r>
                        <a:rPr lang="en-US" sz="1000"/>
                        <a:t>4967</a:t>
                      </a:r>
                    </a:p>
                  </a:txBody>
                  <a:tcPr/>
                </a:tc>
                <a:tc>
                  <a:txBody>
                    <a:bodyPr/>
                    <a:lstStyle/>
                    <a:p>
                      <a:r>
                        <a:rPr lang="en-US" sz="1000"/>
                        <a:t>7934</a:t>
                      </a:r>
                    </a:p>
                  </a:txBody>
                  <a:tcPr/>
                </a:tc>
                <a:tc>
                  <a:txBody>
                    <a:bodyPr/>
                    <a:lstStyle/>
                    <a:p>
                      <a:r>
                        <a:rPr lang="en-US" sz="1000"/>
                        <a:t>30577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3583927"/>
                  </a:ext>
                </a:extLst>
              </a:tr>
              <a:tr h="370840">
                <a:tc>
                  <a:txBody>
                    <a:bodyPr/>
                    <a:lstStyle/>
                    <a:p>
                      <a:r>
                        <a:rPr lang="de-DE" sz="1000" b="1"/>
                        <a:t>tagesschau - 2017-09-12 05:00:00</a:t>
                      </a:r>
                      <a:r>
                        <a:rPr lang="de-DE" sz="1000"/>
                        <a:t>
Gestern wurde er bereits in den sozialen Medien für seine klaren Worte hoch gelobt: Azubi Alexander Jorde fragt Bundeskanzlerin Merkel, warum die Krankenpflege hierzulande in einem so schlechten Zustand ist.</a:t>
                      </a:r>
                      <a:endParaRPr lang="en-US" sz="1000"/>
                    </a:p>
                  </a:txBody>
                  <a:tcPr/>
                </a:tc>
                <a:tc>
                  <a:txBody>
                    <a:bodyPr/>
                    <a:lstStyle/>
                    <a:p>
                      <a:r>
                        <a:rPr lang="en-US" sz="1000"/>
                        <a:t>13797</a:t>
                      </a:r>
                    </a:p>
                  </a:txBody>
                  <a:tcPr/>
                </a:tc>
                <a:tc>
                  <a:txBody>
                    <a:bodyPr/>
                    <a:lstStyle/>
                    <a:p>
                      <a:r>
                        <a:rPr lang="en-US" sz="1000"/>
                        <a:t>76825</a:t>
                      </a:r>
                    </a:p>
                  </a:txBody>
                  <a:tcPr/>
                </a:tc>
                <a:tc>
                  <a:txBody>
                    <a:bodyPr/>
                    <a:lstStyle/>
                    <a:p>
                      <a:r>
                        <a:rPr lang="en-US" sz="1000"/>
                        <a:t>69970</a:t>
                      </a:r>
                    </a:p>
                  </a:txBody>
                  <a:tcPr/>
                </a:tc>
                <a:tc>
                  <a:txBody>
                    <a:bodyPr/>
                    <a:lstStyle/>
                    <a:p>
                      <a:r>
                        <a:rPr lang="en-US" sz="1000"/>
                        <a:t>160592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5806842"/>
                  </a:ext>
                </a:extLst>
              </a:tr>
              <a:tr h="370840">
                <a:tc>
                  <a:txBody>
                    <a:bodyPr/>
                    <a:lstStyle/>
                    <a:p>
                      <a:r>
                        <a:rPr lang="de-DE" sz="1000" b="1"/>
                        <a:t>tagesschau - 2017-08-25 03:30:00</a:t>
                      </a:r>
                      <a:r>
                        <a:rPr lang="de-DE" sz="1000"/>
                        <a:t>
Glaubt man Jens Spahn, so sind sie überall: Doch what a shame - in direkter Konfrontation wollen die Berliner Hipster gar keine Hipster sein und legen ein natürliches Tarn- und Schutzverhalten an den Tag. Das macht die Suche nicht gerade einfach.</a:t>
                      </a:r>
                      <a:endParaRPr lang="en-US" sz="1000"/>
                    </a:p>
                  </a:txBody>
                  <a:tcPr/>
                </a:tc>
                <a:tc>
                  <a:txBody>
                    <a:bodyPr/>
                    <a:lstStyle/>
                    <a:p>
                      <a:r>
                        <a:rPr lang="en-US" sz="1000"/>
                        <a:t>11913</a:t>
                      </a:r>
                    </a:p>
                  </a:txBody>
                  <a:tcPr/>
                </a:tc>
                <a:tc>
                  <a:txBody>
                    <a:bodyPr/>
                    <a:lstStyle/>
                    <a:p>
                      <a:r>
                        <a:rPr lang="en-US" sz="1000"/>
                        <a:t>10098</a:t>
                      </a:r>
                    </a:p>
                  </a:txBody>
                  <a:tcPr/>
                </a:tc>
                <a:tc>
                  <a:txBody>
                    <a:bodyPr/>
                    <a:lstStyle/>
                    <a:p>
                      <a:r>
                        <a:rPr lang="en-US" sz="1000"/>
                        <a:t>2133</a:t>
                      </a:r>
                    </a:p>
                  </a:txBody>
                  <a:tcPr/>
                </a:tc>
                <a:tc>
                  <a:txBody>
                    <a:bodyPr/>
                    <a:lstStyle/>
                    <a:p>
                      <a:r>
                        <a:rPr lang="en-US" sz="1000"/>
                        <a:t>24144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2702587"/>
                  </a:ext>
                </a:extLst>
              </a:tr>
            </a:tbl>
          </a:graphicData>
        </a:graphic>
      </p:graphicFrame>
      <p:sp>
        <p:nvSpPr>
          <p:cNvPr id="4" name="Text Placeholder 3">
            <a:extLst>
              <a:ext uri="{FF2B5EF4-FFF2-40B4-BE49-F238E27FC236}">
                <a16:creationId xmlns:a16="http://schemas.microsoft.com/office/drawing/2014/main" id="{BC8042FC-D2D1-4BB3-A9E1-36B4ACF021F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705192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319BF-AAD6-4443-9B76-2896A70AD03B}"/>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A47E564D-358B-44ED-8C96-34ED852DF4C3}"/>
              </a:ext>
            </a:extLst>
          </p:cNvPr>
          <p:cNvGraphicFramePr>
            <a:graphicFrameLocks noGrp="1"/>
          </p:cNvGraphicFramePr>
          <p:nvPr>
            <p:ph type="tbl" sz="quarter" idx="13"/>
            <p:extLst>
              <p:ext uri="{D42A27DB-BD31-4B8C-83A1-F6EECF244321}">
                <p14:modId xmlns:p14="http://schemas.microsoft.com/office/powerpoint/2010/main" val="239175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6582711"/>
                    </a:ext>
                  </a:extLst>
                </a:gridCol>
                <a:gridCol w="822960">
                  <a:extLst>
                    <a:ext uri="{9D8B030D-6E8A-4147-A177-3AD203B41FA5}">
                      <a16:colId xmlns:a16="http://schemas.microsoft.com/office/drawing/2014/main" val="2654434629"/>
                    </a:ext>
                  </a:extLst>
                </a:gridCol>
                <a:gridCol w="822960">
                  <a:extLst>
                    <a:ext uri="{9D8B030D-6E8A-4147-A177-3AD203B41FA5}">
                      <a16:colId xmlns:a16="http://schemas.microsoft.com/office/drawing/2014/main" val="3119958520"/>
                    </a:ext>
                  </a:extLst>
                </a:gridCol>
                <a:gridCol w="822960">
                  <a:extLst>
                    <a:ext uri="{9D8B030D-6E8A-4147-A177-3AD203B41FA5}">
                      <a16:colId xmlns:a16="http://schemas.microsoft.com/office/drawing/2014/main" val="2221734197"/>
                    </a:ext>
                  </a:extLst>
                </a:gridCol>
                <a:gridCol w="822960">
                  <a:extLst>
                    <a:ext uri="{9D8B030D-6E8A-4147-A177-3AD203B41FA5}">
                      <a16:colId xmlns:a16="http://schemas.microsoft.com/office/drawing/2014/main" val="3878973376"/>
                    </a:ext>
                  </a:extLst>
                </a:gridCol>
                <a:gridCol w="822960">
                  <a:extLst>
                    <a:ext uri="{9D8B030D-6E8A-4147-A177-3AD203B41FA5}">
                      <a16:colId xmlns:a16="http://schemas.microsoft.com/office/drawing/2014/main" val="1377863538"/>
                    </a:ext>
                  </a:extLst>
                </a:gridCol>
                <a:gridCol w="822960">
                  <a:extLst>
                    <a:ext uri="{9D8B030D-6E8A-4147-A177-3AD203B41FA5}">
                      <a16:colId xmlns:a16="http://schemas.microsoft.com/office/drawing/2014/main" val="4094075545"/>
                    </a:ext>
                  </a:extLst>
                </a:gridCol>
                <a:gridCol w="822960">
                  <a:extLst>
                    <a:ext uri="{9D8B030D-6E8A-4147-A177-3AD203B41FA5}">
                      <a16:colId xmlns:a16="http://schemas.microsoft.com/office/drawing/2014/main" val="1660029159"/>
                    </a:ext>
                  </a:extLst>
                </a:gridCol>
                <a:gridCol w="822960">
                  <a:extLst>
                    <a:ext uri="{9D8B030D-6E8A-4147-A177-3AD203B41FA5}">
                      <a16:colId xmlns:a16="http://schemas.microsoft.com/office/drawing/2014/main" val="175699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391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- 2017-02-14 13:35:57</a:t>
                      </a:r>
                      <a:r>
                        <a:rPr kumimoji="0" lang="de-DE" sz="1000" b="0" i="0" u="none" strike="noStrike" kern="1200" cap="none" spc="0" normalizeH="0" baseline="0" noProof="0">
                          <a:ln>
                            <a:noFill/>
                          </a:ln>
                          <a:solidFill>
                            <a:prstClr val="black"/>
                          </a:solidFill>
                          <a:effectLst/>
                          <a:uLnTx/>
                          <a:uFillTx/>
                          <a:latin typeface="+mn-lt"/>
                          <a:ea typeface="+mn-ea"/>
                          <a:cs typeface="+mn-cs"/>
                        </a:rPr>
                        <a:t>
"Is mir egal"-Sänger Kazim Akboga, der mit seinem Song für die Berliner Verkehrsbetriebe berühmt wurde, ist ums Leben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787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- 2017-01-13 22:09:44</a:t>
                      </a:r>
                      <a:r>
                        <a:rPr kumimoji="0" lang="de-DE" sz="1000" b="0" i="0" u="none" strike="noStrike" kern="1200" cap="none" spc="0" normalizeH="0" baseline="0" noProof="0">
                          <a:ln>
                            <a:noFill/>
                          </a:ln>
                          <a:solidFill>
                            <a:prstClr val="black"/>
                          </a:solidFill>
                          <a:effectLst/>
                          <a:uLnTx/>
                          <a:uFillTx/>
                          <a:latin typeface="+mn-lt"/>
                          <a:ea typeface="+mn-ea"/>
                          <a:cs typeface="+mn-cs"/>
                        </a:rPr>
                        <a:t>
Im ersten Schritt sollen Spül- oder Waschmaschinen zu bestimmten Zeiten nicht laufen. Im Notfall müssen ganze Regionen stundenweise im Dunkeln sitzen.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991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- 2017-12-22 17:26:32</a:t>
                      </a:r>
                      <a:r>
                        <a:rPr kumimoji="0" lang="de-DE" sz="1000" b="0" i="0" u="none" strike="noStrike" kern="1200" cap="none" spc="0" normalizeH="0" baseline="0" noProof="0">
                          <a:ln>
                            <a:noFill/>
                          </a:ln>
                          <a:solidFill>
                            <a:prstClr val="black"/>
                          </a:solidFill>
                          <a:effectLst/>
                          <a:uLnTx/>
                          <a:uFillTx/>
                          <a:latin typeface="+mn-lt"/>
                          <a:ea typeface="+mn-ea"/>
                          <a:cs typeface="+mn-cs"/>
                        </a:rPr>
                        <a:t>
In Bayern hat ein Autofahrer die Rettungsgasse als Überholspur missbraucht.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5537717"/>
                  </a:ext>
                </a:extLst>
              </a:tr>
            </a:tbl>
          </a:graphicData>
        </a:graphic>
      </p:graphicFrame>
      <p:sp>
        <p:nvSpPr>
          <p:cNvPr id="4" name="Text Placeholder 3">
            <a:extLst>
              <a:ext uri="{FF2B5EF4-FFF2-40B4-BE49-F238E27FC236}">
                <a16:creationId xmlns:a16="http://schemas.microsoft.com/office/drawing/2014/main" id="{D5A34CE4-438A-4FE1-BF31-6409B066077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987770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C0EC-22D2-44D5-B5D8-93215A39769B}"/>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B79B82C6-45B0-4B07-B711-6E390C0A17F9}"/>
              </a:ext>
            </a:extLst>
          </p:cNvPr>
          <p:cNvGraphicFramePr>
            <a:graphicFrameLocks noGrp="1"/>
          </p:cNvGraphicFramePr>
          <p:nvPr>
            <p:ph type="tbl" sz="quarter" idx="13"/>
            <p:extLst>
              <p:ext uri="{D42A27DB-BD31-4B8C-83A1-F6EECF244321}">
                <p14:modId xmlns:p14="http://schemas.microsoft.com/office/powerpoint/2010/main" val="195833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38279165"/>
                    </a:ext>
                  </a:extLst>
                </a:gridCol>
                <a:gridCol w="822960">
                  <a:extLst>
                    <a:ext uri="{9D8B030D-6E8A-4147-A177-3AD203B41FA5}">
                      <a16:colId xmlns:a16="http://schemas.microsoft.com/office/drawing/2014/main" val="3749779198"/>
                    </a:ext>
                  </a:extLst>
                </a:gridCol>
                <a:gridCol w="822960">
                  <a:extLst>
                    <a:ext uri="{9D8B030D-6E8A-4147-A177-3AD203B41FA5}">
                      <a16:colId xmlns:a16="http://schemas.microsoft.com/office/drawing/2014/main" val="1200335944"/>
                    </a:ext>
                  </a:extLst>
                </a:gridCol>
                <a:gridCol w="822960">
                  <a:extLst>
                    <a:ext uri="{9D8B030D-6E8A-4147-A177-3AD203B41FA5}">
                      <a16:colId xmlns:a16="http://schemas.microsoft.com/office/drawing/2014/main" val="1663137411"/>
                    </a:ext>
                  </a:extLst>
                </a:gridCol>
                <a:gridCol w="822960">
                  <a:extLst>
                    <a:ext uri="{9D8B030D-6E8A-4147-A177-3AD203B41FA5}">
                      <a16:colId xmlns:a16="http://schemas.microsoft.com/office/drawing/2014/main" val="2767931365"/>
                    </a:ext>
                  </a:extLst>
                </a:gridCol>
                <a:gridCol w="822960">
                  <a:extLst>
                    <a:ext uri="{9D8B030D-6E8A-4147-A177-3AD203B41FA5}">
                      <a16:colId xmlns:a16="http://schemas.microsoft.com/office/drawing/2014/main" val="767342855"/>
                    </a:ext>
                  </a:extLst>
                </a:gridCol>
                <a:gridCol w="822960">
                  <a:extLst>
                    <a:ext uri="{9D8B030D-6E8A-4147-A177-3AD203B41FA5}">
                      <a16:colId xmlns:a16="http://schemas.microsoft.com/office/drawing/2014/main" val="1785491844"/>
                    </a:ext>
                  </a:extLst>
                </a:gridCol>
                <a:gridCol w="822960">
                  <a:extLst>
                    <a:ext uri="{9D8B030D-6E8A-4147-A177-3AD203B41FA5}">
                      <a16:colId xmlns:a16="http://schemas.microsoft.com/office/drawing/2014/main" val="2752530445"/>
                    </a:ext>
                  </a:extLst>
                </a:gridCol>
                <a:gridCol w="822960">
                  <a:extLst>
                    <a:ext uri="{9D8B030D-6E8A-4147-A177-3AD203B41FA5}">
                      <a16:colId xmlns:a16="http://schemas.microsoft.com/office/drawing/2014/main" val="335056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154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- 2017-10-19 03:45:00</a:t>
                      </a:r>
                      <a:r>
                        <a:rPr kumimoji="0" lang="de-DE" sz="1000" b="0" i="0" u="none" strike="noStrike" kern="1200" cap="none" spc="0" normalizeH="0" baseline="0" noProof="0">
                          <a:ln>
                            <a:noFill/>
                          </a:ln>
                          <a:solidFill>
                            <a:prstClr val="black"/>
                          </a:solidFill>
                          <a:effectLst/>
                          <a:uLnTx/>
                          <a:uFillTx/>
                          <a:latin typeface="+mn-lt"/>
                          <a:ea typeface="+mn-ea"/>
                          <a:cs typeface="+mn-cs"/>
                        </a:rPr>
                        <a:t>
In dem 2000-Einwohner-Dorf Waanrode, östlich von Brüssel, ist seit einigen Tagen nichts mehr so, wie es sonst immer war: Uhren spielen plötzlich verrückt, Bewohner schrecken mitten in der Nacht hoch und wollen zur Arbeit. Was ist da 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519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- 2017-11-21 09:00:02</a:t>
                      </a:r>
                      <a:r>
                        <a:rPr kumimoji="0" lang="de-DE" sz="1000" b="0" i="0" u="none" strike="noStrike" kern="1200" cap="none" spc="0" normalizeH="0" baseline="0" noProof="0">
                          <a:ln>
                            <a:noFill/>
                          </a:ln>
                          <a:solidFill>
                            <a:prstClr val="black"/>
                          </a:solidFill>
                          <a:effectLst/>
                          <a:uLnTx/>
                          <a:uFillTx/>
                          <a:latin typeface="+mn-lt"/>
                          <a:ea typeface="+mn-ea"/>
                          <a:cs typeface="+mn-cs"/>
                        </a:rPr>
                        <a:t>
Frauke Petry war als AfD-Kandidatin in den Bundestag eingezogen, kurz darauf erklärte sie ihren Parteiaustritt. Würde nun neu gewählt, könnte ihre angekündigte "Blaue Wende" zum Blauen Wunder mutieren.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9408458"/>
                  </a:ext>
                </a:extLst>
              </a:tr>
            </a:tbl>
          </a:graphicData>
        </a:graphic>
      </p:graphicFrame>
      <p:sp>
        <p:nvSpPr>
          <p:cNvPr id="4" name="Text Placeholder 3">
            <a:extLst>
              <a:ext uri="{FF2B5EF4-FFF2-40B4-BE49-F238E27FC236}">
                <a16:creationId xmlns:a16="http://schemas.microsoft.com/office/drawing/2014/main" id="{9686D89F-1258-46A2-AB07-15145EFA133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913328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37C85-4018-4A99-916F-6C522C603D65}"/>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85414428-797D-410E-ABF8-447B7BF0FE95}"/>
              </a:ext>
            </a:extLst>
          </p:cNvPr>
          <p:cNvGraphicFramePr>
            <a:graphicFrameLocks noGrp="1"/>
          </p:cNvGraphicFramePr>
          <p:nvPr>
            <p:ph type="tbl" sz="quarter" idx="13"/>
            <p:extLst>
              <p:ext uri="{D42A27DB-BD31-4B8C-83A1-F6EECF244321}">
                <p14:modId xmlns:p14="http://schemas.microsoft.com/office/powerpoint/2010/main" val="17820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820369"/>
                    </a:ext>
                  </a:extLst>
                </a:gridCol>
                <a:gridCol w="822960">
                  <a:extLst>
                    <a:ext uri="{9D8B030D-6E8A-4147-A177-3AD203B41FA5}">
                      <a16:colId xmlns:a16="http://schemas.microsoft.com/office/drawing/2014/main" val="1177020212"/>
                    </a:ext>
                  </a:extLst>
                </a:gridCol>
                <a:gridCol w="822960">
                  <a:extLst>
                    <a:ext uri="{9D8B030D-6E8A-4147-A177-3AD203B41FA5}">
                      <a16:colId xmlns:a16="http://schemas.microsoft.com/office/drawing/2014/main" val="466183279"/>
                    </a:ext>
                  </a:extLst>
                </a:gridCol>
                <a:gridCol w="822960">
                  <a:extLst>
                    <a:ext uri="{9D8B030D-6E8A-4147-A177-3AD203B41FA5}">
                      <a16:colId xmlns:a16="http://schemas.microsoft.com/office/drawing/2014/main" val="340755518"/>
                    </a:ext>
                  </a:extLst>
                </a:gridCol>
                <a:gridCol w="822960">
                  <a:extLst>
                    <a:ext uri="{9D8B030D-6E8A-4147-A177-3AD203B41FA5}">
                      <a16:colId xmlns:a16="http://schemas.microsoft.com/office/drawing/2014/main" val="3194499277"/>
                    </a:ext>
                  </a:extLst>
                </a:gridCol>
                <a:gridCol w="822960">
                  <a:extLst>
                    <a:ext uri="{9D8B030D-6E8A-4147-A177-3AD203B41FA5}">
                      <a16:colId xmlns:a16="http://schemas.microsoft.com/office/drawing/2014/main" val="3784633548"/>
                    </a:ext>
                  </a:extLst>
                </a:gridCol>
                <a:gridCol w="822960">
                  <a:extLst>
                    <a:ext uri="{9D8B030D-6E8A-4147-A177-3AD203B41FA5}">
                      <a16:colId xmlns:a16="http://schemas.microsoft.com/office/drawing/2014/main" val="2618891235"/>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02196825"/>
                  </a:ext>
                </a:extLst>
              </a:tr>
              <a:tr h="370840">
                <a:tc>
                  <a:txBody>
                    <a:bodyPr/>
                    <a:lstStyle/>
                    <a:p>
                      <a:r>
                        <a:rPr lang="de-DE" sz="1000" b="1"/>
                        <a:t>tagesschau - 2017-06-08 18:00:00</a:t>
                      </a:r>
                      <a:r>
                        <a:rPr lang="de-DE" sz="1000"/>
                        <a:t>
Mit 91 Jahren noch immer fit wie ein Turnschuh.</a:t>
                      </a:r>
                      <a:endParaRPr lang="en-US" sz="1000"/>
                    </a:p>
                  </a:txBody>
                  <a:tcPr/>
                </a:tc>
                <a:tc>
                  <a:txBody>
                    <a:bodyPr/>
                    <a:lstStyle/>
                    <a:p>
                      <a:r>
                        <a:rPr lang="en-US" sz="1000"/>
                        <a:t>168543042</a:t>
                      </a:r>
                    </a:p>
                  </a:txBody>
                  <a:tcPr/>
                </a:tc>
                <a:tc>
                  <a:txBody>
                    <a:bodyPr/>
                    <a:lstStyle/>
                    <a:p>
                      <a:r>
                        <a:rPr lang="en-US" sz="1000"/>
                        <a:t>119928376</a:t>
                      </a:r>
                    </a:p>
                  </a:txBody>
                  <a:tcPr/>
                </a:tc>
                <a:tc>
                  <a:txBody>
                    <a:bodyPr/>
                    <a:lstStyle/>
                    <a:p>
                      <a:r>
                        <a:rPr lang="en-US" sz="1000"/>
                        <a:t>29%</a:t>
                      </a:r>
                    </a:p>
                  </a:txBody>
                  <a:tcPr/>
                </a:tc>
                <a:tc>
                  <a:txBody>
                    <a:bodyPr/>
                    <a:lstStyle/>
                    <a:p>
                      <a:r>
                        <a:rPr lang="en-US" sz="1000"/>
                        <a:t>0:49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12613634"/>
                  </a:ext>
                </a:extLst>
              </a:tr>
              <a:tr h="370840">
                <a:tc>
                  <a:txBody>
                    <a:bodyPr/>
                    <a:lstStyle/>
                    <a:p>
                      <a:r>
                        <a:rPr lang="de-DE" sz="1000" b="1"/>
                        <a:t>tagesschau - 2017-09-12 05:00:00</a:t>
                      </a:r>
                      <a:r>
                        <a:rPr lang="de-DE" sz="1000"/>
                        <a:t>
Gestern wurde er bereits in den sozialen Medien für seine klaren Worte hoch gelobt: Azubi Alexander Jorde fragt Bundeskanzlerin Merkel, warum die Krankenpflege hierzulande in einem so schlechten Zustand ist.</a:t>
                      </a:r>
                      <a:endParaRPr lang="en-US" sz="1000"/>
                    </a:p>
                  </a:txBody>
                  <a:tcPr/>
                </a:tc>
                <a:tc>
                  <a:txBody>
                    <a:bodyPr/>
                    <a:lstStyle/>
                    <a:p>
                      <a:r>
                        <a:rPr lang="en-US" sz="1000"/>
                        <a:t>5469411</a:t>
                      </a:r>
                    </a:p>
                  </a:txBody>
                  <a:tcPr/>
                </a:tc>
                <a:tc>
                  <a:txBody>
                    <a:bodyPr/>
                    <a:lstStyle/>
                    <a:p>
                      <a:r>
                        <a:rPr lang="en-US" sz="1000"/>
                        <a:t>2805403</a:t>
                      </a:r>
                    </a:p>
                  </a:txBody>
                  <a:tcPr/>
                </a:tc>
                <a:tc>
                  <a:txBody>
                    <a:bodyPr/>
                    <a:lstStyle/>
                    <a:p>
                      <a:r>
                        <a:rPr lang="en-US" sz="1000"/>
                        <a:t>15%</a:t>
                      </a:r>
                    </a:p>
                  </a:txBody>
                  <a:tcPr/>
                </a:tc>
                <a:tc>
                  <a:txBody>
                    <a:bodyPr/>
                    <a:lstStyle/>
                    <a:p>
                      <a:r>
                        <a:rPr lang="en-US" sz="1000"/>
                        <a:t>2:12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363209"/>
                  </a:ext>
                </a:extLst>
              </a:tr>
              <a:tr h="370840">
                <a:tc>
                  <a:txBody>
                    <a:bodyPr/>
                    <a:lstStyle/>
                    <a:p>
                      <a:r>
                        <a:rPr lang="de-DE" sz="1000" b="1"/>
                        <a:t>tagesschau - 2017-02-17 16:15:00</a:t>
                      </a:r>
                      <a:r>
                        <a:rPr lang="de-DE" sz="1000"/>
                        <a:t>
Ein Managergehalt ist höher als ein Zollstock.</a:t>
                      </a:r>
                      <a:endParaRPr lang="en-US" sz="1000"/>
                    </a:p>
                  </a:txBody>
                  <a:tcPr/>
                </a:tc>
                <a:tc>
                  <a:txBody>
                    <a:bodyPr/>
                    <a:lstStyle/>
                    <a:p>
                      <a:r>
                        <a:rPr lang="en-US" sz="1000"/>
                        <a:t>2945145</a:t>
                      </a:r>
                    </a:p>
                  </a:txBody>
                  <a:tcPr/>
                </a:tc>
                <a:tc>
                  <a:txBody>
                    <a:bodyPr/>
                    <a:lstStyle/>
                    <a:p>
                      <a:r>
                        <a:rPr lang="en-US" sz="1000"/>
                        <a:t>2043633</a:t>
                      </a:r>
                    </a:p>
                  </a:txBody>
                  <a:tcPr/>
                </a:tc>
                <a:tc>
                  <a:txBody>
                    <a:bodyPr/>
                    <a:lstStyle/>
                    <a:p>
                      <a:r>
                        <a:rPr lang="en-US" sz="1000"/>
                        <a:t>42%</a:t>
                      </a:r>
                    </a:p>
                  </a:txBody>
                  <a:tcPr/>
                </a:tc>
                <a:tc>
                  <a:txBody>
                    <a:bodyPr/>
                    <a:lstStyle/>
                    <a:p>
                      <a:r>
                        <a:rPr lang="en-US" sz="1000"/>
                        <a:t>0:34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43278818"/>
                  </a:ext>
                </a:extLst>
              </a:tr>
              <a:tr h="370840">
                <a:tc>
                  <a:txBody>
                    <a:bodyPr/>
                    <a:lstStyle/>
                    <a:p>
                      <a:r>
                        <a:rPr lang="de-DE" sz="1000" b="1"/>
                        <a:t>tagesschau - 2017-08-14 18:15:53</a:t>
                      </a:r>
                      <a:r>
                        <a:rPr lang="de-DE" sz="1000"/>
                        <a:t>
"Don't be a Sucker!" - "Sei kein Trottel!", heißt ein Lehrfilm, den die US-Regierung 1943 produzierte. Aktuell wird er tausendfach im Netz geteilt, um heute wie damals vor faschistischer Propaganda zu warnen.</a:t>
                      </a:r>
                      <a:endParaRPr lang="en-US" sz="1000"/>
                    </a:p>
                  </a:txBody>
                  <a:tcPr/>
                </a:tc>
                <a:tc>
                  <a:txBody>
                    <a:bodyPr/>
                    <a:lstStyle/>
                    <a:p>
                      <a:r>
                        <a:rPr lang="en-US" sz="1000"/>
                        <a:t>3929787</a:t>
                      </a:r>
                    </a:p>
                  </a:txBody>
                  <a:tcPr/>
                </a:tc>
                <a:tc>
                  <a:txBody>
                    <a:bodyPr/>
                    <a:lstStyle/>
                    <a:p>
                      <a:r>
                        <a:rPr lang="en-US" sz="1000"/>
                        <a:t>1913836</a:t>
                      </a:r>
                    </a:p>
                  </a:txBody>
                  <a:tcPr/>
                </a:tc>
                <a:tc>
                  <a:txBody>
                    <a:bodyPr/>
                    <a:lstStyle/>
                    <a:p>
                      <a:r>
                        <a:rPr lang="en-US" sz="1000"/>
                        <a:t>11%</a:t>
                      </a:r>
                    </a:p>
                  </a:txBody>
                  <a:tcPr/>
                </a:tc>
                <a:tc>
                  <a:txBody>
                    <a:bodyPr/>
                    <a:lstStyle/>
                    <a:p>
                      <a:r>
                        <a:rPr lang="en-US" sz="1000"/>
                        <a:t>2:37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90921014"/>
                  </a:ext>
                </a:extLst>
              </a:tr>
              <a:tr h="370840">
                <a:tc>
                  <a:txBody>
                    <a:bodyPr/>
                    <a:lstStyle/>
                    <a:p>
                      <a:r>
                        <a:rPr lang="de-DE" sz="1000" b="1"/>
                        <a:t>tagesschau - 2017-02-10 05:34:13</a:t>
                      </a:r>
                      <a:r>
                        <a:rPr lang="de-DE" sz="1000"/>
                        <a:t>
Er konnte nicht mehr gerettet werden: Forscher in Norwegen haben einen Schnabelwal töten müssen, weil er viel Plastik im Magen hatte. Seit einer Woche sorgt das Thema "Kunststoffmüll im Meer" erneut für Diskussionen.</a:t>
                      </a:r>
                      <a:endParaRPr lang="en-US" sz="1000"/>
                    </a:p>
                  </a:txBody>
                  <a:tcPr/>
                </a:tc>
                <a:tc>
                  <a:txBody>
                    <a:bodyPr/>
                    <a:lstStyle/>
                    <a:p>
                      <a:r>
                        <a:rPr lang="en-US" sz="1000"/>
                        <a:t>3233590</a:t>
                      </a:r>
                    </a:p>
                  </a:txBody>
                  <a:tcPr/>
                </a:tc>
                <a:tc>
                  <a:txBody>
                    <a:bodyPr/>
                    <a:lstStyle/>
                    <a:p>
                      <a:r>
                        <a:rPr lang="en-US" sz="1000"/>
                        <a:t>1821816</a:t>
                      </a:r>
                    </a:p>
                  </a:txBody>
                  <a:tcPr/>
                </a:tc>
                <a:tc>
                  <a:txBody>
                    <a:bodyPr/>
                    <a:lstStyle/>
                    <a:p>
                      <a:r>
                        <a:rPr lang="en-US" sz="1000"/>
                        <a:t>30%</a:t>
                      </a:r>
                    </a:p>
                  </a:txBody>
                  <a:tcPr/>
                </a:tc>
                <a:tc>
                  <a:txBody>
                    <a:bodyPr/>
                    <a:lstStyle/>
                    <a:p>
                      <a:r>
                        <a:rPr lang="en-US" sz="1000"/>
                        <a:t>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85336988"/>
                  </a:ext>
                </a:extLst>
              </a:tr>
            </a:tbl>
          </a:graphicData>
        </a:graphic>
      </p:graphicFrame>
      <p:sp>
        <p:nvSpPr>
          <p:cNvPr id="4" name="Text Placeholder 3">
            <a:extLst>
              <a:ext uri="{FF2B5EF4-FFF2-40B4-BE49-F238E27FC236}">
                <a16:creationId xmlns:a16="http://schemas.microsoft.com/office/drawing/2014/main" id="{E8CE8489-96C6-45EB-AA1E-94CD03BEB51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645585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C4214-4453-4310-9735-3B07B003ED97}"/>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7E318F99-DA89-4915-90DF-D0E9FE7B5DB1}"/>
              </a:ext>
            </a:extLst>
          </p:cNvPr>
          <p:cNvGraphicFramePr>
            <a:graphicFrameLocks noGrp="1"/>
          </p:cNvGraphicFramePr>
          <p:nvPr>
            <p:ph type="tbl" sz="quarter" idx="13"/>
            <p:extLst>
              <p:ext uri="{D42A27DB-BD31-4B8C-83A1-F6EECF244321}">
                <p14:modId xmlns:p14="http://schemas.microsoft.com/office/powerpoint/2010/main" val="566015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8597799"/>
                    </a:ext>
                  </a:extLst>
                </a:gridCol>
                <a:gridCol w="822960">
                  <a:extLst>
                    <a:ext uri="{9D8B030D-6E8A-4147-A177-3AD203B41FA5}">
                      <a16:colId xmlns:a16="http://schemas.microsoft.com/office/drawing/2014/main" val="2426305074"/>
                    </a:ext>
                  </a:extLst>
                </a:gridCol>
                <a:gridCol w="822960">
                  <a:extLst>
                    <a:ext uri="{9D8B030D-6E8A-4147-A177-3AD203B41FA5}">
                      <a16:colId xmlns:a16="http://schemas.microsoft.com/office/drawing/2014/main" val="2901718401"/>
                    </a:ext>
                  </a:extLst>
                </a:gridCol>
                <a:gridCol w="822960">
                  <a:extLst>
                    <a:ext uri="{9D8B030D-6E8A-4147-A177-3AD203B41FA5}">
                      <a16:colId xmlns:a16="http://schemas.microsoft.com/office/drawing/2014/main" val="3493020766"/>
                    </a:ext>
                  </a:extLst>
                </a:gridCol>
                <a:gridCol w="822960">
                  <a:extLst>
                    <a:ext uri="{9D8B030D-6E8A-4147-A177-3AD203B41FA5}">
                      <a16:colId xmlns:a16="http://schemas.microsoft.com/office/drawing/2014/main" val="1247156638"/>
                    </a:ext>
                  </a:extLst>
                </a:gridCol>
                <a:gridCol w="822960">
                  <a:extLst>
                    <a:ext uri="{9D8B030D-6E8A-4147-A177-3AD203B41FA5}">
                      <a16:colId xmlns:a16="http://schemas.microsoft.com/office/drawing/2014/main" val="3650118883"/>
                    </a:ext>
                  </a:extLst>
                </a:gridCol>
                <a:gridCol w="822960">
                  <a:extLst>
                    <a:ext uri="{9D8B030D-6E8A-4147-A177-3AD203B41FA5}">
                      <a16:colId xmlns:a16="http://schemas.microsoft.com/office/drawing/2014/main" val="105361716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35095343"/>
                  </a:ext>
                </a:extLst>
              </a:tr>
              <a:tr h="370840">
                <a:tc>
                  <a:txBody>
                    <a:bodyPr/>
                    <a:lstStyle/>
                    <a:p>
                      <a:r>
                        <a:rPr lang="de-DE" sz="1000" b="1"/>
                        <a:t>tagesschau - 2017-07-06 13:00:08</a:t>
                      </a:r>
                      <a:r>
                        <a:rPr lang="de-DE" sz="1000"/>
                        <a:t>
Manchmal sind auch kanadische Premierminister einfach nur ganz normale Väter.</a:t>
                      </a:r>
                      <a:endParaRPr lang="en-US" sz="1000"/>
                    </a:p>
                  </a:txBody>
                  <a:tcPr/>
                </a:tc>
                <a:tc>
                  <a:txBody>
                    <a:bodyPr/>
                    <a:lstStyle/>
                    <a:p>
                      <a:r>
                        <a:rPr lang="en-US" sz="1000"/>
                        <a:t>45.87%</a:t>
                      </a:r>
                    </a:p>
                  </a:txBody>
                  <a:tcPr/>
                </a:tc>
                <a:tc>
                  <a:txBody>
                    <a:bodyPr/>
                    <a:lstStyle/>
                    <a:p>
                      <a:r>
                        <a:rPr lang="en-US" sz="1000"/>
                        <a:t>45.87%</a:t>
                      </a:r>
                    </a:p>
                  </a:txBody>
                  <a:tcPr/>
                </a:tc>
                <a:tc>
                  <a:txBody>
                    <a:bodyPr/>
                    <a:lstStyle/>
                    <a:p>
                      <a:r>
                        <a:rPr lang="en-US" sz="1000"/>
                        <a:t>227889</a:t>
                      </a:r>
                    </a:p>
                  </a:txBody>
                  <a:tcPr/>
                </a:tc>
                <a:tc>
                  <a:txBody>
                    <a:bodyPr/>
                    <a:lstStyle/>
                    <a:p>
                      <a:r>
                        <a:rPr lang="en-US" sz="1000"/>
                        <a:t>469461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73622093"/>
                  </a:ext>
                </a:extLst>
              </a:tr>
              <a:tr h="370840">
                <a:tc>
                  <a:txBody>
                    <a:bodyPr/>
                    <a:lstStyle/>
                    <a:p>
                      <a:r>
                        <a:rPr lang="de-DE" sz="1000" b="1"/>
                        <a:t>tagesschau - 2017-06-08 18:00:00</a:t>
                      </a:r>
                      <a:r>
                        <a:rPr lang="de-DE" sz="1000"/>
                        <a:t>
Mit 91 Jahren noch immer fit wie ein Turnschuh.</a:t>
                      </a:r>
                      <a:endParaRPr lang="en-US" sz="1000"/>
                    </a:p>
                  </a:txBody>
                  <a:tcPr/>
                </a:tc>
                <a:tc>
                  <a:txBody>
                    <a:bodyPr/>
                    <a:lstStyle/>
                    <a:p>
                      <a:r>
                        <a:rPr lang="en-US" sz="1000"/>
                        <a:t>37.73%</a:t>
                      </a:r>
                    </a:p>
                  </a:txBody>
                  <a:tcPr/>
                </a:tc>
                <a:tc>
                  <a:txBody>
                    <a:bodyPr/>
                    <a:lstStyle/>
                    <a:p>
                      <a:r>
                        <a:rPr lang="en-US" sz="1000"/>
                        <a:t>49.28%</a:t>
                      </a:r>
                    </a:p>
                  </a:txBody>
                  <a:tcPr/>
                </a:tc>
                <a:tc>
                  <a:txBody>
                    <a:bodyPr/>
                    <a:lstStyle/>
                    <a:p>
                      <a:r>
                        <a:rPr lang="en-US" sz="1000"/>
                        <a:t>119928376</a:t>
                      </a:r>
                    </a:p>
                  </a:txBody>
                  <a:tcPr/>
                </a:tc>
                <a:tc>
                  <a:txBody>
                    <a:bodyPr/>
                    <a:lstStyle/>
                    <a:p>
                      <a:r>
                        <a:rPr lang="en-US" sz="1000"/>
                        <a:t>297614040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3793603"/>
                  </a:ext>
                </a:extLst>
              </a:tr>
              <a:tr h="370840">
                <a:tc>
                  <a:txBody>
                    <a:bodyPr/>
                    <a:lstStyle/>
                    <a:p>
                      <a:r>
                        <a:rPr lang="de-DE" sz="1000" b="1"/>
                        <a:t>tagesschau - 2017-06-21 16:03:42</a:t>
                      </a:r>
                      <a:r>
                        <a:rPr lang="de-DE" sz="1000"/>
                        <a:t>
Eine junge Frau wird in einem Bus in Istanbul von einem Mann geschlagen, weil sie am Ramadan kurze Hosen trägt. Das Netz reagiert bestürzt und wütend.</a:t>
                      </a:r>
                      <a:endParaRPr lang="en-US" sz="1000"/>
                    </a:p>
                  </a:txBody>
                  <a:tcPr/>
                </a:tc>
                <a:tc>
                  <a:txBody>
                    <a:bodyPr/>
                    <a:lstStyle/>
                    <a:p>
                      <a:r>
                        <a:rPr lang="en-US" sz="1000"/>
                        <a:t>36.72%</a:t>
                      </a:r>
                    </a:p>
                  </a:txBody>
                  <a:tcPr/>
                </a:tc>
                <a:tc>
                  <a:txBody>
                    <a:bodyPr/>
                    <a:lstStyle/>
                    <a:p>
                      <a:r>
                        <a:rPr lang="en-US" sz="1000"/>
                        <a:t>41.91%</a:t>
                      </a:r>
                    </a:p>
                  </a:txBody>
                  <a:tcPr/>
                </a:tc>
                <a:tc>
                  <a:txBody>
                    <a:bodyPr/>
                    <a:lstStyle/>
                    <a:p>
                      <a:r>
                        <a:rPr lang="en-US" sz="1000"/>
                        <a:t>349557</a:t>
                      </a:r>
                    </a:p>
                  </a:txBody>
                  <a:tcPr/>
                </a:tc>
                <a:tc>
                  <a:txBody>
                    <a:bodyPr/>
                    <a:lstStyle/>
                    <a:p>
                      <a:r>
                        <a:rPr lang="en-US" sz="1000"/>
                        <a:t>922498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3163809"/>
                  </a:ext>
                </a:extLst>
              </a:tr>
              <a:tr h="370840">
                <a:tc>
                  <a:txBody>
                    <a:bodyPr/>
                    <a:lstStyle/>
                    <a:p>
                      <a:r>
                        <a:rPr lang="de-DE" sz="1000" b="1"/>
                        <a:t>tagesschau - 2017-11-28 06:00:00</a:t>
                      </a:r>
                      <a:r>
                        <a:rPr lang="de-DE" sz="1000"/>
                        <a:t>
Nashörner verstümmeln, um ihr Leben zu retten? Ein Farmer in Südafrika entfernt ihnen die vermeintlich kostbaren Hörner, damit Wilderer das Interesse an den Tieren verlieren. Finanziert wird das Schutzprogramm allerdings mit dem Verkauf der abgesägten Hörner.</a:t>
                      </a:r>
                      <a:endParaRPr lang="en-US" sz="1000"/>
                    </a:p>
                  </a:txBody>
                  <a:tcPr/>
                </a:tc>
                <a:tc>
                  <a:txBody>
                    <a:bodyPr/>
                    <a:lstStyle/>
                    <a:p>
                      <a:r>
                        <a:rPr lang="en-US" sz="1000"/>
                        <a:t>34.97%</a:t>
                      </a:r>
                    </a:p>
                  </a:txBody>
                  <a:tcPr/>
                </a:tc>
                <a:tc>
                  <a:txBody>
                    <a:bodyPr/>
                    <a:lstStyle/>
                    <a:p>
                      <a:r>
                        <a:rPr lang="en-US" sz="1000"/>
                        <a:t>49.31%</a:t>
                      </a:r>
                    </a:p>
                  </a:txBody>
                  <a:tcPr/>
                </a:tc>
                <a:tc>
                  <a:txBody>
                    <a:bodyPr/>
                    <a:lstStyle/>
                    <a:p>
                      <a:r>
                        <a:rPr lang="en-US" sz="1000"/>
                        <a:t>136704</a:t>
                      </a:r>
                    </a:p>
                  </a:txBody>
                  <a:tcPr/>
                </a:tc>
                <a:tc>
                  <a:txBody>
                    <a:bodyPr/>
                    <a:lstStyle/>
                    <a:p>
                      <a:r>
                        <a:rPr lang="en-US" sz="1000"/>
                        <a:t>387589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0749473"/>
                  </a:ext>
                </a:extLst>
              </a:tr>
              <a:tr h="370840">
                <a:tc>
                  <a:txBody>
                    <a:bodyPr/>
                    <a:lstStyle/>
                    <a:p>
                      <a:r>
                        <a:rPr lang="de-DE" sz="1000" b="1"/>
                        <a:t>tagesschau - 2017-09-13 16:32:49</a:t>
                      </a:r>
                      <a:r>
                        <a:rPr lang="de-DE" sz="1000"/>
                        <a:t>
Orkantief Sebastian ist über den Flughafen Amsterdam Schiphol gezogen. Start und Landebahnen waren zeitweise geschlossen.</a:t>
                      </a:r>
                      <a:endParaRPr lang="en-US" sz="1000"/>
                    </a:p>
                  </a:txBody>
                  <a:tcPr/>
                </a:tc>
                <a:tc>
                  <a:txBody>
                    <a:bodyPr/>
                    <a:lstStyle/>
                    <a:p>
                      <a:r>
                        <a:rPr lang="en-US" sz="1000"/>
                        <a:t>33.33%</a:t>
                      </a:r>
                    </a:p>
                  </a:txBody>
                  <a:tcPr/>
                </a:tc>
                <a:tc>
                  <a:txBody>
                    <a:bodyPr/>
                    <a:lstStyle/>
                    <a:p>
                      <a:r>
                        <a:rPr lang="en-US" sz="1000"/>
                        <a:t>45.00%</a:t>
                      </a:r>
                    </a:p>
                  </a:txBody>
                  <a:tcPr/>
                </a:tc>
                <a:tc>
                  <a:txBody>
                    <a:bodyPr/>
                    <a:lstStyle/>
                    <a:p>
                      <a:r>
                        <a:rPr lang="en-US" sz="1000"/>
                        <a:t>225906</a:t>
                      </a:r>
                    </a:p>
                  </a:txBody>
                  <a:tcPr/>
                </a:tc>
                <a:tc>
                  <a:txBody>
                    <a:bodyPr/>
                    <a:lstStyle/>
                    <a:p>
                      <a:r>
                        <a:rPr lang="en-US" sz="1000"/>
                        <a:t>672279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1324441"/>
                  </a:ext>
                </a:extLst>
              </a:tr>
            </a:tbl>
          </a:graphicData>
        </a:graphic>
      </p:graphicFrame>
      <p:sp>
        <p:nvSpPr>
          <p:cNvPr id="4" name="Text Placeholder 3">
            <a:extLst>
              <a:ext uri="{FF2B5EF4-FFF2-40B4-BE49-F238E27FC236}">
                <a16:creationId xmlns:a16="http://schemas.microsoft.com/office/drawing/2014/main" id="{E37E2FED-92A8-4F44-BEBA-6818810D77A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331582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8EBF1-5A4F-4777-B8F9-D61155EADC4C}"/>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3B38A7B0-22D7-4FE8-8148-973EE8ED0383}"/>
              </a:ext>
            </a:extLst>
          </p:cNvPr>
          <p:cNvGraphicFramePr>
            <a:graphicFrameLocks noGrp="1"/>
          </p:cNvGraphicFramePr>
          <p:nvPr>
            <p:ph type="tbl" sz="quarter" idx="13"/>
            <p:extLst>
              <p:ext uri="{D42A27DB-BD31-4B8C-83A1-F6EECF244321}">
                <p14:modId xmlns:p14="http://schemas.microsoft.com/office/powerpoint/2010/main" val="199283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1438263"/>
                    </a:ext>
                  </a:extLst>
                </a:gridCol>
                <a:gridCol w="822960">
                  <a:extLst>
                    <a:ext uri="{9D8B030D-6E8A-4147-A177-3AD203B41FA5}">
                      <a16:colId xmlns:a16="http://schemas.microsoft.com/office/drawing/2014/main" val="3578892198"/>
                    </a:ext>
                  </a:extLst>
                </a:gridCol>
                <a:gridCol w="822960">
                  <a:extLst>
                    <a:ext uri="{9D8B030D-6E8A-4147-A177-3AD203B41FA5}">
                      <a16:colId xmlns:a16="http://schemas.microsoft.com/office/drawing/2014/main" val="504737667"/>
                    </a:ext>
                  </a:extLst>
                </a:gridCol>
                <a:gridCol w="822960">
                  <a:extLst>
                    <a:ext uri="{9D8B030D-6E8A-4147-A177-3AD203B41FA5}">
                      <a16:colId xmlns:a16="http://schemas.microsoft.com/office/drawing/2014/main" val="1922255167"/>
                    </a:ext>
                  </a:extLst>
                </a:gridCol>
                <a:gridCol w="822960">
                  <a:extLst>
                    <a:ext uri="{9D8B030D-6E8A-4147-A177-3AD203B41FA5}">
                      <a16:colId xmlns:a16="http://schemas.microsoft.com/office/drawing/2014/main" val="1094186983"/>
                    </a:ext>
                  </a:extLst>
                </a:gridCol>
                <a:gridCol w="822960">
                  <a:extLst>
                    <a:ext uri="{9D8B030D-6E8A-4147-A177-3AD203B41FA5}">
                      <a16:colId xmlns:a16="http://schemas.microsoft.com/office/drawing/2014/main" val="3129650649"/>
                    </a:ext>
                  </a:extLst>
                </a:gridCol>
                <a:gridCol w="822960">
                  <a:extLst>
                    <a:ext uri="{9D8B030D-6E8A-4147-A177-3AD203B41FA5}">
                      <a16:colId xmlns:a16="http://schemas.microsoft.com/office/drawing/2014/main" val="291712494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77836021"/>
                  </a:ext>
                </a:extLst>
              </a:tr>
              <a:tr h="370840">
                <a:tc>
                  <a:txBody>
                    <a:bodyPr/>
                    <a:lstStyle/>
                    <a:p>
                      <a:r>
                        <a:rPr lang="de-DE" sz="1000" b="1"/>
                        <a:t>tagesschau - 2017-09-22 17:49:13</a:t>
                      </a:r>
                      <a:r>
                        <a:rPr lang="de-DE" sz="1000"/>
                        <a:t>
Immer wieder betonte Kanzlerin Merkel die Bedeutung des Klimaschutzes. Aber Deutschland verfehlt seine Ziele.</a:t>
                      </a:r>
                      <a:endParaRPr lang="en-US" sz="1000"/>
                    </a:p>
                  </a:txBody>
                  <a:tcPr/>
                </a:tc>
                <a:tc>
                  <a:txBody>
                    <a:bodyPr/>
                    <a:lstStyle/>
                    <a:p>
                      <a:r>
                        <a:rPr lang="en-US" sz="1000"/>
                        <a:t>0.0%</a:t>
                      </a:r>
                    </a:p>
                  </a:txBody>
                  <a:tcPr/>
                </a:tc>
                <a:tc>
                  <a:txBody>
                    <a:bodyPr/>
                    <a:lstStyle/>
                    <a:p>
                      <a:r>
                        <a:rPr lang="en-US" sz="1000"/>
                        <a:t>31.1%</a:t>
                      </a:r>
                    </a:p>
                  </a:txBody>
                  <a:tcPr/>
                </a:tc>
                <a:tc>
                  <a:txBody>
                    <a:bodyPr/>
                    <a:lstStyle/>
                    <a:p>
                      <a:r>
                        <a:rPr lang="en-US" sz="1000"/>
                        <a:t>0</a:t>
                      </a:r>
                    </a:p>
                  </a:txBody>
                  <a:tcPr/>
                </a:tc>
                <a:tc>
                  <a:txBody>
                    <a:bodyPr/>
                    <a:lstStyle/>
                    <a:p>
                      <a:r>
                        <a:rPr lang="en-US" sz="1000"/>
                        <a:t>278355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73940297"/>
                  </a:ext>
                </a:extLst>
              </a:tr>
              <a:tr h="370840">
                <a:tc>
                  <a:txBody>
                    <a:bodyPr/>
                    <a:lstStyle/>
                    <a:p>
                      <a:r>
                        <a:rPr lang="de-DE" sz="1000" b="1"/>
                        <a:t>tagesschau - 2017-09-24 10:31:01</a:t>
                      </a:r>
                      <a:r>
                        <a:rPr lang="de-DE" sz="1000"/>
                        <a:t>
Ihre Fragen zur Bundestagswahl 2017 – unsere KollegInnen aus dem ARD-Wahlstudio stehen Rede und Antwort</a:t>
                      </a:r>
                      <a:endParaRPr lang="en-US" sz="1000"/>
                    </a:p>
                  </a:txBody>
                  <a:tcPr/>
                </a:tc>
                <a:tc>
                  <a:txBody>
                    <a:bodyPr/>
                    <a:lstStyle/>
                    <a:p>
                      <a:r>
                        <a:rPr lang="en-US" sz="1000"/>
                        <a:t>0.0%</a:t>
                      </a:r>
                    </a:p>
                  </a:txBody>
                  <a:tcPr/>
                </a:tc>
                <a:tc>
                  <a:txBody>
                    <a:bodyPr/>
                    <a:lstStyle/>
                    <a:p>
                      <a:r>
                        <a:rPr lang="en-US" sz="1000"/>
                        <a:t>23.3%</a:t>
                      </a:r>
                    </a:p>
                  </a:txBody>
                  <a:tcPr/>
                </a:tc>
                <a:tc>
                  <a:txBody>
                    <a:bodyPr/>
                    <a:lstStyle/>
                    <a:p>
                      <a:r>
                        <a:rPr lang="en-US" sz="1000"/>
                        <a:t>0</a:t>
                      </a:r>
                    </a:p>
                  </a:txBody>
                  <a:tcPr/>
                </a:tc>
                <a:tc>
                  <a:txBody>
                    <a:bodyPr/>
                    <a:lstStyle/>
                    <a:p>
                      <a:r>
                        <a:rPr lang="en-US" sz="1000"/>
                        <a:t>192804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02197707"/>
                  </a:ext>
                </a:extLst>
              </a:tr>
              <a:tr h="370840">
                <a:tc>
                  <a:txBody>
                    <a:bodyPr/>
                    <a:lstStyle/>
                    <a:p>
                      <a:r>
                        <a:rPr lang="de-DE" sz="1000" b="1"/>
                        <a:t>tagesschau - 2017-09-24 14:03:07</a:t>
                      </a:r>
                      <a:r>
                        <a:rPr lang="de-DE" sz="1000"/>
                        <a:t>
Heute Abend nur "in diesem Internet": Die funk Wahlgemeinschaft – LIVE am 24.09.</a:t>
                      </a:r>
                      <a:endParaRPr lang="en-US" sz="1000"/>
                    </a:p>
                  </a:txBody>
                  <a:tcPr/>
                </a:tc>
                <a:tc>
                  <a:txBody>
                    <a:bodyPr/>
                    <a:lstStyle/>
                    <a:p>
                      <a:r>
                        <a:rPr lang="en-US" sz="1000"/>
                        <a:t>0.0%</a:t>
                      </a:r>
                    </a:p>
                  </a:txBody>
                  <a:tcPr/>
                </a:tc>
                <a:tc>
                  <a:txBody>
                    <a:bodyPr/>
                    <a:lstStyle/>
                    <a:p>
                      <a:r>
                        <a:rPr lang="en-US" sz="1000"/>
                        <a:t>21.0%</a:t>
                      </a:r>
                    </a:p>
                  </a:txBody>
                  <a:tcPr/>
                </a:tc>
                <a:tc>
                  <a:txBody>
                    <a:bodyPr/>
                    <a:lstStyle/>
                    <a:p>
                      <a:r>
                        <a:rPr lang="en-US" sz="1000"/>
                        <a:t>0</a:t>
                      </a:r>
                    </a:p>
                  </a:txBody>
                  <a:tcPr/>
                </a:tc>
                <a:tc>
                  <a:txBody>
                    <a:bodyPr/>
                    <a:lstStyle/>
                    <a:p>
                      <a:r>
                        <a:rPr lang="en-US" sz="1000"/>
                        <a:t>67592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0978733"/>
                  </a:ext>
                </a:extLst>
              </a:tr>
              <a:tr h="370840">
                <a:tc>
                  <a:txBody>
                    <a:bodyPr/>
                    <a:lstStyle/>
                    <a:p>
                      <a:r>
                        <a:rPr lang="de-DE" sz="1000" b="1"/>
                        <a:t>tagesschau - 2017-09-22 09:45:48</a:t>
                      </a:r>
                      <a:r>
                        <a:rPr lang="de-DE" sz="1000"/>
                        <a:t>
Wie haben die Nachbarn gewählt? Nachrichtenbot Novi kennt das Ergebnis jedes Wahlkreises und schickt es, sobald es da ist. Einfach mit Postleitzahl anmelden: http://m.me/getnovibot #btw17</a:t>
                      </a:r>
                      <a:endParaRPr lang="en-US" sz="1000"/>
                    </a:p>
                  </a:txBody>
                  <a:tcPr/>
                </a:tc>
                <a:tc>
                  <a:txBody>
                    <a:bodyPr/>
                    <a:lstStyle/>
                    <a:p>
                      <a:r>
                        <a:rPr lang="en-US" sz="1000"/>
                        <a:t>0.0%</a:t>
                      </a:r>
                    </a:p>
                  </a:txBody>
                  <a:tcPr/>
                </a:tc>
                <a:tc>
                  <a:txBody>
                    <a:bodyPr/>
                    <a:lstStyle/>
                    <a:p>
                      <a:r>
                        <a:rPr lang="en-US" sz="1000"/>
                        <a:t>17.1%</a:t>
                      </a:r>
                    </a:p>
                  </a:txBody>
                  <a:tcPr/>
                </a:tc>
                <a:tc>
                  <a:txBody>
                    <a:bodyPr/>
                    <a:lstStyle/>
                    <a:p>
                      <a:r>
                        <a:rPr lang="en-US" sz="1000"/>
                        <a:t>0</a:t>
                      </a:r>
                    </a:p>
                  </a:txBody>
                  <a:tcPr/>
                </a:tc>
                <a:tc>
                  <a:txBody>
                    <a:bodyPr/>
                    <a:lstStyle/>
                    <a:p>
                      <a:r>
                        <a:rPr lang="en-US" sz="1000"/>
                        <a:t>131986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7476923"/>
                  </a:ext>
                </a:extLst>
              </a:tr>
              <a:tr h="370840">
                <a:tc>
                  <a:txBody>
                    <a:bodyPr/>
                    <a:lstStyle/>
                    <a:p>
                      <a:r>
                        <a:rPr lang="de-DE" sz="1000" b="1"/>
                        <a:t>tagesschau - 2017-09-22 08:04:34</a:t>
                      </a:r>
                      <a:r>
                        <a:rPr lang="de-DE" sz="1000"/>
                        <a:t>
Für Sonntag gut zu wissen: Was ist in der Wahlkabine erlaubt?</a:t>
                      </a:r>
                      <a:endParaRPr lang="en-US" sz="1000"/>
                    </a:p>
                  </a:txBody>
                  <a:tcPr/>
                </a:tc>
                <a:tc>
                  <a:txBody>
                    <a:bodyPr/>
                    <a:lstStyle/>
                    <a:p>
                      <a:r>
                        <a:rPr lang="en-US" sz="1000"/>
                        <a:t>0.0%</a:t>
                      </a:r>
                    </a:p>
                  </a:txBody>
                  <a:tcPr/>
                </a:tc>
                <a:tc>
                  <a:txBody>
                    <a:bodyPr/>
                    <a:lstStyle/>
                    <a:p>
                      <a:r>
                        <a:rPr lang="en-US" sz="1000"/>
                        <a:t>22.4%</a:t>
                      </a:r>
                    </a:p>
                  </a:txBody>
                  <a:tcPr/>
                </a:tc>
                <a:tc>
                  <a:txBody>
                    <a:bodyPr/>
                    <a:lstStyle/>
                    <a:p>
                      <a:r>
                        <a:rPr lang="en-US" sz="1000"/>
                        <a:t>0</a:t>
                      </a:r>
                    </a:p>
                  </a:txBody>
                  <a:tcPr/>
                </a:tc>
                <a:tc>
                  <a:txBody>
                    <a:bodyPr/>
                    <a:lstStyle/>
                    <a:p>
                      <a:r>
                        <a:rPr lang="en-US" sz="1000"/>
                        <a:t>322324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98318429"/>
                  </a:ext>
                </a:extLst>
              </a:tr>
            </a:tbl>
          </a:graphicData>
        </a:graphic>
      </p:graphicFrame>
      <p:sp>
        <p:nvSpPr>
          <p:cNvPr id="4" name="Text Placeholder 3">
            <a:extLst>
              <a:ext uri="{FF2B5EF4-FFF2-40B4-BE49-F238E27FC236}">
                <a16:creationId xmlns:a16="http://schemas.microsoft.com/office/drawing/2014/main" id="{3BB6EF32-AB27-4F89-8E15-7E05B9DA92A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949609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EDC18-FD4C-49F1-A9DD-3042157DDD02}"/>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55938FE5-29F1-49E6-BDC2-C76EC5F49EE1}"/>
              </a:ext>
            </a:extLst>
          </p:cNvPr>
          <p:cNvGraphicFramePr>
            <a:graphicFrameLocks noGrp="1"/>
          </p:cNvGraphicFramePr>
          <p:nvPr>
            <p:ph type="tbl" sz="quarter" idx="13"/>
            <p:extLst>
              <p:ext uri="{D42A27DB-BD31-4B8C-83A1-F6EECF244321}">
                <p14:modId xmlns:p14="http://schemas.microsoft.com/office/powerpoint/2010/main" val="251714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0059603"/>
                    </a:ext>
                  </a:extLst>
                </a:gridCol>
                <a:gridCol w="822960">
                  <a:extLst>
                    <a:ext uri="{9D8B030D-6E8A-4147-A177-3AD203B41FA5}">
                      <a16:colId xmlns:a16="http://schemas.microsoft.com/office/drawing/2014/main" val="1742550581"/>
                    </a:ext>
                  </a:extLst>
                </a:gridCol>
                <a:gridCol w="822960">
                  <a:extLst>
                    <a:ext uri="{9D8B030D-6E8A-4147-A177-3AD203B41FA5}">
                      <a16:colId xmlns:a16="http://schemas.microsoft.com/office/drawing/2014/main" val="498349973"/>
                    </a:ext>
                  </a:extLst>
                </a:gridCol>
                <a:gridCol w="822960">
                  <a:extLst>
                    <a:ext uri="{9D8B030D-6E8A-4147-A177-3AD203B41FA5}">
                      <a16:colId xmlns:a16="http://schemas.microsoft.com/office/drawing/2014/main" val="380701395"/>
                    </a:ext>
                  </a:extLst>
                </a:gridCol>
                <a:gridCol w="822960">
                  <a:extLst>
                    <a:ext uri="{9D8B030D-6E8A-4147-A177-3AD203B41FA5}">
                      <a16:colId xmlns:a16="http://schemas.microsoft.com/office/drawing/2014/main" val="254196995"/>
                    </a:ext>
                  </a:extLst>
                </a:gridCol>
                <a:gridCol w="822960">
                  <a:extLst>
                    <a:ext uri="{9D8B030D-6E8A-4147-A177-3AD203B41FA5}">
                      <a16:colId xmlns:a16="http://schemas.microsoft.com/office/drawing/2014/main" val="2841137102"/>
                    </a:ext>
                  </a:extLst>
                </a:gridCol>
                <a:gridCol w="411480">
                  <a:extLst>
                    <a:ext uri="{9D8B030D-6E8A-4147-A177-3AD203B41FA5}">
                      <a16:colId xmlns:a16="http://schemas.microsoft.com/office/drawing/2014/main" val="1546400112"/>
                    </a:ext>
                  </a:extLst>
                </a:gridCol>
                <a:gridCol w="822960">
                  <a:extLst>
                    <a:ext uri="{9D8B030D-6E8A-4147-A177-3AD203B41FA5}">
                      <a16:colId xmlns:a16="http://schemas.microsoft.com/office/drawing/2014/main" val="3672952980"/>
                    </a:ext>
                  </a:extLst>
                </a:gridCol>
                <a:gridCol w="822960">
                  <a:extLst>
                    <a:ext uri="{9D8B030D-6E8A-4147-A177-3AD203B41FA5}">
                      <a16:colId xmlns:a16="http://schemas.microsoft.com/office/drawing/2014/main" val="3142101061"/>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56899212"/>
                  </a:ext>
                </a:extLst>
              </a:tr>
              <a:tr h="370840">
                <a:tc>
                  <a:txBody>
                    <a:bodyPr/>
                    <a:lstStyle/>
                    <a:p>
                      <a:r>
                        <a:rPr lang="de-DE" sz="1000" b="1"/>
                        <a:t>tagesschau - 2017-06-08 18:00:00</a:t>
                      </a:r>
                      <a:r>
                        <a:rPr lang="de-DE" sz="1000"/>
                        <a:t>
Mit 91 Jahren noch immer fit wie ein Turnschuh.</a:t>
                      </a:r>
                      <a:endParaRPr lang="en-US" sz="1000"/>
                    </a:p>
                  </a:txBody>
                  <a:tcPr/>
                </a:tc>
                <a:tc>
                  <a:txBody>
                    <a:bodyPr/>
                    <a:lstStyle/>
                    <a:p>
                      <a:r>
                        <a:rPr lang="en-US" sz="1000"/>
                        <a:t>297614040</a:t>
                      </a:r>
                    </a:p>
                  </a:txBody>
                  <a:tcPr/>
                </a:tc>
                <a:tc>
                  <a:txBody>
                    <a:bodyPr/>
                    <a:lstStyle/>
                    <a:p>
                      <a:r>
                        <a:rPr lang="en-US" sz="1000"/>
                        <a:t>0</a:t>
                      </a:r>
                    </a:p>
                  </a:txBody>
                  <a:tcPr/>
                </a:tc>
                <a:tc>
                  <a:txBody>
                    <a:bodyPr/>
                    <a:lstStyle/>
                    <a:p>
                      <a:r>
                        <a:rPr lang="en-US" sz="1000"/>
                        <a:t>288278535</a:t>
                      </a:r>
                    </a:p>
                  </a:txBody>
                  <a:tcPr/>
                </a:tc>
                <a:tc>
                  <a:txBody>
                    <a:bodyPr/>
                    <a:lstStyle/>
                    <a:p>
                      <a:r>
                        <a:rPr lang="en-US" sz="1000"/>
                        <a:t>11608540</a:t>
                      </a:r>
                    </a:p>
                  </a:txBody>
                  <a:tcPr/>
                </a:tc>
                <a:tc>
                  <a:txBody>
                    <a:bodyPr/>
                    <a:lstStyle/>
                    <a:p>
                      <a:r>
                        <a:rPr lang="en-US" sz="1000"/>
                        <a:t>297614040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2908541"/>
                  </a:ext>
                </a:extLst>
              </a:tr>
              <a:tr h="370840">
                <a:tc>
                  <a:txBody>
                    <a:bodyPr/>
                    <a:lstStyle/>
                    <a:p>
                      <a:r>
                        <a:rPr lang="de-DE" sz="1000" b="1"/>
                        <a:t>tagesschau - 2017-09-12 05:00:00</a:t>
                      </a:r>
                      <a:r>
                        <a:rPr lang="de-DE" sz="1000"/>
                        <a:t>
Gestern wurde er bereits in den sozialen Medien für seine klaren Worte hoch gelobt: Azubi Alexander Jorde fragt Bundeskanzlerin Merkel, warum die Krankenpflege hierzulande in einem so schlechten Zustand ist.</a:t>
                      </a:r>
                      <a:endParaRPr lang="en-US" sz="1000"/>
                    </a:p>
                  </a:txBody>
                  <a:tcPr/>
                </a:tc>
                <a:tc>
                  <a:txBody>
                    <a:bodyPr/>
                    <a:lstStyle/>
                    <a:p>
                      <a:r>
                        <a:rPr lang="en-US" sz="1000"/>
                        <a:t>11936869</a:t>
                      </a:r>
                    </a:p>
                  </a:txBody>
                  <a:tcPr/>
                </a:tc>
                <a:tc>
                  <a:txBody>
                    <a:bodyPr/>
                    <a:lstStyle/>
                    <a:p>
                      <a:r>
                        <a:rPr lang="en-US" sz="1000"/>
                        <a:t>0</a:t>
                      </a:r>
                    </a:p>
                  </a:txBody>
                  <a:tcPr/>
                </a:tc>
                <a:tc>
                  <a:txBody>
                    <a:bodyPr/>
                    <a:lstStyle/>
                    <a:p>
                      <a:r>
                        <a:rPr lang="en-US" sz="1000"/>
                        <a:t>11522419</a:t>
                      </a:r>
                    </a:p>
                  </a:txBody>
                  <a:tcPr/>
                </a:tc>
                <a:tc>
                  <a:txBody>
                    <a:bodyPr/>
                    <a:lstStyle/>
                    <a:p>
                      <a:r>
                        <a:rPr lang="en-US" sz="1000"/>
                        <a:t>641659</a:t>
                      </a:r>
                    </a:p>
                  </a:txBody>
                  <a:tcPr/>
                </a:tc>
                <a:tc>
                  <a:txBody>
                    <a:bodyPr/>
                    <a:lstStyle/>
                    <a:p>
                      <a:r>
                        <a:rPr lang="en-US" sz="1000"/>
                        <a:t>11936869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27523178"/>
                  </a:ext>
                </a:extLst>
              </a:tr>
              <a:tr h="370840">
                <a:tc>
                  <a:txBody>
                    <a:bodyPr/>
                    <a:lstStyle/>
                    <a:p>
                      <a:r>
                        <a:rPr lang="de-DE" sz="1000" b="1"/>
                        <a:t>tagesschau - 2017-08-14 18:15:53</a:t>
                      </a:r>
                      <a:r>
                        <a:rPr lang="de-DE" sz="1000"/>
                        <a:t>
"Don't be a Sucker!" - "Sei kein Trottel!", heißt ein Lehrfilm, den die US-Regierung 1943 produzierte. Aktuell wird er tausendfach im Netz geteilt, um heute wie damals vor faschistischer Propaganda zu warnen.</a:t>
                      </a:r>
                      <a:endParaRPr lang="en-US" sz="1000"/>
                    </a:p>
                  </a:txBody>
                  <a:tcPr/>
                </a:tc>
                <a:tc>
                  <a:txBody>
                    <a:bodyPr/>
                    <a:lstStyle/>
                    <a:p>
                      <a:r>
                        <a:rPr lang="en-US" sz="1000"/>
                        <a:t>8155672</a:t>
                      </a:r>
                    </a:p>
                  </a:txBody>
                  <a:tcPr/>
                </a:tc>
                <a:tc>
                  <a:txBody>
                    <a:bodyPr/>
                    <a:lstStyle/>
                    <a:p>
                      <a:r>
                        <a:rPr lang="en-US" sz="1000"/>
                        <a:t>0</a:t>
                      </a:r>
                    </a:p>
                  </a:txBody>
                  <a:tcPr/>
                </a:tc>
                <a:tc>
                  <a:txBody>
                    <a:bodyPr/>
                    <a:lstStyle/>
                    <a:p>
                      <a:r>
                        <a:rPr lang="en-US" sz="1000"/>
                        <a:t>7739516</a:t>
                      </a:r>
                    </a:p>
                  </a:txBody>
                  <a:tcPr/>
                </a:tc>
                <a:tc>
                  <a:txBody>
                    <a:bodyPr/>
                    <a:lstStyle/>
                    <a:p>
                      <a:r>
                        <a:rPr lang="en-US" sz="1000"/>
                        <a:t>631515</a:t>
                      </a:r>
                    </a:p>
                  </a:txBody>
                  <a:tcPr/>
                </a:tc>
                <a:tc>
                  <a:txBody>
                    <a:bodyPr/>
                    <a:lstStyle/>
                    <a:p>
                      <a:r>
                        <a:rPr lang="en-US" sz="1000"/>
                        <a:t>8155672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78499023"/>
                  </a:ext>
                </a:extLst>
              </a:tr>
              <a:tr h="370840">
                <a:tc>
                  <a:txBody>
                    <a:bodyPr/>
                    <a:lstStyle/>
                    <a:p>
                      <a:r>
                        <a:rPr lang="de-DE" sz="1000" b="1"/>
                        <a:t>tagesschau - 2017-02-17 16:15:00</a:t>
                      </a:r>
                      <a:r>
                        <a:rPr lang="de-DE" sz="1000"/>
                        <a:t>
Ein Managergehalt ist höher als ein Zollstock.</a:t>
                      </a:r>
                      <a:endParaRPr lang="en-US" sz="1000"/>
                    </a:p>
                  </a:txBody>
                  <a:tcPr/>
                </a:tc>
                <a:tc>
                  <a:txBody>
                    <a:bodyPr/>
                    <a:lstStyle/>
                    <a:p>
                      <a:r>
                        <a:rPr lang="en-US" sz="1000"/>
                        <a:t>6872799</a:t>
                      </a:r>
                    </a:p>
                  </a:txBody>
                  <a:tcPr/>
                </a:tc>
                <a:tc>
                  <a:txBody>
                    <a:bodyPr/>
                    <a:lstStyle/>
                    <a:p>
                      <a:r>
                        <a:rPr lang="en-US" sz="1000"/>
                        <a:t>0</a:t>
                      </a:r>
                    </a:p>
                  </a:txBody>
                  <a:tcPr/>
                </a:tc>
                <a:tc>
                  <a:txBody>
                    <a:bodyPr/>
                    <a:lstStyle/>
                    <a:p>
                      <a:r>
                        <a:rPr lang="en-US" sz="1000"/>
                        <a:t>3951798</a:t>
                      </a:r>
                    </a:p>
                  </a:txBody>
                  <a:tcPr/>
                </a:tc>
                <a:tc>
                  <a:txBody>
                    <a:bodyPr/>
                    <a:lstStyle/>
                    <a:p>
                      <a:r>
                        <a:rPr lang="en-US" sz="1000"/>
                        <a:t>3707842</a:t>
                      </a:r>
                    </a:p>
                  </a:txBody>
                  <a:tcPr/>
                </a:tc>
                <a:tc>
                  <a:txBody>
                    <a:bodyPr/>
                    <a:lstStyle/>
                    <a:p>
                      <a:r>
                        <a:rPr lang="en-US" sz="1000"/>
                        <a:t>6872799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9194536"/>
                  </a:ext>
                </a:extLst>
              </a:tr>
              <a:tr h="370840">
                <a:tc>
                  <a:txBody>
                    <a:bodyPr/>
                    <a:lstStyle/>
                    <a:p>
                      <a:r>
                        <a:rPr lang="de-DE" sz="1000" b="1"/>
                        <a:t>tagesschau - 2017-02-10 05:34:13</a:t>
                      </a:r>
                      <a:r>
                        <a:rPr lang="de-DE" sz="1000"/>
                        <a:t>
Er konnte nicht mehr gerettet werden: Forscher in Norwegen haben einen Schnabelwal töten müssen, weil er viel Plastik im Magen hatte. Seit einer Woche sorgt das Thema "Kunststoffmüll im Meer" erneut für Diskussionen.</a:t>
                      </a:r>
                      <a:endParaRPr lang="en-US" sz="1000"/>
                    </a:p>
                  </a:txBody>
                  <a:tcPr/>
                </a:tc>
                <a:tc>
                  <a:txBody>
                    <a:bodyPr/>
                    <a:lstStyle/>
                    <a:p>
                      <a:r>
                        <a:rPr lang="en-US" sz="1000"/>
                        <a:t>6156981</a:t>
                      </a:r>
                    </a:p>
                  </a:txBody>
                  <a:tcPr/>
                </a:tc>
                <a:tc>
                  <a:txBody>
                    <a:bodyPr/>
                    <a:lstStyle/>
                    <a:p>
                      <a:r>
                        <a:rPr lang="en-US" sz="1000"/>
                        <a:t>0</a:t>
                      </a:r>
                    </a:p>
                  </a:txBody>
                  <a:tcPr/>
                </a:tc>
                <a:tc>
                  <a:txBody>
                    <a:bodyPr/>
                    <a:lstStyle/>
                    <a:p>
                      <a:r>
                        <a:rPr lang="en-US" sz="1000"/>
                        <a:t>5425781</a:t>
                      </a:r>
                    </a:p>
                  </a:txBody>
                  <a:tcPr/>
                </a:tc>
                <a:tc>
                  <a:txBody>
                    <a:bodyPr/>
                    <a:lstStyle/>
                    <a:p>
                      <a:r>
                        <a:rPr lang="en-US" sz="1000"/>
                        <a:t>910982</a:t>
                      </a:r>
                    </a:p>
                  </a:txBody>
                  <a:tcPr/>
                </a:tc>
                <a:tc>
                  <a:txBody>
                    <a:bodyPr/>
                    <a:lstStyle/>
                    <a:p>
                      <a:r>
                        <a:rPr lang="en-US" sz="1000"/>
                        <a:t>6156981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5495917"/>
                  </a:ext>
                </a:extLst>
              </a:tr>
            </a:tbl>
          </a:graphicData>
        </a:graphic>
      </p:graphicFrame>
      <p:sp>
        <p:nvSpPr>
          <p:cNvPr id="4" name="Text Placeholder 3">
            <a:extLst>
              <a:ext uri="{FF2B5EF4-FFF2-40B4-BE49-F238E27FC236}">
                <a16:creationId xmlns:a16="http://schemas.microsoft.com/office/drawing/2014/main" id="{64DBFC1E-0D9A-42AC-BA4B-8535C0A4FB2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947503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EA0CE-12B1-41F3-B865-63FE020DE2C0}"/>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814B3008-DE5A-4080-825D-2EB8AFF17508}"/>
              </a:ext>
            </a:extLst>
          </p:cNvPr>
          <p:cNvGraphicFramePr>
            <a:graphicFrameLocks noGrp="1"/>
          </p:cNvGraphicFramePr>
          <p:nvPr>
            <p:ph type="tbl" sz="quarter" idx="13"/>
            <p:extLst>
              <p:ext uri="{D42A27DB-BD31-4B8C-83A1-F6EECF244321}">
                <p14:modId xmlns:p14="http://schemas.microsoft.com/office/powerpoint/2010/main" val="103209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729279919"/>
                    </a:ext>
                  </a:extLst>
                </a:gridCol>
                <a:gridCol w="822960">
                  <a:extLst>
                    <a:ext uri="{9D8B030D-6E8A-4147-A177-3AD203B41FA5}">
                      <a16:colId xmlns:a16="http://schemas.microsoft.com/office/drawing/2014/main" val="1775804082"/>
                    </a:ext>
                  </a:extLst>
                </a:gridCol>
                <a:gridCol w="822960">
                  <a:extLst>
                    <a:ext uri="{9D8B030D-6E8A-4147-A177-3AD203B41FA5}">
                      <a16:colId xmlns:a16="http://schemas.microsoft.com/office/drawing/2014/main" val="1913578651"/>
                    </a:ext>
                  </a:extLst>
                </a:gridCol>
                <a:gridCol w="822960">
                  <a:extLst>
                    <a:ext uri="{9D8B030D-6E8A-4147-A177-3AD203B41FA5}">
                      <a16:colId xmlns:a16="http://schemas.microsoft.com/office/drawing/2014/main" val="1749724689"/>
                    </a:ext>
                  </a:extLst>
                </a:gridCol>
                <a:gridCol w="822960">
                  <a:extLst>
                    <a:ext uri="{9D8B030D-6E8A-4147-A177-3AD203B41FA5}">
                      <a16:colId xmlns:a16="http://schemas.microsoft.com/office/drawing/2014/main" val="1069179828"/>
                    </a:ext>
                  </a:extLst>
                </a:gridCol>
                <a:gridCol w="493776">
                  <a:extLst>
                    <a:ext uri="{9D8B030D-6E8A-4147-A177-3AD203B41FA5}">
                      <a16:colId xmlns:a16="http://schemas.microsoft.com/office/drawing/2014/main" val="1259186513"/>
                    </a:ext>
                  </a:extLst>
                </a:gridCol>
                <a:gridCol w="493776">
                  <a:extLst>
                    <a:ext uri="{9D8B030D-6E8A-4147-A177-3AD203B41FA5}">
                      <a16:colId xmlns:a16="http://schemas.microsoft.com/office/drawing/2014/main" val="1931684538"/>
                    </a:ext>
                  </a:extLst>
                </a:gridCol>
                <a:gridCol w="493776">
                  <a:extLst>
                    <a:ext uri="{9D8B030D-6E8A-4147-A177-3AD203B41FA5}">
                      <a16:colId xmlns:a16="http://schemas.microsoft.com/office/drawing/2014/main" val="346380142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55384356"/>
                  </a:ext>
                </a:extLst>
              </a:tr>
              <a:tr h="370840">
                <a:tc>
                  <a:txBody>
                    <a:bodyPr/>
                    <a:lstStyle/>
                    <a:p>
                      <a:r>
                        <a:rPr lang="de-DE" sz="1000" b="1"/>
                        <a:t>tagesschau - 2017-06-08 18:00:00</a:t>
                      </a:r>
                      <a:r>
                        <a:rPr lang="de-DE" sz="1000"/>
                        <a:t>
Mit 91 Jahren noch immer fit wie ein Turnschuh.</a:t>
                      </a:r>
                      <a:endParaRPr lang="en-US" sz="1000"/>
                    </a:p>
                  </a:txBody>
                  <a:tcPr/>
                </a:tc>
                <a:tc>
                  <a:txBody>
                    <a:bodyPr/>
                    <a:lstStyle/>
                    <a:p>
                      <a:r>
                        <a:rPr lang="en-US" sz="1000"/>
                        <a:t>33816304</a:t>
                      </a:r>
                    </a:p>
                  </a:txBody>
                  <a:tcPr/>
                </a:tc>
                <a:tc>
                  <a:txBody>
                    <a:bodyPr/>
                    <a:lstStyle/>
                    <a:p>
                      <a:r>
                        <a:rPr lang="en-US" sz="1000"/>
                        <a:t>297614040</a:t>
                      </a:r>
                    </a:p>
                  </a:txBody>
                  <a:tcPr/>
                </a:tc>
                <a:tc>
                  <a:txBody>
                    <a:bodyPr/>
                    <a:lstStyle/>
                    <a:p>
                      <a:r>
                        <a:rPr lang="en-US" sz="1000"/>
                        <a:t>11.4%</a:t>
                      </a:r>
                    </a:p>
                  </a:txBody>
                  <a:tcPr/>
                </a:tc>
                <a:tc>
                  <a:txBody>
                    <a:bodyPr/>
                    <a:lstStyle/>
                    <a:p>
                      <a:r>
                        <a:rPr lang="en-US" sz="1000"/>
                        <a:t>13826081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3649056"/>
                  </a:ext>
                </a:extLst>
              </a:tr>
              <a:tr h="370840">
                <a:tc>
                  <a:txBody>
                    <a:bodyPr/>
                    <a:lstStyle/>
                    <a:p>
                      <a:r>
                        <a:rPr lang="de-DE" sz="1000" b="1"/>
                        <a:t>tagesschau - 2017-09-12 05:00:00</a:t>
                      </a:r>
                      <a:r>
                        <a:rPr lang="de-DE" sz="1000"/>
                        <a:t>
Gestern wurde er bereits in den sozialen Medien für seine klaren Worte hoch gelobt: Azubi Alexander Jorde fragt Bundeskanzlerin Merkel, warum die Krankenpflege hierzulande in einem so schlechten Zustand ist.</a:t>
                      </a:r>
                      <a:endParaRPr lang="en-US" sz="1000"/>
                    </a:p>
                  </a:txBody>
                  <a:tcPr/>
                </a:tc>
                <a:tc>
                  <a:txBody>
                    <a:bodyPr/>
                    <a:lstStyle/>
                    <a:p>
                      <a:r>
                        <a:rPr lang="en-US" sz="1000"/>
                        <a:t>1574239</a:t>
                      </a:r>
                    </a:p>
                  </a:txBody>
                  <a:tcPr/>
                </a:tc>
                <a:tc>
                  <a:txBody>
                    <a:bodyPr/>
                    <a:lstStyle/>
                    <a:p>
                      <a:r>
                        <a:rPr lang="en-US" sz="1000"/>
                        <a:t>11936869</a:t>
                      </a:r>
                    </a:p>
                  </a:txBody>
                  <a:tcPr/>
                </a:tc>
                <a:tc>
                  <a:txBody>
                    <a:bodyPr/>
                    <a:lstStyle/>
                    <a:p>
                      <a:r>
                        <a:rPr lang="en-US" sz="1000"/>
                        <a:t>13.2%</a:t>
                      </a:r>
                    </a:p>
                  </a:txBody>
                  <a:tcPr/>
                </a:tc>
                <a:tc>
                  <a:txBody>
                    <a:bodyPr/>
                    <a:lstStyle/>
                    <a:p>
                      <a:r>
                        <a:rPr lang="en-US" sz="1000"/>
                        <a:t>264684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85579018"/>
                  </a:ext>
                </a:extLst>
              </a:tr>
              <a:tr h="370840">
                <a:tc>
                  <a:txBody>
                    <a:bodyPr/>
                    <a:lstStyle/>
                    <a:p>
                      <a:r>
                        <a:rPr lang="de-DE" sz="1000" b="1"/>
                        <a:t>tagesschau - 2017-08-14 18:15:53</a:t>
                      </a:r>
                      <a:r>
                        <a:rPr lang="de-DE" sz="1000"/>
                        <a:t>
"Don't be a Sucker!" - "Sei kein Trottel!", heißt ein Lehrfilm, den die US-Regierung 1943 produzierte. Aktuell wird er tausendfach im Netz geteilt, um heute wie damals vor faschistischer Propaganda zu warnen.</a:t>
                      </a:r>
                      <a:endParaRPr lang="en-US" sz="1000"/>
                    </a:p>
                  </a:txBody>
                  <a:tcPr/>
                </a:tc>
                <a:tc>
                  <a:txBody>
                    <a:bodyPr/>
                    <a:lstStyle/>
                    <a:p>
                      <a:r>
                        <a:rPr lang="en-US" sz="1000"/>
                        <a:t>721648</a:t>
                      </a:r>
                    </a:p>
                  </a:txBody>
                  <a:tcPr/>
                </a:tc>
                <a:tc>
                  <a:txBody>
                    <a:bodyPr/>
                    <a:lstStyle/>
                    <a:p>
                      <a:r>
                        <a:rPr lang="en-US" sz="1000"/>
                        <a:t>8155672</a:t>
                      </a:r>
                    </a:p>
                  </a:txBody>
                  <a:tcPr/>
                </a:tc>
                <a:tc>
                  <a:txBody>
                    <a:bodyPr/>
                    <a:lstStyle/>
                    <a:p>
                      <a:r>
                        <a:rPr lang="en-US" sz="1000"/>
                        <a:t>8.8%</a:t>
                      </a:r>
                    </a:p>
                  </a:txBody>
                  <a:tcPr/>
                </a:tc>
                <a:tc>
                  <a:txBody>
                    <a:bodyPr/>
                    <a:lstStyle/>
                    <a:p>
                      <a:r>
                        <a:rPr lang="en-US" sz="1000"/>
                        <a:t>155545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63143407"/>
                  </a:ext>
                </a:extLst>
              </a:tr>
              <a:tr h="370840">
                <a:tc>
                  <a:txBody>
                    <a:bodyPr/>
                    <a:lstStyle/>
                    <a:p>
                      <a:r>
                        <a:rPr lang="de-DE" sz="1000" b="1"/>
                        <a:t>tagesschau - 2017-02-17 16:15:00</a:t>
                      </a:r>
                      <a:r>
                        <a:rPr lang="de-DE" sz="1000"/>
                        <a:t>
Ein Managergehalt ist höher als ein Zollstock.</a:t>
                      </a:r>
                      <a:endParaRPr lang="en-US" sz="1000"/>
                    </a:p>
                  </a:txBody>
                  <a:tcPr/>
                </a:tc>
                <a:tc>
                  <a:txBody>
                    <a:bodyPr/>
                    <a:lstStyle/>
                    <a:p>
                      <a:r>
                        <a:rPr lang="en-US" sz="1000"/>
                        <a:t>690594</a:t>
                      </a:r>
                    </a:p>
                  </a:txBody>
                  <a:tcPr/>
                </a:tc>
                <a:tc>
                  <a:txBody>
                    <a:bodyPr/>
                    <a:lstStyle/>
                    <a:p>
                      <a:r>
                        <a:rPr lang="en-US" sz="1000"/>
                        <a:t>6872799</a:t>
                      </a:r>
                    </a:p>
                  </a:txBody>
                  <a:tcPr/>
                </a:tc>
                <a:tc>
                  <a:txBody>
                    <a:bodyPr/>
                    <a:lstStyle/>
                    <a:p>
                      <a:r>
                        <a:rPr lang="en-US" sz="1000"/>
                        <a:t>10.0%</a:t>
                      </a:r>
                    </a:p>
                  </a:txBody>
                  <a:tcPr/>
                </a:tc>
                <a:tc>
                  <a:txBody>
                    <a:bodyPr/>
                    <a:lstStyle/>
                    <a:p>
                      <a:r>
                        <a:rPr lang="en-US" sz="1000"/>
                        <a:t>60479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1335527"/>
                  </a:ext>
                </a:extLst>
              </a:tr>
              <a:tr h="370840">
                <a:tc>
                  <a:txBody>
                    <a:bodyPr/>
                    <a:lstStyle/>
                    <a:p>
                      <a:r>
                        <a:rPr lang="de-DE" sz="1000" b="1"/>
                        <a:t>tagesschau - 2017-09-24 16:32:07</a:t>
                      </a:r>
                      <a:r>
                        <a:rPr lang="de-DE" sz="1000"/>
                        <a:t>
"Wir werden sie jagen!" - lautet die Kampfansage des AfD-Spitzenkandidaten Gauland an die künftige Bundesregierung.</a:t>
                      </a:r>
                      <a:endParaRPr lang="en-US" sz="1000"/>
                    </a:p>
                  </a:txBody>
                  <a:tcPr/>
                </a:tc>
                <a:tc>
                  <a:txBody>
                    <a:bodyPr/>
                    <a:lstStyle/>
                    <a:p>
                      <a:r>
                        <a:rPr lang="en-US" sz="1000"/>
                        <a:t>685262</a:t>
                      </a:r>
                    </a:p>
                  </a:txBody>
                  <a:tcPr/>
                </a:tc>
                <a:tc>
                  <a:txBody>
                    <a:bodyPr/>
                    <a:lstStyle/>
                    <a:p>
                      <a:r>
                        <a:rPr lang="en-US" sz="1000"/>
                        <a:t>4069992</a:t>
                      </a:r>
                    </a:p>
                  </a:txBody>
                  <a:tcPr/>
                </a:tc>
                <a:tc>
                  <a:txBody>
                    <a:bodyPr/>
                    <a:lstStyle/>
                    <a:p>
                      <a:r>
                        <a:rPr lang="en-US" sz="1000"/>
                        <a:t>16.8%</a:t>
                      </a:r>
                    </a:p>
                  </a:txBody>
                  <a:tcPr/>
                </a:tc>
                <a:tc>
                  <a:txBody>
                    <a:bodyPr/>
                    <a:lstStyle/>
                    <a:p>
                      <a:r>
                        <a:rPr lang="en-US" sz="1000"/>
                        <a:t>76494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44197423"/>
                  </a:ext>
                </a:extLst>
              </a:tr>
            </a:tbl>
          </a:graphicData>
        </a:graphic>
      </p:graphicFrame>
      <p:sp>
        <p:nvSpPr>
          <p:cNvPr id="4" name="Text Placeholder 3">
            <a:extLst>
              <a:ext uri="{FF2B5EF4-FFF2-40B4-BE49-F238E27FC236}">
                <a16:creationId xmlns:a16="http://schemas.microsoft.com/office/drawing/2014/main" id="{A53B3542-71C1-409D-98B8-830B2D2E7C16}"/>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026629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6E473-F744-486F-AC94-A9C7A9DC7865}"/>
              </a:ext>
            </a:extLst>
          </p:cNvPr>
          <p:cNvSpPr>
            <a:spLocks noGrp="1"/>
          </p:cNvSpPr>
          <p:nvPr>
            <p:ph type="title"/>
          </p:nvPr>
        </p:nvSpPr>
        <p:spPr/>
        <p:txBody>
          <a:bodyPr/>
          <a:lstStyle/>
          <a:p>
            <a:r>
              <a:rPr lang="de-DE"/>
              <a:t>Eigene Posts - I-Rate Aktive Nutzer - Export - 1 of 3</a:t>
            </a:r>
            <a:endParaRPr lang="en-US"/>
          </a:p>
        </p:txBody>
      </p:sp>
      <p:graphicFrame>
        <p:nvGraphicFramePr>
          <p:cNvPr id="5" name="Table Placeholder 4">
            <a:extLst>
              <a:ext uri="{FF2B5EF4-FFF2-40B4-BE49-F238E27FC236}">
                <a16:creationId xmlns:a16="http://schemas.microsoft.com/office/drawing/2014/main" id="{72DEA015-27E5-4307-850C-248B3AE2FDD3}"/>
              </a:ext>
            </a:extLst>
          </p:cNvPr>
          <p:cNvGraphicFramePr>
            <a:graphicFrameLocks noGrp="1"/>
          </p:cNvGraphicFramePr>
          <p:nvPr>
            <p:ph type="tbl" sz="quarter" idx="13"/>
            <p:extLst>
              <p:ext uri="{D42A27DB-BD31-4B8C-83A1-F6EECF244321}">
                <p14:modId xmlns:p14="http://schemas.microsoft.com/office/powerpoint/2010/main" val="3235849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6778693"/>
                    </a:ext>
                  </a:extLst>
                </a:gridCol>
                <a:gridCol w="822960">
                  <a:extLst>
                    <a:ext uri="{9D8B030D-6E8A-4147-A177-3AD203B41FA5}">
                      <a16:colId xmlns:a16="http://schemas.microsoft.com/office/drawing/2014/main" val="3024720353"/>
                    </a:ext>
                  </a:extLst>
                </a:gridCol>
                <a:gridCol w="822960">
                  <a:extLst>
                    <a:ext uri="{9D8B030D-6E8A-4147-A177-3AD203B41FA5}">
                      <a16:colId xmlns:a16="http://schemas.microsoft.com/office/drawing/2014/main" val="3034514936"/>
                    </a:ext>
                  </a:extLst>
                </a:gridCol>
                <a:gridCol w="822960">
                  <a:extLst>
                    <a:ext uri="{9D8B030D-6E8A-4147-A177-3AD203B41FA5}">
                      <a16:colId xmlns:a16="http://schemas.microsoft.com/office/drawing/2014/main" val="709898206"/>
                    </a:ext>
                  </a:extLst>
                </a:gridCol>
                <a:gridCol w="822960">
                  <a:extLst>
                    <a:ext uri="{9D8B030D-6E8A-4147-A177-3AD203B41FA5}">
                      <a16:colId xmlns:a16="http://schemas.microsoft.com/office/drawing/2014/main" val="42929268"/>
                    </a:ext>
                  </a:extLst>
                </a:gridCol>
                <a:gridCol w="822960">
                  <a:extLst>
                    <a:ext uri="{9D8B030D-6E8A-4147-A177-3AD203B41FA5}">
                      <a16:colId xmlns:a16="http://schemas.microsoft.com/office/drawing/2014/main" val="4047451253"/>
                    </a:ext>
                  </a:extLst>
                </a:gridCol>
                <a:gridCol w="822960">
                  <a:extLst>
                    <a:ext uri="{9D8B030D-6E8A-4147-A177-3AD203B41FA5}">
                      <a16:colId xmlns:a16="http://schemas.microsoft.com/office/drawing/2014/main" val="3106929840"/>
                    </a:ext>
                  </a:extLst>
                </a:gridCol>
                <a:gridCol w="822960">
                  <a:extLst>
                    <a:ext uri="{9D8B030D-6E8A-4147-A177-3AD203B41FA5}">
                      <a16:colId xmlns:a16="http://schemas.microsoft.com/office/drawing/2014/main" val="410189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46007205"/>
                  </a:ext>
                </a:extLst>
              </a:tr>
            </a:tbl>
          </a:graphicData>
        </a:graphic>
      </p:graphicFrame>
      <p:sp>
        <p:nvSpPr>
          <p:cNvPr id="4" name="Text Placeholder 3">
            <a:extLst>
              <a:ext uri="{FF2B5EF4-FFF2-40B4-BE49-F238E27FC236}">
                <a16:creationId xmlns:a16="http://schemas.microsoft.com/office/drawing/2014/main" id="{626594CE-A2C9-4B46-BF73-9805D02AF74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981804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ADD0B-79C4-4140-9ADF-94FB7ECC4473}"/>
              </a:ext>
            </a:extLst>
          </p:cNvPr>
          <p:cNvSpPr>
            <a:spLocks noGrp="1"/>
          </p:cNvSpPr>
          <p:nvPr>
            <p:ph type="title"/>
          </p:nvPr>
        </p:nvSpPr>
        <p:spPr/>
        <p:txBody>
          <a:bodyPr/>
          <a:lstStyle/>
          <a:p>
            <a:r>
              <a:rPr lang="de-DE"/>
              <a:t>Eigene Posts - I-Rate Aktive Nutzer - Export - 2 of 3</a:t>
            </a:r>
            <a:endParaRPr lang="en-US"/>
          </a:p>
        </p:txBody>
      </p:sp>
      <p:graphicFrame>
        <p:nvGraphicFramePr>
          <p:cNvPr id="5" name="Table Placeholder 4">
            <a:extLst>
              <a:ext uri="{FF2B5EF4-FFF2-40B4-BE49-F238E27FC236}">
                <a16:creationId xmlns:a16="http://schemas.microsoft.com/office/drawing/2014/main" id="{31C614CC-E0ED-4CEC-A9E9-A75905C1F8A1}"/>
              </a:ext>
            </a:extLst>
          </p:cNvPr>
          <p:cNvGraphicFramePr>
            <a:graphicFrameLocks noGrp="1"/>
          </p:cNvGraphicFramePr>
          <p:nvPr>
            <p:ph type="tbl" sz="quarter" idx="13"/>
            <p:extLst>
              <p:ext uri="{D42A27DB-BD31-4B8C-83A1-F6EECF244321}">
                <p14:modId xmlns:p14="http://schemas.microsoft.com/office/powerpoint/2010/main" val="3866630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89268978"/>
                    </a:ext>
                  </a:extLst>
                </a:gridCol>
                <a:gridCol w="822960">
                  <a:extLst>
                    <a:ext uri="{9D8B030D-6E8A-4147-A177-3AD203B41FA5}">
                      <a16:colId xmlns:a16="http://schemas.microsoft.com/office/drawing/2014/main" val="1154326246"/>
                    </a:ext>
                  </a:extLst>
                </a:gridCol>
                <a:gridCol w="822960">
                  <a:extLst>
                    <a:ext uri="{9D8B030D-6E8A-4147-A177-3AD203B41FA5}">
                      <a16:colId xmlns:a16="http://schemas.microsoft.com/office/drawing/2014/main" val="534651688"/>
                    </a:ext>
                  </a:extLst>
                </a:gridCol>
                <a:gridCol w="822960">
                  <a:extLst>
                    <a:ext uri="{9D8B030D-6E8A-4147-A177-3AD203B41FA5}">
                      <a16:colId xmlns:a16="http://schemas.microsoft.com/office/drawing/2014/main" val="3253115139"/>
                    </a:ext>
                  </a:extLst>
                </a:gridCol>
                <a:gridCol w="822960">
                  <a:extLst>
                    <a:ext uri="{9D8B030D-6E8A-4147-A177-3AD203B41FA5}">
                      <a16:colId xmlns:a16="http://schemas.microsoft.com/office/drawing/2014/main" val="2035472997"/>
                    </a:ext>
                  </a:extLst>
                </a:gridCol>
                <a:gridCol w="822960">
                  <a:extLst>
                    <a:ext uri="{9D8B030D-6E8A-4147-A177-3AD203B41FA5}">
                      <a16:colId xmlns:a16="http://schemas.microsoft.com/office/drawing/2014/main" val="3634733262"/>
                    </a:ext>
                  </a:extLst>
                </a:gridCol>
                <a:gridCol w="822960">
                  <a:extLst>
                    <a:ext uri="{9D8B030D-6E8A-4147-A177-3AD203B41FA5}">
                      <a16:colId xmlns:a16="http://schemas.microsoft.com/office/drawing/2014/main" val="2290170970"/>
                    </a:ext>
                  </a:extLst>
                </a:gridCol>
                <a:gridCol w="822960">
                  <a:extLst>
                    <a:ext uri="{9D8B030D-6E8A-4147-A177-3AD203B41FA5}">
                      <a16:colId xmlns:a16="http://schemas.microsoft.com/office/drawing/2014/main" val="348412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732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- 2017-12-28 16:06:16</a:t>
                      </a:r>
                      <a:r>
                        <a:rPr kumimoji="0" lang="de-DE" sz="1000" b="0" i="0" u="none" strike="noStrike" kern="1200" cap="none" spc="0" normalizeH="0" baseline="0" noProof="0">
                          <a:ln>
                            <a:noFill/>
                          </a:ln>
                          <a:solidFill>
                            <a:prstClr val="black"/>
                          </a:solidFill>
                          <a:effectLst/>
                          <a:uLnTx/>
                          <a:uFillTx/>
                          <a:latin typeface="+mn-lt"/>
                          <a:ea typeface="+mn-ea"/>
                          <a:cs typeface="+mn-cs"/>
                        </a:rPr>
                        <a:t>
Kandel - wie die tagesschau damit umgeht
Am Mittwoch ist im rheinland-pfälzischen Kandel eine ganz fürchterliche Tat geschehen: Ein Jugendlicher hat in einem Drogeriemarkt ein gleichaltriges Mädchen erstochen. Unser Mitleid ist bei den Eltern und den Angehörigen. Nichts wird diesen Verlust wettmachen können. Diese Trauer erfasst jeden, der von ihr hört.
Selbstverständlich müssen wir als Berichterstatter einen professionellen Blick auf diese Tat richten: Seit einigen Stunden wird uns in den Sozialen Netzwerken vorgeworfen, die tagesschau würde darüber nicht berichten. Wir würden bewusst etwas verschweigen. Die Identität des mutmaßlichen Täters ist bekannt. Er ist nach Polizeiangaben ein unbegleiteter jugendlicher Flüchtling aus Afghanistan. Nach bisherigen Erkenntnissen war er der Ex-Freund des Mädchens. Andere Medien haben dies bereits groß berichtet.
Warum waren wir so zögerlich? Das hat einen guten Grund. Nach allem, was wir bisher wissen, handelt es sich um eine Beziehungstat. So schrecklich sie gewesen ist, vor allem für die Eltern, Angehörigen und Bekannten – aber tagesschau und tagesschau.de berichten in der Regel nicht über Beziehungstaten. Zumal es hier um Jugendliche geht, die einen besonderen Schutz genießen.
Noch ist die Polizei am Anfang ihrer Ermittlungen und deshalb halten wir uns sehr zurück. Das Motiv ist derzeit unklar. Inzwischen gibt es neue Details. Die Eltern hatten vorab Anzeige gegen den Jugendlichen erstattet, wie die Polizei bekanntgab. Einer Vorladung ist der Jugendliche offenbar nicht gefolgt. Es stellen sich weitere Fragen.
Die Kollegen des SWR sind an diesen Ermittlungen dran und berichten darüber. Wir werden diesen Fall weiter beobachten. Aber wir werden das mit dem journalistischen Know-How machen, das geboten ist.
Marcus Bornheim, Zweiter Chefredakteur ARD-aktuell
Nachtrag: Die Tagesschau um 20 Uhr wird eine kurze Meldung zu der Tat in Kandel machen. (Stand: 19.52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6148983"/>
                  </a:ext>
                </a:extLst>
              </a:tr>
            </a:tbl>
          </a:graphicData>
        </a:graphic>
      </p:graphicFrame>
      <p:sp>
        <p:nvSpPr>
          <p:cNvPr id="4" name="Text Placeholder 3">
            <a:extLst>
              <a:ext uri="{FF2B5EF4-FFF2-40B4-BE49-F238E27FC236}">
                <a16:creationId xmlns:a16="http://schemas.microsoft.com/office/drawing/2014/main" id="{F9C2C571-BE64-4016-A6A2-94D4AFC2F4B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722726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7D3A-B877-4A18-BD6F-8F08A63113D6}"/>
              </a:ext>
            </a:extLst>
          </p:cNvPr>
          <p:cNvSpPr>
            <a:spLocks noGrp="1"/>
          </p:cNvSpPr>
          <p:nvPr>
            <p:ph type="title"/>
          </p:nvPr>
        </p:nvSpPr>
        <p:spPr/>
        <p:txBody>
          <a:bodyPr/>
          <a:lstStyle/>
          <a:p>
            <a:r>
              <a:rPr lang="de-DE"/>
              <a:t>Eigene Posts - I-Rate Aktive Nutzer - Export - 3 of 3</a:t>
            </a:r>
            <a:endParaRPr lang="en-US"/>
          </a:p>
        </p:txBody>
      </p:sp>
      <p:graphicFrame>
        <p:nvGraphicFramePr>
          <p:cNvPr id="5" name="Table Placeholder 4">
            <a:extLst>
              <a:ext uri="{FF2B5EF4-FFF2-40B4-BE49-F238E27FC236}">
                <a16:creationId xmlns:a16="http://schemas.microsoft.com/office/drawing/2014/main" id="{3EC15782-3919-402C-9EF0-B962F20E7D17}"/>
              </a:ext>
            </a:extLst>
          </p:cNvPr>
          <p:cNvGraphicFramePr>
            <a:graphicFrameLocks noGrp="1"/>
          </p:cNvGraphicFramePr>
          <p:nvPr>
            <p:ph type="tbl" sz="quarter" idx="13"/>
            <p:extLst>
              <p:ext uri="{D42A27DB-BD31-4B8C-83A1-F6EECF244321}">
                <p14:modId xmlns:p14="http://schemas.microsoft.com/office/powerpoint/2010/main" val="195027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1868633"/>
                    </a:ext>
                  </a:extLst>
                </a:gridCol>
                <a:gridCol w="822960">
                  <a:extLst>
                    <a:ext uri="{9D8B030D-6E8A-4147-A177-3AD203B41FA5}">
                      <a16:colId xmlns:a16="http://schemas.microsoft.com/office/drawing/2014/main" val="1261579419"/>
                    </a:ext>
                  </a:extLst>
                </a:gridCol>
                <a:gridCol w="822960">
                  <a:extLst>
                    <a:ext uri="{9D8B030D-6E8A-4147-A177-3AD203B41FA5}">
                      <a16:colId xmlns:a16="http://schemas.microsoft.com/office/drawing/2014/main" val="4007598892"/>
                    </a:ext>
                  </a:extLst>
                </a:gridCol>
                <a:gridCol w="822960">
                  <a:extLst>
                    <a:ext uri="{9D8B030D-6E8A-4147-A177-3AD203B41FA5}">
                      <a16:colId xmlns:a16="http://schemas.microsoft.com/office/drawing/2014/main" val="1231835952"/>
                    </a:ext>
                  </a:extLst>
                </a:gridCol>
                <a:gridCol w="822960">
                  <a:extLst>
                    <a:ext uri="{9D8B030D-6E8A-4147-A177-3AD203B41FA5}">
                      <a16:colId xmlns:a16="http://schemas.microsoft.com/office/drawing/2014/main" val="2294176330"/>
                    </a:ext>
                  </a:extLst>
                </a:gridCol>
                <a:gridCol w="822960">
                  <a:extLst>
                    <a:ext uri="{9D8B030D-6E8A-4147-A177-3AD203B41FA5}">
                      <a16:colId xmlns:a16="http://schemas.microsoft.com/office/drawing/2014/main" val="2308332158"/>
                    </a:ext>
                  </a:extLst>
                </a:gridCol>
                <a:gridCol w="822960">
                  <a:extLst>
                    <a:ext uri="{9D8B030D-6E8A-4147-A177-3AD203B41FA5}">
                      <a16:colId xmlns:a16="http://schemas.microsoft.com/office/drawing/2014/main" val="2468414269"/>
                    </a:ext>
                  </a:extLst>
                </a:gridCol>
                <a:gridCol w="822960">
                  <a:extLst>
                    <a:ext uri="{9D8B030D-6E8A-4147-A177-3AD203B41FA5}">
                      <a16:colId xmlns:a16="http://schemas.microsoft.com/office/drawing/2014/main" val="3164261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6573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- 2017-09-24 22:15:01</a:t>
                      </a:r>
                      <a:r>
                        <a:rPr kumimoji="0" lang="de-DE" sz="1000" b="0" i="0" u="none" strike="noStrike" kern="1200" cap="none" spc="0" normalizeH="0" baseline="0" noProof="0">
                          <a:ln>
                            <a:noFill/>
                          </a:ln>
                          <a:solidFill>
                            <a:prstClr val="black"/>
                          </a:solidFill>
                          <a:effectLst/>
                          <a:uLnTx/>
                          <a:uFillTx/>
                          <a:latin typeface="+mn-lt"/>
                          <a:ea typeface="+mn-ea"/>
                          <a:cs typeface="+mn-cs"/>
                        </a:rPr>
                        <a:t>
Die Hochrechnung von 00:08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404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- 2017-09-24 16:32:07</a:t>
                      </a:r>
                      <a:r>
                        <a:rPr kumimoji="0" lang="de-DE" sz="1000" b="0" i="0" u="none" strike="noStrike" kern="1200" cap="none" spc="0" normalizeH="0" baseline="0" noProof="0">
                          <a:ln>
                            <a:noFill/>
                          </a:ln>
                          <a:solidFill>
                            <a:prstClr val="black"/>
                          </a:solidFill>
                          <a:effectLst/>
                          <a:uLnTx/>
                          <a:uFillTx/>
                          <a:latin typeface="+mn-lt"/>
                          <a:ea typeface="+mn-ea"/>
                          <a:cs typeface="+mn-cs"/>
                        </a:rPr>
                        <a:t>
"Wir werden sie jagen!" - lautet die Kampfansage des AfD-Spitzenkandidaten Gauland an die künftige Bundesregierung.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611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09:45:00</a:t>
                      </a:r>
                      <a:r>
                        <a:rPr kumimoji="0" lang="de-DE" sz="1000" b="0" i="0" u="none" strike="noStrike" kern="1200" cap="none" spc="0" normalizeH="0" baseline="0" noProof="0">
                          <a:ln>
                            <a:noFill/>
                          </a:ln>
                          <a:solidFill>
                            <a:prstClr val="black"/>
                          </a:solidFill>
                          <a:effectLst/>
                          <a:uLnTx/>
                          <a:uFillTx/>
                          <a:latin typeface="+mn-lt"/>
                          <a:ea typeface="+mn-ea"/>
                          <a:cs typeface="+mn-cs"/>
                        </a:rPr>
                        <a:t>
Hut und Hijab: ja; Clownsmaske und Schal: unter bestimmten Umständen; Niqab und Burka: nein – ab heute gilt Verhüllungsverbot in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883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- 2017-12-14 16:23:25</a:t>
                      </a:r>
                      <a:r>
                        <a:rPr kumimoji="0" lang="de-DE" sz="1000" b="0" i="0" u="none" strike="noStrike" kern="1200" cap="none" spc="0" normalizeH="0" baseline="0" noProof="0">
                          <a:ln>
                            <a:noFill/>
                          </a:ln>
                          <a:solidFill>
                            <a:prstClr val="black"/>
                          </a:solidFill>
                          <a:effectLst/>
                          <a:uLnTx/>
                          <a:uFillTx/>
                          <a:latin typeface="+mn-lt"/>
                          <a:ea typeface="+mn-ea"/>
                          <a:cs typeface="+mn-cs"/>
                        </a:rPr>
                        <a:t>
"Ich weiß nicht, wie ich auf so eine dumme Idee kommen konnte, weil ich hab mir mein Leben damit ruiniert." Linda W. aus Sachsen hatte sich dem IS angeschlossen, jetzt sitzt sie in einem irakischen Gefängnis.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7352899"/>
                  </a:ext>
                </a:extLst>
              </a:tr>
            </a:tbl>
          </a:graphicData>
        </a:graphic>
      </p:graphicFrame>
      <p:sp>
        <p:nvSpPr>
          <p:cNvPr id="4" name="Text Placeholder 3">
            <a:extLst>
              <a:ext uri="{FF2B5EF4-FFF2-40B4-BE49-F238E27FC236}">
                <a16:creationId xmlns:a16="http://schemas.microsoft.com/office/drawing/2014/main" id="{A1FF2E34-EB7F-4A71-82D9-AB3CBB5C9FF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79853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B99D-4A7E-43AD-9C69-0DE7E684CB90}"/>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7BA663E0-7165-48CC-8833-60A39F4EFE7C}"/>
              </a:ext>
            </a:extLst>
          </p:cNvPr>
          <p:cNvGraphicFramePr>
            <a:graphicFrameLocks noGrp="1"/>
          </p:cNvGraphicFramePr>
          <p:nvPr>
            <p:ph type="tbl" sz="quarter" idx="13"/>
            <p:extLst>
              <p:ext uri="{D42A27DB-BD31-4B8C-83A1-F6EECF244321}">
                <p14:modId xmlns:p14="http://schemas.microsoft.com/office/powerpoint/2010/main" val="159984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8703652"/>
                    </a:ext>
                  </a:extLst>
                </a:gridCol>
                <a:gridCol w="822960">
                  <a:extLst>
                    <a:ext uri="{9D8B030D-6E8A-4147-A177-3AD203B41FA5}">
                      <a16:colId xmlns:a16="http://schemas.microsoft.com/office/drawing/2014/main" val="3497217083"/>
                    </a:ext>
                  </a:extLst>
                </a:gridCol>
                <a:gridCol w="822960">
                  <a:extLst>
                    <a:ext uri="{9D8B030D-6E8A-4147-A177-3AD203B41FA5}">
                      <a16:colId xmlns:a16="http://schemas.microsoft.com/office/drawing/2014/main" val="857537387"/>
                    </a:ext>
                  </a:extLst>
                </a:gridCol>
                <a:gridCol w="822960">
                  <a:extLst>
                    <a:ext uri="{9D8B030D-6E8A-4147-A177-3AD203B41FA5}">
                      <a16:colId xmlns:a16="http://schemas.microsoft.com/office/drawing/2014/main" val="4143117375"/>
                    </a:ext>
                  </a:extLst>
                </a:gridCol>
                <a:gridCol w="822960">
                  <a:extLst>
                    <a:ext uri="{9D8B030D-6E8A-4147-A177-3AD203B41FA5}">
                      <a16:colId xmlns:a16="http://schemas.microsoft.com/office/drawing/2014/main" val="3030511543"/>
                    </a:ext>
                  </a:extLst>
                </a:gridCol>
                <a:gridCol w="822960">
                  <a:extLst>
                    <a:ext uri="{9D8B030D-6E8A-4147-A177-3AD203B41FA5}">
                      <a16:colId xmlns:a16="http://schemas.microsoft.com/office/drawing/2014/main" val="910272374"/>
                    </a:ext>
                  </a:extLst>
                </a:gridCol>
                <a:gridCol w="822960">
                  <a:extLst>
                    <a:ext uri="{9D8B030D-6E8A-4147-A177-3AD203B41FA5}">
                      <a16:colId xmlns:a16="http://schemas.microsoft.com/office/drawing/2014/main" val="3997738850"/>
                    </a:ext>
                  </a:extLst>
                </a:gridCol>
                <a:gridCol w="822960">
                  <a:extLst>
                    <a:ext uri="{9D8B030D-6E8A-4147-A177-3AD203B41FA5}">
                      <a16:colId xmlns:a16="http://schemas.microsoft.com/office/drawing/2014/main" val="59534224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54596987"/>
                  </a:ext>
                </a:extLst>
              </a:tr>
              <a:tr h="370840">
                <a:tc>
                  <a:txBody>
                    <a:bodyPr/>
                    <a:lstStyle/>
                    <a:p>
                      <a:r>
                        <a:rPr lang="de-DE" sz="1000" b="1"/>
                        <a:t>tagesschau - 2017-08-24 12:01:48</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6455057"/>
                  </a:ext>
                </a:extLst>
              </a:tr>
              <a:tr h="370840">
                <a:tc>
                  <a:txBody>
                    <a:bodyPr/>
                    <a:lstStyle/>
                    <a:p>
                      <a:r>
                        <a:rPr lang="de-DE" sz="1000" b="1"/>
                        <a:t>tagesschau - 2017-08-08 05:30:00</a:t>
                      </a:r>
                      <a:r>
                        <a:rPr lang="de-DE" sz="1000"/>
                        <a:t>
"Die Geschwindigkeit [...] sei zu optimieren." Landwirtschaftsminister Schmidt (CSU) kritisiert das Krisenmanagement der Nachbarländer im Fipronil-Skandal.</a:t>
                      </a:r>
                      <a:endParaRPr lang="en-US" sz="1000"/>
                    </a:p>
                  </a:txBody>
                  <a:tcPr/>
                </a:tc>
                <a:tc>
                  <a:txBody>
                    <a:bodyPr/>
                    <a:lstStyle/>
                    <a:p>
                      <a:r>
                        <a:rPr lang="en-US" sz="1000"/>
                        <a:t>0.8%</a:t>
                      </a:r>
                    </a:p>
                  </a:txBody>
                  <a:tcPr/>
                </a:tc>
                <a:tc>
                  <a:txBody>
                    <a:bodyPr/>
                    <a:lstStyle/>
                    <a:p>
                      <a:r>
                        <a:rPr lang="en-US" sz="1000"/>
                        <a:t>1823</a:t>
                      </a:r>
                    </a:p>
                  </a:txBody>
                  <a:tcPr/>
                </a:tc>
                <a:tc>
                  <a:txBody>
                    <a:bodyPr/>
                    <a:lstStyle/>
                    <a:p>
                      <a:r>
                        <a:rPr lang="en-US" sz="1000"/>
                        <a:t>219500</a:t>
                      </a:r>
                    </a:p>
                  </a:txBody>
                  <a:tcPr/>
                </a:tc>
                <a:tc>
                  <a:txBody>
                    <a:bodyPr/>
                    <a:lstStyle/>
                    <a:p>
                      <a:r>
                        <a:rPr lang="en-US" sz="1000"/>
                        <a:t>94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09237906"/>
                  </a:ext>
                </a:extLst>
              </a:tr>
              <a:tr h="370840">
                <a:tc>
                  <a:txBody>
                    <a:bodyPr/>
                    <a:lstStyle/>
                    <a:p>
                      <a:r>
                        <a:rPr lang="de-DE" sz="1000" b="1"/>
                        <a:t>tagesschau - 2017-08-07 10:22:17</a:t>
                      </a:r>
                      <a:r>
                        <a:rPr lang="de-DE" sz="1000"/>
                        <a:t>
Flexitarier-Social Bots mit Datenbrille haben bessere Jobaussichten? Tüddelkram! 5.000 neue Wörter im Duden. Eine Auswahl:</a:t>
                      </a:r>
                      <a:endParaRPr lang="en-US" sz="1000"/>
                    </a:p>
                  </a:txBody>
                  <a:tcPr/>
                </a:tc>
                <a:tc>
                  <a:txBody>
                    <a:bodyPr/>
                    <a:lstStyle/>
                    <a:p>
                      <a:r>
                        <a:rPr lang="en-US" sz="1000"/>
                        <a:t>1.0%</a:t>
                      </a:r>
                    </a:p>
                  </a:txBody>
                  <a:tcPr/>
                </a:tc>
                <a:tc>
                  <a:txBody>
                    <a:bodyPr/>
                    <a:lstStyle/>
                    <a:p>
                      <a:r>
                        <a:rPr lang="en-US" sz="1000"/>
                        <a:t>2389</a:t>
                      </a:r>
                    </a:p>
                  </a:txBody>
                  <a:tcPr/>
                </a:tc>
                <a:tc>
                  <a:txBody>
                    <a:bodyPr/>
                    <a:lstStyle/>
                    <a:p>
                      <a:r>
                        <a:rPr lang="en-US" sz="1000"/>
                        <a:t>236817</a:t>
                      </a:r>
                    </a:p>
                  </a:txBody>
                  <a:tcPr/>
                </a:tc>
                <a:tc>
                  <a:txBody>
                    <a:bodyPr/>
                    <a:lstStyle/>
                    <a:p>
                      <a:r>
                        <a:rPr lang="en-US" sz="1000"/>
                        <a:t>199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29290963"/>
                  </a:ext>
                </a:extLst>
              </a:tr>
              <a:tr h="370840">
                <a:tc>
                  <a:txBody>
                    <a:bodyPr/>
                    <a:lstStyle/>
                    <a:p>
                      <a:r>
                        <a:rPr lang="de-DE" sz="1000" b="1"/>
                        <a:t>tagesschau - 2017-08-24 09:20:00</a:t>
                      </a:r>
                      <a:r>
                        <a:rPr lang="de-DE" sz="1000"/>
                        <a:t>
Vor einem Jahr bebte in Italien die Erde. 299 Menschen kamen ums Leben.</a:t>
                      </a:r>
                      <a:endParaRPr lang="en-US" sz="1000"/>
                    </a:p>
                  </a:txBody>
                  <a:tcPr/>
                </a:tc>
                <a:tc>
                  <a:txBody>
                    <a:bodyPr/>
                    <a:lstStyle/>
                    <a:p>
                      <a:r>
                        <a:rPr lang="en-US" sz="1000"/>
                        <a:t>1.1%</a:t>
                      </a:r>
                    </a:p>
                  </a:txBody>
                  <a:tcPr/>
                </a:tc>
                <a:tc>
                  <a:txBody>
                    <a:bodyPr/>
                    <a:lstStyle/>
                    <a:p>
                      <a:r>
                        <a:rPr lang="en-US" sz="1000"/>
                        <a:t>881</a:t>
                      </a:r>
                    </a:p>
                  </a:txBody>
                  <a:tcPr/>
                </a:tc>
                <a:tc>
                  <a:txBody>
                    <a:bodyPr/>
                    <a:lstStyle/>
                    <a:p>
                      <a:r>
                        <a:rPr lang="en-US" sz="1000"/>
                        <a:t>76915</a:t>
                      </a:r>
                    </a:p>
                  </a:txBody>
                  <a:tcPr/>
                </a:tc>
                <a:tc>
                  <a:txBody>
                    <a:bodyPr/>
                    <a:lstStyle/>
                    <a:p>
                      <a:r>
                        <a:rPr lang="en-US" sz="1000"/>
                        <a:t>211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79707353"/>
                  </a:ext>
                </a:extLst>
              </a:tr>
              <a:tr h="370840">
                <a:tc>
                  <a:txBody>
                    <a:bodyPr/>
                    <a:lstStyle/>
                    <a:p>
                      <a:r>
                        <a:rPr lang="de-DE" sz="1000" b="1"/>
                        <a:t>tagesschau - 2017-11-18 09:04:55</a:t>
                      </a:r>
                      <a:r>
                        <a:rPr lang="de-DE" sz="1000"/>
                        <a:t>
Der 23. Weltklimagipfel war alles andere als ein Durchbruch, aber es geht voran – auch ohne die US-Regierung.</a:t>
                      </a:r>
                      <a:endParaRPr lang="en-US" sz="1000"/>
                    </a:p>
                  </a:txBody>
                  <a:tcPr/>
                </a:tc>
                <a:tc>
                  <a:txBody>
                    <a:bodyPr/>
                    <a:lstStyle/>
                    <a:p>
                      <a:r>
                        <a:rPr lang="en-US" sz="1000"/>
                        <a:t>1.2%</a:t>
                      </a:r>
                    </a:p>
                  </a:txBody>
                  <a:tcPr/>
                </a:tc>
                <a:tc>
                  <a:txBody>
                    <a:bodyPr/>
                    <a:lstStyle/>
                    <a:p>
                      <a:r>
                        <a:rPr lang="en-US" sz="1000"/>
                        <a:t>1256</a:t>
                      </a:r>
                    </a:p>
                  </a:txBody>
                  <a:tcPr/>
                </a:tc>
                <a:tc>
                  <a:txBody>
                    <a:bodyPr/>
                    <a:lstStyle/>
                    <a:p>
                      <a:r>
                        <a:rPr lang="en-US" sz="1000"/>
                        <a:t>101696</a:t>
                      </a:r>
                    </a:p>
                  </a:txBody>
                  <a:tcPr/>
                </a:tc>
                <a:tc>
                  <a:txBody>
                    <a:bodyPr/>
                    <a:lstStyle/>
                    <a:p>
                      <a:r>
                        <a:rPr lang="en-US" sz="1000"/>
                        <a:t>148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41654829"/>
                  </a:ext>
                </a:extLst>
              </a:tr>
            </a:tbl>
          </a:graphicData>
        </a:graphic>
      </p:graphicFrame>
      <p:sp>
        <p:nvSpPr>
          <p:cNvPr id="4" name="Text Placeholder 3">
            <a:extLst>
              <a:ext uri="{FF2B5EF4-FFF2-40B4-BE49-F238E27FC236}">
                <a16:creationId xmlns:a16="http://schemas.microsoft.com/office/drawing/2014/main" id="{450AD9C7-2FD8-42C2-98B5-5268F418492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87846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8806E-F0E4-40C2-B6D0-0C6ED9DDBB5A}"/>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0D77D5B4-F9AE-4BD4-BF88-E104A3A711B1}"/>
              </a:ext>
            </a:extLst>
          </p:cNvPr>
          <p:cNvGraphicFramePr>
            <a:graphicFrameLocks noGrp="1"/>
          </p:cNvGraphicFramePr>
          <p:nvPr>
            <p:ph type="tbl" sz="quarter" idx="13"/>
            <p:extLst>
              <p:ext uri="{D42A27DB-BD31-4B8C-83A1-F6EECF244321}">
                <p14:modId xmlns:p14="http://schemas.microsoft.com/office/powerpoint/2010/main" val="26948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34462256"/>
                    </a:ext>
                  </a:extLst>
                </a:gridCol>
                <a:gridCol w="822960">
                  <a:extLst>
                    <a:ext uri="{9D8B030D-6E8A-4147-A177-3AD203B41FA5}">
                      <a16:colId xmlns:a16="http://schemas.microsoft.com/office/drawing/2014/main" val="751541089"/>
                    </a:ext>
                  </a:extLst>
                </a:gridCol>
                <a:gridCol w="822960">
                  <a:extLst>
                    <a:ext uri="{9D8B030D-6E8A-4147-A177-3AD203B41FA5}">
                      <a16:colId xmlns:a16="http://schemas.microsoft.com/office/drawing/2014/main" val="146369553"/>
                    </a:ext>
                  </a:extLst>
                </a:gridCol>
                <a:gridCol w="822960">
                  <a:extLst>
                    <a:ext uri="{9D8B030D-6E8A-4147-A177-3AD203B41FA5}">
                      <a16:colId xmlns:a16="http://schemas.microsoft.com/office/drawing/2014/main" val="3311154852"/>
                    </a:ext>
                  </a:extLst>
                </a:gridCol>
                <a:gridCol w="822960">
                  <a:extLst>
                    <a:ext uri="{9D8B030D-6E8A-4147-A177-3AD203B41FA5}">
                      <a16:colId xmlns:a16="http://schemas.microsoft.com/office/drawing/2014/main" val="2646794126"/>
                    </a:ext>
                  </a:extLst>
                </a:gridCol>
                <a:gridCol w="822960">
                  <a:extLst>
                    <a:ext uri="{9D8B030D-6E8A-4147-A177-3AD203B41FA5}">
                      <a16:colId xmlns:a16="http://schemas.microsoft.com/office/drawing/2014/main" val="3612328968"/>
                    </a:ext>
                  </a:extLst>
                </a:gridCol>
                <a:gridCol w="822960">
                  <a:extLst>
                    <a:ext uri="{9D8B030D-6E8A-4147-A177-3AD203B41FA5}">
                      <a16:colId xmlns:a16="http://schemas.microsoft.com/office/drawing/2014/main" val="4015311259"/>
                    </a:ext>
                  </a:extLst>
                </a:gridCol>
                <a:gridCol w="822960">
                  <a:extLst>
                    <a:ext uri="{9D8B030D-6E8A-4147-A177-3AD203B41FA5}">
                      <a16:colId xmlns:a16="http://schemas.microsoft.com/office/drawing/2014/main" val="1848719804"/>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1280406"/>
                  </a:ext>
                </a:extLst>
              </a:tr>
              <a:tr h="370840">
                <a:tc>
                  <a:txBody>
                    <a:bodyPr/>
                    <a:lstStyle/>
                    <a:p>
                      <a:r>
                        <a:rPr lang="de-DE" sz="1000" b="1"/>
                        <a:t>tagesschau - 2017-06-08 18:00:00</a:t>
                      </a:r>
                      <a:r>
                        <a:rPr lang="de-DE" sz="1000"/>
                        <a:t>
Mit 91 Jahren noch immer fit wie ein Turnschuh.</a:t>
                      </a:r>
                      <a:endParaRPr lang="en-US" sz="1000"/>
                    </a:p>
                  </a:txBody>
                  <a:tcPr/>
                </a:tc>
                <a:tc>
                  <a:txBody>
                    <a:bodyPr/>
                    <a:lstStyle/>
                    <a:p>
                      <a:r>
                        <a:rPr lang="en-US" sz="1000"/>
                        <a:t>17200245</a:t>
                      </a:r>
                    </a:p>
                  </a:txBody>
                  <a:tcPr/>
                </a:tc>
                <a:tc>
                  <a:txBody>
                    <a:bodyPr/>
                    <a:lstStyle/>
                    <a:p>
                      <a:r>
                        <a:rPr lang="en-US" sz="1000"/>
                        <a:t>13826081</a:t>
                      </a:r>
                    </a:p>
                  </a:txBody>
                  <a:tcPr/>
                </a:tc>
                <a:tc>
                  <a:txBody>
                    <a:bodyPr/>
                    <a:lstStyle/>
                    <a:p>
                      <a:r>
                        <a:rPr lang="en-US" sz="1000"/>
                        <a:t>228767</a:t>
                      </a:r>
                    </a:p>
                  </a:txBody>
                  <a:tcPr/>
                </a:tc>
                <a:tc>
                  <a:txBody>
                    <a:bodyPr/>
                    <a:lstStyle/>
                    <a:p>
                      <a:r>
                        <a:rPr lang="en-US" sz="1000"/>
                        <a:t>3145397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2351755"/>
                  </a:ext>
                </a:extLst>
              </a:tr>
              <a:tr h="370840">
                <a:tc>
                  <a:txBody>
                    <a:bodyPr/>
                    <a:lstStyle/>
                    <a:p>
                      <a:r>
                        <a:rPr lang="de-DE" sz="1000" b="1"/>
                        <a:t>tagesschau - 2017-09-12 05:00:00</a:t>
                      </a:r>
                      <a:r>
                        <a:rPr lang="de-DE" sz="1000"/>
                        <a:t>
Gestern wurde er bereits in den sozialen Medien für seine klaren Worte hoch gelobt: Azubi Alexander Jorde fragt Bundeskanzlerin Merkel, warum die Krankenpflege hierzulande in einem so schlechten Zustand ist.</a:t>
                      </a:r>
                      <a:endParaRPr lang="en-US" sz="1000"/>
                    </a:p>
                  </a:txBody>
                  <a:tcPr/>
                </a:tc>
                <a:tc>
                  <a:txBody>
                    <a:bodyPr/>
                    <a:lstStyle/>
                    <a:p>
                      <a:r>
                        <a:rPr lang="en-US" sz="1000"/>
                        <a:t>348451</a:t>
                      </a:r>
                    </a:p>
                  </a:txBody>
                  <a:tcPr/>
                </a:tc>
                <a:tc>
                  <a:txBody>
                    <a:bodyPr/>
                    <a:lstStyle/>
                    <a:p>
                      <a:r>
                        <a:rPr lang="en-US" sz="1000"/>
                        <a:t>264684</a:t>
                      </a:r>
                    </a:p>
                  </a:txBody>
                  <a:tcPr/>
                </a:tc>
                <a:tc>
                  <a:txBody>
                    <a:bodyPr/>
                    <a:lstStyle/>
                    <a:p>
                      <a:r>
                        <a:rPr lang="en-US" sz="1000"/>
                        <a:t>13797</a:t>
                      </a:r>
                    </a:p>
                  </a:txBody>
                  <a:tcPr/>
                </a:tc>
                <a:tc>
                  <a:txBody>
                    <a:bodyPr/>
                    <a:lstStyle/>
                    <a:p>
                      <a:r>
                        <a:rPr lang="en-US" sz="1000"/>
                        <a:t>69970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0345709"/>
                  </a:ext>
                </a:extLst>
              </a:tr>
              <a:tr h="370840">
                <a:tc>
                  <a:txBody>
                    <a:bodyPr/>
                    <a:lstStyle/>
                    <a:p>
                      <a:r>
                        <a:rPr lang="de-DE" sz="1000" b="1"/>
                        <a:t>tagesschau - 2017-08-14 18:15:53</a:t>
                      </a:r>
                      <a:r>
                        <a:rPr lang="de-DE" sz="1000"/>
                        <a:t>
"Don't be a Sucker!" - "Sei kein Trottel!", heißt ein Lehrfilm, den die US-Regierung 1943 produzierte. Aktuell wird er tausendfach im Netz geteilt, um heute wie damals vor faschistischer Propaganda zu warnen.</a:t>
                      </a:r>
                      <a:endParaRPr lang="en-US" sz="1000"/>
                    </a:p>
                  </a:txBody>
                  <a:tcPr/>
                </a:tc>
                <a:tc>
                  <a:txBody>
                    <a:bodyPr/>
                    <a:lstStyle/>
                    <a:p>
                      <a:r>
                        <a:rPr lang="en-US" sz="1000"/>
                        <a:t>217681</a:t>
                      </a:r>
                    </a:p>
                  </a:txBody>
                  <a:tcPr/>
                </a:tc>
                <a:tc>
                  <a:txBody>
                    <a:bodyPr/>
                    <a:lstStyle/>
                    <a:p>
                      <a:r>
                        <a:rPr lang="en-US" sz="1000"/>
                        <a:t>155545</a:t>
                      </a:r>
                    </a:p>
                  </a:txBody>
                  <a:tcPr/>
                </a:tc>
                <a:tc>
                  <a:txBody>
                    <a:bodyPr/>
                    <a:lstStyle/>
                    <a:p>
                      <a:r>
                        <a:rPr lang="en-US" sz="1000"/>
                        <a:t>1594</a:t>
                      </a:r>
                    </a:p>
                  </a:txBody>
                  <a:tcPr/>
                </a:tc>
                <a:tc>
                  <a:txBody>
                    <a:bodyPr/>
                    <a:lstStyle/>
                    <a:p>
                      <a:r>
                        <a:rPr lang="en-US" sz="1000"/>
                        <a:t>60542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2430679"/>
                  </a:ext>
                </a:extLst>
              </a:tr>
              <a:tr h="370840">
                <a:tc>
                  <a:txBody>
                    <a:bodyPr/>
                    <a:lstStyle/>
                    <a:p>
                      <a:r>
                        <a:rPr lang="de-DE" sz="1000" b="1"/>
                        <a:t>tagesschau - 2017-09-25 07:40:22</a:t>
                      </a:r>
                      <a:r>
                        <a:rPr lang="de-DE" sz="1000"/>
                        <a:t>
Münster in Nordrhein-Westfalen / Zweitstimmen</a:t>
                      </a:r>
                      <a:endParaRPr lang="en-US" sz="1000"/>
                    </a:p>
                  </a:txBody>
                  <a:tcPr/>
                </a:tc>
                <a:tc>
                  <a:txBody>
                    <a:bodyPr/>
                    <a:lstStyle/>
                    <a:p>
                      <a:r>
                        <a:rPr lang="en-US" sz="1000"/>
                        <a:t>164614</a:t>
                      </a:r>
                    </a:p>
                  </a:txBody>
                  <a:tcPr/>
                </a:tc>
                <a:tc>
                  <a:txBody>
                    <a:bodyPr/>
                    <a:lstStyle/>
                    <a:p>
                      <a:r>
                        <a:rPr lang="en-US" sz="1000"/>
                        <a:t>149043</a:t>
                      </a:r>
                    </a:p>
                  </a:txBody>
                  <a:tcPr/>
                </a:tc>
                <a:tc>
                  <a:txBody>
                    <a:bodyPr/>
                    <a:lstStyle/>
                    <a:p>
                      <a:r>
                        <a:rPr lang="en-US" sz="1000"/>
                        <a:t>9284</a:t>
                      </a:r>
                    </a:p>
                  </a:txBody>
                  <a:tcPr/>
                </a:tc>
                <a:tc>
                  <a:txBody>
                    <a:bodyPr/>
                    <a:lstStyle/>
                    <a:p>
                      <a:r>
                        <a:rPr lang="en-US" sz="1000"/>
                        <a:t>6287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67323606"/>
                  </a:ext>
                </a:extLst>
              </a:tr>
              <a:tr h="370840">
                <a:tc>
                  <a:txBody>
                    <a:bodyPr/>
                    <a:lstStyle/>
                    <a:p>
                      <a:r>
                        <a:rPr lang="de-DE" sz="1000" b="1"/>
                        <a:t>tagesschau - 2017-02-10 21:53:57</a:t>
                      </a:r>
                      <a:r>
                        <a:rPr lang="de-DE" sz="1000"/>
                        <a:t>
Schauspieler und Menschenrechtsaktivist Richard Gere hat mit einem deutlichen politischen Statement die aktuelle Hollywood-Stimmung auf die Berlinale gebracht.</a:t>
                      </a:r>
                      <a:endParaRPr lang="en-US" sz="1000"/>
                    </a:p>
                  </a:txBody>
                  <a:tcPr/>
                </a:tc>
                <a:tc>
                  <a:txBody>
                    <a:bodyPr/>
                    <a:lstStyle/>
                    <a:p>
                      <a:r>
                        <a:rPr lang="en-US" sz="1000"/>
                        <a:t>148632</a:t>
                      </a:r>
                    </a:p>
                  </a:txBody>
                  <a:tcPr/>
                </a:tc>
                <a:tc>
                  <a:txBody>
                    <a:bodyPr/>
                    <a:lstStyle/>
                    <a:p>
                      <a:r>
                        <a:rPr lang="en-US" sz="1000"/>
                        <a:t>124923</a:t>
                      </a:r>
                    </a:p>
                  </a:txBody>
                  <a:tcPr/>
                </a:tc>
                <a:tc>
                  <a:txBody>
                    <a:bodyPr/>
                    <a:lstStyle/>
                    <a:p>
                      <a:r>
                        <a:rPr lang="en-US" sz="1000"/>
                        <a:t>1034</a:t>
                      </a:r>
                    </a:p>
                  </a:txBody>
                  <a:tcPr/>
                </a:tc>
                <a:tc>
                  <a:txBody>
                    <a:bodyPr/>
                    <a:lstStyle/>
                    <a:p>
                      <a:r>
                        <a:rPr lang="en-US" sz="1000"/>
                        <a:t>22675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93549"/>
                  </a:ext>
                </a:extLst>
              </a:tr>
            </a:tbl>
          </a:graphicData>
        </a:graphic>
      </p:graphicFrame>
      <p:sp>
        <p:nvSpPr>
          <p:cNvPr id="4" name="Text Placeholder 3">
            <a:extLst>
              <a:ext uri="{FF2B5EF4-FFF2-40B4-BE49-F238E27FC236}">
                <a16:creationId xmlns:a16="http://schemas.microsoft.com/office/drawing/2014/main" id="{8D572139-61B0-4709-82EF-7DAF61D5989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867972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01475-382A-452F-A262-A2DD409790B4}"/>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240776F1-EFA6-4FFE-9633-183E4FC5BA39}"/>
              </a:ext>
            </a:extLst>
          </p:cNvPr>
          <p:cNvGraphicFramePr>
            <a:graphicFrameLocks noGrp="1"/>
          </p:cNvGraphicFramePr>
          <p:nvPr>
            <p:ph type="tbl" sz="quarter" idx="13"/>
            <p:extLst>
              <p:ext uri="{D42A27DB-BD31-4B8C-83A1-F6EECF244321}">
                <p14:modId xmlns:p14="http://schemas.microsoft.com/office/powerpoint/2010/main" val="1917838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20635047"/>
                    </a:ext>
                  </a:extLst>
                </a:gridCol>
                <a:gridCol w="822960">
                  <a:extLst>
                    <a:ext uri="{9D8B030D-6E8A-4147-A177-3AD203B41FA5}">
                      <a16:colId xmlns:a16="http://schemas.microsoft.com/office/drawing/2014/main" val="4062044976"/>
                    </a:ext>
                  </a:extLst>
                </a:gridCol>
                <a:gridCol w="493776">
                  <a:extLst>
                    <a:ext uri="{9D8B030D-6E8A-4147-A177-3AD203B41FA5}">
                      <a16:colId xmlns:a16="http://schemas.microsoft.com/office/drawing/2014/main" val="4220766451"/>
                    </a:ext>
                  </a:extLst>
                </a:gridCol>
                <a:gridCol w="493776">
                  <a:extLst>
                    <a:ext uri="{9D8B030D-6E8A-4147-A177-3AD203B41FA5}">
                      <a16:colId xmlns:a16="http://schemas.microsoft.com/office/drawing/2014/main" val="16259653"/>
                    </a:ext>
                  </a:extLst>
                </a:gridCol>
                <a:gridCol w="493776">
                  <a:extLst>
                    <a:ext uri="{9D8B030D-6E8A-4147-A177-3AD203B41FA5}">
                      <a16:colId xmlns:a16="http://schemas.microsoft.com/office/drawing/2014/main" val="453083697"/>
                    </a:ext>
                  </a:extLst>
                </a:gridCol>
                <a:gridCol w="493776">
                  <a:extLst>
                    <a:ext uri="{9D8B030D-6E8A-4147-A177-3AD203B41FA5}">
                      <a16:colId xmlns:a16="http://schemas.microsoft.com/office/drawing/2014/main" val="3897504215"/>
                    </a:ext>
                  </a:extLst>
                </a:gridCol>
                <a:gridCol w="493776">
                  <a:extLst>
                    <a:ext uri="{9D8B030D-6E8A-4147-A177-3AD203B41FA5}">
                      <a16:colId xmlns:a16="http://schemas.microsoft.com/office/drawing/2014/main" val="2334593866"/>
                    </a:ext>
                  </a:extLst>
                </a:gridCol>
                <a:gridCol w="493776">
                  <a:extLst>
                    <a:ext uri="{9D8B030D-6E8A-4147-A177-3AD203B41FA5}">
                      <a16:colId xmlns:a16="http://schemas.microsoft.com/office/drawing/2014/main" val="2080398439"/>
                    </a:ext>
                  </a:extLst>
                </a:gridCol>
                <a:gridCol w="493776">
                  <a:extLst>
                    <a:ext uri="{9D8B030D-6E8A-4147-A177-3AD203B41FA5}">
                      <a16:colId xmlns:a16="http://schemas.microsoft.com/office/drawing/2014/main" val="1325056873"/>
                    </a:ext>
                  </a:extLst>
                </a:gridCol>
                <a:gridCol w="493776">
                  <a:extLst>
                    <a:ext uri="{9D8B030D-6E8A-4147-A177-3AD203B41FA5}">
                      <a16:colId xmlns:a16="http://schemas.microsoft.com/office/drawing/2014/main" val="2180566260"/>
                    </a:ext>
                  </a:extLst>
                </a:gridCol>
                <a:gridCol w="493776">
                  <a:extLst>
                    <a:ext uri="{9D8B030D-6E8A-4147-A177-3AD203B41FA5}">
                      <a16:colId xmlns:a16="http://schemas.microsoft.com/office/drawing/2014/main" val="2243311481"/>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05977214"/>
                  </a:ext>
                </a:extLst>
              </a:tr>
              <a:tr h="370840">
                <a:tc>
                  <a:txBody>
                    <a:bodyPr/>
                    <a:lstStyle/>
                    <a:p>
                      <a:r>
                        <a:rPr lang="de-DE" sz="1000" b="1"/>
                        <a:t>tagesschau - 2017-06-08 18:00:00</a:t>
                      </a:r>
                      <a:r>
                        <a:rPr lang="de-DE" sz="1000"/>
                        <a:t>
Mit 91 Jahren noch immer fit wie ein Turnschuh.
</a:t>
                      </a:r>
                      <a:r>
                        <a:rPr lang="de-DE" sz="1000" b="1"/>
                        <a:t>Attachment:</a:t>
                      </a:r>
                      <a:r>
                        <a:rPr lang="de-DE" sz="1000"/>
                        <a:t>
</a:t>
                      </a:r>
                      <a:r>
                        <a:rPr lang="de-DE" sz="1000" i="1"/>
                        <a:t>Name</a:t>
                      </a:r>
                      <a:r>
                        <a:rPr lang="de-DE" sz="1000"/>
                        <a:t>: Turnoma</a:t>
                      </a:r>
                      <a:endParaRPr lang="en-US" sz="1000"/>
                    </a:p>
                  </a:txBody>
                  <a:tcPr/>
                </a:tc>
                <a:tc>
                  <a:txBody>
                    <a:bodyPr/>
                    <a:lstStyle/>
                    <a:p>
                      <a:r>
                        <a:rPr lang="en-US" sz="1000"/>
                        <a:t>13826081</a:t>
                      </a:r>
                    </a:p>
                  </a:txBody>
                  <a:tcPr/>
                </a:tc>
                <a:tc>
                  <a:txBody>
                    <a:bodyPr/>
                    <a:lstStyle/>
                    <a:p>
                      <a:r>
                        <a:rPr lang="en-US" sz="1000"/>
                        <a:t>10514930</a:t>
                      </a:r>
                    </a:p>
                  </a:txBody>
                  <a:tcPr/>
                </a:tc>
                <a:tc>
                  <a:txBody>
                    <a:bodyPr/>
                    <a:lstStyle/>
                    <a:p>
                      <a:r>
                        <a:rPr lang="en-US" sz="1000"/>
                        <a:t>1021355</a:t>
                      </a:r>
                    </a:p>
                  </a:txBody>
                  <a:tcPr/>
                </a:tc>
                <a:tc>
                  <a:txBody>
                    <a:bodyPr/>
                    <a:lstStyle/>
                    <a:p>
                      <a:r>
                        <a:rPr lang="en-US" sz="1000"/>
                        <a:t>2089374</a:t>
                      </a:r>
                    </a:p>
                  </a:txBody>
                  <a:tcPr/>
                </a:tc>
                <a:tc>
                  <a:txBody>
                    <a:bodyPr/>
                    <a:lstStyle/>
                    <a:p>
                      <a:r>
                        <a:rPr lang="en-US" sz="1000"/>
                        <a:t>178188</a:t>
                      </a:r>
                    </a:p>
                  </a:txBody>
                  <a:tcPr/>
                </a:tc>
                <a:tc>
                  <a:txBody>
                    <a:bodyPr/>
                    <a:lstStyle/>
                    <a:p>
                      <a:r>
                        <a:rPr lang="en-US" sz="1000"/>
                        <a:t>19504</a:t>
                      </a:r>
                    </a:p>
                  </a:txBody>
                  <a:tcPr/>
                </a:tc>
                <a:tc>
                  <a:txBody>
                    <a:bodyPr/>
                    <a:lstStyle/>
                    <a:p>
                      <a:r>
                        <a:rPr lang="en-US" sz="1000"/>
                        <a:t>2730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1184624"/>
                  </a:ext>
                </a:extLst>
              </a:tr>
              <a:tr h="370840">
                <a:tc>
                  <a:txBody>
                    <a:bodyPr/>
                    <a:lstStyle/>
                    <a:p>
                      <a:r>
                        <a:rPr lang="de-DE" sz="1000" b="1"/>
                        <a:t>tagesschau - 2017-09-12 05:00:00</a:t>
                      </a:r>
                      <a:r>
                        <a:rPr lang="de-DE" sz="1000"/>
                        <a:t>
Gestern wurde er bereits in den sozialen Medien für seine klaren Worte hoch gelobt: Azubi Alexander Jorde fragt Bundeskanzlerin Merkel, warum die Krankenpflege hierzulande in einem so schlechten Zustand ist.</a:t>
                      </a:r>
                      <a:endParaRPr lang="en-US" sz="1000"/>
                    </a:p>
                  </a:txBody>
                  <a:tcPr/>
                </a:tc>
                <a:tc>
                  <a:txBody>
                    <a:bodyPr/>
                    <a:lstStyle/>
                    <a:p>
                      <a:r>
                        <a:rPr lang="en-US" sz="1000"/>
                        <a:t>264684</a:t>
                      </a:r>
                    </a:p>
                  </a:txBody>
                  <a:tcPr/>
                </a:tc>
                <a:tc>
                  <a:txBody>
                    <a:bodyPr/>
                    <a:lstStyle/>
                    <a:p>
                      <a:r>
                        <a:rPr lang="en-US" sz="1000"/>
                        <a:t>250774</a:t>
                      </a:r>
                    </a:p>
                  </a:txBody>
                  <a:tcPr/>
                </a:tc>
                <a:tc>
                  <a:txBody>
                    <a:bodyPr/>
                    <a:lstStyle/>
                    <a:p>
                      <a:r>
                        <a:rPr lang="en-US" sz="1000"/>
                        <a:t>3831</a:t>
                      </a:r>
                    </a:p>
                  </a:txBody>
                  <a:tcPr/>
                </a:tc>
                <a:tc>
                  <a:txBody>
                    <a:bodyPr/>
                    <a:lstStyle/>
                    <a:p>
                      <a:r>
                        <a:rPr lang="en-US" sz="1000"/>
                        <a:t>1772</a:t>
                      </a:r>
                    </a:p>
                  </a:txBody>
                  <a:tcPr/>
                </a:tc>
                <a:tc>
                  <a:txBody>
                    <a:bodyPr/>
                    <a:lstStyle/>
                    <a:p>
                      <a:r>
                        <a:rPr lang="en-US" sz="1000"/>
                        <a:t>1575</a:t>
                      </a:r>
                    </a:p>
                  </a:txBody>
                  <a:tcPr/>
                </a:tc>
                <a:tc>
                  <a:txBody>
                    <a:bodyPr/>
                    <a:lstStyle/>
                    <a:p>
                      <a:r>
                        <a:rPr lang="en-US" sz="1000"/>
                        <a:t>2800</a:t>
                      </a:r>
                    </a:p>
                  </a:txBody>
                  <a:tcPr/>
                </a:tc>
                <a:tc>
                  <a:txBody>
                    <a:bodyPr/>
                    <a:lstStyle/>
                    <a:p>
                      <a:r>
                        <a:rPr lang="en-US" sz="1000"/>
                        <a:t>3932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77578067"/>
                  </a:ext>
                </a:extLst>
              </a:tr>
              <a:tr h="370840">
                <a:tc>
                  <a:txBody>
                    <a:bodyPr/>
                    <a:lstStyle/>
                    <a:p>
                      <a:r>
                        <a:rPr lang="de-DE" sz="1000" b="1"/>
                        <a:t>tagesschau - 2017-08-14 18:15:53</a:t>
                      </a:r>
                      <a:r>
                        <a:rPr lang="de-DE" sz="1000"/>
                        <a:t>
"Don't be a Sucker!" - "Sei kein Trottel!", heißt ein Lehrfilm, den die US-Regierung 1943 produzierte. Aktuell wird er tausendfach im Netz geteilt, um heute wie damals vor faschistischer Propaganda zu warnen.</a:t>
                      </a:r>
                      <a:endParaRPr lang="en-US" sz="1000"/>
                    </a:p>
                  </a:txBody>
                  <a:tcPr/>
                </a:tc>
                <a:tc>
                  <a:txBody>
                    <a:bodyPr/>
                    <a:lstStyle/>
                    <a:p>
                      <a:r>
                        <a:rPr lang="en-US" sz="1000"/>
                        <a:t>155545</a:t>
                      </a:r>
                    </a:p>
                  </a:txBody>
                  <a:tcPr/>
                </a:tc>
                <a:tc>
                  <a:txBody>
                    <a:bodyPr/>
                    <a:lstStyle/>
                    <a:p>
                      <a:r>
                        <a:rPr lang="en-US" sz="1000"/>
                        <a:t>147214</a:t>
                      </a:r>
                    </a:p>
                  </a:txBody>
                  <a:tcPr/>
                </a:tc>
                <a:tc>
                  <a:txBody>
                    <a:bodyPr/>
                    <a:lstStyle/>
                    <a:p>
                      <a:r>
                        <a:rPr lang="en-US" sz="1000"/>
                        <a:t>3523</a:t>
                      </a:r>
                    </a:p>
                  </a:txBody>
                  <a:tcPr/>
                </a:tc>
                <a:tc>
                  <a:txBody>
                    <a:bodyPr/>
                    <a:lstStyle/>
                    <a:p>
                      <a:r>
                        <a:rPr lang="en-US" sz="1000"/>
                        <a:t>1049</a:t>
                      </a:r>
                    </a:p>
                  </a:txBody>
                  <a:tcPr/>
                </a:tc>
                <a:tc>
                  <a:txBody>
                    <a:bodyPr/>
                    <a:lstStyle/>
                    <a:p>
                      <a:r>
                        <a:rPr lang="en-US" sz="1000"/>
                        <a:t>263</a:t>
                      </a:r>
                    </a:p>
                  </a:txBody>
                  <a:tcPr/>
                </a:tc>
                <a:tc>
                  <a:txBody>
                    <a:bodyPr/>
                    <a:lstStyle/>
                    <a:p>
                      <a:r>
                        <a:rPr lang="en-US" sz="1000"/>
                        <a:t>2937</a:t>
                      </a:r>
                    </a:p>
                  </a:txBody>
                  <a:tcPr/>
                </a:tc>
                <a:tc>
                  <a:txBody>
                    <a:bodyPr/>
                    <a:lstStyle/>
                    <a:p>
                      <a:r>
                        <a:rPr lang="en-US" sz="1000"/>
                        <a:t>559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0235532"/>
                  </a:ext>
                </a:extLst>
              </a:tr>
              <a:tr h="370840">
                <a:tc>
                  <a:txBody>
                    <a:bodyPr/>
                    <a:lstStyle/>
                    <a:p>
                      <a:r>
                        <a:rPr lang="de-DE" sz="1000" b="1"/>
                        <a:t>tagesschau - 2017-09-25 07:40:22</a:t>
                      </a:r>
                      <a:r>
                        <a:rPr lang="de-DE" sz="1000"/>
                        <a:t>
Münster in Nordrhein-Westfalen / Zweitstimmen</a:t>
                      </a:r>
                      <a:endParaRPr lang="en-US" sz="1000"/>
                    </a:p>
                  </a:txBody>
                  <a:tcPr/>
                </a:tc>
                <a:tc>
                  <a:txBody>
                    <a:bodyPr/>
                    <a:lstStyle/>
                    <a:p>
                      <a:r>
                        <a:rPr lang="en-US" sz="1000"/>
                        <a:t>149043</a:t>
                      </a:r>
                    </a:p>
                  </a:txBody>
                  <a:tcPr/>
                </a:tc>
                <a:tc>
                  <a:txBody>
                    <a:bodyPr/>
                    <a:lstStyle/>
                    <a:p>
                      <a:r>
                        <a:rPr lang="en-US" sz="1000"/>
                        <a:t>138084</a:t>
                      </a:r>
                    </a:p>
                  </a:txBody>
                  <a:tcPr/>
                </a:tc>
                <a:tc>
                  <a:txBody>
                    <a:bodyPr/>
                    <a:lstStyle/>
                    <a:p>
                      <a:r>
                        <a:rPr lang="en-US" sz="1000"/>
                        <a:t>8235</a:t>
                      </a:r>
                    </a:p>
                  </a:txBody>
                  <a:tcPr/>
                </a:tc>
                <a:tc>
                  <a:txBody>
                    <a:bodyPr/>
                    <a:lstStyle/>
                    <a:p>
                      <a:r>
                        <a:rPr lang="en-US" sz="1000"/>
                        <a:t>426</a:t>
                      </a:r>
                    </a:p>
                  </a:txBody>
                  <a:tcPr/>
                </a:tc>
                <a:tc>
                  <a:txBody>
                    <a:bodyPr/>
                    <a:lstStyle/>
                    <a:p>
                      <a:r>
                        <a:rPr lang="en-US" sz="1000"/>
                        <a:t>308</a:t>
                      </a:r>
                    </a:p>
                  </a:txBody>
                  <a:tcPr/>
                </a:tc>
                <a:tc>
                  <a:txBody>
                    <a:bodyPr/>
                    <a:lstStyle/>
                    <a:p>
                      <a:r>
                        <a:rPr lang="en-US" sz="1000"/>
                        <a:t>1853</a:t>
                      </a:r>
                    </a:p>
                  </a:txBody>
                  <a:tcPr/>
                </a:tc>
                <a:tc>
                  <a:txBody>
                    <a:bodyPr/>
                    <a:lstStyle/>
                    <a:p>
                      <a:r>
                        <a:rPr lang="en-US" sz="1000"/>
                        <a:t>137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35090104"/>
                  </a:ext>
                </a:extLst>
              </a:tr>
              <a:tr h="370840">
                <a:tc>
                  <a:txBody>
                    <a:bodyPr/>
                    <a:lstStyle/>
                    <a:p>
                      <a:r>
                        <a:rPr lang="en-US" sz="1000" b="1"/>
                        <a:t>tagesschau - 2017-01-29 09:32:18</a:t>
                      </a:r>
                      <a:r>
                        <a:rPr lang="en-US" sz="1000"/>
                        <a:t>
Kanadas Premierminister hat via Twitter auf Trumps Einreiseverbot reagiert.
</a:t>
                      </a:r>
                      <a:r>
                        <a:rPr lang="en-US" sz="1000" b="1"/>
                        <a:t>Attachment:</a:t>
                      </a:r>
                      <a:r>
                        <a:rPr lang="en-US" sz="1000"/>
                        <a:t>
</a:t>
                      </a:r>
                      <a:r>
                        <a:rPr lang="en-US" sz="1000" i="1"/>
                        <a:t>Name</a:t>
                      </a:r>
                      <a:r>
                        <a:rPr lang="en-US" sz="1000"/>
                        <a:t>: Timeline Photos</a:t>
                      </a:r>
                    </a:p>
                  </a:txBody>
                  <a:tcPr/>
                </a:tc>
                <a:tc>
                  <a:txBody>
                    <a:bodyPr/>
                    <a:lstStyle/>
                    <a:p>
                      <a:r>
                        <a:rPr lang="en-US" sz="1000"/>
                        <a:t>135034</a:t>
                      </a:r>
                    </a:p>
                  </a:txBody>
                  <a:tcPr/>
                </a:tc>
                <a:tc>
                  <a:txBody>
                    <a:bodyPr/>
                    <a:lstStyle/>
                    <a:p>
                      <a:r>
                        <a:rPr lang="en-US" sz="1000"/>
                        <a:t>126260</a:t>
                      </a:r>
                    </a:p>
                  </a:txBody>
                  <a:tcPr/>
                </a:tc>
                <a:tc>
                  <a:txBody>
                    <a:bodyPr/>
                    <a:lstStyle/>
                    <a:p>
                      <a:r>
                        <a:rPr lang="en-US" sz="1000"/>
                        <a:t>7290</a:t>
                      </a:r>
                    </a:p>
                  </a:txBody>
                  <a:tcPr/>
                </a:tc>
                <a:tc>
                  <a:txBody>
                    <a:bodyPr/>
                    <a:lstStyle/>
                    <a:p>
                      <a:r>
                        <a:rPr lang="en-US" sz="1000"/>
                        <a:t>437</a:t>
                      </a:r>
                    </a:p>
                  </a:txBody>
                  <a:tcPr/>
                </a:tc>
                <a:tc>
                  <a:txBody>
                    <a:bodyPr/>
                    <a:lstStyle/>
                    <a:p>
                      <a:r>
                        <a:rPr lang="en-US" sz="1000"/>
                        <a:t>878</a:t>
                      </a:r>
                    </a:p>
                  </a:txBody>
                  <a:tcPr/>
                </a:tc>
                <a:tc>
                  <a:txBody>
                    <a:bodyPr/>
                    <a:lstStyle/>
                    <a:p>
                      <a:r>
                        <a:rPr lang="en-US" sz="1000"/>
                        <a:t>42</a:t>
                      </a:r>
                    </a:p>
                  </a:txBody>
                  <a:tcPr/>
                </a:tc>
                <a:tc>
                  <a:txBody>
                    <a:bodyPr/>
                    <a:lstStyle/>
                    <a:p>
                      <a:r>
                        <a:rPr lang="en-US" sz="1000"/>
                        <a:t>127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9517708"/>
                  </a:ext>
                </a:extLst>
              </a:tr>
            </a:tbl>
          </a:graphicData>
        </a:graphic>
      </p:graphicFrame>
      <p:sp>
        <p:nvSpPr>
          <p:cNvPr id="4" name="Text Placeholder 3">
            <a:extLst>
              <a:ext uri="{FF2B5EF4-FFF2-40B4-BE49-F238E27FC236}">
                <a16:creationId xmlns:a16="http://schemas.microsoft.com/office/drawing/2014/main" id="{1C42FA22-2A67-4AB1-B4C3-2010358BC67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686266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04356-D699-4C7C-8171-73D4A5042990}"/>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C02AF354-91A4-4AD9-A25B-5FB91B84285E}"/>
              </a:ext>
            </a:extLst>
          </p:cNvPr>
          <p:cNvGraphicFramePr>
            <a:graphicFrameLocks noGrp="1"/>
          </p:cNvGraphicFramePr>
          <p:nvPr>
            <p:ph type="tbl" sz="quarter" idx="13"/>
            <p:extLst>
              <p:ext uri="{D42A27DB-BD31-4B8C-83A1-F6EECF244321}">
                <p14:modId xmlns:p14="http://schemas.microsoft.com/office/powerpoint/2010/main" val="4229053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31915430"/>
                    </a:ext>
                  </a:extLst>
                </a:gridCol>
                <a:gridCol w="493776">
                  <a:extLst>
                    <a:ext uri="{9D8B030D-6E8A-4147-A177-3AD203B41FA5}">
                      <a16:colId xmlns:a16="http://schemas.microsoft.com/office/drawing/2014/main" val="330365526"/>
                    </a:ext>
                  </a:extLst>
                </a:gridCol>
                <a:gridCol w="411480">
                  <a:extLst>
                    <a:ext uri="{9D8B030D-6E8A-4147-A177-3AD203B41FA5}">
                      <a16:colId xmlns:a16="http://schemas.microsoft.com/office/drawing/2014/main" val="808435943"/>
                    </a:ext>
                  </a:extLst>
                </a:gridCol>
                <a:gridCol w="411480">
                  <a:extLst>
                    <a:ext uri="{9D8B030D-6E8A-4147-A177-3AD203B41FA5}">
                      <a16:colId xmlns:a16="http://schemas.microsoft.com/office/drawing/2014/main" val="1224811236"/>
                    </a:ext>
                  </a:extLst>
                </a:gridCol>
                <a:gridCol w="246888">
                  <a:extLst>
                    <a:ext uri="{9D8B030D-6E8A-4147-A177-3AD203B41FA5}">
                      <a16:colId xmlns:a16="http://schemas.microsoft.com/office/drawing/2014/main" val="4171621528"/>
                    </a:ext>
                  </a:extLst>
                </a:gridCol>
                <a:gridCol w="658368">
                  <a:extLst>
                    <a:ext uri="{9D8B030D-6E8A-4147-A177-3AD203B41FA5}">
                      <a16:colId xmlns:a16="http://schemas.microsoft.com/office/drawing/2014/main" val="3879436326"/>
                    </a:ext>
                  </a:extLst>
                </a:gridCol>
                <a:gridCol w="576072">
                  <a:extLst>
                    <a:ext uri="{9D8B030D-6E8A-4147-A177-3AD203B41FA5}">
                      <a16:colId xmlns:a16="http://schemas.microsoft.com/office/drawing/2014/main" val="2234516552"/>
                    </a:ext>
                  </a:extLst>
                </a:gridCol>
                <a:gridCol w="576072">
                  <a:extLst>
                    <a:ext uri="{9D8B030D-6E8A-4147-A177-3AD203B41FA5}">
                      <a16:colId xmlns:a16="http://schemas.microsoft.com/office/drawing/2014/main" val="359019882"/>
                    </a:ext>
                  </a:extLst>
                </a:gridCol>
                <a:gridCol w="411480">
                  <a:extLst>
                    <a:ext uri="{9D8B030D-6E8A-4147-A177-3AD203B41FA5}">
                      <a16:colId xmlns:a16="http://schemas.microsoft.com/office/drawing/2014/main" val="1624775983"/>
                    </a:ext>
                  </a:extLst>
                </a:gridCol>
                <a:gridCol w="658368">
                  <a:extLst>
                    <a:ext uri="{9D8B030D-6E8A-4147-A177-3AD203B41FA5}">
                      <a16:colId xmlns:a16="http://schemas.microsoft.com/office/drawing/2014/main" val="2004715420"/>
                    </a:ext>
                  </a:extLst>
                </a:gridCol>
                <a:gridCol w="329184">
                  <a:extLst>
                    <a:ext uri="{9D8B030D-6E8A-4147-A177-3AD203B41FA5}">
                      <a16:colId xmlns:a16="http://schemas.microsoft.com/office/drawing/2014/main" val="3044181586"/>
                    </a:ext>
                  </a:extLst>
                </a:gridCol>
                <a:gridCol w="493776">
                  <a:extLst>
                    <a:ext uri="{9D8B030D-6E8A-4147-A177-3AD203B41FA5}">
                      <a16:colId xmlns:a16="http://schemas.microsoft.com/office/drawing/2014/main" val="2065335562"/>
                    </a:ext>
                  </a:extLst>
                </a:gridCol>
                <a:gridCol w="329184">
                  <a:extLst>
                    <a:ext uri="{9D8B030D-6E8A-4147-A177-3AD203B41FA5}">
                      <a16:colId xmlns:a16="http://schemas.microsoft.com/office/drawing/2014/main" val="302354851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868895965"/>
                  </a:ext>
                </a:extLst>
              </a:tr>
              <a:tr h="370840">
                <a:tc>
                  <a:txBody>
                    <a:bodyPr/>
                    <a:lstStyle/>
                    <a:p>
                      <a:r>
                        <a:rPr lang="de-DE" sz="1000" b="1"/>
                        <a:t>tagesschau - 2017-04-19 03:30:00</a:t>
                      </a:r>
                      <a:r>
                        <a:rPr lang="de-DE" sz="1000"/>
                        <a:t>
"Erdogan hat die Todesstrafe auf die Agenda gesetzt." Deutschtürken, die das unterstützen, "mögen ihren deutschen Pass abgeben" - Sonia Mikich kommentiert.</a:t>
                      </a:r>
                      <a:endParaRPr lang="en-US" sz="1000"/>
                    </a:p>
                  </a:txBody>
                  <a:tcPr/>
                </a:tc>
                <a:tc>
                  <a:txBody>
                    <a:bodyPr/>
                    <a:lstStyle/>
                    <a:p>
                      <a:r>
                        <a:rPr lang="en-US" sz="1000"/>
                        <a:t>897504</a:t>
                      </a:r>
                    </a:p>
                  </a:txBody>
                  <a:tcPr/>
                </a:tc>
                <a:tc>
                  <a:txBody>
                    <a:bodyPr/>
                    <a:lstStyle/>
                    <a:p>
                      <a:r>
                        <a:rPr lang="en-US" sz="1000"/>
                        <a:t>0</a:t>
                      </a:r>
                    </a:p>
                  </a:txBody>
                  <a:tcPr/>
                </a:tc>
                <a:tc>
                  <a:txBody>
                    <a:bodyPr/>
                    <a:lstStyle/>
                    <a:p>
                      <a:r>
                        <a:rPr lang="en-US" sz="1000"/>
                        <a:t>1884812</a:t>
                      </a:r>
                    </a:p>
                  </a:txBody>
                  <a:tcPr/>
                </a:tc>
                <a:tc>
                  <a:txBody>
                    <a:bodyPr/>
                    <a:lstStyle/>
                    <a:p>
                      <a:r>
                        <a:rPr lang="en-US" sz="1000"/>
                        <a:t>01:51</a:t>
                      </a:r>
                    </a:p>
                  </a:txBody>
                  <a:tcPr/>
                </a:tc>
                <a:tc>
                  <a:txBody>
                    <a:bodyPr/>
                    <a:lstStyle/>
                    <a:p>
                      <a:r>
                        <a:rPr lang="en-US" sz="1000"/>
                        <a:t>13%</a:t>
                      </a:r>
                    </a:p>
                  </a:txBody>
                  <a:tcPr/>
                </a:tc>
                <a:tc>
                  <a:txBody>
                    <a:bodyPr/>
                    <a:lstStyle/>
                    <a:p>
                      <a:r>
                        <a:rPr lang="en-US" sz="1000"/>
                        <a:t>0</a:t>
                      </a:r>
                    </a:p>
                  </a:txBody>
                  <a:tcPr/>
                </a:tc>
                <a:tc>
                  <a:txBody>
                    <a:bodyPr/>
                    <a:lstStyle/>
                    <a:p>
                      <a:r>
                        <a:rPr lang="en-US" sz="1000"/>
                        <a:t>648061</a:t>
                      </a:r>
                    </a:p>
                  </a:txBody>
                  <a:tcPr/>
                </a:tc>
                <a:tc>
                  <a:txBody>
                    <a:bodyPr/>
                    <a:lstStyle/>
                    <a:p>
                      <a:r>
                        <a:rPr lang="en-US" sz="1000"/>
                        <a:t>1236751</a:t>
                      </a:r>
                    </a:p>
                  </a:txBody>
                  <a:tcPr/>
                </a:tc>
                <a:tc>
                  <a:txBody>
                    <a:bodyPr/>
                    <a:lstStyle/>
                    <a:p>
                      <a:r>
                        <a:rPr lang="en-US" sz="1000"/>
                        <a:t>4721831</a:t>
                      </a:r>
                    </a:p>
                  </a:txBody>
                  <a:tcPr/>
                </a:tc>
                <a:tc>
                  <a:txBody>
                    <a:bodyPr/>
                    <a:lstStyle/>
                    <a:p>
                      <a:r>
                        <a:rPr lang="en-US" sz="1000"/>
                        <a:t>75925</a:t>
                      </a:r>
                    </a:p>
                  </a:txBody>
                  <a:tcPr/>
                </a:tc>
                <a:tc>
                  <a:txBody>
                    <a:bodyPr/>
                    <a:lstStyle/>
                    <a:p>
                      <a:r>
                        <a:rPr lang="en-US" sz="1000"/>
                        <a:t>12883</a:t>
                      </a:r>
                    </a:p>
                  </a:txBody>
                  <a:tcPr/>
                </a:tc>
                <a:tc>
                  <a:txBody>
                    <a:bodyPr/>
                    <a:lstStyle/>
                    <a:p>
                      <a:r>
                        <a:rPr lang="en-US" sz="1000"/>
                        <a:t>22152</a:t>
                      </a:r>
                    </a:p>
                  </a:txBody>
                  <a:tcPr/>
                </a:tc>
                <a:extLst>
                  <a:ext uri="{0D108BD9-81ED-4DB2-BD59-A6C34878D82A}">
                    <a16:rowId xmlns:a16="http://schemas.microsoft.com/office/drawing/2014/main" val="3658483861"/>
                  </a:ext>
                </a:extLst>
              </a:tr>
              <a:tr h="370840">
                <a:tc>
                  <a:txBody>
                    <a:bodyPr/>
                    <a:lstStyle/>
                    <a:p>
                      <a:r>
                        <a:rPr lang="de-DE" sz="1000" b="1"/>
                        <a:t>tagesschau - 2017-07-09 17:14:52</a:t>
                      </a:r>
                      <a:r>
                        <a:rPr lang="de-DE" sz="1000"/>
                        <a:t>
Es wird noch eine ganze Weile dauern, bis die Hamburger Krawall-Nächte aufgearbeitet sind. Im Schanzenviertel schaffen die Bewohner unterdessen saubere Tatsachen.</a:t>
                      </a:r>
                      <a:endParaRPr lang="en-US" sz="1000"/>
                    </a:p>
                  </a:txBody>
                  <a:tcPr/>
                </a:tc>
                <a:tc>
                  <a:txBody>
                    <a:bodyPr/>
                    <a:lstStyle/>
                    <a:p>
                      <a:r>
                        <a:rPr lang="en-US" sz="1000"/>
                        <a:t>756660</a:t>
                      </a:r>
                    </a:p>
                  </a:txBody>
                  <a:tcPr/>
                </a:tc>
                <a:tc>
                  <a:txBody>
                    <a:bodyPr/>
                    <a:lstStyle/>
                    <a:p>
                      <a:r>
                        <a:rPr lang="en-US" sz="1000"/>
                        <a:t>0</a:t>
                      </a:r>
                    </a:p>
                  </a:txBody>
                  <a:tcPr/>
                </a:tc>
                <a:tc>
                  <a:txBody>
                    <a:bodyPr/>
                    <a:lstStyle/>
                    <a:p>
                      <a:r>
                        <a:rPr lang="en-US" sz="1000"/>
                        <a:t>1217477</a:t>
                      </a:r>
                    </a:p>
                  </a:txBody>
                  <a:tcPr/>
                </a:tc>
                <a:tc>
                  <a:txBody>
                    <a:bodyPr/>
                    <a:lstStyle/>
                    <a:p>
                      <a:r>
                        <a:rPr lang="en-US" sz="1000"/>
                        <a:t>00:30</a:t>
                      </a:r>
                    </a:p>
                  </a:txBody>
                  <a:tcPr/>
                </a:tc>
                <a:tc>
                  <a:txBody>
                    <a:bodyPr/>
                    <a:lstStyle/>
                    <a:p>
                      <a:r>
                        <a:rPr lang="en-US" sz="1000"/>
                        <a:t>36%</a:t>
                      </a:r>
                    </a:p>
                  </a:txBody>
                  <a:tcPr/>
                </a:tc>
                <a:tc>
                  <a:txBody>
                    <a:bodyPr/>
                    <a:lstStyle/>
                    <a:p>
                      <a:r>
                        <a:rPr lang="en-US" sz="1000"/>
                        <a:t>0</a:t>
                      </a:r>
                    </a:p>
                  </a:txBody>
                  <a:tcPr/>
                </a:tc>
                <a:tc>
                  <a:txBody>
                    <a:bodyPr/>
                    <a:lstStyle/>
                    <a:p>
                      <a:r>
                        <a:rPr lang="en-US" sz="1000"/>
                        <a:t>998919</a:t>
                      </a:r>
                    </a:p>
                  </a:txBody>
                  <a:tcPr/>
                </a:tc>
                <a:tc>
                  <a:txBody>
                    <a:bodyPr/>
                    <a:lstStyle/>
                    <a:p>
                      <a:r>
                        <a:rPr lang="en-US" sz="1000"/>
                        <a:t>218558</a:t>
                      </a:r>
                    </a:p>
                  </a:txBody>
                  <a:tcPr/>
                </a:tc>
                <a:tc>
                  <a:txBody>
                    <a:bodyPr/>
                    <a:lstStyle/>
                    <a:p>
                      <a:r>
                        <a:rPr lang="en-US" sz="1000"/>
                        <a:t>2743451</a:t>
                      </a:r>
                    </a:p>
                  </a:txBody>
                  <a:tcPr/>
                </a:tc>
                <a:tc>
                  <a:txBody>
                    <a:bodyPr/>
                    <a:lstStyle/>
                    <a:p>
                      <a:r>
                        <a:rPr lang="en-US" sz="1000"/>
                        <a:t>40822</a:t>
                      </a:r>
                    </a:p>
                  </a:txBody>
                  <a:tcPr/>
                </a:tc>
                <a:tc>
                  <a:txBody>
                    <a:bodyPr/>
                    <a:lstStyle/>
                    <a:p>
                      <a:r>
                        <a:rPr lang="en-US" sz="1000"/>
                        <a:t>2298</a:t>
                      </a:r>
                    </a:p>
                  </a:txBody>
                  <a:tcPr/>
                </a:tc>
                <a:tc>
                  <a:txBody>
                    <a:bodyPr/>
                    <a:lstStyle/>
                    <a:p>
                      <a:r>
                        <a:rPr lang="en-US" sz="1000"/>
                        <a:t>3582</a:t>
                      </a:r>
                    </a:p>
                  </a:txBody>
                  <a:tcPr/>
                </a:tc>
                <a:extLst>
                  <a:ext uri="{0D108BD9-81ED-4DB2-BD59-A6C34878D82A}">
                    <a16:rowId xmlns:a16="http://schemas.microsoft.com/office/drawing/2014/main" val="2841357890"/>
                  </a:ext>
                </a:extLst>
              </a:tr>
              <a:tr h="370840">
                <a:tc>
                  <a:txBody>
                    <a:bodyPr/>
                    <a:lstStyle/>
                    <a:p>
                      <a:r>
                        <a:rPr lang="de-DE" sz="1000" b="1"/>
                        <a:t>tagesschau - 2017-01-14 10:30:00</a:t>
                      </a:r>
                      <a:r>
                        <a:rPr lang="de-DE" sz="1000"/>
                        <a:t>
In Pakistan werden jedes Jahr tausend Frauen von ihren Vätern, Brüdern oder Onkeln ermordet. In keinem anderen Land der Welt geschehen so viele Morde im Namen der "Ehre".</a:t>
                      </a:r>
                      <a:endParaRPr lang="en-US" sz="1000"/>
                    </a:p>
                  </a:txBody>
                  <a:tcPr/>
                </a:tc>
                <a:tc>
                  <a:txBody>
                    <a:bodyPr/>
                    <a:lstStyle/>
                    <a:p>
                      <a:r>
                        <a:rPr lang="en-US" sz="1000"/>
                        <a:t>633573</a:t>
                      </a:r>
                    </a:p>
                  </a:txBody>
                  <a:tcPr/>
                </a:tc>
                <a:tc>
                  <a:txBody>
                    <a:bodyPr/>
                    <a:lstStyle/>
                    <a:p>
                      <a:r>
                        <a:rPr lang="en-US" sz="1000"/>
                        <a:t>0</a:t>
                      </a:r>
                    </a:p>
                  </a:txBody>
                  <a:tcPr/>
                </a:tc>
                <a:tc>
                  <a:txBody>
                    <a:bodyPr/>
                    <a:lstStyle/>
                    <a:p>
                      <a:r>
                        <a:rPr lang="en-US" sz="1000"/>
                        <a:t>1077188</a:t>
                      </a:r>
                    </a:p>
                  </a:txBody>
                  <a:tcPr/>
                </a:tc>
                <a:tc>
                  <a:txBody>
                    <a:bodyPr/>
                    <a:lstStyle/>
                    <a:p>
                      <a:r>
                        <a:rPr lang="en-US" sz="1000"/>
                        <a:t>01:01</a:t>
                      </a:r>
                    </a:p>
                  </a:txBody>
                  <a:tcPr/>
                </a:tc>
                <a:tc>
                  <a:txBody>
                    <a:bodyPr/>
                    <a:lstStyle/>
                    <a:p>
                      <a:r>
                        <a:rPr lang="en-US" sz="1000"/>
                        <a:t>25%</a:t>
                      </a:r>
                    </a:p>
                  </a:txBody>
                  <a:tcPr/>
                </a:tc>
                <a:tc>
                  <a:txBody>
                    <a:bodyPr/>
                    <a:lstStyle/>
                    <a:p>
                      <a:r>
                        <a:rPr lang="en-US" sz="1000"/>
                        <a:t>0</a:t>
                      </a:r>
                    </a:p>
                  </a:txBody>
                  <a:tcPr/>
                </a:tc>
                <a:tc>
                  <a:txBody>
                    <a:bodyPr/>
                    <a:lstStyle/>
                    <a:p>
                      <a:r>
                        <a:rPr lang="en-US" sz="1000"/>
                        <a:t>405062</a:t>
                      </a:r>
                    </a:p>
                  </a:txBody>
                  <a:tcPr/>
                </a:tc>
                <a:tc>
                  <a:txBody>
                    <a:bodyPr/>
                    <a:lstStyle/>
                    <a:p>
                      <a:r>
                        <a:rPr lang="en-US" sz="1000"/>
                        <a:t>672126</a:t>
                      </a:r>
                    </a:p>
                  </a:txBody>
                  <a:tcPr/>
                </a:tc>
                <a:tc>
                  <a:txBody>
                    <a:bodyPr/>
                    <a:lstStyle/>
                    <a:p>
                      <a:r>
                        <a:rPr lang="en-US" sz="1000"/>
                        <a:t>2524805</a:t>
                      </a:r>
                    </a:p>
                  </a:txBody>
                  <a:tcPr/>
                </a:tc>
                <a:tc>
                  <a:txBody>
                    <a:bodyPr/>
                    <a:lstStyle/>
                    <a:p>
                      <a:r>
                        <a:rPr lang="en-US" sz="1000"/>
                        <a:t>5364</a:t>
                      </a:r>
                    </a:p>
                  </a:txBody>
                  <a:tcPr/>
                </a:tc>
                <a:tc>
                  <a:txBody>
                    <a:bodyPr/>
                    <a:lstStyle/>
                    <a:p>
                      <a:r>
                        <a:rPr lang="en-US" sz="1000"/>
                        <a:t>18128</a:t>
                      </a:r>
                    </a:p>
                  </a:txBody>
                  <a:tcPr/>
                </a:tc>
                <a:tc>
                  <a:txBody>
                    <a:bodyPr/>
                    <a:lstStyle/>
                    <a:p>
                      <a:r>
                        <a:rPr lang="en-US" sz="1000"/>
                        <a:t>13403</a:t>
                      </a:r>
                    </a:p>
                  </a:txBody>
                  <a:tcPr/>
                </a:tc>
                <a:extLst>
                  <a:ext uri="{0D108BD9-81ED-4DB2-BD59-A6C34878D82A}">
                    <a16:rowId xmlns:a16="http://schemas.microsoft.com/office/drawing/2014/main" val="3892790942"/>
                  </a:ext>
                </a:extLst>
              </a:tr>
              <a:tr h="370840">
                <a:tc>
                  <a:txBody>
                    <a:bodyPr/>
                    <a:lstStyle/>
                    <a:p>
                      <a:r>
                        <a:rPr lang="de-DE" sz="1000" b="1"/>
                        <a:t>tagesschau - 2017-10-28 18:20:16</a:t>
                      </a:r>
                      <a:r>
                        <a:rPr lang="de-DE" sz="1000"/>
                        <a:t>
Ein spontan veröffentlichtes, plattdeutsches Facebook-Video nach einer Trecker-Panne auf dem Maisfeld hat die Welt des 36-Jährigen völlig auf den Kopf gestellt.</a:t>
                      </a:r>
                      <a:endParaRPr lang="en-US" sz="1000"/>
                    </a:p>
                  </a:txBody>
                  <a:tcPr/>
                </a:tc>
                <a:tc>
                  <a:txBody>
                    <a:bodyPr/>
                    <a:lstStyle/>
                    <a:p>
                      <a:r>
                        <a:rPr lang="en-US" sz="1000"/>
                        <a:t>492326</a:t>
                      </a:r>
                    </a:p>
                  </a:txBody>
                  <a:tcPr/>
                </a:tc>
                <a:tc>
                  <a:txBody>
                    <a:bodyPr/>
                    <a:lstStyle/>
                    <a:p>
                      <a:r>
                        <a:rPr lang="en-US" sz="1000"/>
                        <a:t>0</a:t>
                      </a:r>
                    </a:p>
                  </a:txBody>
                  <a:tcPr/>
                </a:tc>
                <a:tc>
                  <a:txBody>
                    <a:bodyPr/>
                    <a:lstStyle/>
                    <a:p>
                      <a:r>
                        <a:rPr lang="en-US" sz="1000"/>
                        <a:t>747025</a:t>
                      </a:r>
                    </a:p>
                  </a:txBody>
                  <a:tcPr/>
                </a:tc>
                <a:tc>
                  <a:txBody>
                    <a:bodyPr/>
                    <a:lstStyle/>
                    <a:p>
                      <a:r>
                        <a:rPr lang="en-US" sz="1000"/>
                        <a:t>03:08</a:t>
                      </a:r>
                    </a:p>
                  </a:txBody>
                  <a:tcPr/>
                </a:tc>
                <a:tc>
                  <a:txBody>
                    <a:bodyPr/>
                    <a:lstStyle/>
                    <a:p>
                      <a:r>
                        <a:rPr lang="en-US" sz="1000"/>
                        <a:t>21%</a:t>
                      </a:r>
                    </a:p>
                  </a:txBody>
                  <a:tcPr/>
                </a:tc>
                <a:tc>
                  <a:txBody>
                    <a:bodyPr/>
                    <a:lstStyle/>
                    <a:p>
                      <a:r>
                        <a:rPr lang="en-US" sz="1000"/>
                        <a:t>0</a:t>
                      </a:r>
                    </a:p>
                  </a:txBody>
                  <a:tcPr/>
                </a:tc>
                <a:tc>
                  <a:txBody>
                    <a:bodyPr/>
                    <a:lstStyle/>
                    <a:p>
                      <a:r>
                        <a:rPr lang="en-US" sz="1000"/>
                        <a:t>678169</a:t>
                      </a:r>
                    </a:p>
                  </a:txBody>
                  <a:tcPr/>
                </a:tc>
                <a:tc>
                  <a:txBody>
                    <a:bodyPr/>
                    <a:lstStyle/>
                    <a:p>
                      <a:r>
                        <a:rPr lang="en-US" sz="1000"/>
                        <a:t>68856</a:t>
                      </a:r>
                    </a:p>
                  </a:txBody>
                  <a:tcPr/>
                </a:tc>
                <a:tc>
                  <a:txBody>
                    <a:bodyPr/>
                    <a:lstStyle/>
                    <a:p>
                      <a:r>
                        <a:rPr lang="en-US" sz="1000"/>
                        <a:t>2529027</a:t>
                      </a:r>
                    </a:p>
                  </a:txBody>
                  <a:tcPr/>
                </a:tc>
                <a:tc>
                  <a:txBody>
                    <a:bodyPr/>
                    <a:lstStyle/>
                    <a:p>
                      <a:r>
                        <a:rPr lang="en-US" sz="1000"/>
                        <a:t>10155</a:t>
                      </a:r>
                    </a:p>
                  </a:txBody>
                  <a:tcPr/>
                </a:tc>
                <a:tc>
                  <a:txBody>
                    <a:bodyPr/>
                    <a:lstStyle/>
                    <a:p>
                      <a:r>
                        <a:rPr lang="en-US" sz="1000"/>
                        <a:t>2043</a:t>
                      </a:r>
                    </a:p>
                  </a:txBody>
                  <a:tcPr/>
                </a:tc>
                <a:tc>
                  <a:txBody>
                    <a:bodyPr/>
                    <a:lstStyle/>
                    <a:p>
                      <a:r>
                        <a:rPr lang="en-US" sz="1000"/>
                        <a:t>1149</a:t>
                      </a:r>
                    </a:p>
                  </a:txBody>
                  <a:tcPr/>
                </a:tc>
                <a:extLst>
                  <a:ext uri="{0D108BD9-81ED-4DB2-BD59-A6C34878D82A}">
                    <a16:rowId xmlns:a16="http://schemas.microsoft.com/office/drawing/2014/main" val="3429568282"/>
                  </a:ext>
                </a:extLst>
              </a:tr>
              <a:tr h="370840">
                <a:tc>
                  <a:txBody>
                    <a:bodyPr/>
                    <a:lstStyle/>
                    <a:p>
                      <a:r>
                        <a:rPr lang="de-DE" sz="1000" b="1"/>
                        <a:t>tagesschau - 2017-07-07 20:49:27</a:t>
                      </a:r>
                      <a:r>
                        <a:rPr lang="de-DE" sz="1000"/>
                        <a:t>
Brennende Barrikaden, geplünderte Läden - im Hamburger Schanzenviertel herrschen chaotische Zustände. Der Livestream (unkommentiert)</a:t>
                      </a:r>
                      <a:endParaRPr lang="en-US" sz="1000"/>
                    </a:p>
                  </a:txBody>
                  <a:tcPr/>
                </a:tc>
                <a:tc>
                  <a:txBody>
                    <a:bodyPr/>
                    <a:lstStyle/>
                    <a:p>
                      <a:r>
                        <a:rPr lang="en-US" sz="1000"/>
                        <a:t>461647</a:t>
                      </a:r>
                    </a:p>
                  </a:txBody>
                  <a:tcPr/>
                </a:tc>
                <a:tc>
                  <a:txBody>
                    <a:bodyPr/>
                    <a:lstStyle/>
                    <a:p>
                      <a:r>
                        <a:rPr lang="en-US" sz="1000"/>
                        <a:t>0</a:t>
                      </a:r>
                    </a:p>
                  </a:txBody>
                  <a:tcPr/>
                </a:tc>
                <a:tc>
                  <a:txBody>
                    <a:bodyPr/>
                    <a:lstStyle/>
                    <a:p>
                      <a:r>
                        <a:rPr lang="en-US" sz="1000"/>
                        <a:t>713016</a:t>
                      </a:r>
                    </a:p>
                  </a:txBody>
                  <a:tcPr/>
                </a:tc>
                <a:tc>
                  <a:txBody>
                    <a:bodyPr/>
                    <a:lstStyle/>
                    <a:p>
                      <a:r>
                        <a:rPr lang="en-US" sz="1000"/>
                        <a:t>01:07:36</a:t>
                      </a:r>
                    </a:p>
                  </a:txBody>
                  <a:tcPr/>
                </a:tc>
                <a:tc>
                  <a:txBody>
                    <a:bodyPr/>
                    <a:lstStyle/>
                    <a:p>
                      <a:r>
                        <a:rPr lang="en-US" sz="1000"/>
                        <a:t>1%</a:t>
                      </a:r>
                    </a:p>
                  </a:txBody>
                  <a:tcPr/>
                </a:tc>
                <a:tc>
                  <a:txBody>
                    <a:bodyPr/>
                    <a:lstStyle/>
                    <a:p>
                      <a:r>
                        <a:rPr lang="en-US" sz="1000"/>
                        <a:t>0</a:t>
                      </a:r>
                    </a:p>
                  </a:txBody>
                  <a:tcPr/>
                </a:tc>
                <a:tc>
                  <a:txBody>
                    <a:bodyPr/>
                    <a:lstStyle/>
                    <a:p>
                      <a:r>
                        <a:rPr lang="en-US" sz="1000"/>
                        <a:t>377928</a:t>
                      </a:r>
                    </a:p>
                  </a:txBody>
                  <a:tcPr/>
                </a:tc>
                <a:tc>
                  <a:txBody>
                    <a:bodyPr/>
                    <a:lstStyle/>
                    <a:p>
                      <a:r>
                        <a:rPr lang="en-US" sz="1000"/>
                        <a:t>334208</a:t>
                      </a:r>
                    </a:p>
                  </a:txBody>
                  <a:tcPr/>
                </a:tc>
                <a:tc>
                  <a:txBody>
                    <a:bodyPr/>
                    <a:lstStyle/>
                    <a:p>
                      <a:r>
                        <a:rPr lang="en-US" sz="1000"/>
                        <a:t>1707367</a:t>
                      </a:r>
                    </a:p>
                  </a:txBody>
                  <a:tcPr/>
                </a:tc>
                <a:tc>
                  <a:txBody>
                    <a:bodyPr/>
                    <a:lstStyle/>
                    <a:p>
                      <a:r>
                        <a:rPr lang="en-US" sz="1000"/>
                        <a:t>13545</a:t>
                      </a:r>
                    </a:p>
                  </a:txBody>
                  <a:tcPr/>
                </a:tc>
                <a:tc>
                  <a:txBody>
                    <a:bodyPr/>
                    <a:lstStyle/>
                    <a:p>
                      <a:r>
                        <a:rPr lang="en-US" sz="1000"/>
                        <a:t>8751</a:t>
                      </a:r>
                    </a:p>
                  </a:txBody>
                  <a:tcPr/>
                </a:tc>
                <a:tc>
                  <a:txBody>
                    <a:bodyPr/>
                    <a:lstStyle/>
                    <a:p>
                      <a:r>
                        <a:rPr lang="en-US" sz="1000"/>
                        <a:t>3717</a:t>
                      </a:r>
                    </a:p>
                  </a:txBody>
                  <a:tcPr/>
                </a:tc>
                <a:extLst>
                  <a:ext uri="{0D108BD9-81ED-4DB2-BD59-A6C34878D82A}">
                    <a16:rowId xmlns:a16="http://schemas.microsoft.com/office/drawing/2014/main" val="3237632022"/>
                  </a:ext>
                </a:extLst>
              </a:tr>
            </a:tbl>
          </a:graphicData>
        </a:graphic>
      </p:graphicFrame>
      <p:sp>
        <p:nvSpPr>
          <p:cNvPr id="4" name="Text Placeholder 3">
            <a:extLst>
              <a:ext uri="{FF2B5EF4-FFF2-40B4-BE49-F238E27FC236}">
                <a16:creationId xmlns:a16="http://schemas.microsoft.com/office/drawing/2014/main" id="{38CDB8C5-856B-463D-9303-634A9D93D48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733345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27722-01BB-414B-8BD9-CA618CB82062}"/>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B81A955E-FFD3-4B86-9694-D5EC97B1BD25}"/>
              </a:ext>
            </a:extLst>
          </p:cNvPr>
          <p:cNvGraphicFramePr>
            <a:graphicFrameLocks noGrp="1"/>
          </p:cNvGraphicFramePr>
          <p:nvPr>
            <p:ph type="tbl" sz="quarter" idx="13"/>
            <p:extLst>
              <p:ext uri="{D42A27DB-BD31-4B8C-83A1-F6EECF244321}">
                <p14:modId xmlns:p14="http://schemas.microsoft.com/office/powerpoint/2010/main" val="1952315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19039866"/>
                    </a:ext>
                  </a:extLst>
                </a:gridCol>
                <a:gridCol w="493776">
                  <a:extLst>
                    <a:ext uri="{9D8B030D-6E8A-4147-A177-3AD203B41FA5}">
                      <a16:colId xmlns:a16="http://schemas.microsoft.com/office/drawing/2014/main" val="4150515876"/>
                    </a:ext>
                  </a:extLst>
                </a:gridCol>
                <a:gridCol w="411480">
                  <a:extLst>
                    <a:ext uri="{9D8B030D-6E8A-4147-A177-3AD203B41FA5}">
                      <a16:colId xmlns:a16="http://schemas.microsoft.com/office/drawing/2014/main" val="3774372431"/>
                    </a:ext>
                  </a:extLst>
                </a:gridCol>
                <a:gridCol w="411480">
                  <a:extLst>
                    <a:ext uri="{9D8B030D-6E8A-4147-A177-3AD203B41FA5}">
                      <a16:colId xmlns:a16="http://schemas.microsoft.com/office/drawing/2014/main" val="689894311"/>
                    </a:ext>
                  </a:extLst>
                </a:gridCol>
                <a:gridCol w="246888">
                  <a:extLst>
                    <a:ext uri="{9D8B030D-6E8A-4147-A177-3AD203B41FA5}">
                      <a16:colId xmlns:a16="http://schemas.microsoft.com/office/drawing/2014/main" val="4079852136"/>
                    </a:ext>
                  </a:extLst>
                </a:gridCol>
                <a:gridCol w="658368">
                  <a:extLst>
                    <a:ext uri="{9D8B030D-6E8A-4147-A177-3AD203B41FA5}">
                      <a16:colId xmlns:a16="http://schemas.microsoft.com/office/drawing/2014/main" val="507386254"/>
                    </a:ext>
                  </a:extLst>
                </a:gridCol>
                <a:gridCol w="576072">
                  <a:extLst>
                    <a:ext uri="{9D8B030D-6E8A-4147-A177-3AD203B41FA5}">
                      <a16:colId xmlns:a16="http://schemas.microsoft.com/office/drawing/2014/main" val="2079525481"/>
                    </a:ext>
                  </a:extLst>
                </a:gridCol>
                <a:gridCol w="576072">
                  <a:extLst>
                    <a:ext uri="{9D8B030D-6E8A-4147-A177-3AD203B41FA5}">
                      <a16:colId xmlns:a16="http://schemas.microsoft.com/office/drawing/2014/main" val="150968663"/>
                    </a:ext>
                  </a:extLst>
                </a:gridCol>
                <a:gridCol w="411480">
                  <a:extLst>
                    <a:ext uri="{9D8B030D-6E8A-4147-A177-3AD203B41FA5}">
                      <a16:colId xmlns:a16="http://schemas.microsoft.com/office/drawing/2014/main" val="3608225557"/>
                    </a:ext>
                  </a:extLst>
                </a:gridCol>
                <a:gridCol w="658368">
                  <a:extLst>
                    <a:ext uri="{9D8B030D-6E8A-4147-A177-3AD203B41FA5}">
                      <a16:colId xmlns:a16="http://schemas.microsoft.com/office/drawing/2014/main" val="3721605269"/>
                    </a:ext>
                  </a:extLst>
                </a:gridCol>
                <a:gridCol w="329184">
                  <a:extLst>
                    <a:ext uri="{9D8B030D-6E8A-4147-A177-3AD203B41FA5}">
                      <a16:colId xmlns:a16="http://schemas.microsoft.com/office/drawing/2014/main" val="3746522586"/>
                    </a:ext>
                  </a:extLst>
                </a:gridCol>
                <a:gridCol w="493776">
                  <a:extLst>
                    <a:ext uri="{9D8B030D-6E8A-4147-A177-3AD203B41FA5}">
                      <a16:colId xmlns:a16="http://schemas.microsoft.com/office/drawing/2014/main" val="3738166397"/>
                    </a:ext>
                  </a:extLst>
                </a:gridCol>
                <a:gridCol w="329184">
                  <a:extLst>
                    <a:ext uri="{9D8B030D-6E8A-4147-A177-3AD203B41FA5}">
                      <a16:colId xmlns:a16="http://schemas.microsoft.com/office/drawing/2014/main" val="224927938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486077420"/>
                  </a:ext>
                </a:extLst>
              </a:tr>
              <a:tr h="370840">
                <a:tc>
                  <a:txBody>
                    <a:bodyPr/>
                    <a:lstStyle/>
                    <a:p>
                      <a:r>
                        <a:rPr lang="de-DE" sz="1000" b="1"/>
                        <a:t>tagesschau - 2017-04-11 10:46:34</a:t>
                      </a:r>
                      <a:r>
                        <a:rPr lang="de-DE" sz="1000"/>
                        <a:t>
Hat die Türkei Deutschland tatsächlich mehr als 4000 Akten über PKK-Mitglieder übergeben? Die #faktenfinder sind der Behauptung nachgegangen.</a:t>
                      </a:r>
                      <a:endParaRPr lang="en-US" sz="1000"/>
                    </a:p>
                  </a:txBody>
                  <a:tcPr/>
                </a:tc>
                <a:tc>
                  <a:txBody>
                    <a:bodyPr/>
                    <a:lstStyle/>
                    <a:p>
                      <a:r>
                        <a:rPr lang="en-US" sz="1000"/>
                        <a:t>196669</a:t>
                      </a:r>
                    </a:p>
                  </a:txBody>
                  <a:tcPr/>
                </a:tc>
                <a:tc>
                  <a:txBody>
                    <a:bodyPr/>
                    <a:lstStyle/>
                    <a:p>
                      <a:r>
                        <a:rPr lang="en-US" sz="1000"/>
                        <a:t>0</a:t>
                      </a:r>
                    </a:p>
                  </a:txBody>
                  <a:tcPr/>
                </a:tc>
                <a:tc>
                  <a:txBody>
                    <a:bodyPr/>
                    <a:lstStyle/>
                    <a:p>
                      <a:r>
                        <a:rPr lang="en-US" sz="1000"/>
                        <a:t>334808</a:t>
                      </a:r>
                    </a:p>
                  </a:txBody>
                  <a:tcPr/>
                </a:tc>
                <a:tc>
                  <a:txBody>
                    <a:bodyPr/>
                    <a:lstStyle/>
                    <a:p>
                      <a:r>
                        <a:rPr lang="en-US" sz="1000"/>
                        <a:t>01:00</a:t>
                      </a:r>
                    </a:p>
                  </a:txBody>
                  <a:tcPr/>
                </a:tc>
                <a:tc>
                  <a:txBody>
                    <a:bodyPr/>
                    <a:lstStyle/>
                    <a:p>
                      <a:r>
                        <a:rPr lang="en-US" sz="1000"/>
                        <a:t>23%</a:t>
                      </a:r>
                    </a:p>
                  </a:txBody>
                  <a:tcPr/>
                </a:tc>
                <a:tc>
                  <a:txBody>
                    <a:bodyPr/>
                    <a:lstStyle/>
                    <a:p>
                      <a:r>
                        <a:rPr lang="en-US" sz="1000"/>
                        <a:t>2545</a:t>
                      </a:r>
                    </a:p>
                  </a:txBody>
                  <a:tcPr/>
                </a:tc>
                <a:tc>
                  <a:txBody>
                    <a:bodyPr/>
                    <a:lstStyle/>
                    <a:p>
                      <a:r>
                        <a:rPr lang="en-US" sz="1000"/>
                        <a:t>229324</a:t>
                      </a:r>
                    </a:p>
                  </a:txBody>
                  <a:tcPr/>
                </a:tc>
                <a:tc>
                  <a:txBody>
                    <a:bodyPr/>
                    <a:lstStyle/>
                    <a:p>
                      <a:r>
                        <a:rPr lang="en-US" sz="1000"/>
                        <a:t>102939</a:t>
                      </a:r>
                    </a:p>
                  </a:txBody>
                  <a:tcPr/>
                </a:tc>
                <a:tc>
                  <a:txBody>
                    <a:bodyPr/>
                    <a:lstStyle/>
                    <a:p>
                      <a:r>
                        <a:rPr lang="en-US" sz="1000"/>
                        <a:t>860824</a:t>
                      </a:r>
                    </a:p>
                  </a:txBody>
                  <a:tcPr/>
                </a:tc>
                <a:tc>
                  <a:txBody>
                    <a:bodyPr/>
                    <a:lstStyle/>
                    <a:p>
                      <a:r>
                        <a:rPr lang="en-US" sz="1000"/>
                        <a:t>3181</a:t>
                      </a:r>
                    </a:p>
                  </a:txBody>
                  <a:tcPr/>
                </a:tc>
                <a:tc>
                  <a:txBody>
                    <a:bodyPr/>
                    <a:lstStyle/>
                    <a:p>
                      <a:r>
                        <a:rPr lang="en-US" sz="1000"/>
                        <a:t>2777</a:t>
                      </a:r>
                    </a:p>
                  </a:txBody>
                  <a:tcPr/>
                </a:tc>
                <a:tc>
                  <a:txBody>
                    <a:bodyPr/>
                    <a:lstStyle/>
                    <a:p>
                      <a:r>
                        <a:rPr lang="en-US" sz="1000"/>
                        <a:t>1069</a:t>
                      </a:r>
                    </a:p>
                  </a:txBody>
                  <a:tcPr/>
                </a:tc>
                <a:extLst>
                  <a:ext uri="{0D108BD9-81ED-4DB2-BD59-A6C34878D82A}">
                    <a16:rowId xmlns:a16="http://schemas.microsoft.com/office/drawing/2014/main" val="1828899231"/>
                  </a:ext>
                </a:extLst>
              </a:tr>
              <a:tr h="370840">
                <a:tc>
                  <a:txBody>
                    <a:bodyPr/>
                    <a:lstStyle/>
                    <a:p>
                      <a:r>
                        <a:rPr lang="de-DE" sz="1000" b="1"/>
                        <a:t>tagesschau - 2017-07-08 01:39:11</a:t>
                      </a:r>
                      <a:r>
                        <a:rPr lang="de-DE" sz="1000"/>
                        <a:t>
Geplünderte Geschäfte und Chaos auf den Straßen: Randalierer haben Teile des Hamburger Schanzenviertels verwüstet.</a:t>
                      </a:r>
                      <a:endParaRPr lang="en-US" sz="1000"/>
                    </a:p>
                  </a:txBody>
                  <a:tcPr/>
                </a:tc>
                <a:tc>
                  <a:txBody>
                    <a:bodyPr/>
                    <a:lstStyle/>
                    <a:p>
                      <a:r>
                        <a:rPr lang="en-US" sz="1000"/>
                        <a:t>171761</a:t>
                      </a:r>
                    </a:p>
                  </a:txBody>
                  <a:tcPr/>
                </a:tc>
                <a:tc>
                  <a:txBody>
                    <a:bodyPr/>
                    <a:lstStyle/>
                    <a:p>
                      <a:r>
                        <a:rPr lang="en-US" sz="1000"/>
                        <a:t>0</a:t>
                      </a:r>
                    </a:p>
                  </a:txBody>
                  <a:tcPr/>
                </a:tc>
                <a:tc>
                  <a:txBody>
                    <a:bodyPr/>
                    <a:lstStyle/>
                    <a:p>
                      <a:r>
                        <a:rPr lang="en-US" sz="1000"/>
                        <a:t>327009</a:t>
                      </a:r>
                    </a:p>
                  </a:txBody>
                  <a:tcPr/>
                </a:tc>
                <a:tc>
                  <a:txBody>
                    <a:bodyPr/>
                    <a:lstStyle/>
                    <a:p>
                      <a:r>
                        <a:rPr lang="en-US" sz="1000"/>
                        <a:t>00:26</a:t>
                      </a:r>
                    </a:p>
                  </a:txBody>
                  <a:tcPr/>
                </a:tc>
                <a:tc>
                  <a:txBody>
                    <a:bodyPr/>
                    <a:lstStyle/>
                    <a:p>
                      <a:r>
                        <a:rPr lang="en-US" sz="1000"/>
                        <a:t>31%</a:t>
                      </a:r>
                    </a:p>
                  </a:txBody>
                  <a:tcPr/>
                </a:tc>
                <a:tc>
                  <a:txBody>
                    <a:bodyPr/>
                    <a:lstStyle/>
                    <a:p>
                      <a:r>
                        <a:rPr lang="en-US" sz="1000"/>
                        <a:t>24574</a:t>
                      </a:r>
                    </a:p>
                  </a:txBody>
                  <a:tcPr/>
                </a:tc>
                <a:tc>
                  <a:txBody>
                    <a:bodyPr/>
                    <a:lstStyle/>
                    <a:p>
                      <a:r>
                        <a:rPr lang="en-US" sz="1000"/>
                        <a:t>213008</a:t>
                      </a:r>
                    </a:p>
                  </a:txBody>
                  <a:tcPr/>
                </a:tc>
                <a:tc>
                  <a:txBody>
                    <a:bodyPr/>
                    <a:lstStyle/>
                    <a:p>
                      <a:r>
                        <a:rPr lang="en-US" sz="1000"/>
                        <a:t>89427</a:t>
                      </a:r>
                    </a:p>
                  </a:txBody>
                  <a:tcPr/>
                </a:tc>
                <a:tc>
                  <a:txBody>
                    <a:bodyPr/>
                    <a:lstStyle/>
                    <a:p>
                      <a:r>
                        <a:rPr lang="en-US" sz="1000"/>
                        <a:t>794964</a:t>
                      </a:r>
                    </a:p>
                  </a:txBody>
                  <a:tcPr/>
                </a:tc>
                <a:tc>
                  <a:txBody>
                    <a:bodyPr/>
                    <a:lstStyle/>
                    <a:p>
                      <a:r>
                        <a:rPr lang="en-US" sz="1000"/>
                        <a:t>1760</a:t>
                      </a:r>
                    </a:p>
                  </a:txBody>
                  <a:tcPr/>
                </a:tc>
                <a:tc>
                  <a:txBody>
                    <a:bodyPr/>
                    <a:lstStyle/>
                    <a:p>
                      <a:r>
                        <a:rPr lang="en-US" sz="1000"/>
                        <a:t>3771</a:t>
                      </a:r>
                    </a:p>
                  </a:txBody>
                  <a:tcPr/>
                </a:tc>
                <a:tc>
                  <a:txBody>
                    <a:bodyPr/>
                    <a:lstStyle/>
                    <a:p>
                      <a:r>
                        <a:rPr lang="en-US" sz="1000"/>
                        <a:t>1709</a:t>
                      </a:r>
                    </a:p>
                  </a:txBody>
                  <a:tcPr/>
                </a:tc>
                <a:extLst>
                  <a:ext uri="{0D108BD9-81ED-4DB2-BD59-A6C34878D82A}">
                    <a16:rowId xmlns:a16="http://schemas.microsoft.com/office/drawing/2014/main" val="2272268578"/>
                  </a:ext>
                </a:extLst>
              </a:tr>
              <a:tr h="370840">
                <a:tc>
                  <a:txBody>
                    <a:bodyPr/>
                    <a:lstStyle/>
                    <a:p>
                      <a:r>
                        <a:rPr lang="de-DE" sz="1000" b="1"/>
                        <a:t>tagesschau - 2017-07-13 03:30:00</a:t>
                      </a:r>
                      <a:r>
                        <a:rPr lang="de-DE" sz="1000"/>
                        <a:t>
Stärkere Kontrollen nach dem Busunglück in Bayern mit 18 Toten: Dabei stellen die Behörden gefährliche Mängel bei Reisebussen fest.</a:t>
                      </a:r>
                      <a:endParaRPr lang="en-US" sz="1000"/>
                    </a:p>
                  </a:txBody>
                  <a:tcPr/>
                </a:tc>
                <a:tc>
                  <a:txBody>
                    <a:bodyPr/>
                    <a:lstStyle/>
                    <a:p>
                      <a:r>
                        <a:rPr lang="en-US" sz="1000"/>
                        <a:t>157263</a:t>
                      </a:r>
                    </a:p>
                  </a:txBody>
                  <a:tcPr/>
                </a:tc>
                <a:tc>
                  <a:txBody>
                    <a:bodyPr/>
                    <a:lstStyle/>
                    <a:p>
                      <a:r>
                        <a:rPr lang="en-US" sz="1000"/>
                        <a:t>0</a:t>
                      </a:r>
                    </a:p>
                  </a:txBody>
                  <a:tcPr/>
                </a:tc>
                <a:tc>
                  <a:txBody>
                    <a:bodyPr/>
                    <a:lstStyle/>
                    <a:p>
                      <a:r>
                        <a:rPr lang="en-US" sz="1000"/>
                        <a:t>342759</a:t>
                      </a:r>
                    </a:p>
                  </a:txBody>
                  <a:tcPr/>
                </a:tc>
                <a:tc>
                  <a:txBody>
                    <a:bodyPr/>
                    <a:lstStyle/>
                    <a:p>
                      <a:r>
                        <a:rPr lang="en-US" sz="1000"/>
                        <a:t>02:13</a:t>
                      </a:r>
                    </a:p>
                  </a:txBody>
                  <a:tcPr/>
                </a:tc>
                <a:tc>
                  <a:txBody>
                    <a:bodyPr/>
                    <a:lstStyle/>
                    <a:p>
                      <a:r>
                        <a:rPr lang="en-US" sz="1000"/>
                        <a:t>13%</a:t>
                      </a:r>
                    </a:p>
                  </a:txBody>
                  <a:tcPr/>
                </a:tc>
                <a:tc>
                  <a:txBody>
                    <a:bodyPr/>
                    <a:lstStyle/>
                    <a:p>
                      <a:r>
                        <a:rPr lang="en-US" sz="1000"/>
                        <a:t>15483</a:t>
                      </a:r>
                    </a:p>
                  </a:txBody>
                  <a:tcPr/>
                </a:tc>
                <a:tc>
                  <a:txBody>
                    <a:bodyPr/>
                    <a:lstStyle/>
                    <a:p>
                      <a:r>
                        <a:rPr lang="en-US" sz="1000"/>
                        <a:t>238919</a:t>
                      </a:r>
                    </a:p>
                  </a:txBody>
                  <a:tcPr/>
                </a:tc>
                <a:tc>
                  <a:txBody>
                    <a:bodyPr/>
                    <a:lstStyle/>
                    <a:p>
                      <a:r>
                        <a:rPr lang="en-US" sz="1000"/>
                        <a:t>88357</a:t>
                      </a:r>
                    </a:p>
                  </a:txBody>
                  <a:tcPr/>
                </a:tc>
                <a:tc>
                  <a:txBody>
                    <a:bodyPr/>
                    <a:lstStyle/>
                    <a:p>
                      <a:r>
                        <a:rPr lang="en-US" sz="1000"/>
                        <a:t>835834</a:t>
                      </a:r>
                    </a:p>
                  </a:txBody>
                  <a:tcPr/>
                </a:tc>
                <a:tc>
                  <a:txBody>
                    <a:bodyPr/>
                    <a:lstStyle/>
                    <a:p>
                      <a:r>
                        <a:rPr lang="en-US" sz="1000"/>
                        <a:t>2414</a:t>
                      </a:r>
                    </a:p>
                  </a:txBody>
                  <a:tcPr/>
                </a:tc>
                <a:tc>
                  <a:txBody>
                    <a:bodyPr/>
                    <a:lstStyle/>
                    <a:p>
                      <a:r>
                        <a:rPr lang="en-US" sz="1000"/>
                        <a:t>1098</a:t>
                      </a:r>
                    </a:p>
                  </a:txBody>
                  <a:tcPr/>
                </a:tc>
                <a:tc>
                  <a:txBody>
                    <a:bodyPr/>
                    <a:lstStyle/>
                    <a:p>
                      <a:r>
                        <a:rPr lang="en-US" sz="1000"/>
                        <a:t>1152</a:t>
                      </a:r>
                    </a:p>
                  </a:txBody>
                  <a:tcPr/>
                </a:tc>
                <a:extLst>
                  <a:ext uri="{0D108BD9-81ED-4DB2-BD59-A6C34878D82A}">
                    <a16:rowId xmlns:a16="http://schemas.microsoft.com/office/drawing/2014/main" val="1999775202"/>
                  </a:ext>
                </a:extLst>
              </a:tr>
              <a:tr h="370840">
                <a:tc>
                  <a:txBody>
                    <a:bodyPr/>
                    <a:lstStyle/>
                    <a:p>
                      <a:r>
                        <a:rPr lang="de-DE" sz="1000" b="1"/>
                        <a:t>tagesschau - 2017-10-26 03:44:00</a:t>
                      </a:r>
                      <a:r>
                        <a:rPr lang="de-DE" sz="1000"/>
                        <a:t>
Vom Krieg ins Klassenzimmer: In einem Pilotprojekt werden Lehrerinnen und Lehrer, die aus ihrem Heimatland flüchten mussten, fit für deutsche Schulen gemacht.</a:t>
                      </a:r>
                      <a:endParaRPr lang="en-US" sz="1000"/>
                    </a:p>
                  </a:txBody>
                  <a:tcPr/>
                </a:tc>
                <a:tc>
                  <a:txBody>
                    <a:bodyPr/>
                    <a:lstStyle/>
                    <a:p>
                      <a:r>
                        <a:rPr lang="en-US" sz="1000"/>
                        <a:t>133171</a:t>
                      </a:r>
                    </a:p>
                  </a:txBody>
                  <a:tcPr/>
                </a:tc>
                <a:tc>
                  <a:txBody>
                    <a:bodyPr/>
                    <a:lstStyle/>
                    <a:p>
                      <a:r>
                        <a:rPr lang="en-US" sz="1000"/>
                        <a:t>0</a:t>
                      </a:r>
                    </a:p>
                  </a:txBody>
                  <a:tcPr/>
                </a:tc>
                <a:tc>
                  <a:txBody>
                    <a:bodyPr/>
                    <a:lstStyle/>
                    <a:p>
                      <a:r>
                        <a:rPr lang="en-US" sz="1000"/>
                        <a:t>289415</a:t>
                      </a:r>
                    </a:p>
                  </a:txBody>
                  <a:tcPr/>
                </a:tc>
                <a:tc>
                  <a:txBody>
                    <a:bodyPr/>
                    <a:lstStyle/>
                    <a:p>
                      <a:r>
                        <a:rPr lang="en-US" sz="1000"/>
                        <a:t>05:15</a:t>
                      </a:r>
                    </a:p>
                  </a:txBody>
                  <a:tcPr/>
                </a:tc>
                <a:tc>
                  <a:txBody>
                    <a:bodyPr/>
                    <a:lstStyle/>
                    <a:p>
                      <a:r>
                        <a:rPr lang="en-US" sz="1000"/>
                        <a:t>6%</a:t>
                      </a:r>
                    </a:p>
                  </a:txBody>
                  <a:tcPr/>
                </a:tc>
                <a:tc>
                  <a:txBody>
                    <a:bodyPr/>
                    <a:lstStyle/>
                    <a:p>
                      <a:r>
                        <a:rPr lang="en-US" sz="1000"/>
                        <a:t>7111</a:t>
                      </a:r>
                    </a:p>
                  </a:txBody>
                  <a:tcPr/>
                </a:tc>
                <a:tc>
                  <a:txBody>
                    <a:bodyPr/>
                    <a:lstStyle/>
                    <a:p>
                      <a:r>
                        <a:rPr lang="en-US" sz="1000"/>
                        <a:t>222100</a:t>
                      </a:r>
                    </a:p>
                  </a:txBody>
                  <a:tcPr/>
                </a:tc>
                <a:tc>
                  <a:txBody>
                    <a:bodyPr/>
                    <a:lstStyle/>
                    <a:p>
                      <a:r>
                        <a:rPr lang="en-US" sz="1000"/>
                        <a:t>60204</a:t>
                      </a:r>
                    </a:p>
                  </a:txBody>
                  <a:tcPr/>
                </a:tc>
                <a:tc>
                  <a:txBody>
                    <a:bodyPr/>
                    <a:lstStyle/>
                    <a:p>
                      <a:r>
                        <a:rPr lang="en-US" sz="1000"/>
                        <a:t>670455</a:t>
                      </a:r>
                    </a:p>
                  </a:txBody>
                  <a:tcPr/>
                </a:tc>
                <a:tc>
                  <a:txBody>
                    <a:bodyPr/>
                    <a:lstStyle/>
                    <a:p>
                      <a:r>
                        <a:rPr lang="en-US" sz="1000"/>
                        <a:t>5676</a:t>
                      </a:r>
                    </a:p>
                  </a:txBody>
                  <a:tcPr/>
                </a:tc>
                <a:tc>
                  <a:txBody>
                    <a:bodyPr/>
                    <a:lstStyle/>
                    <a:p>
                      <a:r>
                        <a:rPr lang="en-US" sz="1000"/>
                        <a:t>1394</a:t>
                      </a:r>
                    </a:p>
                  </a:txBody>
                  <a:tcPr/>
                </a:tc>
                <a:tc>
                  <a:txBody>
                    <a:bodyPr/>
                    <a:lstStyle/>
                    <a:p>
                      <a:r>
                        <a:rPr lang="en-US" sz="1000"/>
                        <a:t>780</a:t>
                      </a:r>
                    </a:p>
                  </a:txBody>
                  <a:tcPr/>
                </a:tc>
                <a:extLst>
                  <a:ext uri="{0D108BD9-81ED-4DB2-BD59-A6C34878D82A}">
                    <a16:rowId xmlns:a16="http://schemas.microsoft.com/office/drawing/2014/main" val="2129727529"/>
                  </a:ext>
                </a:extLst>
              </a:tr>
              <a:tr h="370840">
                <a:tc>
                  <a:txBody>
                    <a:bodyPr/>
                    <a:lstStyle/>
                    <a:p>
                      <a:r>
                        <a:rPr lang="de-DE" sz="1000" b="1"/>
                        <a:t>tagesschau - 2017-10-10 15:13:54</a:t>
                      </a:r>
                      <a:r>
                        <a:rPr lang="de-DE" sz="1000"/>
                        <a:t>
Lufthansa hat auf Facebook All-Inclusive-Reisen verlost - scheinbar. Denn der vermeintliche Account der Fluglinie war ein Fake. Und den "Anbietern" ging es vor allem um eins: User-Daten.</a:t>
                      </a:r>
                      <a:endParaRPr lang="en-US" sz="1000"/>
                    </a:p>
                  </a:txBody>
                  <a:tcPr/>
                </a:tc>
                <a:tc>
                  <a:txBody>
                    <a:bodyPr/>
                    <a:lstStyle/>
                    <a:p>
                      <a:r>
                        <a:rPr lang="en-US" sz="1000"/>
                        <a:t>130064</a:t>
                      </a:r>
                    </a:p>
                  </a:txBody>
                  <a:tcPr/>
                </a:tc>
                <a:tc>
                  <a:txBody>
                    <a:bodyPr/>
                    <a:lstStyle/>
                    <a:p>
                      <a:r>
                        <a:rPr lang="en-US" sz="1000"/>
                        <a:t>0</a:t>
                      </a:r>
                    </a:p>
                  </a:txBody>
                  <a:tcPr/>
                </a:tc>
                <a:tc>
                  <a:txBody>
                    <a:bodyPr/>
                    <a:lstStyle/>
                    <a:p>
                      <a:r>
                        <a:rPr lang="en-US" sz="1000"/>
                        <a:t>262466</a:t>
                      </a:r>
                    </a:p>
                  </a:txBody>
                  <a:tcPr/>
                </a:tc>
                <a:tc>
                  <a:txBody>
                    <a:bodyPr/>
                    <a:lstStyle/>
                    <a:p>
                      <a:r>
                        <a:rPr lang="en-US" sz="1000"/>
                        <a:t>01:24</a:t>
                      </a:r>
                    </a:p>
                  </a:txBody>
                  <a:tcPr/>
                </a:tc>
                <a:tc>
                  <a:txBody>
                    <a:bodyPr/>
                    <a:lstStyle/>
                    <a:p>
                      <a:r>
                        <a:rPr lang="en-US" sz="1000"/>
                        <a:t>10%</a:t>
                      </a:r>
                    </a:p>
                  </a:txBody>
                  <a:tcPr/>
                </a:tc>
                <a:tc>
                  <a:txBody>
                    <a:bodyPr/>
                    <a:lstStyle/>
                    <a:p>
                      <a:r>
                        <a:rPr lang="en-US" sz="1000"/>
                        <a:t>17699</a:t>
                      </a:r>
                    </a:p>
                  </a:txBody>
                  <a:tcPr/>
                </a:tc>
                <a:tc>
                  <a:txBody>
                    <a:bodyPr/>
                    <a:lstStyle/>
                    <a:p>
                      <a:r>
                        <a:rPr lang="en-US" sz="1000"/>
                        <a:t>166100</a:t>
                      </a:r>
                    </a:p>
                  </a:txBody>
                  <a:tcPr/>
                </a:tc>
                <a:tc>
                  <a:txBody>
                    <a:bodyPr/>
                    <a:lstStyle/>
                    <a:p>
                      <a:r>
                        <a:rPr lang="en-US" sz="1000"/>
                        <a:t>78667</a:t>
                      </a:r>
                    </a:p>
                  </a:txBody>
                  <a:tcPr/>
                </a:tc>
                <a:tc>
                  <a:txBody>
                    <a:bodyPr/>
                    <a:lstStyle/>
                    <a:p>
                      <a:r>
                        <a:rPr lang="en-US" sz="1000"/>
                        <a:t>696962</a:t>
                      </a:r>
                    </a:p>
                  </a:txBody>
                  <a:tcPr/>
                </a:tc>
                <a:tc>
                  <a:txBody>
                    <a:bodyPr/>
                    <a:lstStyle/>
                    <a:p>
                      <a:r>
                        <a:rPr lang="en-US" sz="1000"/>
                        <a:t>1148</a:t>
                      </a:r>
                    </a:p>
                  </a:txBody>
                  <a:tcPr/>
                </a:tc>
                <a:tc>
                  <a:txBody>
                    <a:bodyPr/>
                    <a:lstStyle/>
                    <a:p>
                      <a:r>
                        <a:rPr lang="en-US" sz="1000"/>
                        <a:t>1203</a:t>
                      </a:r>
                    </a:p>
                  </a:txBody>
                  <a:tcPr/>
                </a:tc>
                <a:tc>
                  <a:txBody>
                    <a:bodyPr/>
                    <a:lstStyle/>
                    <a:p>
                      <a:r>
                        <a:rPr lang="en-US" sz="1000"/>
                        <a:t>823</a:t>
                      </a:r>
                    </a:p>
                  </a:txBody>
                  <a:tcPr/>
                </a:tc>
                <a:extLst>
                  <a:ext uri="{0D108BD9-81ED-4DB2-BD59-A6C34878D82A}">
                    <a16:rowId xmlns:a16="http://schemas.microsoft.com/office/drawing/2014/main" val="685073370"/>
                  </a:ext>
                </a:extLst>
              </a:tr>
            </a:tbl>
          </a:graphicData>
        </a:graphic>
      </p:graphicFrame>
      <p:sp>
        <p:nvSpPr>
          <p:cNvPr id="4" name="Text Placeholder 3">
            <a:extLst>
              <a:ext uri="{FF2B5EF4-FFF2-40B4-BE49-F238E27FC236}">
                <a16:creationId xmlns:a16="http://schemas.microsoft.com/office/drawing/2014/main" id="{A613AD1E-B5CB-478A-8FA0-116A7B6A815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5884518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1739</Words>
  <Application>Microsoft Office PowerPoint</Application>
  <PresentationFormat>On-screen Show (4:3)</PresentationFormat>
  <Paragraphs>902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 - 1 of 3</vt:lpstr>
      <vt:lpstr>Eigene Posts - Shares - Export - 2 of 3</vt:lpstr>
      <vt:lpstr>Eigene Posts - Shares - Export - 3 of 3</vt:lpstr>
      <vt:lpstr>Eigene Posts - Kommentare - Export</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 - 1 of 3</vt:lpstr>
      <vt:lpstr>Eigene Posts - I-Rate Aktive Nutzer - Export - 2 of 3</vt:lpstr>
      <vt:lpstr>Eigene Posts - I-Rate Aktive Nutzer - Export - 3 of 3</vt:lpstr>
      <vt:lpstr>Eigene Posts - I-Rate Aktive Nutzer-Flop - Export</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2018-04-16T10:35:04Z</dcterms:created>
  <dcterms:modified xsi:type="dcterms:W3CDTF">2018-04-16T10:35:58Z</dcterms:modified>
</cp:coreProperties>
</file>