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808789</c:v>
                </c:pt>
                <c:pt idx="1">
                  <c:v>809153</c:v>
                </c:pt>
                <c:pt idx="2">
                  <c:v>809818</c:v>
                </c:pt>
                <c:pt idx="3">
                  <c:v>810153</c:v>
                </c:pt>
                <c:pt idx="4">
                  <c:v>810420</c:v>
                </c:pt>
                <c:pt idx="5">
                  <c:v>810697</c:v>
                </c:pt>
                <c:pt idx="6">
                  <c:v>810892</c:v>
                </c:pt>
                <c:pt idx="7">
                  <c:v>811118</c:v>
                </c:pt>
                <c:pt idx="8">
                  <c:v>811476</c:v>
                </c:pt>
                <c:pt idx="9">
                  <c:v>811787</c:v>
                </c:pt>
                <c:pt idx="10">
                  <c:v>812013</c:v>
                </c:pt>
                <c:pt idx="11">
                  <c:v>812133</c:v>
                </c:pt>
                <c:pt idx="12">
                  <c:v>812416</c:v>
                </c:pt>
                <c:pt idx="13">
                  <c:v>812702</c:v>
                </c:pt>
                <c:pt idx="14">
                  <c:v>812775</c:v>
                </c:pt>
              </c:numCache>
            </c:numRef>
          </c:val>
          <c:smooth val="0"/>
          <c:extLst>
            <c:ext xmlns:c16="http://schemas.microsoft.com/office/drawing/2014/chart" uri="{C3380CC4-5D6E-409C-BE32-E72D297353CC}">
              <c16:uniqueId val="{00000000-C76F-4EB3-9112-99E898ABBBD2}"/>
            </c:ext>
          </c:extLst>
        </c:ser>
        <c:dLbls>
          <c:showLegendKey val="0"/>
          <c:showVal val="0"/>
          <c:showCatName val="0"/>
          <c:showSerName val="0"/>
          <c:showPercent val="0"/>
          <c:showBubbleSize val="0"/>
        </c:dLbls>
        <c:smooth val="0"/>
        <c:axId val="320095416"/>
        <c:axId val="320096728"/>
      </c:lineChart>
      <c:catAx>
        <c:axId val="320095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096728"/>
        <c:crosses val="autoZero"/>
        <c:auto val="1"/>
        <c:lblAlgn val="ctr"/>
        <c:lblOffset val="100"/>
        <c:noMultiLvlLbl val="0"/>
      </c:catAx>
      <c:valAx>
        <c:axId val="32009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095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1103846</c:v>
                </c:pt>
                <c:pt idx="1">
                  <c:v>1003623</c:v>
                </c:pt>
                <c:pt idx="2">
                  <c:v>1245970</c:v>
                </c:pt>
                <c:pt idx="3">
                  <c:v>989876</c:v>
                </c:pt>
                <c:pt idx="4">
                  <c:v>888006</c:v>
                </c:pt>
                <c:pt idx="5">
                  <c:v>866145</c:v>
                </c:pt>
                <c:pt idx="6">
                  <c:v>751472</c:v>
                </c:pt>
                <c:pt idx="7">
                  <c:v>870400</c:v>
                </c:pt>
                <c:pt idx="8">
                  <c:v>1030668</c:v>
                </c:pt>
                <c:pt idx="9">
                  <c:v>893770</c:v>
                </c:pt>
                <c:pt idx="10">
                  <c:v>643892</c:v>
                </c:pt>
                <c:pt idx="11">
                  <c:v>505437</c:v>
                </c:pt>
                <c:pt idx="12">
                  <c:v>1208945</c:v>
                </c:pt>
                <c:pt idx="13">
                  <c:v>1186341</c:v>
                </c:pt>
                <c:pt idx="14">
                  <c:v>668576</c:v>
                </c:pt>
              </c:numCache>
            </c:numRef>
          </c:val>
          <c:smooth val="0"/>
          <c:extLst>
            <c:ext xmlns:c16="http://schemas.microsoft.com/office/drawing/2014/chart" uri="{C3380CC4-5D6E-409C-BE32-E72D297353CC}">
              <c16:uniqueId val="{00000000-D844-4BEB-A47B-5C6F569144F4}"/>
            </c:ext>
          </c:extLst>
        </c:ser>
        <c:dLbls>
          <c:showLegendKey val="0"/>
          <c:showVal val="0"/>
          <c:showCatName val="0"/>
          <c:showSerName val="0"/>
          <c:showPercent val="0"/>
          <c:showBubbleSize val="0"/>
        </c:dLbls>
        <c:smooth val="0"/>
        <c:axId val="320093448"/>
        <c:axId val="320090168"/>
      </c:lineChart>
      <c:catAx>
        <c:axId val="320093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090168"/>
        <c:crosses val="autoZero"/>
        <c:auto val="1"/>
        <c:lblAlgn val="ctr"/>
        <c:lblOffset val="100"/>
        <c:noMultiLvlLbl val="0"/>
      </c:catAx>
      <c:valAx>
        <c:axId val="320090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093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127914</c:v>
                </c:pt>
                <c:pt idx="1">
                  <c:v>121442</c:v>
                </c:pt>
                <c:pt idx="2">
                  <c:v>202550</c:v>
                </c:pt>
                <c:pt idx="3">
                  <c:v>146832</c:v>
                </c:pt>
                <c:pt idx="4">
                  <c:v>104081</c:v>
                </c:pt>
                <c:pt idx="5">
                  <c:v>114321</c:v>
                </c:pt>
                <c:pt idx="6">
                  <c:v>96747</c:v>
                </c:pt>
                <c:pt idx="7">
                  <c:v>116150</c:v>
                </c:pt>
                <c:pt idx="8">
                  <c:v>159623</c:v>
                </c:pt>
                <c:pt idx="9">
                  <c:v>114948</c:v>
                </c:pt>
                <c:pt idx="10">
                  <c:v>71831</c:v>
                </c:pt>
                <c:pt idx="11">
                  <c:v>56047</c:v>
                </c:pt>
                <c:pt idx="12">
                  <c:v>127070</c:v>
                </c:pt>
                <c:pt idx="13">
                  <c:v>101050</c:v>
                </c:pt>
                <c:pt idx="14">
                  <c:v>50816</c:v>
                </c:pt>
              </c:numCache>
            </c:numRef>
          </c:val>
          <c:smooth val="0"/>
          <c:extLst>
            <c:ext xmlns:c16="http://schemas.microsoft.com/office/drawing/2014/chart" uri="{C3380CC4-5D6E-409C-BE32-E72D297353CC}">
              <c16:uniqueId val="{00000000-1FE4-414A-B3F5-8994BA2A64B5}"/>
            </c:ext>
          </c:extLst>
        </c:ser>
        <c:dLbls>
          <c:showLegendKey val="0"/>
          <c:showVal val="0"/>
          <c:showCatName val="0"/>
          <c:showSerName val="0"/>
          <c:showPercent val="0"/>
          <c:showBubbleSize val="0"/>
        </c:dLbls>
        <c:smooth val="0"/>
        <c:axId val="323075352"/>
        <c:axId val="323071416"/>
      </c:lineChart>
      <c:catAx>
        <c:axId val="323075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71416"/>
        <c:crosses val="autoZero"/>
        <c:auto val="1"/>
        <c:lblAlgn val="ctr"/>
        <c:lblOffset val="100"/>
        <c:noMultiLvlLbl val="0"/>
      </c:catAx>
      <c:valAx>
        <c:axId val="32307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75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Extra 3</c:v>
                </c:pt>
              </c:strCache>
            </c:strRef>
          </c:tx>
          <c:spPr>
            <a:ln w="28575" cap="rnd">
              <a:solidFill>
                <a:schemeClr val="accent1"/>
              </a:solidFill>
              <a:round/>
            </a:ln>
            <a:effectLst/>
          </c:spPr>
          <c:marker>
            <c:symbol val="none"/>
          </c:marker>
          <c:cat>
            <c:strRef>
              <c:f>Sheet1!$A$2:$A$16</c:f>
              <c:strCache>
                <c:ptCount val="15"/>
                <c:pt idx="0">
                  <c:v>20.03.2018</c:v>
                </c:pt>
                <c:pt idx="1">
                  <c:v>21.03.2018</c:v>
                </c:pt>
                <c:pt idx="2">
                  <c:v>22.03.2018</c:v>
                </c:pt>
                <c:pt idx="3">
                  <c:v>23.03.2018</c:v>
                </c:pt>
                <c:pt idx="4">
                  <c:v>24.03.2018</c:v>
                </c:pt>
                <c:pt idx="5">
                  <c:v>25.03.2018</c:v>
                </c:pt>
                <c:pt idx="6">
                  <c:v>26.03.2018</c:v>
                </c:pt>
                <c:pt idx="7">
                  <c:v>27.03.2018</c:v>
                </c:pt>
                <c:pt idx="8">
                  <c:v>28.03.2018</c:v>
                </c:pt>
                <c:pt idx="9">
                  <c:v>29.03.2018</c:v>
                </c:pt>
                <c:pt idx="10">
                  <c:v>30.03.2018</c:v>
                </c:pt>
                <c:pt idx="11">
                  <c:v>31.03.2018</c:v>
                </c:pt>
                <c:pt idx="12">
                  <c:v>01.04.2018</c:v>
                </c:pt>
                <c:pt idx="13">
                  <c:v>02.04.2018</c:v>
                </c:pt>
                <c:pt idx="14">
                  <c:v>03.04.2018</c:v>
                </c:pt>
              </c:strCache>
            </c:strRef>
          </c:cat>
          <c:val>
            <c:numRef>
              <c:f>Sheet1!$B$2:$B$16</c:f>
              <c:numCache>
                <c:formatCode>General</c:formatCode>
                <c:ptCount val="15"/>
                <c:pt idx="0">
                  <c:v>194667</c:v>
                </c:pt>
                <c:pt idx="1">
                  <c:v>285757</c:v>
                </c:pt>
                <c:pt idx="2">
                  <c:v>547024</c:v>
                </c:pt>
                <c:pt idx="3">
                  <c:v>379726</c:v>
                </c:pt>
                <c:pt idx="4">
                  <c:v>315915</c:v>
                </c:pt>
                <c:pt idx="5">
                  <c:v>335289</c:v>
                </c:pt>
                <c:pt idx="6">
                  <c:v>252978</c:v>
                </c:pt>
                <c:pt idx="7">
                  <c:v>289568</c:v>
                </c:pt>
                <c:pt idx="8">
                  <c:v>388560</c:v>
                </c:pt>
                <c:pt idx="9">
                  <c:v>286968</c:v>
                </c:pt>
                <c:pt idx="10">
                  <c:v>210271</c:v>
                </c:pt>
                <c:pt idx="11">
                  <c:v>153676</c:v>
                </c:pt>
                <c:pt idx="12">
                  <c:v>154831</c:v>
                </c:pt>
                <c:pt idx="13">
                  <c:v>220649</c:v>
                </c:pt>
                <c:pt idx="14">
                  <c:v>123893</c:v>
                </c:pt>
              </c:numCache>
            </c:numRef>
          </c:val>
          <c:smooth val="0"/>
          <c:extLst>
            <c:ext xmlns:c16="http://schemas.microsoft.com/office/drawing/2014/chart" uri="{C3380CC4-5D6E-409C-BE32-E72D297353CC}">
              <c16:uniqueId val="{00000000-B90F-4708-9434-4C191B77D1D2}"/>
            </c:ext>
          </c:extLst>
        </c:ser>
        <c:dLbls>
          <c:showLegendKey val="0"/>
          <c:showVal val="0"/>
          <c:showCatName val="0"/>
          <c:showSerName val="0"/>
          <c:showPercent val="0"/>
          <c:showBubbleSize val="0"/>
        </c:dLbls>
        <c:smooth val="0"/>
        <c:axId val="323068792"/>
        <c:axId val="323067808"/>
      </c:lineChart>
      <c:catAx>
        <c:axId val="323068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67808"/>
        <c:crosses val="autoZero"/>
        <c:auto val="1"/>
        <c:lblAlgn val="ctr"/>
        <c:lblOffset val="100"/>
        <c:noMultiLvlLbl val="0"/>
      </c:catAx>
      <c:valAx>
        <c:axId val="323067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68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Extra 3</c:v>
                </c:pt>
              </c:strCache>
            </c:strRef>
          </c:cat>
          <c:val>
            <c:numRef>
              <c:f>Sheet1!$B$2</c:f>
              <c:numCache>
                <c:formatCode>General</c:formatCode>
                <c:ptCount val="1"/>
                <c:pt idx="0">
                  <c:v>20</c:v>
                </c:pt>
              </c:numCache>
            </c:numRef>
          </c:val>
          <c:extLst>
            <c:ext xmlns:c16="http://schemas.microsoft.com/office/drawing/2014/chart" uri="{C3380CC4-5D6E-409C-BE32-E72D297353CC}">
              <c16:uniqueId val="{00000000-6242-4EFE-A227-205742265126}"/>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Extra 3</c:v>
                </c:pt>
              </c:strCache>
            </c:strRef>
          </c:cat>
          <c:val>
            <c:numRef>
              <c:f>Sheet1!$C$2</c:f>
              <c:numCache>
                <c:formatCode>General</c:formatCode>
                <c:ptCount val="1"/>
                <c:pt idx="0">
                  <c:v>4</c:v>
                </c:pt>
              </c:numCache>
            </c:numRef>
          </c:val>
          <c:extLst>
            <c:ext xmlns:c16="http://schemas.microsoft.com/office/drawing/2014/chart" uri="{C3380CC4-5D6E-409C-BE32-E72D297353CC}">
              <c16:uniqueId val="{00000001-6242-4EFE-A227-20574226512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Extra 3</c:v>
                </c:pt>
              </c:strCache>
            </c:strRef>
          </c:cat>
          <c:val>
            <c:numRef>
              <c:f>Sheet1!$D$2</c:f>
              <c:numCache>
                <c:formatCode>General</c:formatCode>
                <c:ptCount val="1"/>
                <c:pt idx="0">
                  <c:v>32</c:v>
                </c:pt>
              </c:numCache>
            </c:numRef>
          </c:val>
          <c:extLst>
            <c:ext xmlns:c16="http://schemas.microsoft.com/office/drawing/2014/chart" uri="{C3380CC4-5D6E-409C-BE32-E72D297353CC}">
              <c16:uniqueId val="{00000002-6242-4EFE-A227-205742265126}"/>
            </c:ext>
          </c:extLst>
        </c:ser>
        <c:dLbls>
          <c:showLegendKey val="0"/>
          <c:showVal val="0"/>
          <c:showCatName val="0"/>
          <c:showSerName val="0"/>
          <c:showPercent val="0"/>
          <c:showBubbleSize val="0"/>
        </c:dLbls>
        <c:gapWidth val="150"/>
        <c:overlap val="100"/>
        <c:axId val="323079288"/>
        <c:axId val="322255736"/>
      </c:barChart>
      <c:catAx>
        <c:axId val="323079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2255736"/>
        <c:crosses val="autoZero"/>
        <c:auto val="1"/>
        <c:lblAlgn val="ctr"/>
        <c:lblOffset val="100"/>
        <c:noMultiLvlLbl val="0"/>
      </c:catAx>
      <c:valAx>
        <c:axId val="322255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079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7CCFD-075F-4614-AB4B-6A190149CA22}"/>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B342DFF3-72C2-4CD7-AC1A-7ED2ABA33FF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1182587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FFDC3-6C3F-461E-A7F2-15402ECD5C8B}"/>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6B965381-979E-4BBB-BF6C-469A8777019D}"/>
              </a:ext>
            </a:extLst>
          </p:cNvPr>
          <p:cNvGraphicFramePr>
            <a:graphicFrameLocks noGrp="1"/>
          </p:cNvGraphicFramePr>
          <p:nvPr>
            <p:ph type="tbl" sz="quarter" idx="13"/>
            <p:extLst>
              <p:ext uri="{D42A27DB-BD31-4B8C-83A1-F6EECF244321}">
                <p14:modId xmlns:p14="http://schemas.microsoft.com/office/powerpoint/2010/main" val="11841480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692620623"/>
                    </a:ext>
                  </a:extLst>
                </a:gridCol>
                <a:gridCol w="1645920">
                  <a:extLst>
                    <a:ext uri="{9D8B030D-6E8A-4147-A177-3AD203B41FA5}">
                      <a16:colId xmlns:a16="http://schemas.microsoft.com/office/drawing/2014/main" val="2643439437"/>
                    </a:ext>
                  </a:extLst>
                </a:gridCol>
                <a:gridCol w="1645920">
                  <a:extLst>
                    <a:ext uri="{9D8B030D-6E8A-4147-A177-3AD203B41FA5}">
                      <a16:colId xmlns:a16="http://schemas.microsoft.com/office/drawing/2014/main" val="254929021"/>
                    </a:ext>
                  </a:extLst>
                </a:gridCol>
                <a:gridCol w="1234440">
                  <a:extLst>
                    <a:ext uri="{9D8B030D-6E8A-4147-A177-3AD203B41FA5}">
                      <a16:colId xmlns:a16="http://schemas.microsoft.com/office/drawing/2014/main" val="3744786658"/>
                    </a:ext>
                  </a:extLst>
                </a:gridCol>
                <a:gridCol w="1234440">
                  <a:extLst>
                    <a:ext uri="{9D8B030D-6E8A-4147-A177-3AD203B41FA5}">
                      <a16:colId xmlns:a16="http://schemas.microsoft.com/office/drawing/2014/main" val="1572650081"/>
                    </a:ext>
                  </a:extLst>
                </a:gridCol>
                <a:gridCol w="822960">
                  <a:extLst>
                    <a:ext uri="{9D8B030D-6E8A-4147-A177-3AD203B41FA5}">
                      <a16:colId xmlns:a16="http://schemas.microsoft.com/office/drawing/2014/main" val="2433929778"/>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3145274385"/>
                  </a:ext>
                </a:extLst>
              </a:tr>
              <a:tr h="370840">
                <a:tc>
                  <a:txBody>
                    <a:bodyPr/>
                    <a:lstStyle/>
                    <a:p>
                      <a:r>
                        <a:rPr lang="en-US" sz="1000"/>
                        <a:t>Extra 3</a:t>
                      </a:r>
                    </a:p>
                  </a:txBody>
                  <a:tcPr/>
                </a:tc>
                <a:tc>
                  <a:txBody>
                    <a:bodyPr/>
                    <a:lstStyle/>
                    <a:p>
                      <a:r>
                        <a:rPr lang="en-US" sz="1000"/>
                        <a:t>923798</a:t>
                      </a:r>
                    </a:p>
                  </a:txBody>
                  <a:tcPr/>
                </a:tc>
                <a:tc>
                  <a:txBody>
                    <a:bodyPr/>
                    <a:lstStyle/>
                    <a:p>
                      <a:r>
                        <a:rPr lang="en-US" sz="1000"/>
                        <a:t>0</a:t>
                      </a:r>
                    </a:p>
                  </a:txBody>
                  <a:tcPr/>
                </a:tc>
                <a:tc>
                  <a:txBody>
                    <a:bodyPr/>
                    <a:lstStyle/>
                    <a:p>
                      <a:r>
                        <a:rPr lang="en-US" sz="1000"/>
                        <a:t>114095</a:t>
                      </a:r>
                    </a:p>
                  </a:txBody>
                  <a:tcPr/>
                </a:tc>
                <a:tc>
                  <a:txBody>
                    <a:bodyPr/>
                    <a:lstStyle/>
                    <a:p>
                      <a:r>
                        <a:rPr lang="en-US" sz="1000"/>
                        <a:t>12.2%</a:t>
                      </a:r>
                    </a:p>
                  </a:txBody>
                  <a:tcPr/>
                </a:tc>
                <a:tc>
                  <a:txBody>
                    <a:bodyPr/>
                    <a:lstStyle/>
                    <a:p>
                      <a:r>
                        <a:rPr lang="en-US" sz="1000"/>
                        <a:t>812775</a:t>
                      </a:r>
                    </a:p>
                  </a:txBody>
                  <a:tcPr/>
                </a:tc>
                <a:extLst>
                  <a:ext uri="{0D108BD9-81ED-4DB2-BD59-A6C34878D82A}">
                    <a16:rowId xmlns:a16="http://schemas.microsoft.com/office/drawing/2014/main" val="4109419046"/>
                  </a:ext>
                </a:extLst>
              </a:tr>
            </a:tbl>
          </a:graphicData>
        </a:graphic>
      </p:graphicFrame>
      <p:sp>
        <p:nvSpPr>
          <p:cNvPr id="4" name="Text Placeholder 3">
            <a:extLst>
              <a:ext uri="{FF2B5EF4-FFF2-40B4-BE49-F238E27FC236}">
                <a16:creationId xmlns:a16="http://schemas.microsoft.com/office/drawing/2014/main" id="{A57ADACE-CC8C-4368-95F8-0F1A82C94254}"/>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6432121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B927A-0958-463A-AB1B-F3233608550A}"/>
              </a:ext>
            </a:extLst>
          </p:cNvPr>
          <p:cNvSpPr>
            <a:spLocks noGrp="1"/>
          </p:cNvSpPr>
          <p:nvPr>
            <p:ph type="title"/>
          </p:nvPr>
        </p:nvSpPr>
        <p:spPr/>
        <p:txBody>
          <a:bodyPr/>
          <a:lstStyle/>
          <a:p>
            <a:r>
              <a:rPr lang="en-US"/>
              <a:t>Anzahl Post, Reaktionen (Kommentare, Shares, Likes) - FB Insights</a:t>
            </a:r>
          </a:p>
        </p:txBody>
      </p:sp>
      <p:graphicFrame>
        <p:nvGraphicFramePr>
          <p:cNvPr id="5" name="Table Placeholder 4">
            <a:extLst>
              <a:ext uri="{FF2B5EF4-FFF2-40B4-BE49-F238E27FC236}">
                <a16:creationId xmlns:a16="http://schemas.microsoft.com/office/drawing/2014/main" id="{5DB13DA8-8BF0-4E49-871D-5B2D552703B3}"/>
              </a:ext>
            </a:extLst>
          </p:cNvPr>
          <p:cNvGraphicFramePr>
            <a:graphicFrameLocks noGrp="1"/>
          </p:cNvGraphicFramePr>
          <p:nvPr>
            <p:ph type="tbl" sz="quarter" idx="13"/>
            <p:extLst>
              <p:ext uri="{D42A27DB-BD31-4B8C-83A1-F6EECF244321}">
                <p14:modId xmlns:p14="http://schemas.microsoft.com/office/powerpoint/2010/main" val="3927872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796878105"/>
                    </a:ext>
                  </a:extLst>
                </a:gridCol>
                <a:gridCol w="1234440">
                  <a:extLst>
                    <a:ext uri="{9D8B030D-6E8A-4147-A177-3AD203B41FA5}">
                      <a16:colId xmlns:a16="http://schemas.microsoft.com/office/drawing/2014/main" val="1955966684"/>
                    </a:ext>
                  </a:extLst>
                </a:gridCol>
                <a:gridCol w="1234440">
                  <a:extLst>
                    <a:ext uri="{9D8B030D-6E8A-4147-A177-3AD203B41FA5}">
                      <a16:colId xmlns:a16="http://schemas.microsoft.com/office/drawing/2014/main" val="872596858"/>
                    </a:ext>
                  </a:extLst>
                </a:gridCol>
                <a:gridCol w="1234440">
                  <a:extLst>
                    <a:ext uri="{9D8B030D-6E8A-4147-A177-3AD203B41FA5}">
                      <a16:colId xmlns:a16="http://schemas.microsoft.com/office/drawing/2014/main" val="1553221197"/>
                    </a:ext>
                  </a:extLst>
                </a:gridCol>
                <a:gridCol w="1234440">
                  <a:extLst>
                    <a:ext uri="{9D8B030D-6E8A-4147-A177-3AD203B41FA5}">
                      <a16:colId xmlns:a16="http://schemas.microsoft.com/office/drawing/2014/main" val="4207032357"/>
                    </a:ext>
                  </a:extLst>
                </a:gridCol>
                <a:gridCol w="1234440">
                  <a:extLst>
                    <a:ext uri="{9D8B030D-6E8A-4147-A177-3AD203B41FA5}">
                      <a16:colId xmlns:a16="http://schemas.microsoft.com/office/drawing/2014/main" val="2120869868"/>
                    </a:ext>
                  </a:extLst>
                </a:gridCol>
                <a:gridCol w="822960">
                  <a:extLst>
                    <a:ext uri="{9D8B030D-6E8A-4147-A177-3AD203B41FA5}">
                      <a16:colId xmlns:a16="http://schemas.microsoft.com/office/drawing/2014/main" val="15514051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a:t>
                      </a:r>
                    </a:p>
                  </a:txBody>
                  <a:tcPr/>
                </a:tc>
                <a:tc>
                  <a:txBody>
                    <a:bodyPr/>
                    <a:lstStyle/>
                    <a:p>
                      <a:r>
                        <a:rPr lang="en-US" sz="1000"/>
                        <a:t>Shares</a:t>
                      </a:r>
                    </a:p>
                  </a:txBody>
                  <a:tcPr/>
                </a:tc>
                <a:tc>
                  <a:txBody>
                    <a:bodyPr/>
                    <a:lstStyle/>
                    <a:p>
                      <a:r>
                        <a:rPr lang="en-US" sz="1000"/>
                        <a:t>Likes insgesamt</a:t>
                      </a:r>
                    </a:p>
                  </a:txBody>
                  <a:tcPr/>
                </a:tc>
                <a:extLst>
                  <a:ext uri="{0D108BD9-81ED-4DB2-BD59-A6C34878D82A}">
                    <a16:rowId xmlns:a16="http://schemas.microsoft.com/office/drawing/2014/main" val="4211731514"/>
                  </a:ext>
                </a:extLst>
              </a:tr>
              <a:tr h="370840">
                <a:tc>
                  <a:txBody>
                    <a:bodyPr/>
                    <a:lstStyle/>
                    <a:p>
                      <a:r>
                        <a:rPr lang="en-US" sz="1000"/>
                        <a:t>Extra 3</a:t>
                      </a:r>
                    </a:p>
                  </a:txBody>
                  <a:tcPr/>
                </a:tc>
                <a:tc>
                  <a:txBody>
                    <a:bodyPr/>
                    <a:lstStyle/>
                    <a:p>
                      <a:r>
                        <a:rPr lang="en-US" sz="1000"/>
                        <a:t>812775</a:t>
                      </a:r>
                    </a:p>
                  </a:txBody>
                  <a:tcPr/>
                </a:tc>
                <a:tc>
                  <a:txBody>
                    <a:bodyPr/>
                    <a:lstStyle/>
                    <a:p>
                      <a:r>
                        <a:rPr lang="en-US" sz="1000"/>
                        <a:t>56</a:t>
                      </a:r>
                    </a:p>
                  </a:txBody>
                  <a:tcPr/>
                </a:tc>
                <a:tc>
                  <a:txBody>
                    <a:bodyPr/>
                    <a:lstStyle/>
                    <a:p>
                      <a:r>
                        <a:rPr lang="en-US" sz="1000"/>
                        <a:t>294184</a:t>
                      </a:r>
                    </a:p>
                  </a:txBody>
                  <a:tcPr/>
                </a:tc>
                <a:tc>
                  <a:txBody>
                    <a:bodyPr/>
                    <a:lstStyle/>
                    <a:p>
                      <a:r>
                        <a:rPr lang="en-US" sz="1000"/>
                        <a:t>33373</a:t>
                      </a:r>
                    </a:p>
                  </a:txBody>
                  <a:tcPr/>
                </a:tc>
                <a:tc>
                  <a:txBody>
                    <a:bodyPr/>
                    <a:lstStyle/>
                    <a:p>
                      <a:r>
                        <a:rPr lang="en-US" sz="1000"/>
                        <a:t>61132</a:t>
                      </a:r>
                    </a:p>
                  </a:txBody>
                  <a:tcPr/>
                </a:tc>
                <a:tc>
                  <a:txBody>
                    <a:bodyPr/>
                    <a:lstStyle/>
                    <a:p>
                      <a:r>
                        <a:rPr lang="en-US" sz="1000"/>
                        <a:t>173179</a:t>
                      </a:r>
                    </a:p>
                  </a:txBody>
                  <a:tcPr/>
                </a:tc>
                <a:extLst>
                  <a:ext uri="{0D108BD9-81ED-4DB2-BD59-A6C34878D82A}">
                    <a16:rowId xmlns:a16="http://schemas.microsoft.com/office/drawing/2014/main" val="2086759255"/>
                  </a:ext>
                </a:extLst>
              </a:tr>
            </a:tbl>
          </a:graphicData>
        </a:graphic>
      </p:graphicFrame>
      <p:sp>
        <p:nvSpPr>
          <p:cNvPr id="4" name="Text Placeholder 3">
            <a:extLst>
              <a:ext uri="{FF2B5EF4-FFF2-40B4-BE49-F238E27FC236}">
                <a16:creationId xmlns:a16="http://schemas.microsoft.com/office/drawing/2014/main" id="{254CA589-79E8-4D62-8C01-E13675B4A663}"/>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030883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25553-DD98-477C-BA0D-3F73270710F1}"/>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ABE9C17C-ECFC-47F3-9194-77C9F6B86B37}"/>
              </a:ext>
            </a:extLst>
          </p:cNvPr>
          <p:cNvGraphicFramePr>
            <a:graphicFrameLocks noGrp="1"/>
          </p:cNvGraphicFramePr>
          <p:nvPr>
            <p:ph type="chart" sz="quarter" idx="13"/>
            <p:extLst>
              <p:ext uri="{D42A27DB-BD31-4B8C-83A1-F6EECF244321}">
                <p14:modId xmlns:p14="http://schemas.microsoft.com/office/powerpoint/2010/main" val="3629619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9555A5-BE53-4803-A43B-72E192EC6601}"/>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318EBF1F-539E-4707-B36C-CF38DD54A1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8554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47D24-B3E2-44A5-8099-2403587A351F}"/>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066FF7AA-53AD-49F2-934B-0F14FA882826}"/>
              </a:ext>
            </a:extLst>
          </p:cNvPr>
          <p:cNvGraphicFramePr>
            <a:graphicFrameLocks noGrp="1"/>
          </p:cNvGraphicFramePr>
          <p:nvPr>
            <p:ph type="chart" sz="quarter" idx="13"/>
            <p:extLst>
              <p:ext uri="{D42A27DB-BD31-4B8C-83A1-F6EECF244321}">
                <p14:modId xmlns:p14="http://schemas.microsoft.com/office/powerpoint/2010/main" val="1656434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5306EB-12E1-428A-B94A-79461F8B893D}"/>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102E4235-3102-4AFB-A8B8-197090B56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75092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841CA-3851-4B2D-8B04-C2F94B64EB01}"/>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DE3E5691-4441-4EB1-9A99-B85FA36D1BB8}"/>
              </a:ext>
            </a:extLst>
          </p:cNvPr>
          <p:cNvGraphicFramePr>
            <a:graphicFrameLocks noGrp="1"/>
          </p:cNvGraphicFramePr>
          <p:nvPr>
            <p:ph type="chart" sz="quarter" idx="13"/>
            <p:extLst>
              <p:ext uri="{D42A27DB-BD31-4B8C-83A1-F6EECF244321}">
                <p14:modId xmlns:p14="http://schemas.microsoft.com/office/powerpoint/2010/main" val="31977092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7561CD-19D5-4492-905C-2BF700F2E299}"/>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CF66D69A-F480-4EDF-81DE-CE86207CC6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33980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61324-7536-4F20-927E-94F7FEF32AFA}"/>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DB895015-5C20-4190-8223-F34DD4878262}"/>
              </a:ext>
            </a:extLst>
          </p:cNvPr>
          <p:cNvGraphicFramePr>
            <a:graphicFrameLocks noGrp="1"/>
          </p:cNvGraphicFramePr>
          <p:nvPr>
            <p:ph type="chart" sz="quarter" idx="13"/>
            <p:extLst>
              <p:ext uri="{D42A27DB-BD31-4B8C-83A1-F6EECF244321}">
                <p14:modId xmlns:p14="http://schemas.microsoft.com/office/powerpoint/2010/main" val="194287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40B3762-AF8D-4AA0-A36B-8E62F4957998}"/>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D21BDB64-C472-4814-89DA-961233EB5C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03085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D8C07-0F98-4A3C-B464-D21B407527BF}"/>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8536BAF8-55A3-4BFD-ADE5-5E5DB8BCDF90}"/>
              </a:ext>
            </a:extLst>
          </p:cNvPr>
          <p:cNvGraphicFramePr>
            <a:graphicFrameLocks noGrp="1"/>
          </p:cNvGraphicFramePr>
          <p:nvPr>
            <p:ph type="tbl" sz="quarter" idx="13"/>
            <p:extLst>
              <p:ext uri="{D42A27DB-BD31-4B8C-83A1-F6EECF244321}">
                <p14:modId xmlns:p14="http://schemas.microsoft.com/office/powerpoint/2010/main" val="2846582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19939022"/>
                    </a:ext>
                  </a:extLst>
                </a:gridCol>
                <a:gridCol w="1645920">
                  <a:extLst>
                    <a:ext uri="{9D8B030D-6E8A-4147-A177-3AD203B41FA5}">
                      <a16:colId xmlns:a16="http://schemas.microsoft.com/office/drawing/2014/main" val="1712366479"/>
                    </a:ext>
                  </a:extLst>
                </a:gridCol>
                <a:gridCol w="1234440">
                  <a:extLst>
                    <a:ext uri="{9D8B030D-6E8A-4147-A177-3AD203B41FA5}">
                      <a16:colId xmlns:a16="http://schemas.microsoft.com/office/drawing/2014/main" val="3004587499"/>
                    </a:ext>
                  </a:extLst>
                </a:gridCol>
                <a:gridCol w="1234440">
                  <a:extLst>
                    <a:ext uri="{9D8B030D-6E8A-4147-A177-3AD203B41FA5}">
                      <a16:colId xmlns:a16="http://schemas.microsoft.com/office/drawing/2014/main" val="2791911202"/>
                    </a:ext>
                  </a:extLst>
                </a:gridCol>
                <a:gridCol w="1234440">
                  <a:extLst>
                    <a:ext uri="{9D8B030D-6E8A-4147-A177-3AD203B41FA5}">
                      <a16:colId xmlns:a16="http://schemas.microsoft.com/office/drawing/2014/main" val="2236680966"/>
                    </a:ext>
                  </a:extLst>
                </a:gridCol>
                <a:gridCol w="1234440">
                  <a:extLst>
                    <a:ext uri="{9D8B030D-6E8A-4147-A177-3AD203B41FA5}">
                      <a16:colId xmlns:a16="http://schemas.microsoft.com/office/drawing/2014/main" val="393678381"/>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665505737"/>
                  </a:ext>
                </a:extLst>
              </a:tr>
              <a:tr h="370840">
                <a:tc>
                  <a:txBody>
                    <a:bodyPr/>
                    <a:lstStyle/>
                    <a:p>
                      <a:r>
                        <a:rPr lang="en-US" sz="1000"/>
                        <a:t>Extra 3</a:t>
                      </a:r>
                    </a:p>
                  </a:txBody>
                  <a:tcPr/>
                </a:tc>
                <a:tc>
                  <a:txBody>
                    <a:bodyPr/>
                    <a:lstStyle/>
                    <a:p>
                      <a:r>
                        <a:rPr lang="en-US" sz="1000"/>
                        <a:t>923798</a:t>
                      </a:r>
                    </a:p>
                  </a:txBody>
                  <a:tcPr/>
                </a:tc>
                <a:tc>
                  <a:txBody>
                    <a:bodyPr/>
                    <a:lstStyle/>
                    <a:p>
                      <a:r>
                        <a:rPr lang="en-US" sz="1000"/>
                        <a:t>638743</a:t>
                      </a:r>
                    </a:p>
                  </a:txBody>
                  <a:tcPr/>
                </a:tc>
                <a:tc>
                  <a:txBody>
                    <a:bodyPr/>
                    <a:lstStyle/>
                    <a:p>
                      <a:r>
                        <a:rPr lang="en-US" sz="1000"/>
                        <a:t>0</a:t>
                      </a:r>
                    </a:p>
                  </a:txBody>
                  <a:tcPr/>
                </a:tc>
                <a:tc>
                  <a:txBody>
                    <a:bodyPr/>
                    <a:lstStyle/>
                    <a:p>
                      <a:r>
                        <a:rPr lang="en-US" sz="1000"/>
                        <a:t>322097</a:t>
                      </a:r>
                    </a:p>
                  </a:txBody>
                  <a:tcPr/>
                </a:tc>
                <a:tc>
                  <a:txBody>
                    <a:bodyPr/>
                    <a:lstStyle/>
                    <a:p>
                      <a:r>
                        <a:rPr lang="en-US" sz="1000"/>
                        <a:t>923798</a:t>
                      </a:r>
                    </a:p>
                  </a:txBody>
                  <a:tcPr/>
                </a:tc>
                <a:extLst>
                  <a:ext uri="{0D108BD9-81ED-4DB2-BD59-A6C34878D82A}">
                    <a16:rowId xmlns:a16="http://schemas.microsoft.com/office/drawing/2014/main" val="328021273"/>
                  </a:ext>
                </a:extLst>
              </a:tr>
            </a:tbl>
          </a:graphicData>
        </a:graphic>
      </p:graphicFrame>
      <p:sp>
        <p:nvSpPr>
          <p:cNvPr id="4" name="Text Placeholder 3">
            <a:extLst>
              <a:ext uri="{FF2B5EF4-FFF2-40B4-BE49-F238E27FC236}">
                <a16:creationId xmlns:a16="http://schemas.microsoft.com/office/drawing/2014/main" id="{75DA173E-74D9-48E5-80EB-DB6E7FDAF7C0}"/>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51934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7F12D-6004-468F-8324-C650B16E36DA}"/>
              </a:ext>
            </a:extLst>
          </p:cNvPr>
          <p:cNvSpPr>
            <a:spLocks noGrp="1"/>
          </p:cNvSpPr>
          <p:nvPr>
            <p:ph type="title"/>
          </p:nvPr>
        </p:nvSpPr>
        <p:spPr/>
        <p:txBody>
          <a:bodyPr/>
          <a:lstStyle/>
          <a:p>
            <a:r>
              <a:rPr lang="en-US"/>
              <a:t>Distributionstyp - FB Insights</a:t>
            </a:r>
          </a:p>
        </p:txBody>
      </p:sp>
      <p:graphicFrame>
        <p:nvGraphicFramePr>
          <p:cNvPr id="6" name="Chart Placeholder 5">
            <a:extLst>
              <a:ext uri="{FF2B5EF4-FFF2-40B4-BE49-F238E27FC236}">
                <a16:creationId xmlns:a16="http://schemas.microsoft.com/office/drawing/2014/main" id="{B3552420-5C13-420C-B7E1-C0438D18763F}"/>
              </a:ext>
            </a:extLst>
          </p:cNvPr>
          <p:cNvGraphicFramePr>
            <a:graphicFrameLocks noGrp="1"/>
          </p:cNvGraphicFramePr>
          <p:nvPr>
            <p:ph type="chart" sz="quarter" idx="13"/>
            <p:extLst>
              <p:ext uri="{D42A27DB-BD31-4B8C-83A1-F6EECF244321}">
                <p14:modId xmlns:p14="http://schemas.microsoft.com/office/powerpoint/2010/main" val="23599919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2EAC7A-7591-4A38-AB68-FF3E0018E8F4}"/>
              </a:ext>
            </a:extLst>
          </p:cNvPr>
          <p:cNvSpPr>
            <a:spLocks noGrp="1"/>
          </p:cNvSpPr>
          <p:nvPr>
            <p:ph type="body" sz="quarter" idx="14"/>
          </p:nvPr>
        </p:nvSpPr>
        <p:spPr/>
        <p:txBody>
          <a:bodyPr/>
          <a:lstStyle/>
          <a:p>
            <a:r>
              <a:rPr lang="en-US"/>
              <a:t>20.03.2018 - 03.04.2018</a:t>
            </a:r>
          </a:p>
        </p:txBody>
      </p:sp>
      <p:sp>
        <p:nvSpPr>
          <p:cNvPr id="5" name="Footer Placeholder 4">
            <a:extLst>
              <a:ext uri="{FF2B5EF4-FFF2-40B4-BE49-F238E27FC236}">
                <a16:creationId xmlns:a16="http://schemas.microsoft.com/office/drawing/2014/main" id="{305229E4-C6EF-4B93-8C0A-8ED0BE24DF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588515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E5743B-FC21-4F0C-96BB-CF9956F49B62}"/>
              </a:ext>
            </a:extLst>
          </p:cNvPr>
          <p:cNvSpPr>
            <a:spLocks noGrp="1"/>
          </p:cNvSpPr>
          <p:nvPr>
            <p:ph type="title"/>
          </p:nvPr>
        </p:nvSpPr>
        <p:spPr/>
        <p:txBody>
          <a:bodyPr/>
          <a:lstStyle/>
          <a:p>
            <a:r>
              <a:rPr lang="en-US"/>
              <a:t>Distributionstyp - Tabelle - FB Insights</a:t>
            </a:r>
          </a:p>
        </p:txBody>
      </p:sp>
      <p:graphicFrame>
        <p:nvGraphicFramePr>
          <p:cNvPr id="5" name="Table Placeholder 4">
            <a:extLst>
              <a:ext uri="{FF2B5EF4-FFF2-40B4-BE49-F238E27FC236}">
                <a16:creationId xmlns:a16="http://schemas.microsoft.com/office/drawing/2014/main" id="{956B87CA-885F-416E-AC45-E2BF6C2D18C9}"/>
              </a:ext>
            </a:extLst>
          </p:cNvPr>
          <p:cNvGraphicFramePr>
            <a:graphicFrameLocks noGrp="1"/>
          </p:cNvGraphicFramePr>
          <p:nvPr>
            <p:ph type="tbl" sz="quarter" idx="13"/>
            <p:extLst>
              <p:ext uri="{D42A27DB-BD31-4B8C-83A1-F6EECF244321}">
                <p14:modId xmlns:p14="http://schemas.microsoft.com/office/powerpoint/2010/main" val="618946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0366340"/>
                    </a:ext>
                  </a:extLst>
                </a:gridCol>
                <a:gridCol w="1234440">
                  <a:extLst>
                    <a:ext uri="{9D8B030D-6E8A-4147-A177-3AD203B41FA5}">
                      <a16:colId xmlns:a16="http://schemas.microsoft.com/office/drawing/2014/main" val="1639081632"/>
                    </a:ext>
                  </a:extLst>
                </a:gridCol>
                <a:gridCol w="822960">
                  <a:extLst>
                    <a:ext uri="{9D8B030D-6E8A-4147-A177-3AD203B41FA5}">
                      <a16:colId xmlns:a16="http://schemas.microsoft.com/office/drawing/2014/main" val="814341797"/>
                    </a:ext>
                  </a:extLst>
                </a:gridCol>
                <a:gridCol w="822960">
                  <a:extLst>
                    <a:ext uri="{9D8B030D-6E8A-4147-A177-3AD203B41FA5}">
                      <a16:colId xmlns:a16="http://schemas.microsoft.com/office/drawing/2014/main" val="2561881138"/>
                    </a:ext>
                  </a:extLst>
                </a:gridCol>
                <a:gridCol w="822960">
                  <a:extLst>
                    <a:ext uri="{9D8B030D-6E8A-4147-A177-3AD203B41FA5}">
                      <a16:colId xmlns:a16="http://schemas.microsoft.com/office/drawing/2014/main" val="4207898212"/>
                    </a:ext>
                  </a:extLst>
                </a:gridCol>
                <a:gridCol w="822960">
                  <a:extLst>
                    <a:ext uri="{9D8B030D-6E8A-4147-A177-3AD203B41FA5}">
                      <a16:colId xmlns:a16="http://schemas.microsoft.com/office/drawing/2014/main" val="3525618595"/>
                    </a:ext>
                  </a:extLst>
                </a:gridCol>
                <a:gridCol w="822960">
                  <a:extLst>
                    <a:ext uri="{9D8B030D-6E8A-4147-A177-3AD203B41FA5}">
                      <a16:colId xmlns:a16="http://schemas.microsoft.com/office/drawing/2014/main" val="4093843128"/>
                    </a:ext>
                  </a:extLst>
                </a:gridCol>
                <a:gridCol w="822960">
                  <a:extLst>
                    <a:ext uri="{9D8B030D-6E8A-4147-A177-3AD203B41FA5}">
                      <a16:colId xmlns:a16="http://schemas.microsoft.com/office/drawing/2014/main" val="3420149750"/>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405445951"/>
                  </a:ext>
                </a:extLst>
              </a:tr>
              <a:tr h="370840">
                <a:tc>
                  <a:txBody>
                    <a:bodyPr/>
                    <a:lstStyle/>
                    <a:p>
                      <a:r>
                        <a:rPr lang="en-US" sz="1000"/>
                        <a:t>Extra 3</a:t>
                      </a:r>
                    </a:p>
                  </a:txBody>
                  <a:tcPr/>
                </a:tc>
                <a:tc>
                  <a:txBody>
                    <a:bodyPr/>
                    <a:lstStyle/>
                    <a:p>
                      <a:r>
                        <a:rPr lang="en-US" sz="1000"/>
                        <a:t>56</a:t>
                      </a:r>
                    </a:p>
                  </a:txBody>
                  <a:tcPr/>
                </a:tc>
                <a:tc>
                  <a:txBody>
                    <a:bodyPr/>
                    <a:lstStyle/>
                    <a:p>
                      <a:r>
                        <a:rPr lang="en-US" sz="1000"/>
                        <a:t>20</a:t>
                      </a:r>
                    </a:p>
                  </a:txBody>
                  <a:tcPr/>
                </a:tc>
                <a:tc>
                  <a:txBody>
                    <a:bodyPr/>
                    <a:lstStyle/>
                    <a:p>
                      <a:r>
                        <a:rPr lang="en-US" sz="1000"/>
                        <a:t>32</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83402315"/>
                  </a:ext>
                </a:extLst>
              </a:tr>
            </a:tbl>
          </a:graphicData>
        </a:graphic>
      </p:graphicFrame>
      <p:sp>
        <p:nvSpPr>
          <p:cNvPr id="4" name="Text Placeholder 3">
            <a:extLst>
              <a:ext uri="{FF2B5EF4-FFF2-40B4-BE49-F238E27FC236}">
                <a16:creationId xmlns:a16="http://schemas.microsoft.com/office/drawing/2014/main" id="{3F6C3C22-0D08-4786-86AD-64BCDDE0D6CC}"/>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7789559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BBF8F-12A8-4A58-B232-B03B186FDD36}"/>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E862FFF8-07C6-44DC-BA62-C8DFF12ED7A9}"/>
              </a:ext>
            </a:extLst>
          </p:cNvPr>
          <p:cNvGraphicFramePr>
            <a:graphicFrameLocks noGrp="1"/>
          </p:cNvGraphicFramePr>
          <p:nvPr>
            <p:ph type="tbl" sz="quarter" idx="13"/>
            <p:extLst>
              <p:ext uri="{D42A27DB-BD31-4B8C-83A1-F6EECF244321}">
                <p14:modId xmlns:p14="http://schemas.microsoft.com/office/powerpoint/2010/main" val="4282486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282065996"/>
                    </a:ext>
                  </a:extLst>
                </a:gridCol>
                <a:gridCol w="822960">
                  <a:extLst>
                    <a:ext uri="{9D8B030D-6E8A-4147-A177-3AD203B41FA5}">
                      <a16:colId xmlns:a16="http://schemas.microsoft.com/office/drawing/2014/main" val="376079797"/>
                    </a:ext>
                  </a:extLst>
                </a:gridCol>
                <a:gridCol w="822960">
                  <a:extLst>
                    <a:ext uri="{9D8B030D-6E8A-4147-A177-3AD203B41FA5}">
                      <a16:colId xmlns:a16="http://schemas.microsoft.com/office/drawing/2014/main" val="2162216135"/>
                    </a:ext>
                  </a:extLst>
                </a:gridCol>
                <a:gridCol w="822960">
                  <a:extLst>
                    <a:ext uri="{9D8B030D-6E8A-4147-A177-3AD203B41FA5}">
                      <a16:colId xmlns:a16="http://schemas.microsoft.com/office/drawing/2014/main" val="2419102749"/>
                    </a:ext>
                  </a:extLst>
                </a:gridCol>
                <a:gridCol w="822960">
                  <a:extLst>
                    <a:ext uri="{9D8B030D-6E8A-4147-A177-3AD203B41FA5}">
                      <a16:colId xmlns:a16="http://schemas.microsoft.com/office/drawing/2014/main" val="3495490519"/>
                    </a:ext>
                  </a:extLst>
                </a:gridCol>
                <a:gridCol w="822960">
                  <a:extLst>
                    <a:ext uri="{9D8B030D-6E8A-4147-A177-3AD203B41FA5}">
                      <a16:colId xmlns:a16="http://schemas.microsoft.com/office/drawing/2014/main" val="2831433530"/>
                    </a:ext>
                  </a:extLst>
                </a:gridCol>
                <a:gridCol w="822960">
                  <a:extLst>
                    <a:ext uri="{9D8B030D-6E8A-4147-A177-3AD203B41FA5}">
                      <a16:colId xmlns:a16="http://schemas.microsoft.com/office/drawing/2014/main" val="1647111690"/>
                    </a:ext>
                  </a:extLst>
                </a:gridCol>
                <a:gridCol w="822960">
                  <a:extLst>
                    <a:ext uri="{9D8B030D-6E8A-4147-A177-3AD203B41FA5}">
                      <a16:colId xmlns:a16="http://schemas.microsoft.com/office/drawing/2014/main" val="3150896202"/>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57124721"/>
                  </a:ext>
                </a:extLst>
              </a:tr>
              <a:tr h="370840">
                <a:tc>
                  <a:txBody>
                    <a:bodyPr/>
                    <a:lstStyle/>
                    <a:p>
                      <a:r>
                        <a:rPr lang="sv-SE" sz="1000" b="1"/>
                        <a:t>Extra 3 - 2018-04-01 11:56:34</a:t>
                      </a:r>
                      <a:r>
                        <a:rPr lang="sv-SE" sz="1000"/>
                        <a:t>
Abgehängt!</a:t>
                      </a:r>
                      <a:endParaRPr lang="en-US" sz="1000"/>
                    </a:p>
                  </a:txBody>
                  <a:tcPr/>
                </a:tc>
                <a:tc>
                  <a:txBody>
                    <a:bodyPr/>
                    <a:lstStyle/>
                    <a:p>
                      <a:r>
                        <a:rPr lang="en-US" sz="1000"/>
                        <a:t>5968</a:t>
                      </a:r>
                    </a:p>
                  </a:txBody>
                  <a:tcPr/>
                </a:tc>
                <a:tc>
                  <a:txBody>
                    <a:bodyPr/>
                    <a:lstStyle/>
                    <a:p>
                      <a:r>
                        <a:rPr lang="en-US" sz="1000"/>
                        <a:t>10303</a:t>
                      </a:r>
                    </a:p>
                  </a:txBody>
                  <a:tcPr/>
                </a:tc>
                <a:tc>
                  <a:txBody>
                    <a:bodyPr/>
                    <a:lstStyle/>
                    <a:p>
                      <a:r>
                        <a:rPr lang="en-US" sz="1000"/>
                        <a:t>381</a:t>
                      </a:r>
                    </a:p>
                  </a:txBody>
                  <a:tcPr/>
                </a:tc>
                <a:tc>
                  <a:txBody>
                    <a:bodyPr/>
                    <a:lstStyle/>
                    <a:p>
                      <a:r>
                        <a:rPr lang="en-US" sz="1000"/>
                        <a:t>16652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43813795"/>
                  </a:ext>
                </a:extLst>
              </a:tr>
              <a:tr h="370840">
                <a:tc>
                  <a:txBody>
                    <a:bodyPr/>
                    <a:lstStyle/>
                    <a:p>
                      <a:r>
                        <a:rPr lang="en-US" sz="1000" b="1"/>
                        <a:t>Extra 3 - 2018-04-01 13:28:19</a:t>
                      </a:r>
                      <a:r>
                        <a:rPr lang="en-US" sz="1000"/>
                        <a:t>
So sad...</a:t>
                      </a:r>
                    </a:p>
                  </a:txBody>
                  <a:tcPr/>
                </a:tc>
                <a:tc>
                  <a:txBody>
                    <a:bodyPr/>
                    <a:lstStyle/>
                    <a:p>
                      <a:r>
                        <a:rPr lang="en-US" sz="1000"/>
                        <a:t>5504</a:t>
                      </a:r>
                    </a:p>
                  </a:txBody>
                  <a:tcPr/>
                </a:tc>
                <a:tc>
                  <a:txBody>
                    <a:bodyPr/>
                    <a:lstStyle/>
                    <a:p>
                      <a:r>
                        <a:rPr lang="en-US" sz="1000"/>
                        <a:t>13981</a:t>
                      </a:r>
                    </a:p>
                  </a:txBody>
                  <a:tcPr/>
                </a:tc>
                <a:tc>
                  <a:txBody>
                    <a:bodyPr/>
                    <a:lstStyle/>
                    <a:p>
                      <a:r>
                        <a:rPr lang="en-US" sz="1000"/>
                        <a:t>1324</a:t>
                      </a:r>
                    </a:p>
                  </a:txBody>
                  <a:tcPr/>
                </a:tc>
                <a:tc>
                  <a:txBody>
                    <a:bodyPr/>
                    <a:lstStyle/>
                    <a:p>
                      <a:r>
                        <a:rPr lang="en-US" sz="1000"/>
                        <a:t>20809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28980944"/>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5155</a:t>
                      </a:r>
                    </a:p>
                  </a:txBody>
                  <a:tcPr/>
                </a:tc>
                <a:tc>
                  <a:txBody>
                    <a:bodyPr/>
                    <a:lstStyle/>
                    <a:p>
                      <a:r>
                        <a:rPr lang="en-US" sz="1000"/>
                        <a:t>5889</a:t>
                      </a:r>
                    </a:p>
                  </a:txBody>
                  <a:tcPr/>
                </a:tc>
                <a:tc>
                  <a:txBody>
                    <a:bodyPr/>
                    <a:lstStyle/>
                    <a:p>
                      <a:r>
                        <a:rPr lang="en-US" sz="1000"/>
                        <a:t>9217</a:t>
                      </a:r>
                    </a:p>
                  </a:txBody>
                  <a:tcPr/>
                </a:tc>
                <a:tc>
                  <a:txBody>
                    <a:bodyPr/>
                    <a:lstStyle/>
                    <a:p>
                      <a:r>
                        <a:rPr lang="en-US" sz="1000"/>
                        <a:t>20261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70172594"/>
                  </a:ext>
                </a:extLst>
              </a:tr>
              <a:tr h="370840">
                <a:tc>
                  <a:txBody>
                    <a:bodyPr/>
                    <a:lstStyle/>
                    <a:p>
                      <a:r>
                        <a:rPr lang="de-DE" sz="1000" b="1"/>
                        <a:t>Extra 3 - 2018-03-24 11:21:52</a:t>
                      </a:r>
                      <a:r>
                        <a:rPr lang="de-DE" sz="1000"/>
                        <a:t>
Warum benimmst du dich im realen Leben nicht genauso wie auf Facebook?</a:t>
                      </a:r>
                      <a:endParaRPr lang="en-US" sz="1000"/>
                    </a:p>
                  </a:txBody>
                  <a:tcPr/>
                </a:tc>
                <a:tc>
                  <a:txBody>
                    <a:bodyPr/>
                    <a:lstStyle/>
                    <a:p>
                      <a:r>
                        <a:rPr lang="en-US" sz="1000"/>
                        <a:t>5145</a:t>
                      </a:r>
                    </a:p>
                  </a:txBody>
                  <a:tcPr/>
                </a:tc>
                <a:tc>
                  <a:txBody>
                    <a:bodyPr/>
                    <a:lstStyle/>
                    <a:p>
                      <a:r>
                        <a:rPr lang="en-US" sz="1000"/>
                        <a:t>2711</a:t>
                      </a:r>
                    </a:p>
                  </a:txBody>
                  <a:tcPr/>
                </a:tc>
                <a:tc>
                  <a:txBody>
                    <a:bodyPr/>
                    <a:lstStyle/>
                    <a:p>
                      <a:r>
                        <a:rPr lang="en-US" sz="1000"/>
                        <a:t>221</a:t>
                      </a:r>
                    </a:p>
                  </a:txBody>
                  <a:tcPr/>
                </a:tc>
                <a:tc>
                  <a:txBody>
                    <a:bodyPr/>
                    <a:lstStyle/>
                    <a:p>
                      <a:r>
                        <a:rPr lang="en-US" sz="1000"/>
                        <a:t>8077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7367719"/>
                  </a:ext>
                </a:extLst>
              </a:tr>
              <a:tr h="370840">
                <a:tc>
                  <a:txBody>
                    <a:bodyPr/>
                    <a:lstStyle/>
                    <a:p>
                      <a:r>
                        <a:rPr lang="de-DE" sz="1000" b="1"/>
                        <a:t>Extra 3 - 2018-03-28 13:09:41</a:t>
                      </a:r>
                      <a:r>
                        <a:rPr lang="de-DE" sz="1000"/>
                        <a:t>
Deutschland belegt nur noch Rang vier der größten Waffenhändler. Das muss besser werden. 
Ein Lied als Motivationshilfe für Mutti &amp; Co.</a:t>
                      </a:r>
                      <a:endParaRPr lang="en-US" sz="1000"/>
                    </a:p>
                  </a:txBody>
                  <a:tcPr/>
                </a:tc>
                <a:tc>
                  <a:txBody>
                    <a:bodyPr/>
                    <a:lstStyle/>
                    <a:p>
                      <a:r>
                        <a:rPr lang="en-US" sz="1000"/>
                        <a:t>4841</a:t>
                      </a:r>
                    </a:p>
                  </a:txBody>
                  <a:tcPr/>
                </a:tc>
                <a:tc>
                  <a:txBody>
                    <a:bodyPr/>
                    <a:lstStyle/>
                    <a:p>
                      <a:r>
                        <a:rPr lang="en-US" sz="1000"/>
                        <a:t>2286</a:t>
                      </a:r>
                    </a:p>
                  </a:txBody>
                  <a:tcPr/>
                </a:tc>
                <a:tc>
                  <a:txBody>
                    <a:bodyPr/>
                    <a:lstStyle/>
                    <a:p>
                      <a:r>
                        <a:rPr lang="en-US" sz="1000"/>
                        <a:t>546</a:t>
                      </a:r>
                    </a:p>
                  </a:txBody>
                  <a:tcPr/>
                </a:tc>
                <a:tc>
                  <a:txBody>
                    <a:bodyPr/>
                    <a:lstStyle/>
                    <a:p>
                      <a:r>
                        <a:rPr lang="en-US" sz="1000"/>
                        <a:t>7673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3548408"/>
                  </a:ext>
                </a:extLst>
              </a:tr>
            </a:tbl>
          </a:graphicData>
        </a:graphic>
      </p:graphicFrame>
      <p:sp>
        <p:nvSpPr>
          <p:cNvPr id="4" name="Text Placeholder 3">
            <a:extLst>
              <a:ext uri="{FF2B5EF4-FFF2-40B4-BE49-F238E27FC236}">
                <a16:creationId xmlns:a16="http://schemas.microsoft.com/office/drawing/2014/main" id="{0F352A31-3737-44FF-9E80-4E134DEF967F}"/>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147378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785150-D839-4458-9183-50FE88A62CA5}"/>
              </a:ext>
            </a:extLst>
          </p:cNvPr>
          <p:cNvSpPr>
            <a:spLocks noGrp="1"/>
          </p:cNvSpPr>
          <p:nvPr>
            <p:ph type="title"/>
          </p:nvPr>
        </p:nvSpPr>
        <p:spPr/>
        <p:txBody>
          <a:bodyPr/>
          <a:lstStyle/>
          <a:p>
            <a:r>
              <a:rPr lang="en-US"/>
              <a:t>Eigene Posts - Kommentare - Export</a:t>
            </a:r>
          </a:p>
        </p:txBody>
      </p:sp>
      <p:graphicFrame>
        <p:nvGraphicFramePr>
          <p:cNvPr id="5" name="Table Placeholder 4">
            <a:extLst>
              <a:ext uri="{FF2B5EF4-FFF2-40B4-BE49-F238E27FC236}">
                <a16:creationId xmlns:a16="http://schemas.microsoft.com/office/drawing/2014/main" id="{608FE541-93EA-483B-9B86-BAF1A2AEB2D5}"/>
              </a:ext>
            </a:extLst>
          </p:cNvPr>
          <p:cNvGraphicFramePr>
            <a:graphicFrameLocks noGrp="1"/>
          </p:cNvGraphicFramePr>
          <p:nvPr>
            <p:ph type="tbl" sz="quarter" idx="13"/>
            <p:extLst>
              <p:ext uri="{D42A27DB-BD31-4B8C-83A1-F6EECF244321}">
                <p14:modId xmlns:p14="http://schemas.microsoft.com/office/powerpoint/2010/main" val="3278580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157571260"/>
                    </a:ext>
                  </a:extLst>
                </a:gridCol>
                <a:gridCol w="822960">
                  <a:extLst>
                    <a:ext uri="{9D8B030D-6E8A-4147-A177-3AD203B41FA5}">
                      <a16:colId xmlns:a16="http://schemas.microsoft.com/office/drawing/2014/main" val="3366533300"/>
                    </a:ext>
                  </a:extLst>
                </a:gridCol>
                <a:gridCol w="822960">
                  <a:extLst>
                    <a:ext uri="{9D8B030D-6E8A-4147-A177-3AD203B41FA5}">
                      <a16:colId xmlns:a16="http://schemas.microsoft.com/office/drawing/2014/main" val="3649056020"/>
                    </a:ext>
                  </a:extLst>
                </a:gridCol>
                <a:gridCol w="822960">
                  <a:extLst>
                    <a:ext uri="{9D8B030D-6E8A-4147-A177-3AD203B41FA5}">
                      <a16:colId xmlns:a16="http://schemas.microsoft.com/office/drawing/2014/main" val="1198321771"/>
                    </a:ext>
                  </a:extLst>
                </a:gridCol>
                <a:gridCol w="822960">
                  <a:extLst>
                    <a:ext uri="{9D8B030D-6E8A-4147-A177-3AD203B41FA5}">
                      <a16:colId xmlns:a16="http://schemas.microsoft.com/office/drawing/2014/main" val="1136120367"/>
                    </a:ext>
                  </a:extLst>
                </a:gridCol>
                <a:gridCol w="822960">
                  <a:extLst>
                    <a:ext uri="{9D8B030D-6E8A-4147-A177-3AD203B41FA5}">
                      <a16:colId xmlns:a16="http://schemas.microsoft.com/office/drawing/2014/main" val="2289558711"/>
                    </a:ext>
                  </a:extLst>
                </a:gridCol>
                <a:gridCol w="822960">
                  <a:extLst>
                    <a:ext uri="{9D8B030D-6E8A-4147-A177-3AD203B41FA5}">
                      <a16:colId xmlns:a16="http://schemas.microsoft.com/office/drawing/2014/main" val="154104399"/>
                    </a:ext>
                  </a:extLst>
                </a:gridCol>
                <a:gridCol w="822960">
                  <a:extLst>
                    <a:ext uri="{9D8B030D-6E8A-4147-A177-3AD203B41FA5}">
                      <a16:colId xmlns:a16="http://schemas.microsoft.com/office/drawing/2014/main" val="3126771856"/>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655608510"/>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9217</a:t>
                      </a:r>
                    </a:p>
                  </a:txBody>
                  <a:tcPr/>
                </a:tc>
                <a:tc>
                  <a:txBody>
                    <a:bodyPr/>
                    <a:lstStyle/>
                    <a:p>
                      <a:r>
                        <a:rPr lang="en-US" sz="1000"/>
                        <a:t>5889</a:t>
                      </a:r>
                    </a:p>
                  </a:txBody>
                  <a:tcPr/>
                </a:tc>
                <a:tc>
                  <a:txBody>
                    <a:bodyPr/>
                    <a:lstStyle/>
                    <a:p>
                      <a:r>
                        <a:rPr lang="en-US" sz="1000"/>
                        <a:t>5155</a:t>
                      </a:r>
                    </a:p>
                  </a:txBody>
                  <a:tcPr/>
                </a:tc>
                <a:tc>
                  <a:txBody>
                    <a:bodyPr/>
                    <a:lstStyle/>
                    <a:p>
                      <a:r>
                        <a:rPr lang="en-US" sz="1000"/>
                        <a:t>20261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874978"/>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8135</a:t>
                      </a:r>
                    </a:p>
                  </a:txBody>
                  <a:tcPr/>
                </a:tc>
                <a:tc>
                  <a:txBody>
                    <a:bodyPr/>
                    <a:lstStyle/>
                    <a:p>
                      <a:r>
                        <a:rPr lang="en-US" sz="1000"/>
                        <a:t>3543</a:t>
                      </a:r>
                    </a:p>
                  </a:txBody>
                  <a:tcPr/>
                </a:tc>
                <a:tc>
                  <a:txBody>
                    <a:bodyPr/>
                    <a:lstStyle/>
                    <a:p>
                      <a:r>
                        <a:rPr lang="en-US" sz="1000"/>
                        <a:t>2201</a:t>
                      </a:r>
                    </a:p>
                  </a:txBody>
                  <a:tcPr/>
                </a:tc>
                <a:tc>
                  <a:txBody>
                    <a:bodyPr/>
                    <a:lstStyle/>
                    <a:p>
                      <a:r>
                        <a:rPr lang="en-US" sz="1000"/>
                        <a:t>13879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85811855"/>
                  </a:ext>
                </a:extLst>
              </a:tr>
              <a:tr h="370840">
                <a:tc>
                  <a:txBody>
                    <a:bodyPr/>
                    <a:lstStyle/>
                    <a:p>
                      <a:r>
                        <a:rPr lang="en-US" sz="1000" b="1"/>
                        <a:t>Extra 3 - 2018-04-01 13:28:19</a:t>
                      </a:r>
                      <a:r>
                        <a:rPr lang="en-US" sz="1000"/>
                        <a:t>
So sad...</a:t>
                      </a:r>
                    </a:p>
                  </a:txBody>
                  <a:tcPr/>
                </a:tc>
                <a:tc>
                  <a:txBody>
                    <a:bodyPr/>
                    <a:lstStyle/>
                    <a:p>
                      <a:r>
                        <a:rPr lang="en-US" sz="1000"/>
                        <a:t>1324</a:t>
                      </a:r>
                    </a:p>
                  </a:txBody>
                  <a:tcPr/>
                </a:tc>
                <a:tc>
                  <a:txBody>
                    <a:bodyPr/>
                    <a:lstStyle/>
                    <a:p>
                      <a:r>
                        <a:rPr lang="en-US" sz="1000"/>
                        <a:t>13981</a:t>
                      </a:r>
                    </a:p>
                  </a:txBody>
                  <a:tcPr/>
                </a:tc>
                <a:tc>
                  <a:txBody>
                    <a:bodyPr/>
                    <a:lstStyle/>
                    <a:p>
                      <a:r>
                        <a:rPr lang="en-US" sz="1000"/>
                        <a:t>5504</a:t>
                      </a:r>
                    </a:p>
                  </a:txBody>
                  <a:tcPr/>
                </a:tc>
                <a:tc>
                  <a:txBody>
                    <a:bodyPr/>
                    <a:lstStyle/>
                    <a:p>
                      <a:r>
                        <a:rPr lang="en-US" sz="1000"/>
                        <a:t>20809</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85372216"/>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960</a:t>
                      </a:r>
                    </a:p>
                  </a:txBody>
                  <a:tcPr/>
                </a:tc>
                <a:tc>
                  <a:txBody>
                    <a:bodyPr/>
                    <a:lstStyle/>
                    <a:p>
                      <a:r>
                        <a:rPr lang="en-US" sz="1000"/>
                        <a:t>1630</a:t>
                      </a:r>
                    </a:p>
                  </a:txBody>
                  <a:tcPr/>
                </a:tc>
                <a:tc>
                  <a:txBody>
                    <a:bodyPr/>
                    <a:lstStyle/>
                    <a:p>
                      <a:r>
                        <a:rPr lang="en-US" sz="1000"/>
                        <a:t>1086</a:t>
                      </a:r>
                    </a:p>
                  </a:txBody>
                  <a:tcPr/>
                </a:tc>
                <a:tc>
                  <a:txBody>
                    <a:bodyPr/>
                    <a:lstStyle/>
                    <a:p>
                      <a:r>
                        <a:rPr lang="en-US" sz="1000"/>
                        <a:t>3676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3033891"/>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843</a:t>
                      </a:r>
                    </a:p>
                  </a:txBody>
                  <a:tcPr/>
                </a:tc>
                <a:tc>
                  <a:txBody>
                    <a:bodyPr/>
                    <a:lstStyle/>
                    <a:p>
                      <a:r>
                        <a:rPr lang="en-US" sz="1000"/>
                        <a:t>1450</a:t>
                      </a:r>
                    </a:p>
                  </a:txBody>
                  <a:tcPr/>
                </a:tc>
                <a:tc>
                  <a:txBody>
                    <a:bodyPr/>
                    <a:lstStyle/>
                    <a:p>
                      <a:r>
                        <a:rPr lang="en-US" sz="1000"/>
                        <a:t>1404</a:t>
                      </a:r>
                    </a:p>
                  </a:txBody>
                  <a:tcPr/>
                </a:tc>
                <a:tc>
                  <a:txBody>
                    <a:bodyPr/>
                    <a:lstStyle/>
                    <a:p>
                      <a:r>
                        <a:rPr lang="en-US" sz="1000"/>
                        <a:t>3697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8838732"/>
                  </a:ext>
                </a:extLst>
              </a:tr>
            </a:tbl>
          </a:graphicData>
        </a:graphic>
      </p:graphicFrame>
      <p:sp>
        <p:nvSpPr>
          <p:cNvPr id="4" name="Text Placeholder 3">
            <a:extLst>
              <a:ext uri="{FF2B5EF4-FFF2-40B4-BE49-F238E27FC236}">
                <a16:creationId xmlns:a16="http://schemas.microsoft.com/office/drawing/2014/main" id="{21CE5F8A-1194-4F82-ACCE-2130560804CB}"/>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2084898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145610-CD0E-43A9-9652-802402F1381B}"/>
              </a:ext>
            </a:extLst>
          </p:cNvPr>
          <p:cNvSpPr>
            <a:spLocks noGrp="1"/>
          </p:cNvSpPr>
          <p:nvPr>
            <p:ph type="title"/>
          </p:nvPr>
        </p:nvSpPr>
        <p:spPr/>
        <p:txBody>
          <a:bodyPr/>
          <a:lstStyle/>
          <a:p>
            <a:r>
              <a:rPr lang="en-US"/>
              <a:t>Eigene Posts - Videostarts - Export</a:t>
            </a:r>
          </a:p>
        </p:txBody>
      </p:sp>
      <p:graphicFrame>
        <p:nvGraphicFramePr>
          <p:cNvPr id="5" name="Table Placeholder 4">
            <a:extLst>
              <a:ext uri="{FF2B5EF4-FFF2-40B4-BE49-F238E27FC236}">
                <a16:creationId xmlns:a16="http://schemas.microsoft.com/office/drawing/2014/main" id="{5B0198EA-823C-4F02-B44D-60D01E48D374}"/>
              </a:ext>
            </a:extLst>
          </p:cNvPr>
          <p:cNvGraphicFramePr>
            <a:graphicFrameLocks noGrp="1"/>
          </p:cNvGraphicFramePr>
          <p:nvPr>
            <p:ph type="tbl" sz="quarter" idx="13"/>
            <p:extLst>
              <p:ext uri="{D42A27DB-BD31-4B8C-83A1-F6EECF244321}">
                <p14:modId xmlns:p14="http://schemas.microsoft.com/office/powerpoint/2010/main" val="3071143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51858198"/>
                    </a:ext>
                  </a:extLst>
                </a:gridCol>
                <a:gridCol w="822960">
                  <a:extLst>
                    <a:ext uri="{9D8B030D-6E8A-4147-A177-3AD203B41FA5}">
                      <a16:colId xmlns:a16="http://schemas.microsoft.com/office/drawing/2014/main" val="710740164"/>
                    </a:ext>
                  </a:extLst>
                </a:gridCol>
                <a:gridCol w="822960">
                  <a:extLst>
                    <a:ext uri="{9D8B030D-6E8A-4147-A177-3AD203B41FA5}">
                      <a16:colId xmlns:a16="http://schemas.microsoft.com/office/drawing/2014/main" val="3206394783"/>
                    </a:ext>
                  </a:extLst>
                </a:gridCol>
                <a:gridCol w="822960">
                  <a:extLst>
                    <a:ext uri="{9D8B030D-6E8A-4147-A177-3AD203B41FA5}">
                      <a16:colId xmlns:a16="http://schemas.microsoft.com/office/drawing/2014/main" val="3064456456"/>
                    </a:ext>
                  </a:extLst>
                </a:gridCol>
                <a:gridCol w="822960">
                  <a:extLst>
                    <a:ext uri="{9D8B030D-6E8A-4147-A177-3AD203B41FA5}">
                      <a16:colId xmlns:a16="http://schemas.microsoft.com/office/drawing/2014/main" val="2778575226"/>
                    </a:ext>
                  </a:extLst>
                </a:gridCol>
                <a:gridCol w="822960">
                  <a:extLst>
                    <a:ext uri="{9D8B030D-6E8A-4147-A177-3AD203B41FA5}">
                      <a16:colId xmlns:a16="http://schemas.microsoft.com/office/drawing/2014/main" val="962917791"/>
                    </a:ext>
                  </a:extLst>
                </a:gridCol>
                <a:gridCol w="822960">
                  <a:extLst>
                    <a:ext uri="{9D8B030D-6E8A-4147-A177-3AD203B41FA5}">
                      <a16:colId xmlns:a16="http://schemas.microsoft.com/office/drawing/2014/main" val="70651202"/>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70968550"/>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772092</a:t>
                      </a:r>
                    </a:p>
                  </a:txBody>
                  <a:tcPr/>
                </a:tc>
                <a:tc>
                  <a:txBody>
                    <a:bodyPr/>
                    <a:lstStyle/>
                    <a:p>
                      <a:r>
                        <a:rPr lang="en-US" sz="1000"/>
                        <a:t>561480</a:t>
                      </a:r>
                    </a:p>
                  </a:txBody>
                  <a:tcPr/>
                </a:tc>
                <a:tc>
                  <a:txBody>
                    <a:bodyPr/>
                    <a:lstStyle/>
                    <a:p>
                      <a:r>
                        <a:rPr lang="en-US" sz="1000"/>
                        <a:t>20%</a:t>
                      </a:r>
                    </a:p>
                  </a:txBody>
                  <a:tcPr/>
                </a:tc>
                <a:tc>
                  <a:txBody>
                    <a:bodyPr/>
                    <a:lstStyle/>
                    <a:p>
                      <a:r>
                        <a:rPr lang="en-US" sz="1000"/>
                        <a:t>3:01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44493272"/>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436503</a:t>
                      </a:r>
                    </a:p>
                  </a:txBody>
                  <a:tcPr/>
                </a:tc>
                <a:tc>
                  <a:txBody>
                    <a:bodyPr/>
                    <a:lstStyle/>
                    <a:p>
                      <a:r>
                        <a:rPr lang="en-US" sz="1000"/>
                        <a:t>272262</a:t>
                      </a:r>
                    </a:p>
                  </a:txBody>
                  <a:tcPr/>
                </a:tc>
                <a:tc>
                  <a:txBody>
                    <a:bodyPr/>
                    <a:lstStyle/>
                    <a:p>
                      <a:r>
                        <a:rPr lang="en-US" sz="1000"/>
                        <a:t>20%</a:t>
                      </a:r>
                    </a:p>
                  </a:txBody>
                  <a:tcPr/>
                </a:tc>
                <a:tc>
                  <a:txBody>
                    <a:bodyPr/>
                    <a:lstStyle/>
                    <a:p>
                      <a:r>
                        <a:rPr lang="en-US" sz="1000"/>
                        <a:t>1:55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64379499"/>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218070</a:t>
                      </a:r>
                    </a:p>
                  </a:txBody>
                  <a:tcPr/>
                </a:tc>
                <a:tc>
                  <a:txBody>
                    <a:bodyPr/>
                    <a:lstStyle/>
                    <a:p>
                      <a:r>
                        <a:rPr lang="en-US" sz="1000"/>
                        <a:t>164117</a:t>
                      </a:r>
                    </a:p>
                  </a:txBody>
                  <a:tcPr/>
                </a:tc>
                <a:tc>
                  <a:txBody>
                    <a:bodyPr/>
                    <a:lstStyle/>
                    <a:p>
                      <a:r>
                        <a:rPr lang="en-US" sz="1000"/>
                        <a:t>22%</a:t>
                      </a:r>
                    </a:p>
                  </a:txBody>
                  <a:tcPr/>
                </a:tc>
                <a:tc>
                  <a:txBody>
                    <a:bodyPr/>
                    <a:lstStyle/>
                    <a:p>
                      <a:r>
                        <a:rPr lang="en-US" sz="1000"/>
                        <a:t>2:31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45534861"/>
                  </a:ext>
                </a:extLst>
              </a:tr>
              <a:tr h="370840">
                <a:tc>
                  <a:txBody>
                    <a:bodyPr/>
                    <a:lstStyle/>
                    <a:p>
                      <a:r>
                        <a:rPr lang="de-DE" sz="1000" b="1"/>
                        <a:t>Extra 3 - 2018-03-28 13:09:41</a:t>
                      </a:r>
                      <a:r>
                        <a:rPr lang="de-DE" sz="1000"/>
                        <a:t>
Deutschland belegt nur noch Rang vier der größten Waffenhändler. Das muss besser werden. 
Ein Lied als Motivationshilfe für Mutti &amp; Co.</a:t>
                      </a:r>
                      <a:endParaRPr lang="en-US" sz="1000"/>
                    </a:p>
                  </a:txBody>
                  <a:tcPr/>
                </a:tc>
                <a:tc>
                  <a:txBody>
                    <a:bodyPr/>
                    <a:lstStyle/>
                    <a:p>
                      <a:r>
                        <a:rPr lang="en-US" sz="1000"/>
                        <a:t>250371</a:t>
                      </a:r>
                    </a:p>
                  </a:txBody>
                  <a:tcPr/>
                </a:tc>
                <a:tc>
                  <a:txBody>
                    <a:bodyPr/>
                    <a:lstStyle/>
                    <a:p>
                      <a:r>
                        <a:rPr lang="en-US" sz="1000"/>
                        <a:t>157591</a:t>
                      </a:r>
                    </a:p>
                  </a:txBody>
                  <a:tcPr/>
                </a:tc>
                <a:tc>
                  <a:txBody>
                    <a:bodyPr/>
                    <a:lstStyle/>
                    <a:p>
                      <a:r>
                        <a:rPr lang="en-US" sz="1000"/>
                        <a:t>24%</a:t>
                      </a:r>
                    </a:p>
                  </a:txBody>
                  <a:tcPr/>
                </a:tc>
                <a:tc>
                  <a:txBody>
                    <a:bodyPr/>
                    <a:lstStyle/>
                    <a:p>
                      <a:r>
                        <a:rPr lang="en-US" sz="1000"/>
                        <a:t>1:13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30629504"/>
                  </a:ext>
                </a:extLst>
              </a:tr>
              <a:tr h="370840">
                <a:tc>
                  <a:txBody>
                    <a:bodyPr/>
                    <a:lstStyle/>
                    <a:p>
                      <a:r>
                        <a:rPr lang="de-DE" sz="1000" b="1"/>
                        <a:t>Extra 3 - 2018-03-24 11:21:52</a:t>
                      </a:r>
                      <a:r>
                        <a:rPr lang="de-DE" sz="1000"/>
                        <a:t>
Warum benimmst du dich im realen Leben nicht genauso wie auf Facebook?</a:t>
                      </a:r>
                      <a:endParaRPr lang="en-US" sz="1000"/>
                    </a:p>
                  </a:txBody>
                  <a:tcPr/>
                </a:tc>
                <a:tc>
                  <a:txBody>
                    <a:bodyPr/>
                    <a:lstStyle/>
                    <a:p>
                      <a:r>
                        <a:rPr lang="en-US" sz="1000"/>
                        <a:t>224636</a:t>
                      </a:r>
                    </a:p>
                  </a:txBody>
                  <a:tcPr/>
                </a:tc>
                <a:tc>
                  <a:txBody>
                    <a:bodyPr/>
                    <a:lstStyle/>
                    <a:p>
                      <a:r>
                        <a:rPr lang="en-US" sz="1000"/>
                        <a:t>146893</a:t>
                      </a:r>
                    </a:p>
                  </a:txBody>
                  <a:tcPr/>
                </a:tc>
                <a:tc>
                  <a:txBody>
                    <a:bodyPr/>
                    <a:lstStyle/>
                    <a:p>
                      <a:r>
                        <a:rPr lang="en-US" sz="1000"/>
                        <a:t>20%</a:t>
                      </a:r>
                    </a:p>
                  </a:txBody>
                  <a:tcPr/>
                </a:tc>
                <a:tc>
                  <a:txBody>
                    <a:bodyPr/>
                    <a:lstStyle/>
                    <a:p>
                      <a:r>
                        <a:rPr lang="en-US" sz="1000"/>
                        <a:t>1:31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08202698"/>
                  </a:ext>
                </a:extLst>
              </a:tr>
            </a:tbl>
          </a:graphicData>
        </a:graphic>
      </p:graphicFrame>
      <p:sp>
        <p:nvSpPr>
          <p:cNvPr id="4" name="Text Placeholder 3">
            <a:extLst>
              <a:ext uri="{FF2B5EF4-FFF2-40B4-BE49-F238E27FC236}">
                <a16:creationId xmlns:a16="http://schemas.microsoft.com/office/drawing/2014/main" id="{742047E9-CA1E-4588-B5F2-725B82670FC2}"/>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6920862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6D84B-3058-446F-BE46-7E78BC46DFF6}"/>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634FDF28-3367-46CB-97D2-28F699E5BA70}"/>
              </a:ext>
            </a:extLst>
          </p:cNvPr>
          <p:cNvGraphicFramePr>
            <a:graphicFrameLocks noGrp="1"/>
          </p:cNvGraphicFramePr>
          <p:nvPr>
            <p:ph type="tbl" sz="quarter" idx="13"/>
            <p:extLst>
              <p:ext uri="{D42A27DB-BD31-4B8C-83A1-F6EECF244321}">
                <p14:modId xmlns:p14="http://schemas.microsoft.com/office/powerpoint/2010/main" val="9024595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33686292"/>
                    </a:ext>
                  </a:extLst>
                </a:gridCol>
                <a:gridCol w="822960">
                  <a:extLst>
                    <a:ext uri="{9D8B030D-6E8A-4147-A177-3AD203B41FA5}">
                      <a16:colId xmlns:a16="http://schemas.microsoft.com/office/drawing/2014/main" val="3974723896"/>
                    </a:ext>
                  </a:extLst>
                </a:gridCol>
                <a:gridCol w="822960">
                  <a:extLst>
                    <a:ext uri="{9D8B030D-6E8A-4147-A177-3AD203B41FA5}">
                      <a16:colId xmlns:a16="http://schemas.microsoft.com/office/drawing/2014/main" val="1119327504"/>
                    </a:ext>
                  </a:extLst>
                </a:gridCol>
                <a:gridCol w="822960">
                  <a:extLst>
                    <a:ext uri="{9D8B030D-6E8A-4147-A177-3AD203B41FA5}">
                      <a16:colId xmlns:a16="http://schemas.microsoft.com/office/drawing/2014/main" val="1767811000"/>
                    </a:ext>
                  </a:extLst>
                </a:gridCol>
                <a:gridCol w="822960">
                  <a:extLst>
                    <a:ext uri="{9D8B030D-6E8A-4147-A177-3AD203B41FA5}">
                      <a16:colId xmlns:a16="http://schemas.microsoft.com/office/drawing/2014/main" val="4052210730"/>
                    </a:ext>
                  </a:extLst>
                </a:gridCol>
                <a:gridCol w="822960">
                  <a:extLst>
                    <a:ext uri="{9D8B030D-6E8A-4147-A177-3AD203B41FA5}">
                      <a16:colId xmlns:a16="http://schemas.microsoft.com/office/drawing/2014/main" val="3760277605"/>
                    </a:ext>
                  </a:extLst>
                </a:gridCol>
                <a:gridCol w="822960">
                  <a:extLst>
                    <a:ext uri="{9D8B030D-6E8A-4147-A177-3AD203B41FA5}">
                      <a16:colId xmlns:a16="http://schemas.microsoft.com/office/drawing/2014/main" val="346878729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42844188"/>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39.62%</a:t>
                      </a:r>
                    </a:p>
                  </a:txBody>
                  <a:tcPr/>
                </a:tc>
                <a:tc>
                  <a:txBody>
                    <a:bodyPr/>
                    <a:lstStyle/>
                    <a:p>
                      <a:r>
                        <a:rPr lang="en-US" sz="1000"/>
                        <a:t>52.09%</a:t>
                      </a:r>
                    </a:p>
                  </a:txBody>
                  <a:tcPr/>
                </a:tc>
                <a:tc>
                  <a:txBody>
                    <a:bodyPr/>
                    <a:lstStyle/>
                    <a:p>
                      <a:r>
                        <a:rPr lang="en-US" sz="1000"/>
                        <a:t>561480</a:t>
                      </a:r>
                    </a:p>
                  </a:txBody>
                  <a:tcPr/>
                </a:tc>
                <a:tc>
                  <a:txBody>
                    <a:bodyPr/>
                    <a:lstStyle/>
                    <a:p>
                      <a:r>
                        <a:rPr lang="en-US" sz="1000"/>
                        <a:t>1388470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96313299"/>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36.65%</a:t>
                      </a:r>
                    </a:p>
                  </a:txBody>
                  <a:tcPr/>
                </a:tc>
                <a:tc>
                  <a:txBody>
                    <a:bodyPr/>
                    <a:lstStyle/>
                    <a:p>
                      <a:r>
                        <a:rPr lang="en-US" sz="1000"/>
                        <a:t>57.07%</a:t>
                      </a:r>
                    </a:p>
                  </a:txBody>
                  <a:tcPr/>
                </a:tc>
                <a:tc>
                  <a:txBody>
                    <a:bodyPr/>
                    <a:lstStyle/>
                    <a:p>
                      <a:r>
                        <a:rPr lang="en-US" sz="1000"/>
                        <a:t>272262</a:t>
                      </a:r>
                    </a:p>
                  </a:txBody>
                  <a:tcPr/>
                </a:tc>
                <a:tc>
                  <a:txBody>
                    <a:bodyPr/>
                    <a:lstStyle/>
                    <a:p>
                      <a:r>
                        <a:rPr lang="en-US" sz="1000"/>
                        <a:t>678777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219335143"/>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33.91%</a:t>
                      </a:r>
                    </a:p>
                  </a:txBody>
                  <a:tcPr/>
                </a:tc>
                <a:tc>
                  <a:txBody>
                    <a:bodyPr/>
                    <a:lstStyle/>
                    <a:p>
                      <a:r>
                        <a:rPr lang="en-US" sz="1000"/>
                        <a:t>43.21%</a:t>
                      </a:r>
                    </a:p>
                  </a:txBody>
                  <a:tcPr/>
                </a:tc>
                <a:tc>
                  <a:txBody>
                    <a:bodyPr/>
                    <a:lstStyle/>
                    <a:p>
                      <a:r>
                        <a:rPr lang="en-US" sz="1000"/>
                        <a:t>164117</a:t>
                      </a:r>
                    </a:p>
                  </a:txBody>
                  <a:tcPr/>
                </a:tc>
                <a:tc>
                  <a:txBody>
                    <a:bodyPr/>
                    <a:lstStyle/>
                    <a:p>
                      <a:r>
                        <a:rPr lang="en-US" sz="1000"/>
                        <a:t>468482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82466518"/>
                  </a:ext>
                </a:extLst>
              </a:tr>
              <a:tr h="370840">
                <a:tc>
                  <a:txBody>
                    <a:bodyPr/>
                    <a:lstStyle/>
                    <a:p>
                      <a:r>
                        <a:rPr lang="de-DE" sz="1000" b="1"/>
                        <a:t>Extra 3 - 2018-03-31 09:29:00</a:t>
                      </a:r>
                      <a:r>
                        <a:rPr lang="de-DE" sz="1000"/>
                        <a:t>
Obacht beim Osterverkehr!</a:t>
                      </a:r>
                      <a:endParaRPr lang="en-US" sz="1000"/>
                    </a:p>
                  </a:txBody>
                  <a:tcPr/>
                </a:tc>
                <a:tc>
                  <a:txBody>
                    <a:bodyPr/>
                    <a:lstStyle/>
                    <a:p>
                      <a:r>
                        <a:rPr lang="en-US" sz="1000"/>
                        <a:t>31.39%</a:t>
                      </a:r>
                    </a:p>
                  </a:txBody>
                  <a:tcPr/>
                </a:tc>
                <a:tc>
                  <a:txBody>
                    <a:bodyPr/>
                    <a:lstStyle/>
                    <a:p>
                      <a:r>
                        <a:rPr lang="en-US" sz="1000"/>
                        <a:t>45.75%</a:t>
                      </a:r>
                    </a:p>
                  </a:txBody>
                  <a:tcPr/>
                </a:tc>
                <a:tc>
                  <a:txBody>
                    <a:bodyPr/>
                    <a:lstStyle/>
                    <a:p>
                      <a:r>
                        <a:rPr lang="en-US" sz="1000"/>
                        <a:t>87162</a:t>
                      </a:r>
                    </a:p>
                  </a:txBody>
                  <a:tcPr/>
                </a:tc>
                <a:tc>
                  <a:txBody>
                    <a:bodyPr/>
                    <a:lstStyle/>
                    <a:p>
                      <a:r>
                        <a:rPr lang="en-US" sz="1000"/>
                        <a:t>273575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62915503"/>
                  </a:ext>
                </a:extLst>
              </a:tr>
              <a:tr h="370840">
                <a:tc>
                  <a:txBody>
                    <a:bodyPr/>
                    <a:lstStyle/>
                    <a:p>
                      <a:r>
                        <a:rPr lang="de-DE" sz="1000" b="1"/>
                        <a:t>Extra 3 - 2018-03-25 08:13:00</a:t>
                      </a:r>
                      <a:r>
                        <a:rPr lang="de-DE" sz="1000"/>
                        <a:t>
Tatütataaaaaaaa! Die Feuerwehr ist nicht da.</a:t>
                      </a:r>
                      <a:endParaRPr lang="en-US" sz="1000"/>
                    </a:p>
                  </a:txBody>
                  <a:tcPr/>
                </a:tc>
                <a:tc>
                  <a:txBody>
                    <a:bodyPr/>
                    <a:lstStyle/>
                    <a:p>
                      <a:r>
                        <a:rPr lang="en-US" sz="1000"/>
                        <a:t>30.90%</a:t>
                      </a:r>
                    </a:p>
                  </a:txBody>
                  <a:tcPr/>
                </a:tc>
                <a:tc>
                  <a:txBody>
                    <a:bodyPr/>
                    <a:lstStyle/>
                    <a:p>
                      <a:r>
                        <a:rPr lang="en-US" sz="1000"/>
                        <a:t>48.09%</a:t>
                      </a:r>
                    </a:p>
                  </a:txBody>
                  <a:tcPr/>
                </a:tc>
                <a:tc>
                  <a:txBody>
                    <a:bodyPr/>
                    <a:lstStyle/>
                    <a:p>
                      <a:r>
                        <a:rPr lang="en-US" sz="1000"/>
                        <a:t>120654</a:t>
                      </a:r>
                    </a:p>
                  </a:txBody>
                  <a:tcPr/>
                </a:tc>
                <a:tc>
                  <a:txBody>
                    <a:bodyPr/>
                    <a:lstStyle/>
                    <a:p>
                      <a:r>
                        <a:rPr lang="en-US" sz="1000"/>
                        <a:t>374327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57615062"/>
                  </a:ext>
                </a:extLst>
              </a:tr>
            </a:tbl>
          </a:graphicData>
        </a:graphic>
      </p:graphicFrame>
      <p:sp>
        <p:nvSpPr>
          <p:cNvPr id="4" name="Text Placeholder 3">
            <a:extLst>
              <a:ext uri="{FF2B5EF4-FFF2-40B4-BE49-F238E27FC236}">
                <a16:creationId xmlns:a16="http://schemas.microsoft.com/office/drawing/2014/main" id="{91072DD7-5B47-487C-8894-2EB99EEA8EE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5691194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98CD0-FE06-4DE8-A006-9C09DFF4E4DD}"/>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2AA1EC6D-32FE-4BC8-951E-7A664C855E08}"/>
              </a:ext>
            </a:extLst>
          </p:cNvPr>
          <p:cNvGraphicFramePr>
            <a:graphicFrameLocks noGrp="1"/>
          </p:cNvGraphicFramePr>
          <p:nvPr>
            <p:ph type="tbl" sz="quarter" idx="13"/>
            <p:extLst>
              <p:ext uri="{D42A27DB-BD31-4B8C-83A1-F6EECF244321}">
                <p14:modId xmlns:p14="http://schemas.microsoft.com/office/powerpoint/2010/main" val="4113776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21815138"/>
                    </a:ext>
                  </a:extLst>
                </a:gridCol>
                <a:gridCol w="822960">
                  <a:extLst>
                    <a:ext uri="{9D8B030D-6E8A-4147-A177-3AD203B41FA5}">
                      <a16:colId xmlns:a16="http://schemas.microsoft.com/office/drawing/2014/main" val="3412007440"/>
                    </a:ext>
                  </a:extLst>
                </a:gridCol>
                <a:gridCol w="822960">
                  <a:extLst>
                    <a:ext uri="{9D8B030D-6E8A-4147-A177-3AD203B41FA5}">
                      <a16:colId xmlns:a16="http://schemas.microsoft.com/office/drawing/2014/main" val="3325638027"/>
                    </a:ext>
                  </a:extLst>
                </a:gridCol>
                <a:gridCol w="822960">
                  <a:extLst>
                    <a:ext uri="{9D8B030D-6E8A-4147-A177-3AD203B41FA5}">
                      <a16:colId xmlns:a16="http://schemas.microsoft.com/office/drawing/2014/main" val="2851306834"/>
                    </a:ext>
                  </a:extLst>
                </a:gridCol>
                <a:gridCol w="822960">
                  <a:extLst>
                    <a:ext uri="{9D8B030D-6E8A-4147-A177-3AD203B41FA5}">
                      <a16:colId xmlns:a16="http://schemas.microsoft.com/office/drawing/2014/main" val="1552924775"/>
                    </a:ext>
                  </a:extLst>
                </a:gridCol>
                <a:gridCol w="822960">
                  <a:extLst>
                    <a:ext uri="{9D8B030D-6E8A-4147-A177-3AD203B41FA5}">
                      <a16:colId xmlns:a16="http://schemas.microsoft.com/office/drawing/2014/main" val="3997885030"/>
                    </a:ext>
                  </a:extLst>
                </a:gridCol>
                <a:gridCol w="822960">
                  <a:extLst>
                    <a:ext uri="{9D8B030D-6E8A-4147-A177-3AD203B41FA5}">
                      <a16:colId xmlns:a16="http://schemas.microsoft.com/office/drawing/2014/main" val="263629923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862210762"/>
                  </a:ext>
                </a:extLst>
              </a:tr>
              <a:tr h="370840">
                <a:tc>
                  <a:txBody>
                    <a:bodyPr/>
                    <a:lstStyle/>
                    <a:p>
                      <a:r>
                        <a:rPr lang="de-DE" sz="1000" b="1"/>
                        <a:t>Extra 3 - 2018-03-24 08:01:26</a:t>
                      </a:r>
                      <a:r>
                        <a:rPr lang="de-DE" sz="1000"/>
                        <a:t>
77% der Wähler haben für Wladimir Putin gestimmt. 23% freuen sich auf ihre Verhaftung.</a:t>
                      </a:r>
                      <a:endParaRPr lang="en-US" sz="1000"/>
                    </a:p>
                  </a:txBody>
                  <a:tcPr/>
                </a:tc>
                <a:tc>
                  <a:txBody>
                    <a:bodyPr/>
                    <a:lstStyle/>
                    <a:p>
                      <a:r>
                        <a:rPr lang="en-US" sz="1000"/>
                        <a:t>10.9%</a:t>
                      </a:r>
                    </a:p>
                  </a:txBody>
                  <a:tcPr/>
                </a:tc>
                <a:tc>
                  <a:txBody>
                    <a:bodyPr/>
                    <a:lstStyle/>
                    <a:p>
                      <a:r>
                        <a:rPr lang="en-US" sz="1000"/>
                        <a:t>30.8%</a:t>
                      </a:r>
                    </a:p>
                  </a:txBody>
                  <a:tcPr/>
                </a:tc>
                <a:tc>
                  <a:txBody>
                    <a:bodyPr/>
                    <a:lstStyle/>
                    <a:p>
                      <a:r>
                        <a:rPr lang="en-US" sz="1000"/>
                        <a:t>25510</a:t>
                      </a:r>
                    </a:p>
                  </a:txBody>
                  <a:tcPr/>
                </a:tc>
                <a:tc>
                  <a:txBody>
                    <a:bodyPr/>
                    <a:lstStyle/>
                    <a:p>
                      <a:r>
                        <a:rPr lang="en-US" sz="1000"/>
                        <a:t>232973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13821889"/>
                  </a:ext>
                </a:extLst>
              </a:tr>
              <a:tr h="370840">
                <a:tc>
                  <a:txBody>
                    <a:bodyPr/>
                    <a:lstStyle/>
                    <a:p>
                      <a:r>
                        <a:rPr lang="de-DE" sz="1000" b="1"/>
                        <a:t>Extra 3 - 2018-03-24 13:06:42</a:t>
                      </a:r>
                      <a:r>
                        <a:rPr lang="de-DE" sz="1000"/>
                        <a:t>
"Der Islam gehört nicht zu Deutschland." 
Seehofer sagt, er möchte mit dem Satz die Spaltung der Gesellschaft überwinden.
Genauer gesagt: die Spaltung zwischen CSU und islamophoben AfD-Wählern.</a:t>
                      </a:r>
                      <a:endParaRPr lang="en-US" sz="1000"/>
                    </a:p>
                  </a:txBody>
                  <a:tcPr/>
                </a:tc>
                <a:tc>
                  <a:txBody>
                    <a:bodyPr/>
                    <a:lstStyle/>
                    <a:p>
                      <a:r>
                        <a:rPr lang="en-US" sz="1000"/>
                        <a:t>12.1%</a:t>
                      </a:r>
                    </a:p>
                  </a:txBody>
                  <a:tcPr/>
                </a:tc>
                <a:tc>
                  <a:txBody>
                    <a:bodyPr/>
                    <a:lstStyle/>
                    <a:p>
                      <a:r>
                        <a:rPr lang="en-US" sz="1000"/>
                        <a:t>27.8%</a:t>
                      </a:r>
                    </a:p>
                  </a:txBody>
                  <a:tcPr/>
                </a:tc>
                <a:tc>
                  <a:txBody>
                    <a:bodyPr/>
                    <a:lstStyle/>
                    <a:p>
                      <a:r>
                        <a:rPr lang="en-US" sz="1000"/>
                        <a:t>49790</a:t>
                      </a:r>
                    </a:p>
                  </a:txBody>
                  <a:tcPr/>
                </a:tc>
                <a:tc>
                  <a:txBody>
                    <a:bodyPr/>
                    <a:lstStyle/>
                    <a:p>
                      <a:r>
                        <a:rPr lang="en-US" sz="1000"/>
                        <a:t>410043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31236"/>
                  </a:ext>
                </a:extLst>
              </a:tr>
              <a:tr h="370840">
                <a:tc>
                  <a:txBody>
                    <a:bodyPr/>
                    <a:lstStyle/>
                    <a:p>
                      <a:r>
                        <a:rPr lang="de-DE" sz="1000" b="1"/>
                        <a:t>Extra 3 - 2018-03-23 16:16:54</a:t>
                      </a:r>
                      <a:r>
                        <a:rPr lang="de-DE" sz="1000"/>
                        <a:t>
Die Russen sagen, sie stecken nicht hinter dem Giftanschlag. Sie hätten alle verbotenen Substanzen in ihrem Land unter Kontrolle. Die eine Hälfte wäre sicher in Tresoren gelagert. Die andere in den Leichtathleten.</a:t>
                      </a:r>
                      <a:endParaRPr lang="en-US" sz="1000"/>
                    </a:p>
                  </a:txBody>
                  <a:tcPr/>
                </a:tc>
                <a:tc>
                  <a:txBody>
                    <a:bodyPr/>
                    <a:lstStyle/>
                    <a:p>
                      <a:r>
                        <a:rPr lang="en-US" sz="1000"/>
                        <a:t>12.5%</a:t>
                      </a:r>
                    </a:p>
                  </a:txBody>
                  <a:tcPr/>
                </a:tc>
                <a:tc>
                  <a:txBody>
                    <a:bodyPr/>
                    <a:lstStyle/>
                    <a:p>
                      <a:r>
                        <a:rPr lang="en-US" sz="1000"/>
                        <a:t>27.4%</a:t>
                      </a:r>
                    </a:p>
                  </a:txBody>
                  <a:tcPr/>
                </a:tc>
                <a:tc>
                  <a:txBody>
                    <a:bodyPr/>
                    <a:lstStyle/>
                    <a:p>
                      <a:r>
                        <a:rPr lang="en-US" sz="1000"/>
                        <a:t>23226</a:t>
                      </a:r>
                    </a:p>
                  </a:txBody>
                  <a:tcPr/>
                </a:tc>
                <a:tc>
                  <a:txBody>
                    <a:bodyPr/>
                    <a:lstStyle/>
                    <a:p>
                      <a:r>
                        <a:rPr lang="en-US" sz="1000"/>
                        <a:t>186307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27598074"/>
                  </a:ext>
                </a:extLst>
              </a:tr>
              <a:tr h="370840">
                <a:tc>
                  <a:txBody>
                    <a:bodyPr/>
                    <a:lstStyle/>
                    <a:p>
                      <a:r>
                        <a:rPr lang="de-DE" sz="1000" b="1"/>
                        <a:t>Extra 3 - 2018-03-23 19:58:00</a:t>
                      </a:r>
                      <a:r>
                        <a:rPr lang="de-DE" sz="1000"/>
                        <a:t>
Der Sicherheitschef von Facebook tritt zurück. Das schockiert Sie jetzt auch, oder?  Facebook hat einen Sicherheitschef!</a:t>
                      </a:r>
                      <a:endParaRPr lang="en-US" sz="1000"/>
                    </a:p>
                  </a:txBody>
                  <a:tcPr/>
                </a:tc>
                <a:tc>
                  <a:txBody>
                    <a:bodyPr/>
                    <a:lstStyle/>
                    <a:p>
                      <a:r>
                        <a:rPr lang="en-US" sz="1000"/>
                        <a:t>13.5%</a:t>
                      </a:r>
                    </a:p>
                  </a:txBody>
                  <a:tcPr/>
                </a:tc>
                <a:tc>
                  <a:txBody>
                    <a:bodyPr/>
                    <a:lstStyle/>
                    <a:p>
                      <a:r>
                        <a:rPr lang="en-US" sz="1000"/>
                        <a:t>34.3%</a:t>
                      </a:r>
                    </a:p>
                  </a:txBody>
                  <a:tcPr/>
                </a:tc>
                <a:tc>
                  <a:txBody>
                    <a:bodyPr/>
                    <a:lstStyle/>
                    <a:p>
                      <a:r>
                        <a:rPr lang="en-US" sz="1000"/>
                        <a:t>19497</a:t>
                      </a:r>
                    </a:p>
                  </a:txBody>
                  <a:tcPr/>
                </a:tc>
                <a:tc>
                  <a:txBody>
                    <a:bodyPr/>
                    <a:lstStyle/>
                    <a:p>
                      <a:r>
                        <a:rPr lang="en-US" sz="1000"/>
                        <a:t>143960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68365406"/>
                  </a:ext>
                </a:extLst>
              </a:tr>
              <a:tr h="370840">
                <a:tc>
                  <a:txBody>
                    <a:bodyPr/>
                    <a:lstStyle/>
                    <a:p>
                      <a:r>
                        <a:rPr lang="de-DE" sz="1000" b="1"/>
                        <a:t>Extra 3 - 2018-03-21 16:23:52</a:t>
                      </a:r>
                      <a:r>
                        <a:rPr lang="de-DE" sz="1000"/>
                        <a:t>
Datenklau? Ja, ja ... Facebook ist ein Saftladen. Aber Soziale Medien Abstinenz kann auch keine Lösung sein.</a:t>
                      </a:r>
                      <a:endParaRPr lang="en-US" sz="1000"/>
                    </a:p>
                  </a:txBody>
                  <a:tcPr/>
                </a:tc>
                <a:tc>
                  <a:txBody>
                    <a:bodyPr/>
                    <a:lstStyle/>
                    <a:p>
                      <a:r>
                        <a:rPr lang="en-US" sz="1000"/>
                        <a:t>14.5%</a:t>
                      </a:r>
                    </a:p>
                  </a:txBody>
                  <a:tcPr/>
                </a:tc>
                <a:tc>
                  <a:txBody>
                    <a:bodyPr/>
                    <a:lstStyle/>
                    <a:p>
                      <a:r>
                        <a:rPr lang="en-US" sz="1000"/>
                        <a:t>27.7%</a:t>
                      </a:r>
                    </a:p>
                  </a:txBody>
                  <a:tcPr/>
                </a:tc>
                <a:tc>
                  <a:txBody>
                    <a:bodyPr/>
                    <a:lstStyle/>
                    <a:p>
                      <a:r>
                        <a:rPr lang="en-US" sz="1000"/>
                        <a:t>39155</a:t>
                      </a:r>
                    </a:p>
                  </a:txBody>
                  <a:tcPr/>
                </a:tc>
                <a:tc>
                  <a:txBody>
                    <a:bodyPr/>
                    <a:lstStyle/>
                    <a:p>
                      <a:r>
                        <a:rPr lang="en-US" sz="1000"/>
                        <a:t>269269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9668998"/>
                  </a:ext>
                </a:extLst>
              </a:tr>
            </a:tbl>
          </a:graphicData>
        </a:graphic>
      </p:graphicFrame>
      <p:sp>
        <p:nvSpPr>
          <p:cNvPr id="4" name="Text Placeholder 3">
            <a:extLst>
              <a:ext uri="{FF2B5EF4-FFF2-40B4-BE49-F238E27FC236}">
                <a16:creationId xmlns:a16="http://schemas.microsoft.com/office/drawing/2014/main" id="{BD006AD0-F0E5-4113-AEA2-DE1922DF5FA6}"/>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1805943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6F3957-BBD2-4D7C-9CDF-A69A32F0CCBF}"/>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C3F51150-ED1B-4CF1-9F9D-F932840F5115}"/>
              </a:ext>
            </a:extLst>
          </p:cNvPr>
          <p:cNvGraphicFramePr>
            <a:graphicFrameLocks noGrp="1"/>
          </p:cNvGraphicFramePr>
          <p:nvPr>
            <p:ph type="tbl" sz="quarter" idx="13"/>
            <p:extLst>
              <p:ext uri="{D42A27DB-BD31-4B8C-83A1-F6EECF244321}">
                <p14:modId xmlns:p14="http://schemas.microsoft.com/office/powerpoint/2010/main" val="3346159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29842346"/>
                    </a:ext>
                  </a:extLst>
                </a:gridCol>
                <a:gridCol w="822960">
                  <a:extLst>
                    <a:ext uri="{9D8B030D-6E8A-4147-A177-3AD203B41FA5}">
                      <a16:colId xmlns:a16="http://schemas.microsoft.com/office/drawing/2014/main" val="505598798"/>
                    </a:ext>
                  </a:extLst>
                </a:gridCol>
                <a:gridCol w="822960">
                  <a:extLst>
                    <a:ext uri="{9D8B030D-6E8A-4147-A177-3AD203B41FA5}">
                      <a16:colId xmlns:a16="http://schemas.microsoft.com/office/drawing/2014/main" val="3175497848"/>
                    </a:ext>
                  </a:extLst>
                </a:gridCol>
                <a:gridCol w="822960">
                  <a:extLst>
                    <a:ext uri="{9D8B030D-6E8A-4147-A177-3AD203B41FA5}">
                      <a16:colId xmlns:a16="http://schemas.microsoft.com/office/drawing/2014/main" val="1483550592"/>
                    </a:ext>
                  </a:extLst>
                </a:gridCol>
                <a:gridCol w="822960">
                  <a:extLst>
                    <a:ext uri="{9D8B030D-6E8A-4147-A177-3AD203B41FA5}">
                      <a16:colId xmlns:a16="http://schemas.microsoft.com/office/drawing/2014/main" val="3971559597"/>
                    </a:ext>
                  </a:extLst>
                </a:gridCol>
                <a:gridCol w="822960">
                  <a:extLst>
                    <a:ext uri="{9D8B030D-6E8A-4147-A177-3AD203B41FA5}">
                      <a16:colId xmlns:a16="http://schemas.microsoft.com/office/drawing/2014/main" val="1179804789"/>
                    </a:ext>
                  </a:extLst>
                </a:gridCol>
                <a:gridCol w="411480">
                  <a:extLst>
                    <a:ext uri="{9D8B030D-6E8A-4147-A177-3AD203B41FA5}">
                      <a16:colId xmlns:a16="http://schemas.microsoft.com/office/drawing/2014/main" val="1270460591"/>
                    </a:ext>
                  </a:extLst>
                </a:gridCol>
                <a:gridCol w="822960">
                  <a:extLst>
                    <a:ext uri="{9D8B030D-6E8A-4147-A177-3AD203B41FA5}">
                      <a16:colId xmlns:a16="http://schemas.microsoft.com/office/drawing/2014/main" val="353978877"/>
                    </a:ext>
                  </a:extLst>
                </a:gridCol>
                <a:gridCol w="822960">
                  <a:extLst>
                    <a:ext uri="{9D8B030D-6E8A-4147-A177-3AD203B41FA5}">
                      <a16:colId xmlns:a16="http://schemas.microsoft.com/office/drawing/2014/main" val="3296753288"/>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30786601"/>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1388470</a:t>
                      </a:r>
                    </a:p>
                  </a:txBody>
                  <a:tcPr/>
                </a:tc>
                <a:tc>
                  <a:txBody>
                    <a:bodyPr/>
                    <a:lstStyle/>
                    <a:p>
                      <a:r>
                        <a:rPr lang="en-US" sz="1000"/>
                        <a:t>0</a:t>
                      </a:r>
                    </a:p>
                  </a:txBody>
                  <a:tcPr/>
                </a:tc>
                <a:tc>
                  <a:txBody>
                    <a:bodyPr/>
                    <a:lstStyle/>
                    <a:p>
                      <a:r>
                        <a:rPr lang="en-US" sz="1000"/>
                        <a:t>962881</a:t>
                      </a:r>
                    </a:p>
                  </a:txBody>
                  <a:tcPr/>
                </a:tc>
                <a:tc>
                  <a:txBody>
                    <a:bodyPr/>
                    <a:lstStyle/>
                    <a:p>
                      <a:r>
                        <a:rPr lang="en-US" sz="1000"/>
                        <a:t>484220</a:t>
                      </a:r>
                    </a:p>
                  </a:txBody>
                  <a:tcPr/>
                </a:tc>
                <a:tc>
                  <a:txBody>
                    <a:bodyPr/>
                    <a:lstStyle/>
                    <a:p>
                      <a:r>
                        <a:rPr lang="en-US" sz="1000"/>
                        <a:t>1388470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6544665"/>
                  </a:ext>
                </a:extLst>
              </a:tr>
              <a:tr h="370840">
                <a:tc>
                  <a:txBody>
                    <a:bodyPr/>
                    <a:lstStyle/>
                    <a:p>
                      <a:r>
                        <a:rPr lang="en-US" sz="1000" b="1"/>
                        <a:t>Extra 3 - 2018-04-01 13:28:19</a:t>
                      </a:r>
                      <a:r>
                        <a:rPr lang="en-US" sz="1000"/>
                        <a:t>
So sad...</a:t>
                      </a:r>
                    </a:p>
                  </a:txBody>
                  <a:tcPr/>
                </a:tc>
                <a:tc>
                  <a:txBody>
                    <a:bodyPr/>
                    <a:lstStyle/>
                    <a:p>
                      <a:r>
                        <a:rPr lang="en-US" sz="1000"/>
                        <a:t>1151630</a:t>
                      </a:r>
                    </a:p>
                  </a:txBody>
                  <a:tcPr/>
                </a:tc>
                <a:tc>
                  <a:txBody>
                    <a:bodyPr/>
                    <a:lstStyle/>
                    <a:p>
                      <a:r>
                        <a:rPr lang="en-US" sz="1000"/>
                        <a:t>0</a:t>
                      </a:r>
                    </a:p>
                  </a:txBody>
                  <a:tcPr/>
                </a:tc>
                <a:tc>
                  <a:txBody>
                    <a:bodyPr/>
                    <a:lstStyle/>
                    <a:p>
                      <a:r>
                        <a:rPr lang="en-US" sz="1000"/>
                        <a:t>737190</a:t>
                      </a:r>
                    </a:p>
                  </a:txBody>
                  <a:tcPr/>
                </a:tc>
                <a:tc>
                  <a:txBody>
                    <a:bodyPr/>
                    <a:lstStyle/>
                    <a:p>
                      <a:r>
                        <a:rPr lang="en-US" sz="1000"/>
                        <a:t>437831</a:t>
                      </a:r>
                    </a:p>
                  </a:txBody>
                  <a:tcPr/>
                </a:tc>
                <a:tc>
                  <a:txBody>
                    <a:bodyPr/>
                    <a:lstStyle/>
                    <a:p>
                      <a:r>
                        <a:rPr lang="en-US" sz="1000"/>
                        <a:t>1151630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93620563"/>
                  </a:ext>
                </a:extLst>
              </a:tr>
              <a:tr h="370840">
                <a:tc>
                  <a:txBody>
                    <a:bodyPr/>
                    <a:lstStyle/>
                    <a:p>
                      <a:r>
                        <a:rPr lang="sv-SE" sz="1000" b="1"/>
                        <a:t>Extra 3 - 2018-04-01 11:56:34</a:t>
                      </a:r>
                      <a:r>
                        <a:rPr lang="sv-SE" sz="1000"/>
                        <a:t>
Abgehängt!</a:t>
                      </a:r>
                      <a:endParaRPr lang="en-US" sz="1000"/>
                    </a:p>
                  </a:txBody>
                  <a:tcPr/>
                </a:tc>
                <a:tc>
                  <a:txBody>
                    <a:bodyPr/>
                    <a:lstStyle/>
                    <a:p>
                      <a:r>
                        <a:rPr lang="en-US" sz="1000"/>
                        <a:t>1004858</a:t>
                      </a:r>
                    </a:p>
                  </a:txBody>
                  <a:tcPr/>
                </a:tc>
                <a:tc>
                  <a:txBody>
                    <a:bodyPr/>
                    <a:lstStyle/>
                    <a:p>
                      <a:r>
                        <a:rPr lang="en-US" sz="1000"/>
                        <a:t>0</a:t>
                      </a:r>
                    </a:p>
                  </a:txBody>
                  <a:tcPr/>
                </a:tc>
                <a:tc>
                  <a:txBody>
                    <a:bodyPr/>
                    <a:lstStyle/>
                    <a:p>
                      <a:r>
                        <a:rPr lang="en-US" sz="1000"/>
                        <a:t>681050</a:t>
                      </a:r>
                    </a:p>
                  </a:txBody>
                  <a:tcPr/>
                </a:tc>
                <a:tc>
                  <a:txBody>
                    <a:bodyPr/>
                    <a:lstStyle/>
                    <a:p>
                      <a:r>
                        <a:rPr lang="en-US" sz="1000"/>
                        <a:t>361298</a:t>
                      </a:r>
                    </a:p>
                  </a:txBody>
                  <a:tcPr/>
                </a:tc>
                <a:tc>
                  <a:txBody>
                    <a:bodyPr/>
                    <a:lstStyle/>
                    <a:p>
                      <a:r>
                        <a:rPr lang="en-US" sz="1000"/>
                        <a:t>1004858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41067801"/>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678777</a:t>
                      </a:r>
                    </a:p>
                  </a:txBody>
                  <a:tcPr/>
                </a:tc>
                <a:tc>
                  <a:txBody>
                    <a:bodyPr/>
                    <a:lstStyle/>
                    <a:p>
                      <a:r>
                        <a:rPr lang="en-US" sz="1000"/>
                        <a:t>0</a:t>
                      </a:r>
                    </a:p>
                  </a:txBody>
                  <a:tcPr/>
                </a:tc>
                <a:tc>
                  <a:txBody>
                    <a:bodyPr/>
                    <a:lstStyle/>
                    <a:p>
                      <a:r>
                        <a:rPr lang="en-US" sz="1000"/>
                        <a:t>391520</a:t>
                      </a:r>
                    </a:p>
                  </a:txBody>
                  <a:tcPr/>
                </a:tc>
                <a:tc>
                  <a:txBody>
                    <a:bodyPr/>
                    <a:lstStyle/>
                    <a:p>
                      <a:r>
                        <a:rPr lang="en-US" sz="1000"/>
                        <a:t>313691</a:t>
                      </a:r>
                    </a:p>
                  </a:txBody>
                  <a:tcPr/>
                </a:tc>
                <a:tc>
                  <a:txBody>
                    <a:bodyPr/>
                    <a:lstStyle/>
                    <a:p>
                      <a:r>
                        <a:rPr lang="en-US" sz="1000"/>
                        <a:t>678777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8386507"/>
                  </a:ext>
                </a:extLst>
              </a:tr>
              <a:tr h="370840">
                <a:tc>
                  <a:txBody>
                    <a:bodyPr/>
                    <a:lstStyle/>
                    <a:p>
                      <a:r>
                        <a:rPr lang="de-DE" sz="1000" b="1"/>
                        <a:t>Extra 3 - 2018-03-24 11:21:52</a:t>
                      </a:r>
                      <a:r>
                        <a:rPr lang="de-DE" sz="1000"/>
                        <a:t>
Warum benimmst du dich im realen Leben nicht genauso wie auf Facebook?</a:t>
                      </a:r>
                      <a:endParaRPr lang="en-US" sz="1000"/>
                    </a:p>
                  </a:txBody>
                  <a:tcPr/>
                </a:tc>
                <a:tc>
                  <a:txBody>
                    <a:bodyPr/>
                    <a:lstStyle/>
                    <a:p>
                      <a:r>
                        <a:rPr lang="en-US" sz="1000"/>
                        <a:t>614791</a:t>
                      </a:r>
                    </a:p>
                  </a:txBody>
                  <a:tcPr/>
                </a:tc>
                <a:tc>
                  <a:txBody>
                    <a:bodyPr/>
                    <a:lstStyle/>
                    <a:p>
                      <a:r>
                        <a:rPr lang="en-US" sz="1000"/>
                        <a:t>0</a:t>
                      </a:r>
                    </a:p>
                  </a:txBody>
                  <a:tcPr/>
                </a:tc>
                <a:tc>
                  <a:txBody>
                    <a:bodyPr/>
                    <a:lstStyle/>
                    <a:p>
                      <a:r>
                        <a:rPr lang="en-US" sz="1000"/>
                        <a:t>405317</a:t>
                      </a:r>
                    </a:p>
                  </a:txBody>
                  <a:tcPr/>
                </a:tc>
                <a:tc>
                  <a:txBody>
                    <a:bodyPr/>
                    <a:lstStyle/>
                    <a:p>
                      <a:r>
                        <a:rPr lang="en-US" sz="1000"/>
                        <a:t>212257</a:t>
                      </a:r>
                    </a:p>
                  </a:txBody>
                  <a:tcPr/>
                </a:tc>
                <a:tc>
                  <a:txBody>
                    <a:bodyPr/>
                    <a:lstStyle/>
                    <a:p>
                      <a:r>
                        <a:rPr lang="en-US" sz="1000"/>
                        <a:t>614791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58136266"/>
                  </a:ext>
                </a:extLst>
              </a:tr>
            </a:tbl>
          </a:graphicData>
        </a:graphic>
      </p:graphicFrame>
      <p:sp>
        <p:nvSpPr>
          <p:cNvPr id="4" name="Text Placeholder 3">
            <a:extLst>
              <a:ext uri="{FF2B5EF4-FFF2-40B4-BE49-F238E27FC236}">
                <a16:creationId xmlns:a16="http://schemas.microsoft.com/office/drawing/2014/main" id="{D35A43F7-FC7F-4A33-BE57-93BCFA06DAD3}"/>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427903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8A8FE-E54A-4822-9276-8AD54EA94EC5}"/>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1B8E7FA3-BE2E-4153-A9C5-960CACB98FE3}"/>
              </a:ext>
            </a:extLst>
          </p:cNvPr>
          <p:cNvGraphicFramePr>
            <a:graphicFrameLocks noGrp="1"/>
          </p:cNvGraphicFramePr>
          <p:nvPr>
            <p:ph type="tbl" sz="quarter" idx="13"/>
            <p:extLst>
              <p:ext uri="{D42A27DB-BD31-4B8C-83A1-F6EECF244321}">
                <p14:modId xmlns:p14="http://schemas.microsoft.com/office/powerpoint/2010/main" val="3411211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957235827"/>
                    </a:ext>
                  </a:extLst>
                </a:gridCol>
                <a:gridCol w="822960">
                  <a:extLst>
                    <a:ext uri="{9D8B030D-6E8A-4147-A177-3AD203B41FA5}">
                      <a16:colId xmlns:a16="http://schemas.microsoft.com/office/drawing/2014/main" val="3344660814"/>
                    </a:ext>
                  </a:extLst>
                </a:gridCol>
                <a:gridCol w="822960">
                  <a:extLst>
                    <a:ext uri="{9D8B030D-6E8A-4147-A177-3AD203B41FA5}">
                      <a16:colId xmlns:a16="http://schemas.microsoft.com/office/drawing/2014/main" val="3721249325"/>
                    </a:ext>
                  </a:extLst>
                </a:gridCol>
                <a:gridCol w="822960">
                  <a:extLst>
                    <a:ext uri="{9D8B030D-6E8A-4147-A177-3AD203B41FA5}">
                      <a16:colId xmlns:a16="http://schemas.microsoft.com/office/drawing/2014/main" val="2614947371"/>
                    </a:ext>
                  </a:extLst>
                </a:gridCol>
                <a:gridCol w="822960">
                  <a:extLst>
                    <a:ext uri="{9D8B030D-6E8A-4147-A177-3AD203B41FA5}">
                      <a16:colId xmlns:a16="http://schemas.microsoft.com/office/drawing/2014/main" val="327592453"/>
                    </a:ext>
                  </a:extLst>
                </a:gridCol>
                <a:gridCol w="493776">
                  <a:extLst>
                    <a:ext uri="{9D8B030D-6E8A-4147-A177-3AD203B41FA5}">
                      <a16:colId xmlns:a16="http://schemas.microsoft.com/office/drawing/2014/main" val="3012701820"/>
                    </a:ext>
                  </a:extLst>
                </a:gridCol>
                <a:gridCol w="493776">
                  <a:extLst>
                    <a:ext uri="{9D8B030D-6E8A-4147-A177-3AD203B41FA5}">
                      <a16:colId xmlns:a16="http://schemas.microsoft.com/office/drawing/2014/main" val="1418751549"/>
                    </a:ext>
                  </a:extLst>
                </a:gridCol>
                <a:gridCol w="493776">
                  <a:extLst>
                    <a:ext uri="{9D8B030D-6E8A-4147-A177-3AD203B41FA5}">
                      <a16:colId xmlns:a16="http://schemas.microsoft.com/office/drawing/2014/main" val="1468498363"/>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771231146"/>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213895</a:t>
                      </a:r>
                    </a:p>
                  </a:txBody>
                  <a:tcPr/>
                </a:tc>
                <a:tc>
                  <a:txBody>
                    <a:bodyPr/>
                    <a:lstStyle/>
                    <a:p>
                      <a:r>
                        <a:rPr lang="en-US" sz="1000"/>
                        <a:t>1388470</a:t>
                      </a:r>
                    </a:p>
                  </a:txBody>
                  <a:tcPr/>
                </a:tc>
                <a:tc>
                  <a:txBody>
                    <a:bodyPr/>
                    <a:lstStyle/>
                    <a:p>
                      <a:r>
                        <a:rPr lang="en-US" sz="1000"/>
                        <a:t>15.4%</a:t>
                      </a:r>
                    </a:p>
                  </a:txBody>
                  <a:tcPr/>
                </a:tc>
                <a:tc>
                  <a:txBody>
                    <a:bodyPr/>
                    <a:lstStyle/>
                    <a:p>
                      <a:r>
                        <a:rPr lang="en-US" sz="1000"/>
                        <a:t>21736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96858297"/>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104672</a:t>
                      </a:r>
                    </a:p>
                  </a:txBody>
                  <a:tcPr/>
                </a:tc>
                <a:tc>
                  <a:txBody>
                    <a:bodyPr/>
                    <a:lstStyle/>
                    <a:p>
                      <a:r>
                        <a:rPr lang="en-US" sz="1000"/>
                        <a:t>678777</a:t>
                      </a:r>
                    </a:p>
                  </a:txBody>
                  <a:tcPr/>
                </a:tc>
                <a:tc>
                  <a:txBody>
                    <a:bodyPr/>
                    <a:lstStyle/>
                    <a:p>
                      <a:r>
                        <a:rPr lang="en-US" sz="1000"/>
                        <a:t>15.4%</a:t>
                      </a:r>
                    </a:p>
                  </a:txBody>
                  <a:tcPr/>
                </a:tc>
                <a:tc>
                  <a:txBody>
                    <a:bodyPr/>
                    <a:lstStyle/>
                    <a:p>
                      <a:r>
                        <a:rPr lang="en-US" sz="1000"/>
                        <a:t>10771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4932465"/>
                  </a:ext>
                </a:extLst>
              </a:tr>
              <a:tr h="370840">
                <a:tc>
                  <a:txBody>
                    <a:bodyPr/>
                    <a:lstStyle/>
                    <a:p>
                      <a:r>
                        <a:rPr lang="en-US" sz="1000" b="1"/>
                        <a:t>Extra 3 - 2018-04-01 13:28:19</a:t>
                      </a:r>
                      <a:r>
                        <a:rPr lang="en-US" sz="1000"/>
                        <a:t>
So sad...</a:t>
                      </a:r>
                    </a:p>
                  </a:txBody>
                  <a:tcPr/>
                </a:tc>
                <a:tc>
                  <a:txBody>
                    <a:bodyPr/>
                    <a:lstStyle/>
                    <a:p>
                      <a:r>
                        <a:rPr lang="en-US" sz="1000"/>
                        <a:t>78957</a:t>
                      </a:r>
                    </a:p>
                  </a:txBody>
                  <a:tcPr/>
                </a:tc>
                <a:tc>
                  <a:txBody>
                    <a:bodyPr/>
                    <a:lstStyle/>
                    <a:p>
                      <a:r>
                        <a:rPr lang="en-US" sz="1000"/>
                        <a:t>1151630</a:t>
                      </a:r>
                    </a:p>
                  </a:txBody>
                  <a:tcPr/>
                </a:tc>
                <a:tc>
                  <a:txBody>
                    <a:bodyPr/>
                    <a:lstStyle/>
                    <a:p>
                      <a:r>
                        <a:rPr lang="en-US" sz="1000"/>
                        <a:t>6.9%</a:t>
                      </a:r>
                    </a:p>
                  </a:txBody>
                  <a:tcPr/>
                </a:tc>
                <a:tc>
                  <a:txBody>
                    <a:bodyPr/>
                    <a:lstStyle/>
                    <a:p>
                      <a:r>
                        <a:rPr lang="en-US" sz="1000"/>
                        <a:t>47707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43291352"/>
                  </a:ext>
                </a:extLst>
              </a:tr>
              <a:tr h="370840">
                <a:tc>
                  <a:txBody>
                    <a:bodyPr/>
                    <a:lstStyle/>
                    <a:p>
                      <a:r>
                        <a:rPr lang="de-DE" sz="1000" b="1"/>
                        <a:t>Extra 3 - 2018-03-28 13:09:41</a:t>
                      </a:r>
                      <a:r>
                        <a:rPr lang="de-DE" sz="1000"/>
                        <a:t>
Deutschland belegt nur noch Rang vier der größten Waffenhändler. Das muss besser werden. 
Ein Lied als Motivationshilfe für Mutti &amp; Co.</a:t>
                      </a:r>
                      <a:endParaRPr lang="en-US" sz="1000"/>
                    </a:p>
                  </a:txBody>
                  <a:tcPr/>
                </a:tc>
                <a:tc>
                  <a:txBody>
                    <a:bodyPr/>
                    <a:lstStyle/>
                    <a:p>
                      <a:r>
                        <a:rPr lang="en-US" sz="1000"/>
                        <a:t>64577</a:t>
                      </a:r>
                    </a:p>
                  </a:txBody>
                  <a:tcPr/>
                </a:tc>
                <a:tc>
                  <a:txBody>
                    <a:bodyPr/>
                    <a:lstStyle/>
                    <a:p>
                      <a:r>
                        <a:rPr lang="en-US" sz="1000"/>
                        <a:t>589700</a:t>
                      </a:r>
                    </a:p>
                  </a:txBody>
                  <a:tcPr/>
                </a:tc>
                <a:tc>
                  <a:txBody>
                    <a:bodyPr/>
                    <a:lstStyle/>
                    <a:p>
                      <a:r>
                        <a:rPr lang="en-US" sz="1000"/>
                        <a:t>11.0%</a:t>
                      </a:r>
                    </a:p>
                  </a:txBody>
                  <a:tcPr/>
                </a:tc>
                <a:tc>
                  <a:txBody>
                    <a:bodyPr/>
                    <a:lstStyle/>
                    <a:p>
                      <a:r>
                        <a:rPr lang="en-US" sz="1000"/>
                        <a:t>7797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57756098"/>
                  </a:ext>
                </a:extLst>
              </a:tr>
              <a:tr h="370840">
                <a:tc>
                  <a:txBody>
                    <a:bodyPr/>
                    <a:lstStyle/>
                    <a:p>
                      <a:r>
                        <a:rPr lang="sv-SE" sz="1000" b="1"/>
                        <a:t>Extra 3 - 2018-04-01 11:56:34</a:t>
                      </a:r>
                      <a:r>
                        <a:rPr lang="sv-SE" sz="1000"/>
                        <a:t>
Abgehängt!</a:t>
                      </a:r>
                      <a:endParaRPr lang="en-US" sz="1000"/>
                    </a:p>
                  </a:txBody>
                  <a:tcPr/>
                </a:tc>
                <a:tc>
                  <a:txBody>
                    <a:bodyPr/>
                    <a:lstStyle/>
                    <a:p>
                      <a:r>
                        <a:rPr lang="en-US" sz="1000"/>
                        <a:t>56719</a:t>
                      </a:r>
                    </a:p>
                  </a:txBody>
                  <a:tcPr/>
                </a:tc>
                <a:tc>
                  <a:txBody>
                    <a:bodyPr/>
                    <a:lstStyle/>
                    <a:p>
                      <a:r>
                        <a:rPr lang="en-US" sz="1000"/>
                        <a:t>1004858</a:t>
                      </a:r>
                    </a:p>
                  </a:txBody>
                  <a:tcPr/>
                </a:tc>
                <a:tc>
                  <a:txBody>
                    <a:bodyPr/>
                    <a:lstStyle/>
                    <a:p>
                      <a:r>
                        <a:rPr lang="en-US" sz="1000"/>
                        <a:t>5.6%</a:t>
                      </a:r>
                    </a:p>
                  </a:txBody>
                  <a:tcPr/>
                </a:tc>
                <a:tc>
                  <a:txBody>
                    <a:bodyPr/>
                    <a:lstStyle/>
                    <a:p>
                      <a:r>
                        <a:rPr lang="en-US" sz="1000"/>
                        <a:t>35982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41783652"/>
                  </a:ext>
                </a:extLst>
              </a:tr>
            </a:tbl>
          </a:graphicData>
        </a:graphic>
      </p:graphicFrame>
      <p:sp>
        <p:nvSpPr>
          <p:cNvPr id="4" name="Text Placeholder 3">
            <a:extLst>
              <a:ext uri="{FF2B5EF4-FFF2-40B4-BE49-F238E27FC236}">
                <a16:creationId xmlns:a16="http://schemas.microsoft.com/office/drawing/2014/main" id="{E84329D6-65F9-46D6-A9F9-F6D2E43FE207}"/>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536963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47C06-22DA-4E98-A0E5-A714835BA7CB}"/>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E2E5C3E3-800F-4D28-8482-216ADF3E8000}"/>
              </a:ext>
            </a:extLst>
          </p:cNvPr>
          <p:cNvGraphicFramePr>
            <a:graphicFrameLocks noGrp="1"/>
          </p:cNvGraphicFramePr>
          <p:nvPr>
            <p:ph type="tbl" sz="quarter" idx="13"/>
            <p:extLst>
              <p:ext uri="{D42A27DB-BD31-4B8C-83A1-F6EECF244321}">
                <p14:modId xmlns:p14="http://schemas.microsoft.com/office/powerpoint/2010/main" val="461414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67255422"/>
                    </a:ext>
                  </a:extLst>
                </a:gridCol>
                <a:gridCol w="822960">
                  <a:extLst>
                    <a:ext uri="{9D8B030D-6E8A-4147-A177-3AD203B41FA5}">
                      <a16:colId xmlns:a16="http://schemas.microsoft.com/office/drawing/2014/main" val="2199523584"/>
                    </a:ext>
                  </a:extLst>
                </a:gridCol>
                <a:gridCol w="822960">
                  <a:extLst>
                    <a:ext uri="{9D8B030D-6E8A-4147-A177-3AD203B41FA5}">
                      <a16:colId xmlns:a16="http://schemas.microsoft.com/office/drawing/2014/main" val="3245515729"/>
                    </a:ext>
                  </a:extLst>
                </a:gridCol>
                <a:gridCol w="822960">
                  <a:extLst>
                    <a:ext uri="{9D8B030D-6E8A-4147-A177-3AD203B41FA5}">
                      <a16:colId xmlns:a16="http://schemas.microsoft.com/office/drawing/2014/main" val="2811274762"/>
                    </a:ext>
                  </a:extLst>
                </a:gridCol>
                <a:gridCol w="822960">
                  <a:extLst>
                    <a:ext uri="{9D8B030D-6E8A-4147-A177-3AD203B41FA5}">
                      <a16:colId xmlns:a16="http://schemas.microsoft.com/office/drawing/2014/main" val="2057770773"/>
                    </a:ext>
                  </a:extLst>
                </a:gridCol>
                <a:gridCol w="822960">
                  <a:extLst>
                    <a:ext uri="{9D8B030D-6E8A-4147-A177-3AD203B41FA5}">
                      <a16:colId xmlns:a16="http://schemas.microsoft.com/office/drawing/2014/main" val="2159928884"/>
                    </a:ext>
                  </a:extLst>
                </a:gridCol>
                <a:gridCol w="822960">
                  <a:extLst>
                    <a:ext uri="{9D8B030D-6E8A-4147-A177-3AD203B41FA5}">
                      <a16:colId xmlns:a16="http://schemas.microsoft.com/office/drawing/2014/main" val="4152253324"/>
                    </a:ext>
                  </a:extLst>
                </a:gridCol>
                <a:gridCol w="822960">
                  <a:extLst>
                    <a:ext uri="{9D8B030D-6E8A-4147-A177-3AD203B41FA5}">
                      <a16:colId xmlns:a16="http://schemas.microsoft.com/office/drawing/2014/main" val="10577183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272549603"/>
                  </a:ext>
                </a:extLst>
              </a:tr>
              <a:tr h="370840">
                <a:tc>
                  <a:txBody>
                    <a:bodyPr/>
                    <a:lstStyle/>
                    <a:p>
                      <a:r>
                        <a:rPr lang="de-DE" sz="1000" b="1"/>
                        <a:t>Extra 3 - 2018-03-22 13:56:35</a:t>
                      </a:r>
                      <a:r>
                        <a:rPr lang="de-DE" sz="1000"/>
                        <a:t>
Die Überraschung des Tages kommt von Christian Lindner. Haltet euch fest!</a:t>
                      </a:r>
                      <a:endParaRPr lang="en-US" sz="1000"/>
                    </a:p>
                  </a:txBody>
                  <a:tcPr/>
                </a:tc>
                <a:tc>
                  <a:txBody>
                    <a:bodyPr/>
                    <a:lstStyle/>
                    <a:p>
                      <a:r>
                        <a:rPr lang="en-US" sz="1000"/>
                        <a:t>16.9%</a:t>
                      </a:r>
                    </a:p>
                  </a:txBody>
                  <a:tcPr/>
                </a:tc>
                <a:tc>
                  <a:txBody>
                    <a:bodyPr/>
                    <a:lstStyle/>
                    <a:p>
                      <a:r>
                        <a:rPr lang="en-US" sz="1000"/>
                        <a:t>42778</a:t>
                      </a:r>
                    </a:p>
                  </a:txBody>
                  <a:tcPr/>
                </a:tc>
                <a:tc>
                  <a:txBody>
                    <a:bodyPr/>
                    <a:lstStyle/>
                    <a:p>
                      <a:r>
                        <a:rPr lang="en-US" sz="1000"/>
                        <a:t>253563</a:t>
                      </a:r>
                    </a:p>
                  </a:txBody>
                  <a:tcPr/>
                </a:tc>
                <a:tc>
                  <a:txBody>
                    <a:bodyPr/>
                    <a:lstStyle/>
                    <a:p>
                      <a:r>
                        <a:rPr lang="en-US" sz="1000"/>
                        <a:t>2869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18807143"/>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15.4%</a:t>
                      </a:r>
                    </a:p>
                  </a:txBody>
                  <a:tcPr/>
                </a:tc>
                <a:tc>
                  <a:txBody>
                    <a:bodyPr/>
                    <a:lstStyle/>
                    <a:p>
                      <a:r>
                        <a:rPr lang="en-US" sz="1000"/>
                        <a:t>213895</a:t>
                      </a:r>
                    </a:p>
                  </a:txBody>
                  <a:tcPr/>
                </a:tc>
                <a:tc>
                  <a:txBody>
                    <a:bodyPr/>
                    <a:lstStyle/>
                    <a:p>
                      <a:r>
                        <a:rPr lang="en-US" sz="1000"/>
                        <a:t>1388470</a:t>
                      </a:r>
                    </a:p>
                  </a:txBody>
                  <a:tcPr/>
                </a:tc>
                <a:tc>
                  <a:txBody>
                    <a:bodyPr/>
                    <a:lstStyle/>
                    <a:p>
                      <a:r>
                        <a:rPr lang="en-US" sz="1000"/>
                        <a:t>21736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4860268"/>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15.4%</a:t>
                      </a:r>
                    </a:p>
                  </a:txBody>
                  <a:tcPr/>
                </a:tc>
                <a:tc>
                  <a:txBody>
                    <a:bodyPr/>
                    <a:lstStyle/>
                    <a:p>
                      <a:r>
                        <a:rPr lang="en-US" sz="1000"/>
                        <a:t>104672</a:t>
                      </a:r>
                    </a:p>
                  </a:txBody>
                  <a:tcPr/>
                </a:tc>
                <a:tc>
                  <a:txBody>
                    <a:bodyPr/>
                    <a:lstStyle/>
                    <a:p>
                      <a:r>
                        <a:rPr lang="en-US" sz="1000"/>
                        <a:t>678777</a:t>
                      </a:r>
                    </a:p>
                  </a:txBody>
                  <a:tcPr/>
                </a:tc>
                <a:tc>
                  <a:txBody>
                    <a:bodyPr/>
                    <a:lstStyle/>
                    <a:p>
                      <a:r>
                        <a:rPr lang="en-US" sz="1000"/>
                        <a:t>10771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24255287"/>
                  </a:ext>
                </a:extLst>
              </a:tr>
              <a:tr h="370840">
                <a:tc>
                  <a:txBody>
                    <a:bodyPr/>
                    <a:lstStyle/>
                    <a:p>
                      <a:r>
                        <a:rPr lang="de-DE" sz="1000" b="1"/>
                        <a:t>Extra 3 - 2018-03-25 08:13:00</a:t>
                      </a:r>
                      <a:r>
                        <a:rPr lang="de-DE" sz="1000"/>
                        <a:t>
Tatütataaaaaaaa! Die Feuerwehr ist nicht da.</a:t>
                      </a:r>
                      <a:endParaRPr lang="en-US" sz="1000"/>
                    </a:p>
                  </a:txBody>
                  <a:tcPr/>
                </a:tc>
                <a:tc>
                  <a:txBody>
                    <a:bodyPr/>
                    <a:lstStyle/>
                    <a:p>
                      <a:r>
                        <a:rPr lang="en-US" sz="1000"/>
                        <a:t>14.1%</a:t>
                      </a:r>
                    </a:p>
                  </a:txBody>
                  <a:tcPr/>
                </a:tc>
                <a:tc>
                  <a:txBody>
                    <a:bodyPr/>
                    <a:lstStyle/>
                    <a:p>
                      <a:r>
                        <a:rPr lang="en-US" sz="1000"/>
                        <a:t>52863</a:t>
                      </a:r>
                    </a:p>
                  </a:txBody>
                  <a:tcPr/>
                </a:tc>
                <a:tc>
                  <a:txBody>
                    <a:bodyPr/>
                    <a:lstStyle/>
                    <a:p>
                      <a:r>
                        <a:rPr lang="en-US" sz="1000"/>
                        <a:t>374327</a:t>
                      </a:r>
                    </a:p>
                  </a:txBody>
                  <a:tcPr/>
                </a:tc>
                <a:tc>
                  <a:txBody>
                    <a:bodyPr/>
                    <a:lstStyle/>
                    <a:p>
                      <a:r>
                        <a:rPr lang="en-US" sz="1000"/>
                        <a:t>2443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39222809"/>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13.2%</a:t>
                      </a:r>
                    </a:p>
                  </a:txBody>
                  <a:tcPr/>
                </a:tc>
                <a:tc>
                  <a:txBody>
                    <a:bodyPr/>
                    <a:lstStyle/>
                    <a:p>
                      <a:r>
                        <a:rPr lang="en-US" sz="1000"/>
                        <a:t>55370</a:t>
                      </a:r>
                    </a:p>
                  </a:txBody>
                  <a:tcPr/>
                </a:tc>
                <a:tc>
                  <a:txBody>
                    <a:bodyPr/>
                    <a:lstStyle/>
                    <a:p>
                      <a:r>
                        <a:rPr lang="en-US" sz="1000"/>
                        <a:t>420179</a:t>
                      </a:r>
                    </a:p>
                  </a:txBody>
                  <a:tcPr/>
                </a:tc>
                <a:tc>
                  <a:txBody>
                    <a:bodyPr/>
                    <a:lstStyle/>
                    <a:p>
                      <a:r>
                        <a:rPr lang="en-US" sz="1000"/>
                        <a:t>5049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21312290"/>
                  </a:ext>
                </a:extLst>
              </a:tr>
            </a:tbl>
          </a:graphicData>
        </a:graphic>
      </p:graphicFrame>
      <p:sp>
        <p:nvSpPr>
          <p:cNvPr id="4" name="Text Placeholder 3">
            <a:extLst>
              <a:ext uri="{FF2B5EF4-FFF2-40B4-BE49-F238E27FC236}">
                <a16:creationId xmlns:a16="http://schemas.microsoft.com/office/drawing/2014/main" id="{21FD805F-23FB-42B3-B7A4-F2C5139C39A1}"/>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6832776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BDEB6-7E03-463F-95BE-01AD99F5409A}"/>
              </a:ext>
            </a:extLst>
          </p:cNvPr>
          <p:cNvSpPr>
            <a:spLocks noGrp="1"/>
          </p:cNvSpPr>
          <p:nvPr>
            <p:ph type="title"/>
          </p:nvPr>
        </p:nvSpPr>
        <p:spPr/>
        <p:txBody>
          <a:bodyPr/>
          <a:lstStyle/>
          <a:p>
            <a:r>
              <a:rPr lang="de-DE"/>
              <a:t>Eigene Posts - I-Rate Aktive Nutzer-Flop - Export</a:t>
            </a:r>
            <a:endParaRPr lang="en-US"/>
          </a:p>
        </p:txBody>
      </p:sp>
      <p:graphicFrame>
        <p:nvGraphicFramePr>
          <p:cNvPr id="5" name="Table Placeholder 4">
            <a:extLst>
              <a:ext uri="{FF2B5EF4-FFF2-40B4-BE49-F238E27FC236}">
                <a16:creationId xmlns:a16="http://schemas.microsoft.com/office/drawing/2014/main" id="{5F7E91E7-46E3-478A-B630-AD7D1E93660E}"/>
              </a:ext>
            </a:extLst>
          </p:cNvPr>
          <p:cNvGraphicFramePr>
            <a:graphicFrameLocks noGrp="1"/>
          </p:cNvGraphicFramePr>
          <p:nvPr>
            <p:ph type="tbl" sz="quarter" idx="13"/>
            <p:extLst>
              <p:ext uri="{D42A27DB-BD31-4B8C-83A1-F6EECF244321}">
                <p14:modId xmlns:p14="http://schemas.microsoft.com/office/powerpoint/2010/main" val="1669513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75094883"/>
                    </a:ext>
                  </a:extLst>
                </a:gridCol>
                <a:gridCol w="822960">
                  <a:extLst>
                    <a:ext uri="{9D8B030D-6E8A-4147-A177-3AD203B41FA5}">
                      <a16:colId xmlns:a16="http://schemas.microsoft.com/office/drawing/2014/main" val="785628869"/>
                    </a:ext>
                  </a:extLst>
                </a:gridCol>
                <a:gridCol w="822960">
                  <a:extLst>
                    <a:ext uri="{9D8B030D-6E8A-4147-A177-3AD203B41FA5}">
                      <a16:colId xmlns:a16="http://schemas.microsoft.com/office/drawing/2014/main" val="4182119797"/>
                    </a:ext>
                  </a:extLst>
                </a:gridCol>
                <a:gridCol w="822960">
                  <a:extLst>
                    <a:ext uri="{9D8B030D-6E8A-4147-A177-3AD203B41FA5}">
                      <a16:colId xmlns:a16="http://schemas.microsoft.com/office/drawing/2014/main" val="771331958"/>
                    </a:ext>
                  </a:extLst>
                </a:gridCol>
                <a:gridCol w="822960">
                  <a:extLst>
                    <a:ext uri="{9D8B030D-6E8A-4147-A177-3AD203B41FA5}">
                      <a16:colId xmlns:a16="http://schemas.microsoft.com/office/drawing/2014/main" val="4292545659"/>
                    </a:ext>
                  </a:extLst>
                </a:gridCol>
                <a:gridCol w="822960">
                  <a:extLst>
                    <a:ext uri="{9D8B030D-6E8A-4147-A177-3AD203B41FA5}">
                      <a16:colId xmlns:a16="http://schemas.microsoft.com/office/drawing/2014/main" val="886852098"/>
                    </a:ext>
                  </a:extLst>
                </a:gridCol>
                <a:gridCol w="822960">
                  <a:extLst>
                    <a:ext uri="{9D8B030D-6E8A-4147-A177-3AD203B41FA5}">
                      <a16:colId xmlns:a16="http://schemas.microsoft.com/office/drawing/2014/main" val="277686419"/>
                    </a:ext>
                  </a:extLst>
                </a:gridCol>
                <a:gridCol w="822960">
                  <a:extLst>
                    <a:ext uri="{9D8B030D-6E8A-4147-A177-3AD203B41FA5}">
                      <a16:colId xmlns:a16="http://schemas.microsoft.com/office/drawing/2014/main" val="599774299"/>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803566"/>
                  </a:ext>
                </a:extLst>
              </a:tr>
              <a:tr h="370840">
                <a:tc>
                  <a:txBody>
                    <a:bodyPr/>
                    <a:lstStyle/>
                    <a:p>
                      <a:r>
                        <a:rPr lang="de-DE" sz="1000" b="1"/>
                        <a:t>Extra 3 - 2018-03-22 19:42:25</a:t>
                      </a:r>
                      <a:r>
                        <a:rPr lang="de-DE" sz="1000"/>
                        <a:t>
Juhu! Der Kalte Krieg ist zurück!
80er Party bei extra 3. Heute 22:45 Uhr im Ersten.</a:t>
                      </a:r>
                      <a:endParaRPr lang="en-US" sz="1000"/>
                    </a:p>
                  </a:txBody>
                  <a:tcPr/>
                </a:tc>
                <a:tc>
                  <a:txBody>
                    <a:bodyPr/>
                    <a:lstStyle/>
                    <a:p>
                      <a:r>
                        <a:rPr lang="en-US" sz="1000"/>
                        <a:t>1.7%</a:t>
                      </a:r>
                    </a:p>
                  </a:txBody>
                  <a:tcPr/>
                </a:tc>
                <a:tc>
                  <a:txBody>
                    <a:bodyPr/>
                    <a:lstStyle/>
                    <a:p>
                      <a:r>
                        <a:rPr lang="en-US" sz="1000"/>
                        <a:t>2925</a:t>
                      </a:r>
                    </a:p>
                  </a:txBody>
                  <a:tcPr/>
                </a:tc>
                <a:tc>
                  <a:txBody>
                    <a:bodyPr/>
                    <a:lstStyle/>
                    <a:p>
                      <a:r>
                        <a:rPr lang="en-US" sz="1000"/>
                        <a:t>173028</a:t>
                      </a:r>
                    </a:p>
                  </a:txBody>
                  <a:tcPr/>
                </a:tc>
                <a:tc>
                  <a:txBody>
                    <a:bodyPr/>
                    <a:lstStyle/>
                    <a:p>
                      <a:r>
                        <a:rPr lang="en-US" sz="1000"/>
                        <a:t>486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0441191"/>
                  </a:ext>
                </a:extLst>
              </a:tr>
              <a:tr h="370840">
                <a:tc>
                  <a:txBody>
                    <a:bodyPr/>
                    <a:lstStyle/>
                    <a:p>
                      <a:r>
                        <a:rPr lang="de-DE" sz="1000" b="1"/>
                        <a:t>Extra 3 - 2018-03-22 21:40:00</a:t>
                      </a:r>
                      <a:r>
                        <a:rPr lang="de-DE" sz="1000"/>
                        <a:t>
Seehofer hat uns netterweise noch ein paar billige Themen übrig gelassen. Gleich bei extra 3! 22:45 Uhr im Ersten.</a:t>
                      </a:r>
                      <a:endParaRPr lang="en-US" sz="1000"/>
                    </a:p>
                  </a:txBody>
                  <a:tcPr/>
                </a:tc>
                <a:tc>
                  <a:txBody>
                    <a:bodyPr/>
                    <a:lstStyle/>
                    <a:p>
                      <a:r>
                        <a:rPr lang="en-US" sz="1000"/>
                        <a:t>1.9%</a:t>
                      </a:r>
                    </a:p>
                  </a:txBody>
                  <a:tcPr/>
                </a:tc>
                <a:tc>
                  <a:txBody>
                    <a:bodyPr/>
                    <a:lstStyle/>
                    <a:p>
                      <a:r>
                        <a:rPr lang="en-US" sz="1000"/>
                        <a:t>4684</a:t>
                      </a:r>
                    </a:p>
                  </a:txBody>
                  <a:tcPr/>
                </a:tc>
                <a:tc>
                  <a:txBody>
                    <a:bodyPr/>
                    <a:lstStyle/>
                    <a:p>
                      <a:r>
                        <a:rPr lang="en-US" sz="1000"/>
                        <a:t>245236</a:t>
                      </a:r>
                    </a:p>
                  </a:txBody>
                  <a:tcPr/>
                </a:tc>
                <a:tc>
                  <a:txBody>
                    <a:bodyPr/>
                    <a:lstStyle/>
                    <a:p>
                      <a:r>
                        <a:rPr lang="en-US" sz="1000"/>
                        <a:t>1845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1277427"/>
                  </a:ext>
                </a:extLst>
              </a:tr>
              <a:tr h="370840">
                <a:tc>
                  <a:txBody>
                    <a:bodyPr/>
                    <a:lstStyle/>
                    <a:p>
                      <a:r>
                        <a:rPr lang="de-DE" sz="1000" b="1"/>
                        <a:t>Extra 3 - 2018-04-01 12:34:08</a:t>
                      </a:r>
                      <a:r>
                        <a:rPr lang="de-DE" sz="1000"/>
                        <a:t>
Glatt drauf reingefallen!</a:t>
                      </a:r>
                      <a:endParaRPr lang="en-US" sz="1000"/>
                    </a:p>
                  </a:txBody>
                  <a:tcPr/>
                </a:tc>
                <a:tc>
                  <a:txBody>
                    <a:bodyPr/>
                    <a:lstStyle/>
                    <a:p>
                      <a:r>
                        <a:rPr lang="en-US" sz="1000"/>
                        <a:t>2.1%</a:t>
                      </a:r>
                    </a:p>
                  </a:txBody>
                  <a:tcPr/>
                </a:tc>
                <a:tc>
                  <a:txBody>
                    <a:bodyPr/>
                    <a:lstStyle/>
                    <a:p>
                      <a:r>
                        <a:rPr lang="en-US" sz="1000"/>
                        <a:t>5424</a:t>
                      </a:r>
                    </a:p>
                  </a:txBody>
                  <a:tcPr/>
                </a:tc>
                <a:tc>
                  <a:txBody>
                    <a:bodyPr/>
                    <a:lstStyle/>
                    <a:p>
                      <a:r>
                        <a:rPr lang="en-US" sz="1000"/>
                        <a:t>257929</a:t>
                      </a:r>
                    </a:p>
                  </a:txBody>
                  <a:tcPr/>
                </a:tc>
                <a:tc>
                  <a:txBody>
                    <a:bodyPr/>
                    <a:lstStyle/>
                    <a:p>
                      <a:r>
                        <a:rPr lang="en-US" sz="1000"/>
                        <a:t>2586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98154547"/>
                  </a:ext>
                </a:extLst>
              </a:tr>
              <a:tr h="370840">
                <a:tc>
                  <a:txBody>
                    <a:bodyPr/>
                    <a:lstStyle/>
                    <a:p>
                      <a:r>
                        <a:rPr lang="de-DE" sz="1000" b="1"/>
                        <a:t>Extra 3 - 2018-03-22 21:01:00</a:t>
                      </a:r>
                      <a:r>
                        <a:rPr lang="de-DE" sz="1000"/>
                        <a:t>
extra 3 kommt. Heute mit einem Song für Jens Spahn.
22:45 Uhr im Ersten.</a:t>
                      </a:r>
                      <a:endParaRPr lang="en-US" sz="1000"/>
                    </a:p>
                  </a:txBody>
                  <a:tcPr/>
                </a:tc>
                <a:tc>
                  <a:txBody>
                    <a:bodyPr/>
                    <a:lstStyle/>
                    <a:p>
                      <a:r>
                        <a:rPr lang="en-US" sz="1000"/>
                        <a:t>2.2%</a:t>
                      </a:r>
                    </a:p>
                  </a:txBody>
                  <a:tcPr/>
                </a:tc>
                <a:tc>
                  <a:txBody>
                    <a:bodyPr/>
                    <a:lstStyle/>
                    <a:p>
                      <a:r>
                        <a:rPr lang="en-US" sz="1000"/>
                        <a:t>4913</a:t>
                      </a:r>
                    </a:p>
                  </a:txBody>
                  <a:tcPr/>
                </a:tc>
                <a:tc>
                  <a:txBody>
                    <a:bodyPr/>
                    <a:lstStyle/>
                    <a:p>
                      <a:r>
                        <a:rPr lang="en-US" sz="1000"/>
                        <a:t>219562</a:t>
                      </a:r>
                    </a:p>
                  </a:txBody>
                  <a:tcPr/>
                </a:tc>
                <a:tc>
                  <a:txBody>
                    <a:bodyPr/>
                    <a:lstStyle/>
                    <a:p>
                      <a:r>
                        <a:rPr lang="en-US" sz="1000"/>
                        <a:t>1066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54172926"/>
                  </a:ext>
                </a:extLst>
              </a:tr>
              <a:tr h="370840">
                <a:tc>
                  <a:txBody>
                    <a:bodyPr/>
                    <a:lstStyle/>
                    <a:p>
                      <a:r>
                        <a:rPr lang="de-DE" sz="1000" b="1"/>
                        <a:t>Extra 3 - 2018-03-23 08:42:41</a:t>
                      </a:r>
                      <a:r>
                        <a:rPr lang="de-DE" sz="1000"/>
                        <a:t>
Tu besser, was er sagt. Den Link findest du in den Kommentarleisten.</a:t>
                      </a:r>
                      <a:endParaRPr lang="en-US" sz="1000"/>
                    </a:p>
                  </a:txBody>
                  <a:tcPr/>
                </a:tc>
                <a:tc>
                  <a:txBody>
                    <a:bodyPr/>
                    <a:lstStyle/>
                    <a:p>
                      <a:r>
                        <a:rPr lang="en-US" sz="1000"/>
                        <a:t>2.5%</a:t>
                      </a:r>
                    </a:p>
                  </a:txBody>
                  <a:tcPr/>
                </a:tc>
                <a:tc>
                  <a:txBody>
                    <a:bodyPr/>
                    <a:lstStyle/>
                    <a:p>
                      <a:r>
                        <a:rPr lang="en-US" sz="1000"/>
                        <a:t>4816</a:t>
                      </a:r>
                    </a:p>
                  </a:txBody>
                  <a:tcPr/>
                </a:tc>
                <a:tc>
                  <a:txBody>
                    <a:bodyPr/>
                    <a:lstStyle/>
                    <a:p>
                      <a:r>
                        <a:rPr lang="en-US" sz="1000"/>
                        <a:t>195501</a:t>
                      </a:r>
                    </a:p>
                  </a:txBody>
                  <a:tcPr/>
                </a:tc>
                <a:tc>
                  <a:txBody>
                    <a:bodyPr/>
                    <a:lstStyle/>
                    <a:p>
                      <a:r>
                        <a:rPr lang="en-US" sz="1000"/>
                        <a:t>476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34475973"/>
                  </a:ext>
                </a:extLst>
              </a:tr>
            </a:tbl>
          </a:graphicData>
        </a:graphic>
      </p:graphicFrame>
      <p:sp>
        <p:nvSpPr>
          <p:cNvPr id="4" name="Text Placeholder 3">
            <a:extLst>
              <a:ext uri="{FF2B5EF4-FFF2-40B4-BE49-F238E27FC236}">
                <a16:creationId xmlns:a16="http://schemas.microsoft.com/office/drawing/2014/main" id="{01B20676-3C40-4370-B951-3A1C77D42BE6}"/>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5635023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5566-10D5-45F9-9CDF-D8877F69F1B9}"/>
              </a:ext>
            </a:extLst>
          </p:cNvPr>
          <p:cNvSpPr>
            <a:spLocks noGrp="1"/>
          </p:cNvSpPr>
          <p:nvPr>
            <p:ph type="title"/>
          </p:nvPr>
        </p:nvSpPr>
        <p:spPr/>
        <p:txBody>
          <a:bodyPr/>
          <a:lstStyle/>
          <a:p>
            <a:r>
              <a:rPr lang="de-DE"/>
              <a:t>Eigene Post - Summe Interaktionen - Export</a:t>
            </a:r>
            <a:endParaRPr lang="en-US"/>
          </a:p>
        </p:txBody>
      </p:sp>
      <p:graphicFrame>
        <p:nvGraphicFramePr>
          <p:cNvPr id="5" name="Table Placeholder 4">
            <a:extLst>
              <a:ext uri="{FF2B5EF4-FFF2-40B4-BE49-F238E27FC236}">
                <a16:creationId xmlns:a16="http://schemas.microsoft.com/office/drawing/2014/main" id="{6601C77D-D816-49BC-8422-8FBD7D78F554}"/>
              </a:ext>
            </a:extLst>
          </p:cNvPr>
          <p:cNvGraphicFramePr>
            <a:graphicFrameLocks noGrp="1"/>
          </p:cNvGraphicFramePr>
          <p:nvPr>
            <p:ph type="tbl" sz="quarter" idx="13"/>
            <p:extLst>
              <p:ext uri="{D42A27DB-BD31-4B8C-83A1-F6EECF244321}">
                <p14:modId xmlns:p14="http://schemas.microsoft.com/office/powerpoint/2010/main" val="1246047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93879608"/>
                    </a:ext>
                  </a:extLst>
                </a:gridCol>
                <a:gridCol w="822960">
                  <a:extLst>
                    <a:ext uri="{9D8B030D-6E8A-4147-A177-3AD203B41FA5}">
                      <a16:colId xmlns:a16="http://schemas.microsoft.com/office/drawing/2014/main" val="990473493"/>
                    </a:ext>
                  </a:extLst>
                </a:gridCol>
                <a:gridCol w="822960">
                  <a:extLst>
                    <a:ext uri="{9D8B030D-6E8A-4147-A177-3AD203B41FA5}">
                      <a16:colId xmlns:a16="http://schemas.microsoft.com/office/drawing/2014/main" val="265713412"/>
                    </a:ext>
                  </a:extLst>
                </a:gridCol>
                <a:gridCol w="822960">
                  <a:extLst>
                    <a:ext uri="{9D8B030D-6E8A-4147-A177-3AD203B41FA5}">
                      <a16:colId xmlns:a16="http://schemas.microsoft.com/office/drawing/2014/main" val="1169546459"/>
                    </a:ext>
                  </a:extLst>
                </a:gridCol>
                <a:gridCol w="822960">
                  <a:extLst>
                    <a:ext uri="{9D8B030D-6E8A-4147-A177-3AD203B41FA5}">
                      <a16:colId xmlns:a16="http://schemas.microsoft.com/office/drawing/2014/main" val="2554087300"/>
                    </a:ext>
                  </a:extLst>
                </a:gridCol>
                <a:gridCol w="822960">
                  <a:extLst>
                    <a:ext uri="{9D8B030D-6E8A-4147-A177-3AD203B41FA5}">
                      <a16:colId xmlns:a16="http://schemas.microsoft.com/office/drawing/2014/main" val="2442666424"/>
                    </a:ext>
                  </a:extLst>
                </a:gridCol>
                <a:gridCol w="822960">
                  <a:extLst>
                    <a:ext uri="{9D8B030D-6E8A-4147-A177-3AD203B41FA5}">
                      <a16:colId xmlns:a16="http://schemas.microsoft.com/office/drawing/2014/main" val="4224081464"/>
                    </a:ext>
                  </a:extLst>
                </a:gridCol>
                <a:gridCol w="822960">
                  <a:extLst>
                    <a:ext uri="{9D8B030D-6E8A-4147-A177-3AD203B41FA5}">
                      <a16:colId xmlns:a16="http://schemas.microsoft.com/office/drawing/2014/main" val="1781641771"/>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12183486"/>
                  </a:ext>
                </a:extLst>
              </a:tr>
              <a:tr h="370840">
                <a:tc>
                  <a:txBody>
                    <a:bodyPr/>
                    <a:lstStyle/>
                    <a:p>
                      <a:r>
                        <a:rPr lang="en-US" sz="1000" b="1"/>
                        <a:t>Extra 3 - 2018-04-01 13:28:19</a:t>
                      </a:r>
                      <a:r>
                        <a:rPr lang="en-US" sz="1000"/>
                        <a:t>
So sad...</a:t>
                      </a:r>
                    </a:p>
                  </a:txBody>
                  <a:tcPr/>
                </a:tc>
                <a:tc>
                  <a:txBody>
                    <a:bodyPr/>
                    <a:lstStyle/>
                    <a:p>
                      <a:r>
                        <a:rPr lang="en-US" sz="1000"/>
                        <a:t>54535</a:t>
                      </a:r>
                    </a:p>
                  </a:txBody>
                  <a:tcPr/>
                </a:tc>
                <a:tc>
                  <a:txBody>
                    <a:bodyPr/>
                    <a:lstStyle/>
                    <a:p>
                      <a:r>
                        <a:rPr lang="en-US" sz="1000"/>
                        <a:t>47707</a:t>
                      </a:r>
                    </a:p>
                  </a:txBody>
                  <a:tcPr/>
                </a:tc>
                <a:tc>
                  <a:txBody>
                    <a:bodyPr/>
                    <a:lstStyle/>
                    <a:p>
                      <a:r>
                        <a:rPr lang="en-US" sz="1000"/>
                        <a:t>1324</a:t>
                      </a:r>
                    </a:p>
                  </a:txBody>
                  <a:tcPr/>
                </a:tc>
                <a:tc>
                  <a:txBody>
                    <a:bodyPr/>
                    <a:lstStyle/>
                    <a:p>
                      <a:r>
                        <a:rPr lang="en-US" sz="1000"/>
                        <a:t>5504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1042945"/>
                  </a:ext>
                </a:extLst>
              </a:tr>
              <a:tr h="370840">
                <a:tc>
                  <a:txBody>
                    <a:bodyPr/>
                    <a:lstStyle/>
                    <a:p>
                      <a:r>
                        <a:rPr lang="sv-SE" sz="1000" b="1"/>
                        <a:t>Extra 3 - 2018-04-01 11:56:34</a:t>
                      </a:r>
                      <a:r>
                        <a:rPr lang="sv-SE" sz="1000"/>
                        <a:t>
Abgehängt!</a:t>
                      </a:r>
                      <a:endParaRPr lang="en-US" sz="1000"/>
                    </a:p>
                  </a:txBody>
                  <a:tcPr/>
                </a:tc>
                <a:tc>
                  <a:txBody>
                    <a:bodyPr/>
                    <a:lstStyle/>
                    <a:p>
                      <a:r>
                        <a:rPr lang="en-US" sz="1000"/>
                        <a:t>42331</a:t>
                      </a:r>
                    </a:p>
                  </a:txBody>
                  <a:tcPr/>
                </a:tc>
                <a:tc>
                  <a:txBody>
                    <a:bodyPr/>
                    <a:lstStyle/>
                    <a:p>
                      <a:r>
                        <a:rPr lang="en-US" sz="1000"/>
                        <a:t>35982</a:t>
                      </a:r>
                    </a:p>
                  </a:txBody>
                  <a:tcPr/>
                </a:tc>
                <a:tc>
                  <a:txBody>
                    <a:bodyPr/>
                    <a:lstStyle/>
                    <a:p>
                      <a:r>
                        <a:rPr lang="en-US" sz="1000"/>
                        <a:t>381</a:t>
                      </a:r>
                    </a:p>
                  </a:txBody>
                  <a:tcPr/>
                </a:tc>
                <a:tc>
                  <a:txBody>
                    <a:bodyPr/>
                    <a:lstStyle/>
                    <a:p>
                      <a:r>
                        <a:rPr lang="en-US" sz="1000"/>
                        <a:t>5968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07005036"/>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36108</a:t>
                      </a:r>
                    </a:p>
                  </a:txBody>
                  <a:tcPr/>
                </a:tc>
                <a:tc>
                  <a:txBody>
                    <a:bodyPr/>
                    <a:lstStyle/>
                    <a:p>
                      <a:r>
                        <a:rPr lang="en-US" sz="1000"/>
                        <a:t>21736</a:t>
                      </a:r>
                    </a:p>
                  </a:txBody>
                  <a:tcPr/>
                </a:tc>
                <a:tc>
                  <a:txBody>
                    <a:bodyPr/>
                    <a:lstStyle/>
                    <a:p>
                      <a:r>
                        <a:rPr lang="en-US" sz="1000"/>
                        <a:t>9217</a:t>
                      </a:r>
                    </a:p>
                  </a:txBody>
                  <a:tcPr/>
                </a:tc>
                <a:tc>
                  <a:txBody>
                    <a:bodyPr/>
                    <a:lstStyle/>
                    <a:p>
                      <a:r>
                        <a:rPr lang="en-US" sz="1000"/>
                        <a:t>5155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4682442"/>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21107</a:t>
                      </a:r>
                    </a:p>
                  </a:txBody>
                  <a:tcPr/>
                </a:tc>
                <a:tc>
                  <a:txBody>
                    <a:bodyPr/>
                    <a:lstStyle/>
                    <a:p>
                      <a:r>
                        <a:rPr lang="en-US" sz="1000"/>
                        <a:t>10771</a:t>
                      </a:r>
                    </a:p>
                  </a:txBody>
                  <a:tcPr/>
                </a:tc>
                <a:tc>
                  <a:txBody>
                    <a:bodyPr/>
                    <a:lstStyle/>
                    <a:p>
                      <a:r>
                        <a:rPr lang="en-US" sz="1000"/>
                        <a:t>8135</a:t>
                      </a:r>
                    </a:p>
                  </a:txBody>
                  <a:tcPr/>
                </a:tc>
                <a:tc>
                  <a:txBody>
                    <a:bodyPr/>
                    <a:lstStyle/>
                    <a:p>
                      <a:r>
                        <a:rPr lang="en-US" sz="1000"/>
                        <a:t>2201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88505903"/>
                  </a:ext>
                </a:extLst>
              </a:tr>
              <a:tr h="370840">
                <a:tc>
                  <a:txBody>
                    <a:bodyPr/>
                    <a:lstStyle/>
                    <a:p>
                      <a:r>
                        <a:rPr lang="de-DE" sz="1000" b="1"/>
                        <a:t>Extra 3 - 2018-03-27 12:53:39</a:t>
                      </a:r>
                      <a:r>
                        <a:rPr lang="de-DE" sz="1000"/>
                        <a:t>
Facebook löschen? Überleg es dir gut!</a:t>
                      </a:r>
                      <a:endParaRPr lang="en-US" sz="1000"/>
                    </a:p>
                  </a:txBody>
                  <a:tcPr/>
                </a:tc>
                <a:tc>
                  <a:txBody>
                    <a:bodyPr/>
                    <a:lstStyle/>
                    <a:p>
                      <a:r>
                        <a:rPr lang="en-US" sz="1000"/>
                        <a:t>17791</a:t>
                      </a:r>
                    </a:p>
                  </a:txBody>
                  <a:tcPr/>
                </a:tc>
                <a:tc>
                  <a:txBody>
                    <a:bodyPr/>
                    <a:lstStyle/>
                    <a:p>
                      <a:r>
                        <a:rPr lang="en-US" sz="1000"/>
                        <a:t>14618</a:t>
                      </a:r>
                    </a:p>
                  </a:txBody>
                  <a:tcPr/>
                </a:tc>
                <a:tc>
                  <a:txBody>
                    <a:bodyPr/>
                    <a:lstStyle/>
                    <a:p>
                      <a:r>
                        <a:rPr lang="en-US" sz="1000"/>
                        <a:t>356</a:t>
                      </a:r>
                    </a:p>
                  </a:txBody>
                  <a:tcPr/>
                </a:tc>
                <a:tc>
                  <a:txBody>
                    <a:bodyPr/>
                    <a:lstStyle/>
                    <a:p>
                      <a:r>
                        <a:rPr lang="en-US" sz="1000"/>
                        <a:t>2817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2191830"/>
                  </a:ext>
                </a:extLst>
              </a:tr>
            </a:tbl>
          </a:graphicData>
        </a:graphic>
      </p:graphicFrame>
      <p:sp>
        <p:nvSpPr>
          <p:cNvPr id="4" name="Text Placeholder 3">
            <a:extLst>
              <a:ext uri="{FF2B5EF4-FFF2-40B4-BE49-F238E27FC236}">
                <a16:creationId xmlns:a16="http://schemas.microsoft.com/office/drawing/2014/main" id="{A7F4BE97-3ACB-4FC7-B190-00C2DEB7EA0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132433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A915F-6369-4538-AD8F-1EE9F7EAFDA0}"/>
              </a:ext>
            </a:extLst>
          </p:cNvPr>
          <p:cNvSpPr>
            <a:spLocks noGrp="1"/>
          </p:cNvSpPr>
          <p:nvPr>
            <p:ph type="title"/>
          </p:nvPr>
        </p:nvSpPr>
        <p:spPr/>
        <p:txBody>
          <a:bodyPr/>
          <a:lstStyle/>
          <a:p>
            <a:r>
              <a:rPr lang="en-US"/>
              <a:t>Eigene Posts - Reaktionen - Export</a:t>
            </a:r>
          </a:p>
        </p:txBody>
      </p:sp>
      <p:graphicFrame>
        <p:nvGraphicFramePr>
          <p:cNvPr id="5" name="Table Placeholder 4">
            <a:extLst>
              <a:ext uri="{FF2B5EF4-FFF2-40B4-BE49-F238E27FC236}">
                <a16:creationId xmlns:a16="http://schemas.microsoft.com/office/drawing/2014/main" id="{E87E374B-E623-4745-856A-0388D3DAFC13}"/>
              </a:ext>
            </a:extLst>
          </p:cNvPr>
          <p:cNvGraphicFramePr>
            <a:graphicFrameLocks noGrp="1"/>
          </p:cNvGraphicFramePr>
          <p:nvPr>
            <p:ph type="tbl" sz="quarter" idx="13"/>
            <p:extLst>
              <p:ext uri="{D42A27DB-BD31-4B8C-83A1-F6EECF244321}">
                <p14:modId xmlns:p14="http://schemas.microsoft.com/office/powerpoint/2010/main" val="1072333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4233887456"/>
                    </a:ext>
                  </a:extLst>
                </a:gridCol>
                <a:gridCol w="822960">
                  <a:extLst>
                    <a:ext uri="{9D8B030D-6E8A-4147-A177-3AD203B41FA5}">
                      <a16:colId xmlns:a16="http://schemas.microsoft.com/office/drawing/2014/main" val="3006812080"/>
                    </a:ext>
                  </a:extLst>
                </a:gridCol>
                <a:gridCol w="493776">
                  <a:extLst>
                    <a:ext uri="{9D8B030D-6E8A-4147-A177-3AD203B41FA5}">
                      <a16:colId xmlns:a16="http://schemas.microsoft.com/office/drawing/2014/main" val="2630007373"/>
                    </a:ext>
                  </a:extLst>
                </a:gridCol>
                <a:gridCol w="493776">
                  <a:extLst>
                    <a:ext uri="{9D8B030D-6E8A-4147-A177-3AD203B41FA5}">
                      <a16:colId xmlns:a16="http://schemas.microsoft.com/office/drawing/2014/main" val="1082024363"/>
                    </a:ext>
                  </a:extLst>
                </a:gridCol>
                <a:gridCol w="493776">
                  <a:extLst>
                    <a:ext uri="{9D8B030D-6E8A-4147-A177-3AD203B41FA5}">
                      <a16:colId xmlns:a16="http://schemas.microsoft.com/office/drawing/2014/main" val="3623001861"/>
                    </a:ext>
                  </a:extLst>
                </a:gridCol>
                <a:gridCol w="493776">
                  <a:extLst>
                    <a:ext uri="{9D8B030D-6E8A-4147-A177-3AD203B41FA5}">
                      <a16:colId xmlns:a16="http://schemas.microsoft.com/office/drawing/2014/main" val="1599450501"/>
                    </a:ext>
                  </a:extLst>
                </a:gridCol>
                <a:gridCol w="493776">
                  <a:extLst>
                    <a:ext uri="{9D8B030D-6E8A-4147-A177-3AD203B41FA5}">
                      <a16:colId xmlns:a16="http://schemas.microsoft.com/office/drawing/2014/main" val="2960901919"/>
                    </a:ext>
                  </a:extLst>
                </a:gridCol>
                <a:gridCol w="493776">
                  <a:extLst>
                    <a:ext uri="{9D8B030D-6E8A-4147-A177-3AD203B41FA5}">
                      <a16:colId xmlns:a16="http://schemas.microsoft.com/office/drawing/2014/main" val="4008803606"/>
                    </a:ext>
                  </a:extLst>
                </a:gridCol>
                <a:gridCol w="493776">
                  <a:extLst>
                    <a:ext uri="{9D8B030D-6E8A-4147-A177-3AD203B41FA5}">
                      <a16:colId xmlns:a16="http://schemas.microsoft.com/office/drawing/2014/main" val="2849619891"/>
                    </a:ext>
                  </a:extLst>
                </a:gridCol>
                <a:gridCol w="493776">
                  <a:extLst>
                    <a:ext uri="{9D8B030D-6E8A-4147-A177-3AD203B41FA5}">
                      <a16:colId xmlns:a16="http://schemas.microsoft.com/office/drawing/2014/main" val="1204648235"/>
                    </a:ext>
                  </a:extLst>
                </a:gridCol>
                <a:gridCol w="493776">
                  <a:extLst>
                    <a:ext uri="{9D8B030D-6E8A-4147-A177-3AD203B41FA5}">
                      <a16:colId xmlns:a16="http://schemas.microsoft.com/office/drawing/2014/main" val="2943951684"/>
                    </a:ext>
                  </a:extLst>
                </a:gridCol>
              </a:tblGrid>
              <a:tr h="370840">
                <a:tc>
                  <a:txBody>
                    <a:bodyPr/>
                    <a:lstStyle/>
                    <a:p>
                      <a:r>
                        <a:rPr lang="en-US" sz="1000"/>
                        <a:t>Post</a:t>
                      </a:r>
                    </a:p>
                  </a:txBody>
                  <a:tcPr/>
                </a:tc>
                <a:tc>
                  <a:txBody>
                    <a:bodyPr/>
                    <a:lstStyle/>
                    <a:p>
                      <a:r>
                        <a:rPr lang="en-US" sz="1000"/>
                        <a:t>Reaktionen</a:t>
                      </a:r>
                    </a:p>
                  </a:txBody>
                  <a:tcPr/>
                </a:tc>
                <a:tc>
                  <a:txBody>
                    <a:bodyPr/>
                    <a:lstStyle/>
                    <a:p>
                      <a:r>
                        <a:rPr lang="en-US" sz="1000"/>
                        <a:t>like</a:t>
                      </a:r>
                    </a:p>
                  </a:txBody>
                  <a:tcPr/>
                </a:tc>
                <a:tc>
                  <a:txBody>
                    <a:bodyPr/>
                    <a:lstStyle/>
                    <a:p>
                      <a:r>
                        <a:rPr lang="en-US" sz="1000"/>
                        <a:t>love</a:t>
                      </a:r>
                    </a:p>
                  </a:txBody>
                  <a:tcPr/>
                </a:tc>
                <a:tc>
                  <a:txBody>
                    <a:bodyPr/>
                    <a:lstStyle/>
                    <a:p>
                      <a:r>
                        <a:rPr lang="en-US" sz="1000"/>
                        <a:t>wow</a:t>
                      </a:r>
                    </a:p>
                  </a:txBody>
                  <a:tcPr/>
                </a:tc>
                <a:tc>
                  <a:txBody>
                    <a:bodyPr/>
                    <a:lstStyle/>
                    <a:p>
                      <a:r>
                        <a:rPr lang="en-US" sz="1000"/>
                        <a:t>haha</a:t>
                      </a:r>
                    </a:p>
                  </a:txBody>
                  <a:tcPr/>
                </a:tc>
                <a:tc>
                  <a:txBody>
                    <a:bodyPr/>
                    <a:lstStyle/>
                    <a:p>
                      <a:r>
                        <a:rPr lang="en-US" sz="1000"/>
                        <a:t>sorry</a:t>
                      </a:r>
                    </a:p>
                  </a:txBody>
                  <a:tcPr/>
                </a:tc>
                <a:tc>
                  <a:txBody>
                    <a:bodyPr/>
                    <a:lstStyle/>
                    <a:p>
                      <a:r>
                        <a:rPr lang="en-US" sz="1000"/>
                        <a:t>anger</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78515456"/>
                  </a:ext>
                </a:extLst>
              </a:tr>
              <a:tr h="370840">
                <a:tc>
                  <a:txBody>
                    <a:bodyPr/>
                    <a:lstStyle/>
                    <a:p>
                      <a:r>
                        <a:rPr lang="en-US" sz="1000" b="1"/>
                        <a:t>Extra 3 - 2018-04-01 13:28:19</a:t>
                      </a:r>
                      <a:r>
                        <a:rPr lang="en-US" sz="1000"/>
                        <a:t>
So sad...</a:t>
                      </a:r>
                    </a:p>
                  </a:txBody>
                  <a:tcPr/>
                </a:tc>
                <a:tc>
                  <a:txBody>
                    <a:bodyPr/>
                    <a:lstStyle/>
                    <a:p>
                      <a:r>
                        <a:rPr lang="en-US" sz="1000"/>
                        <a:t>47707</a:t>
                      </a:r>
                    </a:p>
                  </a:txBody>
                  <a:tcPr/>
                </a:tc>
                <a:tc>
                  <a:txBody>
                    <a:bodyPr/>
                    <a:lstStyle/>
                    <a:p>
                      <a:r>
                        <a:rPr lang="en-US" sz="1000"/>
                        <a:t>26390</a:t>
                      </a:r>
                    </a:p>
                  </a:txBody>
                  <a:tcPr/>
                </a:tc>
                <a:tc>
                  <a:txBody>
                    <a:bodyPr/>
                    <a:lstStyle/>
                    <a:p>
                      <a:r>
                        <a:rPr lang="en-US" sz="1000"/>
                        <a:t>262</a:t>
                      </a:r>
                    </a:p>
                  </a:txBody>
                  <a:tcPr/>
                </a:tc>
                <a:tc>
                  <a:txBody>
                    <a:bodyPr/>
                    <a:lstStyle/>
                    <a:p>
                      <a:r>
                        <a:rPr lang="en-US" sz="1000"/>
                        <a:t>239</a:t>
                      </a:r>
                    </a:p>
                  </a:txBody>
                  <a:tcPr/>
                </a:tc>
                <a:tc>
                  <a:txBody>
                    <a:bodyPr/>
                    <a:lstStyle/>
                    <a:p>
                      <a:r>
                        <a:rPr lang="en-US" sz="1000"/>
                        <a:t>20100</a:t>
                      </a:r>
                    </a:p>
                  </a:txBody>
                  <a:tcPr/>
                </a:tc>
                <a:tc>
                  <a:txBody>
                    <a:bodyPr/>
                    <a:lstStyle/>
                    <a:p>
                      <a:r>
                        <a:rPr lang="en-US" sz="1000"/>
                        <a:t>683</a:t>
                      </a:r>
                    </a:p>
                  </a:txBody>
                  <a:tcPr/>
                </a:tc>
                <a:tc>
                  <a:txBody>
                    <a:bodyPr/>
                    <a:lstStyle/>
                    <a:p>
                      <a:r>
                        <a:rPr lang="en-US" sz="1000"/>
                        <a:t>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00982128"/>
                  </a:ext>
                </a:extLst>
              </a:tr>
              <a:tr h="370840">
                <a:tc>
                  <a:txBody>
                    <a:bodyPr/>
                    <a:lstStyle/>
                    <a:p>
                      <a:r>
                        <a:rPr lang="sv-SE" sz="1000" b="1"/>
                        <a:t>Extra 3 - 2018-04-01 11:56:34</a:t>
                      </a:r>
                      <a:r>
                        <a:rPr lang="sv-SE" sz="1000"/>
                        <a:t>
Abgehängt!</a:t>
                      </a:r>
                      <a:endParaRPr lang="en-US" sz="1000"/>
                    </a:p>
                  </a:txBody>
                  <a:tcPr/>
                </a:tc>
                <a:tc>
                  <a:txBody>
                    <a:bodyPr/>
                    <a:lstStyle/>
                    <a:p>
                      <a:r>
                        <a:rPr lang="en-US" sz="1000"/>
                        <a:t>35982</a:t>
                      </a:r>
                    </a:p>
                  </a:txBody>
                  <a:tcPr/>
                </a:tc>
                <a:tc>
                  <a:txBody>
                    <a:bodyPr/>
                    <a:lstStyle/>
                    <a:p>
                      <a:r>
                        <a:rPr lang="en-US" sz="1000"/>
                        <a:t>22164</a:t>
                      </a:r>
                    </a:p>
                  </a:txBody>
                  <a:tcPr/>
                </a:tc>
                <a:tc>
                  <a:txBody>
                    <a:bodyPr/>
                    <a:lstStyle/>
                    <a:p>
                      <a:r>
                        <a:rPr lang="en-US" sz="1000"/>
                        <a:t>192</a:t>
                      </a:r>
                    </a:p>
                  </a:txBody>
                  <a:tcPr/>
                </a:tc>
                <a:tc>
                  <a:txBody>
                    <a:bodyPr/>
                    <a:lstStyle/>
                    <a:p>
                      <a:r>
                        <a:rPr lang="en-US" sz="1000"/>
                        <a:t>246</a:t>
                      </a:r>
                    </a:p>
                  </a:txBody>
                  <a:tcPr/>
                </a:tc>
                <a:tc>
                  <a:txBody>
                    <a:bodyPr/>
                    <a:lstStyle/>
                    <a:p>
                      <a:r>
                        <a:rPr lang="en-US" sz="1000"/>
                        <a:t>12695</a:t>
                      </a:r>
                    </a:p>
                  </a:txBody>
                  <a:tcPr/>
                </a:tc>
                <a:tc>
                  <a:txBody>
                    <a:bodyPr/>
                    <a:lstStyle/>
                    <a:p>
                      <a:r>
                        <a:rPr lang="en-US" sz="1000"/>
                        <a:t>412</a:t>
                      </a:r>
                    </a:p>
                  </a:txBody>
                  <a:tcPr/>
                </a:tc>
                <a:tc>
                  <a:txBody>
                    <a:bodyPr/>
                    <a:lstStyle/>
                    <a:p>
                      <a:r>
                        <a:rPr lang="en-US" sz="1000"/>
                        <a:t>273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68108598"/>
                  </a:ext>
                </a:extLst>
              </a:tr>
              <a:tr h="370840">
                <a:tc>
                  <a:txBody>
                    <a:bodyPr/>
                    <a:lstStyle/>
                    <a:p>
                      <a:r>
                        <a:rPr lang="de-DE" sz="1000" b="1"/>
                        <a:t>Extra 3 - 2018-03-22 08:53:26</a:t>
                      </a:r>
                      <a:r>
                        <a:rPr lang="de-DE" sz="1000"/>
                        <a:t>
Deutschland. Das Land der haptischen Simulationen.
</a:t>
                      </a:r>
                      <a:r>
                        <a:rPr lang="de-DE" sz="1000" b="1"/>
                        <a:t>Attachment:</a:t>
                      </a:r>
                      <a:r>
                        <a:rPr lang="de-DE" sz="1000"/>
                        <a:t>
</a:t>
                      </a:r>
                      <a:r>
                        <a:rPr lang="de-DE" sz="1000" i="1"/>
                        <a:t>Name</a:t>
                      </a:r>
                      <a:r>
                        <a:rPr lang="de-DE" sz="1000"/>
                        <a:t>: Vechta: Tunnel vs. Brücke</a:t>
                      </a:r>
                      <a:endParaRPr lang="en-US" sz="1000"/>
                    </a:p>
                  </a:txBody>
                  <a:tcPr/>
                </a:tc>
                <a:tc>
                  <a:txBody>
                    <a:bodyPr/>
                    <a:lstStyle/>
                    <a:p>
                      <a:r>
                        <a:rPr lang="en-US" sz="1000"/>
                        <a:t>21736</a:t>
                      </a:r>
                    </a:p>
                  </a:txBody>
                  <a:tcPr/>
                </a:tc>
                <a:tc>
                  <a:txBody>
                    <a:bodyPr/>
                    <a:lstStyle/>
                    <a:p>
                      <a:r>
                        <a:rPr lang="en-US" sz="1000"/>
                        <a:t>10561</a:t>
                      </a:r>
                    </a:p>
                  </a:txBody>
                  <a:tcPr/>
                </a:tc>
                <a:tc>
                  <a:txBody>
                    <a:bodyPr/>
                    <a:lstStyle/>
                    <a:p>
                      <a:r>
                        <a:rPr lang="en-US" sz="1000"/>
                        <a:t>161</a:t>
                      </a:r>
                    </a:p>
                  </a:txBody>
                  <a:tcPr/>
                </a:tc>
                <a:tc>
                  <a:txBody>
                    <a:bodyPr/>
                    <a:lstStyle/>
                    <a:p>
                      <a:r>
                        <a:rPr lang="en-US" sz="1000"/>
                        <a:t>458</a:t>
                      </a:r>
                    </a:p>
                  </a:txBody>
                  <a:tcPr/>
                </a:tc>
                <a:tc>
                  <a:txBody>
                    <a:bodyPr/>
                    <a:lstStyle/>
                    <a:p>
                      <a:r>
                        <a:rPr lang="en-US" sz="1000"/>
                        <a:t>9510</a:t>
                      </a:r>
                    </a:p>
                  </a:txBody>
                  <a:tcPr/>
                </a:tc>
                <a:tc>
                  <a:txBody>
                    <a:bodyPr/>
                    <a:lstStyle/>
                    <a:p>
                      <a:r>
                        <a:rPr lang="en-US" sz="1000"/>
                        <a:t>275</a:t>
                      </a:r>
                    </a:p>
                  </a:txBody>
                  <a:tcPr/>
                </a:tc>
                <a:tc>
                  <a:txBody>
                    <a:bodyPr/>
                    <a:lstStyle/>
                    <a:p>
                      <a:r>
                        <a:rPr lang="en-US" sz="1000"/>
                        <a:t>771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7512656"/>
                  </a:ext>
                </a:extLst>
              </a:tr>
              <a:tr h="370840">
                <a:tc>
                  <a:txBody>
                    <a:bodyPr/>
                    <a:lstStyle/>
                    <a:p>
                      <a:r>
                        <a:rPr lang="de-DE" sz="1000" b="1"/>
                        <a:t>Extra 3 - 2018-03-20 11:12:59</a:t>
                      </a:r>
                      <a:r>
                        <a:rPr lang="de-DE" sz="1000"/>
                        <a:t>
Wenn sich die hohen Tiere auch mal so engagieren würden ...</a:t>
                      </a:r>
                      <a:endParaRPr lang="en-US" sz="1000"/>
                    </a:p>
                  </a:txBody>
                  <a:tcPr/>
                </a:tc>
                <a:tc>
                  <a:txBody>
                    <a:bodyPr/>
                    <a:lstStyle/>
                    <a:p>
                      <a:r>
                        <a:rPr lang="en-US" sz="1000"/>
                        <a:t>14894</a:t>
                      </a:r>
                    </a:p>
                  </a:txBody>
                  <a:tcPr/>
                </a:tc>
                <a:tc>
                  <a:txBody>
                    <a:bodyPr/>
                    <a:lstStyle/>
                    <a:p>
                      <a:r>
                        <a:rPr lang="en-US" sz="1000"/>
                        <a:t>11982</a:t>
                      </a:r>
                    </a:p>
                  </a:txBody>
                  <a:tcPr/>
                </a:tc>
                <a:tc>
                  <a:txBody>
                    <a:bodyPr/>
                    <a:lstStyle/>
                    <a:p>
                      <a:r>
                        <a:rPr lang="en-US" sz="1000"/>
                        <a:t>1314</a:t>
                      </a:r>
                    </a:p>
                  </a:txBody>
                  <a:tcPr/>
                </a:tc>
                <a:tc>
                  <a:txBody>
                    <a:bodyPr/>
                    <a:lstStyle/>
                    <a:p>
                      <a:r>
                        <a:rPr lang="en-US" sz="1000"/>
                        <a:t>48</a:t>
                      </a:r>
                    </a:p>
                  </a:txBody>
                  <a:tcPr/>
                </a:tc>
                <a:tc>
                  <a:txBody>
                    <a:bodyPr/>
                    <a:lstStyle/>
                    <a:p>
                      <a:r>
                        <a:rPr lang="en-US" sz="1000"/>
                        <a:t>1541</a:t>
                      </a:r>
                    </a:p>
                  </a:txBody>
                  <a:tcPr/>
                </a:tc>
                <a:tc>
                  <a:txBody>
                    <a:bodyPr/>
                    <a:lstStyle/>
                    <a:p>
                      <a:r>
                        <a:rPr lang="en-US" sz="1000"/>
                        <a:t>4</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348093161"/>
                  </a:ext>
                </a:extLst>
              </a:tr>
              <a:tr h="370840">
                <a:tc>
                  <a:txBody>
                    <a:bodyPr/>
                    <a:lstStyle/>
                    <a:p>
                      <a:r>
                        <a:rPr lang="de-DE" sz="1000" b="1"/>
                        <a:t>Extra 3 - 2018-03-27 12:53:39</a:t>
                      </a:r>
                      <a:r>
                        <a:rPr lang="de-DE" sz="1000"/>
                        <a:t>
Facebook löschen? Überleg es dir gut!</a:t>
                      </a:r>
                      <a:endParaRPr lang="en-US" sz="1000"/>
                    </a:p>
                  </a:txBody>
                  <a:tcPr/>
                </a:tc>
                <a:tc>
                  <a:txBody>
                    <a:bodyPr/>
                    <a:lstStyle/>
                    <a:p>
                      <a:r>
                        <a:rPr lang="en-US" sz="1000"/>
                        <a:t>14618</a:t>
                      </a:r>
                    </a:p>
                  </a:txBody>
                  <a:tcPr/>
                </a:tc>
                <a:tc>
                  <a:txBody>
                    <a:bodyPr/>
                    <a:lstStyle/>
                    <a:p>
                      <a:r>
                        <a:rPr lang="en-US" sz="1000"/>
                        <a:t>8254</a:t>
                      </a:r>
                    </a:p>
                  </a:txBody>
                  <a:tcPr/>
                </a:tc>
                <a:tc>
                  <a:txBody>
                    <a:bodyPr/>
                    <a:lstStyle/>
                    <a:p>
                      <a:r>
                        <a:rPr lang="en-US" sz="1000"/>
                        <a:t>200</a:t>
                      </a:r>
                    </a:p>
                  </a:txBody>
                  <a:tcPr/>
                </a:tc>
                <a:tc>
                  <a:txBody>
                    <a:bodyPr/>
                    <a:lstStyle/>
                    <a:p>
                      <a:r>
                        <a:rPr lang="en-US" sz="1000"/>
                        <a:t>58</a:t>
                      </a:r>
                    </a:p>
                  </a:txBody>
                  <a:tcPr/>
                </a:tc>
                <a:tc>
                  <a:txBody>
                    <a:bodyPr/>
                    <a:lstStyle/>
                    <a:p>
                      <a:r>
                        <a:rPr lang="en-US" sz="1000"/>
                        <a:t>6081</a:t>
                      </a:r>
                    </a:p>
                  </a:txBody>
                  <a:tcPr/>
                </a:tc>
                <a:tc>
                  <a:txBody>
                    <a:bodyPr/>
                    <a:lstStyle/>
                    <a:p>
                      <a:r>
                        <a:rPr lang="en-US" sz="1000"/>
                        <a:t>19</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7643993"/>
                  </a:ext>
                </a:extLst>
              </a:tr>
            </a:tbl>
          </a:graphicData>
        </a:graphic>
      </p:graphicFrame>
      <p:sp>
        <p:nvSpPr>
          <p:cNvPr id="4" name="Text Placeholder 3">
            <a:extLst>
              <a:ext uri="{FF2B5EF4-FFF2-40B4-BE49-F238E27FC236}">
                <a16:creationId xmlns:a16="http://schemas.microsoft.com/office/drawing/2014/main" id="{A4063F84-AC34-488F-ADA0-42E495EB0435}"/>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578538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04F3E-05B5-4D9B-A4BE-C511C31928B5}"/>
              </a:ext>
            </a:extLst>
          </p:cNvPr>
          <p:cNvSpPr>
            <a:spLocks noGrp="1"/>
          </p:cNvSpPr>
          <p:nvPr>
            <p:ph type="title"/>
          </p:nvPr>
        </p:nvSpPr>
        <p:spPr/>
        <p:txBody>
          <a:bodyPr/>
          <a:lstStyle/>
          <a:p>
            <a:r>
              <a:rPr lang="en-US"/>
              <a:t>Eigene Videos - Crossposts - Export</a:t>
            </a:r>
          </a:p>
        </p:txBody>
      </p:sp>
      <p:graphicFrame>
        <p:nvGraphicFramePr>
          <p:cNvPr id="5" name="Table Placeholder 4">
            <a:extLst>
              <a:ext uri="{FF2B5EF4-FFF2-40B4-BE49-F238E27FC236}">
                <a16:creationId xmlns:a16="http://schemas.microsoft.com/office/drawing/2014/main" id="{1F18FA54-9B48-404E-B247-F60F8A01E63A}"/>
              </a:ext>
            </a:extLst>
          </p:cNvPr>
          <p:cNvGraphicFramePr>
            <a:graphicFrameLocks noGrp="1"/>
          </p:cNvGraphicFramePr>
          <p:nvPr>
            <p:ph type="tbl" sz="quarter" idx="13"/>
            <p:extLst>
              <p:ext uri="{D42A27DB-BD31-4B8C-83A1-F6EECF244321}">
                <p14:modId xmlns:p14="http://schemas.microsoft.com/office/powerpoint/2010/main" val="40494908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97588052"/>
                    </a:ext>
                  </a:extLst>
                </a:gridCol>
                <a:gridCol w="493776">
                  <a:extLst>
                    <a:ext uri="{9D8B030D-6E8A-4147-A177-3AD203B41FA5}">
                      <a16:colId xmlns:a16="http://schemas.microsoft.com/office/drawing/2014/main" val="1803236474"/>
                    </a:ext>
                  </a:extLst>
                </a:gridCol>
                <a:gridCol w="411480">
                  <a:extLst>
                    <a:ext uri="{9D8B030D-6E8A-4147-A177-3AD203B41FA5}">
                      <a16:colId xmlns:a16="http://schemas.microsoft.com/office/drawing/2014/main" val="2929335977"/>
                    </a:ext>
                  </a:extLst>
                </a:gridCol>
                <a:gridCol w="411480">
                  <a:extLst>
                    <a:ext uri="{9D8B030D-6E8A-4147-A177-3AD203B41FA5}">
                      <a16:colId xmlns:a16="http://schemas.microsoft.com/office/drawing/2014/main" val="2407216327"/>
                    </a:ext>
                  </a:extLst>
                </a:gridCol>
                <a:gridCol w="246888">
                  <a:extLst>
                    <a:ext uri="{9D8B030D-6E8A-4147-A177-3AD203B41FA5}">
                      <a16:colId xmlns:a16="http://schemas.microsoft.com/office/drawing/2014/main" val="1657896961"/>
                    </a:ext>
                  </a:extLst>
                </a:gridCol>
                <a:gridCol w="658368">
                  <a:extLst>
                    <a:ext uri="{9D8B030D-6E8A-4147-A177-3AD203B41FA5}">
                      <a16:colId xmlns:a16="http://schemas.microsoft.com/office/drawing/2014/main" val="738511673"/>
                    </a:ext>
                  </a:extLst>
                </a:gridCol>
                <a:gridCol w="576072">
                  <a:extLst>
                    <a:ext uri="{9D8B030D-6E8A-4147-A177-3AD203B41FA5}">
                      <a16:colId xmlns:a16="http://schemas.microsoft.com/office/drawing/2014/main" val="3300897836"/>
                    </a:ext>
                  </a:extLst>
                </a:gridCol>
                <a:gridCol w="576072">
                  <a:extLst>
                    <a:ext uri="{9D8B030D-6E8A-4147-A177-3AD203B41FA5}">
                      <a16:colId xmlns:a16="http://schemas.microsoft.com/office/drawing/2014/main" val="3182181536"/>
                    </a:ext>
                  </a:extLst>
                </a:gridCol>
                <a:gridCol w="411480">
                  <a:extLst>
                    <a:ext uri="{9D8B030D-6E8A-4147-A177-3AD203B41FA5}">
                      <a16:colId xmlns:a16="http://schemas.microsoft.com/office/drawing/2014/main" val="1098011245"/>
                    </a:ext>
                  </a:extLst>
                </a:gridCol>
                <a:gridCol w="658368">
                  <a:extLst>
                    <a:ext uri="{9D8B030D-6E8A-4147-A177-3AD203B41FA5}">
                      <a16:colId xmlns:a16="http://schemas.microsoft.com/office/drawing/2014/main" val="4021609998"/>
                    </a:ext>
                  </a:extLst>
                </a:gridCol>
                <a:gridCol w="329184">
                  <a:extLst>
                    <a:ext uri="{9D8B030D-6E8A-4147-A177-3AD203B41FA5}">
                      <a16:colId xmlns:a16="http://schemas.microsoft.com/office/drawing/2014/main" val="1330799892"/>
                    </a:ext>
                  </a:extLst>
                </a:gridCol>
                <a:gridCol w="493776">
                  <a:extLst>
                    <a:ext uri="{9D8B030D-6E8A-4147-A177-3AD203B41FA5}">
                      <a16:colId xmlns:a16="http://schemas.microsoft.com/office/drawing/2014/main" val="4029760026"/>
                    </a:ext>
                  </a:extLst>
                </a:gridCol>
                <a:gridCol w="329184">
                  <a:extLst>
                    <a:ext uri="{9D8B030D-6E8A-4147-A177-3AD203B41FA5}">
                      <a16:colId xmlns:a16="http://schemas.microsoft.com/office/drawing/2014/main" val="20937051"/>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29760676"/>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654802</a:t>
                      </a:r>
                    </a:p>
                  </a:txBody>
                  <a:tcPr/>
                </a:tc>
                <a:tc>
                  <a:txBody>
                    <a:bodyPr/>
                    <a:lstStyle/>
                    <a:p>
                      <a:r>
                        <a:rPr lang="en-US" sz="1000"/>
                        <a:t>0</a:t>
                      </a:r>
                    </a:p>
                  </a:txBody>
                  <a:tcPr/>
                </a:tc>
                <a:tc>
                  <a:txBody>
                    <a:bodyPr/>
                    <a:lstStyle/>
                    <a:p>
                      <a:r>
                        <a:rPr lang="en-US" sz="1000"/>
                        <a:t>901683</a:t>
                      </a:r>
                    </a:p>
                  </a:txBody>
                  <a:tcPr/>
                </a:tc>
                <a:tc>
                  <a:txBody>
                    <a:bodyPr/>
                    <a:lstStyle/>
                    <a:p>
                      <a:r>
                        <a:rPr lang="en-US" sz="1000"/>
                        <a:t>03:02</a:t>
                      </a:r>
                    </a:p>
                  </a:txBody>
                  <a:tcPr/>
                </a:tc>
                <a:tc>
                  <a:txBody>
                    <a:bodyPr/>
                    <a:lstStyle/>
                    <a:p>
                      <a:r>
                        <a:rPr lang="en-US" sz="1000"/>
                        <a:t>20%</a:t>
                      </a:r>
                    </a:p>
                  </a:txBody>
                  <a:tcPr/>
                </a:tc>
                <a:tc>
                  <a:txBody>
                    <a:bodyPr/>
                    <a:lstStyle/>
                    <a:p>
                      <a:r>
                        <a:rPr lang="en-US" sz="1000"/>
                        <a:t>110704</a:t>
                      </a:r>
                    </a:p>
                  </a:txBody>
                  <a:tcPr/>
                </a:tc>
                <a:tc>
                  <a:txBody>
                    <a:bodyPr/>
                    <a:lstStyle/>
                    <a:p>
                      <a:r>
                        <a:rPr lang="en-US" sz="1000"/>
                        <a:t>452984</a:t>
                      </a:r>
                    </a:p>
                  </a:txBody>
                  <a:tcPr/>
                </a:tc>
                <a:tc>
                  <a:txBody>
                    <a:bodyPr/>
                    <a:lstStyle/>
                    <a:p>
                      <a:r>
                        <a:rPr lang="en-US" sz="1000"/>
                        <a:t>337995</a:t>
                      </a:r>
                    </a:p>
                  </a:txBody>
                  <a:tcPr/>
                </a:tc>
                <a:tc>
                  <a:txBody>
                    <a:bodyPr/>
                    <a:lstStyle/>
                    <a:p>
                      <a:r>
                        <a:rPr lang="en-US" sz="1000"/>
                        <a:t>1467383</a:t>
                      </a:r>
                    </a:p>
                  </a:txBody>
                  <a:tcPr/>
                </a:tc>
                <a:tc>
                  <a:txBody>
                    <a:bodyPr/>
                    <a:lstStyle/>
                    <a:p>
                      <a:r>
                        <a:rPr lang="en-US" sz="1000"/>
                        <a:t>11335</a:t>
                      </a:r>
                    </a:p>
                  </a:txBody>
                  <a:tcPr/>
                </a:tc>
                <a:tc>
                  <a:txBody>
                    <a:bodyPr/>
                    <a:lstStyle/>
                    <a:p>
                      <a:r>
                        <a:rPr lang="en-US" sz="1000"/>
                        <a:t>13452</a:t>
                      </a:r>
                    </a:p>
                  </a:txBody>
                  <a:tcPr/>
                </a:tc>
                <a:tc>
                  <a:txBody>
                    <a:bodyPr/>
                    <a:lstStyle/>
                    <a:p>
                      <a:r>
                        <a:rPr lang="en-US" sz="1000"/>
                        <a:t>5727</a:t>
                      </a:r>
                    </a:p>
                  </a:txBody>
                  <a:tcPr/>
                </a:tc>
                <a:extLst>
                  <a:ext uri="{0D108BD9-81ED-4DB2-BD59-A6C34878D82A}">
                    <a16:rowId xmlns:a16="http://schemas.microsoft.com/office/drawing/2014/main" val="2357593845"/>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498028</a:t>
                      </a:r>
                    </a:p>
                  </a:txBody>
                  <a:tcPr/>
                </a:tc>
                <a:tc>
                  <a:txBody>
                    <a:bodyPr/>
                    <a:lstStyle/>
                    <a:p>
                      <a:r>
                        <a:rPr lang="en-US" sz="1000"/>
                        <a:t>0</a:t>
                      </a:r>
                    </a:p>
                  </a:txBody>
                  <a:tcPr/>
                </a:tc>
                <a:tc>
                  <a:txBody>
                    <a:bodyPr/>
                    <a:lstStyle/>
                    <a:p>
                      <a:r>
                        <a:rPr lang="en-US" sz="1000"/>
                        <a:t>624644</a:t>
                      </a:r>
                    </a:p>
                  </a:txBody>
                  <a:tcPr/>
                </a:tc>
                <a:tc>
                  <a:txBody>
                    <a:bodyPr/>
                    <a:lstStyle/>
                    <a:p>
                      <a:r>
                        <a:rPr lang="en-US" sz="1000"/>
                        <a:t>02:31</a:t>
                      </a:r>
                    </a:p>
                  </a:txBody>
                  <a:tcPr/>
                </a:tc>
                <a:tc>
                  <a:txBody>
                    <a:bodyPr/>
                    <a:lstStyle/>
                    <a:p>
                      <a:r>
                        <a:rPr lang="en-US" sz="1000"/>
                        <a:t>24%</a:t>
                      </a:r>
                    </a:p>
                  </a:txBody>
                  <a:tcPr/>
                </a:tc>
                <a:tc>
                  <a:txBody>
                    <a:bodyPr/>
                    <a:lstStyle/>
                    <a:p>
                      <a:r>
                        <a:rPr lang="en-US" sz="1000"/>
                        <a:t>298474</a:t>
                      </a:r>
                    </a:p>
                  </a:txBody>
                  <a:tcPr/>
                </a:tc>
                <a:tc>
                  <a:txBody>
                    <a:bodyPr/>
                    <a:lstStyle/>
                    <a:p>
                      <a:r>
                        <a:rPr lang="en-US" sz="1000"/>
                        <a:t>175156</a:t>
                      </a:r>
                    </a:p>
                  </a:txBody>
                  <a:tcPr/>
                </a:tc>
                <a:tc>
                  <a:txBody>
                    <a:bodyPr/>
                    <a:lstStyle/>
                    <a:p>
                      <a:r>
                        <a:rPr lang="en-US" sz="1000"/>
                        <a:t>151014</a:t>
                      </a:r>
                    </a:p>
                  </a:txBody>
                  <a:tcPr/>
                </a:tc>
                <a:tc>
                  <a:txBody>
                    <a:bodyPr/>
                    <a:lstStyle/>
                    <a:p>
                      <a:r>
                        <a:rPr lang="en-US" sz="1000"/>
                        <a:t>940075</a:t>
                      </a:r>
                    </a:p>
                  </a:txBody>
                  <a:tcPr/>
                </a:tc>
                <a:tc>
                  <a:txBody>
                    <a:bodyPr/>
                    <a:lstStyle/>
                    <a:p>
                      <a:r>
                        <a:rPr lang="en-US" sz="1000"/>
                        <a:t>4825</a:t>
                      </a:r>
                    </a:p>
                  </a:txBody>
                  <a:tcPr/>
                </a:tc>
                <a:tc>
                  <a:txBody>
                    <a:bodyPr/>
                    <a:lstStyle/>
                    <a:p>
                      <a:r>
                        <a:rPr lang="en-US" sz="1000"/>
                        <a:t>3764</a:t>
                      </a:r>
                    </a:p>
                  </a:txBody>
                  <a:tcPr/>
                </a:tc>
                <a:tc>
                  <a:txBody>
                    <a:bodyPr/>
                    <a:lstStyle/>
                    <a:p>
                      <a:r>
                        <a:rPr lang="en-US" sz="1000"/>
                        <a:t>3458</a:t>
                      </a:r>
                    </a:p>
                  </a:txBody>
                  <a:tcPr/>
                </a:tc>
                <a:extLst>
                  <a:ext uri="{0D108BD9-81ED-4DB2-BD59-A6C34878D82A}">
                    <a16:rowId xmlns:a16="http://schemas.microsoft.com/office/drawing/2014/main" val="2269180113"/>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371419</a:t>
                      </a:r>
                    </a:p>
                  </a:txBody>
                  <a:tcPr/>
                </a:tc>
                <a:tc>
                  <a:txBody>
                    <a:bodyPr/>
                    <a:lstStyle/>
                    <a:p>
                      <a:r>
                        <a:rPr lang="en-US" sz="1000"/>
                        <a:t>0</a:t>
                      </a:r>
                    </a:p>
                  </a:txBody>
                  <a:tcPr/>
                </a:tc>
                <a:tc>
                  <a:txBody>
                    <a:bodyPr/>
                    <a:lstStyle/>
                    <a:p>
                      <a:r>
                        <a:rPr lang="en-US" sz="1000"/>
                        <a:t>577659</a:t>
                      </a:r>
                    </a:p>
                  </a:txBody>
                  <a:tcPr/>
                </a:tc>
                <a:tc>
                  <a:txBody>
                    <a:bodyPr/>
                    <a:lstStyle/>
                    <a:p>
                      <a:r>
                        <a:rPr lang="en-US" sz="1000"/>
                        <a:t>02:41</a:t>
                      </a:r>
                    </a:p>
                  </a:txBody>
                  <a:tcPr/>
                </a:tc>
                <a:tc>
                  <a:txBody>
                    <a:bodyPr/>
                    <a:lstStyle/>
                    <a:p>
                      <a:r>
                        <a:rPr lang="en-US" sz="1000"/>
                        <a:t>28%</a:t>
                      </a:r>
                    </a:p>
                  </a:txBody>
                  <a:tcPr/>
                </a:tc>
                <a:tc>
                  <a:txBody>
                    <a:bodyPr/>
                    <a:lstStyle/>
                    <a:p>
                      <a:r>
                        <a:rPr lang="en-US" sz="1000"/>
                        <a:t>304276</a:t>
                      </a:r>
                    </a:p>
                  </a:txBody>
                  <a:tcPr/>
                </a:tc>
                <a:tc>
                  <a:txBody>
                    <a:bodyPr/>
                    <a:lstStyle/>
                    <a:p>
                      <a:r>
                        <a:rPr lang="en-US" sz="1000"/>
                        <a:t>137701</a:t>
                      </a:r>
                    </a:p>
                  </a:txBody>
                  <a:tcPr/>
                </a:tc>
                <a:tc>
                  <a:txBody>
                    <a:bodyPr/>
                    <a:lstStyle/>
                    <a:p>
                      <a:r>
                        <a:rPr lang="en-US" sz="1000"/>
                        <a:t>135682</a:t>
                      </a:r>
                    </a:p>
                  </a:txBody>
                  <a:tcPr/>
                </a:tc>
                <a:tc>
                  <a:txBody>
                    <a:bodyPr/>
                    <a:lstStyle/>
                    <a:p>
                      <a:r>
                        <a:rPr lang="en-US" sz="1000"/>
                        <a:t>775685</a:t>
                      </a:r>
                    </a:p>
                  </a:txBody>
                  <a:tcPr/>
                </a:tc>
                <a:tc>
                  <a:txBody>
                    <a:bodyPr/>
                    <a:lstStyle/>
                    <a:p>
                      <a:r>
                        <a:rPr lang="en-US" sz="1000"/>
                        <a:t>4150</a:t>
                      </a:r>
                    </a:p>
                  </a:txBody>
                  <a:tcPr/>
                </a:tc>
                <a:tc>
                  <a:txBody>
                    <a:bodyPr/>
                    <a:lstStyle/>
                    <a:p>
                      <a:r>
                        <a:rPr lang="en-US" sz="1000"/>
                        <a:t>2571</a:t>
                      </a:r>
                    </a:p>
                  </a:txBody>
                  <a:tcPr/>
                </a:tc>
                <a:tc>
                  <a:txBody>
                    <a:bodyPr/>
                    <a:lstStyle/>
                    <a:p>
                      <a:r>
                        <a:rPr lang="en-US" sz="1000"/>
                        <a:t>2699</a:t>
                      </a:r>
                    </a:p>
                  </a:txBody>
                  <a:tcPr/>
                </a:tc>
                <a:extLst>
                  <a:ext uri="{0D108BD9-81ED-4DB2-BD59-A6C34878D82A}">
                    <a16:rowId xmlns:a16="http://schemas.microsoft.com/office/drawing/2014/main" val="3142391412"/>
                  </a:ext>
                </a:extLst>
              </a:tr>
              <a:tr h="370840">
                <a:tc>
                  <a:txBody>
                    <a:bodyPr/>
                    <a:lstStyle/>
                    <a:p>
                      <a:r>
                        <a:rPr lang="sv-SE" sz="1000" b="1"/>
                        <a:t>Extra 3 - 2018-03-27 08:27:28</a:t>
                      </a:r>
                      <a:r>
                        <a:rPr lang="sv-SE" sz="1000"/>
                        <a:t>
Was los, Digga, spahn ma!</a:t>
                      </a:r>
                      <a:endParaRPr lang="en-US" sz="1000"/>
                    </a:p>
                  </a:txBody>
                  <a:tcPr/>
                </a:tc>
                <a:tc>
                  <a:txBody>
                    <a:bodyPr/>
                    <a:lstStyle/>
                    <a:p>
                      <a:r>
                        <a:rPr lang="en-US" sz="1000"/>
                        <a:t>297175</a:t>
                      </a:r>
                    </a:p>
                  </a:txBody>
                  <a:tcPr/>
                </a:tc>
                <a:tc>
                  <a:txBody>
                    <a:bodyPr/>
                    <a:lstStyle/>
                    <a:p>
                      <a:r>
                        <a:rPr lang="en-US" sz="1000"/>
                        <a:t>0</a:t>
                      </a:r>
                    </a:p>
                  </a:txBody>
                  <a:tcPr/>
                </a:tc>
                <a:tc>
                  <a:txBody>
                    <a:bodyPr/>
                    <a:lstStyle/>
                    <a:p>
                      <a:r>
                        <a:rPr lang="en-US" sz="1000"/>
                        <a:t>594386</a:t>
                      </a:r>
                    </a:p>
                  </a:txBody>
                  <a:tcPr/>
                </a:tc>
                <a:tc>
                  <a:txBody>
                    <a:bodyPr/>
                    <a:lstStyle/>
                    <a:p>
                      <a:r>
                        <a:rPr lang="en-US" sz="1000"/>
                        <a:t>01:38</a:t>
                      </a:r>
                    </a:p>
                  </a:txBody>
                  <a:tcPr/>
                </a:tc>
                <a:tc>
                  <a:txBody>
                    <a:bodyPr/>
                    <a:lstStyle/>
                    <a:p>
                      <a:r>
                        <a:rPr lang="en-US" sz="1000"/>
                        <a:t>15%</a:t>
                      </a:r>
                    </a:p>
                  </a:txBody>
                  <a:tcPr/>
                </a:tc>
                <a:tc>
                  <a:txBody>
                    <a:bodyPr/>
                    <a:lstStyle/>
                    <a:p>
                      <a:r>
                        <a:rPr lang="en-US" sz="1000"/>
                        <a:t>112649</a:t>
                      </a:r>
                    </a:p>
                  </a:txBody>
                  <a:tcPr/>
                </a:tc>
                <a:tc>
                  <a:txBody>
                    <a:bodyPr/>
                    <a:lstStyle/>
                    <a:p>
                      <a:r>
                        <a:rPr lang="en-US" sz="1000"/>
                        <a:t>182348</a:t>
                      </a:r>
                    </a:p>
                  </a:txBody>
                  <a:tcPr/>
                </a:tc>
                <a:tc>
                  <a:txBody>
                    <a:bodyPr/>
                    <a:lstStyle/>
                    <a:p>
                      <a:r>
                        <a:rPr lang="en-US" sz="1000"/>
                        <a:t>299389</a:t>
                      </a:r>
                    </a:p>
                  </a:txBody>
                  <a:tcPr/>
                </a:tc>
                <a:tc>
                  <a:txBody>
                    <a:bodyPr/>
                    <a:lstStyle/>
                    <a:p>
                      <a:r>
                        <a:rPr lang="en-US" sz="1000"/>
                        <a:t>1178498</a:t>
                      </a:r>
                    </a:p>
                  </a:txBody>
                  <a:tcPr/>
                </a:tc>
                <a:tc>
                  <a:txBody>
                    <a:bodyPr/>
                    <a:lstStyle/>
                    <a:p>
                      <a:r>
                        <a:rPr lang="en-US" sz="1000"/>
                        <a:t>12026</a:t>
                      </a:r>
                    </a:p>
                  </a:txBody>
                  <a:tcPr/>
                </a:tc>
                <a:tc>
                  <a:txBody>
                    <a:bodyPr/>
                    <a:lstStyle/>
                    <a:p>
                      <a:r>
                        <a:rPr lang="en-US" sz="1000"/>
                        <a:t>2635</a:t>
                      </a:r>
                    </a:p>
                  </a:txBody>
                  <a:tcPr/>
                </a:tc>
                <a:tc>
                  <a:txBody>
                    <a:bodyPr/>
                    <a:lstStyle/>
                    <a:p>
                      <a:r>
                        <a:rPr lang="en-US" sz="1000"/>
                        <a:t>9180</a:t>
                      </a:r>
                    </a:p>
                  </a:txBody>
                  <a:tcPr/>
                </a:tc>
                <a:extLst>
                  <a:ext uri="{0D108BD9-81ED-4DB2-BD59-A6C34878D82A}">
                    <a16:rowId xmlns:a16="http://schemas.microsoft.com/office/drawing/2014/main" val="1837873843"/>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286140</a:t>
                      </a:r>
                    </a:p>
                  </a:txBody>
                  <a:tcPr/>
                </a:tc>
                <a:tc>
                  <a:txBody>
                    <a:bodyPr/>
                    <a:lstStyle/>
                    <a:p>
                      <a:r>
                        <a:rPr lang="en-US" sz="1000"/>
                        <a:t>0</a:t>
                      </a:r>
                    </a:p>
                  </a:txBody>
                  <a:tcPr/>
                </a:tc>
                <a:tc>
                  <a:txBody>
                    <a:bodyPr/>
                    <a:lstStyle/>
                    <a:p>
                      <a:r>
                        <a:rPr lang="en-US" sz="1000"/>
                        <a:t>461283</a:t>
                      </a:r>
                    </a:p>
                  </a:txBody>
                  <a:tcPr/>
                </a:tc>
                <a:tc>
                  <a:txBody>
                    <a:bodyPr/>
                    <a:lstStyle/>
                    <a:p>
                      <a:r>
                        <a:rPr lang="en-US" sz="1000"/>
                        <a:t>01:56</a:t>
                      </a:r>
                    </a:p>
                  </a:txBody>
                  <a:tcPr/>
                </a:tc>
                <a:tc>
                  <a:txBody>
                    <a:bodyPr/>
                    <a:lstStyle/>
                    <a:p>
                      <a:r>
                        <a:rPr lang="en-US" sz="1000"/>
                        <a:t>20%</a:t>
                      </a:r>
                    </a:p>
                  </a:txBody>
                  <a:tcPr/>
                </a:tc>
                <a:tc>
                  <a:txBody>
                    <a:bodyPr/>
                    <a:lstStyle/>
                    <a:p>
                      <a:r>
                        <a:rPr lang="en-US" sz="1000"/>
                        <a:t>21384</a:t>
                      </a:r>
                    </a:p>
                  </a:txBody>
                  <a:tcPr/>
                </a:tc>
                <a:tc>
                  <a:txBody>
                    <a:bodyPr/>
                    <a:lstStyle/>
                    <a:p>
                      <a:r>
                        <a:rPr lang="en-US" sz="1000"/>
                        <a:t>310017</a:t>
                      </a:r>
                    </a:p>
                  </a:txBody>
                  <a:tcPr/>
                </a:tc>
                <a:tc>
                  <a:txBody>
                    <a:bodyPr/>
                    <a:lstStyle/>
                    <a:p>
                      <a:r>
                        <a:rPr lang="en-US" sz="1000"/>
                        <a:t>129882</a:t>
                      </a:r>
                    </a:p>
                  </a:txBody>
                  <a:tcPr/>
                </a:tc>
                <a:tc>
                  <a:txBody>
                    <a:bodyPr/>
                    <a:lstStyle/>
                    <a:p>
                      <a:r>
                        <a:rPr lang="en-US" sz="1000"/>
                        <a:t>689771</a:t>
                      </a:r>
                    </a:p>
                  </a:txBody>
                  <a:tcPr/>
                </a:tc>
                <a:tc>
                  <a:txBody>
                    <a:bodyPr/>
                    <a:lstStyle/>
                    <a:p>
                      <a:r>
                        <a:rPr lang="en-US" sz="1000"/>
                        <a:t>5647</a:t>
                      </a:r>
                    </a:p>
                  </a:txBody>
                  <a:tcPr/>
                </a:tc>
                <a:tc>
                  <a:txBody>
                    <a:bodyPr/>
                    <a:lstStyle/>
                    <a:p>
                      <a:r>
                        <a:rPr lang="en-US" sz="1000"/>
                        <a:t>10415</a:t>
                      </a:r>
                    </a:p>
                  </a:txBody>
                  <a:tcPr/>
                </a:tc>
                <a:tc>
                  <a:txBody>
                    <a:bodyPr/>
                    <a:lstStyle/>
                    <a:p>
                      <a:r>
                        <a:rPr lang="en-US" sz="1000"/>
                        <a:t>2368</a:t>
                      </a:r>
                    </a:p>
                  </a:txBody>
                  <a:tcPr/>
                </a:tc>
                <a:extLst>
                  <a:ext uri="{0D108BD9-81ED-4DB2-BD59-A6C34878D82A}">
                    <a16:rowId xmlns:a16="http://schemas.microsoft.com/office/drawing/2014/main" val="301520146"/>
                  </a:ext>
                </a:extLst>
              </a:tr>
            </a:tbl>
          </a:graphicData>
        </a:graphic>
      </p:graphicFrame>
      <p:sp>
        <p:nvSpPr>
          <p:cNvPr id="4" name="Text Placeholder 3">
            <a:extLst>
              <a:ext uri="{FF2B5EF4-FFF2-40B4-BE49-F238E27FC236}">
                <a16:creationId xmlns:a16="http://schemas.microsoft.com/office/drawing/2014/main" id="{60D753EE-DBFA-4AAE-BC83-945FD5D63C8F}"/>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30089607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02C8A5-3F7B-458C-85BC-83F37CD154A9}"/>
              </a:ext>
            </a:extLst>
          </p:cNvPr>
          <p:cNvSpPr>
            <a:spLocks noGrp="1"/>
          </p:cNvSpPr>
          <p:nvPr>
            <p:ph type="title"/>
          </p:nvPr>
        </p:nvSpPr>
        <p:spPr/>
        <p:txBody>
          <a:bodyPr/>
          <a:lstStyle/>
          <a:p>
            <a:r>
              <a:rPr lang="de-DE"/>
              <a:t>Eigene Videos - Crossposts (nur Ersteller) - Export </a:t>
            </a:r>
            <a:endParaRPr lang="en-US"/>
          </a:p>
        </p:txBody>
      </p:sp>
      <p:graphicFrame>
        <p:nvGraphicFramePr>
          <p:cNvPr id="5" name="Table Placeholder 4">
            <a:extLst>
              <a:ext uri="{FF2B5EF4-FFF2-40B4-BE49-F238E27FC236}">
                <a16:creationId xmlns:a16="http://schemas.microsoft.com/office/drawing/2014/main" id="{3878E7E2-9392-48E8-9E63-DEAB7A86FD92}"/>
              </a:ext>
            </a:extLst>
          </p:cNvPr>
          <p:cNvGraphicFramePr>
            <a:graphicFrameLocks noGrp="1"/>
          </p:cNvGraphicFramePr>
          <p:nvPr>
            <p:ph type="tbl" sz="quarter" idx="13"/>
            <p:extLst>
              <p:ext uri="{D42A27DB-BD31-4B8C-83A1-F6EECF244321}">
                <p14:modId xmlns:p14="http://schemas.microsoft.com/office/powerpoint/2010/main" val="2455808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963423154"/>
                    </a:ext>
                  </a:extLst>
                </a:gridCol>
                <a:gridCol w="493776">
                  <a:extLst>
                    <a:ext uri="{9D8B030D-6E8A-4147-A177-3AD203B41FA5}">
                      <a16:colId xmlns:a16="http://schemas.microsoft.com/office/drawing/2014/main" val="4124558427"/>
                    </a:ext>
                  </a:extLst>
                </a:gridCol>
                <a:gridCol w="411480">
                  <a:extLst>
                    <a:ext uri="{9D8B030D-6E8A-4147-A177-3AD203B41FA5}">
                      <a16:colId xmlns:a16="http://schemas.microsoft.com/office/drawing/2014/main" val="3080333037"/>
                    </a:ext>
                  </a:extLst>
                </a:gridCol>
                <a:gridCol w="411480">
                  <a:extLst>
                    <a:ext uri="{9D8B030D-6E8A-4147-A177-3AD203B41FA5}">
                      <a16:colId xmlns:a16="http://schemas.microsoft.com/office/drawing/2014/main" val="473728487"/>
                    </a:ext>
                  </a:extLst>
                </a:gridCol>
                <a:gridCol w="246888">
                  <a:extLst>
                    <a:ext uri="{9D8B030D-6E8A-4147-A177-3AD203B41FA5}">
                      <a16:colId xmlns:a16="http://schemas.microsoft.com/office/drawing/2014/main" val="376805011"/>
                    </a:ext>
                  </a:extLst>
                </a:gridCol>
                <a:gridCol w="658368">
                  <a:extLst>
                    <a:ext uri="{9D8B030D-6E8A-4147-A177-3AD203B41FA5}">
                      <a16:colId xmlns:a16="http://schemas.microsoft.com/office/drawing/2014/main" val="2926233140"/>
                    </a:ext>
                  </a:extLst>
                </a:gridCol>
                <a:gridCol w="576072">
                  <a:extLst>
                    <a:ext uri="{9D8B030D-6E8A-4147-A177-3AD203B41FA5}">
                      <a16:colId xmlns:a16="http://schemas.microsoft.com/office/drawing/2014/main" val="1901689357"/>
                    </a:ext>
                  </a:extLst>
                </a:gridCol>
                <a:gridCol w="576072">
                  <a:extLst>
                    <a:ext uri="{9D8B030D-6E8A-4147-A177-3AD203B41FA5}">
                      <a16:colId xmlns:a16="http://schemas.microsoft.com/office/drawing/2014/main" val="1667287829"/>
                    </a:ext>
                  </a:extLst>
                </a:gridCol>
                <a:gridCol w="411480">
                  <a:extLst>
                    <a:ext uri="{9D8B030D-6E8A-4147-A177-3AD203B41FA5}">
                      <a16:colId xmlns:a16="http://schemas.microsoft.com/office/drawing/2014/main" val="2666310053"/>
                    </a:ext>
                  </a:extLst>
                </a:gridCol>
                <a:gridCol w="658368">
                  <a:extLst>
                    <a:ext uri="{9D8B030D-6E8A-4147-A177-3AD203B41FA5}">
                      <a16:colId xmlns:a16="http://schemas.microsoft.com/office/drawing/2014/main" val="1155098771"/>
                    </a:ext>
                  </a:extLst>
                </a:gridCol>
                <a:gridCol w="329184">
                  <a:extLst>
                    <a:ext uri="{9D8B030D-6E8A-4147-A177-3AD203B41FA5}">
                      <a16:colId xmlns:a16="http://schemas.microsoft.com/office/drawing/2014/main" val="1101864070"/>
                    </a:ext>
                  </a:extLst>
                </a:gridCol>
                <a:gridCol w="493776">
                  <a:extLst>
                    <a:ext uri="{9D8B030D-6E8A-4147-A177-3AD203B41FA5}">
                      <a16:colId xmlns:a16="http://schemas.microsoft.com/office/drawing/2014/main" val="1111622396"/>
                    </a:ext>
                  </a:extLst>
                </a:gridCol>
                <a:gridCol w="329184">
                  <a:extLst>
                    <a:ext uri="{9D8B030D-6E8A-4147-A177-3AD203B41FA5}">
                      <a16:colId xmlns:a16="http://schemas.microsoft.com/office/drawing/2014/main" val="420884935"/>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422141443"/>
                  </a:ext>
                </a:extLst>
              </a:tr>
              <a:tr h="370840">
                <a:tc>
                  <a:txBody>
                    <a:bodyPr/>
                    <a:lstStyle/>
                    <a:p>
                      <a:r>
                        <a:rPr lang="de-DE" sz="1000" b="1"/>
                        <a:t>Extra 3 - 2018-03-22 08:53:26</a:t>
                      </a:r>
                      <a:r>
                        <a:rPr lang="de-DE" sz="1000"/>
                        <a:t>
Deutschland. Das Land der haptischen Simulationen.</a:t>
                      </a:r>
                      <a:endParaRPr lang="en-US" sz="1000"/>
                    </a:p>
                  </a:txBody>
                  <a:tcPr/>
                </a:tc>
                <a:tc>
                  <a:txBody>
                    <a:bodyPr/>
                    <a:lstStyle/>
                    <a:p>
                      <a:r>
                        <a:rPr lang="en-US" sz="1000"/>
                        <a:t>654802</a:t>
                      </a:r>
                    </a:p>
                  </a:txBody>
                  <a:tcPr/>
                </a:tc>
                <a:tc>
                  <a:txBody>
                    <a:bodyPr/>
                    <a:lstStyle/>
                    <a:p>
                      <a:r>
                        <a:rPr lang="en-US" sz="1000"/>
                        <a:t>0</a:t>
                      </a:r>
                    </a:p>
                  </a:txBody>
                  <a:tcPr/>
                </a:tc>
                <a:tc>
                  <a:txBody>
                    <a:bodyPr/>
                    <a:lstStyle/>
                    <a:p>
                      <a:r>
                        <a:rPr lang="en-US" sz="1000"/>
                        <a:t>901683</a:t>
                      </a:r>
                    </a:p>
                  </a:txBody>
                  <a:tcPr/>
                </a:tc>
                <a:tc>
                  <a:txBody>
                    <a:bodyPr/>
                    <a:lstStyle/>
                    <a:p>
                      <a:r>
                        <a:rPr lang="en-US" sz="1000"/>
                        <a:t>03:02</a:t>
                      </a:r>
                    </a:p>
                  </a:txBody>
                  <a:tcPr/>
                </a:tc>
                <a:tc>
                  <a:txBody>
                    <a:bodyPr/>
                    <a:lstStyle/>
                    <a:p>
                      <a:r>
                        <a:rPr lang="en-US" sz="1000"/>
                        <a:t>20%</a:t>
                      </a:r>
                    </a:p>
                  </a:txBody>
                  <a:tcPr/>
                </a:tc>
                <a:tc>
                  <a:txBody>
                    <a:bodyPr/>
                    <a:lstStyle/>
                    <a:p>
                      <a:r>
                        <a:rPr lang="en-US" sz="1000"/>
                        <a:t>110704</a:t>
                      </a:r>
                    </a:p>
                  </a:txBody>
                  <a:tcPr/>
                </a:tc>
                <a:tc>
                  <a:txBody>
                    <a:bodyPr/>
                    <a:lstStyle/>
                    <a:p>
                      <a:r>
                        <a:rPr lang="en-US" sz="1000"/>
                        <a:t>452984</a:t>
                      </a:r>
                    </a:p>
                  </a:txBody>
                  <a:tcPr/>
                </a:tc>
                <a:tc>
                  <a:txBody>
                    <a:bodyPr/>
                    <a:lstStyle/>
                    <a:p>
                      <a:r>
                        <a:rPr lang="en-US" sz="1000"/>
                        <a:t>337995</a:t>
                      </a:r>
                    </a:p>
                  </a:txBody>
                  <a:tcPr/>
                </a:tc>
                <a:tc>
                  <a:txBody>
                    <a:bodyPr/>
                    <a:lstStyle/>
                    <a:p>
                      <a:r>
                        <a:rPr lang="en-US" sz="1000"/>
                        <a:t>1467383</a:t>
                      </a:r>
                    </a:p>
                  </a:txBody>
                  <a:tcPr/>
                </a:tc>
                <a:tc>
                  <a:txBody>
                    <a:bodyPr/>
                    <a:lstStyle/>
                    <a:p>
                      <a:r>
                        <a:rPr lang="en-US" sz="1000"/>
                        <a:t>11335</a:t>
                      </a:r>
                    </a:p>
                  </a:txBody>
                  <a:tcPr/>
                </a:tc>
                <a:tc>
                  <a:txBody>
                    <a:bodyPr/>
                    <a:lstStyle/>
                    <a:p>
                      <a:r>
                        <a:rPr lang="en-US" sz="1000"/>
                        <a:t>13452</a:t>
                      </a:r>
                    </a:p>
                  </a:txBody>
                  <a:tcPr/>
                </a:tc>
                <a:tc>
                  <a:txBody>
                    <a:bodyPr/>
                    <a:lstStyle/>
                    <a:p>
                      <a:r>
                        <a:rPr lang="en-US" sz="1000"/>
                        <a:t>5727</a:t>
                      </a:r>
                    </a:p>
                  </a:txBody>
                  <a:tcPr/>
                </a:tc>
                <a:extLst>
                  <a:ext uri="{0D108BD9-81ED-4DB2-BD59-A6C34878D82A}">
                    <a16:rowId xmlns:a16="http://schemas.microsoft.com/office/drawing/2014/main" val="871136877"/>
                  </a:ext>
                </a:extLst>
              </a:tr>
              <a:tr h="370840">
                <a:tc>
                  <a:txBody>
                    <a:bodyPr/>
                    <a:lstStyle/>
                    <a:p>
                      <a:r>
                        <a:rPr lang="de-DE" sz="1000" b="1"/>
                        <a:t>Extra 3 - 2018-04-02 11:57:48</a:t>
                      </a:r>
                      <a:r>
                        <a:rPr lang="de-DE" sz="1000"/>
                        <a:t>
Entspannender als Neujahrspringen:</a:t>
                      </a:r>
                      <a:endParaRPr lang="en-US" sz="1000"/>
                    </a:p>
                  </a:txBody>
                  <a:tcPr/>
                </a:tc>
                <a:tc>
                  <a:txBody>
                    <a:bodyPr/>
                    <a:lstStyle/>
                    <a:p>
                      <a:r>
                        <a:rPr lang="en-US" sz="1000"/>
                        <a:t>498028</a:t>
                      </a:r>
                    </a:p>
                  </a:txBody>
                  <a:tcPr/>
                </a:tc>
                <a:tc>
                  <a:txBody>
                    <a:bodyPr/>
                    <a:lstStyle/>
                    <a:p>
                      <a:r>
                        <a:rPr lang="en-US" sz="1000"/>
                        <a:t>0</a:t>
                      </a:r>
                    </a:p>
                  </a:txBody>
                  <a:tcPr/>
                </a:tc>
                <a:tc>
                  <a:txBody>
                    <a:bodyPr/>
                    <a:lstStyle/>
                    <a:p>
                      <a:r>
                        <a:rPr lang="en-US" sz="1000"/>
                        <a:t>624644</a:t>
                      </a:r>
                    </a:p>
                  </a:txBody>
                  <a:tcPr/>
                </a:tc>
                <a:tc>
                  <a:txBody>
                    <a:bodyPr/>
                    <a:lstStyle/>
                    <a:p>
                      <a:r>
                        <a:rPr lang="en-US" sz="1000"/>
                        <a:t>02:31</a:t>
                      </a:r>
                    </a:p>
                  </a:txBody>
                  <a:tcPr/>
                </a:tc>
                <a:tc>
                  <a:txBody>
                    <a:bodyPr/>
                    <a:lstStyle/>
                    <a:p>
                      <a:r>
                        <a:rPr lang="en-US" sz="1000"/>
                        <a:t>24%</a:t>
                      </a:r>
                    </a:p>
                  </a:txBody>
                  <a:tcPr/>
                </a:tc>
                <a:tc>
                  <a:txBody>
                    <a:bodyPr/>
                    <a:lstStyle/>
                    <a:p>
                      <a:r>
                        <a:rPr lang="en-US" sz="1000"/>
                        <a:t>298474</a:t>
                      </a:r>
                    </a:p>
                  </a:txBody>
                  <a:tcPr/>
                </a:tc>
                <a:tc>
                  <a:txBody>
                    <a:bodyPr/>
                    <a:lstStyle/>
                    <a:p>
                      <a:r>
                        <a:rPr lang="en-US" sz="1000"/>
                        <a:t>175156</a:t>
                      </a:r>
                    </a:p>
                  </a:txBody>
                  <a:tcPr/>
                </a:tc>
                <a:tc>
                  <a:txBody>
                    <a:bodyPr/>
                    <a:lstStyle/>
                    <a:p>
                      <a:r>
                        <a:rPr lang="en-US" sz="1000"/>
                        <a:t>151014</a:t>
                      </a:r>
                    </a:p>
                  </a:txBody>
                  <a:tcPr/>
                </a:tc>
                <a:tc>
                  <a:txBody>
                    <a:bodyPr/>
                    <a:lstStyle/>
                    <a:p>
                      <a:r>
                        <a:rPr lang="en-US" sz="1000"/>
                        <a:t>940075</a:t>
                      </a:r>
                    </a:p>
                  </a:txBody>
                  <a:tcPr/>
                </a:tc>
                <a:tc>
                  <a:txBody>
                    <a:bodyPr/>
                    <a:lstStyle/>
                    <a:p>
                      <a:r>
                        <a:rPr lang="en-US" sz="1000"/>
                        <a:t>4825</a:t>
                      </a:r>
                    </a:p>
                  </a:txBody>
                  <a:tcPr/>
                </a:tc>
                <a:tc>
                  <a:txBody>
                    <a:bodyPr/>
                    <a:lstStyle/>
                    <a:p>
                      <a:r>
                        <a:rPr lang="en-US" sz="1000"/>
                        <a:t>3764</a:t>
                      </a:r>
                    </a:p>
                  </a:txBody>
                  <a:tcPr/>
                </a:tc>
                <a:tc>
                  <a:txBody>
                    <a:bodyPr/>
                    <a:lstStyle/>
                    <a:p>
                      <a:r>
                        <a:rPr lang="en-US" sz="1000"/>
                        <a:t>3458</a:t>
                      </a:r>
                    </a:p>
                  </a:txBody>
                  <a:tcPr/>
                </a:tc>
                <a:extLst>
                  <a:ext uri="{0D108BD9-81ED-4DB2-BD59-A6C34878D82A}">
                    <a16:rowId xmlns:a16="http://schemas.microsoft.com/office/drawing/2014/main" val="3511268982"/>
                  </a:ext>
                </a:extLst>
              </a:tr>
              <a:tr h="370840">
                <a:tc>
                  <a:txBody>
                    <a:bodyPr/>
                    <a:lstStyle/>
                    <a:p>
                      <a:r>
                        <a:rPr lang="de-DE" sz="1000" b="1"/>
                        <a:t>Extra 3 - 2018-03-29 11:58:12</a:t>
                      </a:r>
                      <a:r>
                        <a:rPr lang="de-DE" sz="1000"/>
                        <a:t>
Kannste dir nicht ausdenken ...</a:t>
                      </a:r>
                      <a:endParaRPr lang="en-US" sz="1000"/>
                    </a:p>
                  </a:txBody>
                  <a:tcPr/>
                </a:tc>
                <a:tc>
                  <a:txBody>
                    <a:bodyPr/>
                    <a:lstStyle/>
                    <a:p>
                      <a:r>
                        <a:rPr lang="en-US" sz="1000"/>
                        <a:t>371419</a:t>
                      </a:r>
                    </a:p>
                  </a:txBody>
                  <a:tcPr/>
                </a:tc>
                <a:tc>
                  <a:txBody>
                    <a:bodyPr/>
                    <a:lstStyle/>
                    <a:p>
                      <a:r>
                        <a:rPr lang="en-US" sz="1000"/>
                        <a:t>0</a:t>
                      </a:r>
                    </a:p>
                  </a:txBody>
                  <a:tcPr/>
                </a:tc>
                <a:tc>
                  <a:txBody>
                    <a:bodyPr/>
                    <a:lstStyle/>
                    <a:p>
                      <a:r>
                        <a:rPr lang="en-US" sz="1000"/>
                        <a:t>577659</a:t>
                      </a:r>
                    </a:p>
                  </a:txBody>
                  <a:tcPr/>
                </a:tc>
                <a:tc>
                  <a:txBody>
                    <a:bodyPr/>
                    <a:lstStyle/>
                    <a:p>
                      <a:r>
                        <a:rPr lang="en-US" sz="1000"/>
                        <a:t>02:41</a:t>
                      </a:r>
                    </a:p>
                  </a:txBody>
                  <a:tcPr/>
                </a:tc>
                <a:tc>
                  <a:txBody>
                    <a:bodyPr/>
                    <a:lstStyle/>
                    <a:p>
                      <a:r>
                        <a:rPr lang="en-US" sz="1000"/>
                        <a:t>28%</a:t>
                      </a:r>
                    </a:p>
                  </a:txBody>
                  <a:tcPr/>
                </a:tc>
                <a:tc>
                  <a:txBody>
                    <a:bodyPr/>
                    <a:lstStyle/>
                    <a:p>
                      <a:r>
                        <a:rPr lang="en-US" sz="1000"/>
                        <a:t>304276</a:t>
                      </a:r>
                    </a:p>
                  </a:txBody>
                  <a:tcPr/>
                </a:tc>
                <a:tc>
                  <a:txBody>
                    <a:bodyPr/>
                    <a:lstStyle/>
                    <a:p>
                      <a:r>
                        <a:rPr lang="en-US" sz="1000"/>
                        <a:t>137701</a:t>
                      </a:r>
                    </a:p>
                  </a:txBody>
                  <a:tcPr/>
                </a:tc>
                <a:tc>
                  <a:txBody>
                    <a:bodyPr/>
                    <a:lstStyle/>
                    <a:p>
                      <a:r>
                        <a:rPr lang="en-US" sz="1000"/>
                        <a:t>135682</a:t>
                      </a:r>
                    </a:p>
                  </a:txBody>
                  <a:tcPr/>
                </a:tc>
                <a:tc>
                  <a:txBody>
                    <a:bodyPr/>
                    <a:lstStyle/>
                    <a:p>
                      <a:r>
                        <a:rPr lang="en-US" sz="1000"/>
                        <a:t>775685</a:t>
                      </a:r>
                    </a:p>
                  </a:txBody>
                  <a:tcPr/>
                </a:tc>
                <a:tc>
                  <a:txBody>
                    <a:bodyPr/>
                    <a:lstStyle/>
                    <a:p>
                      <a:r>
                        <a:rPr lang="en-US" sz="1000"/>
                        <a:t>4150</a:t>
                      </a:r>
                    </a:p>
                  </a:txBody>
                  <a:tcPr/>
                </a:tc>
                <a:tc>
                  <a:txBody>
                    <a:bodyPr/>
                    <a:lstStyle/>
                    <a:p>
                      <a:r>
                        <a:rPr lang="en-US" sz="1000"/>
                        <a:t>2571</a:t>
                      </a:r>
                    </a:p>
                  </a:txBody>
                  <a:tcPr/>
                </a:tc>
                <a:tc>
                  <a:txBody>
                    <a:bodyPr/>
                    <a:lstStyle/>
                    <a:p>
                      <a:r>
                        <a:rPr lang="en-US" sz="1000"/>
                        <a:t>2699</a:t>
                      </a:r>
                    </a:p>
                  </a:txBody>
                  <a:tcPr/>
                </a:tc>
                <a:extLst>
                  <a:ext uri="{0D108BD9-81ED-4DB2-BD59-A6C34878D82A}">
                    <a16:rowId xmlns:a16="http://schemas.microsoft.com/office/drawing/2014/main" val="2021087385"/>
                  </a:ext>
                </a:extLst>
              </a:tr>
              <a:tr h="370840">
                <a:tc>
                  <a:txBody>
                    <a:bodyPr/>
                    <a:lstStyle/>
                    <a:p>
                      <a:r>
                        <a:rPr lang="sv-SE" sz="1000" b="1"/>
                        <a:t>Extra 3 - 2018-03-27 08:27:28</a:t>
                      </a:r>
                      <a:r>
                        <a:rPr lang="sv-SE" sz="1000"/>
                        <a:t>
Was los, Digga, spahn ma!</a:t>
                      </a:r>
                      <a:endParaRPr lang="en-US" sz="1000"/>
                    </a:p>
                  </a:txBody>
                  <a:tcPr/>
                </a:tc>
                <a:tc>
                  <a:txBody>
                    <a:bodyPr/>
                    <a:lstStyle/>
                    <a:p>
                      <a:r>
                        <a:rPr lang="en-US" sz="1000"/>
                        <a:t>297175</a:t>
                      </a:r>
                    </a:p>
                  </a:txBody>
                  <a:tcPr/>
                </a:tc>
                <a:tc>
                  <a:txBody>
                    <a:bodyPr/>
                    <a:lstStyle/>
                    <a:p>
                      <a:r>
                        <a:rPr lang="en-US" sz="1000"/>
                        <a:t>0</a:t>
                      </a:r>
                    </a:p>
                  </a:txBody>
                  <a:tcPr/>
                </a:tc>
                <a:tc>
                  <a:txBody>
                    <a:bodyPr/>
                    <a:lstStyle/>
                    <a:p>
                      <a:r>
                        <a:rPr lang="en-US" sz="1000"/>
                        <a:t>594386</a:t>
                      </a:r>
                    </a:p>
                  </a:txBody>
                  <a:tcPr/>
                </a:tc>
                <a:tc>
                  <a:txBody>
                    <a:bodyPr/>
                    <a:lstStyle/>
                    <a:p>
                      <a:r>
                        <a:rPr lang="en-US" sz="1000"/>
                        <a:t>01:38</a:t>
                      </a:r>
                    </a:p>
                  </a:txBody>
                  <a:tcPr/>
                </a:tc>
                <a:tc>
                  <a:txBody>
                    <a:bodyPr/>
                    <a:lstStyle/>
                    <a:p>
                      <a:r>
                        <a:rPr lang="en-US" sz="1000"/>
                        <a:t>15%</a:t>
                      </a:r>
                    </a:p>
                  </a:txBody>
                  <a:tcPr/>
                </a:tc>
                <a:tc>
                  <a:txBody>
                    <a:bodyPr/>
                    <a:lstStyle/>
                    <a:p>
                      <a:r>
                        <a:rPr lang="en-US" sz="1000"/>
                        <a:t>112649</a:t>
                      </a:r>
                    </a:p>
                  </a:txBody>
                  <a:tcPr/>
                </a:tc>
                <a:tc>
                  <a:txBody>
                    <a:bodyPr/>
                    <a:lstStyle/>
                    <a:p>
                      <a:r>
                        <a:rPr lang="en-US" sz="1000"/>
                        <a:t>182348</a:t>
                      </a:r>
                    </a:p>
                  </a:txBody>
                  <a:tcPr/>
                </a:tc>
                <a:tc>
                  <a:txBody>
                    <a:bodyPr/>
                    <a:lstStyle/>
                    <a:p>
                      <a:r>
                        <a:rPr lang="en-US" sz="1000"/>
                        <a:t>299389</a:t>
                      </a:r>
                    </a:p>
                  </a:txBody>
                  <a:tcPr/>
                </a:tc>
                <a:tc>
                  <a:txBody>
                    <a:bodyPr/>
                    <a:lstStyle/>
                    <a:p>
                      <a:r>
                        <a:rPr lang="en-US" sz="1000"/>
                        <a:t>1178498</a:t>
                      </a:r>
                    </a:p>
                  </a:txBody>
                  <a:tcPr/>
                </a:tc>
                <a:tc>
                  <a:txBody>
                    <a:bodyPr/>
                    <a:lstStyle/>
                    <a:p>
                      <a:r>
                        <a:rPr lang="en-US" sz="1000"/>
                        <a:t>12026</a:t>
                      </a:r>
                    </a:p>
                  </a:txBody>
                  <a:tcPr/>
                </a:tc>
                <a:tc>
                  <a:txBody>
                    <a:bodyPr/>
                    <a:lstStyle/>
                    <a:p>
                      <a:r>
                        <a:rPr lang="en-US" sz="1000"/>
                        <a:t>2635</a:t>
                      </a:r>
                    </a:p>
                  </a:txBody>
                  <a:tcPr/>
                </a:tc>
                <a:tc>
                  <a:txBody>
                    <a:bodyPr/>
                    <a:lstStyle/>
                    <a:p>
                      <a:r>
                        <a:rPr lang="en-US" sz="1000"/>
                        <a:t>9180</a:t>
                      </a:r>
                    </a:p>
                  </a:txBody>
                  <a:tcPr/>
                </a:tc>
                <a:extLst>
                  <a:ext uri="{0D108BD9-81ED-4DB2-BD59-A6C34878D82A}">
                    <a16:rowId xmlns:a16="http://schemas.microsoft.com/office/drawing/2014/main" val="987607279"/>
                  </a:ext>
                </a:extLst>
              </a:tr>
              <a:tr h="370840">
                <a:tc>
                  <a:txBody>
                    <a:bodyPr/>
                    <a:lstStyle/>
                    <a:p>
                      <a:r>
                        <a:rPr lang="de-DE" sz="1000" b="1"/>
                        <a:t>Extra 3 - 2018-03-28 08:12:00</a:t>
                      </a:r>
                      <a:r>
                        <a:rPr lang="de-DE" sz="1000"/>
                        <a:t>
Warst Du schon mal in Elmshorn? Schau diesen Film, dann willste hin.</a:t>
                      </a:r>
                      <a:endParaRPr lang="en-US" sz="1000"/>
                    </a:p>
                  </a:txBody>
                  <a:tcPr/>
                </a:tc>
                <a:tc>
                  <a:txBody>
                    <a:bodyPr/>
                    <a:lstStyle/>
                    <a:p>
                      <a:r>
                        <a:rPr lang="en-US" sz="1000"/>
                        <a:t>286140</a:t>
                      </a:r>
                    </a:p>
                  </a:txBody>
                  <a:tcPr/>
                </a:tc>
                <a:tc>
                  <a:txBody>
                    <a:bodyPr/>
                    <a:lstStyle/>
                    <a:p>
                      <a:r>
                        <a:rPr lang="en-US" sz="1000"/>
                        <a:t>0</a:t>
                      </a:r>
                    </a:p>
                  </a:txBody>
                  <a:tcPr/>
                </a:tc>
                <a:tc>
                  <a:txBody>
                    <a:bodyPr/>
                    <a:lstStyle/>
                    <a:p>
                      <a:r>
                        <a:rPr lang="en-US" sz="1000"/>
                        <a:t>461283</a:t>
                      </a:r>
                    </a:p>
                  </a:txBody>
                  <a:tcPr/>
                </a:tc>
                <a:tc>
                  <a:txBody>
                    <a:bodyPr/>
                    <a:lstStyle/>
                    <a:p>
                      <a:r>
                        <a:rPr lang="en-US" sz="1000"/>
                        <a:t>01:56</a:t>
                      </a:r>
                    </a:p>
                  </a:txBody>
                  <a:tcPr/>
                </a:tc>
                <a:tc>
                  <a:txBody>
                    <a:bodyPr/>
                    <a:lstStyle/>
                    <a:p>
                      <a:r>
                        <a:rPr lang="en-US" sz="1000"/>
                        <a:t>20%</a:t>
                      </a:r>
                    </a:p>
                  </a:txBody>
                  <a:tcPr/>
                </a:tc>
                <a:tc>
                  <a:txBody>
                    <a:bodyPr/>
                    <a:lstStyle/>
                    <a:p>
                      <a:r>
                        <a:rPr lang="en-US" sz="1000"/>
                        <a:t>21384</a:t>
                      </a:r>
                    </a:p>
                  </a:txBody>
                  <a:tcPr/>
                </a:tc>
                <a:tc>
                  <a:txBody>
                    <a:bodyPr/>
                    <a:lstStyle/>
                    <a:p>
                      <a:r>
                        <a:rPr lang="en-US" sz="1000"/>
                        <a:t>310017</a:t>
                      </a:r>
                    </a:p>
                  </a:txBody>
                  <a:tcPr/>
                </a:tc>
                <a:tc>
                  <a:txBody>
                    <a:bodyPr/>
                    <a:lstStyle/>
                    <a:p>
                      <a:r>
                        <a:rPr lang="en-US" sz="1000"/>
                        <a:t>129882</a:t>
                      </a:r>
                    </a:p>
                  </a:txBody>
                  <a:tcPr/>
                </a:tc>
                <a:tc>
                  <a:txBody>
                    <a:bodyPr/>
                    <a:lstStyle/>
                    <a:p>
                      <a:r>
                        <a:rPr lang="en-US" sz="1000"/>
                        <a:t>689771</a:t>
                      </a:r>
                    </a:p>
                  </a:txBody>
                  <a:tcPr/>
                </a:tc>
                <a:tc>
                  <a:txBody>
                    <a:bodyPr/>
                    <a:lstStyle/>
                    <a:p>
                      <a:r>
                        <a:rPr lang="en-US" sz="1000"/>
                        <a:t>5647</a:t>
                      </a:r>
                    </a:p>
                  </a:txBody>
                  <a:tcPr/>
                </a:tc>
                <a:tc>
                  <a:txBody>
                    <a:bodyPr/>
                    <a:lstStyle/>
                    <a:p>
                      <a:r>
                        <a:rPr lang="en-US" sz="1000"/>
                        <a:t>10415</a:t>
                      </a:r>
                    </a:p>
                  </a:txBody>
                  <a:tcPr/>
                </a:tc>
                <a:tc>
                  <a:txBody>
                    <a:bodyPr/>
                    <a:lstStyle/>
                    <a:p>
                      <a:r>
                        <a:rPr lang="en-US" sz="1000"/>
                        <a:t>2368</a:t>
                      </a:r>
                    </a:p>
                  </a:txBody>
                  <a:tcPr/>
                </a:tc>
                <a:extLst>
                  <a:ext uri="{0D108BD9-81ED-4DB2-BD59-A6C34878D82A}">
                    <a16:rowId xmlns:a16="http://schemas.microsoft.com/office/drawing/2014/main" val="2133708748"/>
                  </a:ext>
                </a:extLst>
              </a:tr>
            </a:tbl>
          </a:graphicData>
        </a:graphic>
      </p:graphicFrame>
      <p:sp>
        <p:nvSpPr>
          <p:cNvPr id="4" name="Text Placeholder 3">
            <a:extLst>
              <a:ext uri="{FF2B5EF4-FFF2-40B4-BE49-F238E27FC236}">
                <a16:creationId xmlns:a16="http://schemas.microsoft.com/office/drawing/2014/main" id="{205D63A5-FC65-4455-8BE5-201335B334F9}"/>
              </a:ext>
            </a:extLst>
          </p:cNvPr>
          <p:cNvSpPr>
            <a:spLocks noGrp="1"/>
          </p:cNvSpPr>
          <p:nvPr>
            <p:ph type="body" sz="quarter" idx="14"/>
          </p:nvPr>
        </p:nvSpPr>
        <p:spPr/>
        <p:txBody>
          <a:bodyPr/>
          <a:lstStyle/>
          <a:p>
            <a:r>
              <a:rPr lang="en-US"/>
              <a:t>20.03.2018 - 03.04.2018</a:t>
            </a:r>
          </a:p>
        </p:txBody>
      </p:sp>
    </p:spTree>
    <p:extLst>
      <p:ext uri="{BB962C8B-B14F-4D97-AF65-F5344CB8AC3E}">
        <p14:creationId xmlns:p14="http://schemas.microsoft.com/office/powerpoint/2010/main" val="21311637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1535</Words>
  <Application>Microsoft Office PowerPoint</Application>
  <PresentationFormat>On-screen Show (4:3)</PresentationFormat>
  <Paragraphs>795</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MeFo - Facebook - Social Media - Evaluation</vt:lpstr>
      <vt:lpstr>Profil - Potenz.Reichw.,Aktive Nutzer,I-Rate,Fans</vt:lpstr>
      <vt:lpstr>Anzahl Post, Reaktionen (Kommentare, Shares, Likes) - FB Insights</vt:lpstr>
      <vt:lpstr>Profil - Fans</vt:lpstr>
      <vt:lpstr>Profil - Potenzielle Reichweite</vt:lpstr>
      <vt:lpstr>Profil - Aktive Nutzer</vt:lpstr>
      <vt:lpstr>Profil - Video-Starts ab 10 Sek.</vt:lpstr>
      <vt:lpstr>Profil - Durchschnitt Potenzi. Reichweite pro Tag</vt:lpstr>
      <vt:lpstr>Distributionstyp - FB Insights</vt:lpstr>
      <vt:lpstr>Distributionstyp - Tabelle - FB Insights</vt:lpstr>
      <vt:lpstr>Eigene Posts - Shares - Export</vt:lpstr>
      <vt:lpstr>Eigene Posts - Kommentare - Export</vt:lpstr>
      <vt:lpstr>Eigene Posts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vt:lpstr>
      <vt:lpstr>Eigene Post - Summe Interaktionen - Export</vt:lpstr>
      <vt:lpstr>Eigene Posts - Reaktionen - Export</vt:lpstr>
      <vt:lpstr>Eigene Videos - Crossposts - Export</vt:lpstr>
      <vt:lpstr>Eigene Videos - Crossposts (nur Ersteller) - Export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Administrator</dc:creator>
  <cp:lastModifiedBy>Administrator</cp:lastModifiedBy>
  <cp:revision>1</cp:revision>
  <dcterms:created xsi:type="dcterms:W3CDTF">2018-04-16T10:34:09Z</dcterms:created>
  <dcterms:modified xsi:type="dcterms:W3CDTF">2018-04-16T10:34:51Z</dcterms:modified>
</cp:coreProperties>
</file>