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4" r:id="rId8"/>
    <p:sldId id="265" r:id="rId9"/>
    <p:sldId id="267" r:id="rId10"/>
    <p:sldId id="268" r:id="rId11"/>
    <p:sldId id="269" r:id="rId12"/>
    <p:sldId id="270" r:id="rId13"/>
    <p:sldId id="271" r:id="rId14"/>
    <p:sldId id="272" r:id="rId15"/>
    <p:sldId id="273" r:id="rId16"/>
    <p:sldId id="274" r:id="rId17"/>
    <p:sldId id="276" r:id="rId18"/>
    <p:sldId id="277" r:id="rId19"/>
    <p:sldId id="278" r:id="rId20"/>
    <p:sldId id="280" r:id="rId21"/>
    <p:sldId id="281" r:id="rId22"/>
    <p:sldId id="282" r:id="rId23"/>
    <p:sldId id="284" r:id="rId24"/>
    <p:sldId id="285" r:id="rId25"/>
    <p:sldId id="286" r:id="rId26"/>
    <p:sldId id="287" r:id="rId27"/>
    <p:sldId id="288" r:id="rId28"/>
    <p:sldId id="289" r:id="rId29"/>
    <p:sldId id="290" r:id="rId30"/>
    <p:sldId id="291" r:id="rId31"/>
    <p:sldId id="292" r:id="rId32"/>
    <p:sldId id="294" r:id="rId33"/>
    <p:sldId id="295" r:id="rId34"/>
    <p:sldId id="296" r:id="rId35"/>
    <p:sldId id="297" r:id="rId36"/>
    <p:sldId id="298" r:id="rId37"/>
    <p:sldId id="299"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extra 3</c:v>
                </c:pt>
              </c:strCache>
            </c:strRef>
          </c:tx>
          <c:spPr>
            <a:ln w="28575" cap="rnd">
              <a:solidFill>
                <a:schemeClr val="accent1"/>
              </a:solidFill>
              <a:round/>
            </a:ln>
            <a:effectLst/>
          </c:spPr>
          <c:marker>
            <c:symbol val="none"/>
          </c:marker>
          <c:cat>
            <c:strRef>
              <c:f>Sheet1!$A$2:$A$16</c:f>
              <c:strCache>
                <c:ptCount val="15"/>
                <c:pt idx="0">
                  <c:v>20.03.2018</c:v>
                </c:pt>
                <c:pt idx="1">
                  <c:v>21.03.2018</c:v>
                </c:pt>
                <c:pt idx="2">
                  <c:v>22.03.2018</c:v>
                </c:pt>
                <c:pt idx="3">
                  <c:v>23.03.2018</c:v>
                </c:pt>
                <c:pt idx="4">
                  <c:v>24.03.2018</c:v>
                </c:pt>
                <c:pt idx="5">
                  <c:v>25.03.2018</c:v>
                </c:pt>
                <c:pt idx="6">
                  <c:v>26.03.2018</c:v>
                </c:pt>
                <c:pt idx="7">
                  <c:v>27.03.2018</c:v>
                </c:pt>
                <c:pt idx="8">
                  <c:v>28.03.2018</c:v>
                </c:pt>
                <c:pt idx="9">
                  <c:v>29.03.2018</c:v>
                </c:pt>
                <c:pt idx="10">
                  <c:v>30.03.2018</c:v>
                </c:pt>
                <c:pt idx="11">
                  <c:v>31.03.2018</c:v>
                </c:pt>
                <c:pt idx="12">
                  <c:v>01.04.2018</c:v>
                </c:pt>
                <c:pt idx="13">
                  <c:v>02.04.2018</c:v>
                </c:pt>
                <c:pt idx="14">
                  <c:v>03.04.2018</c:v>
                </c:pt>
              </c:strCache>
            </c:strRef>
          </c:cat>
          <c:val>
            <c:numRef>
              <c:f>Sheet1!$B$2:$B$16</c:f>
              <c:numCache>
                <c:formatCode>General</c:formatCode>
                <c:ptCount val="15"/>
                <c:pt idx="0">
                  <c:v>374309</c:v>
                </c:pt>
                <c:pt idx="1">
                  <c:v>361727</c:v>
                </c:pt>
                <c:pt idx="2">
                  <c:v>637199</c:v>
                </c:pt>
                <c:pt idx="3">
                  <c:v>699068</c:v>
                </c:pt>
                <c:pt idx="4">
                  <c:v>542571</c:v>
                </c:pt>
                <c:pt idx="5">
                  <c:v>485322</c:v>
                </c:pt>
                <c:pt idx="6">
                  <c:v>427952</c:v>
                </c:pt>
                <c:pt idx="7">
                  <c:v>393417</c:v>
                </c:pt>
                <c:pt idx="8">
                  <c:v>386636</c:v>
                </c:pt>
                <c:pt idx="9">
                  <c:v>547099</c:v>
                </c:pt>
                <c:pt idx="10">
                  <c:v>410795</c:v>
                </c:pt>
                <c:pt idx="11">
                  <c:v>351161</c:v>
                </c:pt>
                <c:pt idx="12">
                  <c:v>360170</c:v>
                </c:pt>
                <c:pt idx="13">
                  <c:v>374883</c:v>
                </c:pt>
                <c:pt idx="14">
                  <c:v>355864</c:v>
                </c:pt>
              </c:numCache>
            </c:numRef>
          </c:val>
          <c:smooth val="0"/>
          <c:extLst>
            <c:ext xmlns:c16="http://schemas.microsoft.com/office/drawing/2014/chart" uri="{C3380CC4-5D6E-409C-BE32-E72D297353CC}">
              <c16:uniqueId val="{00000000-1210-42F2-84CA-E86D12DA14E7}"/>
            </c:ext>
          </c:extLst>
        </c:ser>
        <c:dLbls>
          <c:showLegendKey val="0"/>
          <c:showVal val="0"/>
          <c:showCatName val="0"/>
          <c:showSerName val="0"/>
          <c:showPercent val="0"/>
          <c:showBubbleSize val="0"/>
        </c:dLbls>
        <c:smooth val="0"/>
        <c:axId val="410377688"/>
        <c:axId val="410375720"/>
      </c:lineChart>
      <c:catAx>
        <c:axId val="410377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375720"/>
        <c:crosses val="autoZero"/>
        <c:auto val="1"/>
        <c:lblAlgn val="ctr"/>
        <c:lblOffset val="100"/>
        <c:noMultiLvlLbl val="0"/>
      </c:catAx>
      <c:valAx>
        <c:axId val="410375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377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Extra 3</c:v>
                </c:pt>
              </c:strCache>
            </c:strRef>
          </c:tx>
          <c:spPr>
            <a:ln w="28575" cap="rnd">
              <a:solidFill>
                <a:schemeClr val="accent1"/>
              </a:solidFill>
              <a:round/>
            </a:ln>
            <a:effectLst/>
          </c:spPr>
          <c:marker>
            <c:symbol val="none"/>
          </c:marker>
          <c:cat>
            <c:strRef>
              <c:f>Sheet1!$A$2:$A$16</c:f>
              <c:strCache>
                <c:ptCount val="15"/>
                <c:pt idx="0">
                  <c:v>20.03.2018</c:v>
                </c:pt>
                <c:pt idx="1">
                  <c:v>21.03.2018</c:v>
                </c:pt>
                <c:pt idx="2">
                  <c:v>22.03.2018</c:v>
                </c:pt>
                <c:pt idx="3">
                  <c:v>23.03.2018</c:v>
                </c:pt>
                <c:pt idx="4">
                  <c:v>24.03.2018</c:v>
                </c:pt>
                <c:pt idx="5">
                  <c:v>25.03.2018</c:v>
                </c:pt>
                <c:pt idx="6">
                  <c:v>26.03.2018</c:v>
                </c:pt>
                <c:pt idx="7">
                  <c:v>27.03.2018</c:v>
                </c:pt>
                <c:pt idx="8">
                  <c:v>28.03.2018</c:v>
                </c:pt>
                <c:pt idx="9">
                  <c:v>29.03.2018</c:v>
                </c:pt>
                <c:pt idx="10">
                  <c:v>30.03.2018</c:v>
                </c:pt>
                <c:pt idx="11">
                  <c:v>31.03.2018</c:v>
                </c:pt>
                <c:pt idx="12">
                  <c:v>01.04.2018</c:v>
                </c:pt>
                <c:pt idx="13">
                  <c:v>02.04.2018</c:v>
                </c:pt>
                <c:pt idx="14">
                  <c:v>03.04.2018</c:v>
                </c:pt>
              </c:strCache>
            </c:strRef>
          </c:cat>
          <c:val>
            <c:numRef>
              <c:f>Sheet1!$B$2:$B$16</c:f>
              <c:numCache>
                <c:formatCode>General</c:formatCode>
                <c:ptCount val="15"/>
                <c:pt idx="0">
                  <c:v>194667</c:v>
                </c:pt>
                <c:pt idx="1">
                  <c:v>285757</c:v>
                </c:pt>
                <c:pt idx="2">
                  <c:v>547024</c:v>
                </c:pt>
                <c:pt idx="3">
                  <c:v>379726</c:v>
                </c:pt>
                <c:pt idx="4">
                  <c:v>315915</c:v>
                </c:pt>
                <c:pt idx="5">
                  <c:v>335289</c:v>
                </c:pt>
                <c:pt idx="6">
                  <c:v>252978</c:v>
                </c:pt>
                <c:pt idx="7">
                  <c:v>289568</c:v>
                </c:pt>
                <c:pt idx="8">
                  <c:v>388560</c:v>
                </c:pt>
                <c:pt idx="9">
                  <c:v>286968</c:v>
                </c:pt>
                <c:pt idx="10">
                  <c:v>210271</c:v>
                </c:pt>
                <c:pt idx="11">
                  <c:v>153676</c:v>
                </c:pt>
                <c:pt idx="12">
                  <c:v>154831</c:v>
                </c:pt>
                <c:pt idx="13">
                  <c:v>220649</c:v>
                </c:pt>
                <c:pt idx="14">
                  <c:v>123893</c:v>
                </c:pt>
              </c:numCache>
            </c:numRef>
          </c:val>
          <c:smooth val="0"/>
          <c:extLst>
            <c:ext xmlns:c16="http://schemas.microsoft.com/office/drawing/2014/chart" uri="{C3380CC4-5D6E-409C-BE32-E72D297353CC}">
              <c16:uniqueId val="{00000000-E3A0-4D85-A7C5-A940E3E0AB01}"/>
            </c:ext>
          </c:extLst>
        </c:ser>
        <c:dLbls>
          <c:showLegendKey val="0"/>
          <c:showVal val="0"/>
          <c:showCatName val="0"/>
          <c:showSerName val="0"/>
          <c:showPercent val="0"/>
          <c:showBubbleSize val="0"/>
        </c:dLbls>
        <c:smooth val="0"/>
        <c:axId val="502566440"/>
        <c:axId val="502562176"/>
      </c:lineChart>
      <c:catAx>
        <c:axId val="502566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562176"/>
        <c:crosses val="autoZero"/>
        <c:auto val="1"/>
        <c:lblAlgn val="ctr"/>
        <c:lblOffset val="100"/>
        <c:noMultiLvlLbl val="0"/>
      </c:catAx>
      <c:valAx>
        <c:axId val="502562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566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Extra 3</c:v>
                </c:pt>
              </c:strCache>
            </c:strRef>
          </c:tx>
          <c:spPr>
            <a:ln w="28575" cap="rnd">
              <a:solidFill>
                <a:schemeClr val="accent1"/>
              </a:solidFill>
              <a:round/>
            </a:ln>
            <a:effectLst/>
          </c:spPr>
          <c:marker>
            <c:symbol val="none"/>
          </c:marker>
          <c:cat>
            <c:strRef>
              <c:f>Sheet1!$A$2:$A$16</c:f>
              <c:strCache>
                <c:ptCount val="15"/>
                <c:pt idx="0">
                  <c:v>20.03.2018</c:v>
                </c:pt>
                <c:pt idx="1">
                  <c:v>21.03.2018</c:v>
                </c:pt>
                <c:pt idx="2">
                  <c:v>22.03.2018</c:v>
                </c:pt>
                <c:pt idx="3">
                  <c:v>23.03.2018</c:v>
                </c:pt>
                <c:pt idx="4">
                  <c:v>24.03.2018</c:v>
                </c:pt>
                <c:pt idx="5">
                  <c:v>25.03.2018</c:v>
                </c:pt>
                <c:pt idx="6">
                  <c:v>26.03.2018</c:v>
                </c:pt>
                <c:pt idx="7">
                  <c:v>27.03.2018</c:v>
                </c:pt>
                <c:pt idx="8">
                  <c:v>28.03.2018</c:v>
                </c:pt>
                <c:pt idx="9">
                  <c:v>29.03.2018</c:v>
                </c:pt>
                <c:pt idx="10">
                  <c:v>30.03.2018</c:v>
                </c:pt>
                <c:pt idx="11">
                  <c:v>31.03.2018</c:v>
                </c:pt>
                <c:pt idx="12">
                  <c:v>01.04.2018</c:v>
                </c:pt>
                <c:pt idx="13">
                  <c:v>02.04.2018</c:v>
                </c:pt>
                <c:pt idx="14">
                  <c:v>03.04.2018</c:v>
                </c:pt>
              </c:strCache>
            </c:strRef>
          </c:cat>
          <c:val>
            <c:numRef>
              <c:f>Sheet1!$B$2:$B$16</c:f>
              <c:numCache>
                <c:formatCode>General</c:formatCode>
                <c:ptCount val="15"/>
                <c:pt idx="0">
                  <c:v>194667</c:v>
                </c:pt>
                <c:pt idx="1">
                  <c:v>285757</c:v>
                </c:pt>
                <c:pt idx="2">
                  <c:v>547024</c:v>
                </c:pt>
                <c:pt idx="3">
                  <c:v>379726</c:v>
                </c:pt>
                <c:pt idx="4">
                  <c:v>315915</c:v>
                </c:pt>
                <c:pt idx="5">
                  <c:v>335289</c:v>
                </c:pt>
                <c:pt idx="6">
                  <c:v>252978</c:v>
                </c:pt>
                <c:pt idx="7">
                  <c:v>289568</c:v>
                </c:pt>
                <c:pt idx="8">
                  <c:v>388560</c:v>
                </c:pt>
                <c:pt idx="9">
                  <c:v>286968</c:v>
                </c:pt>
                <c:pt idx="10">
                  <c:v>210271</c:v>
                </c:pt>
                <c:pt idx="11">
                  <c:v>153676</c:v>
                </c:pt>
                <c:pt idx="12">
                  <c:v>154831</c:v>
                </c:pt>
                <c:pt idx="13">
                  <c:v>220649</c:v>
                </c:pt>
                <c:pt idx="14">
                  <c:v>123893</c:v>
                </c:pt>
              </c:numCache>
            </c:numRef>
          </c:val>
          <c:smooth val="0"/>
          <c:extLst>
            <c:ext xmlns:c16="http://schemas.microsoft.com/office/drawing/2014/chart" uri="{C3380CC4-5D6E-409C-BE32-E72D297353CC}">
              <c16:uniqueId val="{00000000-992D-4F47-AF45-A886F2463A2E}"/>
            </c:ext>
          </c:extLst>
        </c:ser>
        <c:dLbls>
          <c:showLegendKey val="0"/>
          <c:showVal val="0"/>
          <c:showCatName val="0"/>
          <c:showSerName val="0"/>
          <c:showPercent val="0"/>
          <c:showBubbleSize val="0"/>
        </c:dLbls>
        <c:smooth val="0"/>
        <c:axId val="502565128"/>
        <c:axId val="502570376"/>
      </c:lineChart>
      <c:catAx>
        <c:axId val="502565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570376"/>
        <c:crosses val="autoZero"/>
        <c:auto val="1"/>
        <c:lblAlgn val="ctr"/>
        <c:lblOffset val="100"/>
        <c:noMultiLvlLbl val="0"/>
      </c:catAx>
      <c:valAx>
        <c:axId val="502570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565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Extra 3</c:v>
                </c:pt>
              </c:strCache>
            </c:strRef>
          </c:tx>
          <c:spPr>
            <a:ln w="28575" cap="rnd">
              <a:solidFill>
                <a:schemeClr val="accent1"/>
              </a:solidFill>
              <a:round/>
            </a:ln>
            <a:effectLst/>
          </c:spPr>
          <c:marker>
            <c:symbol val="none"/>
          </c:marker>
          <c:cat>
            <c:strRef>
              <c:f>Sheet1!$A$2:$A$16</c:f>
              <c:strCache>
                <c:ptCount val="15"/>
                <c:pt idx="0">
                  <c:v>20.03.2018</c:v>
                </c:pt>
                <c:pt idx="1">
                  <c:v>21.03.2018</c:v>
                </c:pt>
                <c:pt idx="2">
                  <c:v>22.03.2018</c:v>
                </c:pt>
                <c:pt idx="3">
                  <c:v>23.03.2018</c:v>
                </c:pt>
                <c:pt idx="4">
                  <c:v>24.03.2018</c:v>
                </c:pt>
                <c:pt idx="5">
                  <c:v>25.03.2018</c:v>
                </c:pt>
                <c:pt idx="6">
                  <c:v>26.03.2018</c:v>
                </c:pt>
                <c:pt idx="7">
                  <c:v>27.03.2018</c:v>
                </c:pt>
                <c:pt idx="8">
                  <c:v>28.03.2018</c:v>
                </c:pt>
                <c:pt idx="9">
                  <c:v>29.03.2018</c:v>
                </c:pt>
                <c:pt idx="10">
                  <c:v>30.03.2018</c:v>
                </c:pt>
                <c:pt idx="11">
                  <c:v>31.03.2018</c:v>
                </c:pt>
                <c:pt idx="12">
                  <c:v>01.04.2018</c:v>
                </c:pt>
                <c:pt idx="13">
                  <c:v>02.04.2018</c:v>
                </c:pt>
                <c:pt idx="14">
                  <c:v>03.04.2018</c:v>
                </c:pt>
              </c:strCache>
            </c:strRef>
          </c:cat>
          <c:val>
            <c:numRef>
              <c:f>Sheet1!$B$2:$B$16</c:f>
              <c:numCache>
                <c:formatCode>General</c:formatCode>
                <c:ptCount val="15"/>
                <c:pt idx="0">
                  <c:v>329502</c:v>
                </c:pt>
                <c:pt idx="1">
                  <c:v>506830</c:v>
                </c:pt>
                <c:pt idx="2">
                  <c:v>807599</c:v>
                </c:pt>
                <c:pt idx="3">
                  <c:v>604129</c:v>
                </c:pt>
                <c:pt idx="4">
                  <c:v>556915</c:v>
                </c:pt>
                <c:pt idx="5">
                  <c:v>547033</c:v>
                </c:pt>
                <c:pt idx="6">
                  <c:v>409300</c:v>
                </c:pt>
                <c:pt idx="7">
                  <c:v>489302</c:v>
                </c:pt>
                <c:pt idx="8">
                  <c:v>609139</c:v>
                </c:pt>
                <c:pt idx="9">
                  <c:v>459870</c:v>
                </c:pt>
                <c:pt idx="10">
                  <c:v>327218</c:v>
                </c:pt>
                <c:pt idx="11">
                  <c:v>243062</c:v>
                </c:pt>
                <c:pt idx="12">
                  <c:v>263934</c:v>
                </c:pt>
                <c:pt idx="13">
                  <c:v>321541</c:v>
                </c:pt>
                <c:pt idx="14">
                  <c:v>199595</c:v>
                </c:pt>
              </c:numCache>
            </c:numRef>
          </c:val>
          <c:smooth val="0"/>
          <c:extLst>
            <c:ext xmlns:c16="http://schemas.microsoft.com/office/drawing/2014/chart" uri="{C3380CC4-5D6E-409C-BE32-E72D297353CC}">
              <c16:uniqueId val="{00000000-F7F8-4B40-BFC6-CC241CDEB8A0}"/>
            </c:ext>
          </c:extLst>
        </c:ser>
        <c:dLbls>
          <c:showLegendKey val="0"/>
          <c:showVal val="0"/>
          <c:showCatName val="0"/>
          <c:showSerName val="0"/>
          <c:showPercent val="0"/>
          <c:showBubbleSize val="0"/>
        </c:dLbls>
        <c:smooth val="0"/>
        <c:axId val="502573328"/>
        <c:axId val="502572016"/>
      </c:lineChart>
      <c:catAx>
        <c:axId val="502573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572016"/>
        <c:crosses val="autoZero"/>
        <c:auto val="1"/>
        <c:lblAlgn val="ctr"/>
        <c:lblOffset val="100"/>
        <c:noMultiLvlLbl val="0"/>
      </c:catAx>
      <c:valAx>
        <c:axId val="502572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573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6790C-4E73-4B2A-B50E-B534E2F77A88}"/>
              </a:ext>
            </a:extLst>
          </p:cNvPr>
          <p:cNvSpPr>
            <a:spLocks noGrp="1"/>
          </p:cNvSpPr>
          <p:nvPr>
            <p:ph type="ctrTitle"/>
          </p:nvPr>
        </p:nvSpPr>
        <p:spPr/>
        <p:txBody>
          <a:bodyPr/>
          <a:lstStyle/>
          <a:p>
            <a:r>
              <a:rPr lang="en-US"/>
              <a:t>MeFo - Monatsbericht</a:t>
            </a:r>
          </a:p>
        </p:txBody>
      </p:sp>
      <p:sp>
        <p:nvSpPr>
          <p:cNvPr id="3" name="Subtitle 2">
            <a:extLst>
              <a:ext uri="{FF2B5EF4-FFF2-40B4-BE49-F238E27FC236}">
                <a16:creationId xmlns:a16="http://schemas.microsoft.com/office/drawing/2014/main" id="{A1C25886-092D-4CC5-9692-CB05E8687E98}"/>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35976159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D56F9-E6B8-4C41-9BBE-E7590F3AA0A6}"/>
              </a:ext>
            </a:extLst>
          </p:cNvPr>
          <p:cNvSpPr>
            <a:spLocks noGrp="1"/>
          </p:cNvSpPr>
          <p:nvPr>
            <p:ph type="title"/>
          </p:nvPr>
        </p:nvSpPr>
        <p:spPr/>
        <p:txBody>
          <a:bodyPr/>
          <a:lstStyle/>
          <a:p>
            <a:r>
              <a:rPr lang="de-DE"/>
              <a:t>Profil - Po.Reichw. Aktive Nutzer, Starts, Fans</a:t>
            </a:r>
            <a:endParaRPr lang="en-US"/>
          </a:p>
        </p:txBody>
      </p:sp>
      <p:graphicFrame>
        <p:nvGraphicFramePr>
          <p:cNvPr id="5" name="Table Placeholder 4">
            <a:extLst>
              <a:ext uri="{FF2B5EF4-FFF2-40B4-BE49-F238E27FC236}">
                <a16:creationId xmlns:a16="http://schemas.microsoft.com/office/drawing/2014/main" id="{A064C077-AD24-4057-ABDC-0D3C0AC8CDB0}"/>
              </a:ext>
            </a:extLst>
          </p:cNvPr>
          <p:cNvGraphicFramePr>
            <a:graphicFrameLocks noGrp="1"/>
          </p:cNvGraphicFramePr>
          <p:nvPr>
            <p:ph type="tbl" sz="quarter" idx="13"/>
            <p:extLst>
              <p:ext uri="{D42A27DB-BD31-4B8C-83A1-F6EECF244321}">
                <p14:modId xmlns:p14="http://schemas.microsoft.com/office/powerpoint/2010/main" val="4242167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
                  <a:extLst>
                    <a:ext uri="{9D8B030D-6E8A-4147-A177-3AD203B41FA5}">
                      <a16:colId xmlns:a16="http://schemas.microsoft.com/office/drawing/2014/main" val="2637232925"/>
                    </a:ext>
                  </a:extLst>
                </a:gridCol>
                <a:gridCol w="1234440">
                  <a:extLst>
                    <a:ext uri="{9D8B030D-6E8A-4147-A177-3AD203B41FA5}">
                      <a16:colId xmlns:a16="http://schemas.microsoft.com/office/drawing/2014/main" val="3854421049"/>
                    </a:ext>
                  </a:extLst>
                </a:gridCol>
                <a:gridCol w="1234440">
                  <a:extLst>
                    <a:ext uri="{9D8B030D-6E8A-4147-A177-3AD203B41FA5}">
                      <a16:colId xmlns:a16="http://schemas.microsoft.com/office/drawing/2014/main" val="2946928862"/>
                    </a:ext>
                  </a:extLst>
                </a:gridCol>
                <a:gridCol w="1234440">
                  <a:extLst>
                    <a:ext uri="{9D8B030D-6E8A-4147-A177-3AD203B41FA5}">
                      <a16:colId xmlns:a16="http://schemas.microsoft.com/office/drawing/2014/main" val="3605252136"/>
                    </a:ext>
                  </a:extLst>
                </a:gridCol>
                <a:gridCol w="1234440">
                  <a:extLst>
                    <a:ext uri="{9D8B030D-6E8A-4147-A177-3AD203B41FA5}">
                      <a16:colId xmlns:a16="http://schemas.microsoft.com/office/drawing/2014/main" val="3369203487"/>
                    </a:ext>
                  </a:extLst>
                </a:gridCol>
                <a:gridCol w="1234440">
                  <a:extLst>
                    <a:ext uri="{9D8B030D-6E8A-4147-A177-3AD203B41FA5}">
                      <a16:colId xmlns:a16="http://schemas.microsoft.com/office/drawing/2014/main" val="1596027420"/>
                    </a:ext>
                  </a:extLst>
                </a:gridCol>
                <a:gridCol w="1234440">
                  <a:extLst>
                    <a:ext uri="{9D8B030D-6E8A-4147-A177-3AD203B41FA5}">
                      <a16:colId xmlns:a16="http://schemas.microsoft.com/office/drawing/2014/main" val="3737245851"/>
                    </a:ext>
                  </a:extLst>
                </a:gridCol>
                <a:gridCol w="411480">
                  <a:extLst>
                    <a:ext uri="{9D8B030D-6E8A-4147-A177-3AD203B41FA5}">
                      <a16:colId xmlns:a16="http://schemas.microsoft.com/office/drawing/2014/main" val="1099049508"/>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en-US" sz="1000"/>
                        <a:t>Potenzielle Reichweite - 28 Tage</a:t>
                      </a:r>
                    </a:p>
                  </a:txBody>
                  <a:tcPr/>
                </a:tc>
                <a:tc>
                  <a:txBody>
                    <a:bodyPr/>
                    <a:lstStyle/>
                    <a:p>
                      <a:r>
                        <a:rPr lang="en-US" sz="1000"/>
                        <a:t>Aktive Nutzer - 28 Tage</a:t>
                      </a:r>
                    </a:p>
                  </a:txBody>
                  <a:tcPr/>
                </a:tc>
                <a:tc>
                  <a:txBody>
                    <a:bodyPr/>
                    <a:lstStyle/>
                    <a:p>
                      <a:r>
                        <a:rPr lang="de-DE" sz="1000"/>
                        <a:t>Ø Aktive Nutzer pro Tag</a:t>
                      </a:r>
                      <a:endParaRPr lang="en-US" sz="1000"/>
                    </a:p>
                  </a:txBody>
                  <a:tcPr/>
                </a:tc>
                <a:tc>
                  <a:txBody>
                    <a:bodyPr/>
                    <a:lstStyle/>
                    <a:p>
                      <a:r>
                        <a:rPr lang="de-DE" sz="1000"/>
                        <a:t>Ø Starts 10 Sek. pro Tag</a:t>
                      </a:r>
                      <a:endParaRPr lang="en-US" sz="1000"/>
                    </a:p>
                  </a:txBody>
                  <a:tcPr/>
                </a:tc>
                <a:tc>
                  <a:txBody>
                    <a:bodyPr/>
                    <a:lstStyle/>
                    <a:p>
                      <a:r>
                        <a:rPr lang="de-DE" sz="1000"/>
                        <a:t>Ø Starts 3 Sek. pro Tag</a:t>
                      </a:r>
                      <a:endParaRPr lang="en-US" sz="1000"/>
                    </a:p>
                  </a:txBody>
                  <a:tcPr/>
                </a:tc>
                <a:tc>
                  <a:txBody>
                    <a:bodyPr/>
                    <a:lstStyle/>
                    <a:p>
                      <a:r>
                        <a:rPr lang="en-US" sz="1000"/>
                        <a:t>Fans</a:t>
                      </a:r>
                    </a:p>
                  </a:txBody>
                  <a:tcPr/>
                </a:tc>
                <a:extLst>
                  <a:ext uri="{0D108BD9-81ED-4DB2-BD59-A6C34878D82A}">
                    <a16:rowId xmlns:a16="http://schemas.microsoft.com/office/drawing/2014/main" val="3172265665"/>
                  </a:ext>
                </a:extLst>
              </a:tr>
              <a:tr h="370840">
                <a:tc>
                  <a:txBody>
                    <a:bodyPr/>
                    <a:lstStyle/>
                    <a:p>
                      <a:r>
                        <a:rPr lang="en-US" sz="1000"/>
                        <a:t>Extra 3</a:t>
                      </a:r>
                    </a:p>
                  </a:txBody>
                  <a:tcPr/>
                </a:tc>
                <a:tc>
                  <a:txBody>
                    <a:bodyPr/>
                    <a:lstStyle/>
                    <a:p>
                      <a:r>
                        <a:rPr lang="en-US" sz="1000"/>
                        <a:t>923798</a:t>
                      </a:r>
                    </a:p>
                  </a:txBody>
                  <a:tcPr/>
                </a:tc>
                <a:tc>
                  <a:txBody>
                    <a:bodyPr/>
                    <a:lstStyle/>
                    <a:p>
                      <a:r>
                        <a:rPr lang="en-US" sz="1000"/>
                        <a:t>10200570</a:t>
                      </a:r>
                    </a:p>
                  </a:txBody>
                  <a:tcPr/>
                </a:tc>
                <a:tc>
                  <a:txBody>
                    <a:bodyPr/>
                    <a:lstStyle/>
                    <a:p>
                      <a:r>
                        <a:rPr lang="en-US" sz="1000"/>
                        <a:t>1754136</a:t>
                      </a:r>
                    </a:p>
                  </a:txBody>
                  <a:tcPr/>
                </a:tc>
                <a:tc>
                  <a:txBody>
                    <a:bodyPr/>
                    <a:lstStyle/>
                    <a:p>
                      <a:r>
                        <a:rPr lang="en-US" sz="1000"/>
                        <a:t>114095</a:t>
                      </a:r>
                    </a:p>
                  </a:txBody>
                  <a:tcPr/>
                </a:tc>
                <a:tc>
                  <a:txBody>
                    <a:bodyPr/>
                    <a:lstStyle/>
                    <a:p>
                      <a:r>
                        <a:rPr lang="en-US" sz="1000"/>
                        <a:t>275985</a:t>
                      </a:r>
                    </a:p>
                  </a:txBody>
                  <a:tcPr/>
                </a:tc>
                <a:tc>
                  <a:txBody>
                    <a:bodyPr/>
                    <a:lstStyle/>
                    <a:p>
                      <a:r>
                        <a:rPr lang="en-US" sz="1000"/>
                        <a:t>444998</a:t>
                      </a:r>
                    </a:p>
                  </a:txBody>
                  <a:tcPr/>
                </a:tc>
                <a:tc>
                  <a:txBody>
                    <a:bodyPr/>
                    <a:lstStyle/>
                    <a:p>
                      <a:r>
                        <a:rPr lang="en-US" sz="1000"/>
                        <a:t>812775</a:t>
                      </a:r>
                    </a:p>
                  </a:txBody>
                  <a:tcPr/>
                </a:tc>
                <a:extLst>
                  <a:ext uri="{0D108BD9-81ED-4DB2-BD59-A6C34878D82A}">
                    <a16:rowId xmlns:a16="http://schemas.microsoft.com/office/drawing/2014/main" val="3044495643"/>
                  </a:ext>
                </a:extLst>
              </a:tr>
            </a:tbl>
          </a:graphicData>
        </a:graphic>
      </p:graphicFrame>
      <p:sp>
        <p:nvSpPr>
          <p:cNvPr id="4" name="Text Placeholder 3">
            <a:extLst>
              <a:ext uri="{FF2B5EF4-FFF2-40B4-BE49-F238E27FC236}">
                <a16:creationId xmlns:a16="http://schemas.microsoft.com/office/drawing/2014/main" id="{01E04414-0841-44CE-A014-589472CC3CFA}"/>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9121500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21BD1-3980-424F-94FC-336F2F4A3D67}"/>
              </a:ext>
            </a:extLst>
          </p:cNvPr>
          <p:cNvSpPr>
            <a:spLocks noGrp="1"/>
          </p:cNvSpPr>
          <p:nvPr>
            <p:ph type="title"/>
          </p:nvPr>
        </p:nvSpPr>
        <p:spPr/>
        <p:txBody>
          <a:bodyPr/>
          <a:lstStyle/>
          <a:p>
            <a:r>
              <a:rPr lang="en-US"/>
              <a:t>Eigene Posts - Videostarts - Export - 1 of 4</a:t>
            </a:r>
          </a:p>
        </p:txBody>
      </p:sp>
      <p:graphicFrame>
        <p:nvGraphicFramePr>
          <p:cNvPr id="5" name="Table Placeholder 4">
            <a:extLst>
              <a:ext uri="{FF2B5EF4-FFF2-40B4-BE49-F238E27FC236}">
                <a16:creationId xmlns:a16="http://schemas.microsoft.com/office/drawing/2014/main" id="{F4247166-C3AE-4D22-9DC2-F7BDCE4E8A44}"/>
              </a:ext>
            </a:extLst>
          </p:cNvPr>
          <p:cNvGraphicFramePr>
            <a:graphicFrameLocks noGrp="1"/>
          </p:cNvGraphicFramePr>
          <p:nvPr>
            <p:ph type="tbl" sz="quarter" idx="13"/>
            <p:extLst>
              <p:ext uri="{D42A27DB-BD31-4B8C-83A1-F6EECF244321}">
                <p14:modId xmlns:p14="http://schemas.microsoft.com/office/powerpoint/2010/main" val="3560519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70895341"/>
                    </a:ext>
                  </a:extLst>
                </a:gridCol>
                <a:gridCol w="822960">
                  <a:extLst>
                    <a:ext uri="{9D8B030D-6E8A-4147-A177-3AD203B41FA5}">
                      <a16:colId xmlns:a16="http://schemas.microsoft.com/office/drawing/2014/main" val="3281291187"/>
                    </a:ext>
                  </a:extLst>
                </a:gridCol>
                <a:gridCol w="822960">
                  <a:extLst>
                    <a:ext uri="{9D8B030D-6E8A-4147-A177-3AD203B41FA5}">
                      <a16:colId xmlns:a16="http://schemas.microsoft.com/office/drawing/2014/main" val="1248222869"/>
                    </a:ext>
                  </a:extLst>
                </a:gridCol>
                <a:gridCol w="822960">
                  <a:extLst>
                    <a:ext uri="{9D8B030D-6E8A-4147-A177-3AD203B41FA5}">
                      <a16:colId xmlns:a16="http://schemas.microsoft.com/office/drawing/2014/main" val="1545685009"/>
                    </a:ext>
                  </a:extLst>
                </a:gridCol>
                <a:gridCol w="822960">
                  <a:extLst>
                    <a:ext uri="{9D8B030D-6E8A-4147-A177-3AD203B41FA5}">
                      <a16:colId xmlns:a16="http://schemas.microsoft.com/office/drawing/2014/main" val="3053689701"/>
                    </a:ext>
                  </a:extLst>
                </a:gridCol>
                <a:gridCol w="822960">
                  <a:extLst>
                    <a:ext uri="{9D8B030D-6E8A-4147-A177-3AD203B41FA5}">
                      <a16:colId xmlns:a16="http://schemas.microsoft.com/office/drawing/2014/main" val="2836707026"/>
                    </a:ext>
                  </a:extLst>
                </a:gridCol>
                <a:gridCol w="822960">
                  <a:extLst>
                    <a:ext uri="{9D8B030D-6E8A-4147-A177-3AD203B41FA5}">
                      <a16:colId xmlns:a16="http://schemas.microsoft.com/office/drawing/2014/main" val="2350874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20660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3 - 2018-03-22 08:53:26</a:t>
                      </a:r>
                      <a:r>
                        <a:rPr kumimoji="0" lang="de-DE" sz="1000" b="0" i="0" u="none" strike="noStrike" kern="1200" cap="none" spc="0" normalizeH="0" baseline="0" noProof="0">
                          <a:ln>
                            <a:noFill/>
                          </a:ln>
                          <a:solidFill>
                            <a:prstClr val="black"/>
                          </a:solidFill>
                          <a:effectLst/>
                          <a:uLnTx/>
                          <a:uFillTx/>
                          <a:latin typeface="+mn-lt"/>
                          <a:ea typeface="+mn-ea"/>
                          <a:cs typeface="+mn-cs"/>
                        </a:rPr>
                        <a:t>
Deutschland. Das Land der haptischen Simulationen.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44115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3 - 2018-03-28 08:12:00</a:t>
                      </a:r>
                      <a:r>
                        <a:rPr kumimoji="0" lang="de-DE" sz="1000" b="0" i="0" u="none" strike="noStrike" kern="1200" cap="none" spc="0" normalizeH="0" baseline="0" noProof="0">
                          <a:ln>
                            <a:noFill/>
                          </a:ln>
                          <a:solidFill>
                            <a:prstClr val="black"/>
                          </a:solidFill>
                          <a:effectLst/>
                          <a:uLnTx/>
                          <a:uFillTx/>
                          <a:latin typeface="+mn-lt"/>
                          <a:ea typeface="+mn-ea"/>
                          <a:cs typeface="+mn-cs"/>
                        </a:rPr>
                        <a:t>
Warst Du schon mal in Elmshorn? Schau diesen Film, dann willste hin.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14922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3 - 2018-04-02 11:57:48</a:t>
                      </a:r>
                      <a:r>
                        <a:rPr kumimoji="0" lang="de-DE" sz="1000" b="0" i="0" u="none" strike="noStrike" kern="1200" cap="none" spc="0" normalizeH="0" baseline="0" noProof="0">
                          <a:ln>
                            <a:noFill/>
                          </a:ln>
                          <a:solidFill>
                            <a:prstClr val="black"/>
                          </a:solidFill>
                          <a:effectLst/>
                          <a:uLnTx/>
                          <a:uFillTx/>
                          <a:latin typeface="+mn-lt"/>
                          <a:ea typeface="+mn-ea"/>
                          <a:cs typeface="+mn-cs"/>
                        </a:rPr>
                        <a:t>
Entspannender als Neujahrspringen: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10508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3 - 2018-03-28 13:09:41</a:t>
                      </a:r>
                      <a:r>
                        <a:rPr kumimoji="0" lang="de-DE" sz="1000" b="0" i="0" u="none" strike="noStrike" kern="1200" cap="none" spc="0" normalizeH="0" baseline="0" noProof="0">
                          <a:ln>
                            <a:noFill/>
                          </a:ln>
                          <a:solidFill>
                            <a:prstClr val="black"/>
                          </a:solidFill>
                          <a:effectLst/>
                          <a:uLnTx/>
                          <a:uFillTx/>
                          <a:latin typeface="+mn-lt"/>
                          <a:ea typeface="+mn-ea"/>
                          <a:cs typeface="+mn-cs"/>
                        </a:rPr>
                        <a:t>
Deutschland belegt nur noch Rang vier der größten Waffenhändler. Das muss besser werden. 
Ein Lied als Motivationshilfe für Mutti &amp; 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85557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3 - 2018-03-24 11:21:52</a:t>
                      </a:r>
                      <a:r>
                        <a:rPr kumimoji="0" lang="de-DE" sz="1000" b="0" i="0" u="none" strike="noStrike" kern="1200" cap="none" spc="0" normalizeH="0" baseline="0" noProof="0">
                          <a:ln>
                            <a:noFill/>
                          </a:ln>
                          <a:solidFill>
                            <a:prstClr val="black"/>
                          </a:solidFill>
                          <a:effectLst/>
                          <a:uLnTx/>
                          <a:uFillTx/>
                          <a:latin typeface="+mn-lt"/>
                          <a:ea typeface="+mn-ea"/>
                          <a:cs typeface="+mn-cs"/>
                        </a:rPr>
                        <a:t>
Warum benimmst du dich im realen Leben nicht genauso wie auf Facebook?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70457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3 - 2018-03-29 11:58:12</a:t>
                      </a:r>
                      <a:r>
                        <a:rPr kumimoji="0" lang="de-DE" sz="1000" b="0" i="0" u="none" strike="noStrike" kern="1200" cap="none" spc="0" normalizeH="0" baseline="0" noProof="0">
                          <a:ln>
                            <a:noFill/>
                          </a:ln>
                          <a:solidFill>
                            <a:prstClr val="black"/>
                          </a:solidFill>
                          <a:effectLst/>
                          <a:uLnTx/>
                          <a:uFillTx/>
                          <a:latin typeface="+mn-lt"/>
                          <a:ea typeface="+mn-ea"/>
                          <a:cs typeface="+mn-cs"/>
                        </a:rPr>
                        <a:t>
Kannste dir nicht ausdenken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30204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3 - 2018-03-25 08:13:00</a:t>
                      </a:r>
                      <a:r>
                        <a:rPr kumimoji="0" lang="de-DE" sz="1000" b="0" i="0" u="none" strike="noStrike" kern="1200" cap="none" spc="0" normalizeH="0" baseline="0" noProof="0">
                          <a:ln>
                            <a:noFill/>
                          </a:ln>
                          <a:solidFill>
                            <a:prstClr val="black"/>
                          </a:solidFill>
                          <a:effectLst/>
                          <a:uLnTx/>
                          <a:uFillTx/>
                          <a:latin typeface="+mn-lt"/>
                          <a:ea typeface="+mn-ea"/>
                          <a:cs typeface="+mn-cs"/>
                        </a:rPr>
                        <a:t>
Tatütataaaaaaaa! Die Feuerwehr ist nicht 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32226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mn-lt"/>
                          <a:ea typeface="+mn-ea"/>
                          <a:cs typeface="+mn-cs"/>
                        </a:rPr>
                        <a:t>Extra 3 - 2018-03-27 08:27:28</a:t>
                      </a:r>
                      <a:r>
                        <a:rPr kumimoji="0" lang="sv-SE" sz="1000" b="0" i="0" u="none" strike="noStrike" kern="1200" cap="none" spc="0" normalizeH="0" baseline="0" noProof="0">
                          <a:ln>
                            <a:noFill/>
                          </a:ln>
                          <a:solidFill>
                            <a:prstClr val="black"/>
                          </a:solidFill>
                          <a:effectLst/>
                          <a:uLnTx/>
                          <a:uFillTx/>
                          <a:latin typeface="+mn-lt"/>
                          <a:ea typeface="+mn-ea"/>
                          <a:cs typeface="+mn-cs"/>
                        </a:rPr>
                        <a:t>
Was los, Digga, spahn 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71476320"/>
                  </a:ext>
                </a:extLst>
              </a:tr>
            </a:tbl>
          </a:graphicData>
        </a:graphic>
      </p:graphicFrame>
      <p:sp>
        <p:nvSpPr>
          <p:cNvPr id="4" name="Text Placeholder 3">
            <a:extLst>
              <a:ext uri="{FF2B5EF4-FFF2-40B4-BE49-F238E27FC236}">
                <a16:creationId xmlns:a16="http://schemas.microsoft.com/office/drawing/2014/main" id="{6D7613D2-8C0A-4278-B758-D1E1A23726E7}"/>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3411165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3FBF9-5C26-4E60-ADFC-BCCE7955451A}"/>
              </a:ext>
            </a:extLst>
          </p:cNvPr>
          <p:cNvSpPr>
            <a:spLocks noGrp="1"/>
          </p:cNvSpPr>
          <p:nvPr>
            <p:ph type="title"/>
          </p:nvPr>
        </p:nvSpPr>
        <p:spPr/>
        <p:txBody>
          <a:bodyPr/>
          <a:lstStyle/>
          <a:p>
            <a:r>
              <a:rPr lang="en-US"/>
              <a:t>Eigene Posts - Videostarts - Export - 2 of 4</a:t>
            </a:r>
          </a:p>
        </p:txBody>
      </p:sp>
      <p:graphicFrame>
        <p:nvGraphicFramePr>
          <p:cNvPr id="5" name="Table Placeholder 4">
            <a:extLst>
              <a:ext uri="{FF2B5EF4-FFF2-40B4-BE49-F238E27FC236}">
                <a16:creationId xmlns:a16="http://schemas.microsoft.com/office/drawing/2014/main" id="{2BCA085B-21E1-40F8-870A-F3F7C1D9D119}"/>
              </a:ext>
            </a:extLst>
          </p:cNvPr>
          <p:cNvGraphicFramePr>
            <a:graphicFrameLocks noGrp="1"/>
          </p:cNvGraphicFramePr>
          <p:nvPr>
            <p:ph type="tbl" sz="quarter" idx="13"/>
            <p:extLst>
              <p:ext uri="{D42A27DB-BD31-4B8C-83A1-F6EECF244321}">
                <p14:modId xmlns:p14="http://schemas.microsoft.com/office/powerpoint/2010/main" val="2465196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94930818"/>
                    </a:ext>
                  </a:extLst>
                </a:gridCol>
                <a:gridCol w="822960">
                  <a:extLst>
                    <a:ext uri="{9D8B030D-6E8A-4147-A177-3AD203B41FA5}">
                      <a16:colId xmlns:a16="http://schemas.microsoft.com/office/drawing/2014/main" val="4142766340"/>
                    </a:ext>
                  </a:extLst>
                </a:gridCol>
                <a:gridCol w="822960">
                  <a:extLst>
                    <a:ext uri="{9D8B030D-6E8A-4147-A177-3AD203B41FA5}">
                      <a16:colId xmlns:a16="http://schemas.microsoft.com/office/drawing/2014/main" val="3495981599"/>
                    </a:ext>
                  </a:extLst>
                </a:gridCol>
                <a:gridCol w="822960">
                  <a:extLst>
                    <a:ext uri="{9D8B030D-6E8A-4147-A177-3AD203B41FA5}">
                      <a16:colId xmlns:a16="http://schemas.microsoft.com/office/drawing/2014/main" val="3469924988"/>
                    </a:ext>
                  </a:extLst>
                </a:gridCol>
                <a:gridCol w="822960">
                  <a:extLst>
                    <a:ext uri="{9D8B030D-6E8A-4147-A177-3AD203B41FA5}">
                      <a16:colId xmlns:a16="http://schemas.microsoft.com/office/drawing/2014/main" val="1079047171"/>
                    </a:ext>
                  </a:extLst>
                </a:gridCol>
                <a:gridCol w="822960">
                  <a:extLst>
                    <a:ext uri="{9D8B030D-6E8A-4147-A177-3AD203B41FA5}">
                      <a16:colId xmlns:a16="http://schemas.microsoft.com/office/drawing/2014/main" val="2045371004"/>
                    </a:ext>
                  </a:extLst>
                </a:gridCol>
                <a:gridCol w="822960">
                  <a:extLst>
                    <a:ext uri="{9D8B030D-6E8A-4147-A177-3AD203B41FA5}">
                      <a16:colId xmlns:a16="http://schemas.microsoft.com/office/drawing/2014/main" val="41480527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02107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3 - 2018-03-31 09:29:00</a:t>
                      </a:r>
                      <a:r>
                        <a:rPr kumimoji="0" lang="de-DE" sz="1000" b="0" i="0" u="none" strike="noStrike" kern="1200" cap="none" spc="0" normalizeH="0" baseline="0" noProof="0">
                          <a:ln>
                            <a:noFill/>
                          </a:ln>
                          <a:solidFill>
                            <a:prstClr val="black"/>
                          </a:solidFill>
                          <a:effectLst/>
                          <a:uLnTx/>
                          <a:uFillTx/>
                          <a:latin typeface="+mn-lt"/>
                          <a:ea typeface="+mn-ea"/>
                          <a:cs typeface="+mn-cs"/>
                        </a:rPr>
                        <a:t>
Obacht beim Osterverkehr!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69043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3 - 2018-03-27 14:58:17</a:t>
                      </a:r>
                      <a:r>
                        <a:rPr kumimoji="0" lang="de-DE" sz="1000" b="0" i="0" u="none" strike="noStrike" kern="1200" cap="none" spc="0" normalizeH="0" baseline="0" noProof="0">
                          <a:ln>
                            <a:noFill/>
                          </a:ln>
                          <a:solidFill>
                            <a:prstClr val="black"/>
                          </a:solidFill>
                          <a:effectLst/>
                          <a:uLnTx/>
                          <a:uFillTx/>
                          <a:latin typeface="+mn-lt"/>
                          <a:ea typeface="+mn-ea"/>
                          <a:cs typeface="+mn-cs"/>
                        </a:rPr>
                        <a:t>
Vergesst Stuttgart 21! Der Bahnhof der Zukunft ist dieser hier: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58934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3 - 2018-03-23 16:56:34</a:t>
                      </a:r>
                      <a:r>
                        <a:rPr kumimoji="0" lang="de-DE" sz="1000" b="0" i="0" u="none" strike="noStrike" kern="1200" cap="none" spc="0" normalizeH="0" baseline="0" noProof="0">
                          <a:ln>
                            <a:noFill/>
                          </a:ln>
                          <a:solidFill>
                            <a:prstClr val="black"/>
                          </a:solidFill>
                          <a:effectLst/>
                          <a:uLnTx/>
                          <a:uFillTx/>
                          <a:latin typeface="+mn-lt"/>
                          <a:ea typeface="+mn-ea"/>
                          <a:cs typeface="+mn-cs"/>
                        </a:rPr>
                        <a:t>
Werbung für Schwangerschaftsabbrüche? Jens Spahn muss sich das ungefähr so vorstellen.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87402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3 - 2018-03-23 11:11:58</a:t>
                      </a:r>
                      <a:r>
                        <a:rPr kumimoji="0" lang="de-DE" sz="1000" b="0" i="0" u="none" strike="noStrike" kern="1200" cap="none" spc="0" normalizeH="0" baseline="0" noProof="0">
                          <a:ln>
                            <a:noFill/>
                          </a:ln>
                          <a:solidFill>
                            <a:prstClr val="black"/>
                          </a:solidFill>
                          <a:effectLst/>
                          <a:uLnTx/>
                          <a:uFillTx/>
                          <a:latin typeface="+mn-lt"/>
                          <a:ea typeface="+mn-ea"/>
                          <a:cs typeface="+mn-cs"/>
                        </a:rPr>
                        <a:t>
Wohlhabende Männer werden im Schnitt 81 Jahre alt. Männer, die an oder unter der Armutsgrenze leben, werden nur 70 Jahre alt. Und viele von denen leben auch nur so lange, weil sie warten müssen, bis sie sich die eigene Beerdigung leisten können.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68526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3 - 2018-04-01 09:31:00</a:t>
                      </a:r>
                      <a:r>
                        <a:rPr kumimoji="0" lang="de-DE" sz="1000" b="0" i="0" u="none" strike="noStrike" kern="1200" cap="none" spc="0" normalizeH="0" baseline="0" noProof="0">
                          <a:ln>
                            <a:noFill/>
                          </a:ln>
                          <a:solidFill>
                            <a:prstClr val="black"/>
                          </a:solidFill>
                          <a:effectLst/>
                          <a:uLnTx/>
                          <a:uFillTx/>
                          <a:latin typeface="+mn-lt"/>
                          <a:ea typeface="+mn-ea"/>
                          <a:cs typeface="+mn-cs"/>
                        </a:rPr>
                        <a:t>
Ostern. Schafe. Osterschafe. Hier ein Film mit Schafen.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86839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3 - 2018-03-22 16:02:00</a:t>
                      </a:r>
                      <a:r>
                        <a:rPr kumimoji="0" lang="de-DE" sz="1000" b="0" i="0" u="none" strike="noStrike" kern="1200" cap="none" spc="0" normalizeH="0" baseline="0" noProof="0">
                          <a:ln>
                            <a:noFill/>
                          </a:ln>
                          <a:solidFill>
                            <a:prstClr val="black"/>
                          </a:solidFill>
                          <a:effectLst/>
                          <a:uLnTx/>
                          <a:uFillTx/>
                          <a:latin typeface="+mn-lt"/>
                          <a:ea typeface="+mn-ea"/>
                          <a:cs typeface="+mn-cs"/>
                        </a:rPr>
                        <a:t>
Nach dem Datenskandal bei Facebook löschen immer mehr Menschen ihr Profil. Gute Idee! Facebook funktioniert nämlich auch super im Real Life! (Den ganzen Film gibt´s heute um 22:45 Uhr im Ersten)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13315944"/>
                  </a:ext>
                </a:extLst>
              </a:tr>
            </a:tbl>
          </a:graphicData>
        </a:graphic>
      </p:graphicFrame>
      <p:sp>
        <p:nvSpPr>
          <p:cNvPr id="4" name="Text Placeholder 3">
            <a:extLst>
              <a:ext uri="{FF2B5EF4-FFF2-40B4-BE49-F238E27FC236}">
                <a16:creationId xmlns:a16="http://schemas.microsoft.com/office/drawing/2014/main" id="{5D625BAE-87CB-4EF8-8C12-C4BB2366BF60}"/>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14336208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C165D-EDF0-4E43-85F7-C38F5FB4BD6E}"/>
              </a:ext>
            </a:extLst>
          </p:cNvPr>
          <p:cNvSpPr>
            <a:spLocks noGrp="1"/>
          </p:cNvSpPr>
          <p:nvPr>
            <p:ph type="title"/>
          </p:nvPr>
        </p:nvSpPr>
        <p:spPr/>
        <p:txBody>
          <a:bodyPr/>
          <a:lstStyle/>
          <a:p>
            <a:r>
              <a:rPr lang="en-US"/>
              <a:t>Eigene Posts - Videostarts - Export - 3 of 4</a:t>
            </a:r>
          </a:p>
        </p:txBody>
      </p:sp>
      <p:graphicFrame>
        <p:nvGraphicFramePr>
          <p:cNvPr id="5" name="Table Placeholder 4">
            <a:extLst>
              <a:ext uri="{FF2B5EF4-FFF2-40B4-BE49-F238E27FC236}">
                <a16:creationId xmlns:a16="http://schemas.microsoft.com/office/drawing/2014/main" id="{CE179FD1-8237-4676-8668-C53AA082267C}"/>
              </a:ext>
            </a:extLst>
          </p:cNvPr>
          <p:cNvGraphicFramePr>
            <a:graphicFrameLocks noGrp="1"/>
          </p:cNvGraphicFramePr>
          <p:nvPr>
            <p:ph type="tbl" sz="quarter" idx="13"/>
            <p:extLst>
              <p:ext uri="{D42A27DB-BD31-4B8C-83A1-F6EECF244321}">
                <p14:modId xmlns:p14="http://schemas.microsoft.com/office/powerpoint/2010/main" val="744832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31599547"/>
                    </a:ext>
                  </a:extLst>
                </a:gridCol>
                <a:gridCol w="822960">
                  <a:extLst>
                    <a:ext uri="{9D8B030D-6E8A-4147-A177-3AD203B41FA5}">
                      <a16:colId xmlns:a16="http://schemas.microsoft.com/office/drawing/2014/main" val="3149320822"/>
                    </a:ext>
                  </a:extLst>
                </a:gridCol>
                <a:gridCol w="822960">
                  <a:extLst>
                    <a:ext uri="{9D8B030D-6E8A-4147-A177-3AD203B41FA5}">
                      <a16:colId xmlns:a16="http://schemas.microsoft.com/office/drawing/2014/main" val="3180756250"/>
                    </a:ext>
                  </a:extLst>
                </a:gridCol>
                <a:gridCol w="822960">
                  <a:extLst>
                    <a:ext uri="{9D8B030D-6E8A-4147-A177-3AD203B41FA5}">
                      <a16:colId xmlns:a16="http://schemas.microsoft.com/office/drawing/2014/main" val="1586780343"/>
                    </a:ext>
                  </a:extLst>
                </a:gridCol>
                <a:gridCol w="822960">
                  <a:extLst>
                    <a:ext uri="{9D8B030D-6E8A-4147-A177-3AD203B41FA5}">
                      <a16:colId xmlns:a16="http://schemas.microsoft.com/office/drawing/2014/main" val="3685758227"/>
                    </a:ext>
                  </a:extLst>
                </a:gridCol>
                <a:gridCol w="822960">
                  <a:extLst>
                    <a:ext uri="{9D8B030D-6E8A-4147-A177-3AD203B41FA5}">
                      <a16:colId xmlns:a16="http://schemas.microsoft.com/office/drawing/2014/main" val="3534102957"/>
                    </a:ext>
                  </a:extLst>
                </a:gridCol>
                <a:gridCol w="822960">
                  <a:extLst>
                    <a:ext uri="{9D8B030D-6E8A-4147-A177-3AD203B41FA5}">
                      <a16:colId xmlns:a16="http://schemas.microsoft.com/office/drawing/2014/main" val="399805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82366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3 - 2018-03-26 08:30:00</a:t>
                      </a:r>
                      <a:r>
                        <a:rPr kumimoji="0" lang="de-DE" sz="1000" b="0" i="0" u="none" strike="noStrike" kern="1200" cap="none" spc="0" normalizeH="0" baseline="0" noProof="0">
                          <a:ln>
                            <a:noFill/>
                          </a:ln>
                          <a:solidFill>
                            <a:prstClr val="black"/>
                          </a:solidFill>
                          <a:effectLst/>
                          <a:uLnTx/>
                          <a:uFillTx/>
                          <a:latin typeface="+mn-lt"/>
                          <a:ea typeface="+mn-ea"/>
                          <a:cs typeface="+mn-cs"/>
                        </a:rPr>
                        <a:t>
Man sah das Stadttor vor lauter Bäumen nicht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1808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3 - 2018-03-22 13:56:35</a:t>
                      </a:r>
                      <a:r>
                        <a:rPr kumimoji="0" lang="de-DE" sz="1000" b="0" i="0" u="none" strike="noStrike" kern="1200" cap="none" spc="0" normalizeH="0" baseline="0" noProof="0">
                          <a:ln>
                            <a:noFill/>
                          </a:ln>
                          <a:solidFill>
                            <a:prstClr val="black"/>
                          </a:solidFill>
                          <a:effectLst/>
                          <a:uLnTx/>
                          <a:uFillTx/>
                          <a:latin typeface="+mn-lt"/>
                          <a:ea typeface="+mn-ea"/>
                          <a:cs typeface="+mn-cs"/>
                        </a:rPr>
                        <a:t>
Die Überraschung des Tages kommt von Christian Lindner. Haltet euch fest!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94469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3 - 2018-03-21 10:18:32</a:t>
                      </a:r>
                      <a:r>
                        <a:rPr kumimoji="0" lang="de-DE" sz="1000" b="0" i="0" u="none" strike="noStrike" kern="1200" cap="none" spc="0" normalizeH="0" baseline="0" noProof="0">
                          <a:ln>
                            <a:noFill/>
                          </a:ln>
                          <a:solidFill>
                            <a:prstClr val="black"/>
                          </a:solidFill>
                          <a:effectLst/>
                          <a:uLnTx/>
                          <a:uFillTx/>
                          <a:latin typeface="+mn-lt"/>
                          <a:ea typeface="+mn-ea"/>
                          <a:cs typeface="+mn-cs"/>
                        </a:rPr>
                        <a:t>
Eine Hymne auf den Frauenversteher der Nation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43807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3 - 2018-03-24 13:06:42</a:t>
                      </a:r>
                      <a:r>
                        <a:rPr kumimoji="0" lang="de-DE" sz="1000" b="0" i="0" u="none" strike="noStrike" kern="1200" cap="none" spc="0" normalizeH="0" baseline="0" noProof="0">
                          <a:ln>
                            <a:noFill/>
                          </a:ln>
                          <a:solidFill>
                            <a:prstClr val="black"/>
                          </a:solidFill>
                          <a:effectLst/>
                          <a:uLnTx/>
                          <a:uFillTx/>
                          <a:latin typeface="+mn-lt"/>
                          <a:ea typeface="+mn-ea"/>
                          <a:cs typeface="+mn-cs"/>
                        </a:rPr>
                        <a:t>
"Der Islam gehört nicht zu Deutschland." 
Seehofer sagt, er möchte mit dem Satz die Spaltung der Gesellschaft überwinden.
Genauer gesagt: die Spaltung zwischen CSU und islamophoben AfD-Wählern.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22426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3 - 2018-03-21 13:10:32</a:t>
                      </a:r>
                      <a:r>
                        <a:rPr kumimoji="0" lang="de-DE" sz="1000" b="0" i="0" u="none" strike="noStrike" kern="1200" cap="none" spc="0" normalizeH="0" baseline="0" noProof="0">
                          <a:ln>
                            <a:noFill/>
                          </a:ln>
                          <a:solidFill>
                            <a:prstClr val="black"/>
                          </a:solidFill>
                          <a:effectLst/>
                          <a:uLnTx/>
                          <a:uFillTx/>
                          <a:latin typeface="+mn-lt"/>
                          <a:ea typeface="+mn-ea"/>
                          <a:cs typeface="+mn-cs"/>
                        </a:rPr>
                        <a:t>
Viele User wollen wegen des neuesten Datenskandals ihr Konto löschen. Dabei ist Facebook doch eine grandiose Sache!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68386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3 - 2018-03-21 16:23:52</a:t>
                      </a:r>
                      <a:r>
                        <a:rPr kumimoji="0" lang="de-DE" sz="1000" b="0" i="0" u="none" strike="noStrike" kern="1200" cap="none" spc="0" normalizeH="0" baseline="0" noProof="0">
                          <a:ln>
                            <a:noFill/>
                          </a:ln>
                          <a:solidFill>
                            <a:prstClr val="black"/>
                          </a:solidFill>
                          <a:effectLst/>
                          <a:uLnTx/>
                          <a:uFillTx/>
                          <a:latin typeface="+mn-lt"/>
                          <a:ea typeface="+mn-ea"/>
                          <a:cs typeface="+mn-cs"/>
                        </a:rPr>
                        <a:t>
Datenklau? Ja, ja ... Facebook ist ein Saftladen. Aber Soziale Medien Abstinenz kann auch keine Lösung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31381262"/>
                  </a:ext>
                </a:extLst>
              </a:tr>
            </a:tbl>
          </a:graphicData>
        </a:graphic>
      </p:graphicFrame>
      <p:sp>
        <p:nvSpPr>
          <p:cNvPr id="4" name="Text Placeholder 3">
            <a:extLst>
              <a:ext uri="{FF2B5EF4-FFF2-40B4-BE49-F238E27FC236}">
                <a16:creationId xmlns:a16="http://schemas.microsoft.com/office/drawing/2014/main" id="{8E44BB00-DEEC-4447-B602-498E7C1193BD}"/>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29367658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BD4C9-9ADA-4D97-A55E-8DE7E214A61E}"/>
              </a:ext>
            </a:extLst>
          </p:cNvPr>
          <p:cNvSpPr>
            <a:spLocks noGrp="1"/>
          </p:cNvSpPr>
          <p:nvPr>
            <p:ph type="title"/>
          </p:nvPr>
        </p:nvSpPr>
        <p:spPr/>
        <p:txBody>
          <a:bodyPr/>
          <a:lstStyle/>
          <a:p>
            <a:r>
              <a:rPr lang="en-US"/>
              <a:t>Eigene Posts - Videostarts - Export - 4 of 4</a:t>
            </a:r>
          </a:p>
        </p:txBody>
      </p:sp>
      <p:graphicFrame>
        <p:nvGraphicFramePr>
          <p:cNvPr id="5" name="Table Placeholder 4">
            <a:extLst>
              <a:ext uri="{FF2B5EF4-FFF2-40B4-BE49-F238E27FC236}">
                <a16:creationId xmlns:a16="http://schemas.microsoft.com/office/drawing/2014/main" id="{7496B431-AEF4-498A-AC14-1E9A8820D05A}"/>
              </a:ext>
            </a:extLst>
          </p:cNvPr>
          <p:cNvGraphicFramePr>
            <a:graphicFrameLocks noGrp="1"/>
          </p:cNvGraphicFramePr>
          <p:nvPr>
            <p:ph type="tbl" sz="quarter" idx="13"/>
            <p:extLst>
              <p:ext uri="{D42A27DB-BD31-4B8C-83A1-F6EECF244321}">
                <p14:modId xmlns:p14="http://schemas.microsoft.com/office/powerpoint/2010/main" val="77518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34798174"/>
                    </a:ext>
                  </a:extLst>
                </a:gridCol>
                <a:gridCol w="822960">
                  <a:extLst>
                    <a:ext uri="{9D8B030D-6E8A-4147-A177-3AD203B41FA5}">
                      <a16:colId xmlns:a16="http://schemas.microsoft.com/office/drawing/2014/main" val="1520547359"/>
                    </a:ext>
                  </a:extLst>
                </a:gridCol>
                <a:gridCol w="822960">
                  <a:extLst>
                    <a:ext uri="{9D8B030D-6E8A-4147-A177-3AD203B41FA5}">
                      <a16:colId xmlns:a16="http://schemas.microsoft.com/office/drawing/2014/main" val="1140782671"/>
                    </a:ext>
                  </a:extLst>
                </a:gridCol>
                <a:gridCol w="822960">
                  <a:extLst>
                    <a:ext uri="{9D8B030D-6E8A-4147-A177-3AD203B41FA5}">
                      <a16:colId xmlns:a16="http://schemas.microsoft.com/office/drawing/2014/main" val="2992999840"/>
                    </a:ext>
                  </a:extLst>
                </a:gridCol>
                <a:gridCol w="822960">
                  <a:extLst>
                    <a:ext uri="{9D8B030D-6E8A-4147-A177-3AD203B41FA5}">
                      <a16:colId xmlns:a16="http://schemas.microsoft.com/office/drawing/2014/main" val="2053308969"/>
                    </a:ext>
                  </a:extLst>
                </a:gridCol>
                <a:gridCol w="822960">
                  <a:extLst>
                    <a:ext uri="{9D8B030D-6E8A-4147-A177-3AD203B41FA5}">
                      <a16:colId xmlns:a16="http://schemas.microsoft.com/office/drawing/2014/main" val="64075333"/>
                    </a:ext>
                  </a:extLst>
                </a:gridCol>
                <a:gridCol w="822960">
                  <a:extLst>
                    <a:ext uri="{9D8B030D-6E8A-4147-A177-3AD203B41FA5}">
                      <a16:colId xmlns:a16="http://schemas.microsoft.com/office/drawing/2014/main" val="2744851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97375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3 - 2018-03-24 16:57:00</a:t>
                      </a:r>
                      <a:r>
                        <a:rPr kumimoji="0" lang="de-DE" sz="1000" b="0" i="0" u="none" strike="noStrike" kern="1200" cap="none" spc="0" normalizeH="0" baseline="0" noProof="0">
                          <a:ln>
                            <a:noFill/>
                          </a:ln>
                          <a:solidFill>
                            <a:prstClr val="black"/>
                          </a:solidFill>
                          <a:effectLst/>
                          <a:uLnTx/>
                          <a:uFillTx/>
                          <a:latin typeface="+mn-lt"/>
                          <a:ea typeface="+mn-ea"/>
                          <a:cs typeface="+mn-cs"/>
                        </a:rPr>
                        <a:t>
73% der Deutschen sind gegen die Zeitumstellung. Unser Vorschlag: Wir schaffen nur die Umstellung zur Sommerzeit ab. Gegen die Stunde mehr Schlaf im Oktober kann ja keiner was haben.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34768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3 - 2018-04-03 08:37:50</a:t>
                      </a:r>
                      <a:r>
                        <a:rPr kumimoji="0" lang="de-DE" sz="1000" b="0" i="0" u="none" strike="noStrike" kern="1200" cap="none" spc="0" normalizeH="0" baseline="0" noProof="0">
                          <a:ln>
                            <a:noFill/>
                          </a:ln>
                          <a:solidFill>
                            <a:prstClr val="black"/>
                          </a:solidFill>
                          <a:effectLst/>
                          <a:uLnTx/>
                          <a:uFillTx/>
                          <a:latin typeface="+mn-lt"/>
                          <a:ea typeface="+mn-ea"/>
                          <a:cs typeface="+mn-cs"/>
                        </a:rPr>
                        <a:t>
So eine Islam-Debatte ist viel Arbeit. Horst Seehofer kommt nicht mal mehr dazu, sein Tagebuch zu schreiben. Deswegen haben wir das für ihn übernommen.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51624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3 - 2018-03-27 09:39:35</a:t>
                      </a:r>
                      <a:r>
                        <a:rPr kumimoji="0" lang="de-DE" sz="1000" b="0" i="0" u="none" strike="noStrike" kern="1200" cap="none" spc="0" normalizeH="0" baseline="0" noProof="0">
                          <a:ln>
                            <a:noFill/>
                          </a:ln>
                          <a:solidFill>
                            <a:prstClr val="black"/>
                          </a:solidFill>
                          <a:effectLst/>
                          <a:uLnTx/>
                          <a:uFillTx/>
                          <a:latin typeface="+mn-lt"/>
                          <a:ea typeface="+mn-ea"/>
                          <a:cs typeface="+mn-cs"/>
                        </a:rPr>
                        <a:t>
Auch Horst Seehofer hat am Sonntag seine Uhr eine Stunde nach vorne gestellt. Ihm fehlen immer noch ein paar Jahrzehnte bis zur Gegenwart.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16935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mn-lt"/>
                          <a:ea typeface="+mn-ea"/>
                          <a:cs typeface="+mn-cs"/>
                        </a:rPr>
                        <a:t>Extra 3 - 2018-03-28 18:59:00</a:t>
                      </a:r>
                      <a:r>
                        <a:rPr kumimoji="0" lang="sv-SE" sz="1000" b="0" i="0" u="none" strike="noStrike" kern="1200" cap="none" spc="0" normalizeH="0" baseline="0" noProof="0">
                          <a:ln>
                            <a:noFill/>
                          </a:ln>
                          <a:solidFill>
                            <a:prstClr val="black"/>
                          </a:solidFill>
                          <a:effectLst/>
                          <a:uLnTx/>
                          <a:uFillTx/>
                          <a:latin typeface="+mn-lt"/>
                          <a:ea typeface="+mn-ea"/>
                          <a:cs typeface="+mn-cs"/>
                        </a:rPr>
                        <a:t>
Erotik pur!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10315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 3 - 2018-03-29 17:20:02</a:t>
                      </a:r>
                      <a:r>
                        <a:rPr kumimoji="0" lang="en-US" sz="1000" b="0" i="0" u="none" strike="noStrike" kern="1200" cap="none" spc="0" normalizeH="0" baseline="0" noProof="0">
                          <a:ln>
                            <a:noFill/>
                          </a:ln>
                          <a:solidFill>
                            <a:prstClr val="black"/>
                          </a:solidFill>
                          <a:effectLst/>
                          <a:uLnTx/>
                          <a:uFillTx/>
                          <a:latin typeface="+mn-lt"/>
                          <a:ea typeface="+mn-ea"/>
                          <a:cs typeface="+mn-cs"/>
                        </a:rPr>
                        <a:t>
Facebook-Junkie? Sag ja zum Leben!
Eine Hommage an Trainspotting.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59207551"/>
                  </a:ext>
                </a:extLst>
              </a:tr>
            </a:tbl>
          </a:graphicData>
        </a:graphic>
      </p:graphicFrame>
      <p:sp>
        <p:nvSpPr>
          <p:cNvPr id="4" name="Text Placeholder 3">
            <a:extLst>
              <a:ext uri="{FF2B5EF4-FFF2-40B4-BE49-F238E27FC236}">
                <a16:creationId xmlns:a16="http://schemas.microsoft.com/office/drawing/2014/main" id="{7130949F-EC68-4578-84F1-A30241D82A89}"/>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1301622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9CC1F-3AF6-432F-979E-44331BFE5C13}"/>
              </a:ext>
            </a:extLst>
          </p:cNvPr>
          <p:cNvSpPr>
            <a:spLocks noGrp="1"/>
          </p:cNvSpPr>
          <p:nvPr>
            <p:ph type="title"/>
          </p:nvPr>
        </p:nvSpPr>
        <p:spPr/>
        <p:txBody>
          <a:bodyPr/>
          <a:lstStyle/>
          <a:p>
            <a:r>
              <a:rPr lang="en-US"/>
              <a:t>Facebook - Videostarts - 1 of 2</a:t>
            </a:r>
          </a:p>
        </p:txBody>
      </p:sp>
      <p:graphicFrame>
        <p:nvGraphicFramePr>
          <p:cNvPr id="5" name="Table Placeholder 4">
            <a:extLst>
              <a:ext uri="{FF2B5EF4-FFF2-40B4-BE49-F238E27FC236}">
                <a16:creationId xmlns:a16="http://schemas.microsoft.com/office/drawing/2014/main" id="{2563C569-3691-4D04-B3FD-3150583DD510}"/>
              </a:ext>
            </a:extLst>
          </p:cNvPr>
          <p:cNvGraphicFramePr>
            <a:graphicFrameLocks noGrp="1"/>
          </p:cNvGraphicFramePr>
          <p:nvPr>
            <p:ph type="tbl" sz="quarter" idx="13"/>
            <p:extLst>
              <p:ext uri="{D42A27DB-BD31-4B8C-83A1-F6EECF244321}">
                <p14:modId xmlns:p14="http://schemas.microsoft.com/office/powerpoint/2010/main" val="832388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69706191"/>
                    </a:ext>
                  </a:extLst>
                </a:gridCol>
                <a:gridCol w="822960">
                  <a:extLst>
                    <a:ext uri="{9D8B030D-6E8A-4147-A177-3AD203B41FA5}">
                      <a16:colId xmlns:a16="http://schemas.microsoft.com/office/drawing/2014/main" val="4006559096"/>
                    </a:ext>
                  </a:extLst>
                </a:gridCol>
                <a:gridCol w="822960">
                  <a:extLst>
                    <a:ext uri="{9D8B030D-6E8A-4147-A177-3AD203B41FA5}">
                      <a16:colId xmlns:a16="http://schemas.microsoft.com/office/drawing/2014/main" val="3750157026"/>
                    </a:ext>
                  </a:extLst>
                </a:gridCol>
                <a:gridCol w="822960">
                  <a:extLst>
                    <a:ext uri="{9D8B030D-6E8A-4147-A177-3AD203B41FA5}">
                      <a16:colId xmlns:a16="http://schemas.microsoft.com/office/drawing/2014/main" val="992987484"/>
                    </a:ext>
                  </a:extLst>
                </a:gridCol>
                <a:gridCol w="822960">
                  <a:extLst>
                    <a:ext uri="{9D8B030D-6E8A-4147-A177-3AD203B41FA5}">
                      <a16:colId xmlns:a16="http://schemas.microsoft.com/office/drawing/2014/main" val="2114993904"/>
                    </a:ext>
                  </a:extLst>
                </a:gridCol>
                <a:gridCol w="822960">
                  <a:extLst>
                    <a:ext uri="{9D8B030D-6E8A-4147-A177-3AD203B41FA5}">
                      <a16:colId xmlns:a16="http://schemas.microsoft.com/office/drawing/2014/main" val="3199118000"/>
                    </a:ext>
                  </a:extLst>
                </a:gridCol>
                <a:gridCol w="822960">
                  <a:extLst>
                    <a:ext uri="{9D8B030D-6E8A-4147-A177-3AD203B41FA5}">
                      <a16:colId xmlns:a16="http://schemas.microsoft.com/office/drawing/2014/main" val="989911242"/>
                    </a:ext>
                  </a:extLst>
                </a:gridCol>
                <a:gridCol w="822960">
                  <a:extLst>
                    <a:ext uri="{9D8B030D-6E8A-4147-A177-3AD203B41FA5}">
                      <a16:colId xmlns:a16="http://schemas.microsoft.com/office/drawing/2014/main" val="1771979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 inkl. Autostarts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96688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3 - 2018-03-22 08:53:26</a:t>
                      </a:r>
                      <a:r>
                        <a:rPr kumimoji="0" lang="de-DE" sz="1000" b="0" i="0" u="none" strike="noStrike" kern="1200" cap="none" spc="0" normalizeH="0" baseline="0" noProof="0">
                          <a:ln>
                            <a:noFill/>
                          </a:ln>
                          <a:solidFill>
                            <a:prstClr val="black"/>
                          </a:solidFill>
                          <a:effectLst/>
                          <a:uLnTx/>
                          <a:uFillTx/>
                          <a:latin typeface="+mn-lt"/>
                          <a:ea typeface="+mn-ea"/>
                          <a:cs typeface="+mn-cs"/>
                        </a:rPr>
                        <a:t>
Deutschland. Das Land der haptischen Simulationen.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Name</a:t>
                      </a:r>
                      <a:r>
                        <a:rPr kumimoji="0" lang="de-DE" sz="1000" b="0" i="0" u="none" strike="noStrike" kern="1200" cap="none" spc="0" normalizeH="0" baseline="0" noProof="0">
                          <a:ln>
                            <a:noFill/>
                          </a:ln>
                          <a:solidFill>
                            <a:prstClr val="black"/>
                          </a:solidFill>
                          <a:effectLst/>
                          <a:uLnTx/>
                          <a:uFillTx/>
                          <a:latin typeface="+mn-lt"/>
                          <a:ea typeface="+mn-ea"/>
                          <a:cs typeface="+mn-cs"/>
                        </a:rPr>
                        <a:t>: Vechta: Tunnel vs. Brücke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30088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3 - 2018-03-28 08:12:00</a:t>
                      </a:r>
                      <a:r>
                        <a:rPr kumimoji="0" lang="de-DE" sz="1000" b="0" i="0" u="none" strike="noStrike" kern="1200" cap="none" spc="0" normalizeH="0" baseline="0" noProof="0">
                          <a:ln>
                            <a:noFill/>
                          </a:ln>
                          <a:solidFill>
                            <a:prstClr val="black"/>
                          </a:solidFill>
                          <a:effectLst/>
                          <a:uLnTx/>
                          <a:uFillTx/>
                          <a:latin typeface="+mn-lt"/>
                          <a:ea typeface="+mn-ea"/>
                          <a:cs typeface="+mn-cs"/>
                        </a:rPr>
                        <a:t>
Warst Du schon mal in Elmshorn? Schau diesen Film, dann willste hin.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Name</a:t>
                      </a:r>
                      <a:r>
                        <a:rPr kumimoji="0" lang="de-DE" sz="1000" b="0" i="0" u="none" strike="noStrike" kern="1200" cap="none" spc="0" normalizeH="0" baseline="0" noProof="0">
                          <a:ln>
                            <a:noFill/>
                          </a:ln>
                          <a:solidFill>
                            <a:prstClr val="black"/>
                          </a:solidFill>
                          <a:effectLst/>
                          <a:uLnTx/>
                          <a:uFillTx/>
                          <a:latin typeface="+mn-lt"/>
                          <a:ea typeface="+mn-ea"/>
                          <a:cs typeface="+mn-cs"/>
                        </a:rPr>
                        <a:t>: Elmshorn supernormal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39246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3 - 2018-04-02 11:57:48</a:t>
                      </a:r>
                      <a:r>
                        <a:rPr kumimoji="0" lang="de-DE" sz="1000" b="0" i="0" u="none" strike="noStrike" kern="1200" cap="none" spc="0" normalizeH="0" baseline="0" noProof="0">
                          <a:ln>
                            <a:noFill/>
                          </a:ln>
                          <a:solidFill>
                            <a:prstClr val="black"/>
                          </a:solidFill>
                          <a:effectLst/>
                          <a:uLnTx/>
                          <a:uFillTx/>
                          <a:latin typeface="+mn-lt"/>
                          <a:ea typeface="+mn-ea"/>
                          <a:cs typeface="+mn-cs"/>
                        </a:rPr>
                        <a:t>
Entspannender als Neujahrspringen: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Name</a:t>
                      </a:r>
                      <a:r>
                        <a:rPr kumimoji="0" lang="de-DE" sz="1000" b="0" i="0" u="none" strike="noStrike" kern="1200" cap="none" spc="0" normalizeH="0" baseline="0" noProof="0">
                          <a:ln>
                            <a:noFill/>
                          </a:ln>
                          <a:solidFill>
                            <a:prstClr val="black"/>
                          </a:solidFill>
                          <a:effectLst/>
                          <a:uLnTx/>
                          <a:uFillTx/>
                          <a:latin typeface="+mn-lt"/>
                          <a:ea typeface="+mn-ea"/>
                          <a:cs typeface="+mn-cs"/>
                        </a:rPr>
                        <a:t>: Realer Irrsinn: Verkehrsinsel-Slalom in Volksdorf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96709577"/>
                  </a:ext>
                </a:extLst>
              </a:tr>
            </a:tbl>
          </a:graphicData>
        </a:graphic>
      </p:graphicFrame>
      <p:sp>
        <p:nvSpPr>
          <p:cNvPr id="4" name="Text Placeholder 3">
            <a:extLst>
              <a:ext uri="{FF2B5EF4-FFF2-40B4-BE49-F238E27FC236}">
                <a16:creationId xmlns:a16="http://schemas.microsoft.com/office/drawing/2014/main" id="{CF72E5EE-6A02-42CC-9ACD-47C4300F7DC6}"/>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29605416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F4182-DA13-4AF8-BA7B-2A5C8234284D}"/>
              </a:ext>
            </a:extLst>
          </p:cNvPr>
          <p:cNvSpPr>
            <a:spLocks noGrp="1"/>
          </p:cNvSpPr>
          <p:nvPr>
            <p:ph type="title"/>
          </p:nvPr>
        </p:nvSpPr>
        <p:spPr/>
        <p:txBody>
          <a:bodyPr/>
          <a:lstStyle/>
          <a:p>
            <a:r>
              <a:rPr lang="en-US"/>
              <a:t>Facebook - Videostarts - 2 of 2</a:t>
            </a:r>
          </a:p>
        </p:txBody>
      </p:sp>
      <p:graphicFrame>
        <p:nvGraphicFramePr>
          <p:cNvPr id="5" name="Table Placeholder 4">
            <a:extLst>
              <a:ext uri="{FF2B5EF4-FFF2-40B4-BE49-F238E27FC236}">
                <a16:creationId xmlns:a16="http://schemas.microsoft.com/office/drawing/2014/main" id="{BBFD5820-10A7-411C-B320-B5EA40D5D5A3}"/>
              </a:ext>
            </a:extLst>
          </p:cNvPr>
          <p:cNvGraphicFramePr>
            <a:graphicFrameLocks noGrp="1"/>
          </p:cNvGraphicFramePr>
          <p:nvPr>
            <p:ph type="tbl" sz="quarter" idx="13"/>
            <p:extLst>
              <p:ext uri="{D42A27DB-BD31-4B8C-83A1-F6EECF244321}">
                <p14:modId xmlns:p14="http://schemas.microsoft.com/office/powerpoint/2010/main" val="4013371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3624776"/>
                    </a:ext>
                  </a:extLst>
                </a:gridCol>
                <a:gridCol w="822960">
                  <a:extLst>
                    <a:ext uri="{9D8B030D-6E8A-4147-A177-3AD203B41FA5}">
                      <a16:colId xmlns:a16="http://schemas.microsoft.com/office/drawing/2014/main" val="2786190828"/>
                    </a:ext>
                  </a:extLst>
                </a:gridCol>
                <a:gridCol w="822960">
                  <a:extLst>
                    <a:ext uri="{9D8B030D-6E8A-4147-A177-3AD203B41FA5}">
                      <a16:colId xmlns:a16="http://schemas.microsoft.com/office/drawing/2014/main" val="2235081520"/>
                    </a:ext>
                  </a:extLst>
                </a:gridCol>
                <a:gridCol w="822960">
                  <a:extLst>
                    <a:ext uri="{9D8B030D-6E8A-4147-A177-3AD203B41FA5}">
                      <a16:colId xmlns:a16="http://schemas.microsoft.com/office/drawing/2014/main" val="1151099248"/>
                    </a:ext>
                  </a:extLst>
                </a:gridCol>
                <a:gridCol w="822960">
                  <a:extLst>
                    <a:ext uri="{9D8B030D-6E8A-4147-A177-3AD203B41FA5}">
                      <a16:colId xmlns:a16="http://schemas.microsoft.com/office/drawing/2014/main" val="443599704"/>
                    </a:ext>
                  </a:extLst>
                </a:gridCol>
                <a:gridCol w="822960">
                  <a:extLst>
                    <a:ext uri="{9D8B030D-6E8A-4147-A177-3AD203B41FA5}">
                      <a16:colId xmlns:a16="http://schemas.microsoft.com/office/drawing/2014/main" val="3995873913"/>
                    </a:ext>
                  </a:extLst>
                </a:gridCol>
                <a:gridCol w="822960">
                  <a:extLst>
                    <a:ext uri="{9D8B030D-6E8A-4147-A177-3AD203B41FA5}">
                      <a16:colId xmlns:a16="http://schemas.microsoft.com/office/drawing/2014/main" val="1179215529"/>
                    </a:ext>
                  </a:extLst>
                </a:gridCol>
                <a:gridCol w="822960">
                  <a:extLst>
                    <a:ext uri="{9D8B030D-6E8A-4147-A177-3AD203B41FA5}">
                      <a16:colId xmlns:a16="http://schemas.microsoft.com/office/drawing/2014/main" val="269086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 inkl. Autostarts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20841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3 - 2018-03-28 13:09:41</a:t>
                      </a:r>
                      <a:r>
                        <a:rPr kumimoji="0" lang="de-DE" sz="1000" b="0" i="0" u="none" strike="noStrike" kern="1200" cap="none" spc="0" normalizeH="0" baseline="0" noProof="0">
                          <a:ln>
                            <a:noFill/>
                          </a:ln>
                          <a:solidFill>
                            <a:prstClr val="black"/>
                          </a:solidFill>
                          <a:effectLst/>
                          <a:uLnTx/>
                          <a:uFillTx/>
                          <a:latin typeface="+mn-lt"/>
                          <a:ea typeface="+mn-ea"/>
                          <a:cs typeface="+mn-cs"/>
                        </a:rPr>
                        <a:t>
Deutschland belegt nur noch Rang vier der größten Waffenhändler. Das muss besser werden. 
Ein Lied als Motivationshilfe für Mutti &amp; Co.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Name</a:t>
                      </a:r>
                      <a:r>
                        <a:rPr kumimoji="0" lang="de-DE" sz="1000" b="0" i="0" u="none" strike="noStrike" kern="1200" cap="none" spc="0" normalizeH="0" baseline="0" noProof="0">
                          <a:ln>
                            <a:noFill/>
                          </a:ln>
                          <a:solidFill>
                            <a:prstClr val="black"/>
                          </a:solidFill>
                          <a:effectLst/>
                          <a:uLnTx/>
                          <a:uFillTx/>
                          <a:latin typeface="+mn-lt"/>
                          <a:ea typeface="+mn-ea"/>
                          <a:cs typeface="+mn-cs"/>
                        </a:rPr>
                        <a:t>: Ein bisschen Schießen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96933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3 - 2018-03-24 11:21:52</a:t>
                      </a:r>
                      <a:r>
                        <a:rPr kumimoji="0" lang="de-DE" sz="1000" b="0" i="0" u="none" strike="noStrike" kern="1200" cap="none" spc="0" normalizeH="0" baseline="0" noProof="0">
                          <a:ln>
                            <a:noFill/>
                          </a:ln>
                          <a:solidFill>
                            <a:prstClr val="black"/>
                          </a:solidFill>
                          <a:effectLst/>
                          <a:uLnTx/>
                          <a:uFillTx/>
                          <a:latin typeface="+mn-lt"/>
                          <a:ea typeface="+mn-ea"/>
                          <a:cs typeface="+mn-cs"/>
                        </a:rPr>
                        <a:t>
Warum benimmst du dich im realen Leben nicht genauso wie auf Facebook?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Name</a:t>
                      </a:r>
                      <a:r>
                        <a:rPr kumimoji="0" lang="de-DE" sz="1000" b="0" i="0" u="none" strike="noStrike" kern="1200" cap="none" spc="0" normalizeH="0" baseline="0" noProof="0">
                          <a:ln>
                            <a:noFill/>
                          </a:ln>
                          <a:solidFill>
                            <a:prstClr val="black"/>
                          </a:solidFill>
                          <a:effectLst/>
                          <a:uLnTx/>
                          <a:uFillTx/>
                          <a:latin typeface="+mn-lt"/>
                          <a:ea typeface="+mn-ea"/>
                          <a:cs typeface="+mn-cs"/>
                        </a:rPr>
                        <a:t>: Facebook im Real 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96808613"/>
                  </a:ext>
                </a:extLst>
              </a:tr>
            </a:tbl>
          </a:graphicData>
        </a:graphic>
      </p:graphicFrame>
      <p:sp>
        <p:nvSpPr>
          <p:cNvPr id="4" name="Text Placeholder 3">
            <a:extLst>
              <a:ext uri="{FF2B5EF4-FFF2-40B4-BE49-F238E27FC236}">
                <a16:creationId xmlns:a16="http://schemas.microsoft.com/office/drawing/2014/main" id="{9DBC1F70-D1DA-49D4-AC4A-55DFE2F235C5}"/>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16278836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D9E4C-35AA-4055-8A00-CDEF5FABB496}"/>
              </a:ext>
            </a:extLst>
          </p:cNvPr>
          <p:cNvSpPr>
            <a:spLocks noGrp="1"/>
          </p:cNvSpPr>
          <p:nvPr>
            <p:ph type="title"/>
          </p:nvPr>
        </p:nvSpPr>
        <p:spPr/>
        <p:txBody>
          <a:bodyPr/>
          <a:lstStyle/>
          <a:p>
            <a:r>
              <a:rPr lang="en-US"/>
              <a:t>Eigene Videos - Crossposts - Export - 1 of 7</a:t>
            </a:r>
          </a:p>
        </p:txBody>
      </p:sp>
      <p:graphicFrame>
        <p:nvGraphicFramePr>
          <p:cNvPr id="5" name="Table Placeholder 4">
            <a:extLst>
              <a:ext uri="{FF2B5EF4-FFF2-40B4-BE49-F238E27FC236}">
                <a16:creationId xmlns:a16="http://schemas.microsoft.com/office/drawing/2014/main" id="{506B19EA-4062-4A0F-8DFF-61B770467EFB}"/>
              </a:ext>
            </a:extLst>
          </p:cNvPr>
          <p:cNvGraphicFramePr>
            <a:graphicFrameLocks noGrp="1"/>
          </p:cNvGraphicFramePr>
          <p:nvPr>
            <p:ph type="tbl" sz="quarter" idx="13"/>
            <p:extLst>
              <p:ext uri="{D42A27DB-BD31-4B8C-83A1-F6EECF244321}">
                <p14:modId xmlns:p14="http://schemas.microsoft.com/office/powerpoint/2010/main" val="1957336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839954051"/>
                    </a:ext>
                  </a:extLst>
                </a:gridCol>
                <a:gridCol w="493776">
                  <a:extLst>
                    <a:ext uri="{9D8B030D-6E8A-4147-A177-3AD203B41FA5}">
                      <a16:colId xmlns:a16="http://schemas.microsoft.com/office/drawing/2014/main" val="3140005461"/>
                    </a:ext>
                  </a:extLst>
                </a:gridCol>
                <a:gridCol w="411480">
                  <a:extLst>
                    <a:ext uri="{9D8B030D-6E8A-4147-A177-3AD203B41FA5}">
                      <a16:colId xmlns:a16="http://schemas.microsoft.com/office/drawing/2014/main" val="4224058208"/>
                    </a:ext>
                  </a:extLst>
                </a:gridCol>
                <a:gridCol w="411480">
                  <a:extLst>
                    <a:ext uri="{9D8B030D-6E8A-4147-A177-3AD203B41FA5}">
                      <a16:colId xmlns:a16="http://schemas.microsoft.com/office/drawing/2014/main" val="2006687531"/>
                    </a:ext>
                  </a:extLst>
                </a:gridCol>
                <a:gridCol w="246888">
                  <a:extLst>
                    <a:ext uri="{9D8B030D-6E8A-4147-A177-3AD203B41FA5}">
                      <a16:colId xmlns:a16="http://schemas.microsoft.com/office/drawing/2014/main" val="1240437519"/>
                    </a:ext>
                  </a:extLst>
                </a:gridCol>
                <a:gridCol w="658368">
                  <a:extLst>
                    <a:ext uri="{9D8B030D-6E8A-4147-A177-3AD203B41FA5}">
                      <a16:colId xmlns:a16="http://schemas.microsoft.com/office/drawing/2014/main" val="3446422383"/>
                    </a:ext>
                  </a:extLst>
                </a:gridCol>
                <a:gridCol w="576072">
                  <a:extLst>
                    <a:ext uri="{9D8B030D-6E8A-4147-A177-3AD203B41FA5}">
                      <a16:colId xmlns:a16="http://schemas.microsoft.com/office/drawing/2014/main" val="686980853"/>
                    </a:ext>
                  </a:extLst>
                </a:gridCol>
                <a:gridCol w="576072">
                  <a:extLst>
                    <a:ext uri="{9D8B030D-6E8A-4147-A177-3AD203B41FA5}">
                      <a16:colId xmlns:a16="http://schemas.microsoft.com/office/drawing/2014/main" val="285010419"/>
                    </a:ext>
                  </a:extLst>
                </a:gridCol>
                <a:gridCol w="411480">
                  <a:extLst>
                    <a:ext uri="{9D8B030D-6E8A-4147-A177-3AD203B41FA5}">
                      <a16:colId xmlns:a16="http://schemas.microsoft.com/office/drawing/2014/main" val="2512512931"/>
                    </a:ext>
                  </a:extLst>
                </a:gridCol>
                <a:gridCol w="658368">
                  <a:extLst>
                    <a:ext uri="{9D8B030D-6E8A-4147-A177-3AD203B41FA5}">
                      <a16:colId xmlns:a16="http://schemas.microsoft.com/office/drawing/2014/main" val="2008568974"/>
                    </a:ext>
                  </a:extLst>
                </a:gridCol>
                <a:gridCol w="329184">
                  <a:extLst>
                    <a:ext uri="{9D8B030D-6E8A-4147-A177-3AD203B41FA5}">
                      <a16:colId xmlns:a16="http://schemas.microsoft.com/office/drawing/2014/main" val="51187425"/>
                    </a:ext>
                  </a:extLst>
                </a:gridCol>
                <a:gridCol w="493776">
                  <a:extLst>
                    <a:ext uri="{9D8B030D-6E8A-4147-A177-3AD203B41FA5}">
                      <a16:colId xmlns:a16="http://schemas.microsoft.com/office/drawing/2014/main" val="2843988706"/>
                    </a:ext>
                  </a:extLst>
                </a:gridCol>
                <a:gridCol w="329184">
                  <a:extLst>
                    <a:ext uri="{9D8B030D-6E8A-4147-A177-3AD203B41FA5}">
                      <a16:colId xmlns:a16="http://schemas.microsoft.com/office/drawing/2014/main" val="869959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585796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3 - 2018-03-22 08:53:26</a:t>
                      </a:r>
                      <a:r>
                        <a:rPr kumimoji="0" lang="de-DE" sz="1000" b="0" i="0" u="none" strike="noStrike" kern="1200" cap="none" spc="0" normalizeH="0" baseline="0" noProof="0">
                          <a:ln>
                            <a:noFill/>
                          </a:ln>
                          <a:solidFill>
                            <a:prstClr val="black"/>
                          </a:solidFill>
                          <a:effectLst/>
                          <a:uLnTx/>
                          <a:uFillTx/>
                          <a:latin typeface="+mn-lt"/>
                          <a:ea typeface="+mn-ea"/>
                          <a:cs typeface="+mn-cs"/>
                        </a:rPr>
                        <a:t>
Deutschland. Das Land der haptischen Simulationen.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1467383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5727</a:t>
                      </a:r>
                    </a:p>
                  </a:txBody>
                  <a:tcPr/>
                </a:tc>
                <a:extLst>
                  <a:ext uri="{0D108BD9-81ED-4DB2-BD59-A6C34878D82A}">
                    <a16:rowId xmlns:a16="http://schemas.microsoft.com/office/drawing/2014/main" val="2376605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3 - 2018-04-02 11:57:48</a:t>
                      </a:r>
                      <a:r>
                        <a:rPr kumimoji="0" lang="de-DE" sz="1000" b="0" i="0" u="none" strike="noStrike" kern="1200" cap="none" spc="0" normalizeH="0" baseline="0" noProof="0">
                          <a:ln>
                            <a:noFill/>
                          </a:ln>
                          <a:solidFill>
                            <a:prstClr val="black"/>
                          </a:solidFill>
                          <a:effectLst/>
                          <a:uLnTx/>
                          <a:uFillTx/>
                          <a:latin typeface="+mn-lt"/>
                          <a:ea typeface="+mn-ea"/>
                          <a:cs typeface="+mn-cs"/>
                        </a:rPr>
                        <a:t>
Entspannender als Neujahrspringen: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3458</a:t>
                      </a:r>
                    </a:p>
                  </a:txBody>
                  <a:tcPr/>
                </a:tc>
                <a:extLst>
                  <a:ext uri="{0D108BD9-81ED-4DB2-BD59-A6C34878D82A}">
                    <a16:rowId xmlns:a16="http://schemas.microsoft.com/office/drawing/2014/main" val="3954435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3 - 2018-03-29 11:58:12</a:t>
                      </a:r>
                      <a:r>
                        <a:rPr kumimoji="0" lang="de-DE" sz="1000" b="0" i="0" u="none" strike="noStrike" kern="1200" cap="none" spc="0" normalizeH="0" baseline="0" noProof="0">
                          <a:ln>
                            <a:noFill/>
                          </a:ln>
                          <a:solidFill>
                            <a:prstClr val="black"/>
                          </a:solidFill>
                          <a:effectLst/>
                          <a:uLnTx/>
                          <a:uFillTx/>
                          <a:latin typeface="+mn-lt"/>
                          <a:ea typeface="+mn-ea"/>
                          <a:cs typeface="+mn-cs"/>
                        </a:rPr>
                        <a:t>
Kannste dir nicht ausdenken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2699</a:t>
                      </a:r>
                    </a:p>
                  </a:txBody>
                  <a:tcPr/>
                </a:tc>
                <a:extLst>
                  <a:ext uri="{0D108BD9-81ED-4DB2-BD59-A6C34878D82A}">
                    <a16:rowId xmlns:a16="http://schemas.microsoft.com/office/drawing/2014/main" val="1252455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mn-lt"/>
                          <a:ea typeface="+mn-ea"/>
                          <a:cs typeface="+mn-cs"/>
                        </a:rPr>
                        <a:t>Extra 3 - 2018-03-27 08:27:28</a:t>
                      </a:r>
                      <a:r>
                        <a:rPr kumimoji="0" lang="sv-SE" sz="1000" b="0" i="0" u="none" strike="noStrike" kern="1200" cap="none" spc="0" normalizeH="0" baseline="0" noProof="0">
                          <a:ln>
                            <a:noFill/>
                          </a:ln>
                          <a:solidFill>
                            <a:prstClr val="black"/>
                          </a:solidFill>
                          <a:effectLst/>
                          <a:uLnTx/>
                          <a:uFillTx/>
                          <a:latin typeface="+mn-lt"/>
                          <a:ea typeface="+mn-ea"/>
                          <a:cs typeface="+mn-cs"/>
                        </a:rPr>
                        <a:t>
Was los, Digga, spahn 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9180</a:t>
                      </a:r>
                    </a:p>
                  </a:txBody>
                  <a:tcPr/>
                </a:tc>
                <a:extLst>
                  <a:ext uri="{0D108BD9-81ED-4DB2-BD59-A6C34878D82A}">
                    <a16:rowId xmlns:a16="http://schemas.microsoft.com/office/drawing/2014/main" val="2603716662"/>
                  </a:ext>
                </a:extLst>
              </a:tr>
            </a:tbl>
          </a:graphicData>
        </a:graphic>
      </p:graphicFrame>
      <p:sp>
        <p:nvSpPr>
          <p:cNvPr id="4" name="Text Placeholder 3">
            <a:extLst>
              <a:ext uri="{FF2B5EF4-FFF2-40B4-BE49-F238E27FC236}">
                <a16:creationId xmlns:a16="http://schemas.microsoft.com/office/drawing/2014/main" id="{DCB52420-1860-4044-8868-BA042270A2B3}"/>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35193819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E0D9F-CF0B-47DD-9C39-F0753949F8B6}"/>
              </a:ext>
            </a:extLst>
          </p:cNvPr>
          <p:cNvSpPr>
            <a:spLocks noGrp="1"/>
          </p:cNvSpPr>
          <p:nvPr>
            <p:ph type="title"/>
          </p:nvPr>
        </p:nvSpPr>
        <p:spPr/>
        <p:txBody>
          <a:bodyPr/>
          <a:lstStyle/>
          <a:p>
            <a:r>
              <a:rPr lang="en-US"/>
              <a:t>Eigene Videos - Crossposts - Export - 2 of 7</a:t>
            </a:r>
          </a:p>
        </p:txBody>
      </p:sp>
      <p:graphicFrame>
        <p:nvGraphicFramePr>
          <p:cNvPr id="5" name="Table Placeholder 4">
            <a:extLst>
              <a:ext uri="{FF2B5EF4-FFF2-40B4-BE49-F238E27FC236}">
                <a16:creationId xmlns:a16="http://schemas.microsoft.com/office/drawing/2014/main" id="{3CA41344-08A2-49BC-926F-9EA0B70C64AA}"/>
              </a:ext>
            </a:extLst>
          </p:cNvPr>
          <p:cNvGraphicFramePr>
            <a:graphicFrameLocks noGrp="1"/>
          </p:cNvGraphicFramePr>
          <p:nvPr>
            <p:ph type="tbl" sz="quarter" idx="13"/>
            <p:extLst>
              <p:ext uri="{D42A27DB-BD31-4B8C-83A1-F6EECF244321}">
                <p14:modId xmlns:p14="http://schemas.microsoft.com/office/powerpoint/2010/main" val="1594047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710186744"/>
                    </a:ext>
                  </a:extLst>
                </a:gridCol>
                <a:gridCol w="493776">
                  <a:extLst>
                    <a:ext uri="{9D8B030D-6E8A-4147-A177-3AD203B41FA5}">
                      <a16:colId xmlns:a16="http://schemas.microsoft.com/office/drawing/2014/main" val="1794218446"/>
                    </a:ext>
                  </a:extLst>
                </a:gridCol>
                <a:gridCol w="411480">
                  <a:extLst>
                    <a:ext uri="{9D8B030D-6E8A-4147-A177-3AD203B41FA5}">
                      <a16:colId xmlns:a16="http://schemas.microsoft.com/office/drawing/2014/main" val="1919775132"/>
                    </a:ext>
                  </a:extLst>
                </a:gridCol>
                <a:gridCol w="411480">
                  <a:extLst>
                    <a:ext uri="{9D8B030D-6E8A-4147-A177-3AD203B41FA5}">
                      <a16:colId xmlns:a16="http://schemas.microsoft.com/office/drawing/2014/main" val="1618554846"/>
                    </a:ext>
                  </a:extLst>
                </a:gridCol>
                <a:gridCol w="246888">
                  <a:extLst>
                    <a:ext uri="{9D8B030D-6E8A-4147-A177-3AD203B41FA5}">
                      <a16:colId xmlns:a16="http://schemas.microsoft.com/office/drawing/2014/main" val="1491460645"/>
                    </a:ext>
                  </a:extLst>
                </a:gridCol>
                <a:gridCol w="658368">
                  <a:extLst>
                    <a:ext uri="{9D8B030D-6E8A-4147-A177-3AD203B41FA5}">
                      <a16:colId xmlns:a16="http://schemas.microsoft.com/office/drawing/2014/main" val="736383272"/>
                    </a:ext>
                  </a:extLst>
                </a:gridCol>
                <a:gridCol w="576072">
                  <a:extLst>
                    <a:ext uri="{9D8B030D-6E8A-4147-A177-3AD203B41FA5}">
                      <a16:colId xmlns:a16="http://schemas.microsoft.com/office/drawing/2014/main" val="3315778972"/>
                    </a:ext>
                  </a:extLst>
                </a:gridCol>
                <a:gridCol w="576072">
                  <a:extLst>
                    <a:ext uri="{9D8B030D-6E8A-4147-A177-3AD203B41FA5}">
                      <a16:colId xmlns:a16="http://schemas.microsoft.com/office/drawing/2014/main" val="2744302234"/>
                    </a:ext>
                  </a:extLst>
                </a:gridCol>
                <a:gridCol w="411480">
                  <a:extLst>
                    <a:ext uri="{9D8B030D-6E8A-4147-A177-3AD203B41FA5}">
                      <a16:colId xmlns:a16="http://schemas.microsoft.com/office/drawing/2014/main" val="2382566539"/>
                    </a:ext>
                  </a:extLst>
                </a:gridCol>
                <a:gridCol w="658368">
                  <a:extLst>
                    <a:ext uri="{9D8B030D-6E8A-4147-A177-3AD203B41FA5}">
                      <a16:colId xmlns:a16="http://schemas.microsoft.com/office/drawing/2014/main" val="302626619"/>
                    </a:ext>
                  </a:extLst>
                </a:gridCol>
                <a:gridCol w="329184">
                  <a:extLst>
                    <a:ext uri="{9D8B030D-6E8A-4147-A177-3AD203B41FA5}">
                      <a16:colId xmlns:a16="http://schemas.microsoft.com/office/drawing/2014/main" val="1524534123"/>
                    </a:ext>
                  </a:extLst>
                </a:gridCol>
                <a:gridCol w="493776">
                  <a:extLst>
                    <a:ext uri="{9D8B030D-6E8A-4147-A177-3AD203B41FA5}">
                      <a16:colId xmlns:a16="http://schemas.microsoft.com/office/drawing/2014/main" val="1228576554"/>
                    </a:ext>
                  </a:extLst>
                </a:gridCol>
                <a:gridCol w="329184">
                  <a:extLst>
                    <a:ext uri="{9D8B030D-6E8A-4147-A177-3AD203B41FA5}">
                      <a16:colId xmlns:a16="http://schemas.microsoft.com/office/drawing/2014/main" val="2716417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4016559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3 - 2018-03-28 08:12:00</a:t>
                      </a:r>
                      <a:r>
                        <a:rPr kumimoji="0" lang="de-DE" sz="1000" b="0" i="0" u="none" strike="noStrike" kern="1200" cap="none" spc="0" normalizeH="0" baseline="0" noProof="0">
                          <a:ln>
                            <a:noFill/>
                          </a:ln>
                          <a:solidFill>
                            <a:prstClr val="black"/>
                          </a:solidFill>
                          <a:effectLst/>
                          <a:uLnTx/>
                          <a:uFillTx/>
                          <a:latin typeface="+mn-lt"/>
                          <a:ea typeface="+mn-ea"/>
                          <a:cs typeface="+mn-cs"/>
                        </a:rPr>
                        <a:t>
Warst Du schon mal in Elmshorn? Schau diesen Film, dann willste hin.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2368</a:t>
                      </a:r>
                    </a:p>
                  </a:txBody>
                  <a:tcPr/>
                </a:tc>
                <a:extLst>
                  <a:ext uri="{0D108BD9-81ED-4DB2-BD59-A6C34878D82A}">
                    <a16:rowId xmlns:a16="http://schemas.microsoft.com/office/drawing/2014/main" val="2074902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3 - 2018-03-21 13:10:32</a:t>
                      </a:r>
                      <a:r>
                        <a:rPr kumimoji="0" lang="de-DE" sz="1000" b="0" i="0" u="none" strike="noStrike" kern="1200" cap="none" spc="0" normalizeH="0" baseline="0" noProof="0">
                          <a:ln>
                            <a:noFill/>
                          </a:ln>
                          <a:solidFill>
                            <a:prstClr val="black"/>
                          </a:solidFill>
                          <a:effectLst/>
                          <a:uLnTx/>
                          <a:uFillTx/>
                          <a:latin typeface="+mn-lt"/>
                          <a:ea typeface="+mn-ea"/>
                          <a:cs typeface="+mn-cs"/>
                        </a:rPr>
                        <a:t>
Viele User wollen wegen des neuesten Datenskandals ihr Konto löschen. Dabei ist Facebook doch eine grandiose Sache!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2580</a:t>
                      </a:r>
                    </a:p>
                  </a:txBody>
                  <a:tcPr/>
                </a:tc>
                <a:extLst>
                  <a:ext uri="{0D108BD9-81ED-4DB2-BD59-A6C34878D82A}">
                    <a16:rowId xmlns:a16="http://schemas.microsoft.com/office/drawing/2014/main" val="354548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3 - 2018-03-27 14:58:17</a:t>
                      </a:r>
                      <a:r>
                        <a:rPr kumimoji="0" lang="de-DE" sz="1000" b="0" i="0" u="none" strike="noStrike" kern="1200" cap="none" spc="0" normalizeH="0" baseline="0" noProof="0">
                          <a:ln>
                            <a:noFill/>
                          </a:ln>
                          <a:solidFill>
                            <a:prstClr val="black"/>
                          </a:solidFill>
                          <a:effectLst/>
                          <a:uLnTx/>
                          <a:uFillTx/>
                          <a:latin typeface="+mn-lt"/>
                          <a:ea typeface="+mn-ea"/>
                          <a:cs typeface="+mn-cs"/>
                        </a:rPr>
                        <a:t>
Vergesst Stuttgart 21! Der Bahnhof der Zukunft ist dieser hier: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a:t>
                      </a:r>
                    </a:p>
                  </a:txBody>
                  <a:tcPr/>
                </a:tc>
                <a:extLst>
                  <a:ext uri="{0D108BD9-81ED-4DB2-BD59-A6C34878D82A}">
                    <a16:rowId xmlns:a16="http://schemas.microsoft.com/office/drawing/2014/main" val="1460820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3 - 2018-03-28 13:09:41</a:t>
                      </a:r>
                      <a:r>
                        <a:rPr kumimoji="0" lang="de-DE" sz="1000" b="0" i="0" u="none" strike="noStrike" kern="1200" cap="none" spc="0" normalizeH="0" baseline="0" noProof="0">
                          <a:ln>
                            <a:noFill/>
                          </a:ln>
                          <a:solidFill>
                            <a:prstClr val="black"/>
                          </a:solidFill>
                          <a:effectLst/>
                          <a:uLnTx/>
                          <a:uFillTx/>
                          <a:latin typeface="+mn-lt"/>
                          <a:ea typeface="+mn-ea"/>
                          <a:cs typeface="+mn-cs"/>
                        </a:rPr>
                        <a:t>
Deutschland belegt nur noch Rang vier der größten Waffenhändler. Das muss besser werden. 
Ein Lied als Motivationshilfe für Mutti &amp; 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4799</a:t>
                      </a:r>
                    </a:p>
                  </a:txBody>
                  <a:tcPr/>
                </a:tc>
                <a:extLst>
                  <a:ext uri="{0D108BD9-81ED-4DB2-BD59-A6C34878D82A}">
                    <a16:rowId xmlns:a16="http://schemas.microsoft.com/office/drawing/2014/main" val="1852267084"/>
                  </a:ext>
                </a:extLst>
              </a:tr>
            </a:tbl>
          </a:graphicData>
        </a:graphic>
      </p:graphicFrame>
      <p:sp>
        <p:nvSpPr>
          <p:cNvPr id="4" name="Text Placeholder 3">
            <a:extLst>
              <a:ext uri="{FF2B5EF4-FFF2-40B4-BE49-F238E27FC236}">
                <a16:creationId xmlns:a16="http://schemas.microsoft.com/office/drawing/2014/main" id="{AA548634-5999-4D0F-B210-506DBC29231D}"/>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4124659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E1BF8-2C95-4C7A-A065-A1DDA0641A39}"/>
              </a:ext>
            </a:extLst>
          </p:cNvPr>
          <p:cNvSpPr>
            <a:spLocks noGrp="1"/>
          </p:cNvSpPr>
          <p:nvPr>
            <p:ph type="title"/>
          </p:nvPr>
        </p:nvSpPr>
        <p:spPr/>
        <p:txBody>
          <a:bodyPr/>
          <a:lstStyle/>
          <a:p>
            <a:r>
              <a:rPr lang="en-US"/>
              <a:t>Eigene Videos - Crossposts - Export - 3 of 7</a:t>
            </a:r>
          </a:p>
        </p:txBody>
      </p:sp>
      <p:graphicFrame>
        <p:nvGraphicFramePr>
          <p:cNvPr id="5" name="Table Placeholder 4">
            <a:extLst>
              <a:ext uri="{FF2B5EF4-FFF2-40B4-BE49-F238E27FC236}">
                <a16:creationId xmlns:a16="http://schemas.microsoft.com/office/drawing/2014/main" id="{BD55C238-5C29-4C05-9172-269C550F9940}"/>
              </a:ext>
            </a:extLst>
          </p:cNvPr>
          <p:cNvGraphicFramePr>
            <a:graphicFrameLocks noGrp="1"/>
          </p:cNvGraphicFramePr>
          <p:nvPr>
            <p:ph type="tbl" sz="quarter" idx="13"/>
            <p:extLst>
              <p:ext uri="{D42A27DB-BD31-4B8C-83A1-F6EECF244321}">
                <p14:modId xmlns:p14="http://schemas.microsoft.com/office/powerpoint/2010/main" val="23735574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934553825"/>
                    </a:ext>
                  </a:extLst>
                </a:gridCol>
                <a:gridCol w="493776">
                  <a:extLst>
                    <a:ext uri="{9D8B030D-6E8A-4147-A177-3AD203B41FA5}">
                      <a16:colId xmlns:a16="http://schemas.microsoft.com/office/drawing/2014/main" val="3923430317"/>
                    </a:ext>
                  </a:extLst>
                </a:gridCol>
                <a:gridCol w="411480">
                  <a:extLst>
                    <a:ext uri="{9D8B030D-6E8A-4147-A177-3AD203B41FA5}">
                      <a16:colId xmlns:a16="http://schemas.microsoft.com/office/drawing/2014/main" val="681486217"/>
                    </a:ext>
                  </a:extLst>
                </a:gridCol>
                <a:gridCol w="411480">
                  <a:extLst>
                    <a:ext uri="{9D8B030D-6E8A-4147-A177-3AD203B41FA5}">
                      <a16:colId xmlns:a16="http://schemas.microsoft.com/office/drawing/2014/main" val="1943946333"/>
                    </a:ext>
                  </a:extLst>
                </a:gridCol>
                <a:gridCol w="246888">
                  <a:extLst>
                    <a:ext uri="{9D8B030D-6E8A-4147-A177-3AD203B41FA5}">
                      <a16:colId xmlns:a16="http://schemas.microsoft.com/office/drawing/2014/main" val="1270071340"/>
                    </a:ext>
                  </a:extLst>
                </a:gridCol>
                <a:gridCol w="658368">
                  <a:extLst>
                    <a:ext uri="{9D8B030D-6E8A-4147-A177-3AD203B41FA5}">
                      <a16:colId xmlns:a16="http://schemas.microsoft.com/office/drawing/2014/main" val="859463383"/>
                    </a:ext>
                  </a:extLst>
                </a:gridCol>
                <a:gridCol w="576072">
                  <a:extLst>
                    <a:ext uri="{9D8B030D-6E8A-4147-A177-3AD203B41FA5}">
                      <a16:colId xmlns:a16="http://schemas.microsoft.com/office/drawing/2014/main" val="2730726593"/>
                    </a:ext>
                  </a:extLst>
                </a:gridCol>
                <a:gridCol w="576072">
                  <a:extLst>
                    <a:ext uri="{9D8B030D-6E8A-4147-A177-3AD203B41FA5}">
                      <a16:colId xmlns:a16="http://schemas.microsoft.com/office/drawing/2014/main" val="3483014342"/>
                    </a:ext>
                  </a:extLst>
                </a:gridCol>
                <a:gridCol w="411480">
                  <a:extLst>
                    <a:ext uri="{9D8B030D-6E8A-4147-A177-3AD203B41FA5}">
                      <a16:colId xmlns:a16="http://schemas.microsoft.com/office/drawing/2014/main" val="1995646464"/>
                    </a:ext>
                  </a:extLst>
                </a:gridCol>
                <a:gridCol w="658368">
                  <a:extLst>
                    <a:ext uri="{9D8B030D-6E8A-4147-A177-3AD203B41FA5}">
                      <a16:colId xmlns:a16="http://schemas.microsoft.com/office/drawing/2014/main" val="3825478827"/>
                    </a:ext>
                  </a:extLst>
                </a:gridCol>
                <a:gridCol w="329184">
                  <a:extLst>
                    <a:ext uri="{9D8B030D-6E8A-4147-A177-3AD203B41FA5}">
                      <a16:colId xmlns:a16="http://schemas.microsoft.com/office/drawing/2014/main" val="1559809306"/>
                    </a:ext>
                  </a:extLst>
                </a:gridCol>
                <a:gridCol w="493776">
                  <a:extLst>
                    <a:ext uri="{9D8B030D-6E8A-4147-A177-3AD203B41FA5}">
                      <a16:colId xmlns:a16="http://schemas.microsoft.com/office/drawing/2014/main" val="546437395"/>
                    </a:ext>
                  </a:extLst>
                </a:gridCol>
                <a:gridCol w="329184">
                  <a:extLst>
                    <a:ext uri="{9D8B030D-6E8A-4147-A177-3AD203B41FA5}">
                      <a16:colId xmlns:a16="http://schemas.microsoft.com/office/drawing/2014/main" val="2626144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791186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3 - 2018-03-21 16:23:52</a:t>
                      </a:r>
                      <a:r>
                        <a:rPr kumimoji="0" lang="de-DE" sz="1000" b="0" i="0" u="none" strike="noStrike" kern="1200" cap="none" spc="0" normalizeH="0" baseline="0" noProof="0">
                          <a:ln>
                            <a:noFill/>
                          </a:ln>
                          <a:solidFill>
                            <a:prstClr val="black"/>
                          </a:solidFill>
                          <a:effectLst/>
                          <a:uLnTx/>
                          <a:uFillTx/>
                          <a:latin typeface="+mn-lt"/>
                          <a:ea typeface="+mn-ea"/>
                          <a:cs typeface="+mn-cs"/>
                        </a:rPr>
                        <a:t>
Datenklau? Ja, ja ... Facebook ist ein Saftladen. Aber Soziale Medien Abstinenz kann auch keine Lösung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2764</a:t>
                      </a:r>
                    </a:p>
                  </a:txBody>
                  <a:tcPr/>
                </a:tc>
                <a:extLst>
                  <a:ext uri="{0D108BD9-81ED-4DB2-BD59-A6C34878D82A}">
                    <a16:rowId xmlns:a16="http://schemas.microsoft.com/office/drawing/2014/main" val="547519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3 - 2018-03-23 11:11:58</a:t>
                      </a:r>
                      <a:r>
                        <a:rPr kumimoji="0" lang="de-DE" sz="1000" b="0" i="0" u="none" strike="noStrike" kern="1200" cap="none" spc="0" normalizeH="0" baseline="0" noProof="0">
                          <a:ln>
                            <a:noFill/>
                          </a:ln>
                          <a:solidFill>
                            <a:prstClr val="black"/>
                          </a:solidFill>
                          <a:effectLst/>
                          <a:uLnTx/>
                          <a:uFillTx/>
                          <a:latin typeface="+mn-lt"/>
                          <a:ea typeface="+mn-ea"/>
                          <a:cs typeface="+mn-cs"/>
                        </a:rPr>
                        <a:t>
Wohlhabende Männer werden im Schnitt 81 Jahre alt. Männer, die an oder unter der Armutsgrenze leben, werden nur 70 Jahre alt. Und viele von denen leben auch nur so lange, weil sie warten müssen, bis sie sich die eigene Beerdigung leisten können.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3495</a:t>
                      </a:r>
                    </a:p>
                  </a:txBody>
                  <a:tcPr/>
                </a:tc>
                <a:extLst>
                  <a:ext uri="{0D108BD9-81ED-4DB2-BD59-A6C34878D82A}">
                    <a16:rowId xmlns:a16="http://schemas.microsoft.com/office/drawing/2014/main" val="2615025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3 - 2018-03-24 11:21:52</a:t>
                      </a:r>
                      <a:r>
                        <a:rPr kumimoji="0" lang="de-DE" sz="1000" b="0" i="0" u="none" strike="noStrike" kern="1200" cap="none" spc="0" normalizeH="0" baseline="0" noProof="0">
                          <a:ln>
                            <a:noFill/>
                          </a:ln>
                          <a:solidFill>
                            <a:prstClr val="black"/>
                          </a:solidFill>
                          <a:effectLst/>
                          <a:uLnTx/>
                          <a:uFillTx/>
                          <a:latin typeface="+mn-lt"/>
                          <a:ea typeface="+mn-ea"/>
                          <a:cs typeface="+mn-cs"/>
                        </a:rPr>
                        <a:t>
Warum benimmst du dich im realen Leben nicht genauso wie auf Facebook?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5314</a:t>
                      </a:r>
                    </a:p>
                  </a:txBody>
                  <a:tcPr/>
                </a:tc>
                <a:extLst>
                  <a:ext uri="{0D108BD9-81ED-4DB2-BD59-A6C34878D82A}">
                    <a16:rowId xmlns:a16="http://schemas.microsoft.com/office/drawing/2014/main" val="1861301773"/>
                  </a:ext>
                </a:extLst>
              </a:tr>
            </a:tbl>
          </a:graphicData>
        </a:graphic>
      </p:graphicFrame>
      <p:sp>
        <p:nvSpPr>
          <p:cNvPr id="4" name="Text Placeholder 3">
            <a:extLst>
              <a:ext uri="{FF2B5EF4-FFF2-40B4-BE49-F238E27FC236}">
                <a16:creationId xmlns:a16="http://schemas.microsoft.com/office/drawing/2014/main" id="{CF570403-76AA-41E0-9857-5F3A18BDA109}"/>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11912627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43F8F-951A-40CA-82CB-1E1B8CE0429F}"/>
              </a:ext>
            </a:extLst>
          </p:cNvPr>
          <p:cNvSpPr>
            <a:spLocks noGrp="1"/>
          </p:cNvSpPr>
          <p:nvPr>
            <p:ph type="title"/>
          </p:nvPr>
        </p:nvSpPr>
        <p:spPr/>
        <p:txBody>
          <a:bodyPr/>
          <a:lstStyle/>
          <a:p>
            <a:r>
              <a:rPr lang="en-US"/>
              <a:t>Eigene Videos - Crossposts - Export - 4 of 7</a:t>
            </a:r>
          </a:p>
        </p:txBody>
      </p:sp>
      <p:graphicFrame>
        <p:nvGraphicFramePr>
          <p:cNvPr id="5" name="Table Placeholder 4">
            <a:extLst>
              <a:ext uri="{FF2B5EF4-FFF2-40B4-BE49-F238E27FC236}">
                <a16:creationId xmlns:a16="http://schemas.microsoft.com/office/drawing/2014/main" id="{D0F8F420-E56A-4A8D-8CBA-AE35274B6804}"/>
              </a:ext>
            </a:extLst>
          </p:cNvPr>
          <p:cNvGraphicFramePr>
            <a:graphicFrameLocks noGrp="1"/>
          </p:cNvGraphicFramePr>
          <p:nvPr>
            <p:ph type="tbl" sz="quarter" idx="13"/>
            <p:extLst>
              <p:ext uri="{D42A27DB-BD31-4B8C-83A1-F6EECF244321}">
                <p14:modId xmlns:p14="http://schemas.microsoft.com/office/powerpoint/2010/main" val="3010743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647857454"/>
                    </a:ext>
                  </a:extLst>
                </a:gridCol>
                <a:gridCol w="493776">
                  <a:extLst>
                    <a:ext uri="{9D8B030D-6E8A-4147-A177-3AD203B41FA5}">
                      <a16:colId xmlns:a16="http://schemas.microsoft.com/office/drawing/2014/main" val="3208899199"/>
                    </a:ext>
                  </a:extLst>
                </a:gridCol>
                <a:gridCol w="411480">
                  <a:extLst>
                    <a:ext uri="{9D8B030D-6E8A-4147-A177-3AD203B41FA5}">
                      <a16:colId xmlns:a16="http://schemas.microsoft.com/office/drawing/2014/main" val="122674834"/>
                    </a:ext>
                  </a:extLst>
                </a:gridCol>
                <a:gridCol w="411480">
                  <a:extLst>
                    <a:ext uri="{9D8B030D-6E8A-4147-A177-3AD203B41FA5}">
                      <a16:colId xmlns:a16="http://schemas.microsoft.com/office/drawing/2014/main" val="1642137171"/>
                    </a:ext>
                  </a:extLst>
                </a:gridCol>
                <a:gridCol w="246888">
                  <a:extLst>
                    <a:ext uri="{9D8B030D-6E8A-4147-A177-3AD203B41FA5}">
                      <a16:colId xmlns:a16="http://schemas.microsoft.com/office/drawing/2014/main" val="4286549766"/>
                    </a:ext>
                  </a:extLst>
                </a:gridCol>
                <a:gridCol w="658368">
                  <a:extLst>
                    <a:ext uri="{9D8B030D-6E8A-4147-A177-3AD203B41FA5}">
                      <a16:colId xmlns:a16="http://schemas.microsoft.com/office/drawing/2014/main" val="869028091"/>
                    </a:ext>
                  </a:extLst>
                </a:gridCol>
                <a:gridCol w="576072">
                  <a:extLst>
                    <a:ext uri="{9D8B030D-6E8A-4147-A177-3AD203B41FA5}">
                      <a16:colId xmlns:a16="http://schemas.microsoft.com/office/drawing/2014/main" val="4056742433"/>
                    </a:ext>
                  </a:extLst>
                </a:gridCol>
                <a:gridCol w="576072">
                  <a:extLst>
                    <a:ext uri="{9D8B030D-6E8A-4147-A177-3AD203B41FA5}">
                      <a16:colId xmlns:a16="http://schemas.microsoft.com/office/drawing/2014/main" val="1951353649"/>
                    </a:ext>
                  </a:extLst>
                </a:gridCol>
                <a:gridCol w="411480">
                  <a:extLst>
                    <a:ext uri="{9D8B030D-6E8A-4147-A177-3AD203B41FA5}">
                      <a16:colId xmlns:a16="http://schemas.microsoft.com/office/drawing/2014/main" val="3705902277"/>
                    </a:ext>
                  </a:extLst>
                </a:gridCol>
                <a:gridCol w="658368">
                  <a:extLst>
                    <a:ext uri="{9D8B030D-6E8A-4147-A177-3AD203B41FA5}">
                      <a16:colId xmlns:a16="http://schemas.microsoft.com/office/drawing/2014/main" val="1783678292"/>
                    </a:ext>
                  </a:extLst>
                </a:gridCol>
                <a:gridCol w="329184">
                  <a:extLst>
                    <a:ext uri="{9D8B030D-6E8A-4147-A177-3AD203B41FA5}">
                      <a16:colId xmlns:a16="http://schemas.microsoft.com/office/drawing/2014/main" val="4013846044"/>
                    </a:ext>
                  </a:extLst>
                </a:gridCol>
                <a:gridCol w="493776">
                  <a:extLst>
                    <a:ext uri="{9D8B030D-6E8A-4147-A177-3AD203B41FA5}">
                      <a16:colId xmlns:a16="http://schemas.microsoft.com/office/drawing/2014/main" val="668272450"/>
                    </a:ext>
                  </a:extLst>
                </a:gridCol>
                <a:gridCol w="329184">
                  <a:extLst>
                    <a:ext uri="{9D8B030D-6E8A-4147-A177-3AD203B41FA5}">
                      <a16:colId xmlns:a16="http://schemas.microsoft.com/office/drawing/2014/main" val="2895513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266873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3 - 2018-03-25 08:13:00</a:t>
                      </a:r>
                      <a:r>
                        <a:rPr kumimoji="0" lang="de-DE" sz="1000" b="0" i="0" u="none" strike="noStrike" kern="1200" cap="none" spc="0" normalizeH="0" baseline="0" noProof="0">
                          <a:ln>
                            <a:noFill/>
                          </a:ln>
                          <a:solidFill>
                            <a:prstClr val="black"/>
                          </a:solidFill>
                          <a:effectLst/>
                          <a:uLnTx/>
                          <a:uFillTx/>
                          <a:latin typeface="+mn-lt"/>
                          <a:ea typeface="+mn-ea"/>
                          <a:cs typeface="+mn-cs"/>
                        </a:rPr>
                        <a:t>
Tatütataaaaaaaa! Die Feuerwehr ist nicht 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a:t>
                      </a:r>
                    </a:p>
                  </a:txBody>
                  <a:tcPr/>
                </a:tc>
                <a:extLst>
                  <a:ext uri="{0D108BD9-81ED-4DB2-BD59-A6C34878D82A}">
                    <a16:rowId xmlns:a16="http://schemas.microsoft.com/office/drawing/2014/main" val="311987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3 - 2018-03-21 09:00:04</a:t>
                      </a:r>
                      <a:r>
                        <a:rPr kumimoji="0" lang="de-DE" sz="1000" b="0" i="0" u="none" strike="noStrike" kern="1200" cap="none" spc="0" normalizeH="0" baseline="0" noProof="0">
                          <a:ln>
                            <a:noFill/>
                          </a:ln>
                          <a:solidFill>
                            <a:prstClr val="black"/>
                          </a:solidFill>
                          <a:effectLst/>
                          <a:uLnTx/>
                          <a:uFillTx/>
                          <a:latin typeface="+mn-lt"/>
                          <a:ea typeface="+mn-ea"/>
                          <a:cs typeface="+mn-cs"/>
                        </a:rPr>
                        <a:t>
Facebook sind Daten von 50 Mio. Nutzern abhanden gekommen. Deine vielleicht auch. Nicht schlimm? Facebook kennt dich nicht nur besser als deine Mutter. Facebook kennt dich besser als du dich selbst!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a:t>
                      </a:r>
                    </a:p>
                  </a:txBody>
                  <a:tcPr/>
                </a:tc>
                <a:extLst>
                  <a:ext uri="{0D108BD9-81ED-4DB2-BD59-A6C34878D82A}">
                    <a16:rowId xmlns:a16="http://schemas.microsoft.com/office/drawing/2014/main" val="1747179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3 - 2018-03-31 09:29:00</a:t>
                      </a:r>
                      <a:r>
                        <a:rPr kumimoji="0" lang="de-DE" sz="1000" b="0" i="0" u="none" strike="noStrike" kern="1200" cap="none" spc="0" normalizeH="0" baseline="0" noProof="0">
                          <a:ln>
                            <a:noFill/>
                          </a:ln>
                          <a:solidFill>
                            <a:prstClr val="black"/>
                          </a:solidFill>
                          <a:effectLst/>
                          <a:uLnTx/>
                          <a:uFillTx/>
                          <a:latin typeface="+mn-lt"/>
                          <a:ea typeface="+mn-ea"/>
                          <a:cs typeface="+mn-cs"/>
                        </a:rPr>
                        <a:t>
Obacht beim Osterverkehr!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a:t>
                      </a:r>
                    </a:p>
                  </a:txBody>
                  <a:tcPr/>
                </a:tc>
                <a:extLst>
                  <a:ext uri="{0D108BD9-81ED-4DB2-BD59-A6C34878D82A}">
                    <a16:rowId xmlns:a16="http://schemas.microsoft.com/office/drawing/2014/main" val="1790223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3 - 2018-03-23 16:56:34</a:t>
                      </a:r>
                      <a:r>
                        <a:rPr kumimoji="0" lang="de-DE" sz="1000" b="0" i="0" u="none" strike="noStrike" kern="1200" cap="none" spc="0" normalizeH="0" baseline="0" noProof="0">
                          <a:ln>
                            <a:noFill/>
                          </a:ln>
                          <a:solidFill>
                            <a:prstClr val="black"/>
                          </a:solidFill>
                          <a:effectLst/>
                          <a:uLnTx/>
                          <a:uFillTx/>
                          <a:latin typeface="+mn-lt"/>
                          <a:ea typeface="+mn-ea"/>
                          <a:cs typeface="+mn-cs"/>
                        </a:rPr>
                        <a:t>
Werbung für Schwangerschaftsabbrüche? Jens Spahn muss sich das ungefähr so vorstellen.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a:t>
                      </a:r>
                    </a:p>
                  </a:txBody>
                  <a:tcPr/>
                </a:tc>
                <a:extLst>
                  <a:ext uri="{0D108BD9-81ED-4DB2-BD59-A6C34878D82A}">
                    <a16:rowId xmlns:a16="http://schemas.microsoft.com/office/drawing/2014/main" val="612982722"/>
                  </a:ext>
                </a:extLst>
              </a:tr>
            </a:tbl>
          </a:graphicData>
        </a:graphic>
      </p:graphicFrame>
      <p:sp>
        <p:nvSpPr>
          <p:cNvPr id="4" name="Text Placeholder 3">
            <a:extLst>
              <a:ext uri="{FF2B5EF4-FFF2-40B4-BE49-F238E27FC236}">
                <a16:creationId xmlns:a16="http://schemas.microsoft.com/office/drawing/2014/main" id="{52589DB3-50E5-47F1-9B49-DCE96F9CBB54}"/>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3018717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2A453-5AED-4296-98E0-B74D0DC2B242}"/>
              </a:ext>
            </a:extLst>
          </p:cNvPr>
          <p:cNvSpPr>
            <a:spLocks noGrp="1"/>
          </p:cNvSpPr>
          <p:nvPr>
            <p:ph type="title"/>
          </p:nvPr>
        </p:nvSpPr>
        <p:spPr/>
        <p:txBody>
          <a:bodyPr/>
          <a:lstStyle/>
          <a:p>
            <a:r>
              <a:rPr lang="en-US"/>
              <a:t>Eigene Videos - Crossposts - Export - 5 of 7</a:t>
            </a:r>
          </a:p>
        </p:txBody>
      </p:sp>
      <p:graphicFrame>
        <p:nvGraphicFramePr>
          <p:cNvPr id="5" name="Table Placeholder 4">
            <a:extLst>
              <a:ext uri="{FF2B5EF4-FFF2-40B4-BE49-F238E27FC236}">
                <a16:creationId xmlns:a16="http://schemas.microsoft.com/office/drawing/2014/main" id="{A7AC9067-2E90-4391-B60C-36A9496FD69A}"/>
              </a:ext>
            </a:extLst>
          </p:cNvPr>
          <p:cNvGraphicFramePr>
            <a:graphicFrameLocks noGrp="1"/>
          </p:cNvGraphicFramePr>
          <p:nvPr>
            <p:ph type="tbl" sz="quarter" idx="13"/>
            <p:extLst>
              <p:ext uri="{D42A27DB-BD31-4B8C-83A1-F6EECF244321}">
                <p14:modId xmlns:p14="http://schemas.microsoft.com/office/powerpoint/2010/main" val="3689066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32400629"/>
                    </a:ext>
                  </a:extLst>
                </a:gridCol>
                <a:gridCol w="493776">
                  <a:extLst>
                    <a:ext uri="{9D8B030D-6E8A-4147-A177-3AD203B41FA5}">
                      <a16:colId xmlns:a16="http://schemas.microsoft.com/office/drawing/2014/main" val="2712296158"/>
                    </a:ext>
                  </a:extLst>
                </a:gridCol>
                <a:gridCol w="411480">
                  <a:extLst>
                    <a:ext uri="{9D8B030D-6E8A-4147-A177-3AD203B41FA5}">
                      <a16:colId xmlns:a16="http://schemas.microsoft.com/office/drawing/2014/main" val="1446758487"/>
                    </a:ext>
                  </a:extLst>
                </a:gridCol>
                <a:gridCol w="411480">
                  <a:extLst>
                    <a:ext uri="{9D8B030D-6E8A-4147-A177-3AD203B41FA5}">
                      <a16:colId xmlns:a16="http://schemas.microsoft.com/office/drawing/2014/main" val="2799913020"/>
                    </a:ext>
                  </a:extLst>
                </a:gridCol>
                <a:gridCol w="246888">
                  <a:extLst>
                    <a:ext uri="{9D8B030D-6E8A-4147-A177-3AD203B41FA5}">
                      <a16:colId xmlns:a16="http://schemas.microsoft.com/office/drawing/2014/main" val="1006955223"/>
                    </a:ext>
                  </a:extLst>
                </a:gridCol>
                <a:gridCol w="658368">
                  <a:extLst>
                    <a:ext uri="{9D8B030D-6E8A-4147-A177-3AD203B41FA5}">
                      <a16:colId xmlns:a16="http://schemas.microsoft.com/office/drawing/2014/main" val="2930979444"/>
                    </a:ext>
                  </a:extLst>
                </a:gridCol>
                <a:gridCol w="576072">
                  <a:extLst>
                    <a:ext uri="{9D8B030D-6E8A-4147-A177-3AD203B41FA5}">
                      <a16:colId xmlns:a16="http://schemas.microsoft.com/office/drawing/2014/main" val="3701252851"/>
                    </a:ext>
                  </a:extLst>
                </a:gridCol>
                <a:gridCol w="576072">
                  <a:extLst>
                    <a:ext uri="{9D8B030D-6E8A-4147-A177-3AD203B41FA5}">
                      <a16:colId xmlns:a16="http://schemas.microsoft.com/office/drawing/2014/main" val="3262950838"/>
                    </a:ext>
                  </a:extLst>
                </a:gridCol>
                <a:gridCol w="411480">
                  <a:extLst>
                    <a:ext uri="{9D8B030D-6E8A-4147-A177-3AD203B41FA5}">
                      <a16:colId xmlns:a16="http://schemas.microsoft.com/office/drawing/2014/main" val="917283715"/>
                    </a:ext>
                  </a:extLst>
                </a:gridCol>
                <a:gridCol w="658368">
                  <a:extLst>
                    <a:ext uri="{9D8B030D-6E8A-4147-A177-3AD203B41FA5}">
                      <a16:colId xmlns:a16="http://schemas.microsoft.com/office/drawing/2014/main" val="2852484114"/>
                    </a:ext>
                  </a:extLst>
                </a:gridCol>
                <a:gridCol w="329184">
                  <a:extLst>
                    <a:ext uri="{9D8B030D-6E8A-4147-A177-3AD203B41FA5}">
                      <a16:colId xmlns:a16="http://schemas.microsoft.com/office/drawing/2014/main" val="1858334268"/>
                    </a:ext>
                  </a:extLst>
                </a:gridCol>
                <a:gridCol w="493776">
                  <a:extLst>
                    <a:ext uri="{9D8B030D-6E8A-4147-A177-3AD203B41FA5}">
                      <a16:colId xmlns:a16="http://schemas.microsoft.com/office/drawing/2014/main" val="3940875222"/>
                    </a:ext>
                  </a:extLst>
                </a:gridCol>
                <a:gridCol w="329184">
                  <a:extLst>
                    <a:ext uri="{9D8B030D-6E8A-4147-A177-3AD203B41FA5}">
                      <a16:colId xmlns:a16="http://schemas.microsoft.com/office/drawing/2014/main" val="2256217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262591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3 - 2018-04-01 09:31:00</a:t>
                      </a:r>
                      <a:r>
                        <a:rPr kumimoji="0" lang="de-DE" sz="1000" b="0" i="0" u="none" strike="noStrike" kern="1200" cap="none" spc="0" normalizeH="0" baseline="0" noProof="0">
                          <a:ln>
                            <a:noFill/>
                          </a:ln>
                          <a:solidFill>
                            <a:prstClr val="black"/>
                          </a:solidFill>
                          <a:effectLst/>
                          <a:uLnTx/>
                          <a:uFillTx/>
                          <a:latin typeface="+mn-lt"/>
                          <a:ea typeface="+mn-ea"/>
                          <a:cs typeface="+mn-cs"/>
                        </a:rPr>
                        <a:t>
Ostern. Schafe. Osterschafe. Hier ein Film mit Schafen.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a:t>
                      </a:r>
                    </a:p>
                  </a:txBody>
                  <a:tcPr/>
                </a:tc>
                <a:extLst>
                  <a:ext uri="{0D108BD9-81ED-4DB2-BD59-A6C34878D82A}">
                    <a16:rowId xmlns:a16="http://schemas.microsoft.com/office/drawing/2014/main" val="2433580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3 - 2018-03-26 08:30:00</a:t>
                      </a:r>
                      <a:r>
                        <a:rPr kumimoji="0" lang="de-DE" sz="1000" b="0" i="0" u="none" strike="noStrike" kern="1200" cap="none" spc="0" normalizeH="0" baseline="0" noProof="0">
                          <a:ln>
                            <a:noFill/>
                          </a:ln>
                          <a:solidFill>
                            <a:prstClr val="black"/>
                          </a:solidFill>
                          <a:effectLst/>
                          <a:uLnTx/>
                          <a:uFillTx/>
                          <a:latin typeface="+mn-lt"/>
                          <a:ea typeface="+mn-ea"/>
                          <a:cs typeface="+mn-cs"/>
                        </a:rPr>
                        <a:t>
Man sah das Stadttor vor lauter Bäumen nicht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a:t>
                      </a:r>
                    </a:p>
                  </a:txBody>
                  <a:tcPr/>
                </a:tc>
                <a:extLst>
                  <a:ext uri="{0D108BD9-81ED-4DB2-BD59-A6C34878D82A}">
                    <a16:rowId xmlns:a16="http://schemas.microsoft.com/office/drawing/2014/main" val="3725935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3 - 2018-03-22 16:02:00</a:t>
                      </a:r>
                      <a:r>
                        <a:rPr kumimoji="0" lang="de-DE" sz="1000" b="0" i="0" u="none" strike="noStrike" kern="1200" cap="none" spc="0" normalizeH="0" baseline="0" noProof="0">
                          <a:ln>
                            <a:noFill/>
                          </a:ln>
                          <a:solidFill>
                            <a:prstClr val="black"/>
                          </a:solidFill>
                          <a:effectLst/>
                          <a:uLnTx/>
                          <a:uFillTx/>
                          <a:latin typeface="+mn-lt"/>
                          <a:ea typeface="+mn-ea"/>
                          <a:cs typeface="+mn-cs"/>
                        </a:rPr>
                        <a:t>
Nach dem Datenskandal bei Facebook löschen immer mehr Menschen ihr Profil. Gute Idee! Facebook funktioniert nämlich auch super im Real Life! (Den ganzen Film gibt´s heute um 22:45 Uhr im Ersten)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a:t>
                      </a:r>
                    </a:p>
                  </a:txBody>
                  <a:tcPr/>
                </a:tc>
                <a:extLst>
                  <a:ext uri="{0D108BD9-81ED-4DB2-BD59-A6C34878D82A}">
                    <a16:rowId xmlns:a16="http://schemas.microsoft.com/office/drawing/2014/main" val="2528556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3 - 2018-03-22 13:56:35</a:t>
                      </a:r>
                      <a:r>
                        <a:rPr kumimoji="0" lang="de-DE" sz="1000" b="0" i="0" u="none" strike="noStrike" kern="1200" cap="none" spc="0" normalizeH="0" baseline="0" noProof="0">
                          <a:ln>
                            <a:noFill/>
                          </a:ln>
                          <a:solidFill>
                            <a:prstClr val="black"/>
                          </a:solidFill>
                          <a:effectLst/>
                          <a:uLnTx/>
                          <a:uFillTx/>
                          <a:latin typeface="+mn-lt"/>
                          <a:ea typeface="+mn-ea"/>
                          <a:cs typeface="+mn-cs"/>
                        </a:rPr>
                        <a:t>
Die Überraschung des Tages kommt von Christian Lindner. Haltet euch fest!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extLst>
                  <a:ext uri="{0D108BD9-81ED-4DB2-BD59-A6C34878D82A}">
                    <a16:rowId xmlns:a16="http://schemas.microsoft.com/office/drawing/2014/main" val="1301939952"/>
                  </a:ext>
                </a:extLst>
              </a:tr>
            </a:tbl>
          </a:graphicData>
        </a:graphic>
      </p:graphicFrame>
      <p:sp>
        <p:nvSpPr>
          <p:cNvPr id="4" name="Text Placeholder 3">
            <a:extLst>
              <a:ext uri="{FF2B5EF4-FFF2-40B4-BE49-F238E27FC236}">
                <a16:creationId xmlns:a16="http://schemas.microsoft.com/office/drawing/2014/main" id="{51780323-F431-4955-B580-DB0059A59703}"/>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997241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CDB29-44F7-45C4-ACFC-4DC620BD251F}"/>
              </a:ext>
            </a:extLst>
          </p:cNvPr>
          <p:cNvSpPr>
            <a:spLocks noGrp="1"/>
          </p:cNvSpPr>
          <p:nvPr>
            <p:ph type="title"/>
          </p:nvPr>
        </p:nvSpPr>
        <p:spPr/>
        <p:txBody>
          <a:bodyPr/>
          <a:lstStyle/>
          <a:p>
            <a:r>
              <a:rPr lang="en-US"/>
              <a:t>Eigene Videos - Crossposts - Export - 6 of 7</a:t>
            </a:r>
          </a:p>
        </p:txBody>
      </p:sp>
      <p:graphicFrame>
        <p:nvGraphicFramePr>
          <p:cNvPr id="5" name="Table Placeholder 4">
            <a:extLst>
              <a:ext uri="{FF2B5EF4-FFF2-40B4-BE49-F238E27FC236}">
                <a16:creationId xmlns:a16="http://schemas.microsoft.com/office/drawing/2014/main" id="{D6B5830F-AF48-4324-8230-CD27AF3AC413}"/>
              </a:ext>
            </a:extLst>
          </p:cNvPr>
          <p:cNvGraphicFramePr>
            <a:graphicFrameLocks noGrp="1"/>
          </p:cNvGraphicFramePr>
          <p:nvPr>
            <p:ph type="tbl" sz="quarter" idx="13"/>
            <p:extLst>
              <p:ext uri="{D42A27DB-BD31-4B8C-83A1-F6EECF244321}">
                <p14:modId xmlns:p14="http://schemas.microsoft.com/office/powerpoint/2010/main" val="4059571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189833386"/>
                    </a:ext>
                  </a:extLst>
                </a:gridCol>
                <a:gridCol w="493776">
                  <a:extLst>
                    <a:ext uri="{9D8B030D-6E8A-4147-A177-3AD203B41FA5}">
                      <a16:colId xmlns:a16="http://schemas.microsoft.com/office/drawing/2014/main" val="3283000468"/>
                    </a:ext>
                  </a:extLst>
                </a:gridCol>
                <a:gridCol w="411480">
                  <a:extLst>
                    <a:ext uri="{9D8B030D-6E8A-4147-A177-3AD203B41FA5}">
                      <a16:colId xmlns:a16="http://schemas.microsoft.com/office/drawing/2014/main" val="2570244291"/>
                    </a:ext>
                  </a:extLst>
                </a:gridCol>
                <a:gridCol w="411480">
                  <a:extLst>
                    <a:ext uri="{9D8B030D-6E8A-4147-A177-3AD203B41FA5}">
                      <a16:colId xmlns:a16="http://schemas.microsoft.com/office/drawing/2014/main" val="3185456947"/>
                    </a:ext>
                  </a:extLst>
                </a:gridCol>
                <a:gridCol w="246888">
                  <a:extLst>
                    <a:ext uri="{9D8B030D-6E8A-4147-A177-3AD203B41FA5}">
                      <a16:colId xmlns:a16="http://schemas.microsoft.com/office/drawing/2014/main" val="2503761430"/>
                    </a:ext>
                  </a:extLst>
                </a:gridCol>
                <a:gridCol w="658368">
                  <a:extLst>
                    <a:ext uri="{9D8B030D-6E8A-4147-A177-3AD203B41FA5}">
                      <a16:colId xmlns:a16="http://schemas.microsoft.com/office/drawing/2014/main" val="3078740271"/>
                    </a:ext>
                  </a:extLst>
                </a:gridCol>
                <a:gridCol w="576072">
                  <a:extLst>
                    <a:ext uri="{9D8B030D-6E8A-4147-A177-3AD203B41FA5}">
                      <a16:colId xmlns:a16="http://schemas.microsoft.com/office/drawing/2014/main" val="1401304291"/>
                    </a:ext>
                  </a:extLst>
                </a:gridCol>
                <a:gridCol w="576072">
                  <a:extLst>
                    <a:ext uri="{9D8B030D-6E8A-4147-A177-3AD203B41FA5}">
                      <a16:colId xmlns:a16="http://schemas.microsoft.com/office/drawing/2014/main" val="1461905408"/>
                    </a:ext>
                  </a:extLst>
                </a:gridCol>
                <a:gridCol w="411480">
                  <a:extLst>
                    <a:ext uri="{9D8B030D-6E8A-4147-A177-3AD203B41FA5}">
                      <a16:colId xmlns:a16="http://schemas.microsoft.com/office/drawing/2014/main" val="989092202"/>
                    </a:ext>
                  </a:extLst>
                </a:gridCol>
                <a:gridCol w="658368">
                  <a:extLst>
                    <a:ext uri="{9D8B030D-6E8A-4147-A177-3AD203B41FA5}">
                      <a16:colId xmlns:a16="http://schemas.microsoft.com/office/drawing/2014/main" val="2604691655"/>
                    </a:ext>
                  </a:extLst>
                </a:gridCol>
                <a:gridCol w="329184">
                  <a:extLst>
                    <a:ext uri="{9D8B030D-6E8A-4147-A177-3AD203B41FA5}">
                      <a16:colId xmlns:a16="http://schemas.microsoft.com/office/drawing/2014/main" val="2488276555"/>
                    </a:ext>
                  </a:extLst>
                </a:gridCol>
                <a:gridCol w="493776">
                  <a:extLst>
                    <a:ext uri="{9D8B030D-6E8A-4147-A177-3AD203B41FA5}">
                      <a16:colId xmlns:a16="http://schemas.microsoft.com/office/drawing/2014/main" val="2167797743"/>
                    </a:ext>
                  </a:extLst>
                </a:gridCol>
                <a:gridCol w="329184">
                  <a:extLst>
                    <a:ext uri="{9D8B030D-6E8A-4147-A177-3AD203B41FA5}">
                      <a16:colId xmlns:a16="http://schemas.microsoft.com/office/drawing/2014/main" val="1201052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4277521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3 - 2018-03-21 10:18:32</a:t>
                      </a:r>
                      <a:r>
                        <a:rPr kumimoji="0" lang="de-DE" sz="1000" b="0" i="0" u="none" strike="noStrike" kern="1200" cap="none" spc="0" normalizeH="0" baseline="0" noProof="0">
                          <a:ln>
                            <a:noFill/>
                          </a:ln>
                          <a:solidFill>
                            <a:prstClr val="black"/>
                          </a:solidFill>
                          <a:effectLst/>
                          <a:uLnTx/>
                          <a:uFillTx/>
                          <a:latin typeface="+mn-lt"/>
                          <a:ea typeface="+mn-ea"/>
                          <a:cs typeface="+mn-cs"/>
                        </a:rPr>
                        <a:t>
Eine Hymne auf den Frauenversteher der Nation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a:t>
                      </a:r>
                    </a:p>
                  </a:txBody>
                  <a:tcPr/>
                </a:tc>
                <a:extLst>
                  <a:ext uri="{0D108BD9-81ED-4DB2-BD59-A6C34878D82A}">
                    <a16:rowId xmlns:a16="http://schemas.microsoft.com/office/drawing/2014/main" val="1780457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 3 - 2018-03-29 17:20:02</a:t>
                      </a:r>
                      <a:r>
                        <a:rPr kumimoji="0" lang="en-US" sz="1000" b="0" i="0" u="none" strike="noStrike" kern="1200" cap="none" spc="0" normalizeH="0" baseline="0" noProof="0">
                          <a:ln>
                            <a:noFill/>
                          </a:ln>
                          <a:solidFill>
                            <a:prstClr val="black"/>
                          </a:solidFill>
                          <a:effectLst/>
                          <a:uLnTx/>
                          <a:uFillTx/>
                          <a:latin typeface="+mn-lt"/>
                          <a:ea typeface="+mn-ea"/>
                          <a:cs typeface="+mn-cs"/>
                        </a:rPr>
                        <a:t>
Facebook-Junkie? Sag ja zum Leben!
Eine Hommage an Trainspotting.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a:t>
                      </a:r>
                    </a:p>
                  </a:txBody>
                  <a:tcPr/>
                </a:tc>
                <a:extLst>
                  <a:ext uri="{0D108BD9-81ED-4DB2-BD59-A6C34878D82A}">
                    <a16:rowId xmlns:a16="http://schemas.microsoft.com/office/drawing/2014/main" val="3604639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3 - 2018-03-24 13:06:42</a:t>
                      </a:r>
                      <a:r>
                        <a:rPr kumimoji="0" lang="de-DE" sz="1000" b="0" i="0" u="none" strike="noStrike" kern="1200" cap="none" spc="0" normalizeH="0" baseline="0" noProof="0">
                          <a:ln>
                            <a:noFill/>
                          </a:ln>
                          <a:solidFill>
                            <a:prstClr val="black"/>
                          </a:solidFill>
                          <a:effectLst/>
                          <a:uLnTx/>
                          <a:uFillTx/>
                          <a:latin typeface="+mn-lt"/>
                          <a:ea typeface="+mn-ea"/>
                          <a:cs typeface="+mn-cs"/>
                        </a:rPr>
                        <a:t>
"Der Islam gehört nicht zu Deutschland." 
Seehofer sagt, er möchte mit dem Satz die Spaltung der Gesellschaft überwinden.
Genauer gesagt: die Spaltung zwischen CSU und islamophoben AfD-Wählern.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a:t>
                      </a:r>
                    </a:p>
                  </a:txBody>
                  <a:tcPr/>
                </a:tc>
                <a:extLst>
                  <a:ext uri="{0D108BD9-81ED-4DB2-BD59-A6C34878D82A}">
                    <a16:rowId xmlns:a16="http://schemas.microsoft.com/office/drawing/2014/main" val="264830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3 - 2018-03-27 09:39:35</a:t>
                      </a:r>
                      <a:r>
                        <a:rPr kumimoji="0" lang="de-DE" sz="1000" b="0" i="0" u="none" strike="noStrike" kern="1200" cap="none" spc="0" normalizeH="0" baseline="0" noProof="0">
                          <a:ln>
                            <a:noFill/>
                          </a:ln>
                          <a:solidFill>
                            <a:prstClr val="black"/>
                          </a:solidFill>
                          <a:effectLst/>
                          <a:uLnTx/>
                          <a:uFillTx/>
                          <a:latin typeface="+mn-lt"/>
                          <a:ea typeface="+mn-ea"/>
                          <a:cs typeface="+mn-cs"/>
                        </a:rPr>
                        <a:t>
Auch Horst Seehofer hat am Sonntag seine Uhr eine Stunde nach vorne gestellt. Ihm fehlen immer noch ein paar Jahrzehnte bis zur Gegenwart.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968</a:t>
                      </a:r>
                    </a:p>
                  </a:txBody>
                  <a:tcPr/>
                </a:tc>
                <a:extLst>
                  <a:ext uri="{0D108BD9-81ED-4DB2-BD59-A6C34878D82A}">
                    <a16:rowId xmlns:a16="http://schemas.microsoft.com/office/drawing/2014/main" val="3331423846"/>
                  </a:ext>
                </a:extLst>
              </a:tr>
            </a:tbl>
          </a:graphicData>
        </a:graphic>
      </p:graphicFrame>
      <p:sp>
        <p:nvSpPr>
          <p:cNvPr id="4" name="Text Placeholder 3">
            <a:extLst>
              <a:ext uri="{FF2B5EF4-FFF2-40B4-BE49-F238E27FC236}">
                <a16:creationId xmlns:a16="http://schemas.microsoft.com/office/drawing/2014/main" id="{2B158BC2-244B-411F-9932-22F2B08E0539}"/>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33329555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60D60-16C2-49AA-A766-7121EF0AAE77}"/>
              </a:ext>
            </a:extLst>
          </p:cNvPr>
          <p:cNvSpPr>
            <a:spLocks noGrp="1"/>
          </p:cNvSpPr>
          <p:nvPr>
            <p:ph type="title"/>
          </p:nvPr>
        </p:nvSpPr>
        <p:spPr/>
        <p:txBody>
          <a:bodyPr/>
          <a:lstStyle/>
          <a:p>
            <a:r>
              <a:rPr lang="en-US"/>
              <a:t>Eigene Videos - Crossposts - Export - 7 of 7</a:t>
            </a:r>
          </a:p>
        </p:txBody>
      </p:sp>
      <p:graphicFrame>
        <p:nvGraphicFramePr>
          <p:cNvPr id="5" name="Table Placeholder 4">
            <a:extLst>
              <a:ext uri="{FF2B5EF4-FFF2-40B4-BE49-F238E27FC236}">
                <a16:creationId xmlns:a16="http://schemas.microsoft.com/office/drawing/2014/main" id="{17A3421A-C612-4FCA-9E93-F48DB142469A}"/>
              </a:ext>
            </a:extLst>
          </p:cNvPr>
          <p:cNvGraphicFramePr>
            <a:graphicFrameLocks noGrp="1"/>
          </p:cNvGraphicFramePr>
          <p:nvPr>
            <p:ph type="tbl" sz="quarter" idx="13"/>
            <p:extLst>
              <p:ext uri="{D42A27DB-BD31-4B8C-83A1-F6EECF244321}">
                <p14:modId xmlns:p14="http://schemas.microsoft.com/office/powerpoint/2010/main" val="1220638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759762961"/>
                    </a:ext>
                  </a:extLst>
                </a:gridCol>
                <a:gridCol w="493776">
                  <a:extLst>
                    <a:ext uri="{9D8B030D-6E8A-4147-A177-3AD203B41FA5}">
                      <a16:colId xmlns:a16="http://schemas.microsoft.com/office/drawing/2014/main" val="973014816"/>
                    </a:ext>
                  </a:extLst>
                </a:gridCol>
                <a:gridCol w="411480">
                  <a:extLst>
                    <a:ext uri="{9D8B030D-6E8A-4147-A177-3AD203B41FA5}">
                      <a16:colId xmlns:a16="http://schemas.microsoft.com/office/drawing/2014/main" val="2729075629"/>
                    </a:ext>
                  </a:extLst>
                </a:gridCol>
                <a:gridCol w="411480">
                  <a:extLst>
                    <a:ext uri="{9D8B030D-6E8A-4147-A177-3AD203B41FA5}">
                      <a16:colId xmlns:a16="http://schemas.microsoft.com/office/drawing/2014/main" val="4105487687"/>
                    </a:ext>
                  </a:extLst>
                </a:gridCol>
                <a:gridCol w="246888">
                  <a:extLst>
                    <a:ext uri="{9D8B030D-6E8A-4147-A177-3AD203B41FA5}">
                      <a16:colId xmlns:a16="http://schemas.microsoft.com/office/drawing/2014/main" val="2292198828"/>
                    </a:ext>
                  </a:extLst>
                </a:gridCol>
                <a:gridCol w="658368">
                  <a:extLst>
                    <a:ext uri="{9D8B030D-6E8A-4147-A177-3AD203B41FA5}">
                      <a16:colId xmlns:a16="http://schemas.microsoft.com/office/drawing/2014/main" val="2357096249"/>
                    </a:ext>
                  </a:extLst>
                </a:gridCol>
                <a:gridCol w="576072">
                  <a:extLst>
                    <a:ext uri="{9D8B030D-6E8A-4147-A177-3AD203B41FA5}">
                      <a16:colId xmlns:a16="http://schemas.microsoft.com/office/drawing/2014/main" val="3339261973"/>
                    </a:ext>
                  </a:extLst>
                </a:gridCol>
                <a:gridCol w="576072">
                  <a:extLst>
                    <a:ext uri="{9D8B030D-6E8A-4147-A177-3AD203B41FA5}">
                      <a16:colId xmlns:a16="http://schemas.microsoft.com/office/drawing/2014/main" val="3939901062"/>
                    </a:ext>
                  </a:extLst>
                </a:gridCol>
                <a:gridCol w="411480">
                  <a:extLst>
                    <a:ext uri="{9D8B030D-6E8A-4147-A177-3AD203B41FA5}">
                      <a16:colId xmlns:a16="http://schemas.microsoft.com/office/drawing/2014/main" val="539592103"/>
                    </a:ext>
                  </a:extLst>
                </a:gridCol>
                <a:gridCol w="658368">
                  <a:extLst>
                    <a:ext uri="{9D8B030D-6E8A-4147-A177-3AD203B41FA5}">
                      <a16:colId xmlns:a16="http://schemas.microsoft.com/office/drawing/2014/main" val="3214782091"/>
                    </a:ext>
                  </a:extLst>
                </a:gridCol>
                <a:gridCol w="329184">
                  <a:extLst>
                    <a:ext uri="{9D8B030D-6E8A-4147-A177-3AD203B41FA5}">
                      <a16:colId xmlns:a16="http://schemas.microsoft.com/office/drawing/2014/main" val="1763733031"/>
                    </a:ext>
                  </a:extLst>
                </a:gridCol>
                <a:gridCol w="493776">
                  <a:extLst>
                    <a:ext uri="{9D8B030D-6E8A-4147-A177-3AD203B41FA5}">
                      <a16:colId xmlns:a16="http://schemas.microsoft.com/office/drawing/2014/main" val="1200766152"/>
                    </a:ext>
                  </a:extLst>
                </a:gridCol>
                <a:gridCol w="329184">
                  <a:extLst>
                    <a:ext uri="{9D8B030D-6E8A-4147-A177-3AD203B41FA5}">
                      <a16:colId xmlns:a16="http://schemas.microsoft.com/office/drawing/2014/main" val="4096288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402701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3 - 2018-03-24 16:57:00</a:t>
                      </a:r>
                      <a:r>
                        <a:rPr kumimoji="0" lang="de-DE" sz="1000" b="0" i="0" u="none" strike="noStrike" kern="1200" cap="none" spc="0" normalizeH="0" baseline="0" noProof="0">
                          <a:ln>
                            <a:noFill/>
                          </a:ln>
                          <a:solidFill>
                            <a:prstClr val="black"/>
                          </a:solidFill>
                          <a:effectLst/>
                          <a:uLnTx/>
                          <a:uFillTx/>
                          <a:latin typeface="+mn-lt"/>
                          <a:ea typeface="+mn-ea"/>
                          <a:cs typeface="+mn-cs"/>
                        </a:rPr>
                        <a:t>
73% der Deutschen sind gegen die Zeitumstellung. Unser Vorschlag: Wir schaffen nur die Umstellung zur Sommerzeit ab. Gegen die Stunde mehr Schlaf im Oktober kann ja keiner was haben.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extLst>
                  <a:ext uri="{0D108BD9-81ED-4DB2-BD59-A6C34878D82A}">
                    <a16:rowId xmlns:a16="http://schemas.microsoft.com/office/drawing/2014/main" val="4212217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3 - 2018-04-03 08:37:50</a:t>
                      </a:r>
                      <a:r>
                        <a:rPr kumimoji="0" lang="de-DE" sz="1000" b="0" i="0" u="none" strike="noStrike" kern="1200" cap="none" spc="0" normalizeH="0" baseline="0" noProof="0">
                          <a:ln>
                            <a:noFill/>
                          </a:ln>
                          <a:solidFill>
                            <a:prstClr val="black"/>
                          </a:solidFill>
                          <a:effectLst/>
                          <a:uLnTx/>
                          <a:uFillTx/>
                          <a:latin typeface="+mn-lt"/>
                          <a:ea typeface="+mn-ea"/>
                          <a:cs typeface="+mn-cs"/>
                        </a:rPr>
                        <a:t>
So eine Islam-Debatte ist viel Arbeit. Horst Seehofer kommt nicht mal mehr dazu, sein Tagebuch zu schreiben. Deswegen haben wir das für ihn übernommen.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extLst>
                  <a:ext uri="{0D108BD9-81ED-4DB2-BD59-A6C34878D82A}">
                    <a16:rowId xmlns:a16="http://schemas.microsoft.com/office/drawing/2014/main" val="1432558216"/>
                  </a:ext>
                </a:extLst>
              </a:tr>
            </a:tbl>
          </a:graphicData>
        </a:graphic>
      </p:graphicFrame>
      <p:sp>
        <p:nvSpPr>
          <p:cNvPr id="4" name="Text Placeholder 3">
            <a:extLst>
              <a:ext uri="{FF2B5EF4-FFF2-40B4-BE49-F238E27FC236}">
                <a16:creationId xmlns:a16="http://schemas.microsoft.com/office/drawing/2014/main" id="{A0D6822B-794E-4154-9240-DD9179DB19CE}"/>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18205887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23505-9782-4CEA-9DFD-9B902CC9BFD4}"/>
              </a:ext>
            </a:extLst>
          </p:cNvPr>
          <p:cNvSpPr>
            <a:spLocks noGrp="1"/>
          </p:cNvSpPr>
          <p:nvPr>
            <p:ph type="title"/>
          </p:nvPr>
        </p:nvSpPr>
        <p:spPr/>
        <p:txBody>
          <a:bodyPr/>
          <a:lstStyle/>
          <a:p>
            <a:r>
              <a:rPr lang="en-US"/>
              <a:t>Youtube Video Views Change </a:t>
            </a:r>
          </a:p>
        </p:txBody>
      </p:sp>
      <p:graphicFrame>
        <p:nvGraphicFramePr>
          <p:cNvPr id="6" name="Chart Placeholder 5">
            <a:extLst>
              <a:ext uri="{FF2B5EF4-FFF2-40B4-BE49-F238E27FC236}">
                <a16:creationId xmlns:a16="http://schemas.microsoft.com/office/drawing/2014/main" id="{1C53587C-A878-4A76-BAED-1E449EDD6531}"/>
              </a:ext>
            </a:extLst>
          </p:cNvPr>
          <p:cNvGraphicFramePr>
            <a:graphicFrameLocks noGrp="1"/>
          </p:cNvGraphicFramePr>
          <p:nvPr>
            <p:ph type="chart" sz="quarter" idx="13"/>
            <p:extLst>
              <p:ext uri="{D42A27DB-BD31-4B8C-83A1-F6EECF244321}">
                <p14:modId xmlns:p14="http://schemas.microsoft.com/office/powerpoint/2010/main" val="14572326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AC7436-0E61-40AD-B831-F20C0701CBCD}"/>
              </a:ext>
            </a:extLst>
          </p:cNvPr>
          <p:cNvSpPr>
            <a:spLocks noGrp="1"/>
          </p:cNvSpPr>
          <p:nvPr>
            <p:ph type="body" sz="quarter" idx="14"/>
          </p:nvPr>
        </p:nvSpPr>
        <p:spPr/>
        <p:txBody>
          <a:bodyPr/>
          <a:lstStyle/>
          <a:p>
            <a:r>
              <a:rPr lang="en-US"/>
              <a:t>20.03.2018 - 03.04.2018</a:t>
            </a:r>
          </a:p>
        </p:txBody>
      </p:sp>
      <p:sp>
        <p:nvSpPr>
          <p:cNvPr id="5" name="Footer Placeholder 4">
            <a:extLst>
              <a:ext uri="{FF2B5EF4-FFF2-40B4-BE49-F238E27FC236}">
                <a16:creationId xmlns:a16="http://schemas.microsoft.com/office/drawing/2014/main" id="{F02DCE45-B23B-4884-AD95-25C85790F3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7347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FCF51-D05D-47A3-9740-1B2A99C129EE}"/>
              </a:ext>
            </a:extLst>
          </p:cNvPr>
          <p:cNvSpPr>
            <a:spLocks noGrp="1"/>
          </p:cNvSpPr>
          <p:nvPr>
            <p:ph type="title"/>
          </p:nvPr>
        </p:nvSpPr>
        <p:spPr/>
        <p:txBody>
          <a:bodyPr/>
          <a:lstStyle/>
          <a:p>
            <a:r>
              <a:rPr lang="de-DE"/>
              <a:t>YT Videos im Zeitraum veröffentlicht -  Lifetime - 1 of 3</a:t>
            </a:r>
            <a:endParaRPr lang="en-US"/>
          </a:p>
        </p:txBody>
      </p:sp>
      <p:graphicFrame>
        <p:nvGraphicFramePr>
          <p:cNvPr id="5" name="Table Placeholder 4">
            <a:extLst>
              <a:ext uri="{FF2B5EF4-FFF2-40B4-BE49-F238E27FC236}">
                <a16:creationId xmlns:a16="http://schemas.microsoft.com/office/drawing/2014/main" id="{6212A630-E5F3-4303-BFD9-CCBAA9E4D694}"/>
              </a:ext>
            </a:extLst>
          </p:cNvPr>
          <p:cNvGraphicFramePr>
            <a:graphicFrameLocks noGrp="1"/>
          </p:cNvGraphicFramePr>
          <p:nvPr>
            <p:ph type="tbl" sz="quarter" idx="13"/>
            <p:extLst>
              <p:ext uri="{D42A27DB-BD31-4B8C-83A1-F6EECF244321}">
                <p14:modId xmlns:p14="http://schemas.microsoft.com/office/powerpoint/2010/main" val="3151403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889881275"/>
                    </a:ext>
                  </a:extLst>
                </a:gridCol>
                <a:gridCol w="822960">
                  <a:extLst>
                    <a:ext uri="{9D8B030D-6E8A-4147-A177-3AD203B41FA5}">
                      <a16:colId xmlns:a16="http://schemas.microsoft.com/office/drawing/2014/main" val="2045575248"/>
                    </a:ext>
                  </a:extLst>
                </a:gridCol>
                <a:gridCol w="822960">
                  <a:extLst>
                    <a:ext uri="{9D8B030D-6E8A-4147-A177-3AD203B41FA5}">
                      <a16:colId xmlns:a16="http://schemas.microsoft.com/office/drawing/2014/main" val="1916530071"/>
                    </a:ext>
                  </a:extLst>
                </a:gridCol>
                <a:gridCol w="822960">
                  <a:extLst>
                    <a:ext uri="{9D8B030D-6E8A-4147-A177-3AD203B41FA5}">
                      <a16:colId xmlns:a16="http://schemas.microsoft.com/office/drawing/2014/main" val="3196612263"/>
                    </a:ext>
                  </a:extLst>
                </a:gridCol>
                <a:gridCol w="905256">
                  <a:extLst>
                    <a:ext uri="{9D8B030D-6E8A-4147-A177-3AD203B41FA5}">
                      <a16:colId xmlns:a16="http://schemas.microsoft.com/office/drawing/2014/main" val="110115100"/>
                    </a:ext>
                  </a:extLst>
                </a:gridCol>
                <a:gridCol w="822960">
                  <a:extLst>
                    <a:ext uri="{9D8B030D-6E8A-4147-A177-3AD203B41FA5}">
                      <a16:colId xmlns:a16="http://schemas.microsoft.com/office/drawing/2014/main" val="574315568"/>
                    </a:ext>
                  </a:extLst>
                </a:gridCol>
                <a:gridCol w="1069848">
                  <a:extLst>
                    <a:ext uri="{9D8B030D-6E8A-4147-A177-3AD203B41FA5}">
                      <a16:colId xmlns:a16="http://schemas.microsoft.com/office/drawing/2014/main" val="783822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Percentage</a:t>
                      </a:r>
                    </a:p>
                  </a:txBody>
                  <a:tcPr/>
                </a:tc>
                <a:extLst>
                  <a:ext uri="{0D108BD9-81ED-4DB2-BD59-A6C34878D82A}">
                    <a16:rowId xmlns:a16="http://schemas.microsoft.com/office/drawing/2014/main" val="1580265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 3 - 2018-03-22 07:46:27</a:t>
                      </a:r>
                      <a:r>
                        <a:rPr kumimoji="0" lang="en-US" sz="1000" b="0" i="0" u="none" strike="noStrike" kern="1200" cap="none" spc="0" normalizeH="0" baseline="0" noProof="0">
                          <a:ln>
                            <a:noFill/>
                          </a:ln>
                          <a:solidFill>
                            <a:prstClr val="black"/>
                          </a:solidFill>
                          <a:effectLst/>
                          <a:uLnTx/>
                          <a:uFillTx/>
                          <a:latin typeface="+mn-lt"/>
                          <a:ea typeface="+mn-ea"/>
                          <a:cs typeface="+mn-cs"/>
                        </a:rPr>
                        <a:t>
Realer Irrsinn: Grabenkrieg in Oldenburg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a:t>
                      </a:r>
                    </a:p>
                  </a:txBody>
                  <a:tcPr/>
                </a:tc>
                <a:extLst>
                  <a:ext uri="{0D108BD9-81ED-4DB2-BD59-A6C34878D82A}">
                    <a16:rowId xmlns:a16="http://schemas.microsoft.com/office/drawing/2014/main" val="3663845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 3 - 2018-03-29 07:16:53</a:t>
                      </a:r>
                      <a:r>
                        <a:rPr kumimoji="0" lang="en-US" sz="1000" b="0" i="0" u="none" strike="noStrike" kern="1200" cap="none" spc="0" normalizeH="0" baseline="0" noProof="0">
                          <a:ln>
                            <a:noFill/>
                          </a:ln>
                          <a:solidFill>
                            <a:prstClr val="black"/>
                          </a:solidFill>
                          <a:effectLst/>
                          <a:uLnTx/>
                          <a:uFillTx/>
                          <a:latin typeface="+mn-lt"/>
                          <a:ea typeface="+mn-ea"/>
                          <a:cs typeface="+mn-cs"/>
                        </a:rPr>
                        <a:t>
Extra 3 vom 28.03.2018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a:t>
                      </a:r>
                    </a:p>
                  </a:txBody>
                  <a:tcPr/>
                </a:tc>
                <a:extLst>
                  <a:ext uri="{0D108BD9-81ED-4DB2-BD59-A6C34878D82A}">
                    <a16:rowId xmlns:a16="http://schemas.microsoft.com/office/drawing/2014/main" val="765022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 3 - 2018-03-23 08:17:21</a:t>
                      </a:r>
                      <a:r>
                        <a:rPr kumimoji="0" lang="en-US" sz="1000" b="0" i="0" u="none" strike="noStrike" kern="1200" cap="none" spc="0" normalizeH="0" baseline="0" noProof="0">
                          <a:ln>
                            <a:noFill/>
                          </a:ln>
                          <a:solidFill>
                            <a:prstClr val="black"/>
                          </a:solidFill>
                          <a:effectLst/>
                          <a:uLnTx/>
                          <a:uFillTx/>
                          <a:latin typeface="+mn-lt"/>
                          <a:ea typeface="+mn-ea"/>
                          <a:cs typeface="+mn-cs"/>
                        </a:rPr>
                        <a:t>
Extra 3 vom 22.03.2018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extLst>
                  <a:ext uri="{0D108BD9-81ED-4DB2-BD59-A6C34878D82A}">
                    <a16:rowId xmlns:a16="http://schemas.microsoft.com/office/drawing/2014/main" val="589512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 3 - 2018-03-22 07:53:33</a:t>
                      </a:r>
                      <a:r>
                        <a:rPr kumimoji="0" lang="en-US" sz="1000" b="0" i="0" u="none" strike="noStrike" kern="1200" cap="none" spc="0" normalizeH="0" baseline="0" noProof="0">
                          <a:ln>
                            <a:noFill/>
                          </a:ln>
                          <a:solidFill>
                            <a:prstClr val="black"/>
                          </a:solidFill>
                          <a:effectLst/>
                          <a:uLnTx/>
                          <a:uFillTx/>
                          <a:latin typeface="+mn-lt"/>
                          <a:ea typeface="+mn-ea"/>
                          <a:cs typeface="+mn-cs"/>
                        </a:rPr>
                        <a:t>
Realer Irrsinn: Leuchtende Bahnsteige in Bad Cannstatt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a:t>
                      </a:r>
                    </a:p>
                  </a:txBody>
                  <a:tcPr/>
                </a:tc>
                <a:extLst>
                  <a:ext uri="{0D108BD9-81ED-4DB2-BD59-A6C34878D82A}">
                    <a16:rowId xmlns:a16="http://schemas.microsoft.com/office/drawing/2014/main" val="1744489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 3 - 2018-03-22 07:44:05</a:t>
                      </a:r>
                      <a:r>
                        <a:rPr kumimoji="0" lang="en-US" sz="1000" b="0" i="0" u="none" strike="noStrike" kern="1200" cap="none" spc="0" normalizeH="0" baseline="0" noProof="0">
                          <a:ln>
                            <a:noFill/>
                          </a:ln>
                          <a:solidFill>
                            <a:prstClr val="black"/>
                          </a:solidFill>
                          <a:effectLst/>
                          <a:uLnTx/>
                          <a:uFillTx/>
                          <a:latin typeface="+mn-lt"/>
                          <a:ea typeface="+mn-ea"/>
                          <a:cs typeface="+mn-cs"/>
                        </a:rPr>
                        <a:t>
Realer Irrsinn: Feuerwehrauto passt nicht in Feuerhaus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a:t>
                      </a:r>
                    </a:p>
                  </a:txBody>
                  <a:tcPr/>
                </a:tc>
                <a:extLst>
                  <a:ext uri="{0D108BD9-81ED-4DB2-BD59-A6C34878D82A}">
                    <a16:rowId xmlns:a16="http://schemas.microsoft.com/office/drawing/2014/main" val="828718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 3 - 2018-03-22 07:48:21</a:t>
                      </a:r>
                      <a:r>
                        <a:rPr kumimoji="0" lang="en-US" sz="1000" b="0" i="0" u="none" strike="noStrike" kern="1200" cap="none" spc="0" normalizeH="0" baseline="0" noProof="0">
                          <a:ln>
                            <a:noFill/>
                          </a:ln>
                          <a:solidFill>
                            <a:prstClr val="black"/>
                          </a:solidFill>
                          <a:effectLst/>
                          <a:uLnTx/>
                          <a:uFillTx/>
                          <a:latin typeface="+mn-lt"/>
                          <a:ea typeface="+mn-ea"/>
                          <a:cs typeface="+mn-cs"/>
                        </a:rPr>
                        <a:t>
Extra 3 Spezial: Der reale Irrsinn XXL vom 21.03.2018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extLst>
                  <a:ext uri="{0D108BD9-81ED-4DB2-BD59-A6C34878D82A}">
                    <a16:rowId xmlns:a16="http://schemas.microsoft.com/office/drawing/2014/main" val="1514977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3 - 2018-03-23 07:40:07</a:t>
                      </a:r>
                      <a:r>
                        <a:rPr kumimoji="0" lang="de-DE" sz="1000" b="0" i="0" u="none" strike="noStrike" kern="1200" cap="none" spc="0" normalizeH="0" baseline="0" noProof="0">
                          <a:ln>
                            <a:noFill/>
                          </a:ln>
                          <a:solidFill>
                            <a:prstClr val="black"/>
                          </a:solidFill>
                          <a:effectLst/>
                          <a:uLnTx/>
                          <a:uFillTx/>
                          <a:latin typeface="+mn-lt"/>
                          <a:ea typeface="+mn-ea"/>
                          <a:cs typeface="+mn-cs"/>
                        </a:rPr>
                        <a:t>
Ich bin Spahn! - Song für Jens Spahn | extra 3 | NDR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a:t>
                      </a:r>
                    </a:p>
                  </a:txBody>
                  <a:tcPr/>
                </a:tc>
                <a:extLst>
                  <a:ext uri="{0D108BD9-81ED-4DB2-BD59-A6C34878D82A}">
                    <a16:rowId xmlns:a16="http://schemas.microsoft.com/office/drawing/2014/main" val="2270704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 3 - 2018-03-29 07:12:36</a:t>
                      </a:r>
                      <a:r>
                        <a:rPr kumimoji="0" lang="en-US" sz="1000" b="0" i="0" u="none" strike="noStrike" kern="1200" cap="none" spc="0" normalizeH="0" baseline="0" noProof="0">
                          <a:ln>
                            <a:noFill/>
                          </a:ln>
                          <a:solidFill>
                            <a:prstClr val="black"/>
                          </a:solidFill>
                          <a:effectLst/>
                          <a:uLnTx/>
                          <a:uFillTx/>
                          <a:latin typeface="+mn-lt"/>
                          <a:ea typeface="+mn-ea"/>
                          <a:cs typeface="+mn-cs"/>
                        </a:rPr>
                        <a:t>
Realer Irrsinn: Verkehrsinsel-Slalom in Volksdorf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a:t>
                      </a:r>
                    </a:p>
                  </a:txBody>
                  <a:tcPr/>
                </a:tc>
                <a:extLst>
                  <a:ext uri="{0D108BD9-81ED-4DB2-BD59-A6C34878D82A}">
                    <a16:rowId xmlns:a16="http://schemas.microsoft.com/office/drawing/2014/main" val="1681839898"/>
                  </a:ext>
                </a:extLst>
              </a:tr>
            </a:tbl>
          </a:graphicData>
        </a:graphic>
      </p:graphicFrame>
      <p:sp>
        <p:nvSpPr>
          <p:cNvPr id="4" name="Text Placeholder 3">
            <a:extLst>
              <a:ext uri="{FF2B5EF4-FFF2-40B4-BE49-F238E27FC236}">
                <a16:creationId xmlns:a16="http://schemas.microsoft.com/office/drawing/2014/main" id="{757440E9-8940-4BF7-9BF7-337DF1866AE9}"/>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16604879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E0230-2449-4718-885D-985B28B6E7FC}"/>
              </a:ext>
            </a:extLst>
          </p:cNvPr>
          <p:cNvSpPr>
            <a:spLocks noGrp="1"/>
          </p:cNvSpPr>
          <p:nvPr>
            <p:ph type="title"/>
          </p:nvPr>
        </p:nvSpPr>
        <p:spPr/>
        <p:txBody>
          <a:bodyPr/>
          <a:lstStyle/>
          <a:p>
            <a:r>
              <a:rPr lang="de-DE"/>
              <a:t>YT Videos im Zeitraum veröffentlicht -  Lifetime - 2 of 3</a:t>
            </a:r>
            <a:endParaRPr lang="en-US"/>
          </a:p>
        </p:txBody>
      </p:sp>
      <p:graphicFrame>
        <p:nvGraphicFramePr>
          <p:cNvPr id="5" name="Table Placeholder 4">
            <a:extLst>
              <a:ext uri="{FF2B5EF4-FFF2-40B4-BE49-F238E27FC236}">
                <a16:creationId xmlns:a16="http://schemas.microsoft.com/office/drawing/2014/main" id="{4B8327D9-AB6A-42BA-BB29-1A3C85CF1E10}"/>
              </a:ext>
            </a:extLst>
          </p:cNvPr>
          <p:cNvGraphicFramePr>
            <a:graphicFrameLocks noGrp="1"/>
          </p:cNvGraphicFramePr>
          <p:nvPr>
            <p:ph type="tbl" sz="quarter" idx="13"/>
            <p:extLst>
              <p:ext uri="{D42A27DB-BD31-4B8C-83A1-F6EECF244321}">
                <p14:modId xmlns:p14="http://schemas.microsoft.com/office/powerpoint/2010/main" val="3958428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831310693"/>
                    </a:ext>
                  </a:extLst>
                </a:gridCol>
                <a:gridCol w="822960">
                  <a:extLst>
                    <a:ext uri="{9D8B030D-6E8A-4147-A177-3AD203B41FA5}">
                      <a16:colId xmlns:a16="http://schemas.microsoft.com/office/drawing/2014/main" val="1526901927"/>
                    </a:ext>
                  </a:extLst>
                </a:gridCol>
                <a:gridCol w="822960">
                  <a:extLst>
                    <a:ext uri="{9D8B030D-6E8A-4147-A177-3AD203B41FA5}">
                      <a16:colId xmlns:a16="http://schemas.microsoft.com/office/drawing/2014/main" val="665173205"/>
                    </a:ext>
                  </a:extLst>
                </a:gridCol>
                <a:gridCol w="822960">
                  <a:extLst>
                    <a:ext uri="{9D8B030D-6E8A-4147-A177-3AD203B41FA5}">
                      <a16:colId xmlns:a16="http://schemas.microsoft.com/office/drawing/2014/main" val="209518885"/>
                    </a:ext>
                  </a:extLst>
                </a:gridCol>
                <a:gridCol w="905256">
                  <a:extLst>
                    <a:ext uri="{9D8B030D-6E8A-4147-A177-3AD203B41FA5}">
                      <a16:colId xmlns:a16="http://schemas.microsoft.com/office/drawing/2014/main" val="2044762603"/>
                    </a:ext>
                  </a:extLst>
                </a:gridCol>
                <a:gridCol w="822960">
                  <a:extLst>
                    <a:ext uri="{9D8B030D-6E8A-4147-A177-3AD203B41FA5}">
                      <a16:colId xmlns:a16="http://schemas.microsoft.com/office/drawing/2014/main" val="3669762564"/>
                    </a:ext>
                  </a:extLst>
                </a:gridCol>
                <a:gridCol w="1069848">
                  <a:extLst>
                    <a:ext uri="{9D8B030D-6E8A-4147-A177-3AD203B41FA5}">
                      <a16:colId xmlns:a16="http://schemas.microsoft.com/office/drawing/2014/main" val="2240386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Percentage</a:t>
                      </a:r>
                    </a:p>
                  </a:txBody>
                  <a:tcPr/>
                </a:tc>
                <a:extLst>
                  <a:ext uri="{0D108BD9-81ED-4DB2-BD59-A6C34878D82A}">
                    <a16:rowId xmlns:a16="http://schemas.microsoft.com/office/drawing/2014/main" val="226096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 3 - 2018-03-23 07:56:28</a:t>
                      </a:r>
                      <a:r>
                        <a:rPr kumimoji="0" lang="en-US" sz="1000" b="0" i="0" u="none" strike="noStrike" kern="1200" cap="none" spc="0" normalizeH="0" baseline="0" noProof="0">
                          <a:ln>
                            <a:noFill/>
                          </a:ln>
                          <a:solidFill>
                            <a:prstClr val="black"/>
                          </a:solidFill>
                          <a:effectLst/>
                          <a:uLnTx/>
                          <a:uFillTx/>
                          <a:latin typeface="+mn-lt"/>
                          <a:ea typeface="+mn-ea"/>
                          <a:cs typeface="+mn-cs"/>
                        </a:rPr>
                        <a:t>
Realer Irrsinn: Sichtfenster in Blomberg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a:t>
                      </a:r>
                    </a:p>
                  </a:txBody>
                  <a:tcPr/>
                </a:tc>
                <a:extLst>
                  <a:ext uri="{0D108BD9-81ED-4DB2-BD59-A6C34878D82A}">
                    <a16:rowId xmlns:a16="http://schemas.microsoft.com/office/drawing/2014/main" val="2252267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 3 - 2018-03-22 07:54:48</a:t>
                      </a:r>
                      <a:r>
                        <a:rPr kumimoji="0" lang="en-US" sz="1000" b="0" i="0" u="none" strike="noStrike" kern="1200" cap="none" spc="0" normalizeH="0" baseline="0" noProof="0">
                          <a:ln>
                            <a:noFill/>
                          </a:ln>
                          <a:solidFill>
                            <a:prstClr val="black"/>
                          </a:solidFill>
                          <a:effectLst/>
                          <a:uLnTx/>
                          <a:uFillTx/>
                          <a:latin typeface="+mn-lt"/>
                          <a:ea typeface="+mn-ea"/>
                          <a:cs typeface="+mn-cs"/>
                        </a:rPr>
                        <a:t>
Realer Irrsinn: Schaftransport im Flugzeug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a:t>
                      </a:r>
                    </a:p>
                  </a:txBody>
                  <a:tcPr/>
                </a:tc>
                <a:extLst>
                  <a:ext uri="{0D108BD9-81ED-4DB2-BD59-A6C34878D82A}">
                    <a16:rowId xmlns:a16="http://schemas.microsoft.com/office/drawing/2014/main" val="575244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 3 - 2018-03-22 07:50:16</a:t>
                      </a:r>
                      <a:r>
                        <a:rPr kumimoji="0" lang="en-US" sz="1000" b="0" i="0" u="none" strike="noStrike" kern="1200" cap="none" spc="0" normalizeH="0" baseline="0" noProof="0">
                          <a:ln>
                            <a:noFill/>
                          </a:ln>
                          <a:solidFill>
                            <a:prstClr val="black"/>
                          </a:solidFill>
                          <a:effectLst/>
                          <a:uLnTx/>
                          <a:uFillTx/>
                          <a:latin typeface="+mn-lt"/>
                          <a:ea typeface="+mn-ea"/>
                          <a:cs typeface="+mn-cs"/>
                        </a:rPr>
                        <a:t>
Realer Irrsinn: Die Tunnelattrappe von Vechta (Teil 2)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a:t>
                      </a:r>
                    </a:p>
                  </a:txBody>
                  <a:tcPr/>
                </a:tc>
                <a:extLst>
                  <a:ext uri="{0D108BD9-81ED-4DB2-BD59-A6C34878D82A}">
                    <a16:rowId xmlns:a16="http://schemas.microsoft.com/office/drawing/2014/main" val="3525336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3 - 2018-03-26 14:17:37</a:t>
                      </a:r>
                      <a:r>
                        <a:rPr kumimoji="0" lang="de-DE" sz="1000" b="0" i="0" u="none" strike="noStrike" kern="1200" cap="none" spc="0" normalizeH="0" baseline="0" noProof="0">
                          <a:ln>
                            <a:noFill/>
                          </a:ln>
                          <a:solidFill>
                            <a:prstClr val="black"/>
                          </a:solidFill>
                          <a:effectLst/>
                          <a:uLnTx/>
                          <a:uFillTx/>
                          <a:latin typeface="+mn-lt"/>
                          <a:ea typeface="+mn-ea"/>
                          <a:cs typeface="+mn-cs"/>
                        </a:rPr>
                        <a:t>
Werbung für Abtreibung | extra 3 | NDR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a:t>
                      </a:r>
                    </a:p>
                  </a:txBody>
                  <a:tcPr/>
                </a:tc>
                <a:extLst>
                  <a:ext uri="{0D108BD9-81ED-4DB2-BD59-A6C34878D82A}">
                    <a16:rowId xmlns:a16="http://schemas.microsoft.com/office/drawing/2014/main" val="2710605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3 - 2018-03-23 07:57:42</a:t>
                      </a:r>
                      <a:r>
                        <a:rPr kumimoji="0" lang="de-DE" sz="1000" b="0" i="0" u="none" strike="noStrike" kern="1200" cap="none" spc="0" normalizeH="0" baseline="0" noProof="0">
                          <a:ln>
                            <a:noFill/>
                          </a:ln>
                          <a:solidFill>
                            <a:prstClr val="black"/>
                          </a:solidFill>
                          <a:effectLst/>
                          <a:uLnTx/>
                          <a:uFillTx/>
                          <a:latin typeface="+mn-lt"/>
                          <a:ea typeface="+mn-ea"/>
                          <a:cs typeface="+mn-cs"/>
                        </a:rPr>
                        <a:t>
Russland hat gewählt | extra 3 | NDR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a:t>
                      </a:r>
                    </a:p>
                  </a:txBody>
                  <a:tcPr/>
                </a:tc>
                <a:extLst>
                  <a:ext uri="{0D108BD9-81ED-4DB2-BD59-A6C34878D82A}">
                    <a16:rowId xmlns:a16="http://schemas.microsoft.com/office/drawing/2014/main" val="955512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 3 - 2018-03-29 14:26:44</a:t>
                      </a:r>
                      <a:r>
                        <a:rPr kumimoji="0" lang="en-US" sz="1000" b="0" i="0" u="none" strike="noStrike" kern="1200" cap="none" spc="0" normalizeH="0" baseline="0" noProof="0">
                          <a:ln>
                            <a:noFill/>
                          </a:ln>
                          <a:solidFill>
                            <a:prstClr val="black"/>
                          </a:solidFill>
                          <a:effectLst/>
                          <a:uLnTx/>
                          <a:uFillTx/>
                          <a:latin typeface="+mn-lt"/>
                          <a:ea typeface="+mn-ea"/>
                          <a:cs typeface="+mn-cs"/>
                        </a:rPr>
                        <a:t>
Choose Life: Facebook-Entzug  (Trainspotting Homage)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a:t>
                      </a:r>
                    </a:p>
                  </a:txBody>
                  <a:tcPr/>
                </a:tc>
                <a:extLst>
                  <a:ext uri="{0D108BD9-81ED-4DB2-BD59-A6C34878D82A}">
                    <a16:rowId xmlns:a16="http://schemas.microsoft.com/office/drawing/2014/main" val="2541657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3 - 2018-03-23 07:32:59</a:t>
                      </a:r>
                      <a:r>
                        <a:rPr kumimoji="0" lang="de-DE" sz="1000" b="0" i="0" u="none" strike="noStrike" kern="1200" cap="none" spc="0" normalizeH="0" baseline="0" noProof="0">
                          <a:ln>
                            <a:noFill/>
                          </a:ln>
                          <a:solidFill>
                            <a:prstClr val="black"/>
                          </a:solidFill>
                          <a:effectLst/>
                          <a:uLnTx/>
                          <a:uFillTx/>
                          <a:latin typeface="+mn-lt"/>
                          <a:ea typeface="+mn-ea"/>
                          <a:cs typeface="+mn-cs"/>
                        </a:rPr>
                        <a:t>
Die Sommerzeit kommt | extra 3 | NDR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a:t>
                      </a:r>
                    </a:p>
                  </a:txBody>
                  <a:tcPr/>
                </a:tc>
                <a:extLst>
                  <a:ext uri="{0D108BD9-81ED-4DB2-BD59-A6C34878D82A}">
                    <a16:rowId xmlns:a16="http://schemas.microsoft.com/office/drawing/2014/main" val="833755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 3 - 2018-03-23 07:49:46</a:t>
                      </a:r>
                      <a:r>
                        <a:rPr kumimoji="0" lang="en-US" sz="1000" b="0" i="0" u="none" strike="noStrike" kern="1200" cap="none" spc="0" normalizeH="0" baseline="0" noProof="0">
                          <a:ln>
                            <a:noFill/>
                          </a:ln>
                          <a:solidFill>
                            <a:prstClr val="black"/>
                          </a:solidFill>
                          <a:effectLst/>
                          <a:uLnTx/>
                          <a:uFillTx/>
                          <a:latin typeface="+mn-lt"/>
                          <a:ea typeface="+mn-ea"/>
                          <a:cs typeface="+mn-cs"/>
                        </a:rPr>
                        <a:t>
Facebook in Real Life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a:t>
                      </a:r>
                    </a:p>
                  </a:txBody>
                  <a:tcPr/>
                </a:tc>
                <a:extLst>
                  <a:ext uri="{0D108BD9-81ED-4DB2-BD59-A6C34878D82A}">
                    <a16:rowId xmlns:a16="http://schemas.microsoft.com/office/drawing/2014/main" val="3657151954"/>
                  </a:ext>
                </a:extLst>
              </a:tr>
            </a:tbl>
          </a:graphicData>
        </a:graphic>
      </p:graphicFrame>
      <p:sp>
        <p:nvSpPr>
          <p:cNvPr id="4" name="Text Placeholder 3">
            <a:extLst>
              <a:ext uri="{FF2B5EF4-FFF2-40B4-BE49-F238E27FC236}">
                <a16:creationId xmlns:a16="http://schemas.microsoft.com/office/drawing/2014/main" id="{636085B1-BC15-4CFD-841C-6E5698F12080}"/>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8578360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33802-4A5C-4D04-9E98-7D3066F8F2E2}"/>
              </a:ext>
            </a:extLst>
          </p:cNvPr>
          <p:cNvSpPr>
            <a:spLocks noGrp="1"/>
          </p:cNvSpPr>
          <p:nvPr>
            <p:ph type="title"/>
          </p:nvPr>
        </p:nvSpPr>
        <p:spPr/>
        <p:txBody>
          <a:bodyPr/>
          <a:lstStyle/>
          <a:p>
            <a:r>
              <a:rPr lang="de-DE"/>
              <a:t>YT Videos im Zeitraum veröffentlicht -  Lifetime - 3 of 3</a:t>
            </a:r>
            <a:endParaRPr lang="en-US"/>
          </a:p>
        </p:txBody>
      </p:sp>
      <p:graphicFrame>
        <p:nvGraphicFramePr>
          <p:cNvPr id="5" name="Table Placeholder 4">
            <a:extLst>
              <a:ext uri="{FF2B5EF4-FFF2-40B4-BE49-F238E27FC236}">
                <a16:creationId xmlns:a16="http://schemas.microsoft.com/office/drawing/2014/main" id="{059AD826-936F-4EEC-8F12-9BD307A11E8D}"/>
              </a:ext>
            </a:extLst>
          </p:cNvPr>
          <p:cNvGraphicFramePr>
            <a:graphicFrameLocks noGrp="1"/>
          </p:cNvGraphicFramePr>
          <p:nvPr>
            <p:ph type="tbl" sz="quarter" idx="13"/>
            <p:extLst>
              <p:ext uri="{D42A27DB-BD31-4B8C-83A1-F6EECF244321}">
                <p14:modId xmlns:p14="http://schemas.microsoft.com/office/powerpoint/2010/main" val="308083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191021294"/>
                    </a:ext>
                  </a:extLst>
                </a:gridCol>
                <a:gridCol w="822960">
                  <a:extLst>
                    <a:ext uri="{9D8B030D-6E8A-4147-A177-3AD203B41FA5}">
                      <a16:colId xmlns:a16="http://schemas.microsoft.com/office/drawing/2014/main" val="4110108886"/>
                    </a:ext>
                  </a:extLst>
                </a:gridCol>
                <a:gridCol w="822960">
                  <a:extLst>
                    <a:ext uri="{9D8B030D-6E8A-4147-A177-3AD203B41FA5}">
                      <a16:colId xmlns:a16="http://schemas.microsoft.com/office/drawing/2014/main" val="1651727553"/>
                    </a:ext>
                  </a:extLst>
                </a:gridCol>
                <a:gridCol w="822960">
                  <a:extLst>
                    <a:ext uri="{9D8B030D-6E8A-4147-A177-3AD203B41FA5}">
                      <a16:colId xmlns:a16="http://schemas.microsoft.com/office/drawing/2014/main" val="2253297950"/>
                    </a:ext>
                  </a:extLst>
                </a:gridCol>
                <a:gridCol w="905256">
                  <a:extLst>
                    <a:ext uri="{9D8B030D-6E8A-4147-A177-3AD203B41FA5}">
                      <a16:colId xmlns:a16="http://schemas.microsoft.com/office/drawing/2014/main" val="3386701030"/>
                    </a:ext>
                  </a:extLst>
                </a:gridCol>
                <a:gridCol w="822960">
                  <a:extLst>
                    <a:ext uri="{9D8B030D-6E8A-4147-A177-3AD203B41FA5}">
                      <a16:colId xmlns:a16="http://schemas.microsoft.com/office/drawing/2014/main" val="2645152844"/>
                    </a:ext>
                  </a:extLst>
                </a:gridCol>
                <a:gridCol w="1069848">
                  <a:extLst>
                    <a:ext uri="{9D8B030D-6E8A-4147-A177-3AD203B41FA5}">
                      <a16:colId xmlns:a16="http://schemas.microsoft.com/office/drawing/2014/main" val="3835398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Percentage</a:t>
                      </a:r>
                    </a:p>
                  </a:txBody>
                  <a:tcPr/>
                </a:tc>
                <a:extLst>
                  <a:ext uri="{0D108BD9-81ED-4DB2-BD59-A6C34878D82A}">
                    <a16:rowId xmlns:a16="http://schemas.microsoft.com/office/drawing/2014/main" val="2683244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3 - 2018-03-29 07:14:58</a:t>
                      </a:r>
                      <a:r>
                        <a:rPr kumimoji="0" lang="de-DE" sz="1000" b="0" i="0" u="none" strike="noStrike" kern="1200" cap="none" spc="0" normalizeH="0" baseline="0" noProof="0">
                          <a:ln>
                            <a:noFill/>
                          </a:ln>
                          <a:solidFill>
                            <a:prstClr val="black"/>
                          </a:solidFill>
                          <a:effectLst/>
                          <a:uLnTx/>
                          <a:uFillTx/>
                          <a:latin typeface="+mn-lt"/>
                          <a:ea typeface="+mn-ea"/>
                          <a:cs typeface="+mn-cs"/>
                        </a:rPr>
                        <a:t>
Willkommen im Kalten Krieg | extra 3 | NDR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a:t>
                      </a:r>
                    </a:p>
                  </a:txBody>
                  <a:tcPr/>
                </a:tc>
                <a:extLst>
                  <a:ext uri="{0D108BD9-81ED-4DB2-BD59-A6C34878D82A}">
                    <a16:rowId xmlns:a16="http://schemas.microsoft.com/office/drawing/2014/main" val="652332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 3 - 2018-03-23 07:45:57</a:t>
                      </a:r>
                      <a:r>
                        <a:rPr kumimoji="0" lang="en-US" sz="1000" b="0" i="0" u="none" strike="noStrike" kern="1200" cap="none" spc="0" normalizeH="0" baseline="0" noProof="0">
                          <a:ln>
                            <a:noFill/>
                          </a:ln>
                          <a:solidFill>
                            <a:prstClr val="black"/>
                          </a:solidFill>
                          <a:effectLst/>
                          <a:uLnTx/>
                          <a:uFillTx/>
                          <a:latin typeface="+mn-lt"/>
                          <a:ea typeface="+mn-ea"/>
                          <a:cs typeface="+mn-cs"/>
                        </a:rPr>
                        <a:t>
extra 3 Exklosiv: Armut in Deutschland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a:t>
                      </a:r>
                    </a:p>
                  </a:txBody>
                  <a:tcPr/>
                </a:tc>
                <a:extLst>
                  <a:ext uri="{0D108BD9-81ED-4DB2-BD59-A6C34878D82A}">
                    <a16:rowId xmlns:a16="http://schemas.microsoft.com/office/drawing/2014/main" val="607918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3 - 2018-03-23 07:34:55</a:t>
                      </a:r>
                      <a:r>
                        <a:rPr kumimoji="0" lang="de-DE" sz="1000" b="0" i="0" u="none" strike="noStrike" kern="1200" cap="none" spc="0" normalizeH="0" baseline="0" noProof="0">
                          <a:ln>
                            <a:noFill/>
                          </a:ln>
                          <a:solidFill>
                            <a:prstClr val="black"/>
                          </a:solidFill>
                          <a:effectLst/>
                          <a:uLnTx/>
                          <a:uFillTx/>
                          <a:latin typeface="+mn-lt"/>
                          <a:ea typeface="+mn-ea"/>
                          <a:cs typeface="+mn-cs"/>
                        </a:rPr>
                        <a:t>
Die alte Seehofer-Platte mit dem Islam | extra 3 | NDR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a:t>
                      </a:r>
                    </a:p>
                  </a:txBody>
                  <a:tcPr/>
                </a:tc>
                <a:extLst>
                  <a:ext uri="{0D108BD9-81ED-4DB2-BD59-A6C34878D82A}">
                    <a16:rowId xmlns:a16="http://schemas.microsoft.com/office/drawing/2014/main" val="518305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 3 - 2018-03-29 07:14:50</a:t>
                      </a:r>
                      <a:r>
                        <a:rPr kumimoji="0" lang="en-US" sz="1000" b="0" i="0" u="none" strike="noStrike" kern="1200" cap="none" spc="0" normalizeH="0" baseline="0" noProof="0">
                          <a:ln>
                            <a:noFill/>
                          </a:ln>
                          <a:solidFill>
                            <a:prstClr val="black"/>
                          </a:solidFill>
                          <a:effectLst/>
                          <a:uLnTx/>
                          <a:uFillTx/>
                          <a:latin typeface="+mn-lt"/>
                          <a:ea typeface="+mn-ea"/>
                          <a:cs typeface="+mn-cs"/>
                        </a:rPr>
                        <a:t>
Abgehakt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a:t>
                      </a:r>
                    </a:p>
                  </a:txBody>
                  <a:tcPr/>
                </a:tc>
                <a:extLst>
                  <a:ext uri="{0D108BD9-81ED-4DB2-BD59-A6C34878D82A}">
                    <a16:rowId xmlns:a16="http://schemas.microsoft.com/office/drawing/2014/main" val="221973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 3 - 2018-03-23 07:59:31</a:t>
                      </a:r>
                      <a:r>
                        <a:rPr kumimoji="0" lang="en-US" sz="1000" b="0" i="0" u="none" strike="noStrike" kern="1200" cap="none" spc="0" normalizeH="0" baseline="0" noProof="0">
                          <a:ln>
                            <a:noFill/>
                          </a:ln>
                          <a:solidFill>
                            <a:prstClr val="black"/>
                          </a:solidFill>
                          <a:effectLst/>
                          <a:uLnTx/>
                          <a:uFillTx/>
                          <a:latin typeface="+mn-lt"/>
                          <a:ea typeface="+mn-ea"/>
                          <a:cs typeface="+mn-cs"/>
                        </a:rPr>
                        <a:t>
Einer flog über Putinsnest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extLst>
                  <a:ext uri="{0D108BD9-81ED-4DB2-BD59-A6C34878D82A}">
                    <a16:rowId xmlns:a16="http://schemas.microsoft.com/office/drawing/2014/main" val="4094402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 3 - 2018-03-23 07:47:50</a:t>
                      </a:r>
                      <a:r>
                        <a:rPr kumimoji="0" lang="en-US" sz="1000" b="0" i="0" u="none" strike="noStrike" kern="1200" cap="none" spc="0" normalizeH="0" baseline="0" noProof="0">
                          <a:ln>
                            <a:noFill/>
                          </a:ln>
                          <a:solidFill>
                            <a:prstClr val="black"/>
                          </a:solidFill>
                          <a:effectLst/>
                          <a:uLnTx/>
                          <a:uFillTx/>
                          <a:latin typeface="+mn-lt"/>
                          <a:ea typeface="+mn-ea"/>
                          <a:cs typeface="+mn-cs"/>
                        </a:rPr>
                        <a:t>
Datenskandal bei Facebook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a:t>
                      </a:r>
                    </a:p>
                  </a:txBody>
                  <a:tcPr/>
                </a:tc>
                <a:extLst>
                  <a:ext uri="{0D108BD9-81ED-4DB2-BD59-A6C34878D82A}">
                    <a16:rowId xmlns:a16="http://schemas.microsoft.com/office/drawing/2014/main" val="806269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3 - 2018-03-29 07:12:00</a:t>
                      </a:r>
                      <a:r>
                        <a:rPr kumimoji="0" lang="de-DE" sz="1000" b="0" i="0" u="none" strike="noStrike" kern="1200" cap="none" spc="0" normalizeH="0" baseline="0" noProof="0">
                          <a:ln>
                            <a:noFill/>
                          </a:ln>
                          <a:solidFill>
                            <a:prstClr val="black"/>
                          </a:solidFill>
                          <a:effectLst/>
                          <a:uLnTx/>
                          <a:uFillTx/>
                          <a:latin typeface="+mn-lt"/>
                          <a:ea typeface="+mn-ea"/>
                          <a:cs typeface="+mn-cs"/>
                        </a:rPr>
                        <a:t>
Ostern und Ernährung | extra 3 | NDR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a:t>
                      </a:r>
                    </a:p>
                  </a:txBody>
                  <a:tcPr/>
                </a:tc>
                <a:extLst>
                  <a:ext uri="{0D108BD9-81ED-4DB2-BD59-A6C34878D82A}">
                    <a16:rowId xmlns:a16="http://schemas.microsoft.com/office/drawing/2014/main" val="2176243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 3 - 2018-03-29 07:13:32</a:t>
                      </a:r>
                      <a:r>
                        <a:rPr kumimoji="0" lang="en-US" sz="1000" b="0" i="0" u="none" strike="noStrike" kern="1200" cap="none" spc="0" normalizeH="0" baseline="0" noProof="0">
                          <a:ln>
                            <a:noFill/>
                          </a:ln>
                          <a:solidFill>
                            <a:prstClr val="black"/>
                          </a:solidFill>
                          <a:effectLst/>
                          <a:uLnTx/>
                          <a:uFillTx/>
                          <a:latin typeface="+mn-lt"/>
                          <a:ea typeface="+mn-ea"/>
                          <a:cs typeface="+mn-cs"/>
                        </a:rPr>
                        <a:t>
Horstis Tagebuch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a:t>
                      </a:r>
                    </a:p>
                  </a:txBody>
                  <a:tcPr/>
                </a:tc>
                <a:extLst>
                  <a:ext uri="{0D108BD9-81ED-4DB2-BD59-A6C34878D82A}">
                    <a16:rowId xmlns:a16="http://schemas.microsoft.com/office/drawing/2014/main" val="4111295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 3 - 2018-03-29 07:15:17</a:t>
                      </a:r>
                      <a:r>
                        <a:rPr kumimoji="0" lang="en-US" sz="1000" b="0" i="0" u="none" strike="noStrike" kern="1200" cap="none" spc="0" normalizeH="0" baseline="0" noProof="0">
                          <a:ln>
                            <a:noFill/>
                          </a:ln>
                          <a:solidFill>
                            <a:prstClr val="black"/>
                          </a:solidFill>
                          <a:effectLst/>
                          <a:uLnTx/>
                          <a:uFillTx/>
                          <a:latin typeface="+mn-lt"/>
                          <a:ea typeface="+mn-ea"/>
                          <a:cs typeface="+mn-cs"/>
                        </a:rPr>
                        <a:t>
Facebook steht in der Kritik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a:t>
                      </a:r>
                    </a:p>
                  </a:txBody>
                  <a:tcPr/>
                </a:tc>
                <a:extLst>
                  <a:ext uri="{0D108BD9-81ED-4DB2-BD59-A6C34878D82A}">
                    <a16:rowId xmlns:a16="http://schemas.microsoft.com/office/drawing/2014/main" val="4106633108"/>
                  </a:ext>
                </a:extLst>
              </a:tr>
            </a:tbl>
          </a:graphicData>
        </a:graphic>
      </p:graphicFrame>
      <p:sp>
        <p:nvSpPr>
          <p:cNvPr id="4" name="Text Placeholder 3">
            <a:extLst>
              <a:ext uri="{FF2B5EF4-FFF2-40B4-BE49-F238E27FC236}">
                <a16:creationId xmlns:a16="http://schemas.microsoft.com/office/drawing/2014/main" id="{32879023-FEF2-4CF8-AC3F-5DC4F9E08A65}"/>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32818763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1A88C-9CC1-493C-AC4A-ECF0C427FD60}"/>
              </a:ext>
            </a:extLst>
          </p:cNvPr>
          <p:cNvSpPr>
            <a:spLocks noGrp="1"/>
          </p:cNvSpPr>
          <p:nvPr>
            <p:ph type="title"/>
          </p:nvPr>
        </p:nvSpPr>
        <p:spPr/>
        <p:txBody>
          <a:bodyPr/>
          <a:lstStyle/>
          <a:p>
            <a:r>
              <a:rPr lang="de-DE"/>
              <a:t>YT Top Ten Videos im Zeitraum genutzt - 1 of 2</a:t>
            </a:r>
            <a:endParaRPr lang="en-US"/>
          </a:p>
        </p:txBody>
      </p:sp>
      <p:graphicFrame>
        <p:nvGraphicFramePr>
          <p:cNvPr id="5" name="Table Placeholder 4">
            <a:extLst>
              <a:ext uri="{FF2B5EF4-FFF2-40B4-BE49-F238E27FC236}">
                <a16:creationId xmlns:a16="http://schemas.microsoft.com/office/drawing/2014/main" id="{B6EA9A18-5080-434F-B2EB-9937142F0DBD}"/>
              </a:ext>
            </a:extLst>
          </p:cNvPr>
          <p:cNvGraphicFramePr>
            <a:graphicFrameLocks noGrp="1"/>
          </p:cNvGraphicFramePr>
          <p:nvPr>
            <p:ph type="tbl" sz="quarter" idx="13"/>
            <p:extLst>
              <p:ext uri="{D42A27DB-BD31-4B8C-83A1-F6EECF244321}">
                <p14:modId xmlns:p14="http://schemas.microsoft.com/office/powerpoint/2010/main" val="3575608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866773587"/>
                    </a:ext>
                  </a:extLst>
                </a:gridCol>
                <a:gridCol w="740664">
                  <a:extLst>
                    <a:ext uri="{9D8B030D-6E8A-4147-A177-3AD203B41FA5}">
                      <a16:colId xmlns:a16="http://schemas.microsoft.com/office/drawing/2014/main" val="554187921"/>
                    </a:ext>
                  </a:extLst>
                </a:gridCol>
                <a:gridCol w="740664">
                  <a:extLst>
                    <a:ext uri="{9D8B030D-6E8A-4147-A177-3AD203B41FA5}">
                      <a16:colId xmlns:a16="http://schemas.microsoft.com/office/drawing/2014/main" val="110515328"/>
                    </a:ext>
                  </a:extLst>
                </a:gridCol>
                <a:gridCol w="411480">
                  <a:extLst>
                    <a:ext uri="{9D8B030D-6E8A-4147-A177-3AD203B41FA5}">
                      <a16:colId xmlns:a16="http://schemas.microsoft.com/office/drawing/2014/main" val="1584769297"/>
                    </a:ext>
                  </a:extLst>
                </a:gridCol>
                <a:gridCol w="411480">
                  <a:extLst>
                    <a:ext uri="{9D8B030D-6E8A-4147-A177-3AD203B41FA5}">
                      <a16:colId xmlns:a16="http://schemas.microsoft.com/office/drawing/2014/main" val="2554029755"/>
                    </a:ext>
                  </a:extLst>
                </a:gridCol>
                <a:gridCol w="411480">
                  <a:extLst>
                    <a:ext uri="{9D8B030D-6E8A-4147-A177-3AD203B41FA5}">
                      <a16:colId xmlns:a16="http://schemas.microsoft.com/office/drawing/2014/main" val="3365217218"/>
                    </a:ext>
                  </a:extLst>
                </a:gridCol>
                <a:gridCol w="411480">
                  <a:extLst>
                    <a:ext uri="{9D8B030D-6E8A-4147-A177-3AD203B41FA5}">
                      <a16:colId xmlns:a16="http://schemas.microsoft.com/office/drawing/2014/main" val="1193626545"/>
                    </a:ext>
                  </a:extLst>
                </a:gridCol>
                <a:gridCol w="740664">
                  <a:extLst>
                    <a:ext uri="{9D8B030D-6E8A-4147-A177-3AD203B41FA5}">
                      <a16:colId xmlns:a16="http://schemas.microsoft.com/office/drawing/2014/main" val="3781194100"/>
                    </a:ext>
                  </a:extLst>
                </a:gridCol>
                <a:gridCol w="740664">
                  <a:extLst>
                    <a:ext uri="{9D8B030D-6E8A-4147-A177-3AD203B41FA5}">
                      <a16:colId xmlns:a16="http://schemas.microsoft.com/office/drawing/2014/main" val="2833379696"/>
                    </a:ext>
                  </a:extLst>
                </a:gridCol>
                <a:gridCol w="740664">
                  <a:extLst>
                    <a:ext uri="{9D8B030D-6E8A-4147-A177-3AD203B41FA5}">
                      <a16:colId xmlns:a16="http://schemas.microsoft.com/office/drawing/2014/main" val="1169964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extLst>
                  <a:ext uri="{0D108BD9-81ED-4DB2-BD59-A6C34878D82A}">
                    <a16:rowId xmlns:a16="http://schemas.microsoft.com/office/drawing/2014/main" val="1157651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 3 - 2018-03-22 07:46:27</a:t>
                      </a:r>
                      <a:r>
                        <a:rPr kumimoji="0" lang="en-US" sz="1000" b="0" i="0" u="none" strike="noStrike" kern="1200" cap="none" spc="0" normalizeH="0" baseline="0" noProof="0">
                          <a:ln>
                            <a:noFill/>
                          </a:ln>
                          <a:solidFill>
                            <a:prstClr val="black"/>
                          </a:solidFill>
                          <a:effectLst/>
                          <a:uLnTx/>
                          <a:uFillTx/>
                          <a:latin typeface="+mn-lt"/>
                          <a:ea typeface="+mn-ea"/>
                          <a:cs typeface="+mn-cs"/>
                        </a:rPr>
                        <a:t>
Realer Irrsinn: Grabenkrieg in Oldenburg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extLst>
                  <a:ext uri="{0D108BD9-81ED-4DB2-BD59-A6C34878D82A}">
                    <a16:rowId xmlns:a16="http://schemas.microsoft.com/office/drawing/2014/main" val="4070739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 3 - 2018-03-23 08:17:21</a:t>
                      </a:r>
                      <a:r>
                        <a:rPr kumimoji="0" lang="en-US" sz="1000" b="0" i="0" u="none" strike="noStrike" kern="1200" cap="none" spc="0" normalizeH="0" baseline="0" noProof="0">
                          <a:ln>
                            <a:noFill/>
                          </a:ln>
                          <a:solidFill>
                            <a:prstClr val="black"/>
                          </a:solidFill>
                          <a:effectLst/>
                          <a:uLnTx/>
                          <a:uFillTx/>
                          <a:latin typeface="+mn-lt"/>
                          <a:ea typeface="+mn-ea"/>
                          <a:cs typeface="+mn-cs"/>
                        </a:rPr>
                        <a:t>
Extra 3 vom 22.03.2018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extLst>
                  <a:ext uri="{0D108BD9-81ED-4DB2-BD59-A6C34878D82A}">
                    <a16:rowId xmlns:a16="http://schemas.microsoft.com/office/drawing/2014/main" val="3192104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 3 - 2017-04-21 07:23:51</a:t>
                      </a:r>
                      <a:r>
                        <a:rPr kumimoji="0" lang="en-US" sz="1000" b="0" i="0" u="none" strike="noStrike" kern="1200" cap="none" spc="0" normalizeH="0" baseline="0" noProof="0">
                          <a:ln>
                            <a:noFill/>
                          </a:ln>
                          <a:solidFill>
                            <a:prstClr val="black"/>
                          </a:solidFill>
                          <a:effectLst/>
                          <a:uLnTx/>
                          <a:uFillTx/>
                          <a:latin typeface="+mn-lt"/>
                          <a:ea typeface="+mn-ea"/>
                          <a:cs typeface="+mn-cs"/>
                        </a:rPr>
                        <a:t>
Song: Ich bin der Kim Jong-un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extLst>
                  <a:ext uri="{0D108BD9-81ED-4DB2-BD59-A6C34878D82A}">
                    <a16:rowId xmlns:a16="http://schemas.microsoft.com/office/drawing/2014/main" val="1598668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 3 - 2018-03-29 07:16:53</a:t>
                      </a:r>
                      <a:r>
                        <a:rPr kumimoji="0" lang="en-US" sz="1000" b="0" i="0" u="none" strike="noStrike" kern="1200" cap="none" spc="0" normalizeH="0" baseline="0" noProof="0">
                          <a:ln>
                            <a:noFill/>
                          </a:ln>
                          <a:solidFill>
                            <a:prstClr val="black"/>
                          </a:solidFill>
                          <a:effectLst/>
                          <a:uLnTx/>
                          <a:uFillTx/>
                          <a:latin typeface="+mn-lt"/>
                          <a:ea typeface="+mn-ea"/>
                          <a:cs typeface="+mn-cs"/>
                        </a:rPr>
                        <a:t>
Extra 3 vom 28.03.2018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extLst>
                  <a:ext uri="{0D108BD9-81ED-4DB2-BD59-A6C34878D82A}">
                    <a16:rowId xmlns:a16="http://schemas.microsoft.com/office/drawing/2014/main" val="1403167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 3 - 2018-03-22 07:48:21</a:t>
                      </a:r>
                      <a:r>
                        <a:rPr kumimoji="0" lang="en-US" sz="1000" b="0" i="0" u="none" strike="noStrike" kern="1200" cap="none" spc="0" normalizeH="0" baseline="0" noProof="0">
                          <a:ln>
                            <a:noFill/>
                          </a:ln>
                          <a:solidFill>
                            <a:prstClr val="black"/>
                          </a:solidFill>
                          <a:effectLst/>
                          <a:uLnTx/>
                          <a:uFillTx/>
                          <a:latin typeface="+mn-lt"/>
                          <a:ea typeface="+mn-ea"/>
                          <a:cs typeface="+mn-cs"/>
                        </a:rPr>
                        <a:t>
Extra 3 Spezial: Der reale Irrsinn XXL vom 21.03.2018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extLst>
                  <a:ext uri="{0D108BD9-81ED-4DB2-BD59-A6C34878D82A}">
                    <a16:rowId xmlns:a16="http://schemas.microsoft.com/office/drawing/2014/main" val="2565131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 3 - 2018-03-22 07:53:33</a:t>
                      </a:r>
                      <a:r>
                        <a:rPr kumimoji="0" lang="en-US" sz="1000" b="0" i="0" u="none" strike="noStrike" kern="1200" cap="none" spc="0" normalizeH="0" baseline="0" noProof="0">
                          <a:ln>
                            <a:noFill/>
                          </a:ln>
                          <a:solidFill>
                            <a:prstClr val="black"/>
                          </a:solidFill>
                          <a:effectLst/>
                          <a:uLnTx/>
                          <a:uFillTx/>
                          <a:latin typeface="+mn-lt"/>
                          <a:ea typeface="+mn-ea"/>
                          <a:cs typeface="+mn-cs"/>
                        </a:rPr>
                        <a:t>
Realer Irrsinn: Leuchtende Bahnsteige in Bad Cannstatt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extLst>
                  <a:ext uri="{0D108BD9-81ED-4DB2-BD59-A6C34878D82A}">
                    <a16:rowId xmlns:a16="http://schemas.microsoft.com/office/drawing/2014/main" val="366390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 3 - 2018-03-22 07:44:05</a:t>
                      </a:r>
                      <a:r>
                        <a:rPr kumimoji="0" lang="en-US" sz="1000" b="0" i="0" u="none" strike="noStrike" kern="1200" cap="none" spc="0" normalizeH="0" baseline="0" noProof="0">
                          <a:ln>
                            <a:noFill/>
                          </a:ln>
                          <a:solidFill>
                            <a:prstClr val="black"/>
                          </a:solidFill>
                          <a:effectLst/>
                          <a:uLnTx/>
                          <a:uFillTx/>
                          <a:latin typeface="+mn-lt"/>
                          <a:ea typeface="+mn-ea"/>
                          <a:cs typeface="+mn-cs"/>
                        </a:rPr>
                        <a:t>
Realer Irrsinn: Feuerwehrauto passt nicht in Feuerhaus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extLst>
                  <a:ext uri="{0D108BD9-81ED-4DB2-BD59-A6C34878D82A}">
                    <a16:rowId xmlns:a16="http://schemas.microsoft.com/office/drawing/2014/main" val="3113670898"/>
                  </a:ext>
                </a:extLst>
              </a:tr>
            </a:tbl>
          </a:graphicData>
        </a:graphic>
      </p:graphicFrame>
      <p:sp>
        <p:nvSpPr>
          <p:cNvPr id="4" name="Text Placeholder 3">
            <a:extLst>
              <a:ext uri="{FF2B5EF4-FFF2-40B4-BE49-F238E27FC236}">
                <a16:creationId xmlns:a16="http://schemas.microsoft.com/office/drawing/2014/main" id="{4C4FCDA7-3F4E-45BB-B217-B835C6A37C41}"/>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10440399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A5926-0761-48BF-ADF4-B9BFA6FF2194}"/>
              </a:ext>
            </a:extLst>
          </p:cNvPr>
          <p:cNvSpPr>
            <a:spLocks noGrp="1"/>
          </p:cNvSpPr>
          <p:nvPr>
            <p:ph type="title"/>
          </p:nvPr>
        </p:nvSpPr>
        <p:spPr/>
        <p:txBody>
          <a:bodyPr/>
          <a:lstStyle/>
          <a:p>
            <a:r>
              <a:rPr lang="de-DE"/>
              <a:t>YT Top Ten Videos im Zeitraum genutzt - 2 of 2</a:t>
            </a:r>
            <a:endParaRPr lang="en-US"/>
          </a:p>
        </p:txBody>
      </p:sp>
      <p:graphicFrame>
        <p:nvGraphicFramePr>
          <p:cNvPr id="5" name="Table Placeholder 4">
            <a:extLst>
              <a:ext uri="{FF2B5EF4-FFF2-40B4-BE49-F238E27FC236}">
                <a16:creationId xmlns:a16="http://schemas.microsoft.com/office/drawing/2014/main" id="{F5ECEF96-A1D8-4F5F-88E8-98DDFBA6064A}"/>
              </a:ext>
            </a:extLst>
          </p:cNvPr>
          <p:cNvGraphicFramePr>
            <a:graphicFrameLocks noGrp="1"/>
          </p:cNvGraphicFramePr>
          <p:nvPr>
            <p:ph type="tbl" sz="quarter" idx="13"/>
            <p:extLst>
              <p:ext uri="{D42A27DB-BD31-4B8C-83A1-F6EECF244321}">
                <p14:modId xmlns:p14="http://schemas.microsoft.com/office/powerpoint/2010/main" val="3811183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848382988"/>
                    </a:ext>
                  </a:extLst>
                </a:gridCol>
                <a:gridCol w="740664">
                  <a:extLst>
                    <a:ext uri="{9D8B030D-6E8A-4147-A177-3AD203B41FA5}">
                      <a16:colId xmlns:a16="http://schemas.microsoft.com/office/drawing/2014/main" val="663959965"/>
                    </a:ext>
                  </a:extLst>
                </a:gridCol>
                <a:gridCol w="740664">
                  <a:extLst>
                    <a:ext uri="{9D8B030D-6E8A-4147-A177-3AD203B41FA5}">
                      <a16:colId xmlns:a16="http://schemas.microsoft.com/office/drawing/2014/main" val="1483986647"/>
                    </a:ext>
                  </a:extLst>
                </a:gridCol>
                <a:gridCol w="411480">
                  <a:extLst>
                    <a:ext uri="{9D8B030D-6E8A-4147-A177-3AD203B41FA5}">
                      <a16:colId xmlns:a16="http://schemas.microsoft.com/office/drawing/2014/main" val="469735151"/>
                    </a:ext>
                  </a:extLst>
                </a:gridCol>
                <a:gridCol w="411480">
                  <a:extLst>
                    <a:ext uri="{9D8B030D-6E8A-4147-A177-3AD203B41FA5}">
                      <a16:colId xmlns:a16="http://schemas.microsoft.com/office/drawing/2014/main" val="2180273125"/>
                    </a:ext>
                  </a:extLst>
                </a:gridCol>
                <a:gridCol w="411480">
                  <a:extLst>
                    <a:ext uri="{9D8B030D-6E8A-4147-A177-3AD203B41FA5}">
                      <a16:colId xmlns:a16="http://schemas.microsoft.com/office/drawing/2014/main" val="4190186715"/>
                    </a:ext>
                  </a:extLst>
                </a:gridCol>
                <a:gridCol w="411480">
                  <a:extLst>
                    <a:ext uri="{9D8B030D-6E8A-4147-A177-3AD203B41FA5}">
                      <a16:colId xmlns:a16="http://schemas.microsoft.com/office/drawing/2014/main" val="1849249530"/>
                    </a:ext>
                  </a:extLst>
                </a:gridCol>
                <a:gridCol w="740664">
                  <a:extLst>
                    <a:ext uri="{9D8B030D-6E8A-4147-A177-3AD203B41FA5}">
                      <a16:colId xmlns:a16="http://schemas.microsoft.com/office/drawing/2014/main" val="4136306440"/>
                    </a:ext>
                  </a:extLst>
                </a:gridCol>
                <a:gridCol w="740664">
                  <a:extLst>
                    <a:ext uri="{9D8B030D-6E8A-4147-A177-3AD203B41FA5}">
                      <a16:colId xmlns:a16="http://schemas.microsoft.com/office/drawing/2014/main" val="2643145838"/>
                    </a:ext>
                  </a:extLst>
                </a:gridCol>
                <a:gridCol w="740664">
                  <a:extLst>
                    <a:ext uri="{9D8B030D-6E8A-4147-A177-3AD203B41FA5}">
                      <a16:colId xmlns:a16="http://schemas.microsoft.com/office/drawing/2014/main" val="1312392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extLst>
                  <a:ext uri="{0D108BD9-81ED-4DB2-BD59-A6C34878D82A}">
                    <a16:rowId xmlns:a16="http://schemas.microsoft.com/office/drawing/2014/main" val="2093061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 3 - 2017-06-02 07:57:55</a:t>
                      </a:r>
                      <a:r>
                        <a:rPr kumimoji="0" lang="en-US" sz="1000" b="0" i="0" u="none" strike="noStrike" kern="1200" cap="none" spc="0" normalizeH="0" baseline="0" noProof="0">
                          <a:ln>
                            <a:noFill/>
                          </a:ln>
                          <a:solidFill>
                            <a:prstClr val="black"/>
                          </a:solidFill>
                          <a:effectLst/>
                          <a:uLnTx/>
                          <a:uFillTx/>
                          <a:latin typeface="+mn-lt"/>
                          <a:ea typeface="+mn-ea"/>
                          <a:cs typeface="+mn-cs"/>
                        </a:rPr>
                        <a:t>
Song für Donald Trump: Ich mag mich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extLst>
                  <a:ext uri="{0D108BD9-81ED-4DB2-BD59-A6C34878D82A}">
                    <a16:rowId xmlns:a16="http://schemas.microsoft.com/office/drawing/2014/main" val="2295652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 3 - 2017-03-23 17:56:46</a:t>
                      </a:r>
                      <a:r>
                        <a:rPr kumimoji="0" lang="en-US" sz="1000" b="0" i="0" u="none" strike="noStrike" kern="1200" cap="none" spc="0" normalizeH="0" baseline="0" noProof="0">
                          <a:ln>
                            <a:noFill/>
                          </a:ln>
                          <a:solidFill>
                            <a:prstClr val="black"/>
                          </a:solidFill>
                          <a:effectLst/>
                          <a:uLnTx/>
                          <a:uFillTx/>
                          <a:latin typeface="+mn-lt"/>
                          <a:ea typeface="+mn-ea"/>
                          <a:cs typeface="+mn-cs"/>
                        </a:rPr>
                        <a:t>
Neuer Song für Erdogan (den Schnuckel-Schnauzbart-Chef-Osman)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extLst>
                  <a:ext uri="{0D108BD9-81ED-4DB2-BD59-A6C34878D82A}">
                    <a16:rowId xmlns:a16="http://schemas.microsoft.com/office/drawing/2014/main" val="3685264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 3 - 2018-03-29 07:12:36</a:t>
                      </a:r>
                      <a:r>
                        <a:rPr kumimoji="0" lang="en-US" sz="1000" b="0" i="0" u="none" strike="noStrike" kern="1200" cap="none" spc="0" normalizeH="0" baseline="0" noProof="0">
                          <a:ln>
                            <a:noFill/>
                          </a:ln>
                          <a:solidFill>
                            <a:prstClr val="black"/>
                          </a:solidFill>
                          <a:effectLst/>
                          <a:uLnTx/>
                          <a:uFillTx/>
                          <a:latin typeface="+mn-lt"/>
                          <a:ea typeface="+mn-ea"/>
                          <a:cs typeface="+mn-cs"/>
                        </a:rPr>
                        <a:t>
Realer Irrsinn: Verkehrsinsel-Slalom in Volksdorf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extLst>
                  <a:ext uri="{0D108BD9-81ED-4DB2-BD59-A6C34878D82A}">
                    <a16:rowId xmlns:a16="http://schemas.microsoft.com/office/drawing/2014/main" val="2612358955"/>
                  </a:ext>
                </a:extLst>
              </a:tr>
            </a:tbl>
          </a:graphicData>
        </a:graphic>
      </p:graphicFrame>
      <p:sp>
        <p:nvSpPr>
          <p:cNvPr id="4" name="Text Placeholder 3">
            <a:extLst>
              <a:ext uri="{FF2B5EF4-FFF2-40B4-BE49-F238E27FC236}">
                <a16:creationId xmlns:a16="http://schemas.microsoft.com/office/drawing/2014/main" id="{514E564B-2271-490E-9643-40A0CBE559C1}"/>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1780265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72779-7670-4D50-99CD-83FF23C20097}"/>
              </a:ext>
            </a:extLst>
          </p:cNvPr>
          <p:cNvSpPr>
            <a:spLocks noGrp="1"/>
          </p:cNvSpPr>
          <p:nvPr>
            <p:ph type="title"/>
          </p:nvPr>
        </p:nvSpPr>
        <p:spPr/>
        <p:txBody>
          <a:bodyPr/>
          <a:lstStyle/>
          <a:p>
            <a:r>
              <a:rPr lang="de-DE"/>
              <a:t>T - Übersicht mit Daten für die eigenen Tweets</a:t>
            </a:r>
            <a:endParaRPr lang="en-US"/>
          </a:p>
        </p:txBody>
      </p:sp>
      <p:graphicFrame>
        <p:nvGraphicFramePr>
          <p:cNvPr id="5" name="Table Placeholder 4">
            <a:extLst>
              <a:ext uri="{FF2B5EF4-FFF2-40B4-BE49-F238E27FC236}">
                <a16:creationId xmlns:a16="http://schemas.microsoft.com/office/drawing/2014/main" id="{B2BFE71C-B4CF-438D-9CF3-3C87EE4F65A4}"/>
              </a:ext>
            </a:extLst>
          </p:cNvPr>
          <p:cNvGraphicFramePr>
            <a:graphicFrameLocks noGrp="1"/>
          </p:cNvGraphicFramePr>
          <p:nvPr>
            <p:ph type="tbl" sz="quarter" idx="13"/>
            <p:extLst>
              <p:ext uri="{D42A27DB-BD31-4B8C-83A1-F6EECF244321}">
                <p14:modId xmlns:p14="http://schemas.microsoft.com/office/powerpoint/2010/main" val="4161638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540433222"/>
                    </a:ext>
                  </a:extLst>
                </a:gridCol>
                <a:gridCol w="658368">
                  <a:extLst>
                    <a:ext uri="{9D8B030D-6E8A-4147-A177-3AD203B41FA5}">
                      <a16:colId xmlns:a16="http://schemas.microsoft.com/office/drawing/2014/main" val="1132692246"/>
                    </a:ext>
                  </a:extLst>
                </a:gridCol>
                <a:gridCol w="329184">
                  <a:extLst>
                    <a:ext uri="{9D8B030D-6E8A-4147-A177-3AD203B41FA5}">
                      <a16:colId xmlns:a16="http://schemas.microsoft.com/office/drawing/2014/main" val="1017062211"/>
                    </a:ext>
                  </a:extLst>
                </a:gridCol>
                <a:gridCol w="411480">
                  <a:extLst>
                    <a:ext uri="{9D8B030D-6E8A-4147-A177-3AD203B41FA5}">
                      <a16:colId xmlns:a16="http://schemas.microsoft.com/office/drawing/2014/main" val="4214501791"/>
                    </a:ext>
                  </a:extLst>
                </a:gridCol>
                <a:gridCol w="822960">
                  <a:extLst>
                    <a:ext uri="{9D8B030D-6E8A-4147-A177-3AD203B41FA5}">
                      <a16:colId xmlns:a16="http://schemas.microsoft.com/office/drawing/2014/main" val="3603737302"/>
                    </a:ext>
                  </a:extLst>
                </a:gridCol>
                <a:gridCol w="822960">
                  <a:extLst>
                    <a:ext uri="{9D8B030D-6E8A-4147-A177-3AD203B41FA5}">
                      <a16:colId xmlns:a16="http://schemas.microsoft.com/office/drawing/2014/main" val="1878221057"/>
                    </a:ext>
                  </a:extLst>
                </a:gridCol>
                <a:gridCol w="822960">
                  <a:extLst>
                    <a:ext uri="{9D8B030D-6E8A-4147-A177-3AD203B41FA5}">
                      <a16:colId xmlns:a16="http://schemas.microsoft.com/office/drawing/2014/main" val="3256712390"/>
                    </a:ext>
                  </a:extLst>
                </a:gridCol>
                <a:gridCol w="822960">
                  <a:extLst>
                    <a:ext uri="{9D8B030D-6E8A-4147-A177-3AD203B41FA5}">
                      <a16:colId xmlns:a16="http://schemas.microsoft.com/office/drawing/2014/main" val="589658763"/>
                    </a:ext>
                  </a:extLst>
                </a:gridCol>
                <a:gridCol w="576072">
                  <a:extLst>
                    <a:ext uri="{9D8B030D-6E8A-4147-A177-3AD203B41FA5}">
                      <a16:colId xmlns:a16="http://schemas.microsoft.com/office/drawing/2014/main" val="2322189588"/>
                    </a:ext>
                  </a:extLst>
                </a:gridCol>
                <a:gridCol w="658368">
                  <a:extLst>
                    <a:ext uri="{9D8B030D-6E8A-4147-A177-3AD203B41FA5}">
                      <a16:colId xmlns:a16="http://schemas.microsoft.com/office/drawing/2014/main" val="462669125"/>
                    </a:ext>
                  </a:extLst>
                </a:gridCol>
                <a:gridCol w="658368">
                  <a:extLst>
                    <a:ext uri="{9D8B030D-6E8A-4147-A177-3AD203B41FA5}">
                      <a16:colId xmlns:a16="http://schemas.microsoft.com/office/drawing/2014/main" val="329061203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Eigene Tweets</a:t>
                      </a:r>
                    </a:p>
                  </a:txBody>
                  <a:tcPr/>
                </a:tc>
                <a:tc>
                  <a:txBody>
                    <a:bodyPr/>
                    <a:lstStyle/>
                    <a:p>
                      <a:r>
                        <a:rPr lang="en-US" sz="1000"/>
                        <a:t>Retweeted Tweets</a:t>
                      </a:r>
                    </a:p>
                  </a:txBody>
                  <a:tcPr/>
                </a:tc>
                <a:tc>
                  <a:txBody>
                    <a:bodyPr/>
                    <a:lstStyle/>
                    <a:p>
                      <a:r>
                        <a:rPr lang="en-US" sz="1000"/>
                        <a:t>Antworten an Nutzer</a:t>
                      </a:r>
                    </a:p>
                  </a:txBody>
                  <a:tcPr/>
                </a:tc>
                <a:tc>
                  <a:txBody>
                    <a:bodyPr/>
                    <a:lstStyle/>
                    <a:p>
                      <a:r>
                        <a:rPr lang="en-US" sz="1000"/>
                        <a:t>Antworten von Nutzern</a:t>
                      </a:r>
                    </a:p>
                  </a:txBody>
                  <a:tcPr/>
                </a:tc>
                <a:tc>
                  <a:txBody>
                    <a:bodyPr/>
                    <a:lstStyle/>
                    <a:p>
                      <a:r>
                        <a:rPr lang="en-US" sz="1000"/>
                        <a:t>Retweets</a:t>
                      </a:r>
                    </a:p>
                  </a:txBody>
                  <a:tcPr/>
                </a:tc>
                <a:tc>
                  <a:txBody>
                    <a:bodyPr/>
                    <a:lstStyle/>
                    <a:p>
                      <a:r>
                        <a:rPr lang="en-US" sz="1000"/>
                        <a:t>Likes</a:t>
                      </a:r>
                    </a:p>
                  </a:txBody>
                  <a:tcPr/>
                </a:tc>
                <a:tc>
                  <a:txBody>
                    <a:bodyPr/>
                    <a:lstStyle/>
                    <a:p>
                      <a:r>
                        <a:rPr lang="en-US" sz="1000"/>
                        <a:t>I-Rate</a:t>
                      </a:r>
                    </a:p>
                  </a:txBody>
                  <a:tcPr/>
                </a:tc>
                <a:extLst>
                  <a:ext uri="{0D108BD9-81ED-4DB2-BD59-A6C34878D82A}">
                    <a16:rowId xmlns:a16="http://schemas.microsoft.com/office/drawing/2014/main" val="403998691"/>
                  </a:ext>
                </a:extLst>
              </a:tr>
              <a:tr h="370840">
                <a:tc>
                  <a:txBody>
                    <a:bodyPr/>
                    <a:lstStyle/>
                    <a:p>
                      <a:r>
                        <a:rPr lang="en-US" sz="1000"/>
                        <a:t>@Der_Postillon</a:t>
                      </a:r>
                    </a:p>
                  </a:txBody>
                  <a:tcPr/>
                </a:tc>
                <a:tc>
                  <a:txBody>
                    <a:bodyPr/>
                    <a:lstStyle/>
                    <a:p>
                      <a:r>
                        <a:rPr lang="en-US" sz="1000"/>
                        <a:t>715127</a:t>
                      </a:r>
                    </a:p>
                  </a:txBody>
                  <a:tcPr/>
                </a:tc>
                <a:tc>
                  <a:txBody>
                    <a:bodyPr/>
                    <a:lstStyle/>
                    <a:p>
                      <a:r>
                        <a:rPr lang="en-US" sz="1000"/>
                        <a:t>6982</a:t>
                      </a:r>
                    </a:p>
                  </a:txBody>
                  <a:tcPr/>
                </a:tc>
                <a:tc>
                  <a:txBody>
                    <a:bodyPr/>
                    <a:lstStyle/>
                    <a:p>
                      <a:r>
                        <a:rPr lang="en-US" sz="1000"/>
                        <a:t>169</a:t>
                      </a:r>
                    </a:p>
                  </a:txBody>
                  <a:tcPr/>
                </a:tc>
                <a:tc>
                  <a:txBody>
                    <a:bodyPr/>
                    <a:lstStyle/>
                    <a:p>
                      <a:r>
                        <a:rPr lang="en-US" sz="1000"/>
                        <a:t>97</a:t>
                      </a:r>
                    </a:p>
                  </a:txBody>
                  <a:tcPr/>
                </a:tc>
                <a:tc>
                  <a:txBody>
                    <a:bodyPr/>
                    <a:lstStyle/>
                    <a:p>
                      <a:r>
                        <a:rPr lang="en-US" sz="1000"/>
                        <a:t>50</a:t>
                      </a:r>
                    </a:p>
                  </a:txBody>
                  <a:tcPr/>
                </a:tc>
                <a:tc>
                  <a:txBody>
                    <a:bodyPr/>
                    <a:lstStyle/>
                    <a:p>
                      <a:r>
                        <a:rPr lang="en-US" sz="1000"/>
                        <a:t>22</a:t>
                      </a:r>
                    </a:p>
                  </a:txBody>
                  <a:tcPr/>
                </a:tc>
                <a:tc>
                  <a:txBody>
                    <a:bodyPr/>
                    <a:lstStyle/>
                    <a:p>
                      <a:r>
                        <a:rPr lang="en-US" sz="1000"/>
                        <a:t>910</a:t>
                      </a:r>
                    </a:p>
                  </a:txBody>
                  <a:tcPr/>
                </a:tc>
                <a:tc>
                  <a:txBody>
                    <a:bodyPr/>
                    <a:lstStyle/>
                    <a:p>
                      <a:r>
                        <a:rPr lang="en-US" sz="1000"/>
                        <a:t>7412</a:t>
                      </a:r>
                    </a:p>
                  </a:txBody>
                  <a:tcPr/>
                </a:tc>
                <a:tc>
                  <a:txBody>
                    <a:bodyPr/>
                    <a:lstStyle/>
                    <a:p>
                      <a:r>
                        <a:rPr lang="en-US" sz="1000"/>
                        <a:t>44614</a:t>
                      </a:r>
                    </a:p>
                  </a:txBody>
                  <a:tcPr/>
                </a:tc>
                <a:tc>
                  <a:txBody>
                    <a:bodyPr/>
                    <a:lstStyle/>
                    <a:p>
                      <a:r>
                        <a:rPr lang="en-US" sz="1000"/>
                        <a:t>0.08%</a:t>
                      </a:r>
                    </a:p>
                  </a:txBody>
                  <a:tcPr/>
                </a:tc>
                <a:extLst>
                  <a:ext uri="{0D108BD9-81ED-4DB2-BD59-A6C34878D82A}">
                    <a16:rowId xmlns:a16="http://schemas.microsoft.com/office/drawing/2014/main" val="3898162802"/>
                  </a:ext>
                </a:extLst>
              </a:tr>
              <a:tr h="370840">
                <a:tc>
                  <a:txBody>
                    <a:bodyPr/>
                    <a:lstStyle/>
                    <a:p>
                      <a:r>
                        <a:rPr lang="en-US" sz="1000"/>
                        <a:t>@extra3</a:t>
                      </a:r>
                    </a:p>
                  </a:txBody>
                  <a:tcPr/>
                </a:tc>
                <a:tc>
                  <a:txBody>
                    <a:bodyPr/>
                    <a:lstStyle/>
                    <a:p>
                      <a:r>
                        <a:rPr lang="en-US" sz="1000"/>
                        <a:t>723326</a:t>
                      </a:r>
                    </a:p>
                  </a:txBody>
                  <a:tcPr/>
                </a:tc>
                <a:tc>
                  <a:txBody>
                    <a:bodyPr/>
                    <a:lstStyle/>
                    <a:p>
                      <a:r>
                        <a:rPr lang="en-US" sz="1000"/>
                        <a:t>7081</a:t>
                      </a:r>
                    </a:p>
                  </a:txBody>
                  <a:tcPr/>
                </a:tc>
                <a:tc>
                  <a:txBody>
                    <a:bodyPr/>
                    <a:lstStyle/>
                    <a:p>
                      <a:r>
                        <a:rPr lang="en-US" sz="1000"/>
                        <a:t>108</a:t>
                      </a:r>
                    </a:p>
                  </a:txBody>
                  <a:tcPr/>
                </a:tc>
                <a:tc>
                  <a:txBody>
                    <a:bodyPr/>
                    <a:lstStyle/>
                    <a:p>
                      <a:r>
                        <a:rPr lang="en-US" sz="1000"/>
                        <a:t>64</a:t>
                      </a:r>
                    </a:p>
                  </a:txBody>
                  <a:tcPr/>
                </a:tc>
                <a:tc>
                  <a:txBody>
                    <a:bodyPr/>
                    <a:lstStyle/>
                    <a:p>
                      <a:r>
                        <a:rPr lang="en-US" sz="1000"/>
                        <a:t>11</a:t>
                      </a:r>
                    </a:p>
                  </a:txBody>
                  <a:tcPr/>
                </a:tc>
                <a:tc>
                  <a:txBody>
                    <a:bodyPr/>
                    <a:lstStyle/>
                    <a:p>
                      <a:r>
                        <a:rPr lang="en-US" sz="1000"/>
                        <a:t>33</a:t>
                      </a:r>
                    </a:p>
                  </a:txBody>
                  <a:tcPr/>
                </a:tc>
                <a:tc>
                  <a:txBody>
                    <a:bodyPr/>
                    <a:lstStyle/>
                    <a:p>
                      <a:r>
                        <a:rPr lang="en-US" sz="1000"/>
                        <a:t>1512</a:t>
                      </a:r>
                    </a:p>
                  </a:txBody>
                  <a:tcPr/>
                </a:tc>
                <a:tc>
                  <a:txBody>
                    <a:bodyPr/>
                    <a:lstStyle/>
                    <a:p>
                      <a:r>
                        <a:rPr lang="en-US" sz="1000"/>
                        <a:t>11092</a:t>
                      </a:r>
                    </a:p>
                  </a:txBody>
                  <a:tcPr/>
                </a:tc>
                <a:tc>
                  <a:txBody>
                    <a:bodyPr/>
                    <a:lstStyle/>
                    <a:p>
                      <a:r>
                        <a:rPr lang="en-US" sz="1000"/>
                        <a:t>48071</a:t>
                      </a:r>
                    </a:p>
                  </a:txBody>
                  <a:tcPr/>
                </a:tc>
                <a:tc>
                  <a:txBody>
                    <a:bodyPr/>
                    <a:lstStyle/>
                    <a:p>
                      <a:r>
                        <a:rPr lang="en-US" sz="1000"/>
                        <a:t>0.13%</a:t>
                      </a:r>
                    </a:p>
                  </a:txBody>
                  <a:tcPr/>
                </a:tc>
                <a:extLst>
                  <a:ext uri="{0D108BD9-81ED-4DB2-BD59-A6C34878D82A}">
                    <a16:rowId xmlns:a16="http://schemas.microsoft.com/office/drawing/2014/main" val="3582784985"/>
                  </a:ext>
                </a:extLst>
              </a:tr>
            </a:tbl>
          </a:graphicData>
        </a:graphic>
      </p:graphicFrame>
      <p:sp>
        <p:nvSpPr>
          <p:cNvPr id="4" name="Text Placeholder 3">
            <a:extLst>
              <a:ext uri="{FF2B5EF4-FFF2-40B4-BE49-F238E27FC236}">
                <a16:creationId xmlns:a16="http://schemas.microsoft.com/office/drawing/2014/main" id="{F9CB8A85-FF1B-4DB7-A5EF-4997365BA8AE}"/>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464359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8AFF0-782B-47B5-B6CA-12AED57D05A7}"/>
              </a:ext>
            </a:extLst>
          </p:cNvPr>
          <p:cNvSpPr>
            <a:spLocks noGrp="1"/>
          </p:cNvSpPr>
          <p:nvPr>
            <p:ph type="title"/>
          </p:nvPr>
        </p:nvSpPr>
        <p:spPr/>
        <p:txBody>
          <a:bodyPr/>
          <a:lstStyle/>
          <a:p>
            <a:r>
              <a:rPr lang="de-DE"/>
              <a:t>Eigene Posts - Aktive Nutzer - Export - 1 of 4</a:t>
            </a:r>
            <a:endParaRPr lang="en-US"/>
          </a:p>
        </p:txBody>
      </p:sp>
      <p:graphicFrame>
        <p:nvGraphicFramePr>
          <p:cNvPr id="5" name="Table Placeholder 4">
            <a:extLst>
              <a:ext uri="{FF2B5EF4-FFF2-40B4-BE49-F238E27FC236}">
                <a16:creationId xmlns:a16="http://schemas.microsoft.com/office/drawing/2014/main" id="{0013CA7B-AD47-433B-AFC1-DB8D8B13531F}"/>
              </a:ext>
            </a:extLst>
          </p:cNvPr>
          <p:cNvGraphicFramePr>
            <a:graphicFrameLocks noGrp="1"/>
          </p:cNvGraphicFramePr>
          <p:nvPr>
            <p:ph type="tbl" sz="quarter" idx="13"/>
            <p:extLst>
              <p:ext uri="{D42A27DB-BD31-4B8C-83A1-F6EECF244321}">
                <p14:modId xmlns:p14="http://schemas.microsoft.com/office/powerpoint/2010/main" val="4261912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423616000"/>
                    </a:ext>
                  </a:extLst>
                </a:gridCol>
                <a:gridCol w="822960">
                  <a:extLst>
                    <a:ext uri="{9D8B030D-6E8A-4147-A177-3AD203B41FA5}">
                      <a16:colId xmlns:a16="http://schemas.microsoft.com/office/drawing/2014/main" val="4229910964"/>
                    </a:ext>
                  </a:extLst>
                </a:gridCol>
                <a:gridCol w="822960">
                  <a:extLst>
                    <a:ext uri="{9D8B030D-6E8A-4147-A177-3AD203B41FA5}">
                      <a16:colId xmlns:a16="http://schemas.microsoft.com/office/drawing/2014/main" val="2457803063"/>
                    </a:ext>
                  </a:extLst>
                </a:gridCol>
                <a:gridCol w="822960">
                  <a:extLst>
                    <a:ext uri="{9D8B030D-6E8A-4147-A177-3AD203B41FA5}">
                      <a16:colId xmlns:a16="http://schemas.microsoft.com/office/drawing/2014/main" val="2301239716"/>
                    </a:ext>
                  </a:extLst>
                </a:gridCol>
                <a:gridCol w="822960">
                  <a:extLst>
                    <a:ext uri="{9D8B030D-6E8A-4147-A177-3AD203B41FA5}">
                      <a16:colId xmlns:a16="http://schemas.microsoft.com/office/drawing/2014/main" val="1288911711"/>
                    </a:ext>
                  </a:extLst>
                </a:gridCol>
                <a:gridCol w="493776">
                  <a:extLst>
                    <a:ext uri="{9D8B030D-6E8A-4147-A177-3AD203B41FA5}">
                      <a16:colId xmlns:a16="http://schemas.microsoft.com/office/drawing/2014/main" val="2991323618"/>
                    </a:ext>
                  </a:extLst>
                </a:gridCol>
                <a:gridCol w="493776">
                  <a:extLst>
                    <a:ext uri="{9D8B030D-6E8A-4147-A177-3AD203B41FA5}">
                      <a16:colId xmlns:a16="http://schemas.microsoft.com/office/drawing/2014/main" val="3893815067"/>
                    </a:ext>
                  </a:extLst>
                </a:gridCol>
                <a:gridCol w="493776">
                  <a:extLst>
                    <a:ext uri="{9D8B030D-6E8A-4147-A177-3AD203B41FA5}">
                      <a16:colId xmlns:a16="http://schemas.microsoft.com/office/drawing/2014/main" val="3490205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0597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3 - 2018-03-22 08:53:26</a:t>
                      </a:r>
                      <a:r>
                        <a:rPr kumimoji="0" lang="de-DE" sz="1000" b="0" i="0" u="none" strike="noStrike" kern="1200" cap="none" spc="0" normalizeH="0" baseline="0" noProof="0">
                          <a:ln>
                            <a:noFill/>
                          </a:ln>
                          <a:solidFill>
                            <a:prstClr val="black"/>
                          </a:solidFill>
                          <a:effectLst/>
                          <a:uLnTx/>
                          <a:uFillTx/>
                          <a:latin typeface="+mn-lt"/>
                          <a:ea typeface="+mn-ea"/>
                          <a:cs typeface="+mn-cs"/>
                        </a:rPr>
                        <a:t>
Deutschland. Das Land der haptischen Simulationen.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1388470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46508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3 - 2018-03-28 08:12:00</a:t>
                      </a:r>
                      <a:r>
                        <a:rPr kumimoji="0" lang="de-DE" sz="1000" b="0" i="0" u="none" strike="noStrike" kern="1200" cap="none" spc="0" normalizeH="0" baseline="0" noProof="0">
                          <a:ln>
                            <a:noFill/>
                          </a:ln>
                          <a:solidFill>
                            <a:prstClr val="black"/>
                          </a:solidFill>
                          <a:effectLst/>
                          <a:uLnTx/>
                          <a:uFillTx/>
                          <a:latin typeface="+mn-lt"/>
                          <a:ea typeface="+mn-ea"/>
                          <a:cs typeface="+mn-cs"/>
                        </a:rPr>
                        <a:t>
Warst Du schon mal in Elmshorn? Schau diesen Film, dann willste hin.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13827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 3 - 2018-04-01 13:28:19</a:t>
                      </a:r>
                      <a:r>
                        <a:rPr kumimoji="0" lang="en-US" sz="1000" b="0" i="0" u="none" strike="noStrike" kern="1200" cap="none" spc="0" normalizeH="0" baseline="0" noProof="0">
                          <a:ln>
                            <a:noFill/>
                          </a:ln>
                          <a:solidFill>
                            <a:prstClr val="black"/>
                          </a:solidFill>
                          <a:effectLst/>
                          <a:uLnTx/>
                          <a:uFillTx/>
                          <a:latin typeface="+mn-lt"/>
                          <a:ea typeface="+mn-ea"/>
                          <a:cs typeface="+mn-cs"/>
                        </a:rPr>
                        <a:t>
So 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1151630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99537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3 - 2018-03-28 13:09:41</a:t>
                      </a:r>
                      <a:r>
                        <a:rPr kumimoji="0" lang="de-DE" sz="1000" b="0" i="0" u="none" strike="noStrike" kern="1200" cap="none" spc="0" normalizeH="0" baseline="0" noProof="0">
                          <a:ln>
                            <a:noFill/>
                          </a:ln>
                          <a:solidFill>
                            <a:prstClr val="black"/>
                          </a:solidFill>
                          <a:effectLst/>
                          <a:uLnTx/>
                          <a:uFillTx/>
                          <a:latin typeface="+mn-lt"/>
                          <a:ea typeface="+mn-ea"/>
                          <a:cs typeface="+mn-cs"/>
                        </a:rPr>
                        <a:t>
Deutschland belegt nur noch Rang vier der größten Waffenhändler. Das muss besser werden. 
Ein Lied als Motivationshilfe für Mutti &amp; 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83385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mn-lt"/>
                          <a:ea typeface="+mn-ea"/>
                          <a:cs typeface="+mn-cs"/>
                        </a:rPr>
                        <a:t>Extra 3 - 2018-04-01 11:56:34</a:t>
                      </a:r>
                      <a:r>
                        <a:rPr kumimoji="0" lang="sv-SE" sz="1000" b="0" i="0" u="none" strike="noStrike" kern="1200" cap="none" spc="0" normalizeH="0" baseline="0" noProof="0">
                          <a:ln>
                            <a:noFill/>
                          </a:ln>
                          <a:solidFill>
                            <a:prstClr val="black"/>
                          </a:solidFill>
                          <a:effectLst/>
                          <a:uLnTx/>
                          <a:uFillTx/>
                          <a:latin typeface="+mn-lt"/>
                          <a:ea typeface="+mn-ea"/>
                          <a:cs typeface="+mn-cs"/>
                        </a:rPr>
                        <a:t>
Abgehängt!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11521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mn-lt"/>
                          <a:ea typeface="+mn-ea"/>
                          <a:cs typeface="+mn-cs"/>
                        </a:rPr>
                        <a:t>Extra 3 - 2018-03-27 08:27:28</a:t>
                      </a:r>
                      <a:r>
                        <a:rPr kumimoji="0" lang="sv-SE" sz="1000" b="0" i="0" u="none" strike="noStrike" kern="1200" cap="none" spc="0" normalizeH="0" baseline="0" noProof="0">
                          <a:ln>
                            <a:noFill/>
                          </a:ln>
                          <a:solidFill>
                            <a:prstClr val="black"/>
                          </a:solidFill>
                          <a:effectLst/>
                          <a:uLnTx/>
                          <a:uFillTx/>
                          <a:latin typeface="+mn-lt"/>
                          <a:ea typeface="+mn-ea"/>
                          <a:cs typeface="+mn-cs"/>
                        </a:rPr>
                        <a:t>
Was los, Digga, spahn 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24633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3 - 2018-03-29 11:58:12</a:t>
                      </a:r>
                      <a:r>
                        <a:rPr kumimoji="0" lang="de-DE" sz="1000" b="0" i="0" u="none" strike="noStrike" kern="1200" cap="none" spc="0" normalizeH="0" baseline="0" noProof="0">
                          <a:ln>
                            <a:noFill/>
                          </a:ln>
                          <a:solidFill>
                            <a:prstClr val="black"/>
                          </a:solidFill>
                          <a:effectLst/>
                          <a:uLnTx/>
                          <a:uFillTx/>
                          <a:latin typeface="+mn-lt"/>
                          <a:ea typeface="+mn-ea"/>
                          <a:cs typeface="+mn-cs"/>
                        </a:rPr>
                        <a:t>
Kannste dir nicht ausdenken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03412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3 - 2018-03-25 08:13:00</a:t>
                      </a:r>
                      <a:r>
                        <a:rPr kumimoji="0" lang="de-DE" sz="1000" b="0" i="0" u="none" strike="noStrike" kern="1200" cap="none" spc="0" normalizeH="0" baseline="0" noProof="0">
                          <a:ln>
                            <a:noFill/>
                          </a:ln>
                          <a:solidFill>
                            <a:prstClr val="black"/>
                          </a:solidFill>
                          <a:effectLst/>
                          <a:uLnTx/>
                          <a:uFillTx/>
                          <a:latin typeface="+mn-lt"/>
                          <a:ea typeface="+mn-ea"/>
                          <a:cs typeface="+mn-cs"/>
                        </a:rPr>
                        <a:t>
Tatütataaaaaaaa! Die Feuerwehr ist nicht 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66421727"/>
                  </a:ext>
                </a:extLst>
              </a:tr>
            </a:tbl>
          </a:graphicData>
        </a:graphic>
      </p:graphicFrame>
      <p:sp>
        <p:nvSpPr>
          <p:cNvPr id="4" name="Text Placeholder 3">
            <a:extLst>
              <a:ext uri="{FF2B5EF4-FFF2-40B4-BE49-F238E27FC236}">
                <a16:creationId xmlns:a16="http://schemas.microsoft.com/office/drawing/2014/main" id="{D82AF7AD-D9A4-4516-88A0-CBCB6C8FD4F7}"/>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39233044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E6422-E814-4237-82FA-58BF28958259}"/>
              </a:ext>
            </a:extLst>
          </p:cNvPr>
          <p:cNvSpPr>
            <a:spLocks noGrp="1"/>
          </p:cNvSpPr>
          <p:nvPr>
            <p:ph type="title"/>
          </p:nvPr>
        </p:nvSpPr>
        <p:spPr/>
        <p:txBody>
          <a:bodyPr/>
          <a:lstStyle/>
          <a:p>
            <a:r>
              <a:rPr lang="de-DE"/>
              <a:t>Eigene Posts - Aktive Nutzer - Export - 2 of 4</a:t>
            </a:r>
            <a:endParaRPr lang="en-US"/>
          </a:p>
        </p:txBody>
      </p:sp>
      <p:graphicFrame>
        <p:nvGraphicFramePr>
          <p:cNvPr id="5" name="Table Placeholder 4">
            <a:extLst>
              <a:ext uri="{FF2B5EF4-FFF2-40B4-BE49-F238E27FC236}">
                <a16:creationId xmlns:a16="http://schemas.microsoft.com/office/drawing/2014/main" id="{3732D999-2C28-4729-A542-302E828F83A4}"/>
              </a:ext>
            </a:extLst>
          </p:cNvPr>
          <p:cNvGraphicFramePr>
            <a:graphicFrameLocks noGrp="1"/>
          </p:cNvGraphicFramePr>
          <p:nvPr>
            <p:ph type="tbl" sz="quarter" idx="13"/>
            <p:extLst>
              <p:ext uri="{D42A27DB-BD31-4B8C-83A1-F6EECF244321}">
                <p14:modId xmlns:p14="http://schemas.microsoft.com/office/powerpoint/2010/main" val="34028252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893644381"/>
                    </a:ext>
                  </a:extLst>
                </a:gridCol>
                <a:gridCol w="822960">
                  <a:extLst>
                    <a:ext uri="{9D8B030D-6E8A-4147-A177-3AD203B41FA5}">
                      <a16:colId xmlns:a16="http://schemas.microsoft.com/office/drawing/2014/main" val="2254869512"/>
                    </a:ext>
                  </a:extLst>
                </a:gridCol>
                <a:gridCol w="822960">
                  <a:extLst>
                    <a:ext uri="{9D8B030D-6E8A-4147-A177-3AD203B41FA5}">
                      <a16:colId xmlns:a16="http://schemas.microsoft.com/office/drawing/2014/main" val="1620101387"/>
                    </a:ext>
                  </a:extLst>
                </a:gridCol>
                <a:gridCol w="822960">
                  <a:extLst>
                    <a:ext uri="{9D8B030D-6E8A-4147-A177-3AD203B41FA5}">
                      <a16:colId xmlns:a16="http://schemas.microsoft.com/office/drawing/2014/main" val="1221443819"/>
                    </a:ext>
                  </a:extLst>
                </a:gridCol>
                <a:gridCol w="822960">
                  <a:extLst>
                    <a:ext uri="{9D8B030D-6E8A-4147-A177-3AD203B41FA5}">
                      <a16:colId xmlns:a16="http://schemas.microsoft.com/office/drawing/2014/main" val="650686695"/>
                    </a:ext>
                  </a:extLst>
                </a:gridCol>
                <a:gridCol w="493776">
                  <a:extLst>
                    <a:ext uri="{9D8B030D-6E8A-4147-A177-3AD203B41FA5}">
                      <a16:colId xmlns:a16="http://schemas.microsoft.com/office/drawing/2014/main" val="3827945628"/>
                    </a:ext>
                  </a:extLst>
                </a:gridCol>
                <a:gridCol w="493776">
                  <a:extLst>
                    <a:ext uri="{9D8B030D-6E8A-4147-A177-3AD203B41FA5}">
                      <a16:colId xmlns:a16="http://schemas.microsoft.com/office/drawing/2014/main" val="408518453"/>
                    </a:ext>
                  </a:extLst>
                </a:gridCol>
                <a:gridCol w="493776">
                  <a:extLst>
                    <a:ext uri="{9D8B030D-6E8A-4147-A177-3AD203B41FA5}">
                      <a16:colId xmlns:a16="http://schemas.microsoft.com/office/drawing/2014/main" val="1018540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68532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3 - 2018-04-02 11:57:48</a:t>
                      </a:r>
                      <a:r>
                        <a:rPr kumimoji="0" lang="de-DE" sz="1000" b="0" i="0" u="none" strike="noStrike" kern="1200" cap="none" spc="0" normalizeH="0" baseline="0" noProof="0">
                          <a:ln>
                            <a:noFill/>
                          </a:ln>
                          <a:solidFill>
                            <a:prstClr val="black"/>
                          </a:solidFill>
                          <a:effectLst/>
                          <a:uLnTx/>
                          <a:uFillTx/>
                          <a:latin typeface="+mn-lt"/>
                          <a:ea typeface="+mn-ea"/>
                          <a:cs typeface="+mn-cs"/>
                        </a:rPr>
                        <a:t>
Entspannender als Neujahrspringen: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10680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3 - 2018-03-24 11:21:52</a:t>
                      </a:r>
                      <a:r>
                        <a:rPr kumimoji="0" lang="de-DE" sz="1000" b="0" i="0" u="none" strike="noStrike" kern="1200" cap="none" spc="0" normalizeH="0" baseline="0" noProof="0">
                          <a:ln>
                            <a:noFill/>
                          </a:ln>
                          <a:solidFill>
                            <a:prstClr val="black"/>
                          </a:solidFill>
                          <a:effectLst/>
                          <a:uLnTx/>
                          <a:uFillTx/>
                          <a:latin typeface="+mn-lt"/>
                          <a:ea typeface="+mn-ea"/>
                          <a:cs typeface="+mn-cs"/>
                        </a:rPr>
                        <a:t>
Warum benimmst du dich im realen Leben nicht genauso wie auf Facebook?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2476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3 - 2018-03-22 13:56:35</a:t>
                      </a:r>
                      <a:r>
                        <a:rPr kumimoji="0" lang="de-DE" sz="1000" b="0" i="0" u="none" strike="noStrike" kern="1200" cap="none" spc="0" normalizeH="0" baseline="0" noProof="0">
                          <a:ln>
                            <a:noFill/>
                          </a:ln>
                          <a:solidFill>
                            <a:prstClr val="black"/>
                          </a:solidFill>
                          <a:effectLst/>
                          <a:uLnTx/>
                          <a:uFillTx/>
                          <a:latin typeface="+mn-lt"/>
                          <a:ea typeface="+mn-ea"/>
                          <a:cs typeface="+mn-cs"/>
                        </a:rPr>
                        <a:t>
Die Überraschung des Tages kommt von Christian Lindner. Haltet euch fest!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72642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3 - 2018-03-27 14:58:17</a:t>
                      </a:r>
                      <a:r>
                        <a:rPr kumimoji="0" lang="de-DE" sz="1000" b="0" i="0" u="none" strike="noStrike" kern="1200" cap="none" spc="0" normalizeH="0" baseline="0" noProof="0">
                          <a:ln>
                            <a:noFill/>
                          </a:ln>
                          <a:solidFill>
                            <a:prstClr val="black"/>
                          </a:solidFill>
                          <a:effectLst/>
                          <a:uLnTx/>
                          <a:uFillTx/>
                          <a:latin typeface="+mn-lt"/>
                          <a:ea typeface="+mn-ea"/>
                          <a:cs typeface="+mn-cs"/>
                        </a:rPr>
                        <a:t>
Vergesst Stuttgart 21! Der Bahnhof der Zukunft ist dieser hier: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0626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3 - 2018-03-21 10:18:32</a:t>
                      </a:r>
                      <a:r>
                        <a:rPr kumimoji="0" lang="de-DE" sz="1000" b="0" i="0" u="none" strike="noStrike" kern="1200" cap="none" spc="0" normalizeH="0" baseline="0" noProof="0">
                          <a:ln>
                            <a:noFill/>
                          </a:ln>
                          <a:solidFill>
                            <a:prstClr val="black"/>
                          </a:solidFill>
                          <a:effectLst/>
                          <a:uLnTx/>
                          <a:uFillTx/>
                          <a:latin typeface="+mn-lt"/>
                          <a:ea typeface="+mn-ea"/>
                          <a:cs typeface="+mn-cs"/>
                        </a:rPr>
                        <a:t>
Eine Hymne auf den Frauenversteher der Nation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28312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3 - 2018-03-23 16:56:34</a:t>
                      </a:r>
                      <a:r>
                        <a:rPr kumimoji="0" lang="de-DE" sz="1000" b="0" i="0" u="none" strike="noStrike" kern="1200" cap="none" spc="0" normalizeH="0" baseline="0" noProof="0">
                          <a:ln>
                            <a:noFill/>
                          </a:ln>
                          <a:solidFill>
                            <a:prstClr val="black"/>
                          </a:solidFill>
                          <a:effectLst/>
                          <a:uLnTx/>
                          <a:uFillTx/>
                          <a:latin typeface="+mn-lt"/>
                          <a:ea typeface="+mn-ea"/>
                          <a:cs typeface="+mn-cs"/>
                        </a:rPr>
                        <a:t>
Werbung für Schwangerschaftsabbrüche? Jens Spahn muss sich das ungefähr so vorstellen.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67884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3 - 2018-03-31 09:29:00</a:t>
                      </a:r>
                      <a:r>
                        <a:rPr kumimoji="0" lang="de-DE" sz="1000" b="0" i="0" u="none" strike="noStrike" kern="1200" cap="none" spc="0" normalizeH="0" baseline="0" noProof="0">
                          <a:ln>
                            <a:noFill/>
                          </a:ln>
                          <a:solidFill>
                            <a:prstClr val="black"/>
                          </a:solidFill>
                          <a:effectLst/>
                          <a:uLnTx/>
                          <a:uFillTx/>
                          <a:latin typeface="+mn-lt"/>
                          <a:ea typeface="+mn-ea"/>
                          <a:cs typeface="+mn-cs"/>
                        </a:rPr>
                        <a:t>
Obacht beim Osterverkehr!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60118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3 - 2018-03-28 17:39:00</a:t>
                      </a:r>
                      <a:r>
                        <a:rPr kumimoji="0" lang="de-DE" sz="1000" b="0" i="0" u="none" strike="noStrike" kern="1200" cap="none" spc="0" normalizeH="0" baseline="0" noProof="0">
                          <a:ln>
                            <a:noFill/>
                          </a:ln>
                          <a:solidFill>
                            <a:prstClr val="black"/>
                          </a:solidFill>
                          <a:effectLst/>
                          <a:uLnTx/>
                          <a:uFillTx/>
                          <a:latin typeface="+mn-lt"/>
                          <a:ea typeface="+mn-ea"/>
                          <a:cs typeface="+mn-cs"/>
                        </a:rPr>
                        <a:t>
Wir sind empört! Du auch?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79361535"/>
                  </a:ext>
                </a:extLst>
              </a:tr>
            </a:tbl>
          </a:graphicData>
        </a:graphic>
      </p:graphicFrame>
      <p:sp>
        <p:nvSpPr>
          <p:cNvPr id="4" name="Text Placeholder 3">
            <a:extLst>
              <a:ext uri="{FF2B5EF4-FFF2-40B4-BE49-F238E27FC236}">
                <a16:creationId xmlns:a16="http://schemas.microsoft.com/office/drawing/2014/main" id="{8D8BDF19-E38C-427A-B721-466AE0CCB4AA}"/>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29382587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B2C38-E49D-4EDD-B6A9-9AE2A7E05E50}"/>
              </a:ext>
            </a:extLst>
          </p:cNvPr>
          <p:cNvSpPr>
            <a:spLocks noGrp="1"/>
          </p:cNvSpPr>
          <p:nvPr>
            <p:ph type="title"/>
          </p:nvPr>
        </p:nvSpPr>
        <p:spPr/>
        <p:txBody>
          <a:bodyPr/>
          <a:lstStyle/>
          <a:p>
            <a:r>
              <a:rPr lang="de-DE"/>
              <a:t>Eigene Posts - Aktive Nutzer - Export - 3 of 4</a:t>
            </a:r>
            <a:endParaRPr lang="en-US"/>
          </a:p>
        </p:txBody>
      </p:sp>
      <p:graphicFrame>
        <p:nvGraphicFramePr>
          <p:cNvPr id="5" name="Table Placeholder 4">
            <a:extLst>
              <a:ext uri="{FF2B5EF4-FFF2-40B4-BE49-F238E27FC236}">
                <a16:creationId xmlns:a16="http://schemas.microsoft.com/office/drawing/2014/main" id="{D0D8E47B-CCB6-428F-B6A1-A3E12822028A}"/>
              </a:ext>
            </a:extLst>
          </p:cNvPr>
          <p:cNvGraphicFramePr>
            <a:graphicFrameLocks noGrp="1"/>
          </p:cNvGraphicFramePr>
          <p:nvPr>
            <p:ph type="tbl" sz="quarter" idx="13"/>
            <p:extLst>
              <p:ext uri="{D42A27DB-BD31-4B8C-83A1-F6EECF244321}">
                <p14:modId xmlns:p14="http://schemas.microsoft.com/office/powerpoint/2010/main" val="4162765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436358509"/>
                    </a:ext>
                  </a:extLst>
                </a:gridCol>
                <a:gridCol w="822960">
                  <a:extLst>
                    <a:ext uri="{9D8B030D-6E8A-4147-A177-3AD203B41FA5}">
                      <a16:colId xmlns:a16="http://schemas.microsoft.com/office/drawing/2014/main" val="1124078224"/>
                    </a:ext>
                  </a:extLst>
                </a:gridCol>
                <a:gridCol w="822960">
                  <a:extLst>
                    <a:ext uri="{9D8B030D-6E8A-4147-A177-3AD203B41FA5}">
                      <a16:colId xmlns:a16="http://schemas.microsoft.com/office/drawing/2014/main" val="1943780704"/>
                    </a:ext>
                  </a:extLst>
                </a:gridCol>
                <a:gridCol w="822960">
                  <a:extLst>
                    <a:ext uri="{9D8B030D-6E8A-4147-A177-3AD203B41FA5}">
                      <a16:colId xmlns:a16="http://schemas.microsoft.com/office/drawing/2014/main" val="2450380863"/>
                    </a:ext>
                  </a:extLst>
                </a:gridCol>
                <a:gridCol w="822960">
                  <a:extLst>
                    <a:ext uri="{9D8B030D-6E8A-4147-A177-3AD203B41FA5}">
                      <a16:colId xmlns:a16="http://schemas.microsoft.com/office/drawing/2014/main" val="3650867018"/>
                    </a:ext>
                  </a:extLst>
                </a:gridCol>
                <a:gridCol w="493776">
                  <a:extLst>
                    <a:ext uri="{9D8B030D-6E8A-4147-A177-3AD203B41FA5}">
                      <a16:colId xmlns:a16="http://schemas.microsoft.com/office/drawing/2014/main" val="1230640583"/>
                    </a:ext>
                  </a:extLst>
                </a:gridCol>
                <a:gridCol w="493776">
                  <a:extLst>
                    <a:ext uri="{9D8B030D-6E8A-4147-A177-3AD203B41FA5}">
                      <a16:colId xmlns:a16="http://schemas.microsoft.com/office/drawing/2014/main" val="2996053494"/>
                    </a:ext>
                  </a:extLst>
                </a:gridCol>
                <a:gridCol w="493776">
                  <a:extLst>
                    <a:ext uri="{9D8B030D-6E8A-4147-A177-3AD203B41FA5}">
                      <a16:colId xmlns:a16="http://schemas.microsoft.com/office/drawing/2014/main" val="1586043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63801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3 - 2018-03-23 11:11:58</a:t>
                      </a:r>
                      <a:r>
                        <a:rPr kumimoji="0" lang="de-DE" sz="1000" b="0" i="0" u="none" strike="noStrike" kern="1200" cap="none" spc="0" normalizeH="0" baseline="0" noProof="0">
                          <a:ln>
                            <a:noFill/>
                          </a:ln>
                          <a:solidFill>
                            <a:prstClr val="black"/>
                          </a:solidFill>
                          <a:effectLst/>
                          <a:uLnTx/>
                          <a:uFillTx/>
                          <a:latin typeface="+mn-lt"/>
                          <a:ea typeface="+mn-ea"/>
                          <a:cs typeface="+mn-cs"/>
                        </a:rPr>
                        <a:t>
Wohlhabende Männer werden im Schnitt 81 Jahre alt. Männer, die an oder unter der Armutsgrenze leben, werden nur 70 Jahre alt. Und viele von denen leben auch nur so lange, weil sie warten müssen, bis sie sich die eigene Beerdigung leisten können.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14907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3 - 2018-04-01 09:31:00</a:t>
                      </a:r>
                      <a:r>
                        <a:rPr kumimoji="0" lang="de-DE" sz="1000" b="0" i="0" u="none" strike="noStrike" kern="1200" cap="none" spc="0" normalizeH="0" baseline="0" noProof="0">
                          <a:ln>
                            <a:noFill/>
                          </a:ln>
                          <a:solidFill>
                            <a:prstClr val="black"/>
                          </a:solidFill>
                          <a:effectLst/>
                          <a:uLnTx/>
                          <a:uFillTx/>
                          <a:latin typeface="+mn-lt"/>
                          <a:ea typeface="+mn-ea"/>
                          <a:cs typeface="+mn-cs"/>
                        </a:rPr>
                        <a:t>
Ostern. Schafe. Osterschafe. Hier ein Film mit Schafen.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67258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3 - 2018-03-27 12:53:39</a:t>
                      </a:r>
                      <a:r>
                        <a:rPr kumimoji="0" lang="de-DE" sz="1000" b="0" i="0" u="none" strike="noStrike" kern="1200" cap="none" spc="0" normalizeH="0" baseline="0" noProof="0">
                          <a:ln>
                            <a:noFill/>
                          </a:ln>
                          <a:solidFill>
                            <a:prstClr val="black"/>
                          </a:solidFill>
                          <a:effectLst/>
                          <a:uLnTx/>
                          <a:uFillTx/>
                          <a:latin typeface="+mn-lt"/>
                          <a:ea typeface="+mn-ea"/>
                          <a:cs typeface="+mn-cs"/>
                        </a:rPr>
                        <a:t>
Facebook löschen? Überleg es dir gut!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36876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3 - 2018-03-22 16:02:00</a:t>
                      </a:r>
                      <a:r>
                        <a:rPr kumimoji="0" lang="de-DE" sz="1000" b="0" i="0" u="none" strike="noStrike" kern="1200" cap="none" spc="0" normalizeH="0" baseline="0" noProof="0">
                          <a:ln>
                            <a:noFill/>
                          </a:ln>
                          <a:solidFill>
                            <a:prstClr val="black"/>
                          </a:solidFill>
                          <a:effectLst/>
                          <a:uLnTx/>
                          <a:uFillTx/>
                          <a:latin typeface="+mn-lt"/>
                          <a:ea typeface="+mn-ea"/>
                          <a:cs typeface="+mn-cs"/>
                        </a:rPr>
                        <a:t>
Nach dem Datenskandal bei Facebook löschen immer mehr Menschen ihr Profil. Gute Idee! Facebook funktioniert nämlich auch super im Real Life! (Den ganzen Film gibt´s heute um 22:45 Uhr im Ersten)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21902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3 - 2018-03-24 13:06:42</a:t>
                      </a:r>
                      <a:r>
                        <a:rPr kumimoji="0" lang="de-DE" sz="1000" b="0" i="0" u="none" strike="noStrike" kern="1200" cap="none" spc="0" normalizeH="0" baseline="0" noProof="0">
                          <a:ln>
                            <a:noFill/>
                          </a:ln>
                          <a:solidFill>
                            <a:prstClr val="black"/>
                          </a:solidFill>
                          <a:effectLst/>
                          <a:uLnTx/>
                          <a:uFillTx/>
                          <a:latin typeface="+mn-lt"/>
                          <a:ea typeface="+mn-ea"/>
                          <a:cs typeface="+mn-cs"/>
                        </a:rPr>
                        <a:t>
"Der Islam gehört nicht zu Deutschland." 
Seehofer sagt, er möchte mit dem Satz die Spaltung der Gesellschaft überwinden.
Genauer gesagt: die Spaltung zwischen CSU und islamophoben AfD-Wählern.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29717626"/>
                  </a:ext>
                </a:extLst>
              </a:tr>
            </a:tbl>
          </a:graphicData>
        </a:graphic>
      </p:graphicFrame>
      <p:sp>
        <p:nvSpPr>
          <p:cNvPr id="4" name="Text Placeholder 3">
            <a:extLst>
              <a:ext uri="{FF2B5EF4-FFF2-40B4-BE49-F238E27FC236}">
                <a16:creationId xmlns:a16="http://schemas.microsoft.com/office/drawing/2014/main" id="{CA958756-8E65-448B-AB97-987FA5EDDB36}"/>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979521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330C4-3D27-4718-8722-73765DBBAF1D}"/>
              </a:ext>
            </a:extLst>
          </p:cNvPr>
          <p:cNvSpPr>
            <a:spLocks noGrp="1"/>
          </p:cNvSpPr>
          <p:nvPr>
            <p:ph type="title"/>
          </p:nvPr>
        </p:nvSpPr>
        <p:spPr/>
        <p:txBody>
          <a:bodyPr/>
          <a:lstStyle/>
          <a:p>
            <a:r>
              <a:rPr lang="de-DE"/>
              <a:t>Eigene Posts - Aktive Nutzer - Export - 4 of 4</a:t>
            </a:r>
            <a:endParaRPr lang="en-US"/>
          </a:p>
        </p:txBody>
      </p:sp>
      <p:graphicFrame>
        <p:nvGraphicFramePr>
          <p:cNvPr id="5" name="Table Placeholder 4">
            <a:extLst>
              <a:ext uri="{FF2B5EF4-FFF2-40B4-BE49-F238E27FC236}">
                <a16:creationId xmlns:a16="http://schemas.microsoft.com/office/drawing/2014/main" id="{BEE1F632-9EEC-472F-94E1-E94D62EE7E78}"/>
              </a:ext>
            </a:extLst>
          </p:cNvPr>
          <p:cNvGraphicFramePr>
            <a:graphicFrameLocks noGrp="1"/>
          </p:cNvGraphicFramePr>
          <p:nvPr>
            <p:ph type="tbl" sz="quarter" idx="13"/>
            <p:extLst>
              <p:ext uri="{D42A27DB-BD31-4B8C-83A1-F6EECF244321}">
                <p14:modId xmlns:p14="http://schemas.microsoft.com/office/powerpoint/2010/main" val="318606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584769944"/>
                    </a:ext>
                  </a:extLst>
                </a:gridCol>
                <a:gridCol w="822960">
                  <a:extLst>
                    <a:ext uri="{9D8B030D-6E8A-4147-A177-3AD203B41FA5}">
                      <a16:colId xmlns:a16="http://schemas.microsoft.com/office/drawing/2014/main" val="805412197"/>
                    </a:ext>
                  </a:extLst>
                </a:gridCol>
                <a:gridCol w="822960">
                  <a:extLst>
                    <a:ext uri="{9D8B030D-6E8A-4147-A177-3AD203B41FA5}">
                      <a16:colId xmlns:a16="http://schemas.microsoft.com/office/drawing/2014/main" val="3672702900"/>
                    </a:ext>
                  </a:extLst>
                </a:gridCol>
                <a:gridCol w="822960">
                  <a:extLst>
                    <a:ext uri="{9D8B030D-6E8A-4147-A177-3AD203B41FA5}">
                      <a16:colId xmlns:a16="http://schemas.microsoft.com/office/drawing/2014/main" val="1490812739"/>
                    </a:ext>
                  </a:extLst>
                </a:gridCol>
                <a:gridCol w="822960">
                  <a:extLst>
                    <a:ext uri="{9D8B030D-6E8A-4147-A177-3AD203B41FA5}">
                      <a16:colId xmlns:a16="http://schemas.microsoft.com/office/drawing/2014/main" val="3054991722"/>
                    </a:ext>
                  </a:extLst>
                </a:gridCol>
                <a:gridCol w="493776">
                  <a:extLst>
                    <a:ext uri="{9D8B030D-6E8A-4147-A177-3AD203B41FA5}">
                      <a16:colId xmlns:a16="http://schemas.microsoft.com/office/drawing/2014/main" val="4049215948"/>
                    </a:ext>
                  </a:extLst>
                </a:gridCol>
                <a:gridCol w="493776">
                  <a:extLst>
                    <a:ext uri="{9D8B030D-6E8A-4147-A177-3AD203B41FA5}">
                      <a16:colId xmlns:a16="http://schemas.microsoft.com/office/drawing/2014/main" val="3784230492"/>
                    </a:ext>
                  </a:extLst>
                </a:gridCol>
                <a:gridCol w="493776">
                  <a:extLst>
                    <a:ext uri="{9D8B030D-6E8A-4147-A177-3AD203B41FA5}">
                      <a16:colId xmlns:a16="http://schemas.microsoft.com/office/drawing/2014/main" val="75455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43439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3 - 2018-03-26 08:30:00</a:t>
                      </a:r>
                      <a:r>
                        <a:rPr kumimoji="0" lang="de-DE" sz="1000" b="0" i="0" u="none" strike="noStrike" kern="1200" cap="none" spc="0" normalizeH="0" baseline="0" noProof="0">
                          <a:ln>
                            <a:noFill/>
                          </a:ln>
                          <a:solidFill>
                            <a:prstClr val="black"/>
                          </a:solidFill>
                          <a:effectLst/>
                          <a:uLnTx/>
                          <a:uFillTx/>
                          <a:latin typeface="+mn-lt"/>
                          <a:ea typeface="+mn-ea"/>
                          <a:cs typeface="+mn-cs"/>
                        </a:rPr>
                        <a:t>
Man sah das Stadttor vor lauter Bäumen nicht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19301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3 - 2018-03-20 11:12:59</a:t>
                      </a:r>
                      <a:r>
                        <a:rPr kumimoji="0" lang="de-DE" sz="1000" b="0" i="0" u="none" strike="noStrike" kern="1200" cap="none" spc="0" normalizeH="0" baseline="0" noProof="0">
                          <a:ln>
                            <a:noFill/>
                          </a:ln>
                          <a:solidFill>
                            <a:prstClr val="black"/>
                          </a:solidFill>
                          <a:effectLst/>
                          <a:uLnTx/>
                          <a:uFillTx/>
                          <a:latin typeface="+mn-lt"/>
                          <a:ea typeface="+mn-ea"/>
                          <a:cs typeface="+mn-cs"/>
                        </a:rPr>
                        <a:t>
Wenn sich die hohen Tiere auch mal so engagieren würden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53785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3 - 2018-03-21 13:10:32</a:t>
                      </a:r>
                      <a:r>
                        <a:rPr kumimoji="0" lang="de-DE" sz="1000" b="0" i="0" u="none" strike="noStrike" kern="1200" cap="none" spc="0" normalizeH="0" baseline="0" noProof="0">
                          <a:ln>
                            <a:noFill/>
                          </a:ln>
                          <a:solidFill>
                            <a:prstClr val="black"/>
                          </a:solidFill>
                          <a:effectLst/>
                          <a:uLnTx/>
                          <a:uFillTx/>
                          <a:latin typeface="+mn-lt"/>
                          <a:ea typeface="+mn-ea"/>
                          <a:cs typeface="+mn-cs"/>
                        </a:rPr>
                        <a:t>
Viele User wollen wegen des neuesten Datenskandals ihr Konto löschen. Dabei ist Facebook doch eine grandiose Sache!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34830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3 - 2018-03-29 09:17:00</a:t>
                      </a:r>
                      <a:r>
                        <a:rPr kumimoji="0" lang="de-DE" sz="1000" b="0" i="0" u="none" strike="noStrike" kern="1200" cap="none" spc="0" normalizeH="0" baseline="0" noProof="0">
                          <a:ln>
                            <a:noFill/>
                          </a:ln>
                          <a:solidFill>
                            <a:prstClr val="black"/>
                          </a:solidFill>
                          <a:effectLst/>
                          <a:uLnTx/>
                          <a:uFillTx/>
                          <a:latin typeface="+mn-lt"/>
                          <a:ea typeface="+mn-ea"/>
                          <a:cs typeface="+mn-cs"/>
                        </a:rPr>
                        <a:t>
Sind die Damen jetzt zufrieden???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28112016"/>
                  </a:ext>
                </a:extLst>
              </a:tr>
            </a:tbl>
          </a:graphicData>
        </a:graphic>
      </p:graphicFrame>
      <p:sp>
        <p:nvSpPr>
          <p:cNvPr id="4" name="Text Placeholder 3">
            <a:extLst>
              <a:ext uri="{FF2B5EF4-FFF2-40B4-BE49-F238E27FC236}">
                <a16:creationId xmlns:a16="http://schemas.microsoft.com/office/drawing/2014/main" id="{CE57C029-139F-4236-9410-2EC4DB1F0E5E}"/>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3546346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AA880-A692-4F59-AEA4-65EC64FEFC31}"/>
              </a:ext>
            </a:extLst>
          </p:cNvPr>
          <p:cNvSpPr>
            <a:spLocks noGrp="1"/>
          </p:cNvSpPr>
          <p:nvPr>
            <p:ph type="title"/>
          </p:nvPr>
        </p:nvSpPr>
        <p:spPr/>
        <p:txBody>
          <a:bodyPr/>
          <a:lstStyle/>
          <a:p>
            <a:r>
              <a:rPr lang="de-DE"/>
              <a:t>Profil - Video-Starts ab 10 Sek.</a:t>
            </a:r>
            <a:endParaRPr lang="en-US"/>
          </a:p>
        </p:txBody>
      </p:sp>
      <p:graphicFrame>
        <p:nvGraphicFramePr>
          <p:cNvPr id="6" name="Chart Placeholder 5">
            <a:extLst>
              <a:ext uri="{FF2B5EF4-FFF2-40B4-BE49-F238E27FC236}">
                <a16:creationId xmlns:a16="http://schemas.microsoft.com/office/drawing/2014/main" id="{BF362B10-1F0F-466D-AE68-6BE7305B2BDB}"/>
              </a:ext>
            </a:extLst>
          </p:cNvPr>
          <p:cNvGraphicFramePr>
            <a:graphicFrameLocks noGrp="1"/>
          </p:cNvGraphicFramePr>
          <p:nvPr>
            <p:ph type="chart" sz="quarter" idx="13"/>
            <p:extLst>
              <p:ext uri="{D42A27DB-BD31-4B8C-83A1-F6EECF244321}">
                <p14:modId xmlns:p14="http://schemas.microsoft.com/office/powerpoint/2010/main" val="42545891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1A755A-E042-4ED8-99C9-6AD4FF767BC0}"/>
              </a:ext>
            </a:extLst>
          </p:cNvPr>
          <p:cNvSpPr>
            <a:spLocks noGrp="1"/>
          </p:cNvSpPr>
          <p:nvPr>
            <p:ph type="body" sz="quarter" idx="14"/>
          </p:nvPr>
        </p:nvSpPr>
        <p:spPr/>
        <p:txBody>
          <a:bodyPr/>
          <a:lstStyle/>
          <a:p>
            <a:r>
              <a:rPr lang="en-US"/>
              <a:t>20.03.2018 - 03.04.2018</a:t>
            </a:r>
          </a:p>
        </p:txBody>
      </p:sp>
      <p:sp>
        <p:nvSpPr>
          <p:cNvPr id="5" name="Footer Placeholder 4">
            <a:extLst>
              <a:ext uri="{FF2B5EF4-FFF2-40B4-BE49-F238E27FC236}">
                <a16:creationId xmlns:a16="http://schemas.microsoft.com/office/drawing/2014/main" id="{954EC8F0-AA80-4B24-8683-94B66EF716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33314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33B1B-953A-4048-A33F-CED9E182FBE0}"/>
              </a:ext>
            </a:extLst>
          </p:cNvPr>
          <p:cNvSpPr>
            <a:spLocks noGrp="1"/>
          </p:cNvSpPr>
          <p:nvPr>
            <p:ph type="title"/>
          </p:nvPr>
        </p:nvSpPr>
        <p:spPr/>
        <p:txBody>
          <a:bodyPr/>
          <a:lstStyle/>
          <a:p>
            <a:r>
              <a:rPr lang="en-US"/>
              <a:t>Video views mind. 10 Sek.</a:t>
            </a:r>
          </a:p>
        </p:txBody>
      </p:sp>
      <p:graphicFrame>
        <p:nvGraphicFramePr>
          <p:cNvPr id="6" name="Chart Placeholder 5">
            <a:extLst>
              <a:ext uri="{FF2B5EF4-FFF2-40B4-BE49-F238E27FC236}">
                <a16:creationId xmlns:a16="http://schemas.microsoft.com/office/drawing/2014/main" id="{CBAA4288-AFA6-4C2F-A6CE-8D8C1733DDF2}"/>
              </a:ext>
            </a:extLst>
          </p:cNvPr>
          <p:cNvGraphicFramePr>
            <a:graphicFrameLocks noGrp="1"/>
          </p:cNvGraphicFramePr>
          <p:nvPr>
            <p:ph type="chart" sz="quarter" idx="13"/>
            <p:extLst>
              <p:ext uri="{D42A27DB-BD31-4B8C-83A1-F6EECF244321}">
                <p14:modId xmlns:p14="http://schemas.microsoft.com/office/powerpoint/2010/main" val="32746923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18C7DB-0489-4192-B555-4979C18569FD}"/>
              </a:ext>
            </a:extLst>
          </p:cNvPr>
          <p:cNvSpPr>
            <a:spLocks noGrp="1"/>
          </p:cNvSpPr>
          <p:nvPr>
            <p:ph type="body" sz="quarter" idx="14"/>
          </p:nvPr>
        </p:nvSpPr>
        <p:spPr/>
        <p:txBody>
          <a:bodyPr/>
          <a:lstStyle/>
          <a:p>
            <a:r>
              <a:rPr lang="en-US"/>
              <a:t>20.03.2018 - 03.04.2018</a:t>
            </a:r>
          </a:p>
        </p:txBody>
      </p:sp>
      <p:sp>
        <p:nvSpPr>
          <p:cNvPr id="5" name="Footer Placeholder 4">
            <a:extLst>
              <a:ext uri="{FF2B5EF4-FFF2-40B4-BE49-F238E27FC236}">
                <a16:creationId xmlns:a16="http://schemas.microsoft.com/office/drawing/2014/main" id="{EC444261-4A45-403B-8765-C6F594A469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43480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7FAFA-AC3D-47AB-9247-D96B226CAA74}"/>
              </a:ext>
            </a:extLst>
          </p:cNvPr>
          <p:cNvSpPr>
            <a:spLocks noGrp="1"/>
          </p:cNvSpPr>
          <p:nvPr>
            <p:ph type="title"/>
          </p:nvPr>
        </p:nvSpPr>
        <p:spPr/>
        <p:txBody>
          <a:bodyPr/>
          <a:lstStyle/>
          <a:p>
            <a:r>
              <a:rPr lang="de-DE"/>
              <a:t>Profil - Video-Starts ab 3 Sek.</a:t>
            </a:r>
            <a:endParaRPr lang="en-US"/>
          </a:p>
        </p:txBody>
      </p:sp>
      <p:graphicFrame>
        <p:nvGraphicFramePr>
          <p:cNvPr id="6" name="Chart Placeholder 5">
            <a:extLst>
              <a:ext uri="{FF2B5EF4-FFF2-40B4-BE49-F238E27FC236}">
                <a16:creationId xmlns:a16="http://schemas.microsoft.com/office/drawing/2014/main" id="{31B06016-7CEB-4E55-94B3-3B457559A639}"/>
              </a:ext>
            </a:extLst>
          </p:cNvPr>
          <p:cNvGraphicFramePr>
            <a:graphicFrameLocks noGrp="1"/>
          </p:cNvGraphicFramePr>
          <p:nvPr>
            <p:ph type="chart" sz="quarter" idx="13"/>
            <p:extLst>
              <p:ext uri="{D42A27DB-BD31-4B8C-83A1-F6EECF244321}">
                <p14:modId xmlns:p14="http://schemas.microsoft.com/office/powerpoint/2010/main" val="20796049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54B024-E99A-4C35-83A8-4E10FDDA33E5}"/>
              </a:ext>
            </a:extLst>
          </p:cNvPr>
          <p:cNvSpPr>
            <a:spLocks noGrp="1"/>
          </p:cNvSpPr>
          <p:nvPr>
            <p:ph type="body" sz="quarter" idx="14"/>
          </p:nvPr>
        </p:nvSpPr>
        <p:spPr/>
        <p:txBody>
          <a:bodyPr/>
          <a:lstStyle/>
          <a:p>
            <a:r>
              <a:rPr lang="en-US"/>
              <a:t>20.03.2018 - 03.04.2018</a:t>
            </a:r>
          </a:p>
        </p:txBody>
      </p:sp>
      <p:sp>
        <p:nvSpPr>
          <p:cNvPr id="5" name="Footer Placeholder 4">
            <a:extLst>
              <a:ext uri="{FF2B5EF4-FFF2-40B4-BE49-F238E27FC236}">
                <a16:creationId xmlns:a16="http://schemas.microsoft.com/office/drawing/2014/main" id="{38061198-6644-4680-803F-F20007167C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18160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67F4B-AAC8-42C2-B81D-818589FB84A3}"/>
              </a:ext>
            </a:extLst>
          </p:cNvPr>
          <p:cNvSpPr>
            <a:spLocks noGrp="1"/>
          </p:cNvSpPr>
          <p:nvPr>
            <p:ph type="title"/>
          </p:nvPr>
        </p:nvSpPr>
        <p:spPr/>
        <p:txBody>
          <a:bodyPr/>
          <a:lstStyle/>
          <a:p>
            <a:r>
              <a:rPr lang="en-US"/>
              <a:t>YT - Profilübersicht (intern)</a:t>
            </a:r>
          </a:p>
        </p:txBody>
      </p:sp>
      <p:graphicFrame>
        <p:nvGraphicFramePr>
          <p:cNvPr id="5" name="Table Placeholder 4">
            <a:extLst>
              <a:ext uri="{FF2B5EF4-FFF2-40B4-BE49-F238E27FC236}">
                <a16:creationId xmlns:a16="http://schemas.microsoft.com/office/drawing/2014/main" id="{702AE728-9E39-490A-86C9-0491DABC0678}"/>
              </a:ext>
            </a:extLst>
          </p:cNvPr>
          <p:cNvGraphicFramePr>
            <a:graphicFrameLocks noGrp="1"/>
          </p:cNvGraphicFramePr>
          <p:nvPr>
            <p:ph type="tbl" sz="quarter" idx="13"/>
            <p:extLst>
              <p:ext uri="{D42A27DB-BD31-4B8C-83A1-F6EECF244321}">
                <p14:modId xmlns:p14="http://schemas.microsoft.com/office/powerpoint/2010/main" val="94799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536508503"/>
                    </a:ext>
                  </a:extLst>
                </a:gridCol>
                <a:gridCol w="822960">
                  <a:extLst>
                    <a:ext uri="{9D8B030D-6E8A-4147-A177-3AD203B41FA5}">
                      <a16:colId xmlns:a16="http://schemas.microsoft.com/office/drawing/2014/main" val="1319011265"/>
                    </a:ext>
                  </a:extLst>
                </a:gridCol>
                <a:gridCol w="822960">
                  <a:extLst>
                    <a:ext uri="{9D8B030D-6E8A-4147-A177-3AD203B41FA5}">
                      <a16:colId xmlns:a16="http://schemas.microsoft.com/office/drawing/2014/main" val="2059777099"/>
                    </a:ext>
                  </a:extLst>
                </a:gridCol>
                <a:gridCol w="822960">
                  <a:extLst>
                    <a:ext uri="{9D8B030D-6E8A-4147-A177-3AD203B41FA5}">
                      <a16:colId xmlns:a16="http://schemas.microsoft.com/office/drawing/2014/main" val="3523108041"/>
                    </a:ext>
                  </a:extLst>
                </a:gridCol>
                <a:gridCol w="822960">
                  <a:extLst>
                    <a:ext uri="{9D8B030D-6E8A-4147-A177-3AD203B41FA5}">
                      <a16:colId xmlns:a16="http://schemas.microsoft.com/office/drawing/2014/main" val="2712180367"/>
                    </a:ext>
                  </a:extLst>
                </a:gridCol>
                <a:gridCol w="822960">
                  <a:extLst>
                    <a:ext uri="{9D8B030D-6E8A-4147-A177-3AD203B41FA5}">
                      <a16:colId xmlns:a16="http://schemas.microsoft.com/office/drawing/2014/main" val="4027669555"/>
                    </a:ext>
                  </a:extLst>
                </a:gridCol>
                <a:gridCol w="822960">
                  <a:extLst>
                    <a:ext uri="{9D8B030D-6E8A-4147-A177-3AD203B41FA5}">
                      <a16:colId xmlns:a16="http://schemas.microsoft.com/office/drawing/2014/main" val="2418882979"/>
                    </a:ext>
                  </a:extLst>
                </a:gridCol>
                <a:gridCol w="822960">
                  <a:extLst>
                    <a:ext uri="{9D8B030D-6E8A-4147-A177-3AD203B41FA5}">
                      <a16:colId xmlns:a16="http://schemas.microsoft.com/office/drawing/2014/main" val="4031836296"/>
                    </a:ext>
                  </a:extLst>
                </a:gridCol>
                <a:gridCol w="822960">
                  <a:extLst>
                    <a:ext uri="{9D8B030D-6E8A-4147-A177-3AD203B41FA5}">
                      <a16:colId xmlns:a16="http://schemas.microsoft.com/office/drawing/2014/main" val="2053722010"/>
                    </a:ext>
                  </a:extLst>
                </a:gridCol>
                <a:gridCol w="822960">
                  <a:extLst>
                    <a:ext uri="{9D8B030D-6E8A-4147-A177-3AD203B41FA5}">
                      <a16:colId xmlns:a16="http://schemas.microsoft.com/office/drawing/2014/main" val="362549125"/>
                    </a:ext>
                  </a:extLst>
                </a:gridCol>
              </a:tblGrid>
              <a:tr h="370840">
                <a:tc>
                  <a:txBody>
                    <a:bodyPr/>
                    <a:lstStyle/>
                    <a:p>
                      <a:r>
                        <a:rPr lang="en-US" sz="1000"/>
                        <a:t>Channel</a:t>
                      </a:r>
                    </a:p>
                  </a:txBody>
                  <a:tcPr/>
                </a:tc>
                <a:tc>
                  <a:txBody>
                    <a:bodyPr/>
                    <a:lstStyle/>
                    <a:p>
                      <a:r>
                        <a:rPr lang="en-US" sz="1000"/>
                        <a:t>Abonnenten</a:t>
                      </a:r>
                    </a:p>
                  </a:txBody>
                  <a:tcPr/>
                </a:tc>
                <a:tc>
                  <a:txBody>
                    <a:bodyPr/>
                    <a:lstStyle/>
                    <a:p>
                      <a:r>
                        <a:rPr lang="en-US" sz="1000"/>
                        <a:t>+/- Abonnenten</a:t>
                      </a:r>
                    </a:p>
                  </a:txBody>
                  <a:tcPr/>
                </a:tc>
                <a:tc>
                  <a:txBody>
                    <a:bodyPr/>
                    <a:lstStyle/>
                    <a:p>
                      <a:r>
                        <a:rPr lang="en-US" sz="1000"/>
                        <a:t>Videos</a:t>
                      </a:r>
                    </a:p>
                  </a:txBody>
                  <a:tcPr/>
                </a:tc>
                <a:tc>
                  <a:txBody>
                    <a:bodyPr/>
                    <a:lstStyle/>
                    <a:p>
                      <a:r>
                        <a:rPr lang="en-US" sz="1000"/>
                        <a:t>Videostarts</a:t>
                      </a:r>
                    </a:p>
                  </a:txBody>
                  <a:tcPr/>
                </a:tc>
                <a:tc>
                  <a:txBody>
                    <a:bodyPr/>
                    <a:lstStyle/>
                    <a:p>
                      <a:r>
                        <a:rPr lang="en-US" sz="1000"/>
                        <a:t>% Wiedergabe</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tc>
                  <a:txBody>
                    <a:bodyPr/>
                    <a:lstStyle/>
                    <a:p>
                      <a:r>
                        <a:rPr lang="en-US" sz="1000"/>
                        <a:t>Shares</a:t>
                      </a:r>
                    </a:p>
                  </a:txBody>
                  <a:tcPr/>
                </a:tc>
                <a:extLst>
                  <a:ext uri="{0D108BD9-81ED-4DB2-BD59-A6C34878D82A}">
                    <a16:rowId xmlns:a16="http://schemas.microsoft.com/office/drawing/2014/main" val="2881220686"/>
                  </a:ext>
                </a:extLst>
              </a:tr>
              <a:tr h="370840">
                <a:tc>
                  <a:txBody>
                    <a:bodyPr/>
                    <a:lstStyle/>
                    <a:p>
                      <a:r>
                        <a:rPr lang="en-US" sz="1000"/>
                        <a:t>extra 3</a:t>
                      </a:r>
                    </a:p>
                  </a:txBody>
                  <a:tcPr/>
                </a:tc>
                <a:tc>
                  <a:txBody>
                    <a:bodyPr/>
                    <a:lstStyle/>
                    <a:p>
                      <a:r>
                        <a:rPr lang="en-US" sz="1000"/>
                        <a:t>283672</a:t>
                      </a:r>
                    </a:p>
                  </a:txBody>
                  <a:tcPr/>
                </a:tc>
                <a:tc>
                  <a:txBody>
                    <a:bodyPr/>
                    <a:lstStyle/>
                    <a:p>
                      <a:r>
                        <a:rPr lang="en-US" sz="1000"/>
                        <a:t>5791</a:t>
                      </a:r>
                    </a:p>
                  </a:txBody>
                  <a:tcPr/>
                </a:tc>
                <a:tc>
                  <a:txBody>
                    <a:bodyPr/>
                    <a:lstStyle/>
                    <a:p>
                      <a:r>
                        <a:rPr lang="en-US" sz="1000"/>
                        <a:t>2130</a:t>
                      </a:r>
                    </a:p>
                  </a:txBody>
                  <a:tcPr/>
                </a:tc>
                <a:tc>
                  <a:txBody>
                    <a:bodyPr/>
                    <a:lstStyle/>
                    <a:p>
                      <a:r>
                        <a:rPr lang="en-US" sz="1000"/>
                        <a:t>6708173</a:t>
                      </a:r>
                    </a:p>
                  </a:txBody>
                  <a:tcPr/>
                </a:tc>
                <a:tc>
                  <a:txBody>
                    <a:bodyPr/>
                    <a:lstStyle/>
                    <a:p>
                      <a:r>
                        <a:rPr lang="en-US" sz="1000"/>
                        <a:t>65.1%</a:t>
                      </a:r>
                    </a:p>
                  </a:txBody>
                  <a:tcPr/>
                </a:tc>
                <a:tc>
                  <a:txBody>
                    <a:bodyPr/>
                    <a:lstStyle/>
                    <a:p>
                      <a:r>
                        <a:rPr lang="en-US" sz="1000"/>
                        <a:t>67642</a:t>
                      </a:r>
                    </a:p>
                  </a:txBody>
                  <a:tcPr/>
                </a:tc>
                <a:tc>
                  <a:txBody>
                    <a:bodyPr/>
                    <a:lstStyle/>
                    <a:p>
                      <a:r>
                        <a:rPr lang="en-US" sz="1000"/>
                        <a:t>5637</a:t>
                      </a:r>
                    </a:p>
                  </a:txBody>
                  <a:tcPr/>
                </a:tc>
                <a:tc>
                  <a:txBody>
                    <a:bodyPr/>
                    <a:lstStyle/>
                    <a:p>
                      <a:r>
                        <a:rPr lang="en-US" sz="1000"/>
                        <a:t>3130</a:t>
                      </a:r>
                    </a:p>
                  </a:txBody>
                  <a:tcPr/>
                </a:tc>
                <a:tc>
                  <a:txBody>
                    <a:bodyPr/>
                    <a:lstStyle/>
                    <a:p>
                      <a:r>
                        <a:rPr lang="en-US" sz="1000"/>
                        <a:t>46964</a:t>
                      </a:r>
                    </a:p>
                  </a:txBody>
                  <a:tcPr/>
                </a:tc>
                <a:extLst>
                  <a:ext uri="{0D108BD9-81ED-4DB2-BD59-A6C34878D82A}">
                    <a16:rowId xmlns:a16="http://schemas.microsoft.com/office/drawing/2014/main" val="423711199"/>
                  </a:ext>
                </a:extLst>
              </a:tr>
            </a:tbl>
          </a:graphicData>
        </a:graphic>
      </p:graphicFrame>
      <p:sp>
        <p:nvSpPr>
          <p:cNvPr id="4" name="Text Placeholder 3">
            <a:extLst>
              <a:ext uri="{FF2B5EF4-FFF2-40B4-BE49-F238E27FC236}">
                <a16:creationId xmlns:a16="http://schemas.microsoft.com/office/drawing/2014/main" id="{31C5AA72-BDE4-4901-B317-7ECE76CE0D74}"/>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10191704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A6E96-1BD2-4BF5-ADA0-9ED1444A56DF}"/>
              </a:ext>
            </a:extLst>
          </p:cNvPr>
          <p:cNvSpPr>
            <a:spLocks noGrp="1"/>
          </p:cNvSpPr>
          <p:nvPr>
            <p:ph type="title"/>
          </p:nvPr>
        </p:nvSpPr>
        <p:spPr/>
        <p:txBody>
          <a:bodyPr/>
          <a:lstStyle/>
          <a:p>
            <a:r>
              <a:rPr lang="en-US"/>
              <a:t>YT - Profilübersicht (intern) - Lifetime</a:t>
            </a:r>
          </a:p>
        </p:txBody>
      </p:sp>
      <p:graphicFrame>
        <p:nvGraphicFramePr>
          <p:cNvPr id="5" name="Table Placeholder 4">
            <a:extLst>
              <a:ext uri="{FF2B5EF4-FFF2-40B4-BE49-F238E27FC236}">
                <a16:creationId xmlns:a16="http://schemas.microsoft.com/office/drawing/2014/main" id="{973B5C8A-2527-4F68-8CA4-14F4685F0E53}"/>
              </a:ext>
            </a:extLst>
          </p:cNvPr>
          <p:cNvGraphicFramePr>
            <a:graphicFrameLocks noGrp="1"/>
          </p:cNvGraphicFramePr>
          <p:nvPr>
            <p:ph type="tbl" sz="quarter" idx="13"/>
            <p:extLst>
              <p:ext uri="{D42A27DB-BD31-4B8C-83A1-F6EECF244321}">
                <p14:modId xmlns:p14="http://schemas.microsoft.com/office/powerpoint/2010/main" val="2406539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643302001"/>
                    </a:ext>
                  </a:extLst>
                </a:gridCol>
                <a:gridCol w="822960">
                  <a:extLst>
                    <a:ext uri="{9D8B030D-6E8A-4147-A177-3AD203B41FA5}">
                      <a16:colId xmlns:a16="http://schemas.microsoft.com/office/drawing/2014/main" val="2980062177"/>
                    </a:ext>
                  </a:extLst>
                </a:gridCol>
                <a:gridCol w="822960">
                  <a:extLst>
                    <a:ext uri="{9D8B030D-6E8A-4147-A177-3AD203B41FA5}">
                      <a16:colId xmlns:a16="http://schemas.microsoft.com/office/drawing/2014/main" val="1643623278"/>
                    </a:ext>
                  </a:extLst>
                </a:gridCol>
                <a:gridCol w="822960">
                  <a:extLst>
                    <a:ext uri="{9D8B030D-6E8A-4147-A177-3AD203B41FA5}">
                      <a16:colId xmlns:a16="http://schemas.microsoft.com/office/drawing/2014/main" val="2952919577"/>
                    </a:ext>
                  </a:extLst>
                </a:gridCol>
                <a:gridCol w="1234440">
                  <a:extLst>
                    <a:ext uri="{9D8B030D-6E8A-4147-A177-3AD203B41FA5}">
                      <a16:colId xmlns:a16="http://schemas.microsoft.com/office/drawing/2014/main" val="1808769915"/>
                    </a:ext>
                  </a:extLst>
                </a:gridCol>
                <a:gridCol w="822960">
                  <a:extLst>
                    <a:ext uri="{9D8B030D-6E8A-4147-A177-3AD203B41FA5}">
                      <a16:colId xmlns:a16="http://schemas.microsoft.com/office/drawing/2014/main" val="1817651087"/>
                    </a:ext>
                  </a:extLst>
                </a:gridCol>
                <a:gridCol w="822960">
                  <a:extLst>
                    <a:ext uri="{9D8B030D-6E8A-4147-A177-3AD203B41FA5}">
                      <a16:colId xmlns:a16="http://schemas.microsoft.com/office/drawing/2014/main" val="3362411054"/>
                    </a:ext>
                  </a:extLst>
                </a:gridCol>
                <a:gridCol w="822960">
                  <a:extLst>
                    <a:ext uri="{9D8B030D-6E8A-4147-A177-3AD203B41FA5}">
                      <a16:colId xmlns:a16="http://schemas.microsoft.com/office/drawing/2014/main" val="22708112"/>
                    </a:ext>
                  </a:extLst>
                </a:gridCol>
                <a:gridCol w="822960">
                  <a:extLst>
                    <a:ext uri="{9D8B030D-6E8A-4147-A177-3AD203B41FA5}">
                      <a16:colId xmlns:a16="http://schemas.microsoft.com/office/drawing/2014/main" val="4284263463"/>
                    </a:ext>
                  </a:extLst>
                </a:gridCol>
              </a:tblGrid>
              <a:tr h="370840">
                <a:tc>
                  <a:txBody>
                    <a:bodyPr/>
                    <a:lstStyle/>
                    <a:p>
                      <a:r>
                        <a:rPr lang="en-US" sz="1000"/>
                        <a:t>Channel</a:t>
                      </a:r>
                    </a:p>
                  </a:txBody>
                  <a:tcPr/>
                </a:tc>
                <a:tc>
                  <a:txBody>
                    <a:bodyPr/>
                    <a:lstStyle/>
                    <a:p>
                      <a:r>
                        <a:rPr lang="en-US" sz="1000"/>
                        <a:t>Abonnenten</a:t>
                      </a:r>
                    </a:p>
                  </a:txBody>
                  <a:tcPr/>
                </a:tc>
                <a:tc>
                  <a:txBody>
                    <a:bodyPr/>
                    <a:lstStyle/>
                    <a:p>
                      <a:r>
                        <a:rPr lang="en-US" sz="1000"/>
                        <a:t>Videos</a:t>
                      </a:r>
                    </a:p>
                  </a:txBody>
                  <a:tcPr/>
                </a:tc>
                <a:tc>
                  <a:txBody>
                    <a:bodyPr/>
                    <a:lstStyle/>
                    <a:p>
                      <a:r>
                        <a:rPr lang="en-US" sz="1000"/>
                        <a:t>Videostarts</a:t>
                      </a:r>
                    </a:p>
                  </a:txBody>
                  <a:tcPr/>
                </a:tc>
                <a:tc>
                  <a:txBody>
                    <a:bodyPr/>
                    <a:lstStyle/>
                    <a:p>
                      <a:r>
                        <a:rPr lang="en-US" sz="1000"/>
                        <a:t>% Wiedergabe</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tc>
                  <a:txBody>
                    <a:bodyPr/>
                    <a:lstStyle/>
                    <a:p>
                      <a:r>
                        <a:rPr lang="en-US" sz="1000"/>
                        <a:t>Shares</a:t>
                      </a:r>
                    </a:p>
                  </a:txBody>
                  <a:tcPr/>
                </a:tc>
                <a:extLst>
                  <a:ext uri="{0D108BD9-81ED-4DB2-BD59-A6C34878D82A}">
                    <a16:rowId xmlns:a16="http://schemas.microsoft.com/office/drawing/2014/main" val="879895226"/>
                  </a:ext>
                </a:extLst>
              </a:tr>
              <a:tr h="370840">
                <a:tc>
                  <a:txBody>
                    <a:bodyPr/>
                    <a:lstStyle/>
                    <a:p>
                      <a:r>
                        <a:rPr lang="en-US" sz="1000"/>
                        <a:t>extra 3</a:t>
                      </a:r>
                    </a:p>
                  </a:txBody>
                  <a:tcPr/>
                </a:tc>
                <a:tc>
                  <a:txBody>
                    <a:bodyPr/>
                    <a:lstStyle/>
                    <a:p>
                      <a:r>
                        <a:rPr lang="en-US" sz="1000"/>
                        <a:t>283672</a:t>
                      </a:r>
                    </a:p>
                  </a:txBody>
                  <a:tcPr/>
                </a:tc>
                <a:tc>
                  <a:txBody>
                    <a:bodyPr/>
                    <a:lstStyle/>
                    <a:p>
                      <a:r>
                        <a:rPr lang="en-US" sz="1000"/>
                        <a:t>2130</a:t>
                      </a:r>
                    </a:p>
                  </a:txBody>
                  <a:tcPr/>
                </a:tc>
                <a:tc>
                  <a:txBody>
                    <a:bodyPr/>
                    <a:lstStyle/>
                    <a:p>
                      <a:r>
                        <a:rPr lang="en-US" sz="1000"/>
                        <a:t>228014561</a:t>
                      </a:r>
                    </a:p>
                  </a:txBody>
                  <a:tcPr/>
                </a:tc>
                <a:tc>
                  <a:txBody>
                    <a:bodyPr/>
                    <a:lstStyle/>
                    <a:p>
                      <a:r>
                        <a:rPr lang="en-US" sz="1000"/>
                        <a:t>57.8%</a:t>
                      </a:r>
                    </a:p>
                  </a:txBody>
                  <a:tcPr/>
                </a:tc>
                <a:tc>
                  <a:txBody>
                    <a:bodyPr/>
                    <a:lstStyle/>
                    <a:p>
                      <a:r>
                        <a:rPr lang="en-US" sz="1000"/>
                        <a:t>2403323</a:t>
                      </a:r>
                    </a:p>
                  </a:txBody>
                  <a:tcPr/>
                </a:tc>
                <a:tc>
                  <a:txBody>
                    <a:bodyPr/>
                    <a:lstStyle/>
                    <a:p>
                      <a:r>
                        <a:rPr lang="en-US" sz="1000"/>
                        <a:t>211712</a:t>
                      </a:r>
                    </a:p>
                  </a:txBody>
                  <a:tcPr/>
                </a:tc>
                <a:tc>
                  <a:txBody>
                    <a:bodyPr/>
                    <a:lstStyle/>
                    <a:p>
                      <a:r>
                        <a:rPr lang="en-US" sz="1000"/>
                        <a:t>147420</a:t>
                      </a:r>
                    </a:p>
                  </a:txBody>
                  <a:tcPr/>
                </a:tc>
                <a:tc>
                  <a:txBody>
                    <a:bodyPr/>
                    <a:lstStyle/>
                    <a:p>
                      <a:r>
                        <a:rPr lang="en-US" sz="1000"/>
                        <a:t>1894892</a:t>
                      </a:r>
                    </a:p>
                  </a:txBody>
                  <a:tcPr/>
                </a:tc>
                <a:extLst>
                  <a:ext uri="{0D108BD9-81ED-4DB2-BD59-A6C34878D82A}">
                    <a16:rowId xmlns:a16="http://schemas.microsoft.com/office/drawing/2014/main" val="2887835528"/>
                  </a:ext>
                </a:extLst>
              </a:tr>
            </a:tbl>
          </a:graphicData>
        </a:graphic>
      </p:graphicFrame>
      <p:sp>
        <p:nvSpPr>
          <p:cNvPr id="4" name="Text Placeholder 3">
            <a:extLst>
              <a:ext uri="{FF2B5EF4-FFF2-40B4-BE49-F238E27FC236}">
                <a16:creationId xmlns:a16="http://schemas.microsoft.com/office/drawing/2014/main" id="{5FAF298B-102F-4978-BF22-3632267672B2}"/>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30580167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8B2C5-50EF-434C-9A74-E2AAE97195C3}"/>
              </a:ext>
            </a:extLst>
          </p:cNvPr>
          <p:cNvSpPr>
            <a:spLocks noGrp="1"/>
          </p:cNvSpPr>
          <p:nvPr>
            <p:ph type="title"/>
          </p:nvPr>
        </p:nvSpPr>
        <p:spPr/>
        <p:txBody>
          <a:bodyPr/>
          <a:lstStyle/>
          <a:p>
            <a:r>
              <a:rPr lang="en-US"/>
              <a:t>Facebook - Videostarts - Test - 1 of 5</a:t>
            </a:r>
          </a:p>
        </p:txBody>
      </p:sp>
      <p:graphicFrame>
        <p:nvGraphicFramePr>
          <p:cNvPr id="5" name="Table Placeholder 4">
            <a:extLst>
              <a:ext uri="{FF2B5EF4-FFF2-40B4-BE49-F238E27FC236}">
                <a16:creationId xmlns:a16="http://schemas.microsoft.com/office/drawing/2014/main" id="{6E5A9E99-CDC8-4B87-BDDD-57B1260FA108}"/>
              </a:ext>
            </a:extLst>
          </p:cNvPr>
          <p:cNvGraphicFramePr>
            <a:graphicFrameLocks noGrp="1"/>
          </p:cNvGraphicFramePr>
          <p:nvPr>
            <p:ph type="tbl" sz="quarter" idx="13"/>
            <p:extLst>
              <p:ext uri="{D42A27DB-BD31-4B8C-83A1-F6EECF244321}">
                <p14:modId xmlns:p14="http://schemas.microsoft.com/office/powerpoint/2010/main" val="1454206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407262467"/>
                    </a:ext>
                  </a:extLst>
                </a:gridCol>
                <a:gridCol w="658368">
                  <a:extLst>
                    <a:ext uri="{9D8B030D-6E8A-4147-A177-3AD203B41FA5}">
                      <a16:colId xmlns:a16="http://schemas.microsoft.com/office/drawing/2014/main" val="3461358840"/>
                    </a:ext>
                  </a:extLst>
                </a:gridCol>
                <a:gridCol w="658368">
                  <a:extLst>
                    <a:ext uri="{9D8B030D-6E8A-4147-A177-3AD203B41FA5}">
                      <a16:colId xmlns:a16="http://schemas.microsoft.com/office/drawing/2014/main" val="353722417"/>
                    </a:ext>
                  </a:extLst>
                </a:gridCol>
                <a:gridCol w="658368">
                  <a:extLst>
                    <a:ext uri="{9D8B030D-6E8A-4147-A177-3AD203B41FA5}">
                      <a16:colId xmlns:a16="http://schemas.microsoft.com/office/drawing/2014/main" val="620881617"/>
                    </a:ext>
                  </a:extLst>
                </a:gridCol>
                <a:gridCol w="658368">
                  <a:extLst>
                    <a:ext uri="{9D8B030D-6E8A-4147-A177-3AD203B41FA5}">
                      <a16:colId xmlns:a16="http://schemas.microsoft.com/office/drawing/2014/main" val="3255225652"/>
                    </a:ext>
                  </a:extLst>
                </a:gridCol>
                <a:gridCol w="658368">
                  <a:extLst>
                    <a:ext uri="{9D8B030D-6E8A-4147-A177-3AD203B41FA5}">
                      <a16:colId xmlns:a16="http://schemas.microsoft.com/office/drawing/2014/main" val="152438299"/>
                    </a:ext>
                  </a:extLst>
                </a:gridCol>
                <a:gridCol w="658368">
                  <a:extLst>
                    <a:ext uri="{9D8B030D-6E8A-4147-A177-3AD203B41FA5}">
                      <a16:colId xmlns:a16="http://schemas.microsoft.com/office/drawing/2014/main" val="2796707143"/>
                    </a:ext>
                  </a:extLst>
                </a:gridCol>
                <a:gridCol w="658368">
                  <a:extLst>
                    <a:ext uri="{9D8B030D-6E8A-4147-A177-3AD203B41FA5}">
                      <a16:colId xmlns:a16="http://schemas.microsoft.com/office/drawing/2014/main" val="4573908"/>
                    </a:ext>
                  </a:extLst>
                </a:gridCol>
                <a:gridCol w="658368">
                  <a:extLst>
                    <a:ext uri="{9D8B030D-6E8A-4147-A177-3AD203B41FA5}">
                      <a16:colId xmlns:a16="http://schemas.microsoft.com/office/drawing/2014/main" val="220804619"/>
                    </a:ext>
                  </a:extLst>
                </a:gridCol>
                <a:gridCol w="658368">
                  <a:extLst>
                    <a:ext uri="{9D8B030D-6E8A-4147-A177-3AD203B41FA5}">
                      <a16:colId xmlns:a16="http://schemas.microsoft.com/office/drawing/2014/main" val="1322380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286442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3 - 2018-03-22 08:53:26</a:t>
                      </a:r>
                      <a:r>
                        <a:rPr kumimoji="0" lang="de-DE" sz="1000" b="0" i="0" u="none" strike="noStrike" kern="1200" cap="none" spc="0" normalizeH="0" baseline="0" noProof="0">
                          <a:ln>
                            <a:noFill/>
                          </a:ln>
                          <a:solidFill>
                            <a:prstClr val="black"/>
                          </a:solidFill>
                          <a:effectLst/>
                          <a:uLnTx/>
                          <a:uFillTx/>
                          <a:latin typeface="+mn-lt"/>
                          <a:ea typeface="+mn-ea"/>
                          <a:cs typeface="+mn-cs"/>
                        </a:rPr>
                        <a:t>
Deutschland. Das Land der haptischen Simulationen.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1388470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15868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3 - 2018-03-28 08:12:00</a:t>
                      </a:r>
                      <a:r>
                        <a:rPr kumimoji="0" lang="de-DE" sz="1000" b="0" i="0" u="none" strike="noStrike" kern="1200" cap="none" spc="0" normalizeH="0" baseline="0" noProof="0">
                          <a:ln>
                            <a:noFill/>
                          </a:ln>
                          <a:solidFill>
                            <a:prstClr val="black"/>
                          </a:solidFill>
                          <a:effectLst/>
                          <a:uLnTx/>
                          <a:uFillTx/>
                          <a:latin typeface="+mn-lt"/>
                          <a:ea typeface="+mn-ea"/>
                          <a:cs typeface="+mn-cs"/>
                        </a:rPr>
                        <a:t>
Warst Du schon mal in Elmshorn? Schau diesen Film, dann willste hin.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58041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3 - 2018-03-28 13:09:41</a:t>
                      </a:r>
                      <a:r>
                        <a:rPr kumimoji="0" lang="de-DE" sz="1000" b="0" i="0" u="none" strike="noStrike" kern="1200" cap="none" spc="0" normalizeH="0" baseline="0" noProof="0">
                          <a:ln>
                            <a:noFill/>
                          </a:ln>
                          <a:solidFill>
                            <a:prstClr val="black"/>
                          </a:solidFill>
                          <a:effectLst/>
                          <a:uLnTx/>
                          <a:uFillTx/>
                          <a:latin typeface="+mn-lt"/>
                          <a:ea typeface="+mn-ea"/>
                          <a:cs typeface="+mn-cs"/>
                        </a:rPr>
                        <a:t>
Deutschland belegt nur noch Rang vier der größten Waffenhändler. Das muss besser werden. 
Ein Lied als Motivationshilfe für Mutti &amp; 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37933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3 - 2018-03-24 11:21:52</a:t>
                      </a:r>
                      <a:r>
                        <a:rPr kumimoji="0" lang="de-DE" sz="1000" b="0" i="0" u="none" strike="noStrike" kern="1200" cap="none" spc="0" normalizeH="0" baseline="0" noProof="0">
                          <a:ln>
                            <a:noFill/>
                          </a:ln>
                          <a:solidFill>
                            <a:prstClr val="black"/>
                          </a:solidFill>
                          <a:effectLst/>
                          <a:uLnTx/>
                          <a:uFillTx/>
                          <a:latin typeface="+mn-lt"/>
                          <a:ea typeface="+mn-ea"/>
                          <a:cs typeface="+mn-cs"/>
                        </a:rPr>
                        <a:t>
Warum benimmst du dich im realen Leben nicht genauso wie auf Facebook?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80344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mn-lt"/>
                          <a:ea typeface="+mn-ea"/>
                          <a:cs typeface="+mn-cs"/>
                        </a:rPr>
                        <a:t>Extra 3 - 2018-03-27 08:27:28</a:t>
                      </a:r>
                      <a:r>
                        <a:rPr kumimoji="0" lang="sv-SE" sz="1000" b="0" i="0" u="none" strike="noStrike" kern="1200" cap="none" spc="0" normalizeH="0" baseline="0" noProof="0">
                          <a:ln>
                            <a:noFill/>
                          </a:ln>
                          <a:solidFill>
                            <a:prstClr val="black"/>
                          </a:solidFill>
                          <a:effectLst/>
                          <a:uLnTx/>
                          <a:uFillTx/>
                          <a:latin typeface="+mn-lt"/>
                          <a:ea typeface="+mn-ea"/>
                          <a:cs typeface="+mn-cs"/>
                        </a:rPr>
                        <a:t>
Was los, Digga, spahn 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56027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3 - 2018-03-29 11:58:12</a:t>
                      </a:r>
                      <a:r>
                        <a:rPr kumimoji="0" lang="de-DE" sz="1000" b="0" i="0" u="none" strike="noStrike" kern="1200" cap="none" spc="0" normalizeH="0" baseline="0" noProof="0">
                          <a:ln>
                            <a:noFill/>
                          </a:ln>
                          <a:solidFill>
                            <a:prstClr val="black"/>
                          </a:solidFill>
                          <a:effectLst/>
                          <a:uLnTx/>
                          <a:uFillTx/>
                          <a:latin typeface="+mn-lt"/>
                          <a:ea typeface="+mn-ea"/>
                          <a:cs typeface="+mn-cs"/>
                        </a:rPr>
                        <a:t>
Kannste dir nicht ausdenken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44212366"/>
                  </a:ext>
                </a:extLst>
              </a:tr>
            </a:tbl>
          </a:graphicData>
        </a:graphic>
      </p:graphicFrame>
      <p:sp>
        <p:nvSpPr>
          <p:cNvPr id="4" name="Text Placeholder 3">
            <a:extLst>
              <a:ext uri="{FF2B5EF4-FFF2-40B4-BE49-F238E27FC236}">
                <a16:creationId xmlns:a16="http://schemas.microsoft.com/office/drawing/2014/main" id="{F5DA9CAB-3844-4934-99EE-18C482B9986E}"/>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8522701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EADD4-BBFC-4899-8B8E-68218908B0B2}"/>
              </a:ext>
            </a:extLst>
          </p:cNvPr>
          <p:cNvSpPr>
            <a:spLocks noGrp="1"/>
          </p:cNvSpPr>
          <p:nvPr>
            <p:ph type="title"/>
          </p:nvPr>
        </p:nvSpPr>
        <p:spPr/>
        <p:txBody>
          <a:bodyPr/>
          <a:lstStyle/>
          <a:p>
            <a:r>
              <a:rPr lang="en-US"/>
              <a:t>Facebook - Videostarts - Test - 2 of 5</a:t>
            </a:r>
          </a:p>
        </p:txBody>
      </p:sp>
      <p:graphicFrame>
        <p:nvGraphicFramePr>
          <p:cNvPr id="5" name="Table Placeholder 4">
            <a:extLst>
              <a:ext uri="{FF2B5EF4-FFF2-40B4-BE49-F238E27FC236}">
                <a16:creationId xmlns:a16="http://schemas.microsoft.com/office/drawing/2014/main" id="{A48D5ADF-84BB-4FFE-81B6-804767D7473D}"/>
              </a:ext>
            </a:extLst>
          </p:cNvPr>
          <p:cNvGraphicFramePr>
            <a:graphicFrameLocks noGrp="1"/>
          </p:cNvGraphicFramePr>
          <p:nvPr>
            <p:ph type="tbl" sz="quarter" idx="13"/>
            <p:extLst>
              <p:ext uri="{D42A27DB-BD31-4B8C-83A1-F6EECF244321}">
                <p14:modId xmlns:p14="http://schemas.microsoft.com/office/powerpoint/2010/main" val="3309066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31200146"/>
                    </a:ext>
                  </a:extLst>
                </a:gridCol>
                <a:gridCol w="658368">
                  <a:extLst>
                    <a:ext uri="{9D8B030D-6E8A-4147-A177-3AD203B41FA5}">
                      <a16:colId xmlns:a16="http://schemas.microsoft.com/office/drawing/2014/main" val="1367879353"/>
                    </a:ext>
                  </a:extLst>
                </a:gridCol>
                <a:gridCol w="658368">
                  <a:extLst>
                    <a:ext uri="{9D8B030D-6E8A-4147-A177-3AD203B41FA5}">
                      <a16:colId xmlns:a16="http://schemas.microsoft.com/office/drawing/2014/main" val="2566304664"/>
                    </a:ext>
                  </a:extLst>
                </a:gridCol>
                <a:gridCol w="658368">
                  <a:extLst>
                    <a:ext uri="{9D8B030D-6E8A-4147-A177-3AD203B41FA5}">
                      <a16:colId xmlns:a16="http://schemas.microsoft.com/office/drawing/2014/main" val="3121953605"/>
                    </a:ext>
                  </a:extLst>
                </a:gridCol>
                <a:gridCol w="658368">
                  <a:extLst>
                    <a:ext uri="{9D8B030D-6E8A-4147-A177-3AD203B41FA5}">
                      <a16:colId xmlns:a16="http://schemas.microsoft.com/office/drawing/2014/main" val="2549486326"/>
                    </a:ext>
                  </a:extLst>
                </a:gridCol>
                <a:gridCol w="658368">
                  <a:extLst>
                    <a:ext uri="{9D8B030D-6E8A-4147-A177-3AD203B41FA5}">
                      <a16:colId xmlns:a16="http://schemas.microsoft.com/office/drawing/2014/main" val="1460080764"/>
                    </a:ext>
                  </a:extLst>
                </a:gridCol>
                <a:gridCol w="658368">
                  <a:extLst>
                    <a:ext uri="{9D8B030D-6E8A-4147-A177-3AD203B41FA5}">
                      <a16:colId xmlns:a16="http://schemas.microsoft.com/office/drawing/2014/main" val="3529649284"/>
                    </a:ext>
                  </a:extLst>
                </a:gridCol>
                <a:gridCol w="658368">
                  <a:extLst>
                    <a:ext uri="{9D8B030D-6E8A-4147-A177-3AD203B41FA5}">
                      <a16:colId xmlns:a16="http://schemas.microsoft.com/office/drawing/2014/main" val="3190273374"/>
                    </a:ext>
                  </a:extLst>
                </a:gridCol>
                <a:gridCol w="658368">
                  <a:extLst>
                    <a:ext uri="{9D8B030D-6E8A-4147-A177-3AD203B41FA5}">
                      <a16:colId xmlns:a16="http://schemas.microsoft.com/office/drawing/2014/main" val="2891740124"/>
                    </a:ext>
                  </a:extLst>
                </a:gridCol>
                <a:gridCol w="658368">
                  <a:extLst>
                    <a:ext uri="{9D8B030D-6E8A-4147-A177-3AD203B41FA5}">
                      <a16:colId xmlns:a16="http://schemas.microsoft.com/office/drawing/2014/main" val="473261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40021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3 - 2018-04-02 11:57:48</a:t>
                      </a:r>
                      <a:r>
                        <a:rPr kumimoji="0" lang="de-DE" sz="1000" b="0" i="0" u="none" strike="noStrike" kern="1200" cap="none" spc="0" normalizeH="0" baseline="0" noProof="0">
                          <a:ln>
                            <a:noFill/>
                          </a:ln>
                          <a:solidFill>
                            <a:prstClr val="black"/>
                          </a:solidFill>
                          <a:effectLst/>
                          <a:uLnTx/>
                          <a:uFillTx/>
                          <a:latin typeface="+mn-lt"/>
                          <a:ea typeface="+mn-ea"/>
                          <a:cs typeface="+mn-cs"/>
                        </a:rPr>
                        <a:t>
Entspannender als Neujahrspringen: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13011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3 - 2018-03-25 08:13:00</a:t>
                      </a:r>
                      <a:r>
                        <a:rPr kumimoji="0" lang="de-DE" sz="1000" b="0" i="0" u="none" strike="noStrike" kern="1200" cap="none" spc="0" normalizeH="0" baseline="0" noProof="0">
                          <a:ln>
                            <a:noFill/>
                          </a:ln>
                          <a:solidFill>
                            <a:prstClr val="black"/>
                          </a:solidFill>
                          <a:effectLst/>
                          <a:uLnTx/>
                          <a:uFillTx/>
                          <a:latin typeface="+mn-lt"/>
                          <a:ea typeface="+mn-ea"/>
                          <a:cs typeface="+mn-cs"/>
                        </a:rPr>
                        <a:t>
Tatütataaaaaaaa! Die Feuerwehr ist nicht 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62308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3 - 2018-04-01 09:31:00</a:t>
                      </a:r>
                      <a:r>
                        <a:rPr kumimoji="0" lang="de-DE" sz="1000" b="0" i="0" u="none" strike="noStrike" kern="1200" cap="none" spc="0" normalizeH="0" baseline="0" noProof="0">
                          <a:ln>
                            <a:noFill/>
                          </a:ln>
                          <a:solidFill>
                            <a:prstClr val="black"/>
                          </a:solidFill>
                          <a:effectLst/>
                          <a:uLnTx/>
                          <a:uFillTx/>
                          <a:latin typeface="+mn-lt"/>
                          <a:ea typeface="+mn-ea"/>
                          <a:cs typeface="+mn-cs"/>
                        </a:rPr>
                        <a:t>
Ostern. Schafe. Osterschafe. Hier ein Film mit Schafen.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81885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3 - 2018-03-27 14:58:17</a:t>
                      </a:r>
                      <a:r>
                        <a:rPr kumimoji="0" lang="de-DE" sz="1000" b="0" i="0" u="none" strike="noStrike" kern="1200" cap="none" spc="0" normalizeH="0" baseline="0" noProof="0">
                          <a:ln>
                            <a:noFill/>
                          </a:ln>
                          <a:solidFill>
                            <a:prstClr val="black"/>
                          </a:solidFill>
                          <a:effectLst/>
                          <a:uLnTx/>
                          <a:uFillTx/>
                          <a:latin typeface="+mn-lt"/>
                          <a:ea typeface="+mn-ea"/>
                          <a:cs typeface="+mn-cs"/>
                        </a:rPr>
                        <a:t>
Vergesst Stuttgart 21! Der Bahnhof der Zukunft ist dieser hier: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75454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3 - 2018-03-23 11:11:58</a:t>
                      </a:r>
                      <a:r>
                        <a:rPr kumimoji="0" lang="de-DE" sz="1000" b="0" i="0" u="none" strike="noStrike" kern="1200" cap="none" spc="0" normalizeH="0" baseline="0" noProof="0">
                          <a:ln>
                            <a:noFill/>
                          </a:ln>
                          <a:solidFill>
                            <a:prstClr val="black"/>
                          </a:solidFill>
                          <a:effectLst/>
                          <a:uLnTx/>
                          <a:uFillTx/>
                          <a:latin typeface="+mn-lt"/>
                          <a:ea typeface="+mn-ea"/>
                          <a:cs typeface="+mn-cs"/>
                        </a:rPr>
                        <a:t>
Wohlhabende Männer werden im Schnitt 81 Jahre alt. Männer, die an oder unter der Armutsgrenze leben, werden nur 70 Jahre alt. Und viele von denen leben auch nur so lange, weil sie warten müssen, bis sie sich die eigene Beerdigung leisten können.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71167429"/>
                  </a:ext>
                </a:extLst>
              </a:tr>
            </a:tbl>
          </a:graphicData>
        </a:graphic>
      </p:graphicFrame>
      <p:sp>
        <p:nvSpPr>
          <p:cNvPr id="4" name="Text Placeholder 3">
            <a:extLst>
              <a:ext uri="{FF2B5EF4-FFF2-40B4-BE49-F238E27FC236}">
                <a16:creationId xmlns:a16="http://schemas.microsoft.com/office/drawing/2014/main" id="{5C088F79-25C1-4DAC-8C00-82BADF1CF4BA}"/>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1989183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B7130-BDE2-45B0-A593-6A9E0A1F2705}"/>
              </a:ext>
            </a:extLst>
          </p:cNvPr>
          <p:cNvSpPr>
            <a:spLocks noGrp="1"/>
          </p:cNvSpPr>
          <p:nvPr>
            <p:ph type="title"/>
          </p:nvPr>
        </p:nvSpPr>
        <p:spPr/>
        <p:txBody>
          <a:bodyPr/>
          <a:lstStyle/>
          <a:p>
            <a:r>
              <a:rPr lang="en-US"/>
              <a:t>Facebook - Videostarts - Test - 3 of 5</a:t>
            </a:r>
          </a:p>
        </p:txBody>
      </p:sp>
      <p:graphicFrame>
        <p:nvGraphicFramePr>
          <p:cNvPr id="5" name="Table Placeholder 4">
            <a:extLst>
              <a:ext uri="{FF2B5EF4-FFF2-40B4-BE49-F238E27FC236}">
                <a16:creationId xmlns:a16="http://schemas.microsoft.com/office/drawing/2014/main" id="{1C246770-777B-4A22-9FD4-A5382E315B53}"/>
              </a:ext>
            </a:extLst>
          </p:cNvPr>
          <p:cNvGraphicFramePr>
            <a:graphicFrameLocks noGrp="1"/>
          </p:cNvGraphicFramePr>
          <p:nvPr>
            <p:ph type="tbl" sz="quarter" idx="13"/>
            <p:extLst>
              <p:ext uri="{D42A27DB-BD31-4B8C-83A1-F6EECF244321}">
                <p14:modId xmlns:p14="http://schemas.microsoft.com/office/powerpoint/2010/main" val="3191405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29488077"/>
                    </a:ext>
                  </a:extLst>
                </a:gridCol>
                <a:gridCol w="658368">
                  <a:extLst>
                    <a:ext uri="{9D8B030D-6E8A-4147-A177-3AD203B41FA5}">
                      <a16:colId xmlns:a16="http://schemas.microsoft.com/office/drawing/2014/main" val="1050930347"/>
                    </a:ext>
                  </a:extLst>
                </a:gridCol>
                <a:gridCol w="658368">
                  <a:extLst>
                    <a:ext uri="{9D8B030D-6E8A-4147-A177-3AD203B41FA5}">
                      <a16:colId xmlns:a16="http://schemas.microsoft.com/office/drawing/2014/main" val="2744729794"/>
                    </a:ext>
                  </a:extLst>
                </a:gridCol>
                <a:gridCol w="658368">
                  <a:extLst>
                    <a:ext uri="{9D8B030D-6E8A-4147-A177-3AD203B41FA5}">
                      <a16:colId xmlns:a16="http://schemas.microsoft.com/office/drawing/2014/main" val="64204044"/>
                    </a:ext>
                  </a:extLst>
                </a:gridCol>
                <a:gridCol w="658368">
                  <a:extLst>
                    <a:ext uri="{9D8B030D-6E8A-4147-A177-3AD203B41FA5}">
                      <a16:colId xmlns:a16="http://schemas.microsoft.com/office/drawing/2014/main" val="4028967287"/>
                    </a:ext>
                  </a:extLst>
                </a:gridCol>
                <a:gridCol w="658368">
                  <a:extLst>
                    <a:ext uri="{9D8B030D-6E8A-4147-A177-3AD203B41FA5}">
                      <a16:colId xmlns:a16="http://schemas.microsoft.com/office/drawing/2014/main" val="1464147737"/>
                    </a:ext>
                  </a:extLst>
                </a:gridCol>
                <a:gridCol w="658368">
                  <a:extLst>
                    <a:ext uri="{9D8B030D-6E8A-4147-A177-3AD203B41FA5}">
                      <a16:colId xmlns:a16="http://schemas.microsoft.com/office/drawing/2014/main" val="3109066126"/>
                    </a:ext>
                  </a:extLst>
                </a:gridCol>
                <a:gridCol w="658368">
                  <a:extLst>
                    <a:ext uri="{9D8B030D-6E8A-4147-A177-3AD203B41FA5}">
                      <a16:colId xmlns:a16="http://schemas.microsoft.com/office/drawing/2014/main" val="1582065362"/>
                    </a:ext>
                  </a:extLst>
                </a:gridCol>
                <a:gridCol w="658368">
                  <a:extLst>
                    <a:ext uri="{9D8B030D-6E8A-4147-A177-3AD203B41FA5}">
                      <a16:colId xmlns:a16="http://schemas.microsoft.com/office/drawing/2014/main" val="1083841942"/>
                    </a:ext>
                  </a:extLst>
                </a:gridCol>
                <a:gridCol w="658368">
                  <a:extLst>
                    <a:ext uri="{9D8B030D-6E8A-4147-A177-3AD203B41FA5}">
                      <a16:colId xmlns:a16="http://schemas.microsoft.com/office/drawing/2014/main" val="3070136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61478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3 - 2018-03-31 09:29:00</a:t>
                      </a:r>
                      <a:r>
                        <a:rPr kumimoji="0" lang="de-DE" sz="1000" b="0" i="0" u="none" strike="noStrike" kern="1200" cap="none" spc="0" normalizeH="0" baseline="0" noProof="0">
                          <a:ln>
                            <a:noFill/>
                          </a:ln>
                          <a:solidFill>
                            <a:prstClr val="black"/>
                          </a:solidFill>
                          <a:effectLst/>
                          <a:uLnTx/>
                          <a:uFillTx/>
                          <a:latin typeface="+mn-lt"/>
                          <a:ea typeface="+mn-ea"/>
                          <a:cs typeface="+mn-cs"/>
                        </a:rPr>
                        <a:t>
Obacht beim Osterverkehr!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46820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3 - 2018-03-23 16:56:34</a:t>
                      </a:r>
                      <a:r>
                        <a:rPr kumimoji="0" lang="de-DE" sz="1000" b="0" i="0" u="none" strike="noStrike" kern="1200" cap="none" spc="0" normalizeH="0" baseline="0" noProof="0">
                          <a:ln>
                            <a:noFill/>
                          </a:ln>
                          <a:solidFill>
                            <a:prstClr val="black"/>
                          </a:solidFill>
                          <a:effectLst/>
                          <a:uLnTx/>
                          <a:uFillTx/>
                          <a:latin typeface="+mn-lt"/>
                          <a:ea typeface="+mn-ea"/>
                          <a:cs typeface="+mn-cs"/>
                        </a:rPr>
                        <a:t>
Werbung für Schwangerschaftsabbrüche? Jens Spahn muss sich das ungefähr so vorstellen.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9603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3 - 2018-03-22 13:56:35</a:t>
                      </a:r>
                      <a:r>
                        <a:rPr kumimoji="0" lang="de-DE" sz="1000" b="0" i="0" u="none" strike="noStrike" kern="1200" cap="none" spc="0" normalizeH="0" baseline="0" noProof="0">
                          <a:ln>
                            <a:noFill/>
                          </a:ln>
                          <a:solidFill>
                            <a:prstClr val="black"/>
                          </a:solidFill>
                          <a:effectLst/>
                          <a:uLnTx/>
                          <a:uFillTx/>
                          <a:latin typeface="+mn-lt"/>
                          <a:ea typeface="+mn-ea"/>
                          <a:cs typeface="+mn-cs"/>
                        </a:rPr>
                        <a:t>
Die Überraschung des Tages kommt von Christian Lindner. Haltet euch fest!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53364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3 - 2018-03-21 10:18:32</a:t>
                      </a:r>
                      <a:r>
                        <a:rPr kumimoji="0" lang="de-DE" sz="1000" b="0" i="0" u="none" strike="noStrike" kern="1200" cap="none" spc="0" normalizeH="0" baseline="0" noProof="0">
                          <a:ln>
                            <a:noFill/>
                          </a:ln>
                          <a:solidFill>
                            <a:prstClr val="black"/>
                          </a:solidFill>
                          <a:effectLst/>
                          <a:uLnTx/>
                          <a:uFillTx/>
                          <a:latin typeface="+mn-lt"/>
                          <a:ea typeface="+mn-ea"/>
                          <a:cs typeface="+mn-cs"/>
                        </a:rPr>
                        <a:t>
Eine Hymne auf den Frauenversteher der Nation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02584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3 - 2018-03-26 08:30:00</a:t>
                      </a:r>
                      <a:r>
                        <a:rPr kumimoji="0" lang="de-DE" sz="1000" b="0" i="0" u="none" strike="noStrike" kern="1200" cap="none" spc="0" normalizeH="0" baseline="0" noProof="0">
                          <a:ln>
                            <a:noFill/>
                          </a:ln>
                          <a:solidFill>
                            <a:prstClr val="black"/>
                          </a:solidFill>
                          <a:effectLst/>
                          <a:uLnTx/>
                          <a:uFillTx/>
                          <a:latin typeface="+mn-lt"/>
                          <a:ea typeface="+mn-ea"/>
                          <a:cs typeface="+mn-cs"/>
                        </a:rPr>
                        <a:t>
Man sah das Stadttor vor lauter Bäumen nicht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82138749"/>
                  </a:ext>
                </a:extLst>
              </a:tr>
            </a:tbl>
          </a:graphicData>
        </a:graphic>
      </p:graphicFrame>
      <p:sp>
        <p:nvSpPr>
          <p:cNvPr id="4" name="Text Placeholder 3">
            <a:extLst>
              <a:ext uri="{FF2B5EF4-FFF2-40B4-BE49-F238E27FC236}">
                <a16:creationId xmlns:a16="http://schemas.microsoft.com/office/drawing/2014/main" id="{0E475A87-5C4D-4AB8-BAC7-E62E3025969E}"/>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22945393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EE61C-A877-464E-8F67-C3FD53B2DFF6}"/>
              </a:ext>
            </a:extLst>
          </p:cNvPr>
          <p:cNvSpPr>
            <a:spLocks noGrp="1"/>
          </p:cNvSpPr>
          <p:nvPr>
            <p:ph type="title"/>
          </p:nvPr>
        </p:nvSpPr>
        <p:spPr/>
        <p:txBody>
          <a:bodyPr/>
          <a:lstStyle/>
          <a:p>
            <a:r>
              <a:rPr lang="en-US"/>
              <a:t>Facebook - Videostarts - Test - 4 of 5</a:t>
            </a:r>
          </a:p>
        </p:txBody>
      </p:sp>
      <p:graphicFrame>
        <p:nvGraphicFramePr>
          <p:cNvPr id="5" name="Table Placeholder 4">
            <a:extLst>
              <a:ext uri="{FF2B5EF4-FFF2-40B4-BE49-F238E27FC236}">
                <a16:creationId xmlns:a16="http://schemas.microsoft.com/office/drawing/2014/main" id="{5B1B72E1-D2D3-4589-AE19-4D8CA67F736D}"/>
              </a:ext>
            </a:extLst>
          </p:cNvPr>
          <p:cNvGraphicFramePr>
            <a:graphicFrameLocks noGrp="1"/>
          </p:cNvGraphicFramePr>
          <p:nvPr>
            <p:ph type="tbl" sz="quarter" idx="13"/>
            <p:extLst>
              <p:ext uri="{D42A27DB-BD31-4B8C-83A1-F6EECF244321}">
                <p14:modId xmlns:p14="http://schemas.microsoft.com/office/powerpoint/2010/main" val="2151319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22155510"/>
                    </a:ext>
                  </a:extLst>
                </a:gridCol>
                <a:gridCol w="658368">
                  <a:extLst>
                    <a:ext uri="{9D8B030D-6E8A-4147-A177-3AD203B41FA5}">
                      <a16:colId xmlns:a16="http://schemas.microsoft.com/office/drawing/2014/main" val="823196565"/>
                    </a:ext>
                  </a:extLst>
                </a:gridCol>
                <a:gridCol w="658368">
                  <a:extLst>
                    <a:ext uri="{9D8B030D-6E8A-4147-A177-3AD203B41FA5}">
                      <a16:colId xmlns:a16="http://schemas.microsoft.com/office/drawing/2014/main" val="2591035766"/>
                    </a:ext>
                  </a:extLst>
                </a:gridCol>
                <a:gridCol w="658368">
                  <a:extLst>
                    <a:ext uri="{9D8B030D-6E8A-4147-A177-3AD203B41FA5}">
                      <a16:colId xmlns:a16="http://schemas.microsoft.com/office/drawing/2014/main" val="2452743263"/>
                    </a:ext>
                  </a:extLst>
                </a:gridCol>
                <a:gridCol w="658368">
                  <a:extLst>
                    <a:ext uri="{9D8B030D-6E8A-4147-A177-3AD203B41FA5}">
                      <a16:colId xmlns:a16="http://schemas.microsoft.com/office/drawing/2014/main" val="3574954292"/>
                    </a:ext>
                  </a:extLst>
                </a:gridCol>
                <a:gridCol w="658368">
                  <a:extLst>
                    <a:ext uri="{9D8B030D-6E8A-4147-A177-3AD203B41FA5}">
                      <a16:colId xmlns:a16="http://schemas.microsoft.com/office/drawing/2014/main" val="1395649321"/>
                    </a:ext>
                  </a:extLst>
                </a:gridCol>
                <a:gridCol w="658368">
                  <a:extLst>
                    <a:ext uri="{9D8B030D-6E8A-4147-A177-3AD203B41FA5}">
                      <a16:colId xmlns:a16="http://schemas.microsoft.com/office/drawing/2014/main" val="3079513193"/>
                    </a:ext>
                  </a:extLst>
                </a:gridCol>
                <a:gridCol w="658368">
                  <a:extLst>
                    <a:ext uri="{9D8B030D-6E8A-4147-A177-3AD203B41FA5}">
                      <a16:colId xmlns:a16="http://schemas.microsoft.com/office/drawing/2014/main" val="23650589"/>
                    </a:ext>
                  </a:extLst>
                </a:gridCol>
                <a:gridCol w="658368">
                  <a:extLst>
                    <a:ext uri="{9D8B030D-6E8A-4147-A177-3AD203B41FA5}">
                      <a16:colId xmlns:a16="http://schemas.microsoft.com/office/drawing/2014/main" val="2193504294"/>
                    </a:ext>
                  </a:extLst>
                </a:gridCol>
                <a:gridCol w="658368">
                  <a:extLst>
                    <a:ext uri="{9D8B030D-6E8A-4147-A177-3AD203B41FA5}">
                      <a16:colId xmlns:a16="http://schemas.microsoft.com/office/drawing/2014/main" val="1811132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00522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3 - 2018-03-24 13:06:42</a:t>
                      </a:r>
                      <a:r>
                        <a:rPr kumimoji="0" lang="de-DE" sz="1000" b="0" i="0" u="none" strike="noStrike" kern="1200" cap="none" spc="0" normalizeH="0" baseline="0" noProof="0">
                          <a:ln>
                            <a:noFill/>
                          </a:ln>
                          <a:solidFill>
                            <a:prstClr val="black"/>
                          </a:solidFill>
                          <a:effectLst/>
                          <a:uLnTx/>
                          <a:uFillTx/>
                          <a:latin typeface="+mn-lt"/>
                          <a:ea typeface="+mn-ea"/>
                          <a:cs typeface="+mn-cs"/>
                        </a:rPr>
                        <a:t>
"Der Islam gehört nicht zu Deutschland." 
Seehofer sagt, er möchte mit dem Satz die Spaltung der Gesellschaft überwinden.
Genauer gesagt: die Spaltung zwischen CSU und islamophoben AfD-Wählern.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20266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3 - 2018-03-22 16:02:00</a:t>
                      </a:r>
                      <a:r>
                        <a:rPr kumimoji="0" lang="de-DE" sz="1000" b="0" i="0" u="none" strike="noStrike" kern="1200" cap="none" spc="0" normalizeH="0" baseline="0" noProof="0">
                          <a:ln>
                            <a:noFill/>
                          </a:ln>
                          <a:solidFill>
                            <a:prstClr val="black"/>
                          </a:solidFill>
                          <a:effectLst/>
                          <a:uLnTx/>
                          <a:uFillTx/>
                          <a:latin typeface="+mn-lt"/>
                          <a:ea typeface="+mn-ea"/>
                          <a:cs typeface="+mn-cs"/>
                        </a:rPr>
                        <a:t>
Nach dem Datenskandal bei Facebook löschen immer mehr Menschen ihr Profil. Gute Idee! Facebook funktioniert nämlich auch super im Real Life! (Den ganzen Film gibt´s heute um 22:45 Uhr im Ersten)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68743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3 - 2018-03-21 13:10:32</a:t>
                      </a:r>
                      <a:r>
                        <a:rPr kumimoji="0" lang="de-DE" sz="1000" b="0" i="0" u="none" strike="noStrike" kern="1200" cap="none" spc="0" normalizeH="0" baseline="0" noProof="0">
                          <a:ln>
                            <a:noFill/>
                          </a:ln>
                          <a:solidFill>
                            <a:prstClr val="black"/>
                          </a:solidFill>
                          <a:effectLst/>
                          <a:uLnTx/>
                          <a:uFillTx/>
                          <a:latin typeface="+mn-lt"/>
                          <a:ea typeface="+mn-ea"/>
                          <a:cs typeface="+mn-cs"/>
                        </a:rPr>
                        <a:t>
Viele User wollen wegen des neuesten Datenskandals ihr Konto löschen. Dabei ist Facebook doch eine grandiose Sache!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42257176"/>
                  </a:ext>
                </a:extLst>
              </a:tr>
            </a:tbl>
          </a:graphicData>
        </a:graphic>
      </p:graphicFrame>
      <p:sp>
        <p:nvSpPr>
          <p:cNvPr id="4" name="Text Placeholder 3">
            <a:extLst>
              <a:ext uri="{FF2B5EF4-FFF2-40B4-BE49-F238E27FC236}">
                <a16:creationId xmlns:a16="http://schemas.microsoft.com/office/drawing/2014/main" id="{2F3CD04C-780B-4492-9DDC-4B59CFD4F08E}"/>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42701868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ABAAA-2BC3-49A8-AC05-E568BF03E6C4}"/>
              </a:ext>
            </a:extLst>
          </p:cNvPr>
          <p:cNvSpPr>
            <a:spLocks noGrp="1"/>
          </p:cNvSpPr>
          <p:nvPr>
            <p:ph type="title"/>
          </p:nvPr>
        </p:nvSpPr>
        <p:spPr/>
        <p:txBody>
          <a:bodyPr/>
          <a:lstStyle/>
          <a:p>
            <a:r>
              <a:rPr lang="en-US"/>
              <a:t>Facebook - Videostarts - Test - 5 of 5</a:t>
            </a:r>
          </a:p>
        </p:txBody>
      </p:sp>
      <p:graphicFrame>
        <p:nvGraphicFramePr>
          <p:cNvPr id="5" name="Table Placeholder 4">
            <a:extLst>
              <a:ext uri="{FF2B5EF4-FFF2-40B4-BE49-F238E27FC236}">
                <a16:creationId xmlns:a16="http://schemas.microsoft.com/office/drawing/2014/main" id="{4CF975A6-0469-461F-9AD1-BE23A14211A5}"/>
              </a:ext>
            </a:extLst>
          </p:cNvPr>
          <p:cNvGraphicFramePr>
            <a:graphicFrameLocks noGrp="1"/>
          </p:cNvGraphicFramePr>
          <p:nvPr>
            <p:ph type="tbl" sz="quarter" idx="13"/>
            <p:extLst>
              <p:ext uri="{D42A27DB-BD31-4B8C-83A1-F6EECF244321}">
                <p14:modId xmlns:p14="http://schemas.microsoft.com/office/powerpoint/2010/main" val="1783771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33675213"/>
                    </a:ext>
                  </a:extLst>
                </a:gridCol>
                <a:gridCol w="658368">
                  <a:extLst>
                    <a:ext uri="{9D8B030D-6E8A-4147-A177-3AD203B41FA5}">
                      <a16:colId xmlns:a16="http://schemas.microsoft.com/office/drawing/2014/main" val="2595887147"/>
                    </a:ext>
                  </a:extLst>
                </a:gridCol>
                <a:gridCol w="658368">
                  <a:extLst>
                    <a:ext uri="{9D8B030D-6E8A-4147-A177-3AD203B41FA5}">
                      <a16:colId xmlns:a16="http://schemas.microsoft.com/office/drawing/2014/main" val="2578741872"/>
                    </a:ext>
                  </a:extLst>
                </a:gridCol>
                <a:gridCol w="658368">
                  <a:extLst>
                    <a:ext uri="{9D8B030D-6E8A-4147-A177-3AD203B41FA5}">
                      <a16:colId xmlns:a16="http://schemas.microsoft.com/office/drawing/2014/main" val="1793892928"/>
                    </a:ext>
                  </a:extLst>
                </a:gridCol>
                <a:gridCol w="658368">
                  <a:extLst>
                    <a:ext uri="{9D8B030D-6E8A-4147-A177-3AD203B41FA5}">
                      <a16:colId xmlns:a16="http://schemas.microsoft.com/office/drawing/2014/main" val="3016801476"/>
                    </a:ext>
                  </a:extLst>
                </a:gridCol>
                <a:gridCol w="658368">
                  <a:extLst>
                    <a:ext uri="{9D8B030D-6E8A-4147-A177-3AD203B41FA5}">
                      <a16:colId xmlns:a16="http://schemas.microsoft.com/office/drawing/2014/main" val="3514543614"/>
                    </a:ext>
                  </a:extLst>
                </a:gridCol>
                <a:gridCol w="658368">
                  <a:extLst>
                    <a:ext uri="{9D8B030D-6E8A-4147-A177-3AD203B41FA5}">
                      <a16:colId xmlns:a16="http://schemas.microsoft.com/office/drawing/2014/main" val="3218049677"/>
                    </a:ext>
                  </a:extLst>
                </a:gridCol>
                <a:gridCol w="658368">
                  <a:extLst>
                    <a:ext uri="{9D8B030D-6E8A-4147-A177-3AD203B41FA5}">
                      <a16:colId xmlns:a16="http://schemas.microsoft.com/office/drawing/2014/main" val="235016467"/>
                    </a:ext>
                  </a:extLst>
                </a:gridCol>
                <a:gridCol w="658368">
                  <a:extLst>
                    <a:ext uri="{9D8B030D-6E8A-4147-A177-3AD203B41FA5}">
                      <a16:colId xmlns:a16="http://schemas.microsoft.com/office/drawing/2014/main" val="3104312197"/>
                    </a:ext>
                  </a:extLst>
                </a:gridCol>
                <a:gridCol w="658368">
                  <a:extLst>
                    <a:ext uri="{9D8B030D-6E8A-4147-A177-3AD203B41FA5}">
                      <a16:colId xmlns:a16="http://schemas.microsoft.com/office/drawing/2014/main" val="25304097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9899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3 - 2018-03-24 16:57:00</a:t>
                      </a:r>
                      <a:r>
                        <a:rPr kumimoji="0" lang="de-DE" sz="1000" b="0" i="0" u="none" strike="noStrike" kern="1200" cap="none" spc="0" normalizeH="0" baseline="0" noProof="0">
                          <a:ln>
                            <a:noFill/>
                          </a:ln>
                          <a:solidFill>
                            <a:prstClr val="black"/>
                          </a:solidFill>
                          <a:effectLst/>
                          <a:uLnTx/>
                          <a:uFillTx/>
                          <a:latin typeface="+mn-lt"/>
                          <a:ea typeface="+mn-ea"/>
                          <a:cs typeface="+mn-cs"/>
                        </a:rPr>
                        <a:t>
73% der Deutschen sind gegen die Zeitumstellung. Unser Vorschlag: Wir schaffen nur die Umstellung zur Sommerzeit ab. Gegen die Stunde mehr Schlaf im Oktober kann ja keiner was haben.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18873742"/>
                  </a:ext>
                </a:extLst>
              </a:tr>
            </a:tbl>
          </a:graphicData>
        </a:graphic>
      </p:graphicFrame>
      <p:sp>
        <p:nvSpPr>
          <p:cNvPr id="4" name="Text Placeholder 3">
            <a:extLst>
              <a:ext uri="{FF2B5EF4-FFF2-40B4-BE49-F238E27FC236}">
                <a16:creationId xmlns:a16="http://schemas.microsoft.com/office/drawing/2014/main" id="{ED815088-0CB4-4F45-9716-102A4411C044}"/>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38850515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3A3E9-5A56-45E3-B447-EA84A2F4207D}"/>
              </a:ext>
            </a:extLst>
          </p:cNvPr>
          <p:cNvSpPr>
            <a:spLocks noGrp="1"/>
          </p:cNvSpPr>
          <p:nvPr>
            <p:ph type="title"/>
          </p:nvPr>
        </p:nvSpPr>
        <p:spPr/>
        <p:txBody>
          <a:bodyPr/>
          <a:lstStyle/>
          <a:p>
            <a:r>
              <a:rPr lang="en-US"/>
              <a:t>Profile - Video Views</a:t>
            </a:r>
          </a:p>
        </p:txBody>
      </p:sp>
      <p:graphicFrame>
        <p:nvGraphicFramePr>
          <p:cNvPr id="5" name="Table Placeholder 4">
            <a:extLst>
              <a:ext uri="{FF2B5EF4-FFF2-40B4-BE49-F238E27FC236}">
                <a16:creationId xmlns:a16="http://schemas.microsoft.com/office/drawing/2014/main" id="{21CD2D04-A94E-4AFE-A67C-54BA0C297863}"/>
              </a:ext>
            </a:extLst>
          </p:cNvPr>
          <p:cNvGraphicFramePr>
            <a:graphicFrameLocks noGrp="1"/>
          </p:cNvGraphicFramePr>
          <p:nvPr>
            <p:ph type="tbl" sz="quarter" idx="13"/>
            <p:extLst>
              <p:ext uri="{D42A27DB-BD31-4B8C-83A1-F6EECF244321}">
                <p14:modId xmlns:p14="http://schemas.microsoft.com/office/powerpoint/2010/main" val="978360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70812183"/>
                    </a:ext>
                  </a:extLst>
                </a:gridCol>
                <a:gridCol w="2468880">
                  <a:extLst>
                    <a:ext uri="{9D8B030D-6E8A-4147-A177-3AD203B41FA5}">
                      <a16:colId xmlns:a16="http://schemas.microsoft.com/office/drawing/2014/main" val="1222557217"/>
                    </a:ext>
                  </a:extLst>
                </a:gridCol>
                <a:gridCol w="2468880">
                  <a:extLst>
                    <a:ext uri="{9D8B030D-6E8A-4147-A177-3AD203B41FA5}">
                      <a16:colId xmlns:a16="http://schemas.microsoft.com/office/drawing/2014/main" val="128471214"/>
                    </a:ext>
                  </a:extLst>
                </a:gridCol>
              </a:tblGrid>
              <a:tr h="370840">
                <a:tc>
                  <a:txBody>
                    <a:bodyPr/>
                    <a:lstStyle/>
                    <a:p>
                      <a:r>
                        <a:rPr lang="en-US" sz="1000"/>
                        <a:t>Name</a:t>
                      </a:r>
                    </a:p>
                  </a:txBody>
                  <a:tcPr/>
                </a:tc>
                <a:tc>
                  <a:txBody>
                    <a:bodyPr/>
                    <a:lstStyle/>
                    <a:p>
                      <a:r>
                        <a:rPr lang="en-US" sz="1000"/>
                        <a:t>Starts ab 3 Sek.</a:t>
                      </a:r>
                    </a:p>
                  </a:txBody>
                  <a:tcPr/>
                </a:tc>
                <a:tc>
                  <a:txBody>
                    <a:bodyPr/>
                    <a:lstStyle/>
                    <a:p>
                      <a:r>
                        <a:rPr lang="en-US" sz="1000"/>
                        <a:t>Starts ab 10 Sek.</a:t>
                      </a:r>
                    </a:p>
                  </a:txBody>
                  <a:tcPr/>
                </a:tc>
                <a:extLst>
                  <a:ext uri="{0D108BD9-81ED-4DB2-BD59-A6C34878D82A}">
                    <a16:rowId xmlns:a16="http://schemas.microsoft.com/office/drawing/2014/main" val="542265330"/>
                  </a:ext>
                </a:extLst>
              </a:tr>
              <a:tr h="370840">
                <a:tc>
                  <a:txBody>
                    <a:bodyPr/>
                    <a:lstStyle/>
                    <a:p>
                      <a:r>
                        <a:rPr lang="en-US" sz="1000"/>
                        <a:t>Extra 3</a:t>
                      </a:r>
                    </a:p>
                  </a:txBody>
                  <a:tcPr/>
                </a:tc>
                <a:tc>
                  <a:txBody>
                    <a:bodyPr/>
                    <a:lstStyle/>
                    <a:p>
                      <a:r>
                        <a:rPr lang="en-US" sz="1000"/>
                        <a:t>6345467</a:t>
                      </a:r>
                    </a:p>
                  </a:txBody>
                  <a:tcPr/>
                </a:tc>
                <a:tc>
                  <a:txBody>
                    <a:bodyPr/>
                    <a:lstStyle/>
                    <a:p>
                      <a:r>
                        <a:rPr lang="en-US" sz="1000"/>
                        <a:t>3945105</a:t>
                      </a:r>
                    </a:p>
                  </a:txBody>
                  <a:tcPr/>
                </a:tc>
                <a:extLst>
                  <a:ext uri="{0D108BD9-81ED-4DB2-BD59-A6C34878D82A}">
                    <a16:rowId xmlns:a16="http://schemas.microsoft.com/office/drawing/2014/main" val="2215448754"/>
                  </a:ext>
                </a:extLst>
              </a:tr>
            </a:tbl>
          </a:graphicData>
        </a:graphic>
      </p:graphicFrame>
      <p:sp>
        <p:nvSpPr>
          <p:cNvPr id="4" name="Text Placeholder 3">
            <a:extLst>
              <a:ext uri="{FF2B5EF4-FFF2-40B4-BE49-F238E27FC236}">
                <a16:creationId xmlns:a16="http://schemas.microsoft.com/office/drawing/2014/main" id="{5F372A90-85D0-4EFD-8421-6328EBCA7B0F}"/>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239036437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3123</Words>
  <Application>Microsoft Office PowerPoint</Application>
  <PresentationFormat>On-screen Show (4:3)</PresentationFormat>
  <Paragraphs>1644</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Calibri</vt:lpstr>
      <vt:lpstr>Arial</vt:lpstr>
      <vt:lpstr>quintly_template</vt:lpstr>
      <vt:lpstr>MeFo - Monatsbericht</vt:lpstr>
      <vt:lpstr>Profil - Po.Reichw. Aktive Nutzer, Starts, Fans</vt:lpstr>
      <vt:lpstr>Eigene Posts - Videostarts - Export - 1 of 4</vt:lpstr>
      <vt:lpstr>Eigene Posts - Videostarts - Export - 2 of 4</vt:lpstr>
      <vt:lpstr>Eigene Posts - Videostarts - Export - 3 of 4</vt:lpstr>
      <vt:lpstr>Eigene Posts - Videostarts - Export - 4 of 4</vt:lpstr>
      <vt:lpstr>Facebook - Videostarts - 1 of 2</vt:lpstr>
      <vt:lpstr>Facebook - Videostarts - 2 of 2</vt:lpstr>
      <vt:lpstr>Eigene Videos - Crossposts - Export - 1 of 7</vt:lpstr>
      <vt:lpstr>Eigene Videos - Crossposts - Export - 2 of 7</vt:lpstr>
      <vt:lpstr>Eigene Videos - Crossposts - Export - 3 of 7</vt:lpstr>
      <vt:lpstr>Eigene Videos - Crossposts - Export - 4 of 7</vt:lpstr>
      <vt:lpstr>Eigene Videos - Crossposts - Export - 5 of 7</vt:lpstr>
      <vt:lpstr>Eigene Videos - Crossposts - Export - 6 of 7</vt:lpstr>
      <vt:lpstr>Eigene Videos - Crossposts - Export - 7 of 7</vt:lpstr>
      <vt:lpstr>Youtube Video Views Change </vt:lpstr>
      <vt:lpstr>YT Videos im Zeitraum veröffentlicht -  Lifetime - 1 of 3</vt:lpstr>
      <vt:lpstr>YT Videos im Zeitraum veröffentlicht -  Lifetime - 2 of 3</vt:lpstr>
      <vt:lpstr>YT Videos im Zeitraum veröffentlicht -  Lifetime - 3 of 3</vt:lpstr>
      <vt:lpstr>YT Top Ten Videos im Zeitraum genutzt - 1 of 2</vt:lpstr>
      <vt:lpstr>YT Top Ten Videos im Zeitraum genutzt - 2 of 2</vt:lpstr>
      <vt:lpstr>T - Übersicht mit Daten für die eigenen Tweets</vt:lpstr>
      <vt:lpstr>Eigene Posts - Aktive Nutzer - Export - 1 of 4</vt:lpstr>
      <vt:lpstr>Eigene Posts - Aktive Nutzer - Export - 2 of 4</vt:lpstr>
      <vt:lpstr>Eigene Posts - Aktive Nutzer - Export - 3 of 4</vt:lpstr>
      <vt:lpstr>Eigene Posts - Aktive Nutzer - Export - 4 of 4</vt:lpstr>
      <vt:lpstr>Profil - Video-Starts ab 10 Sek.</vt:lpstr>
      <vt:lpstr>Video views mind. 10 Sek.</vt:lpstr>
      <vt:lpstr>Profil - Video-Starts ab 3 Sek.</vt:lpstr>
      <vt:lpstr>YT - Profilübersicht (intern)</vt:lpstr>
      <vt:lpstr>YT - Profilübersicht (intern) - Lifetime</vt:lpstr>
      <vt:lpstr>Facebook - Videostarts - Test - 1 of 5</vt:lpstr>
      <vt:lpstr>Facebook - Videostarts - Test - 2 of 5</vt:lpstr>
      <vt:lpstr>Facebook - Videostarts - Test - 3 of 5</vt:lpstr>
      <vt:lpstr>Facebook - Videostarts - Test - 4 of 5</vt:lpstr>
      <vt:lpstr>Facebook - Videostarts - Test - 5 of 5</vt:lpstr>
      <vt:lpstr>Profile - Video Views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Monatsbericht</dc:title>
  <dc:creator>Administrator</dc:creator>
  <cp:lastModifiedBy>Administrator</cp:lastModifiedBy>
  <cp:revision>1</cp:revision>
  <dcterms:created xsi:type="dcterms:W3CDTF">2018-04-16T10:28:12Z</dcterms:created>
  <dcterms:modified xsi:type="dcterms:W3CDTF">2018-04-16T10:30:13Z</dcterms:modified>
</cp:coreProperties>
</file>