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1514674</c:v>
                </c:pt>
                <c:pt idx="1">
                  <c:v>1514893</c:v>
                </c:pt>
                <c:pt idx="2">
                  <c:v>1515319</c:v>
                </c:pt>
                <c:pt idx="3">
                  <c:v>1515678</c:v>
                </c:pt>
                <c:pt idx="4">
                  <c:v>1515909</c:v>
                </c:pt>
                <c:pt idx="5">
                  <c:v>1516064</c:v>
                </c:pt>
                <c:pt idx="6">
                  <c:v>1516913</c:v>
                </c:pt>
                <c:pt idx="7">
                  <c:v>1517188</c:v>
                </c:pt>
                <c:pt idx="8">
                  <c:v>1517206</c:v>
                </c:pt>
                <c:pt idx="9">
                  <c:v>1517292</c:v>
                </c:pt>
                <c:pt idx="10">
                  <c:v>1517470</c:v>
                </c:pt>
                <c:pt idx="11">
                  <c:v>1517737</c:v>
                </c:pt>
                <c:pt idx="12">
                  <c:v>1518243</c:v>
                </c:pt>
                <c:pt idx="13">
                  <c:v>1519013</c:v>
                </c:pt>
                <c:pt idx="14">
                  <c:v>1519315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3D-4CE2-A61F-4C69C7B300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673504"/>
        <c:axId val="309673832"/>
      </c:lineChart>
      <c:catAx>
        <c:axId val="30967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673832"/>
        <c:crosses val="autoZero"/>
        <c:auto val="1"/>
        <c:lblAlgn val="ctr"/>
        <c:lblOffset val="100"/>
        <c:noMultiLvlLbl val="0"/>
      </c:catAx>
      <c:valAx>
        <c:axId val="30967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67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915782</c:v>
                </c:pt>
                <c:pt idx="1">
                  <c:v>1004795</c:v>
                </c:pt>
                <c:pt idx="2">
                  <c:v>1483245</c:v>
                </c:pt>
                <c:pt idx="3">
                  <c:v>2101018</c:v>
                </c:pt>
                <c:pt idx="4">
                  <c:v>1665473</c:v>
                </c:pt>
                <c:pt idx="5">
                  <c:v>1542509</c:v>
                </c:pt>
                <c:pt idx="6">
                  <c:v>1632952</c:v>
                </c:pt>
                <c:pt idx="7">
                  <c:v>1486329</c:v>
                </c:pt>
                <c:pt idx="8">
                  <c:v>1032908</c:v>
                </c:pt>
                <c:pt idx="9">
                  <c:v>1008570</c:v>
                </c:pt>
                <c:pt idx="10">
                  <c:v>1236023</c:v>
                </c:pt>
                <c:pt idx="11">
                  <c:v>1263642</c:v>
                </c:pt>
                <c:pt idx="12">
                  <c:v>1562602</c:v>
                </c:pt>
                <c:pt idx="13">
                  <c:v>1557238</c:v>
                </c:pt>
                <c:pt idx="14">
                  <c:v>1160729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F7-4350-AE41-8F5E50CAAA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030000"/>
        <c:axId val="308030656"/>
      </c:lineChart>
      <c:catAx>
        <c:axId val="30803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30656"/>
        <c:crosses val="autoZero"/>
        <c:auto val="1"/>
        <c:lblAlgn val="ctr"/>
        <c:lblOffset val="100"/>
        <c:noMultiLvlLbl val="0"/>
      </c:catAx>
      <c:valAx>
        <c:axId val="30803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3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134247</c:v>
                </c:pt>
                <c:pt idx="1">
                  <c:v>129669</c:v>
                </c:pt>
                <c:pt idx="2">
                  <c:v>213553</c:v>
                </c:pt>
                <c:pt idx="3">
                  <c:v>234251</c:v>
                </c:pt>
                <c:pt idx="4">
                  <c:v>207702</c:v>
                </c:pt>
                <c:pt idx="5">
                  <c:v>189991</c:v>
                </c:pt>
                <c:pt idx="6">
                  <c:v>254576</c:v>
                </c:pt>
                <c:pt idx="7">
                  <c:v>193162</c:v>
                </c:pt>
                <c:pt idx="8">
                  <c:v>141931</c:v>
                </c:pt>
                <c:pt idx="9">
                  <c:v>138243</c:v>
                </c:pt>
                <c:pt idx="10">
                  <c:v>203122</c:v>
                </c:pt>
                <c:pt idx="11">
                  <c:v>218868</c:v>
                </c:pt>
                <c:pt idx="12">
                  <c:v>262221</c:v>
                </c:pt>
                <c:pt idx="13">
                  <c:v>249825</c:v>
                </c:pt>
                <c:pt idx="14">
                  <c:v>164831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4A-4DC6-AC3D-C7F6EA31A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074520"/>
        <c:axId val="18397744"/>
      </c:lineChart>
      <c:catAx>
        <c:axId val="312074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97744"/>
        <c:crosses val="autoZero"/>
        <c:auto val="1"/>
        <c:lblAlgn val="ctr"/>
        <c:lblOffset val="100"/>
        <c:noMultiLvlLbl val="0"/>
      </c:catAx>
      <c:valAx>
        <c:axId val="1839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7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31415</c:v>
                </c:pt>
                <c:pt idx="1">
                  <c:v>46983</c:v>
                </c:pt>
                <c:pt idx="2">
                  <c:v>179910</c:v>
                </c:pt>
                <c:pt idx="3">
                  <c:v>338766</c:v>
                </c:pt>
                <c:pt idx="4">
                  <c:v>258741</c:v>
                </c:pt>
                <c:pt idx="5">
                  <c:v>293228</c:v>
                </c:pt>
                <c:pt idx="6">
                  <c:v>223824</c:v>
                </c:pt>
                <c:pt idx="7">
                  <c:v>194970</c:v>
                </c:pt>
                <c:pt idx="8">
                  <c:v>153278</c:v>
                </c:pt>
                <c:pt idx="9">
                  <c:v>147512</c:v>
                </c:pt>
                <c:pt idx="10">
                  <c:v>359532</c:v>
                </c:pt>
                <c:pt idx="11">
                  <c:v>255518</c:v>
                </c:pt>
                <c:pt idx="12">
                  <c:v>282949</c:v>
                </c:pt>
                <c:pt idx="13">
                  <c:v>305828</c:v>
                </c:pt>
                <c:pt idx="14">
                  <c:v>178952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C4-4228-9CBD-EBF7F0887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952344"/>
        <c:axId val="311952672"/>
      </c:lineChart>
      <c:catAx>
        <c:axId val="311952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952672"/>
        <c:crosses val="autoZero"/>
        <c:auto val="1"/>
        <c:lblAlgn val="ctr"/>
        <c:lblOffset val="100"/>
        <c:noMultiLvlLbl val="0"/>
      </c:catAx>
      <c:valAx>
        <c:axId val="31195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95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tagesschau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A3-4E59-84A6-B27CA111CD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tagesschau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A3-4E59-84A6-B27CA111CD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tagesschau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A3-4E59-84A6-B27CA111C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631680"/>
        <c:axId val="312632664"/>
      </c:barChart>
      <c:catAx>
        <c:axId val="31263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632664"/>
        <c:crosses val="autoZero"/>
        <c:auto val="1"/>
        <c:lblAlgn val="ctr"/>
        <c:lblOffset val="100"/>
        <c:noMultiLvlLbl val="0"/>
      </c:catAx>
      <c:valAx>
        <c:axId val="31263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63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9BEB0-D8E1-4F26-89ED-10E4836C51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E721EA-C716-4FED-AE11-7BE511C0D3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70485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F22E5-DDA2-43F4-8D48-752EAA0B3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60CE6-F394-4721-B87C-826060FBF8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0500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983635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05581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494832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08950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80071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3622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151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107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AB2F7-3F5E-4EE5-B907-385672E039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3638436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58ADA-B0FE-4A0F-8DD4-100941345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B21A2F-35FC-4461-9043-E83CE0A0C9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226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725216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383977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27382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29058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82837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5120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6545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06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290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09197-9084-4D68-90D1-5CE6822FA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1435822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DD6EF-6078-4D4D-97BC-9426522FF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9A87DA-1F4A-4ABD-9D9D-5020E42675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8473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F7F75-6097-4A92-BFAF-BE309D95F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17E08-34AC-499F-9768-397CA346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54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EA4EF-5240-4885-AEBA-F446F6DD3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60146B-2E37-41B4-928D-FD60DB78D9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0756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3596C-5E8B-448F-9961-A9B3127F03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B9031-2C8E-406A-BC97-E7437E178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66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A8C02-3005-4A1E-B10C-D762DFEC7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ACA669-80F1-4775-AFAF-CF1F3A3181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8672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BA81B-A909-43CE-A7D7-51192278B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5FD94-6870-40E4-AC44-2ECE964B7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179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C2EE8-18DF-49E9-9B72-56EEDA03D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17E924-2DB2-4AB8-A354-8BCDEBBB50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7721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C0C1F-A59A-429C-9BF4-549B48F9B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10CEC-49F6-4B21-8AFA-716C28E66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342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A53E9-5108-47E1-BA95-33A250FB9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77BBCC-BD21-4455-A5EB-BDE4E6ADE2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3935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875371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414280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015480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77604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3590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42252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17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1376921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130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F77AB-C336-4DBD-89AD-A8FE999AEC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3716192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2504E-EB56-46DF-88FB-325336686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F4882D-18F8-4FA4-8516-8F2CDEBF68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903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8D8A54-186E-4FF8-A6C6-B3DBBF4AE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8D927-6B4F-4F4B-999F-9B1DDD281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122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A7E28-7AAF-4819-8F21-769F2ABCB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B1440C-C1B3-4FF5-9780-9F9079E336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0918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757385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9397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76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699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76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8594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2093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9052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4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022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9BD89-F398-45AA-B431-7CF1EFB47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152071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52A19-0606-4114-98B9-4E903E98B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55EC9D-58E9-4CB3-9358-64C0D98B9B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7241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1491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0695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3878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7519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83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6946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2832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2494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886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- 2018-04-03 16:40:00</a:t>
                      </a:r>
                      <a:r>
                        <a:rPr lang="de-DE" sz="1000"/>
                        <a:t>
"Eine Verirrung der Wohlstandsgesellschaft" - so bezeichnete Entwicklungsminister Müller zuletzt den Kaffee in der Kapsel.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70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- 2018-04-10 18:00:01</a:t>
                      </a:r>
                      <a:r>
                        <a:rPr lang="de-DE" sz="1000"/>
                        <a:t>
Den Präsidenten von Russland und den USA wirft Gorbatschow vor, sie seien unfähig zum Dialog und zur Diplomatie.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33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- 2018-04-11 08:57:28</a:t>
                      </a:r>
                      <a:r>
                        <a:rPr lang="de-DE" sz="1000"/>
                        <a:t>
Im US-Kongress wollte ein Senator wissen, wie Mark Zuckerberg es mit seiner Privatsphäre so hält.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29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- 2018-04-14 04:16:03</a:t>
                      </a:r>
                      <a:r>
                        <a:rPr lang="de-DE" sz="1000"/>
                        <a:t>
Tagesschau-Sonderausgabe: Die USA, Frankreich und Großbritannien haben in der Nacht Militärschläge gegen Syrien ausgeführt - nach dem mutmaßlichen Giftgasangriff.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48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- 2018-04-06 06:55:24</a:t>
                      </a:r>
                      <a:r>
                        <a:rPr lang="de-DE" sz="1000"/>
                        <a:t>
Schwerverbrecher in den USA bewahren Hunde aus dem Tierheim vor dem Einschläfern.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306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EC67D-B700-41AA-BCF7-657EA8D4E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2381955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EDC3C-05DE-42AF-87BE-F4D8C5E06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771ECD-6FAE-4172-A1DC-446E2006E0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3522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36331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179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994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850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1788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2376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8570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594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986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- 2018-04-03 16:40:00</a:t>
                      </a:r>
                      <a:r>
                        <a:rPr lang="de-DE" sz="1000"/>
                        <a:t>
"Eine Verirrung der Wohlstandsgesellschaft" - so bezeichnete Entwicklungsminister Müller zuletzt den Kaffee in der Kapsel.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96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- 2018-04-14 04:16:03</a:t>
                      </a:r>
                      <a:r>
                        <a:rPr lang="de-DE" sz="1000"/>
                        <a:t>
Tagesschau-Sonderausgabe: Die USA, Frankreich und Großbritannien haben in der Nacht Militärschläge gegen Syrien ausgeführt - nach dem mutmaßlichen Giftgasangriff.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85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- 2018-04-05 18:10:00</a:t>
                      </a:r>
                      <a:r>
                        <a:rPr lang="de-DE" sz="1000"/>
                        <a:t>
Strengere Kontrollen für Hundebesitzer? Nach der Beißattacke eines Hundes mit zwei Toten in Hannover ist die Debatte neu entbrannt.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40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- 2018-04-14 09:10:00</a:t>
                      </a:r>
                      <a:r>
                        <a:rPr lang="de-DE" sz="1000"/>
                        <a:t>
Bundeskanzlerin Angela Merkel stellt sich hinter die Luftangriffe in Syrien.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66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- 2018-04-03 13:14:48</a:t>
                      </a:r>
                      <a:r>
                        <a:rPr lang="de-DE" sz="1000"/>
                        <a:t>
Das Symbol hatte einen monatelangen Streit ausgelöst. In einem Bekennerschreiben sprechen die Täter von "Frühjahrsputz".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625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7D550-98A3-4754-B130-A54E57589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1610310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15CED-91A4-4091-A9EB-B9018C669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965C76-159B-47A0-BAD3-7346EB8C1A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3501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5574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0880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9533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5420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14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1977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0825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0183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7651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829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- 2018-04-07 16:01:53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LIVEBLOG: Aktuelle Informationen über die Situation in Münster, ständig aktualisiert.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858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- 2018-04-08 16:30:33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Amokfahrer berichtet von gravierenden Problemen mit seinen Eltern, von Schuldkomplexen, nervlicher Zerrüttung und wiederkehrenden psychischen Zusammenbrüchen und frühen Suizidgedanken.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240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- 2018-04-10 09:40:43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Streit über Erdogan-Rede: Wann sprach der türkische Präsident?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731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E6216-8D1D-4DAA-BCFF-11F7237C5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3119635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89CB7-1EE8-4363-B310-6C2CE0A1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133DE4-290E-4F93-A788-5B9A83841D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29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46109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5016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6185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2886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427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9675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1724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335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6874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220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- 2018-04-07 20:45:00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Mehrfach hat die Polizei gebeten, keine Spekulationen über den Vorfall in Münster zu verbreiten. Vergebens. Hass, Gerüchte und Schuldzuweisungen ließen die Netzwerke heißlaufen.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250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- 2018-04-12 13:35:30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Am Hamburger Jungfernstieg hat ein Mann seine Ex-Frau und das gemeinsame einjährige Kind erstochen.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070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5BC53-A3D9-4F8D-89D4-D6AA2B505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2051022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9964-00FA-4043-855E-DB95415E7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A7B79D-2AB0-45A7-BB96-BB16C62CC2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3141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68964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1197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9401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9973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7279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615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0888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4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- 2018-04-03 16:40:00</a:t>
                      </a:r>
                      <a:r>
                        <a:rPr lang="de-DE" sz="1000"/>
                        <a:t>
"Eine Verirrung der Wohlstandsgesellschaft" - so bezeichnete Entwicklungsminister Müller zuletzt den Kaffee in der Kapsel.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01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- 2018-04-11 08:57:28</a:t>
                      </a:r>
                      <a:r>
                        <a:rPr lang="de-DE" sz="1000"/>
                        <a:t>
Im US-Kongress wollte ein Senator wissen, wie Mark Zuckerberg es mit seiner Privatsphäre so hält.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52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- 2018-04-14 04:16:03</a:t>
                      </a:r>
                      <a:r>
                        <a:rPr lang="de-DE" sz="1000"/>
                        <a:t>
Tagesschau-Sonderausgabe: Die USA, Frankreich und Großbritannien haben in der Nacht Militärschläge gegen Syrien ausgeführt - nach dem mutmaßlichen Giftgasangriff.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465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- 2018-04-06 06:55:24</a:t>
                      </a:r>
                      <a:r>
                        <a:rPr lang="de-DE" sz="1000"/>
                        <a:t>
Schwerverbrecher in den USA bewahren Hunde aus dem Tierheim vor dem Einschläfern.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287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- 2018-04-06 18:15:00</a:t>
                      </a:r>
                      <a:r>
                        <a:rPr lang="de-DE" sz="1000"/>
                        <a:t>
So viel müssen Panini-Sammler ausgeben, um alle Sticker für das diesjährige Album zu bekommen.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161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AA21A-2258-44D0-8EF2-759E764AD4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2878808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9EDD9-34C1-4B7C-99BD-F2BE7C504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1EC4AD-D231-4E5A-9275-64BC729195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7860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91099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5355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5734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3073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5092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454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9160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552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- 2018-04-10 18:47:57</a:t>
                      </a:r>
                      <a:r>
                        <a:rPr lang="de-DE" sz="1000"/>
                        <a:t>
32,5 Meter geht es im Tieftauch-Topf der deutschen Marine unter Wasser. Auch Soldaten aus anderen europäischen Ländern kommen nach Neustadt in Holstein zum Trainieren.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072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- 2018-04-05 07:21:15</a:t>
                      </a:r>
                      <a:r>
                        <a:rPr lang="de-DE" sz="1000"/>
                        <a:t>
Drogenbesteck auf dem Kinderspielplatz? Einem Vater aus Düren reicht's.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33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- 2018-04-11 08:57:28</a:t>
                      </a:r>
                      <a:r>
                        <a:rPr lang="de-DE" sz="1000"/>
                        <a:t>
Im US-Kongress wollte ein Senator wissen, wie Mark Zuckerberg es mit seiner Privatsphäre so hält.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574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- 2018-04-14 18:14:50</a:t>
                      </a:r>
                      <a:r>
                        <a:rPr lang="de-DE" sz="1000"/>
                        <a:t>
ARD-Brennpunkt: Raketen auf Syrien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18:29:38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88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- 2018-04-14 10:56:09</a:t>
                      </a:r>
                      <a:r>
                        <a:rPr lang="de-DE" sz="1000"/>
                        <a:t>
Live: Tagesschau-Sendung zu den Luftangriffen der USA, Frankreich und Großbritannien in Syrien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11:01:35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425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F1AF5-ED31-4854-8150-558EB8738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2308188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CFAA9-5165-490F-8BFA-AD61901ED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E57DF0-3A4F-4C62-88AB-2E1FCBC6CC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1706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33122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2463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2800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2676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5467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0888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6264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589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- 2018-04-09 11:41:00</a:t>
                      </a:r>
                      <a:r>
                        <a:rPr lang="de-DE" sz="1000"/>
                        <a:t>
Folter in syrischen Gefängnissen: Sieben Zeugen, die nach Deutschland entkommen konnten, wollen diese systematischen Menschenrechtsverletzungen hier juristisch aufarbeiten lassen.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33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- 2018-04-09 16:00:02</a:t>
                      </a:r>
                      <a:r>
                        <a:rPr lang="de-DE" sz="1000"/>
                        <a:t>
Die Umweltprämie: Sinn oder Unsinn? Jetzt Thema in der Diskussionsrunde beim Facebook-Live von Kontraste.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22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- 2018-04-08 11:50:13</a:t>
                      </a:r>
                      <a:r>
                        <a:rPr lang="de-DE" sz="1000"/>
                        <a:t>
In China übernehmen Krankenkassen maximal ein Drittel der Kosten. Manche Eltern sehen dann nur eine Lösung: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017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- 2018-04-08 10:14:47</a:t>
                      </a:r>
                      <a:r>
                        <a:rPr lang="de-DE" sz="1000"/>
                        <a:t>
Der nordrhein-westfälische Ministerpräsident Laschet und Bundesinnenminister Seehofer haben den Ort der Autoattacke besucht.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79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- 2018-04-06 15:24:01</a:t>
                      </a:r>
                      <a:r>
                        <a:rPr lang="de-DE" sz="1000"/>
                        <a:t>
Mallorca wird von Touristen überrannt. Die Einwohner haben zunehmend ein Problem mit dem Massentourismus.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449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BC29B-7985-485D-9492-599A876F3D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2998040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DE50F-F2F7-460B-9AA4-07A06E4A8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BFF15E-2194-42C4-BC03-E4A6C6AC97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0644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7432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0644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6150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8182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6442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3867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5773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874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9738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38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- 2018-04-03 16:40:00</a:t>
                      </a:r>
                      <a:r>
                        <a:rPr lang="de-DE" sz="1000"/>
                        <a:t>
"Eine Verirrung der Wohlstandsgesellschaft" - so bezeichnete Entwicklungsminister Müller zuletzt den Kaffee in der Kapsel.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2747217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530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- 2018-04-14 04:16:03</a:t>
                      </a:r>
                      <a:r>
                        <a:rPr lang="de-DE" sz="1000"/>
                        <a:t>
Tagesschau-Sonderausgabe: Die USA, Frankreich und Großbritannien haben in der Nacht Militärschläge gegen Syrien ausgeführt - nach dem mutmaßlichen Giftgasangriff.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- 2018-04-11 08:57:28</a:t>
                      </a:r>
                      <a:r>
                        <a:rPr lang="de-DE" sz="1000"/>
                        <a:t>
Im US-Kongress wollte ein Senator wissen, wie Mark Zuckerberg es mit seiner Privatsphäre so hält.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51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- 2018-04-07 14:42:53</a:t>
                      </a:r>
                      <a:r>
                        <a:rPr lang="de-DE" sz="1000"/>
                        <a:t>
UPDATE: Tote und Verletzte (16:46 Uhr)
Eilmeldung - Großeinsatz in Münster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10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- 2018-04-13 08:10:00</a:t>
                      </a:r>
                      <a:r>
                        <a:rPr lang="de-DE" sz="1000"/>
                        <a:t>
Bei der gestrigen Echo-Verleihung hat sich Sänger Campino zu der Debatte über die umstrittenen Texte der Rapper Kollegah und Farid Bang geäußert.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492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88EFC-73EA-4751-BBC8-C4BEE3751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1902100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57947-E7B9-4E17-8A2C-2000C105F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8AAF2C-980C-43C0-B654-4663B53E59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5389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02707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872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9432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5711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5932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5248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9686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876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418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- 2018-04-03 16:40:00</a:t>
                      </a:r>
                      <a:r>
                        <a:rPr lang="de-DE" sz="1000"/>
                        <a:t>
"Eine Verirrung der Wohlstandsgesellschaft" - so bezeichnete Entwicklungsminister Müller zuletzt den Kaffee in der Kapsel.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96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- 2018-04-14 04:16:03</a:t>
                      </a:r>
                      <a:r>
                        <a:rPr lang="de-DE" sz="1000"/>
                        <a:t>
Tagesschau-Sonderausgabe: Die USA, Frankreich und Großbritannien haben in der Nacht Militärschläge gegen Syrien ausgeführt - nach dem mutmaßlichen Giftgasangriff.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00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- 2018-04-11 08:57:28</a:t>
                      </a:r>
                      <a:r>
                        <a:rPr lang="de-DE" sz="1000"/>
                        <a:t>
Im US-Kongress wollte ein Senator wissen, wie Mark Zuckerberg es mit seiner Privatsphäre so hält.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83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- 2018-04-03 05:49:00</a:t>
                      </a:r>
                      <a:r>
                        <a:rPr lang="de-DE" sz="1000"/>
                        <a:t>
Damit man abends beispielsweise noch E-Mails checken kann:  Das Handwerk fordert eine Lockerung des Arbeitszeitgesetzes. Darin solle nur noch eine maximale Wochenarbeitszeit festgeschrieben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94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- 2018-04-13 08:10:00</a:t>
                      </a:r>
                      <a:r>
                        <a:rPr lang="de-DE" sz="1000"/>
                        <a:t>
Bei der gestrigen Echo-Verleihung hat sich Sänger Campino zu der Debatte über die umstrittenen Texte der Rapper Kollegah und Farid Bang geäußert.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812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8F092-BB19-434C-99E1-7954AD44E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35019432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1C46F-F6C6-4952-B907-F76772017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52CD92-858C-4799-B5B2-F0DDD3B718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769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12407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1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5775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4107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9272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2287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084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9696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633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- 2018-04-14 10:56:09</a:t>
                      </a:r>
                      <a:r>
                        <a:rPr lang="de-DE" sz="1000"/>
                        <a:t>
Live: Tagesschau-Sendung zu den Luftangriffen der USA, Frankreich und Großbritannien in Syrien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11:01:35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27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- 2018-04-14 18:14:50</a:t>
                      </a:r>
                      <a:r>
                        <a:rPr lang="de-DE" sz="1000"/>
                        <a:t>
ARD-Brennpunkt: Raketen auf Syrien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18:29:38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37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- 2018-04-14 04:16:03</a:t>
                      </a:r>
                      <a:r>
                        <a:rPr lang="de-DE" sz="1000"/>
                        <a:t>
Tagesschau-Sonderausgabe: Die USA, Frankreich und Großbritannien haben in der Nacht Militärschläge gegen Syrien ausgeführt - nach dem mutmaßlichen Giftgasangriff.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965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- 2018-04-07 16:01:53</a:t>
                      </a:r>
                      <a:r>
                        <a:rPr lang="de-DE" sz="1000"/>
                        <a:t>
LIVEBLOG: Aktuelle Informationen über die Situation in Münster, ständig aktualisiert.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48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- 2018-04-11 08:57:28</a:t>
                      </a:r>
                      <a:r>
                        <a:rPr lang="de-DE" sz="1000"/>
                        <a:t>
Im US-Kongress wollte ein Senator wissen, wie Mark Zuckerberg es mit seiner Privatsphäre so hält.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866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064FC-EDDF-400D-B2A2-C94131F8F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3916959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E964B-FD2D-446A-B7C3-16DBF17C6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CB0E2E-AC2C-4C1A-ACFD-676618DB2C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9592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75240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7191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3137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6061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3954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6103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1294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8900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414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- 2018-04-14 15:27:12</a:t>
                      </a:r>
                      <a:r>
                        <a:rPr lang="de-DE" sz="1000"/>
                        <a:t>
"Einer flog über das Kuckucksnest" war sein Durchbruch in Hollywood. Für "Amadeus" bekam er 8 Oscars: Milos Forman starb mit 86 Jahren.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23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- 2018-04-03 06:24:00</a:t>
                      </a:r>
                      <a:r>
                        <a:rPr lang="de-DE" sz="1000"/>
                        <a:t>
Bis 2025 sollte der Benzinverbrauch um die Hälfte sinken. Die neue Behördenleitung hält die von der Obama-Regierung getroffene Entscheidung aber für falsch.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97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- 2018-04-03 13:55:00</a:t>
                      </a:r>
                      <a:r>
                        <a:rPr lang="de-DE" sz="1000"/>
                        <a:t>
Das ist laut Vereinten Nationen doppelt so viel Geld wie bei der Geberkonferenz 2017.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259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- 2018-04-12 08:15:00</a:t>
                      </a:r>
                      <a:r>
                        <a:rPr lang="de-DE" sz="1000"/>
                        <a:t>
Der US-Präsident handele unverantwortlich, so die Meinung unseres Korrespondenten. Es könne leicht ein Flächenbrand entstehen.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67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- 2018-04-11 04:57:00</a:t>
                      </a:r>
                      <a:r>
                        <a:rPr lang="de-DE" sz="1000"/>
                        <a:t>
Vorschlag Russland - Veto USA, Vorschlag USA - Veto Russland. Die beiden Mächte blockieren weiter eine Syrien-Resolution des UN-Sicherheitsrats. Unser Korrespondent kommentiert: "Ein Schaulaufen auf weltpolitischer Bühne mit erwartbarem Ausgang: keinem nämlich."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629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E6AE3-99DA-4FD5-A35D-6D332F864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2033876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4F33E-9F77-481F-BF08-6ED3C4106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AADE3F-7601-4B88-BE91-F7E0023251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9835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52084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5587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485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8828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7353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4448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235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616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62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- 2018-04-03 16:40:00</a:t>
                      </a:r>
                      <a:r>
                        <a:rPr lang="de-DE" sz="1000"/>
                        <a:t>
"Eine Verirrung der Wohlstandsgesellschaft" - so bezeichnete Entwicklungsminister Müller zuletzt den Kaffee in der Kapsel.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32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- 2018-04-05 11:21:00</a:t>
                      </a:r>
                      <a:r>
                        <a:rPr lang="de-DE" sz="1000"/>
                        <a:t>
Mit dem zusätzlichen Geld sollten dann gesunde Lebensmittel subventioniert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01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- 2018-04-10 18:00:01</a:t>
                      </a:r>
                      <a:r>
                        <a:rPr lang="de-DE" sz="1000"/>
                        <a:t>
Den Präsidenten von Russland und den USA wirft Gorbatschow vor, sie seien unfähig zum Dialog und zur Diplomatie.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79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- 2018-04-13 08:10:00</a:t>
                      </a:r>
                      <a:r>
                        <a:rPr lang="de-DE" sz="1000"/>
                        <a:t>
Bei der gestrigen Echo-Verleihung hat sich Sänger Campino zu der Debatte über die umstrittenen Texte der Rapper Kollegah und Farid Bang geäußert.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979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- 2018-04-11 08:57:28</a:t>
                      </a:r>
                      <a:r>
                        <a:rPr lang="de-DE" sz="1000"/>
                        <a:t>
Im US-Kongress wollte ein Senator wissen, wie Mark Zuckerberg es mit seiner Privatsphäre so hält.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399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857C2-C677-4FBC-B5B6-2536D981BC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339500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4E1B1-1216-4495-8AC9-F7F61B3F3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CCE417-4B9F-4C6F-A81A-6B0C41DF88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007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808868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9974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2496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4968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7586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8064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7178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4761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5213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0067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5213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821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- 2018-04-03 16:40:00</a:t>
                      </a:r>
                      <a:r>
                        <a:rPr lang="de-DE" sz="1000"/>
                        <a:t>
"Eine Verirrung der Wohlstandsgesellschaft" - so bezeichnete Entwicklungsminister Müller zuletzt den Kaffee in der Kapsel.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Kaffee-Kapseln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06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- 2018-04-05 11:21:00</a:t>
                      </a:r>
                      <a:r>
                        <a:rPr lang="de-DE" sz="1000"/>
                        <a:t>
Mit dem zusätzlichen Geld sollten dann gesunde Lebensmittel subventioniert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75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- 2018-04-13 08:10:00</a:t>
                      </a:r>
                      <a:r>
                        <a:rPr lang="de-DE" sz="1000"/>
                        <a:t>
Bei der gestrigen Echo-Verleihung hat sich Sänger Campino zu der Debatte über die umstrittenen Texte der Rapper Kollegah und Farid Bang geäußert.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11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- 2018-04-10 18:00:01</a:t>
                      </a:r>
                      <a:r>
                        <a:rPr lang="de-DE" sz="1000"/>
                        <a:t>
Den Präsidenten von Russland und den USA wirft Gorbatschow vor, sie seien unfähig zum Dialog und zur Diplomatie.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Timeline 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96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- 2018-04-11 08:57:28</a:t>
                      </a:r>
                      <a:r>
                        <a:rPr lang="de-DE" sz="1000"/>
                        <a:t>
Im US-Kongress wollte ein Senator wissen, wie Mark Zuckerberg es mit seiner Privatsphäre so hält.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Senator Durbin befragt Mark Zuckerberg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627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4394C-516A-45D7-BF98-BD81E46C4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18135398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B0B7F-0199-4772-BBF9-1828B30D3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E64C92-9741-4DA1-8E2E-5FB0977288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6389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606173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6819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5086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7932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202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1460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22154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62961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3328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697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3481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1534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1262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29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- 2018-04-03 16:40:00</a:t>
                      </a:r>
                      <a:r>
                        <a:rPr lang="de-DE" sz="1000"/>
                        <a:t>
"Eine Verirrung der Wohlstandsgesellschaft" - so bezeichnete Entwicklungsminister Müller zuletzt den Kaffee in der Kapsel.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1176691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3006042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85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- 2018-04-11 08:57:28</a:t>
                      </a:r>
                      <a:r>
                        <a:rPr lang="de-DE" sz="1000"/>
                        <a:t>
Im US-Kongress wollte ein Senator wissen, wie Mark Zuckerberg es mit seiner Privatsphäre so hält.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53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- 2018-04-14 04:16:03</a:t>
                      </a:r>
                      <a:r>
                        <a:rPr lang="de-DE" sz="1000"/>
                        <a:t>
Tagesschau-Sonderausgabe: Die USA, Frankreich und Großbritannien haben in der Nacht Militärschläge gegen Syrien ausgeführt - nach dem mutmaßlichen Giftgasangriff.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536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- 2018-04-06 06:55:24</a:t>
                      </a:r>
                      <a:r>
                        <a:rPr lang="de-DE" sz="1000"/>
                        <a:t>
Schwerverbrecher in den USA bewahren Hunde aus dem Tierheim vor dem Einschläfern.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66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- 2018-04-06 18:15:00</a:t>
                      </a:r>
                      <a:r>
                        <a:rPr lang="de-DE" sz="1000"/>
                        <a:t>
So viel müssen Panini-Sammler ausgeben, um alle Sticker für das diesjährige Album zu bekommen.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001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2CEDC-EDA0-46E9-BF74-CBA9DA9D3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1047143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4364F-BA78-4757-9BB5-269229D58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677704-DC73-4EA9-99EA-3DCDB39591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1356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81651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6975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8360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2713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4067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2234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0672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7112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7177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3042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1195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2567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4426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00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- 2018-04-03 16:40:00</a:t>
                      </a:r>
                      <a:r>
                        <a:rPr lang="de-DE" sz="1000"/>
                        <a:t>
"Eine Verirrung der Wohlstandsgesellschaft" - so bezeichnete Entwicklungsminister Müller zuletzt den Kaffee in der Kapsel.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1176691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3006042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205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- 2018-04-13 13:09:26</a:t>
                      </a:r>
                      <a:r>
                        <a:rPr lang="de-DE" sz="1000"/>
                        <a:t>
Träge und schlapp? Die Frühjahrsmüdigkeit kann schuld sein. Wärme und Licht stoßen jetzt viele Prozesse im Körper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138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53E9E-CFC0-4279-A706-B09FEED79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33984655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1559</Words>
  <Application>Microsoft Office PowerPoint</Application>
  <PresentationFormat>On-screen Show (4:3)</PresentationFormat>
  <Paragraphs>823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MeFo - Facebook - Social Media - Evaluation</vt:lpstr>
      <vt:lpstr>Profil - Potenz.Reichw.,Aktive Nutzer,I-Rate,Fans</vt:lpstr>
      <vt:lpstr>Anzahl Post, Reaktionen (Kommentare, Shares, Likes) - FB Insights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 - FB Insights</vt:lpstr>
      <vt:lpstr>Distributionstyp - Tabelle - FB Insights</vt:lpstr>
      <vt:lpstr>Eigene Posts - Shares - Export</vt:lpstr>
      <vt:lpstr>Eigene Posts - Kommentare - Export</vt:lpstr>
      <vt:lpstr>Eigene Posts - Links - Export - 1 of 2</vt:lpstr>
      <vt:lpstr>Eigene Posts - Links - Export - 2 of 2</vt:lpstr>
      <vt:lpstr>Eigene Posts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Eigene Post - Summe Interaktionen - Export</vt:lpstr>
      <vt:lpstr>Eigene Posts - Reaktionen - Export</vt:lpstr>
      <vt:lpstr>Eigene Videos - Crossposts - Export</vt:lpstr>
      <vt:lpstr>Eigene Videos - Crossposts (nur Ersteller) - Export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2018-04-16T10:12:20Z</dcterms:created>
  <dcterms:modified xsi:type="dcterms:W3CDTF">2018-04-16T10:13:09Z</dcterms:modified>
</cp:coreProperties>
</file>