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3" d="100"/>
          <a:sy n="73" d="100"/>
        </p:scale>
        <p:origin x="3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7B3CB-CA3B-4C1C-8C4D-2B034AFFA56F}"/>
              </a:ext>
            </a:extLst>
          </p:cNvPr>
          <p:cNvSpPr>
            <a:spLocks noGrp="1"/>
          </p:cNvSpPr>
          <p:nvPr>
            <p:ph type="title"/>
          </p:nvPr>
        </p:nvSpPr>
        <p:spPr/>
        <p:txBody>
          <a:bodyPr/>
          <a:lstStyle/>
          <a:p>
            <a:r>
              <a:rPr lang="en-US"/>
              <a:t>Eigene Posts - Videostarts - Export - 1 of 3</a:t>
            </a:r>
          </a:p>
        </p:txBody>
      </p:sp>
      <p:graphicFrame>
        <p:nvGraphicFramePr>
          <p:cNvPr id="5" name="Table Placeholder 4">
            <a:extLst>
              <a:ext uri="{FF2B5EF4-FFF2-40B4-BE49-F238E27FC236}">
                <a16:creationId xmlns:a16="http://schemas.microsoft.com/office/drawing/2014/main" id="{CC931009-888C-4484-AB40-9E7F744A500B}"/>
              </a:ext>
            </a:extLst>
          </p:cNvPr>
          <p:cNvGraphicFramePr>
            <a:graphicFrameLocks noGrp="1"/>
          </p:cNvGraphicFramePr>
          <p:nvPr>
            <p:ph type="tbl" sz="quarter" idx="13"/>
            <p:extLst>
              <p:ext uri="{D42A27DB-BD31-4B8C-83A1-F6EECF244321}">
                <p14:modId xmlns:p14="http://schemas.microsoft.com/office/powerpoint/2010/main" val="482453461"/>
              </p:ext>
            </p:extLst>
          </p:nvPr>
        </p:nvGraphicFramePr>
        <p:xfrm>
          <a:off x="457200" y="1731963"/>
          <a:ext cx="8229600" cy="374904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35487204"/>
                    </a:ext>
                  </a:extLst>
                </a:gridCol>
                <a:gridCol w="822960">
                  <a:extLst>
                    <a:ext uri="{9D8B030D-6E8A-4147-A177-3AD203B41FA5}">
                      <a16:colId xmlns:a16="http://schemas.microsoft.com/office/drawing/2014/main" val="334068947"/>
                    </a:ext>
                  </a:extLst>
                </a:gridCol>
                <a:gridCol w="822960">
                  <a:extLst>
                    <a:ext uri="{9D8B030D-6E8A-4147-A177-3AD203B41FA5}">
                      <a16:colId xmlns:a16="http://schemas.microsoft.com/office/drawing/2014/main" val="33731771"/>
                    </a:ext>
                  </a:extLst>
                </a:gridCol>
                <a:gridCol w="822960">
                  <a:extLst>
                    <a:ext uri="{9D8B030D-6E8A-4147-A177-3AD203B41FA5}">
                      <a16:colId xmlns:a16="http://schemas.microsoft.com/office/drawing/2014/main" val="1942289537"/>
                    </a:ext>
                  </a:extLst>
                </a:gridCol>
                <a:gridCol w="822960">
                  <a:extLst>
                    <a:ext uri="{9D8B030D-6E8A-4147-A177-3AD203B41FA5}">
                      <a16:colId xmlns:a16="http://schemas.microsoft.com/office/drawing/2014/main" val="2138738977"/>
                    </a:ext>
                  </a:extLst>
                </a:gridCol>
                <a:gridCol w="822960">
                  <a:extLst>
                    <a:ext uri="{9D8B030D-6E8A-4147-A177-3AD203B41FA5}">
                      <a16:colId xmlns:a16="http://schemas.microsoft.com/office/drawing/2014/main" val="1247746826"/>
                    </a:ext>
                  </a:extLst>
                </a:gridCol>
                <a:gridCol w="822960">
                  <a:extLst>
                    <a:ext uri="{9D8B030D-6E8A-4147-A177-3AD203B41FA5}">
                      <a16:colId xmlns:a16="http://schemas.microsoft.com/office/drawing/2014/main" val="418700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70696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- 2017-06-08 18:00:00</a:t>
                      </a:r>
                      <a:r>
                        <a:rPr kumimoji="0" lang="de-DE" sz="1000" b="0" i="0" u="none" strike="noStrike" kern="1200" cap="none" spc="0" normalizeH="0" baseline="0" noProof="0">
                          <a:ln>
                            <a:noFill/>
                          </a:ln>
                          <a:solidFill>
                            <a:prstClr val="black"/>
                          </a:solidFill>
                          <a:effectLst/>
                          <a:uLnTx/>
                          <a:uFillTx/>
                          <a:latin typeface="+mn-lt"/>
                          <a:ea typeface="+mn-ea"/>
                          <a:cs typeface="+mn-cs"/>
                        </a:rPr>
                        <a:t>
Mit 91 Jahren noch immer fit wie ein Turnschuh.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168488280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119890377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83689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- 2017-06-07 16:00:00</a:t>
                      </a:r>
                      <a:r>
                        <a:rPr kumimoji="0" lang="de-DE" sz="1000" b="0" i="0" u="none" strike="noStrike" kern="1200" cap="none" spc="0" normalizeH="0" baseline="0" noProof="0">
                          <a:ln>
                            <a:noFill/>
                          </a:ln>
                          <a:solidFill>
                            <a:prstClr val="black"/>
                          </a:solidFill>
                          <a:effectLst/>
                          <a:uLnTx/>
                          <a:uFillTx/>
                          <a:latin typeface="+mn-lt"/>
                          <a:ea typeface="+mn-ea"/>
                          <a:cs typeface="+mn-cs"/>
                        </a:rPr>
                        <a:t>
Die Legende vom Wein aus Grönland.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81517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- 2017-06-07 19:39:32</a:t>
                      </a:r>
                      <a:r>
                        <a:rPr kumimoji="0" lang="de-DE" sz="1000" b="0" i="0" u="none" strike="noStrike" kern="1200" cap="none" spc="0" normalizeH="0" baseline="0" noProof="0">
                          <a:ln>
                            <a:noFill/>
                          </a:ln>
                          <a:solidFill>
                            <a:prstClr val="black"/>
                          </a:solidFill>
                          <a:effectLst/>
                          <a:uLnTx/>
                          <a:uFillTx/>
                          <a:latin typeface="+mn-lt"/>
                          <a:ea typeface="+mn-ea"/>
                          <a:cs typeface="+mn-cs"/>
                        </a:rPr>
                        <a:t>
"Ein Leben lang schuften und dann bekommt man am Ende vielleicht 100 Euro mehr im Monat als jemand, der nie eingezahlt hat. So ein Vorschlag ist einer alten Arbeiterpartei nicht würdig", kommentiert Holger Ohmstedt das SPD-Rentenkonzept.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22749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- 2017-06-07 16:30:00</a:t>
                      </a:r>
                      <a:r>
                        <a:rPr kumimoji="0" lang="de-DE" sz="1000" b="0" i="0" u="none" strike="noStrike" kern="1200" cap="none" spc="0" normalizeH="0" baseline="0" noProof="0">
                          <a:ln>
                            <a:noFill/>
                          </a:ln>
                          <a:solidFill>
                            <a:prstClr val="black"/>
                          </a:solidFill>
                          <a:effectLst/>
                          <a:uLnTx/>
                          <a:uFillTx/>
                          <a:latin typeface="+mn-lt"/>
                          <a:ea typeface="+mn-ea"/>
                          <a:cs typeface="+mn-cs"/>
                        </a:rPr>
                        <a:t>
Jeder dritte Deutsche scheitert an der Mülltrennung.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3621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- 2017-06-09 19:45:56</a:t>
                      </a:r>
                      <a:r>
                        <a:rPr kumimoji="0" lang="de-DE" sz="1000" b="0" i="0" u="none" strike="noStrike" kern="1200" cap="none" spc="0" normalizeH="0" baseline="0" noProof="0">
                          <a:ln>
                            <a:noFill/>
                          </a:ln>
                          <a:solidFill>
                            <a:prstClr val="black"/>
                          </a:solidFill>
                          <a:effectLst/>
                          <a:uLnTx/>
                          <a:uFillTx/>
                          <a:latin typeface="+mn-lt"/>
                          <a:ea typeface="+mn-ea"/>
                          <a:cs typeface="+mn-cs"/>
                        </a:rPr>
                        <a:t>
2004 verübte der NSU auf der Keupstraße in Köln einen Anschlag mit einer Nagelbombe. Zehn Jahre später wurde dort ein großes öffentliches Fastenbrechen während des Ramadans begonnen. Nun fand es zum vierten Mal statt. Reporterin Isabel Schayani war dabei.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77482034"/>
                  </a:ext>
                </a:extLst>
              </a:tr>
            </a:tbl>
          </a:graphicData>
        </a:graphic>
      </p:graphicFrame>
      <p:sp>
        <p:nvSpPr>
          <p:cNvPr id="4" name="Text Placeholder 3">
            <a:extLst>
              <a:ext uri="{FF2B5EF4-FFF2-40B4-BE49-F238E27FC236}">
                <a16:creationId xmlns:a16="http://schemas.microsoft.com/office/drawing/2014/main" id="{203B4FD7-DBD5-4A55-B5AC-185A76AE124D}"/>
              </a:ext>
            </a:extLst>
          </p:cNvPr>
          <p:cNvSpPr>
            <a:spLocks noGrp="1"/>
          </p:cNvSpPr>
          <p:nvPr>
            <p:ph type="body" sz="quarter" idx="14"/>
          </p:nvPr>
        </p:nvSpPr>
        <p:spPr/>
        <p:txBody>
          <a:bodyPr/>
          <a:lstStyle/>
          <a:p>
            <a:r>
              <a:rPr lang="en-US"/>
              <a:t>06.06.2017 - 11.06.2017</a:t>
            </a:r>
          </a:p>
        </p:txBody>
      </p:sp>
    </p:spTree>
    <p:extLst>
      <p:ext uri="{BB962C8B-B14F-4D97-AF65-F5344CB8AC3E}">
        <p14:creationId xmlns:p14="http://schemas.microsoft.com/office/powerpoint/2010/main" val="2779089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1DEBC-DEFB-4A6F-A7F0-779AD5CC6BB9}"/>
              </a:ext>
            </a:extLst>
          </p:cNvPr>
          <p:cNvSpPr>
            <a:spLocks noGrp="1"/>
          </p:cNvSpPr>
          <p:nvPr>
            <p:ph type="title"/>
          </p:nvPr>
        </p:nvSpPr>
        <p:spPr/>
        <p:txBody>
          <a:bodyPr/>
          <a:lstStyle/>
          <a:p>
            <a:r>
              <a:rPr lang="en-US"/>
              <a:t>Eigene Posts - Videostarts - Export - 2 of 3</a:t>
            </a:r>
          </a:p>
        </p:txBody>
      </p:sp>
      <p:graphicFrame>
        <p:nvGraphicFramePr>
          <p:cNvPr id="5" name="Table Placeholder 4">
            <a:extLst>
              <a:ext uri="{FF2B5EF4-FFF2-40B4-BE49-F238E27FC236}">
                <a16:creationId xmlns:a16="http://schemas.microsoft.com/office/drawing/2014/main" id="{1EBFA0D2-B781-4F18-9DF1-2D1797CCBFEF}"/>
              </a:ext>
            </a:extLst>
          </p:cNvPr>
          <p:cNvGraphicFramePr>
            <a:graphicFrameLocks noGrp="1"/>
          </p:cNvGraphicFramePr>
          <p:nvPr>
            <p:ph type="tbl" sz="quarter" idx="13"/>
            <p:extLst>
              <p:ext uri="{D42A27DB-BD31-4B8C-83A1-F6EECF244321}">
                <p14:modId xmlns:p14="http://schemas.microsoft.com/office/powerpoint/2010/main" val="3176599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37334492"/>
                    </a:ext>
                  </a:extLst>
                </a:gridCol>
                <a:gridCol w="822960">
                  <a:extLst>
                    <a:ext uri="{9D8B030D-6E8A-4147-A177-3AD203B41FA5}">
                      <a16:colId xmlns:a16="http://schemas.microsoft.com/office/drawing/2014/main" val="3680630335"/>
                    </a:ext>
                  </a:extLst>
                </a:gridCol>
                <a:gridCol w="822960">
                  <a:extLst>
                    <a:ext uri="{9D8B030D-6E8A-4147-A177-3AD203B41FA5}">
                      <a16:colId xmlns:a16="http://schemas.microsoft.com/office/drawing/2014/main" val="2551799554"/>
                    </a:ext>
                  </a:extLst>
                </a:gridCol>
                <a:gridCol w="822960">
                  <a:extLst>
                    <a:ext uri="{9D8B030D-6E8A-4147-A177-3AD203B41FA5}">
                      <a16:colId xmlns:a16="http://schemas.microsoft.com/office/drawing/2014/main" val="447298273"/>
                    </a:ext>
                  </a:extLst>
                </a:gridCol>
                <a:gridCol w="822960">
                  <a:extLst>
                    <a:ext uri="{9D8B030D-6E8A-4147-A177-3AD203B41FA5}">
                      <a16:colId xmlns:a16="http://schemas.microsoft.com/office/drawing/2014/main" val="4053020903"/>
                    </a:ext>
                  </a:extLst>
                </a:gridCol>
                <a:gridCol w="822960">
                  <a:extLst>
                    <a:ext uri="{9D8B030D-6E8A-4147-A177-3AD203B41FA5}">
                      <a16:colId xmlns:a16="http://schemas.microsoft.com/office/drawing/2014/main" val="2163103792"/>
                    </a:ext>
                  </a:extLst>
                </a:gridCol>
                <a:gridCol w="822960">
                  <a:extLst>
                    <a:ext uri="{9D8B030D-6E8A-4147-A177-3AD203B41FA5}">
                      <a16:colId xmlns:a16="http://schemas.microsoft.com/office/drawing/2014/main" val="4099563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70425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- 2017-06-08 12:30:00</a:t>
                      </a:r>
                      <a:r>
                        <a:rPr kumimoji="0" lang="de-DE" sz="1000" b="0" i="0" u="none" strike="noStrike" kern="1200" cap="none" spc="0" normalizeH="0" baseline="0" noProof="0">
                          <a:ln>
                            <a:noFill/>
                          </a:ln>
                          <a:solidFill>
                            <a:prstClr val="black"/>
                          </a:solidFill>
                          <a:effectLst/>
                          <a:uLnTx/>
                          <a:uFillTx/>
                          <a:latin typeface="+mn-lt"/>
                          <a:ea typeface="+mn-ea"/>
                          <a:cs typeface="+mn-cs"/>
                        </a:rPr>
                        <a:t>
Sie sind gefährlich und trotzdem auf freiem Fuß. In Deutschland sind derzeit 351 Haftbefehle gegen Islamisten nicht vollstreckt. Das haben Recherchen des NDR ergeben.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3853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- 2017-06-06 19:16:55</a:t>
                      </a:r>
                      <a:r>
                        <a:rPr kumimoji="0" lang="de-DE" sz="1000" b="0" i="0" u="none" strike="noStrike" kern="1200" cap="none" spc="0" normalizeH="0" baseline="0" noProof="0">
                          <a:ln>
                            <a:noFill/>
                          </a:ln>
                          <a:solidFill>
                            <a:prstClr val="black"/>
                          </a:solidFill>
                          <a:effectLst/>
                          <a:uLnTx/>
                          <a:uFillTx/>
                          <a:latin typeface="+mn-lt"/>
                          <a:ea typeface="+mn-ea"/>
                          <a:cs typeface="+mn-cs"/>
                        </a:rPr>
                        <a:t>
Nach Anschlägen wie jüngst in London werden im Netz immer wieder Muslime aufgefordert, sich von den Terroristen zu distanzieren. Die Betroffenen reagieren unterschiedlich.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02446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- 2017-06-10 10:30:16</a:t>
                      </a:r>
                      <a:r>
                        <a:rPr kumimoji="0" lang="de-DE" sz="1000" b="0" i="0" u="none" strike="noStrike" kern="1200" cap="none" spc="0" normalizeH="0" baseline="0" noProof="0">
                          <a:ln>
                            <a:noFill/>
                          </a:ln>
                          <a:solidFill>
                            <a:prstClr val="black"/>
                          </a:solidFill>
                          <a:effectLst/>
                          <a:uLnTx/>
                          <a:uFillTx/>
                          <a:latin typeface="+mn-lt"/>
                          <a:ea typeface="+mn-ea"/>
                          <a:cs typeface="+mn-cs"/>
                        </a:rPr>
                        <a:t>
Bei einer Sache sind sich alle einig: Protestanten, Katholiken, Muslime und Konfessionslose in Deutschland halten mit großer Mehrheit die Demokratie für eine gute Regierungsform. Unser #kurzerklärt zur ARD Themenwoche "Woran glaubst du?"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13805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- 2017-06-08 03:30:00</a:t>
                      </a:r>
                      <a:r>
                        <a:rPr kumimoji="0" lang="de-DE" sz="1000" b="0" i="0" u="none" strike="noStrike" kern="1200" cap="none" spc="0" normalizeH="0" baseline="0" noProof="0">
                          <a:ln>
                            <a:noFill/>
                          </a:ln>
                          <a:solidFill>
                            <a:prstClr val="black"/>
                          </a:solidFill>
                          <a:effectLst/>
                          <a:uLnTx/>
                          <a:uFillTx/>
                          <a:latin typeface="+mn-lt"/>
                          <a:ea typeface="+mn-ea"/>
                          <a:cs typeface="+mn-cs"/>
                        </a:rPr>
                        <a:t>
Am Montag haben Saudi-Arabien und weitere Staaten die Beziehungen zu Katar abgebrochen. Wir erklären die Zusammenhänge in der Krisen-Region und die Rolle der USA.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33934472"/>
                  </a:ext>
                </a:extLst>
              </a:tr>
            </a:tbl>
          </a:graphicData>
        </a:graphic>
      </p:graphicFrame>
      <p:sp>
        <p:nvSpPr>
          <p:cNvPr id="4" name="Text Placeholder 3">
            <a:extLst>
              <a:ext uri="{FF2B5EF4-FFF2-40B4-BE49-F238E27FC236}">
                <a16:creationId xmlns:a16="http://schemas.microsoft.com/office/drawing/2014/main" id="{6830BE90-9DD8-4516-BDB6-C732D5FD6607}"/>
              </a:ext>
            </a:extLst>
          </p:cNvPr>
          <p:cNvSpPr>
            <a:spLocks noGrp="1"/>
          </p:cNvSpPr>
          <p:nvPr>
            <p:ph type="body" sz="quarter" idx="14"/>
          </p:nvPr>
        </p:nvSpPr>
        <p:spPr/>
        <p:txBody>
          <a:bodyPr/>
          <a:lstStyle/>
          <a:p>
            <a:r>
              <a:rPr lang="en-US"/>
              <a:t>06.06.2017 - 11.06.2017</a:t>
            </a:r>
          </a:p>
        </p:txBody>
      </p:sp>
    </p:spTree>
    <p:extLst>
      <p:ext uri="{BB962C8B-B14F-4D97-AF65-F5344CB8AC3E}">
        <p14:creationId xmlns:p14="http://schemas.microsoft.com/office/powerpoint/2010/main" val="3890061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E252E-7639-48F6-982F-598CDE33C6DD}"/>
              </a:ext>
            </a:extLst>
          </p:cNvPr>
          <p:cNvSpPr>
            <a:spLocks noGrp="1"/>
          </p:cNvSpPr>
          <p:nvPr>
            <p:ph type="title"/>
          </p:nvPr>
        </p:nvSpPr>
        <p:spPr/>
        <p:txBody>
          <a:bodyPr/>
          <a:lstStyle/>
          <a:p>
            <a:r>
              <a:rPr lang="en-US"/>
              <a:t>Eigene Posts - Videostarts - Export - 3 of 3</a:t>
            </a:r>
          </a:p>
        </p:txBody>
      </p:sp>
      <p:graphicFrame>
        <p:nvGraphicFramePr>
          <p:cNvPr id="5" name="Table Placeholder 4">
            <a:extLst>
              <a:ext uri="{FF2B5EF4-FFF2-40B4-BE49-F238E27FC236}">
                <a16:creationId xmlns:a16="http://schemas.microsoft.com/office/drawing/2014/main" id="{84413D31-B77F-43D2-9C92-708355FE45C1}"/>
              </a:ext>
            </a:extLst>
          </p:cNvPr>
          <p:cNvGraphicFramePr>
            <a:graphicFrameLocks noGrp="1"/>
          </p:cNvGraphicFramePr>
          <p:nvPr>
            <p:ph type="tbl" sz="quarter" idx="13"/>
            <p:extLst>
              <p:ext uri="{D42A27DB-BD31-4B8C-83A1-F6EECF244321}">
                <p14:modId xmlns:p14="http://schemas.microsoft.com/office/powerpoint/2010/main" val="1077822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6286544"/>
                    </a:ext>
                  </a:extLst>
                </a:gridCol>
                <a:gridCol w="822960">
                  <a:extLst>
                    <a:ext uri="{9D8B030D-6E8A-4147-A177-3AD203B41FA5}">
                      <a16:colId xmlns:a16="http://schemas.microsoft.com/office/drawing/2014/main" val="2114281596"/>
                    </a:ext>
                  </a:extLst>
                </a:gridCol>
                <a:gridCol w="822960">
                  <a:extLst>
                    <a:ext uri="{9D8B030D-6E8A-4147-A177-3AD203B41FA5}">
                      <a16:colId xmlns:a16="http://schemas.microsoft.com/office/drawing/2014/main" val="2601793017"/>
                    </a:ext>
                  </a:extLst>
                </a:gridCol>
                <a:gridCol w="822960">
                  <a:extLst>
                    <a:ext uri="{9D8B030D-6E8A-4147-A177-3AD203B41FA5}">
                      <a16:colId xmlns:a16="http://schemas.microsoft.com/office/drawing/2014/main" val="122084222"/>
                    </a:ext>
                  </a:extLst>
                </a:gridCol>
                <a:gridCol w="822960">
                  <a:extLst>
                    <a:ext uri="{9D8B030D-6E8A-4147-A177-3AD203B41FA5}">
                      <a16:colId xmlns:a16="http://schemas.microsoft.com/office/drawing/2014/main" val="371902555"/>
                    </a:ext>
                  </a:extLst>
                </a:gridCol>
                <a:gridCol w="822960">
                  <a:extLst>
                    <a:ext uri="{9D8B030D-6E8A-4147-A177-3AD203B41FA5}">
                      <a16:colId xmlns:a16="http://schemas.microsoft.com/office/drawing/2014/main" val="4069821060"/>
                    </a:ext>
                  </a:extLst>
                </a:gridCol>
                <a:gridCol w="822960">
                  <a:extLst>
                    <a:ext uri="{9D8B030D-6E8A-4147-A177-3AD203B41FA5}">
                      <a16:colId xmlns:a16="http://schemas.microsoft.com/office/drawing/2014/main" val="727149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71760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- 2017-06-08 16:30:06</a:t>
                      </a:r>
                      <a:r>
                        <a:rPr kumimoji="0" lang="de-DE" sz="1000" b="0" i="0" u="none" strike="noStrike" kern="1200" cap="none" spc="0" normalizeH="0" baseline="0" noProof="0">
                          <a:ln>
                            <a:noFill/>
                          </a:ln>
                          <a:solidFill>
                            <a:prstClr val="black"/>
                          </a:solidFill>
                          <a:effectLst/>
                          <a:uLnTx/>
                          <a:uFillTx/>
                          <a:latin typeface="+mn-lt"/>
                          <a:ea typeface="+mn-ea"/>
                          <a:cs typeface="+mn-cs"/>
                        </a:rPr>
                        <a:t>
Über die Goldreserven der Bundesrepublik ranken sich im Netz viele Gerüchte und Verschwörungen. Die #faktenfinder haben sich auf die Suche gemacht - nach dem deutschen Gold.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73474995"/>
                  </a:ext>
                </a:extLst>
              </a:tr>
            </a:tbl>
          </a:graphicData>
        </a:graphic>
      </p:graphicFrame>
      <p:sp>
        <p:nvSpPr>
          <p:cNvPr id="4" name="Text Placeholder 3">
            <a:extLst>
              <a:ext uri="{FF2B5EF4-FFF2-40B4-BE49-F238E27FC236}">
                <a16:creationId xmlns:a16="http://schemas.microsoft.com/office/drawing/2014/main" id="{309FFE9C-0A75-4DCA-8BE0-6AC0DE8DCF45}"/>
              </a:ext>
            </a:extLst>
          </p:cNvPr>
          <p:cNvSpPr>
            <a:spLocks noGrp="1"/>
          </p:cNvSpPr>
          <p:nvPr>
            <p:ph type="body" sz="quarter" idx="14"/>
          </p:nvPr>
        </p:nvSpPr>
        <p:spPr/>
        <p:txBody>
          <a:bodyPr/>
          <a:lstStyle/>
          <a:p>
            <a:r>
              <a:rPr lang="en-US"/>
              <a:t>06.06.2017 - 11.06.2017</a:t>
            </a:r>
          </a:p>
        </p:txBody>
      </p:sp>
    </p:spTree>
    <p:extLst>
      <p:ext uri="{BB962C8B-B14F-4D97-AF65-F5344CB8AC3E}">
        <p14:creationId xmlns:p14="http://schemas.microsoft.com/office/powerpoint/2010/main" val="16586943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211</Words>
  <Application>Microsoft Office PowerPoint</Application>
  <PresentationFormat>On-screen Show (4:3)</PresentationFormat>
  <Paragraphs>97</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Calibri</vt:lpstr>
      <vt:lpstr>Arial</vt:lpstr>
      <vt:lpstr>quintly_template</vt:lpstr>
      <vt:lpstr>Eigene Posts - Videostarts - Export - 1 of 3</vt:lpstr>
      <vt:lpstr>Eigene Posts - Videostarts - Export - 2 of 3</vt:lpstr>
      <vt:lpstr>Eigene Posts - Videostarts - Export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Eigene Posts - Videostarts - Export - 1 of 3</dc:title>
  <dc:creator>Administrator</dc:creator>
  <cp:lastModifiedBy>Administrator</cp:lastModifiedBy>
  <cp:revision>1</cp:revision>
  <dcterms:created xsi:type="dcterms:W3CDTF">2018-04-10T09:44:25Z</dcterms:created>
  <dcterms:modified xsi:type="dcterms:W3CDTF">2018-04-10T09:44:52Z</dcterms:modified>
</cp:coreProperties>
</file>