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2C7C-178A-4F3A-B34A-E0269824358F}"/>
              </a:ext>
            </a:extLst>
          </p:cNvPr>
          <p:cNvSpPr>
            <a:spLocks noGrp="1"/>
          </p:cNvSpPr>
          <p:nvPr>
            <p:ph type="title"/>
          </p:nvPr>
        </p:nvSpPr>
        <p:spPr/>
        <p:txBody>
          <a:bodyPr/>
          <a:lstStyle/>
          <a:p>
            <a:r>
              <a:rPr lang="en-US"/>
              <a:t>Eigene Posts - Videostarts - Export - 1 of 2</a:t>
            </a:r>
          </a:p>
        </p:txBody>
      </p:sp>
      <p:graphicFrame>
        <p:nvGraphicFramePr>
          <p:cNvPr id="5" name="Table Placeholder 4">
            <a:extLst>
              <a:ext uri="{FF2B5EF4-FFF2-40B4-BE49-F238E27FC236}">
                <a16:creationId xmlns:a16="http://schemas.microsoft.com/office/drawing/2014/main" id="{5840C1BE-9FE8-4F01-9B23-AC585D858921}"/>
              </a:ext>
            </a:extLst>
          </p:cNvPr>
          <p:cNvGraphicFramePr>
            <a:graphicFrameLocks noGrp="1"/>
          </p:cNvGraphicFramePr>
          <p:nvPr>
            <p:ph type="tbl" sz="quarter" idx="13"/>
            <p:extLst>
              <p:ext uri="{D42A27DB-BD31-4B8C-83A1-F6EECF244321}">
                <p14:modId xmlns:p14="http://schemas.microsoft.com/office/powerpoint/2010/main" val="2765016151"/>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0462395"/>
                    </a:ext>
                  </a:extLst>
                </a:gridCol>
                <a:gridCol w="822960">
                  <a:extLst>
                    <a:ext uri="{9D8B030D-6E8A-4147-A177-3AD203B41FA5}">
                      <a16:colId xmlns:a16="http://schemas.microsoft.com/office/drawing/2014/main" val="2742669959"/>
                    </a:ext>
                  </a:extLst>
                </a:gridCol>
                <a:gridCol w="822960">
                  <a:extLst>
                    <a:ext uri="{9D8B030D-6E8A-4147-A177-3AD203B41FA5}">
                      <a16:colId xmlns:a16="http://schemas.microsoft.com/office/drawing/2014/main" val="3174700909"/>
                    </a:ext>
                  </a:extLst>
                </a:gridCol>
                <a:gridCol w="822960">
                  <a:extLst>
                    <a:ext uri="{9D8B030D-6E8A-4147-A177-3AD203B41FA5}">
                      <a16:colId xmlns:a16="http://schemas.microsoft.com/office/drawing/2014/main" val="839043152"/>
                    </a:ext>
                  </a:extLst>
                </a:gridCol>
                <a:gridCol w="822960">
                  <a:extLst>
                    <a:ext uri="{9D8B030D-6E8A-4147-A177-3AD203B41FA5}">
                      <a16:colId xmlns:a16="http://schemas.microsoft.com/office/drawing/2014/main" val="335144475"/>
                    </a:ext>
                  </a:extLst>
                </a:gridCol>
                <a:gridCol w="822960">
                  <a:extLst>
                    <a:ext uri="{9D8B030D-6E8A-4147-A177-3AD203B41FA5}">
                      <a16:colId xmlns:a16="http://schemas.microsoft.com/office/drawing/2014/main" val="2996580931"/>
                    </a:ext>
                  </a:extLst>
                </a:gridCol>
                <a:gridCol w="822960">
                  <a:extLst>
                    <a:ext uri="{9D8B030D-6E8A-4147-A177-3AD203B41FA5}">
                      <a16:colId xmlns:a16="http://schemas.microsoft.com/office/drawing/2014/main" val="145159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172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Mit 91 Jahren noch immer fit wie ein Turnschuh.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168488280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996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- 2017-06-13 17:31:00</a:t>
                      </a:r>
                      <a:r>
                        <a:rPr kumimoji="0" lang="de-DE" sz="1000" b="0" i="0" u="none" strike="noStrike" kern="1200" cap="none" spc="0" normalizeH="0" baseline="0" noProof="0">
                          <a:ln>
                            <a:noFill/>
                          </a:ln>
                          <a:solidFill>
                            <a:prstClr val="black"/>
                          </a:solidFill>
                          <a:effectLst/>
                          <a:uLnTx/>
                          <a:uFillTx/>
                          <a:latin typeface="+mn-lt"/>
                          <a:ea typeface="+mn-ea"/>
                          <a:cs typeface="+mn-cs"/>
                        </a:rPr>
                        <a:t>
Schon mal darüber nachgedacht, weniger Fleisch zu 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468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16:00:00</a:t>
                      </a:r>
                      <a:r>
                        <a:rPr kumimoji="0" lang="de-DE" sz="1000" b="0" i="0" u="none" strike="noStrike" kern="1200" cap="none" spc="0" normalizeH="0" baseline="0" noProof="0">
                          <a:ln>
                            <a:noFill/>
                          </a:ln>
                          <a:solidFill>
                            <a:prstClr val="black"/>
                          </a:solidFill>
                          <a:effectLst/>
                          <a:uLnTx/>
                          <a:uFillTx/>
                          <a:latin typeface="+mn-lt"/>
                          <a:ea typeface="+mn-ea"/>
                          <a:cs typeface="+mn-cs"/>
                        </a:rPr>
                        <a:t>
Die Legende vom Wein aus Grönland.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194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- 2017-06-20 05:19:27</a:t>
                      </a:r>
                      <a:r>
                        <a:rPr kumimoji="0" lang="de-DE" sz="1000" b="0" i="0" u="none" strike="noStrike" kern="1200" cap="none" spc="0" normalizeH="0" baseline="0" noProof="0">
                          <a:ln>
                            <a:noFill/>
                          </a:ln>
                          <a:solidFill>
                            <a:prstClr val="black"/>
                          </a:solidFill>
                          <a:effectLst/>
                          <a:uLnTx/>
                          <a:uFillTx/>
                          <a:latin typeface="+mn-lt"/>
                          <a:ea typeface="+mn-ea"/>
                          <a:cs typeface="+mn-cs"/>
                        </a:rPr>
                        <a:t>
Kondensstreifen am Himmel sind eigentlich giftige Chemikalien, die Bundeskanzlerin ist ein Reptiloid und Terroranschläge werden von Geheimdiensten organisiert? Stimmt nicht. Doch wie entstehen solche Verschwörungstheorien und wer steckt dahinter?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026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19:39:32</a:t>
                      </a:r>
                      <a:r>
                        <a:rPr kumimoji="0" lang="de-DE" sz="1000" b="0" i="0" u="none" strike="noStrike" kern="1200" cap="none" spc="0" normalizeH="0" baseline="0" noProof="0">
                          <a:ln>
                            <a:noFill/>
                          </a:ln>
                          <a:solidFill>
                            <a:prstClr val="black"/>
                          </a:solidFill>
                          <a:effectLst/>
                          <a:uLnTx/>
                          <a:uFillTx/>
                          <a:latin typeface="+mn-lt"/>
                          <a:ea typeface="+mn-ea"/>
                          <a:cs typeface="+mn-cs"/>
                        </a:rPr>
                        <a:t>
"Ein Leben lang schuften und dann bekommt man am Ende vielleicht 100 Euro mehr im Monat als jemand, der nie eingezahlt hat. So ein Vorschlag ist einer alten Arbeiterpartei nicht würdig", kommentiert Holger Ohmstedt das SPD-Rentenkonzept.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90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- 2017-06-07 16:30:00</a:t>
                      </a:r>
                      <a:r>
                        <a:rPr kumimoji="0" lang="de-DE" sz="1000" b="0" i="0" u="none" strike="noStrike" kern="1200" cap="none" spc="0" normalizeH="0" baseline="0" noProof="0">
                          <a:ln>
                            <a:noFill/>
                          </a:ln>
                          <a:solidFill>
                            <a:prstClr val="black"/>
                          </a:solidFill>
                          <a:effectLst/>
                          <a:uLnTx/>
                          <a:uFillTx/>
                          <a:latin typeface="+mn-lt"/>
                          <a:ea typeface="+mn-ea"/>
                          <a:cs typeface="+mn-cs"/>
                        </a:rPr>
                        <a:t>
Jeder dritte Deutsche scheitert an der Mülltrennung.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249110"/>
                  </a:ext>
                </a:extLst>
              </a:tr>
            </a:tbl>
          </a:graphicData>
        </a:graphic>
      </p:graphicFrame>
      <p:sp>
        <p:nvSpPr>
          <p:cNvPr id="4" name="Text Placeholder 3">
            <a:extLst>
              <a:ext uri="{FF2B5EF4-FFF2-40B4-BE49-F238E27FC236}">
                <a16:creationId xmlns:a16="http://schemas.microsoft.com/office/drawing/2014/main" id="{D1406611-6D1B-4297-B761-153BD643A8BD}"/>
              </a:ext>
            </a:extLst>
          </p:cNvPr>
          <p:cNvSpPr>
            <a:spLocks noGrp="1"/>
          </p:cNvSpPr>
          <p:nvPr>
            <p:ph type="body" sz="quarter" idx="14"/>
          </p:nvPr>
        </p:nvSpPr>
        <p:spPr/>
        <p:txBody>
          <a:bodyPr/>
          <a:lstStyle/>
          <a:p>
            <a:r>
              <a:rPr lang="en-US"/>
              <a:t>06.06.2017 - 20.06.2017</a:t>
            </a:r>
          </a:p>
        </p:txBody>
      </p:sp>
    </p:spTree>
    <p:extLst>
      <p:ext uri="{BB962C8B-B14F-4D97-AF65-F5344CB8AC3E}">
        <p14:creationId xmlns:p14="http://schemas.microsoft.com/office/powerpoint/2010/main" val="1778164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0185-9665-4230-BBE3-D3699D1D09A2}"/>
              </a:ext>
            </a:extLst>
          </p:cNvPr>
          <p:cNvSpPr>
            <a:spLocks noGrp="1"/>
          </p:cNvSpPr>
          <p:nvPr>
            <p:ph type="title"/>
          </p:nvPr>
        </p:nvSpPr>
        <p:spPr/>
        <p:txBody>
          <a:bodyPr/>
          <a:lstStyle/>
          <a:p>
            <a:r>
              <a:rPr lang="en-US"/>
              <a:t>Eigene Posts - Videostarts - Export - 2 of 2</a:t>
            </a:r>
          </a:p>
        </p:txBody>
      </p:sp>
      <p:graphicFrame>
        <p:nvGraphicFramePr>
          <p:cNvPr id="5" name="Table Placeholder 4">
            <a:extLst>
              <a:ext uri="{FF2B5EF4-FFF2-40B4-BE49-F238E27FC236}">
                <a16:creationId xmlns:a16="http://schemas.microsoft.com/office/drawing/2014/main" id="{E6D92770-4E6E-44FA-947F-2A13C084FF3E}"/>
              </a:ext>
            </a:extLst>
          </p:cNvPr>
          <p:cNvGraphicFramePr>
            <a:graphicFrameLocks noGrp="1"/>
          </p:cNvGraphicFramePr>
          <p:nvPr>
            <p:ph type="tbl" sz="quarter" idx="13"/>
            <p:extLst>
              <p:ext uri="{D42A27DB-BD31-4B8C-83A1-F6EECF244321}">
                <p14:modId xmlns:p14="http://schemas.microsoft.com/office/powerpoint/2010/main" val="2945749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7012880"/>
                    </a:ext>
                  </a:extLst>
                </a:gridCol>
                <a:gridCol w="822960">
                  <a:extLst>
                    <a:ext uri="{9D8B030D-6E8A-4147-A177-3AD203B41FA5}">
                      <a16:colId xmlns:a16="http://schemas.microsoft.com/office/drawing/2014/main" val="3483781321"/>
                    </a:ext>
                  </a:extLst>
                </a:gridCol>
                <a:gridCol w="822960">
                  <a:extLst>
                    <a:ext uri="{9D8B030D-6E8A-4147-A177-3AD203B41FA5}">
                      <a16:colId xmlns:a16="http://schemas.microsoft.com/office/drawing/2014/main" val="3533747063"/>
                    </a:ext>
                  </a:extLst>
                </a:gridCol>
                <a:gridCol w="822960">
                  <a:extLst>
                    <a:ext uri="{9D8B030D-6E8A-4147-A177-3AD203B41FA5}">
                      <a16:colId xmlns:a16="http://schemas.microsoft.com/office/drawing/2014/main" val="162897229"/>
                    </a:ext>
                  </a:extLst>
                </a:gridCol>
                <a:gridCol w="822960">
                  <a:extLst>
                    <a:ext uri="{9D8B030D-6E8A-4147-A177-3AD203B41FA5}">
                      <a16:colId xmlns:a16="http://schemas.microsoft.com/office/drawing/2014/main" val="2840345967"/>
                    </a:ext>
                  </a:extLst>
                </a:gridCol>
                <a:gridCol w="822960">
                  <a:extLst>
                    <a:ext uri="{9D8B030D-6E8A-4147-A177-3AD203B41FA5}">
                      <a16:colId xmlns:a16="http://schemas.microsoft.com/office/drawing/2014/main" val="1713410980"/>
                    </a:ext>
                  </a:extLst>
                </a:gridCol>
                <a:gridCol w="822960">
                  <a:extLst>
                    <a:ext uri="{9D8B030D-6E8A-4147-A177-3AD203B41FA5}">
                      <a16:colId xmlns:a16="http://schemas.microsoft.com/office/drawing/2014/main" val="74310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761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- 2017-06-12 16:50:00</a:t>
                      </a:r>
                      <a:r>
                        <a:rPr kumimoji="0" lang="de-DE" sz="1000" b="0" i="0" u="none" strike="noStrike" kern="1200" cap="none" spc="0" normalizeH="0" baseline="0" noProof="0">
                          <a:ln>
                            <a:noFill/>
                          </a:ln>
                          <a:solidFill>
                            <a:prstClr val="black"/>
                          </a:solidFill>
                          <a:effectLst/>
                          <a:uLnTx/>
                          <a:uFillTx/>
                          <a:latin typeface="+mn-lt"/>
                          <a:ea typeface="+mn-ea"/>
                          <a:cs typeface="+mn-cs"/>
                        </a:rPr>
                        <a:t>
Schätzungsweise 37.000 Jugendliche leben in Deutschland auf der Straße. Das zeigt eine Erhebung des Deutschen Jugendinstituts.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014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- 2017-06-17 20:18:48</a:t>
                      </a:r>
                      <a:r>
                        <a:rPr kumimoji="0" lang="de-DE" sz="1000" b="0" i="0" u="none" strike="noStrike" kern="1200" cap="none" spc="0" normalizeH="0" baseline="0" noProof="0">
                          <a:ln>
                            <a:noFill/>
                          </a:ln>
                          <a:solidFill>
                            <a:prstClr val="black"/>
                          </a:solidFill>
                          <a:effectLst/>
                          <a:uLnTx/>
                          <a:uFillTx/>
                          <a:latin typeface="+mn-lt"/>
                          <a:ea typeface="+mn-ea"/>
                          <a:cs typeface="+mn-cs"/>
                        </a:rPr>
                        <a:t>
Mitten im Ramadan haben Muslime zu einem Marsch gegen den Terror aufgerufen.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784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- 2017-06-20 15:18:21</a:t>
                      </a:r>
                      <a:r>
                        <a:rPr kumimoji="0" lang="de-DE" sz="1000" b="0" i="0" u="none" strike="noStrike" kern="1200" cap="none" spc="0" normalizeH="0" baseline="0" noProof="0">
                          <a:ln>
                            <a:noFill/>
                          </a:ln>
                          <a:solidFill>
                            <a:prstClr val="black"/>
                          </a:solidFill>
                          <a:effectLst/>
                          <a:uLnTx/>
                          <a:uFillTx/>
                          <a:latin typeface="+mn-lt"/>
                          <a:ea typeface="+mn-ea"/>
                          <a:cs typeface="+mn-cs"/>
                        </a:rPr>
                        <a:t>
Aleppo-Seife gibt es hierzulande in Bioläden zu kaufen und kommt, wie der Name schon verrät, aus Syrien. Viele Seifen-Hersteller sind seit dem Krieg geflohen – jedoch nicht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309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- 2017-06-09 19:45:56</a:t>
                      </a:r>
                      <a:r>
                        <a:rPr kumimoji="0" lang="de-DE" sz="1000" b="0" i="0" u="none" strike="noStrike" kern="1200" cap="none" spc="0" normalizeH="0" baseline="0" noProof="0">
                          <a:ln>
                            <a:noFill/>
                          </a:ln>
                          <a:solidFill>
                            <a:prstClr val="black"/>
                          </a:solidFill>
                          <a:effectLst/>
                          <a:uLnTx/>
                          <a:uFillTx/>
                          <a:latin typeface="+mn-lt"/>
                          <a:ea typeface="+mn-ea"/>
                          <a:cs typeface="+mn-cs"/>
                        </a:rPr>
                        <a:t>
2004 verübte der NSU auf der Keupstraße in Köln einen Anschlag mit einer Nagelbombe. Zehn Jahre später wurde dort ein großes öffentliches Fastenbrechen während des Ramadans begonnen. Nun fand es zum vierten Mal statt. Reporterin Isabel Schayani war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2971829"/>
                  </a:ext>
                </a:extLst>
              </a:tr>
            </a:tbl>
          </a:graphicData>
        </a:graphic>
      </p:graphicFrame>
      <p:sp>
        <p:nvSpPr>
          <p:cNvPr id="4" name="Text Placeholder 3">
            <a:extLst>
              <a:ext uri="{FF2B5EF4-FFF2-40B4-BE49-F238E27FC236}">
                <a16:creationId xmlns:a16="http://schemas.microsoft.com/office/drawing/2014/main" id="{62ABFE85-551F-4895-BE8D-CB0AB4C48D76}"/>
              </a:ext>
            </a:extLst>
          </p:cNvPr>
          <p:cNvSpPr>
            <a:spLocks noGrp="1"/>
          </p:cNvSpPr>
          <p:nvPr>
            <p:ph type="body" sz="quarter" idx="14"/>
          </p:nvPr>
        </p:nvSpPr>
        <p:spPr/>
        <p:txBody>
          <a:bodyPr/>
          <a:lstStyle/>
          <a:p>
            <a:r>
              <a:rPr lang="en-US"/>
              <a:t>06.06.2017 - 20.06.2017</a:t>
            </a:r>
          </a:p>
        </p:txBody>
      </p:sp>
    </p:spTree>
    <p:extLst>
      <p:ext uri="{BB962C8B-B14F-4D97-AF65-F5344CB8AC3E}">
        <p14:creationId xmlns:p14="http://schemas.microsoft.com/office/powerpoint/2010/main" val="8540021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184</Words>
  <Application>Microsoft Office PowerPoint</Application>
  <PresentationFormat>On-screen Show (4:3)</PresentationFormat>
  <Paragraphs>88</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Calibri</vt:lpstr>
      <vt:lpstr>Arial</vt:lpstr>
      <vt:lpstr>quintly_template</vt:lpstr>
      <vt:lpstr>Eigene Posts - Videostarts - Export - 1 of 2</vt:lpstr>
      <vt:lpstr>Eigene Posts - Videostarts - Export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Videostarts - Export - 1 of 2</dc:title>
  <dc:creator>Administrator</dc:creator>
  <cp:lastModifiedBy>Administrator</cp:lastModifiedBy>
  <cp:revision>1</cp:revision>
  <dcterms:created xsi:type="dcterms:W3CDTF">2018-04-10T09:29:39Z</dcterms:created>
  <dcterms:modified xsi:type="dcterms:W3CDTF">2018-04-10T09:30:05Z</dcterms:modified>
</cp:coreProperties>
</file>