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2812C-C793-43B3-BD18-1C0B36FB2C02}"/>
              </a:ext>
            </a:extLst>
          </p:cNvPr>
          <p:cNvSpPr>
            <a:spLocks noGrp="1"/>
          </p:cNvSpPr>
          <p:nvPr>
            <p:ph type="title"/>
          </p:nvPr>
        </p:nvSpPr>
        <p:spPr/>
        <p:txBody>
          <a:bodyPr/>
          <a:lstStyle/>
          <a:p>
            <a:r>
              <a:rPr lang="en-US"/>
              <a:t>Eigene Posts - Videostarts - Export - 1 of 5</a:t>
            </a:r>
          </a:p>
        </p:txBody>
      </p:sp>
      <p:graphicFrame>
        <p:nvGraphicFramePr>
          <p:cNvPr id="5" name="Table Placeholder 4">
            <a:extLst>
              <a:ext uri="{FF2B5EF4-FFF2-40B4-BE49-F238E27FC236}">
                <a16:creationId xmlns:a16="http://schemas.microsoft.com/office/drawing/2014/main" id="{7625F254-16A8-42B7-A281-7D817D9476A8}"/>
              </a:ext>
            </a:extLst>
          </p:cNvPr>
          <p:cNvGraphicFramePr>
            <a:graphicFrameLocks noGrp="1"/>
          </p:cNvGraphicFramePr>
          <p:nvPr>
            <p:ph type="tbl" sz="quarter" idx="13"/>
            <p:extLst>
              <p:ext uri="{D42A27DB-BD31-4B8C-83A1-F6EECF244321}">
                <p14:modId xmlns:p14="http://schemas.microsoft.com/office/powerpoint/2010/main" val="244703991"/>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3991452"/>
                    </a:ext>
                  </a:extLst>
                </a:gridCol>
                <a:gridCol w="822960">
                  <a:extLst>
                    <a:ext uri="{9D8B030D-6E8A-4147-A177-3AD203B41FA5}">
                      <a16:colId xmlns:a16="http://schemas.microsoft.com/office/drawing/2014/main" val="1313194915"/>
                    </a:ext>
                  </a:extLst>
                </a:gridCol>
                <a:gridCol w="822960">
                  <a:extLst>
                    <a:ext uri="{9D8B030D-6E8A-4147-A177-3AD203B41FA5}">
                      <a16:colId xmlns:a16="http://schemas.microsoft.com/office/drawing/2014/main" val="3787425829"/>
                    </a:ext>
                  </a:extLst>
                </a:gridCol>
                <a:gridCol w="822960">
                  <a:extLst>
                    <a:ext uri="{9D8B030D-6E8A-4147-A177-3AD203B41FA5}">
                      <a16:colId xmlns:a16="http://schemas.microsoft.com/office/drawing/2014/main" val="2922857455"/>
                    </a:ext>
                  </a:extLst>
                </a:gridCol>
                <a:gridCol w="822960">
                  <a:extLst>
                    <a:ext uri="{9D8B030D-6E8A-4147-A177-3AD203B41FA5}">
                      <a16:colId xmlns:a16="http://schemas.microsoft.com/office/drawing/2014/main" val="443078516"/>
                    </a:ext>
                  </a:extLst>
                </a:gridCol>
                <a:gridCol w="822960">
                  <a:extLst>
                    <a:ext uri="{9D8B030D-6E8A-4147-A177-3AD203B41FA5}">
                      <a16:colId xmlns:a16="http://schemas.microsoft.com/office/drawing/2014/main" val="1347986248"/>
                    </a:ext>
                  </a:extLst>
                </a:gridCol>
                <a:gridCol w="822960">
                  <a:extLst>
                    <a:ext uri="{9D8B030D-6E8A-4147-A177-3AD203B41FA5}">
                      <a16:colId xmlns:a16="http://schemas.microsoft.com/office/drawing/2014/main" val="35264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850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2 - 2018-03-07 12:00:00</a:t>
                      </a:r>
                      <a:r>
                        <a:rPr kumimoji="0" lang="de-DE" sz="1000" b="0" i="0" u="none" strike="noStrike" kern="1200" cap="none" spc="0" normalizeH="0" baseline="0" noProof="0">
                          <a:ln>
                            <a:noFill/>
                          </a:ln>
                          <a:solidFill>
                            <a:prstClr val="black"/>
                          </a:solidFill>
                          <a:effectLst/>
                          <a:uLnTx/>
                          <a:uFillTx/>
                          <a:latin typeface="+mn-lt"/>
                          <a:ea typeface="+mn-ea"/>
                          <a:cs typeface="+mn-cs"/>
                        </a:rPr>
                        <a:t>
Was kommt bei euch so auf den Tisch? Paleo-flexitarisch, low carb, vegan oder glutenfrei?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647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2 - 2017-11-18 19:00:01</a:t>
                      </a:r>
                      <a:r>
                        <a:rPr kumimoji="0" lang="de-DE" sz="1000" b="0" i="0" u="none" strike="noStrike" kern="1200" cap="none" spc="0" normalizeH="0" baseline="0" noProof="0">
                          <a:ln>
                            <a:noFill/>
                          </a:ln>
                          <a:solidFill>
                            <a:prstClr val="black"/>
                          </a:solidFill>
                          <a:effectLst/>
                          <a:uLnTx/>
                          <a:uFillTx/>
                          <a:latin typeface="+mn-lt"/>
                          <a:ea typeface="+mn-ea"/>
                          <a:cs typeface="+mn-cs"/>
                        </a:rPr>
                        <a:t>
Sein Lachen ist einfach ansteckend: De Schwatten Ostfrees Jung Keno Veith auf der AGRITECHNICA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842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2 - 2017-12-11 10:23:25</a:t>
                      </a:r>
                      <a:r>
                        <a:rPr kumimoji="0" lang="de-DE" sz="1000" b="0" i="0" u="none" strike="noStrike" kern="1200" cap="none" spc="0" normalizeH="0" baseline="0" noProof="0">
                          <a:ln>
                            <a:noFill/>
                          </a:ln>
                          <a:solidFill>
                            <a:prstClr val="black"/>
                          </a:solidFill>
                          <a:effectLst/>
                          <a:uLnTx/>
                          <a:uFillTx/>
                          <a:latin typeface="+mn-lt"/>
                          <a:ea typeface="+mn-ea"/>
                          <a:cs typeface="+mn-cs"/>
                        </a:rPr>
                        <a:t>
Wer einen Festtagsbraten will, muss vorher eine Gans schlachten! Die Kollegen von Quarks wagten ein Experiment. Und? Noch Appetit?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182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2 - 2017-03-10 06:01:44</a:t>
                      </a:r>
                      <a:r>
                        <a:rPr kumimoji="0" lang="de-DE" sz="1000" b="0" i="0" u="none" strike="noStrike" kern="1200" cap="none" spc="0" normalizeH="0" baseline="0" noProof="0">
                          <a:ln>
                            <a:noFill/>
                          </a:ln>
                          <a:solidFill>
                            <a:prstClr val="black"/>
                          </a:solidFill>
                          <a:effectLst/>
                          <a:uLnTx/>
                          <a:uFillTx/>
                          <a:latin typeface="+mn-lt"/>
                          <a:ea typeface="+mn-ea"/>
                          <a:cs typeface="+mn-cs"/>
                        </a:rPr>
                        <a:t>
Wenn der Jubel nicht groß genug ist, hilft Martin Schulz halt persönlich nach.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758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2 - 2017-01-30 12:15:00</a:t>
                      </a:r>
                      <a:r>
                        <a:rPr kumimoji="0" lang="de-DE" sz="1000" b="0" i="0" u="none" strike="noStrike" kern="1200" cap="none" spc="0" normalizeH="0" baseline="0" noProof="0">
                          <a:ln>
                            <a:noFill/>
                          </a:ln>
                          <a:solidFill>
                            <a:prstClr val="black"/>
                          </a:solidFill>
                          <a:effectLst/>
                          <a:uLnTx/>
                          <a:uFillTx/>
                          <a:latin typeface="+mn-lt"/>
                          <a:ea typeface="+mn-ea"/>
                          <a:cs typeface="+mn-cs"/>
                        </a:rPr>
                        <a:t>
Der schiefste Turm der Welt steht in ... genau: Ostfriesland!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845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2 - 2017-04-05 07:36:53</a:t>
                      </a:r>
                      <a:r>
                        <a:rPr kumimoji="0" lang="de-DE" sz="1000" b="0" i="0" u="none" strike="noStrike" kern="1200" cap="none" spc="0" normalizeH="0" baseline="0" noProof="0">
                          <a:ln>
                            <a:noFill/>
                          </a:ln>
                          <a:solidFill>
                            <a:prstClr val="black"/>
                          </a:solidFill>
                          <a:effectLst/>
                          <a:uLnTx/>
                          <a:uFillTx/>
                          <a:latin typeface="+mn-lt"/>
                          <a:ea typeface="+mn-ea"/>
                          <a:cs typeface="+mn-cs"/>
                        </a:rPr>
                        <a:t>
Report Mainz berichtet über heimlich gedrehte Aufnahmen im Erlebnis-Zoo Hannover. Tierschützer von PETA Deutschland kritisieren, wie das Personal jungen Elefanten Kunststückchen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5089675"/>
                  </a:ext>
                </a:extLst>
              </a:tr>
            </a:tbl>
          </a:graphicData>
        </a:graphic>
      </p:graphicFrame>
      <p:sp>
        <p:nvSpPr>
          <p:cNvPr id="4" name="Text Placeholder 3">
            <a:extLst>
              <a:ext uri="{FF2B5EF4-FFF2-40B4-BE49-F238E27FC236}">
                <a16:creationId xmlns:a16="http://schemas.microsoft.com/office/drawing/2014/main" id="{73383868-5374-4CE4-BE43-0C6F9F3CE498}"/>
              </a:ext>
            </a:extLst>
          </p:cNvPr>
          <p:cNvSpPr>
            <a:spLocks noGrp="1"/>
          </p:cNvSpPr>
          <p:nvPr>
            <p:ph type="body" sz="quarter" idx="14"/>
          </p:nvPr>
        </p:nvSpPr>
        <p:spPr/>
        <p:txBody>
          <a:bodyPr/>
          <a:lstStyle/>
          <a:p>
            <a:r>
              <a:rPr lang="en-US"/>
              <a:t>01.01.2017 - 27.03.2018</a:t>
            </a:r>
          </a:p>
        </p:txBody>
      </p:sp>
    </p:spTree>
    <p:extLst>
      <p:ext uri="{BB962C8B-B14F-4D97-AF65-F5344CB8AC3E}">
        <p14:creationId xmlns:p14="http://schemas.microsoft.com/office/powerpoint/2010/main" val="65544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577B-F998-4C6B-BCCB-3679FFEE3A5A}"/>
              </a:ext>
            </a:extLst>
          </p:cNvPr>
          <p:cNvSpPr>
            <a:spLocks noGrp="1"/>
          </p:cNvSpPr>
          <p:nvPr>
            <p:ph type="title"/>
          </p:nvPr>
        </p:nvSpPr>
        <p:spPr/>
        <p:txBody>
          <a:bodyPr/>
          <a:lstStyle/>
          <a:p>
            <a:r>
              <a:rPr lang="en-US"/>
              <a:t>Eigene Posts - Videostarts - Export - 2 of 5</a:t>
            </a:r>
          </a:p>
        </p:txBody>
      </p:sp>
      <p:graphicFrame>
        <p:nvGraphicFramePr>
          <p:cNvPr id="5" name="Table Placeholder 4">
            <a:extLst>
              <a:ext uri="{FF2B5EF4-FFF2-40B4-BE49-F238E27FC236}">
                <a16:creationId xmlns:a16="http://schemas.microsoft.com/office/drawing/2014/main" id="{4B9408C7-ACDD-4A4B-865E-709CDBCF6C5E}"/>
              </a:ext>
            </a:extLst>
          </p:cNvPr>
          <p:cNvGraphicFramePr>
            <a:graphicFrameLocks noGrp="1"/>
          </p:cNvGraphicFramePr>
          <p:nvPr>
            <p:ph type="tbl" sz="quarter" idx="13"/>
            <p:extLst>
              <p:ext uri="{D42A27DB-BD31-4B8C-83A1-F6EECF244321}">
                <p14:modId xmlns:p14="http://schemas.microsoft.com/office/powerpoint/2010/main" val="258954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1756780"/>
                    </a:ext>
                  </a:extLst>
                </a:gridCol>
                <a:gridCol w="822960">
                  <a:extLst>
                    <a:ext uri="{9D8B030D-6E8A-4147-A177-3AD203B41FA5}">
                      <a16:colId xmlns:a16="http://schemas.microsoft.com/office/drawing/2014/main" val="3791761256"/>
                    </a:ext>
                  </a:extLst>
                </a:gridCol>
                <a:gridCol w="822960">
                  <a:extLst>
                    <a:ext uri="{9D8B030D-6E8A-4147-A177-3AD203B41FA5}">
                      <a16:colId xmlns:a16="http://schemas.microsoft.com/office/drawing/2014/main" val="2962018986"/>
                    </a:ext>
                  </a:extLst>
                </a:gridCol>
                <a:gridCol w="822960">
                  <a:extLst>
                    <a:ext uri="{9D8B030D-6E8A-4147-A177-3AD203B41FA5}">
                      <a16:colId xmlns:a16="http://schemas.microsoft.com/office/drawing/2014/main" val="2389555709"/>
                    </a:ext>
                  </a:extLst>
                </a:gridCol>
                <a:gridCol w="822960">
                  <a:extLst>
                    <a:ext uri="{9D8B030D-6E8A-4147-A177-3AD203B41FA5}">
                      <a16:colId xmlns:a16="http://schemas.microsoft.com/office/drawing/2014/main" val="1358163381"/>
                    </a:ext>
                  </a:extLst>
                </a:gridCol>
                <a:gridCol w="822960">
                  <a:extLst>
                    <a:ext uri="{9D8B030D-6E8A-4147-A177-3AD203B41FA5}">
                      <a16:colId xmlns:a16="http://schemas.microsoft.com/office/drawing/2014/main" val="1927183135"/>
                    </a:ext>
                  </a:extLst>
                </a:gridCol>
                <a:gridCol w="822960">
                  <a:extLst>
                    <a:ext uri="{9D8B030D-6E8A-4147-A177-3AD203B41FA5}">
                      <a16:colId xmlns:a16="http://schemas.microsoft.com/office/drawing/2014/main" val="3618384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2212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2 - 2017-08-28 19:00:00</a:t>
                      </a:r>
                      <a:r>
                        <a:rPr kumimoji="0" lang="de-DE" sz="1000" b="0" i="0" u="none" strike="noStrike" kern="1200" cap="none" spc="0" normalizeH="0" baseline="0" noProof="0">
                          <a:ln>
                            <a:noFill/>
                          </a:ln>
                          <a:solidFill>
                            <a:prstClr val="black"/>
                          </a:solidFill>
                          <a:effectLst/>
                          <a:uLnTx/>
                          <a:uFillTx/>
                          <a:latin typeface="+mn-lt"/>
                          <a:ea typeface="+mn-ea"/>
                          <a:cs typeface="+mn-cs"/>
                        </a:rPr>
                        <a:t>
Nur gucken, nicht helfen!? Rettungseinsätze werden immer wieder durch Gaffer behindert. Wie die Leute reagieren? Schaut selbst! #HelfiestattSelfie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155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2 - 2017-10-18 14:30:01</a:t>
                      </a:r>
                      <a:r>
                        <a:rPr kumimoji="0" lang="de-DE" sz="1000" b="0" i="0" u="none" strike="noStrike" kern="1200" cap="none" spc="0" normalizeH="0" baseline="0" noProof="0">
                          <a:ln>
                            <a:noFill/>
                          </a:ln>
                          <a:solidFill>
                            <a:prstClr val="black"/>
                          </a:solidFill>
                          <a:effectLst/>
                          <a:uLnTx/>
                          <a:uFillTx/>
                          <a:latin typeface="+mn-lt"/>
                          <a:ea typeface="+mn-ea"/>
                          <a:cs typeface="+mn-cs"/>
                        </a:rPr>
                        <a:t>
Was hören eigentlich die Bauern bei der Ernte? Eine Landwirtschaftsseite hat Landwirte gefragt und dabei kamen die "Erntehits 2017" heraus. Ton an und ab geht's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729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2 - 2017-10-19 19:43:05</a:t>
                      </a:r>
                      <a:r>
                        <a:rPr kumimoji="0" lang="de-DE" sz="1000" b="0" i="0" u="none" strike="noStrike" kern="1200" cap="none" spc="0" normalizeH="0" baseline="0" noProof="0">
                          <a:ln>
                            <a:noFill/>
                          </a:ln>
                          <a:solidFill>
                            <a:prstClr val="black"/>
                          </a:solidFill>
                          <a:effectLst/>
                          <a:uLnTx/>
                          <a:uFillTx/>
                          <a:latin typeface="+mn-lt"/>
                          <a:ea typeface="+mn-ea"/>
                          <a:cs typeface="+mn-cs"/>
                        </a:rPr>
                        <a:t>
Das Insektensterben muss aufhören. Sonst kriegen wir richtige Probleme.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567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2 - 2017-06-02 10:00:46</a:t>
                      </a:r>
                      <a:r>
                        <a:rPr kumimoji="0" lang="de-DE" sz="1000" b="0" i="0" u="none" strike="noStrike" kern="1200" cap="none" spc="0" normalizeH="0" baseline="0" noProof="0">
                          <a:ln>
                            <a:noFill/>
                          </a:ln>
                          <a:solidFill>
                            <a:prstClr val="black"/>
                          </a:solidFill>
                          <a:effectLst/>
                          <a:uLnTx/>
                          <a:uFillTx/>
                          <a:latin typeface="+mn-lt"/>
                          <a:ea typeface="+mn-ea"/>
                          <a:cs typeface="+mn-cs"/>
                        </a:rPr>
                        <a:t>
Alles halb so wild, die Sache mit dem #Klimawandel? Naja...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226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2 - 2017-05-20 16:27:15</a:t>
                      </a:r>
                      <a:r>
                        <a:rPr kumimoji="0" lang="de-DE" sz="1000" b="0" i="0" u="none" strike="noStrike" kern="1200" cap="none" spc="0" normalizeH="0" baseline="0" noProof="0">
                          <a:ln>
                            <a:noFill/>
                          </a:ln>
                          <a:solidFill>
                            <a:prstClr val="black"/>
                          </a:solidFill>
                          <a:effectLst/>
                          <a:uLnTx/>
                          <a:uFillTx/>
                          <a:latin typeface="+mn-lt"/>
                          <a:ea typeface="+mn-ea"/>
                          <a:cs typeface="+mn-cs"/>
                        </a:rPr>
                        <a:t>
Der Schlusspfiff bei HSV gegen VfL Wolfsburg aus unserer Sicht. Da hält es NDR 2 Reporter Alexander Bleick nicht mehr auf dem Sitz.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5604002"/>
                  </a:ext>
                </a:extLst>
              </a:tr>
            </a:tbl>
          </a:graphicData>
        </a:graphic>
      </p:graphicFrame>
      <p:sp>
        <p:nvSpPr>
          <p:cNvPr id="4" name="Text Placeholder 3">
            <a:extLst>
              <a:ext uri="{FF2B5EF4-FFF2-40B4-BE49-F238E27FC236}">
                <a16:creationId xmlns:a16="http://schemas.microsoft.com/office/drawing/2014/main" id="{CA58CCE7-DBD4-4EDA-9350-99197475FE74}"/>
              </a:ext>
            </a:extLst>
          </p:cNvPr>
          <p:cNvSpPr>
            <a:spLocks noGrp="1"/>
          </p:cNvSpPr>
          <p:nvPr>
            <p:ph type="body" sz="quarter" idx="14"/>
          </p:nvPr>
        </p:nvSpPr>
        <p:spPr/>
        <p:txBody>
          <a:bodyPr/>
          <a:lstStyle/>
          <a:p>
            <a:r>
              <a:rPr lang="en-US"/>
              <a:t>01.01.2017 - 27.03.2018</a:t>
            </a:r>
          </a:p>
        </p:txBody>
      </p:sp>
    </p:spTree>
    <p:extLst>
      <p:ext uri="{BB962C8B-B14F-4D97-AF65-F5344CB8AC3E}">
        <p14:creationId xmlns:p14="http://schemas.microsoft.com/office/powerpoint/2010/main" val="1335427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3A13-BC28-4F66-A2DD-138711620395}"/>
              </a:ext>
            </a:extLst>
          </p:cNvPr>
          <p:cNvSpPr>
            <a:spLocks noGrp="1"/>
          </p:cNvSpPr>
          <p:nvPr>
            <p:ph type="title"/>
          </p:nvPr>
        </p:nvSpPr>
        <p:spPr/>
        <p:txBody>
          <a:bodyPr/>
          <a:lstStyle/>
          <a:p>
            <a:r>
              <a:rPr lang="en-US"/>
              <a:t>Eigene Posts - Videostarts - Export - 3 of 5</a:t>
            </a:r>
          </a:p>
        </p:txBody>
      </p:sp>
      <p:graphicFrame>
        <p:nvGraphicFramePr>
          <p:cNvPr id="5" name="Table Placeholder 4">
            <a:extLst>
              <a:ext uri="{FF2B5EF4-FFF2-40B4-BE49-F238E27FC236}">
                <a16:creationId xmlns:a16="http://schemas.microsoft.com/office/drawing/2014/main" id="{8F3FCB15-E903-4F5A-8CE9-421410C4F54F}"/>
              </a:ext>
            </a:extLst>
          </p:cNvPr>
          <p:cNvGraphicFramePr>
            <a:graphicFrameLocks noGrp="1"/>
          </p:cNvGraphicFramePr>
          <p:nvPr>
            <p:ph type="tbl" sz="quarter" idx="13"/>
            <p:extLst>
              <p:ext uri="{D42A27DB-BD31-4B8C-83A1-F6EECF244321}">
                <p14:modId xmlns:p14="http://schemas.microsoft.com/office/powerpoint/2010/main" val="307929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1028033"/>
                    </a:ext>
                  </a:extLst>
                </a:gridCol>
                <a:gridCol w="822960">
                  <a:extLst>
                    <a:ext uri="{9D8B030D-6E8A-4147-A177-3AD203B41FA5}">
                      <a16:colId xmlns:a16="http://schemas.microsoft.com/office/drawing/2014/main" val="1878727837"/>
                    </a:ext>
                  </a:extLst>
                </a:gridCol>
                <a:gridCol w="822960">
                  <a:extLst>
                    <a:ext uri="{9D8B030D-6E8A-4147-A177-3AD203B41FA5}">
                      <a16:colId xmlns:a16="http://schemas.microsoft.com/office/drawing/2014/main" val="614001427"/>
                    </a:ext>
                  </a:extLst>
                </a:gridCol>
                <a:gridCol w="822960">
                  <a:extLst>
                    <a:ext uri="{9D8B030D-6E8A-4147-A177-3AD203B41FA5}">
                      <a16:colId xmlns:a16="http://schemas.microsoft.com/office/drawing/2014/main" val="774940663"/>
                    </a:ext>
                  </a:extLst>
                </a:gridCol>
                <a:gridCol w="822960">
                  <a:extLst>
                    <a:ext uri="{9D8B030D-6E8A-4147-A177-3AD203B41FA5}">
                      <a16:colId xmlns:a16="http://schemas.microsoft.com/office/drawing/2014/main" val="1531282126"/>
                    </a:ext>
                  </a:extLst>
                </a:gridCol>
                <a:gridCol w="822960">
                  <a:extLst>
                    <a:ext uri="{9D8B030D-6E8A-4147-A177-3AD203B41FA5}">
                      <a16:colId xmlns:a16="http://schemas.microsoft.com/office/drawing/2014/main" val="2576337260"/>
                    </a:ext>
                  </a:extLst>
                </a:gridCol>
                <a:gridCol w="822960">
                  <a:extLst>
                    <a:ext uri="{9D8B030D-6E8A-4147-A177-3AD203B41FA5}">
                      <a16:colId xmlns:a16="http://schemas.microsoft.com/office/drawing/2014/main" val="321978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982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2 - 2017-12-11 18:44:00</a:t>
                      </a:r>
                      <a:r>
                        <a:rPr kumimoji="0" lang="de-DE" sz="1000" b="0" i="0" u="none" strike="noStrike" kern="1200" cap="none" spc="0" normalizeH="0" baseline="0" noProof="0">
                          <a:ln>
                            <a:noFill/>
                          </a:ln>
                          <a:solidFill>
                            <a:prstClr val="black"/>
                          </a:solidFill>
                          <a:effectLst/>
                          <a:uLnTx/>
                          <a:uFillTx/>
                          <a:latin typeface="+mn-lt"/>
                          <a:ea typeface="+mn-ea"/>
                          <a:cs typeface="+mn-cs"/>
                        </a:rPr>
                        <a:t>
Es schneit! Im Dezember!!!! Wir freuen uns schon auf die Sondersendungen.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286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2 - 2018-02-27 16:19:39</a:t>
                      </a:r>
                      <a:r>
                        <a:rPr kumimoji="0" lang="de-DE" sz="1000" b="0" i="0" u="none" strike="noStrike" kern="1200" cap="none" spc="0" normalizeH="0" baseline="0" noProof="0">
                          <a:ln>
                            <a:noFill/>
                          </a:ln>
                          <a:solidFill>
                            <a:prstClr val="black"/>
                          </a:solidFill>
                          <a:effectLst/>
                          <a:uLnTx/>
                          <a:uFillTx/>
                          <a:latin typeface="+mn-lt"/>
                          <a:ea typeface="+mn-ea"/>
                          <a:cs typeface="+mn-cs"/>
                        </a:rPr>
                        <a:t>
Und ihr so... 😅 ❄️ ☃️
Danke an Hörer Dominiqu Redaoui.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959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2 - 2018-02-02 20:07:34</a:t>
                      </a:r>
                      <a:r>
                        <a:rPr kumimoji="0" lang="en-US" sz="1000" b="0" i="0" u="none" strike="noStrike" kern="1200" cap="none" spc="0" normalizeH="0" baseline="0" noProof="0">
                          <a:ln>
                            <a:noFill/>
                          </a:ln>
                          <a:solidFill>
                            <a:prstClr val="black"/>
                          </a:solidFill>
                          <a:effectLst/>
                          <a:uLnTx/>
                          <a:uFillTx/>
                          <a:latin typeface="+mn-lt"/>
                          <a:ea typeface="+mn-ea"/>
                          <a:cs typeface="+mn-cs"/>
                        </a:rPr>
                        <a:t>
Denkt dran: Eine richtige #Rettungsgasse rettet Leben!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606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2 - 2017-07-27 18:30:40</a:t>
                      </a:r>
                      <a:r>
                        <a:rPr kumimoji="0" lang="de-DE" sz="1000" b="0" i="0" u="none" strike="noStrike" kern="1200" cap="none" spc="0" normalizeH="0" baseline="0" noProof="0">
                          <a:ln>
                            <a:noFill/>
                          </a:ln>
                          <a:solidFill>
                            <a:prstClr val="black"/>
                          </a:solidFill>
                          <a:effectLst/>
                          <a:uLnTx/>
                          <a:uFillTx/>
                          <a:latin typeface="+mn-lt"/>
                          <a:ea typeface="+mn-ea"/>
                          <a:cs typeface="+mn-cs"/>
                        </a:rPr>
                        <a:t>
Aus der Luft wird klar, wie dramatisch die Hochwasser-Lage in Süd-Niedersachsen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676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2 - 2017-11-22 19:30:02</a:t>
                      </a:r>
                      <a:r>
                        <a:rPr kumimoji="0" lang="de-DE" sz="1000" b="0" i="0" u="none" strike="noStrike" kern="1200" cap="none" spc="0" normalizeH="0" baseline="0" noProof="0">
                          <a:ln>
                            <a:noFill/>
                          </a:ln>
                          <a:solidFill>
                            <a:prstClr val="black"/>
                          </a:solidFill>
                          <a:effectLst/>
                          <a:uLnTx/>
                          <a:uFillTx/>
                          <a:latin typeface="+mn-lt"/>
                          <a:ea typeface="+mn-ea"/>
                          <a:cs typeface="+mn-cs"/>
                        </a:rPr>
                        <a:t>
Mannschaftssport im Verein ist für Kinder eine schöne Sache. Wenn nur die Eltern am Spielfeldrand nicht wären!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040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2 - 2017-04-25 17:35:46</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Hier geht's zur NDR Debatte "Wer bestimmt, was Kinder lernen?" ➡ ndr.de/lernen122.html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6392994"/>
                  </a:ext>
                </a:extLst>
              </a:tr>
            </a:tbl>
          </a:graphicData>
        </a:graphic>
      </p:graphicFrame>
      <p:sp>
        <p:nvSpPr>
          <p:cNvPr id="4" name="Text Placeholder 3">
            <a:extLst>
              <a:ext uri="{FF2B5EF4-FFF2-40B4-BE49-F238E27FC236}">
                <a16:creationId xmlns:a16="http://schemas.microsoft.com/office/drawing/2014/main" id="{4D487986-EB2C-4BBB-8657-429CA458D081}"/>
              </a:ext>
            </a:extLst>
          </p:cNvPr>
          <p:cNvSpPr>
            <a:spLocks noGrp="1"/>
          </p:cNvSpPr>
          <p:nvPr>
            <p:ph type="body" sz="quarter" idx="14"/>
          </p:nvPr>
        </p:nvSpPr>
        <p:spPr/>
        <p:txBody>
          <a:bodyPr/>
          <a:lstStyle/>
          <a:p>
            <a:r>
              <a:rPr lang="en-US"/>
              <a:t>01.01.2017 - 27.03.2018</a:t>
            </a:r>
          </a:p>
        </p:txBody>
      </p:sp>
    </p:spTree>
    <p:extLst>
      <p:ext uri="{BB962C8B-B14F-4D97-AF65-F5344CB8AC3E}">
        <p14:creationId xmlns:p14="http://schemas.microsoft.com/office/powerpoint/2010/main" val="233736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22FC-47D1-41DC-B8C8-D6C472331A5E}"/>
              </a:ext>
            </a:extLst>
          </p:cNvPr>
          <p:cNvSpPr>
            <a:spLocks noGrp="1"/>
          </p:cNvSpPr>
          <p:nvPr>
            <p:ph type="title"/>
          </p:nvPr>
        </p:nvSpPr>
        <p:spPr/>
        <p:txBody>
          <a:bodyPr/>
          <a:lstStyle/>
          <a:p>
            <a:r>
              <a:rPr lang="en-US"/>
              <a:t>Eigene Posts - Videostarts - Export - 4 of 5</a:t>
            </a:r>
          </a:p>
        </p:txBody>
      </p:sp>
      <p:graphicFrame>
        <p:nvGraphicFramePr>
          <p:cNvPr id="5" name="Table Placeholder 4">
            <a:extLst>
              <a:ext uri="{FF2B5EF4-FFF2-40B4-BE49-F238E27FC236}">
                <a16:creationId xmlns:a16="http://schemas.microsoft.com/office/drawing/2014/main" id="{E8E59918-C3E4-41A6-979F-2AA9B8E8FBD6}"/>
              </a:ext>
            </a:extLst>
          </p:cNvPr>
          <p:cNvGraphicFramePr>
            <a:graphicFrameLocks noGrp="1"/>
          </p:cNvGraphicFramePr>
          <p:nvPr>
            <p:ph type="tbl" sz="quarter" idx="13"/>
            <p:extLst>
              <p:ext uri="{D42A27DB-BD31-4B8C-83A1-F6EECF244321}">
                <p14:modId xmlns:p14="http://schemas.microsoft.com/office/powerpoint/2010/main" val="369397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9021796"/>
                    </a:ext>
                  </a:extLst>
                </a:gridCol>
                <a:gridCol w="822960">
                  <a:extLst>
                    <a:ext uri="{9D8B030D-6E8A-4147-A177-3AD203B41FA5}">
                      <a16:colId xmlns:a16="http://schemas.microsoft.com/office/drawing/2014/main" val="2195455050"/>
                    </a:ext>
                  </a:extLst>
                </a:gridCol>
                <a:gridCol w="822960">
                  <a:extLst>
                    <a:ext uri="{9D8B030D-6E8A-4147-A177-3AD203B41FA5}">
                      <a16:colId xmlns:a16="http://schemas.microsoft.com/office/drawing/2014/main" val="3262643109"/>
                    </a:ext>
                  </a:extLst>
                </a:gridCol>
                <a:gridCol w="822960">
                  <a:extLst>
                    <a:ext uri="{9D8B030D-6E8A-4147-A177-3AD203B41FA5}">
                      <a16:colId xmlns:a16="http://schemas.microsoft.com/office/drawing/2014/main" val="3159174227"/>
                    </a:ext>
                  </a:extLst>
                </a:gridCol>
                <a:gridCol w="822960">
                  <a:extLst>
                    <a:ext uri="{9D8B030D-6E8A-4147-A177-3AD203B41FA5}">
                      <a16:colId xmlns:a16="http://schemas.microsoft.com/office/drawing/2014/main" val="1324013878"/>
                    </a:ext>
                  </a:extLst>
                </a:gridCol>
                <a:gridCol w="822960">
                  <a:extLst>
                    <a:ext uri="{9D8B030D-6E8A-4147-A177-3AD203B41FA5}">
                      <a16:colId xmlns:a16="http://schemas.microsoft.com/office/drawing/2014/main" val="3178664111"/>
                    </a:ext>
                  </a:extLst>
                </a:gridCol>
                <a:gridCol w="822960">
                  <a:extLst>
                    <a:ext uri="{9D8B030D-6E8A-4147-A177-3AD203B41FA5}">
                      <a16:colId xmlns:a16="http://schemas.microsoft.com/office/drawing/2014/main" val="313928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109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2 - 2017-12-06 20:30:01</a:t>
                      </a:r>
                      <a:r>
                        <a:rPr kumimoji="0" lang="de-DE" sz="1000" b="0" i="0" u="none" strike="noStrike" kern="1200" cap="none" spc="0" normalizeH="0" baseline="0" noProof="0">
                          <a:ln>
                            <a:noFill/>
                          </a:ln>
                          <a:solidFill>
                            <a:prstClr val="black"/>
                          </a:solidFill>
                          <a:effectLst/>
                          <a:uLnTx/>
                          <a:uFillTx/>
                          <a:latin typeface="+mn-lt"/>
                          <a:ea typeface="+mn-ea"/>
                          <a:cs typeface="+mn-cs"/>
                        </a:rPr>
                        <a:t>
Zu Weihnachten wünschen wir uns ein einfacheres Steuerrecht.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160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2 - 2017-02-12 15:15:00</a:t>
                      </a:r>
                      <a:r>
                        <a:rPr kumimoji="0" lang="de-DE" sz="1000" b="0" i="0" u="none" strike="noStrike" kern="1200" cap="none" spc="0" normalizeH="0" baseline="0" noProof="0">
                          <a:ln>
                            <a:noFill/>
                          </a:ln>
                          <a:solidFill>
                            <a:prstClr val="black"/>
                          </a:solidFill>
                          <a:effectLst/>
                          <a:uLnTx/>
                          <a:uFillTx/>
                          <a:latin typeface="+mn-lt"/>
                          <a:ea typeface="+mn-ea"/>
                          <a:cs typeface="+mn-cs"/>
                        </a:rPr>
                        <a:t>
Unser neues Lieblingsspielzeug. Wollt ihr auch mal?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447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2 - 2017-08-17 08:40:28</a:t>
                      </a:r>
                      <a:r>
                        <a:rPr kumimoji="0" lang="de-DE" sz="1000" b="0" i="0" u="none" strike="noStrike" kern="1200" cap="none" spc="0" normalizeH="0" baseline="0" noProof="0">
                          <a:ln>
                            <a:noFill/>
                          </a:ln>
                          <a:solidFill>
                            <a:prstClr val="black"/>
                          </a:solidFill>
                          <a:effectLst/>
                          <a:uLnTx/>
                          <a:uFillTx/>
                          <a:latin typeface="+mn-lt"/>
                          <a:ea typeface="+mn-ea"/>
                          <a:cs typeface="+mn-cs"/>
                        </a:rPr>
                        <a:t>
Nach einem schweren Unfall auf der A 29 nutzen einige Ungelduldige die Rettungsgasse als Wendehammer. 😡 #NDR2Vormittag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641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2 - 2017-07-07 11:02:09</a:t>
                      </a:r>
                      <a:r>
                        <a:rPr kumimoji="0" lang="de-DE" sz="1000" b="0" i="0" u="none" strike="noStrike" kern="1200" cap="none" spc="0" normalizeH="0" baseline="0" noProof="0">
                          <a:ln>
                            <a:noFill/>
                          </a:ln>
                          <a:solidFill>
                            <a:prstClr val="black"/>
                          </a:solidFill>
                          <a:effectLst/>
                          <a:uLnTx/>
                          <a:uFillTx/>
                          <a:latin typeface="+mn-lt"/>
                          <a:ea typeface="+mn-ea"/>
                          <a:cs typeface="+mn-cs"/>
                        </a:rPr>
                        <a:t>
Randalierer haben in Hamburg eine Spur der Verwüstung hinterlassen. Um die Lage in den Griff zu bekommen, schicken einige Bundesländer weitere Polizisten. Eine Augenzeugin hat die Verwüstungen in Altona gefilmt.
Alle Infos ➡️ NDR 2 Nachrichten ➡️ Liveblog: ndr.de/liveticker542.html ➡️ NDR 2 Spezial ab 19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972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2 - 2018-03-13 18:50:27</a:t>
                      </a:r>
                      <a:r>
                        <a:rPr kumimoji="0" lang="de-DE" sz="1000" b="0" i="0" u="none" strike="noStrike" kern="1200" cap="none" spc="0" normalizeH="0" baseline="0" noProof="0">
                          <a:ln>
                            <a:noFill/>
                          </a:ln>
                          <a:solidFill>
                            <a:prstClr val="black"/>
                          </a:solidFill>
                          <a:effectLst/>
                          <a:uLnTx/>
                          <a:uFillTx/>
                          <a:latin typeface="+mn-lt"/>
                          <a:ea typeface="+mn-ea"/>
                          <a:cs typeface="+mn-cs"/>
                        </a:rPr>
                        <a:t>
Zu wenig Zeit, zu wenig Personal: So gefährlich ist der Pflegenotstand für Patienten und Pflegekräfte.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2949149"/>
                  </a:ext>
                </a:extLst>
              </a:tr>
            </a:tbl>
          </a:graphicData>
        </a:graphic>
      </p:graphicFrame>
      <p:sp>
        <p:nvSpPr>
          <p:cNvPr id="4" name="Text Placeholder 3">
            <a:extLst>
              <a:ext uri="{FF2B5EF4-FFF2-40B4-BE49-F238E27FC236}">
                <a16:creationId xmlns:a16="http://schemas.microsoft.com/office/drawing/2014/main" id="{95F8BA9E-E183-4DE2-9D7C-60B80B569728}"/>
              </a:ext>
            </a:extLst>
          </p:cNvPr>
          <p:cNvSpPr>
            <a:spLocks noGrp="1"/>
          </p:cNvSpPr>
          <p:nvPr>
            <p:ph type="body" sz="quarter" idx="14"/>
          </p:nvPr>
        </p:nvSpPr>
        <p:spPr/>
        <p:txBody>
          <a:bodyPr/>
          <a:lstStyle/>
          <a:p>
            <a:r>
              <a:rPr lang="en-US"/>
              <a:t>01.01.2017 - 27.03.2018</a:t>
            </a:r>
          </a:p>
        </p:txBody>
      </p:sp>
    </p:spTree>
    <p:extLst>
      <p:ext uri="{BB962C8B-B14F-4D97-AF65-F5344CB8AC3E}">
        <p14:creationId xmlns:p14="http://schemas.microsoft.com/office/powerpoint/2010/main" val="249345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D460B-6378-47B8-9663-D3064454CD1F}"/>
              </a:ext>
            </a:extLst>
          </p:cNvPr>
          <p:cNvSpPr>
            <a:spLocks noGrp="1"/>
          </p:cNvSpPr>
          <p:nvPr>
            <p:ph type="title"/>
          </p:nvPr>
        </p:nvSpPr>
        <p:spPr/>
        <p:txBody>
          <a:bodyPr/>
          <a:lstStyle/>
          <a:p>
            <a:r>
              <a:rPr lang="en-US"/>
              <a:t>Eigene Posts - Videostarts - Export - 5 of 5</a:t>
            </a:r>
          </a:p>
        </p:txBody>
      </p:sp>
      <p:graphicFrame>
        <p:nvGraphicFramePr>
          <p:cNvPr id="5" name="Table Placeholder 4">
            <a:extLst>
              <a:ext uri="{FF2B5EF4-FFF2-40B4-BE49-F238E27FC236}">
                <a16:creationId xmlns:a16="http://schemas.microsoft.com/office/drawing/2014/main" id="{1B2389B7-8701-4AAE-B87F-1F1271770B0F}"/>
              </a:ext>
            </a:extLst>
          </p:cNvPr>
          <p:cNvGraphicFramePr>
            <a:graphicFrameLocks noGrp="1"/>
          </p:cNvGraphicFramePr>
          <p:nvPr>
            <p:ph type="tbl" sz="quarter" idx="13"/>
            <p:extLst>
              <p:ext uri="{D42A27DB-BD31-4B8C-83A1-F6EECF244321}">
                <p14:modId xmlns:p14="http://schemas.microsoft.com/office/powerpoint/2010/main" val="107860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4175204"/>
                    </a:ext>
                  </a:extLst>
                </a:gridCol>
                <a:gridCol w="822960">
                  <a:extLst>
                    <a:ext uri="{9D8B030D-6E8A-4147-A177-3AD203B41FA5}">
                      <a16:colId xmlns:a16="http://schemas.microsoft.com/office/drawing/2014/main" val="3854555813"/>
                    </a:ext>
                  </a:extLst>
                </a:gridCol>
                <a:gridCol w="822960">
                  <a:extLst>
                    <a:ext uri="{9D8B030D-6E8A-4147-A177-3AD203B41FA5}">
                      <a16:colId xmlns:a16="http://schemas.microsoft.com/office/drawing/2014/main" val="2964091685"/>
                    </a:ext>
                  </a:extLst>
                </a:gridCol>
                <a:gridCol w="822960">
                  <a:extLst>
                    <a:ext uri="{9D8B030D-6E8A-4147-A177-3AD203B41FA5}">
                      <a16:colId xmlns:a16="http://schemas.microsoft.com/office/drawing/2014/main" val="1295597110"/>
                    </a:ext>
                  </a:extLst>
                </a:gridCol>
                <a:gridCol w="822960">
                  <a:extLst>
                    <a:ext uri="{9D8B030D-6E8A-4147-A177-3AD203B41FA5}">
                      <a16:colId xmlns:a16="http://schemas.microsoft.com/office/drawing/2014/main" val="1651545223"/>
                    </a:ext>
                  </a:extLst>
                </a:gridCol>
                <a:gridCol w="822960">
                  <a:extLst>
                    <a:ext uri="{9D8B030D-6E8A-4147-A177-3AD203B41FA5}">
                      <a16:colId xmlns:a16="http://schemas.microsoft.com/office/drawing/2014/main" val="4087696029"/>
                    </a:ext>
                  </a:extLst>
                </a:gridCol>
                <a:gridCol w="822960">
                  <a:extLst>
                    <a:ext uri="{9D8B030D-6E8A-4147-A177-3AD203B41FA5}">
                      <a16:colId xmlns:a16="http://schemas.microsoft.com/office/drawing/2014/main" val="141229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0523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2 - 2017-09-13 04:43:30</a:t>
                      </a:r>
                      <a:r>
                        <a:rPr kumimoji="0" lang="de-DE" sz="1000" b="0" i="0" u="none" strike="noStrike" kern="1200" cap="none" spc="0" normalizeH="0" baseline="0" noProof="0">
                          <a:ln>
                            <a:noFill/>
                          </a:ln>
                          <a:solidFill>
                            <a:prstClr val="black"/>
                          </a:solidFill>
                          <a:effectLst/>
                          <a:uLnTx/>
                          <a:uFillTx/>
                          <a:latin typeface="+mn-lt"/>
                          <a:ea typeface="+mn-ea"/>
                          <a:cs typeface="+mn-cs"/>
                        </a:rPr>
                        <a:t>
Thema Fahrraddiebstahl: In Hamburg liegt die Aufklärungsquote bei 3,2 Prozent. Ein GPS-Sender fördert Erstaunliches zutage...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31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2 - 2017-02-24 09:53:50</a:t>
                      </a:r>
                      <a:r>
                        <a:rPr kumimoji="0" lang="de-DE" sz="1000" b="0" i="0" u="none" strike="noStrike" kern="1200" cap="none" spc="0" normalizeH="0" baseline="0" noProof="0">
                          <a:ln>
                            <a:noFill/>
                          </a:ln>
                          <a:solidFill>
                            <a:prstClr val="black"/>
                          </a:solidFill>
                          <a:effectLst/>
                          <a:uLnTx/>
                          <a:uFillTx/>
                          <a:latin typeface="+mn-lt"/>
                          <a:ea typeface="+mn-ea"/>
                          <a:cs typeface="+mn-cs"/>
                        </a:rPr>
                        <a:t>
Kaffeepause? Jaa! Aber muss der Pappbecher wirklich sein? #umfüllen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878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2 - 2017-02-07 12:10:41</a:t>
                      </a:r>
                      <a:r>
                        <a:rPr kumimoji="0" lang="en-US" sz="1000" b="0" i="0" u="none" strike="noStrike" kern="1200" cap="none" spc="0" normalizeH="0" baseline="0" noProof="0">
                          <a:ln>
                            <a:noFill/>
                          </a:ln>
                          <a:solidFill>
                            <a:prstClr val="black"/>
                          </a:solidFill>
                          <a:effectLst/>
                          <a:uLnTx/>
                          <a:uFillTx/>
                          <a:latin typeface="+mn-lt"/>
                          <a:ea typeface="+mn-ea"/>
                          <a:cs typeface="+mn-cs"/>
                        </a:rPr>
                        <a:t>
America first, Ostfriesland.de second?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5113517"/>
                  </a:ext>
                </a:extLst>
              </a:tr>
            </a:tbl>
          </a:graphicData>
        </a:graphic>
      </p:graphicFrame>
      <p:sp>
        <p:nvSpPr>
          <p:cNvPr id="4" name="Text Placeholder 3">
            <a:extLst>
              <a:ext uri="{FF2B5EF4-FFF2-40B4-BE49-F238E27FC236}">
                <a16:creationId xmlns:a16="http://schemas.microsoft.com/office/drawing/2014/main" id="{D1CC66E9-FCC7-4C7B-9CBF-2A5F6CFF908E}"/>
              </a:ext>
            </a:extLst>
          </p:cNvPr>
          <p:cNvSpPr>
            <a:spLocks noGrp="1"/>
          </p:cNvSpPr>
          <p:nvPr>
            <p:ph type="body" sz="quarter" idx="14"/>
          </p:nvPr>
        </p:nvSpPr>
        <p:spPr/>
        <p:txBody>
          <a:bodyPr/>
          <a:lstStyle/>
          <a:p>
            <a:r>
              <a:rPr lang="en-US"/>
              <a:t>01.01.2017 - 27.03.2018</a:t>
            </a:r>
          </a:p>
        </p:txBody>
      </p:sp>
    </p:spTree>
    <p:extLst>
      <p:ext uri="{BB962C8B-B14F-4D97-AF65-F5344CB8AC3E}">
        <p14:creationId xmlns:p14="http://schemas.microsoft.com/office/powerpoint/2010/main" val="42077901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485</Words>
  <Application>Microsoft Office PowerPoint</Application>
  <PresentationFormat>On-screen Show (4:3)</PresentationFormat>
  <Paragraphs>220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Eigene Posts - Videostarts - Export - 1 of 5</vt:lpstr>
      <vt:lpstr>Eigene Posts - Videostarts - Export - 2 of 5</vt:lpstr>
      <vt:lpstr>Eigene Posts - Videostarts - Export - 3 of 5</vt:lpstr>
      <vt:lpstr>Eigene Posts - Videostarts - Export - 4 of 5</vt:lpstr>
      <vt:lpstr>Eigene Posts - Videostarts - Export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Videostarts - Export - 1 of 5</dc:title>
  <dc:creator>Administrator</dc:creator>
  <cp:lastModifiedBy>Administrator</cp:lastModifiedBy>
  <cp:revision>1</cp:revision>
  <dcterms:created xsi:type="dcterms:W3CDTF">2018-04-05T16:15:33Z</dcterms:created>
  <dcterms:modified xsi:type="dcterms:W3CDTF">2018-04-05T16:17:10Z</dcterms:modified>
</cp:coreProperties>
</file>