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2" r:id="rId26"/>
    <p:sldId id="283"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strCache>
            </c:strRef>
          </c:cat>
          <c:val>
            <c:numRef>
              <c:f>Sheet1!$B$2:$B$93</c:f>
              <c:numCache>
                <c:formatCode>General</c:formatCode>
                <c:ptCount val="92"/>
                <c:pt idx="0">
                  <c:v>113321</c:v>
                </c:pt>
                <c:pt idx="1">
                  <c:v>113339</c:v>
                </c:pt>
                <c:pt idx="2">
                  <c:v>113360</c:v>
                </c:pt>
                <c:pt idx="3">
                  <c:v>113381</c:v>
                </c:pt>
                <c:pt idx="4">
                  <c:v>113400</c:v>
                </c:pt>
                <c:pt idx="5">
                  <c:v>113455</c:v>
                </c:pt>
                <c:pt idx="6">
                  <c:v>113481</c:v>
                </c:pt>
                <c:pt idx="7">
                  <c:v>113497</c:v>
                </c:pt>
                <c:pt idx="8">
                  <c:v>113495</c:v>
                </c:pt>
                <c:pt idx="9">
                  <c:v>113694</c:v>
                </c:pt>
                <c:pt idx="10">
                  <c:v>113740</c:v>
                </c:pt>
                <c:pt idx="11">
                  <c:v>113826</c:v>
                </c:pt>
                <c:pt idx="12">
                  <c:v>113837</c:v>
                </c:pt>
                <c:pt idx="13">
                  <c:v>113864</c:v>
                </c:pt>
                <c:pt idx="14">
                  <c:v>113894</c:v>
                </c:pt>
                <c:pt idx="15">
                  <c:v>113916</c:v>
                </c:pt>
                <c:pt idx="16">
                  <c:v>113952</c:v>
                </c:pt>
                <c:pt idx="17">
                  <c:v>113992</c:v>
                </c:pt>
                <c:pt idx="18">
                  <c:v>114034</c:v>
                </c:pt>
                <c:pt idx="19">
                  <c:v>114071</c:v>
                </c:pt>
                <c:pt idx="20">
                  <c:v>114110</c:v>
                </c:pt>
                <c:pt idx="21">
                  <c:v>114127</c:v>
                </c:pt>
                <c:pt idx="22">
                  <c:v>114135</c:v>
                </c:pt>
                <c:pt idx="23">
                  <c:v>114167</c:v>
                </c:pt>
                <c:pt idx="24">
                  <c:v>114212</c:v>
                </c:pt>
                <c:pt idx="25">
                  <c:v>114247</c:v>
                </c:pt>
                <c:pt idx="26">
                  <c:v>114350</c:v>
                </c:pt>
                <c:pt idx="27">
                  <c:v>114468</c:v>
                </c:pt>
                <c:pt idx="28">
                  <c:v>114495</c:v>
                </c:pt>
                <c:pt idx="29">
                  <c:v>114524</c:v>
                </c:pt>
                <c:pt idx="30">
                  <c:v>114563</c:v>
                </c:pt>
                <c:pt idx="31">
                  <c:v>114590</c:v>
                </c:pt>
                <c:pt idx="32">
                  <c:v>114634</c:v>
                </c:pt>
                <c:pt idx="33">
                  <c:v>114662</c:v>
                </c:pt>
                <c:pt idx="34">
                  <c:v>114706</c:v>
                </c:pt>
                <c:pt idx="35">
                  <c:v>114740</c:v>
                </c:pt>
                <c:pt idx="36">
                  <c:v>114761</c:v>
                </c:pt>
                <c:pt idx="37">
                  <c:v>114790</c:v>
                </c:pt>
                <c:pt idx="38">
                  <c:v>114839</c:v>
                </c:pt>
                <c:pt idx="39">
                  <c:v>114854</c:v>
                </c:pt>
                <c:pt idx="40">
                  <c:v>114890</c:v>
                </c:pt>
                <c:pt idx="41">
                  <c:v>114934</c:v>
                </c:pt>
                <c:pt idx="42">
                  <c:v>114959</c:v>
                </c:pt>
                <c:pt idx="43">
                  <c:v>114997</c:v>
                </c:pt>
                <c:pt idx="44">
                  <c:v>115032</c:v>
                </c:pt>
                <c:pt idx="45">
                  <c:v>115065</c:v>
                </c:pt>
                <c:pt idx="46">
                  <c:v>115099</c:v>
                </c:pt>
                <c:pt idx="47">
                  <c:v>115200</c:v>
                </c:pt>
                <c:pt idx="48">
                  <c:v>115228</c:v>
                </c:pt>
                <c:pt idx="49">
                  <c:v>115259</c:v>
                </c:pt>
                <c:pt idx="50">
                  <c:v>115284</c:v>
                </c:pt>
                <c:pt idx="51">
                  <c:v>115328</c:v>
                </c:pt>
                <c:pt idx="52">
                  <c:v>115368</c:v>
                </c:pt>
                <c:pt idx="53">
                  <c:v>115409</c:v>
                </c:pt>
                <c:pt idx="54">
                  <c:v>115458</c:v>
                </c:pt>
                <c:pt idx="55">
                  <c:v>115493</c:v>
                </c:pt>
                <c:pt idx="56">
                  <c:v>115532</c:v>
                </c:pt>
                <c:pt idx="57">
                  <c:v>115560</c:v>
                </c:pt>
                <c:pt idx="58">
                  <c:v>115600</c:v>
                </c:pt>
                <c:pt idx="59">
                  <c:v>115616</c:v>
                </c:pt>
                <c:pt idx="60">
                  <c:v>115646</c:v>
                </c:pt>
                <c:pt idx="61">
                  <c:v>115675</c:v>
                </c:pt>
                <c:pt idx="62">
                  <c:v>115692</c:v>
                </c:pt>
                <c:pt idx="63">
                  <c:v>115707</c:v>
                </c:pt>
                <c:pt idx="64">
                  <c:v>115729</c:v>
                </c:pt>
                <c:pt idx="65">
                  <c:v>115740</c:v>
                </c:pt>
                <c:pt idx="66">
                  <c:v>115775</c:v>
                </c:pt>
                <c:pt idx="67">
                  <c:v>115779</c:v>
                </c:pt>
                <c:pt idx="68">
                  <c:v>115812</c:v>
                </c:pt>
                <c:pt idx="69">
                  <c:v>115850</c:v>
                </c:pt>
                <c:pt idx="70">
                  <c:v>115883</c:v>
                </c:pt>
                <c:pt idx="71">
                  <c:v>115896</c:v>
                </c:pt>
                <c:pt idx="72">
                  <c:v>115940</c:v>
                </c:pt>
                <c:pt idx="73">
                  <c:v>115981</c:v>
                </c:pt>
                <c:pt idx="74">
                  <c:v>116043</c:v>
                </c:pt>
                <c:pt idx="75">
                  <c:v>116104</c:v>
                </c:pt>
                <c:pt idx="76">
                  <c:v>116141</c:v>
                </c:pt>
                <c:pt idx="77">
                  <c:v>116160</c:v>
                </c:pt>
                <c:pt idx="78">
                  <c:v>116170</c:v>
                </c:pt>
                <c:pt idx="79">
                  <c:v>116246</c:v>
                </c:pt>
                <c:pt idx="80">
                  <c:v>116262</c:v>
                </c:pt>
                <c:pt idx="81">
                  <c:v>116307</c:v>
                </c:pt>
                <c:pt idx="82">
                  <c:v>116344</c:v>
                </c:pt>
                <c:pt idx="83">
                  <c:v>116348</c:v>
                </c:pt>
                <c:pt idx="84">
                  <c:v>116378</c:v>
                </c:pt>
                <c:pt idx="85">
                  <c:v>116408</c:v>
                </c:pt>
                <c:pt idx="86">
                  <c:v>116446</c:v>
                </c:pt>
                <c:pt idx="87">
                  <c:v>116483</c:v>
                </c:pt>
                <c:pt idx="88">
                  <c:v>116495</c:v>
                </c:pt>
                <c:pt idx="89">
                  <c:v>116519</c:v>
                </c:pt>
                <c:pt idx="90">
                  <c:v>116546</c:v>
                </c:pt>
                <c:pt idx="91">
                  <c:v>117138</c:v>
                </c:pt>
              </c:numCache>
            </c:numRef>
          </c:val>
          <c:smooth val="0"/>
          <c:extLst>
            <c:ext xmlns:c16="http://schemas.microsoft.com/office/drawing/2014/chart" uri="{C3380CC4-5D6E-409C-BE32-E72D297353CC}">
              <c16:uniqueId val="{00000000-3B08-4473-A2DB-C3A963176C57}"/>
            </c:ext>
          </c:extLst>
        </c:ser>
        <c:dLbls>
          <c:showLegendKey val="0"/>
          <c:showVal val="0"/>
          <c:showCatName val="0"/>
          <c:showSerName val="0"/>
          <c:showPercent val="0"/>
          <c:showBubbleSize val="0"/>
        </c:dLbls>
        <c:smooth val="0"/>
        <c:axId val="318383872"/>
        <c:axId val="318381904"/>
      </c:lineChart>
      <c:catAx>
        <c:axId val="31838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381904"/>
        <c:crosses val="autoZero"/>
        <c:auto val="1"/>
        <c:lblAlgn val="ctr"/>
        <c:lblOffset val="100"/>
        <c:noMultiLvlLbl val="0"/>
      </c:catAx>
      <c:valAx>
        <c:axId val="31838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38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strCache>
            </c:strRef>
          </c:cat>
          <c:val>
            <c:numRef>
              <c:f>Sheet1!$B$2:$B$93</c:f>
              <c:numCache>
                <c:formatCode>General</c:formatCode>
                <c:ptCount val="92"/>
                <c:pt idx="0">
                  <c:v>134194</c:v>
                </c:pt>
                <c:pt idx="1">
                  <c:v>74289</c:v>
                </c:pt>
                <c:pt idx="2">
                  <c:v>163639</c:v>
                </c:pt>
                <c:pt idx="3">
                  <c:v>103582</c:v>
                </c:pt>
                <c:pt idx="4">
                  <c:v>84326</c:v>
                </c:pt>
                <c:pt idx="5">
                  <c:v>136067</c:v>
                </c:pt>
                <c:pt idx="6">
                  <c:v>96403</c:v>
                </c:pt>
                <c:pt idx="7">
                  <c:v>63558</c:v>
                </c:pt>
                <c:pt idx="8">
                  <c:v>88722</c:v>
                </c:pt>
                <c:pt idx="9">
                  <c:v>532650</c:v>
                </c:pt>
                <c:pt idx="10">
                  <c:v>259075</c:v>
                </c:pt>
                <c:pt idx="11">
                  <c:v>151537</c:v>
                </c:pt>
                <c:pt idx="12">
                  <c:v>122791</c:v>
                </c:pt>
                <c:pt idx="13">
                  <c:v>113076</c:v>
                </c:pt>
                <c:pt idx="14">
                  <c:v>100313</c:v>
                </c:pt>
                <c:pt idx="15">
                  <c:v>78141</c:v>
                </c:pt>
                <c:pt idx="16">
                  <c:v>106650</c:v>
                </c:pt>
                <c:pt idx="17">
                  <c:v>97688</c:v>
                </c:pt>
                <c:pt idx="18">
                  <c:v>70899</c:v>
                </c:pt>
                <c:pt idx="19">
                  <c:v>77151</c:v>
                </c:pt>
                <c:pt idx="20">
                  <c:v>106446</c:v>
                </c:pt>
                <c:pt idx="21">
                  <c:v>95309</c:v>
                </c:pt>
                <c:pt idx="22">
                  <c:v>71803</c:v>
                </c:pt>
                <c:pt idx="23">
                  <c:v>136579</c:v>
                </c:pt>
                <c:pt idx="24">
                  <c:v>95919</c:v>
                </c:pt>
                <c:pt idx="25">
                  <c:v>108457</c:v>
                </c:pt>
                <c:pt idx="26">
                  <c:v>213426</c:v>
                </c:pt>
                <c:pt idx="27">
                  <c:v>285175</c:v>
                </c:pt>
                <c:pt idx="28">
                  <c:v>125288</c:v>
                </c:pt>
                <c:pt idx="29">
                  <c:v>135953</c:v>
                </c:pt>
                <c:pt idx="30">
                  <c:v>112376</c:v>
                </c:pt>
                <c:pt idx="31">
                  <c:v>111497</c:v>
                </c:pt>
                <c:pt idx="32">
                  <c:v>120839</c:v>
                </c:pt>
                <c:pt idx="33">
                  <c:v>170540</c:v>
                </c:pt>
                <c:pt idx="34">
                  <c:v>114076</c:v>
                </c:pt>
                <c:pt idx="35">
                  <c:v>189216</c:v>
                </c:pt>
                <c:pt idx="36">
                  <c:v>230741</c:v>
                </c:pt>
                <c:pt idx="37">
                  <c:v>145395</c:v>
                </c:pt>
                <c:pt idx="38">
                  <c:v>185813</c:v>
                </c:pt>
                <c:pt idx="39">
                  <c:v>127115</c:v>
                </c:pt>
                <c:pt idx="40">
                  <c:v>175740</c:v>
                </c:pt>
                <c:pt idx="41">
                  <c:v>279909</c:v>
                </c:pt>
                <c:pt idx="42">
                  <c:v>117986</c:v>
                </c:pt>
                <c:pt idx="43">
                  <c:v>74960</c:v>
                </c:pt>
                <c:pt idx="44">
                  <c:v>111221</c:v>
                </c:pt>
                <c:pt idx="45">
                  <c:v>114687</c:v>
                </c:pt>
                <c:pt idx="46">
                  <c:v>129597</c:v>
                </c:pt>
                <c:pt idx="47">
                  <c:v>120175</c:v>
                </c:pt>
                <c:pt idx="48">
                  <c:v>104083</c:v>
                </c:pt>
                <c:pt idx="49">
                  <c:v>84860</c:v>
                </c:pt>
                <c:pt idx="50">
                  <c:v>111351</c:v>
                </c:pt>
                <c:pt idx="51">
                  <c:v>147075</c:v>
                </c:pt>
                <c:pt idx="52">
                  <c:v>142489</c:v>
                </c:pt>
                <c:pt idx="53">
                  <c:v>154452</c:v>
                </c:pt>
                <c:pt idx="54">
                  <c:v>148043</c:v>
                </c:pt>
                <c:pt idx="55">
                  <c:v>153662</c:v>
                </c:pt>
                <c:pt idx="56">
                  <c:v>198710</c:v>
                </c:pt>
                <c:pt idx="57">
                  <c:v>230134</c:v>
                </c:pt>
                <c:pt idx="58">
                  <c:v>160748</c:v>
                </c:pt>
                <c:pt idx="59">
                  <c:v>107744</c:v>
                </c:pt>
                <c:pt idx="60">
                  <c:v>94764</c:v>
                </c:pt>
                <c:pt idx="61">
                  <c:v>121854</c:v>
                </c:pt>
                <c:pt idx="62">
                  <c:v>87503</c:v>
                </c:pt>
                <c:pt idx="63">
                  <c:v>75616</c:v>
                </c:pt>
                <c:pt idx="64">
                  <c:v>85984</c:v>
                </c:pt>
                <c:pt idx="65">
                  <c:v>116533</c:v>
                </c:pt>
                <c:pt idx="66">
                  <c:v>123441</c:v>
                </c:pt>
                <c:pt idx="67">
                  <c:v>85039</c:v>
                </c:pt>
                <c:pt idx="68">
                  <c:v>136656</c:v>
                </c:pt>
                <c:pt idx="69">
                  <c:v>75334</c:v>
                </c:pt>
                <c:pt idx="70">
                  <c:v>79784</c:v>
                </c:pt>
                <c:pt idx="71">
                  <c:v>106255</c:v>
                </c:pt>
                <c:pt idx="72">
                  <c:v>120862</c:v>
                </c:pt>
                <c:pt idx="73">
                  <c:v>282980</c:v>
                </c:pt>
                <c:pt idx="74">
                  <c:v>242098</c:v>
                </c:pt>
                <c:pt idx="75">
                  <c:v>144455</c:v>
                </c:pt>
                <c:pt idx="76">
                  <c:v>109914</c:v>
                </c:pt>
                <c:pt idx="77">
                  <c:v>89967</c:v>
                </c:pt>
                <c:pt idx="78">
                  <c:v>78074</c:v>
                </c:pt>
                <c:pt idx="79">
                  <c:v>335100</c:v>
                </c:pt>
                <c:pt idx="80">
                  <c:v>185903</c:v>
                </c:pt>
                <c:pt idx="81">
                  <c:v>134854</c:v>
                </c:pt>
                <c:pt idx="82">
                  <c:v>148855</c:v>
                </c:pt>
                <c:pt idx="83">
                  <c:v>212569</c:v>
                </c:pt>
                <c:pt idx="84">
                  <c:v>181496</c:v>
                </c:pt>
                <c:pt idx="85">
                  <c:v>163158</c:v>
                </c:pt>
                <c:pt idx="86">
                  <c:v>341431</c:v>
                </c:pt>
                <c:pt idx="87">
                  <c:v>212127</c:v>
                </c:pt>
                <c:pt idx="88">
                  <c:v>147881</c:v>
                </c:pt>
                <c:pt idx="89">
                  <c:v>131360</c:v>
                </c:pt>
                <c:pt idx="90">
                  <c:v>115038</c:v>
                </c:pt>
                <c:pt idx="91">
                  <c:v>154410</c:v>
                </c:pt>
              </c:numCache>
            </c:numRef>
          </c:val>
          <c:smooth val="0"/>
          <c:extLst>
            <c:ext xmlns:c16="http://schemas.microsoft.com/office/drawing/2014/chart" uri="{C3380CC4-5D6E-409C-BE32-E72D297353CC}">
              <c16:uniqueId val="{00000000-C556-496D-94EB-BA0FC1A9F226}"/>
            </c:ext>
          </c:extLst>
        </c:ser>
        <c:dLbls>
          <c:showLegendKey val="0"/>
          <c:showVal val="0"/>
          <c:showCatName val="0"/>
          <c:showSerName val="0"/>
          <c:showPercent val="0"/>
          <c:showBubbleSize val="0"/>
        </c:dLbls>
        <c:smooth val="0"/>
        <c:axId val="254693104"/>
        <c:axId val="254697368"/>
      </c:lineChart>
      <c:catAx>
        <c:axId val="25469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97368"/>
        <c:crosses val="autoZero"/>
        <c:auto val="1"/>
        <c:lblAlgn val="ctr"/>
        <c:lblOffset val="100"/>
        <c:noMultiLvlLbl val="0"/>
      </c:catAx>
      <c:valAx>
        <c:axId val="25469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9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strCache>
            </c:strRef>
          </c:cat>
          <c:val>
            <c:numRef>
              <c:f>Sheet1!$B$2:$B$93</c:f>
              <c:numCache>
                <c:formatCode>General</c:formatCode>
                <c:ptCount val="92"/>
                <c:pt idx="0">
                  <c:v>10852</c:v>
                </c:pt>
                <c:pt idx="1">
                  <c:v>3764</c:v>
                </c:pt>
                <c:pt idx="2">
                  <c:v>10701</c:v>
                </c:pt>
                <c:pt idx="3">
                  <c:v>5675</c:v>
                </c:pt>
                <c:pt idx="4">
                  <c:v>7163</c:v>
                </c:pt>
                <c:pt idx="5">
                  <c:v>10896</c:v>
                </c:pt>
                <c:pt idx="6">
                  <c:v>6749</c:v>
                </c:pt>
                <c:pt idx="7">
                  <c:v>6222</c:v>
                </c:pt>
                <c:pt idx="8">
                  <c:v>7180</c:v>
                </c:pt>
                <c:pt idx="9">
                  <c:v>79716</c:v>
                </c:pt>
                <c:pt idx="10">
                  <c:v>27749</c:v>
                </c:pt>
                <c:pt idx="11">
                  <c:v>12168</c:v>
                </c:pt>
                <c:pt idx="12">
                  <c:v>12358</c:v>
                </c:pt>
                <c:pt idx="13">
                  <c:v>7924</c:v>
                </c:pt>
                <c:pt idx="14">
                  <c:v>5135</c:v>
                </c:pt>
                <c:pt idx="15">
                  <c:v>5496</c:v>
                </c:pt>
                <c:pt idx="16">
                  <c:v>12459</c:v>
                </c:pt>
                <c:pt idx="17">
                  <c:v>9733</c:v>
                </c:pt>
                <c:pt idx="18">
                  <c:v>4946</c:v>
                </c:pt>
                <c:pt idx="19">
                  <c:v>6552</c:v>
                </c:pt>
                <c:pt idx="20">
                  <c:v>10328</c:v>
                </c:pt>
                <c:pt idx="21">
                  <c:v>7714</c:v>
                </c:pt>
                <c:pt idx="22">
                  <c:v>3201</c:v>
                </c:pt>
                <c:pt idx="23">
                  <c:v>16578</c:v>
                </c:pt>
                <c:pt idx="24">
                  <c:v>9784</c:v>
                </c:pt>
                <c:pt idx="25">
                  <c:v>13886</c:v>
                </c:pt>
                <c:pt idx="26">
                  <c:v>17955</c:v>
                </c:pt>
                <c:pt idx="27">
                  <c:v>26621</c:v>
                </c:pt>
                <c:pt idx="28">
                  <c:v>9883</c:v>
                </c:pt>
                <c:pt idx="29">
                  <c:v>8969</c:v>
                </c:pt>
                <c:pt idx="30">
                  <c:v>7580</c:v>
                </c:pt>
                <c:pt idx="31">
                  <c:v>9539</c:v>
                </c:pt>
                <c:pt idx="32">
                  <c:v>14746</c:v>
                </c:pt>
                <c:pt idx="33">
                  <c:v>16572</c:v>
                </c:pt>
                <c:pt idx="34">
                  <c:v>8949</c:v>
                </c:pt>
                <c:pt idx="35">
                  <c:v>10696</c:v>
                </c:pt>
                <c:pt idx="36">
                  <c:v>17480</c:v>
                </c:pt>
                <c:pt idx="37">
                  <c:v>11996</c:v>
                </c:pt>
                <c:pt idx="38">
                  <c:v>15569</c:v>
                </c:pt>
                <c:pt idx="39">
                  <c:v>12573</c:v>
                </c:pt>
                <c:pt idx="40">
                  <c:v>9272</c:v>
                </c:pt>
                <c:pt idx="41">
                  <c:v>15036</c:v>
                </c:pt>
                <c:pt idx="42">
                  <c:v>5439</c:v>
                </c:pt>
                <c:pt idx="43">
                  <c:v>5376</c:v>
                </c:pt>
                <c:pt idx="44">
                  <c:v>9836</c:v>
                </c:pt>
                <c:pt idx="45">
                  <c:v>12680</c:v>
                </c:pt>
                <c:pt idx="46">
                  <c:v>7745</c:v>
                </c:pt>
                <c:pt idx="47">
                  <c:v>6771</c:v>
                </c:pt>
                <c:pt idx="48">
                  <c:v>7642</c:v>
                </c:pt>
                <c:pt idx="49">
                  <c:v>3510</c:v>
                </c:pt>
                <c:pt idx="50">
                  <c:v>4010</c:v>
                </c:pt>
                <c:pt idx="51">
                  <c:v>14019</c:v>
                </c:pt>
                <c:pt idx="52">
                  <c:v>12660</c:v>
                </c:pt>
                <c:pt idx="53">
                  <c:v>13120</c:v>
                </c:pt>
                <c:pt idx="54">
                  <c:v>12474</c:v>
                </c:pt>
                <c:pt idx="55">
                  <c:v>12292</c:v>
                </c:pt>
                <c:pt idx="56">
                  <c:v>11157</c:v>
                </c:pt>
                <c:pt idx="57">
                  <c:v>14946</c:v>
                </c:pt>
                <c:pt idx="58">
                  <c:v>12739</c:v>
                </c:pt>
                <c:pt idx="59">
                  <c:v>8439</c:v>
                </c:pt>
                <c:pt idx="60">
                  <c:v>5699</c:v>
                </c:pt>
                <c:pt idx="61">
                  <c:v>9314</c:v>
                </c:pt>
                <c:pt idx="62">
                  <c:v>4764</c:v>
                </c:pt>
                <c:pt idx="63">
                  <c:v>4734</c:v>
                </c:pt>
                <c:pt idx="64">
                  <c:v>4616</c:v>
                </c:pt>
                <c:pt idx="65">
                  <c:v>8607</c:v>
                </c:pt>
                <c:pt idx="66">
                  <c:v>9942</c:v>
                </c:pt>
                <c:pt idx="67">
                  <c:v>8710</c:v>
                </c:pt>
                <c:pt idx="68">
                  <c:v>6517</c:v>
                </c:pt>
                <c:pt idx="69">
                  <c:v>3941</c:v>
                </c:pt>
                <c:pt idx="70">
                  <c:v>5182</c:v>
                </c:pt>
                <c:pt idx="71">
                  <c:v>7974</c:v>
                </c:pt>
                <c:pt idx="72">
                  <c:v>10782</c:v>
                </c:pt>
                <c:pt idx="73">
                  <c:v>29054</c:v>
                </c:pt>
                <c:pt idx="74">
                  <c:v>16723</c:v>
                </c:pt>
                <c:pt idx="75">
                  <c:v>8410</c:v>
                </c:pt>
                <c:pt idx="76">
                  <c:v>7201</c:v>
                </c:pt>
                <c:pt idx="77">
                  <c:v>4616</c:v>
                </c:pt>
                <c:pt idx="78">
                  <c:v>5476</c:v>
                </c:pt>
                <c:pt idx="79">
                  <c:v>34089</c:v>
                </c:pt>
                <c:pt idx="80">
                  <c:v>15782</c:v>
                </c:pt>
                <c:pt idx="81">
                  <c:v>16589</c:v>
                </c:pt>
                <c:pt idx="82">
                  <c:v>12674</c:v>
                </c:pt>
                <c:pt idx="83">
                  <c:v>16510</c:v>
                </c:pt>
                <c:pt idx="84">
                  <c:v>9194</c:v>
                </c:pt>
                <c:pt idx="85">
                  <c:v>12711</c:v>
                </c:pt>
                <c:pt idx="86">
                  <c:v>17407</c:v>
                </c:pt>
                <c:pt idx="87">
                  <c:v>10434</c:v>
                </c:pt>
                <c:pt idx="88">
                  <c:v>9310</c:v>
                </c:pt>
                <c:pt idx="89">
                  <c:v>13811</c:v>
                </c:pt>
                <c:pt idx="90">
                  <c:v>9090</c:v>
                </c:pt>
                <c:pt idx="91">
                  <c:v>12496</c:v>
                </c:pt>
              </c:numCache>
            </c:numRef>
          </c:val>
          <c:smooth val="0"/>
          <c:extLst>
            <c:ext xmlns:c16="http://schemas.microsoft.com/office/drawing/2014/chart" uri="{C3380CC4-5D6E-409C-BE32-E72D297353CC}">
              <c16:uniqueId val="{00000000-A576-4777-9890-65EF58D92683}"/>
            </c:ext>
          </c:extLst>
        </c:ser>
        <c:dLbls>
          <c:showLegendKey val="0"/>
          <c:showVal val="0"/>
          <c:showCatName val="0"/>
          <c:showSerName val="0"/>
          <c:showPercent val="0"/>
          <c:showBubbleSize val="0"/>
        </c:dLbls>
        <c:smooth val="0"/>
        <c:axId val="323264224"/>
        <c:axId val="323271768"/>
      </c:lineChart>
      <c:catAx>
        <c:axId val="32326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71768"/>
        <c:crosses val="autoZero"/>
        <c:auto val="1"/>
        <c:lblAlgn val="ctr"/>
        <c:lblOffset val="100"/>
        <c:noMultiLvlLbl val="0"/>
      </c:catAx>
      <c:valAx>
        <c:axId val="32327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6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01.10.2016</c:v>
                </c:pt>
                <c:pt idx="1">
                  <c:v>02.10.2016</c:v>
                </c:pt>
                <c:pt idx="2">
                  <c:v>03.10.2016</c:v>
                </c:pt>
                <c:pt idx="3">
                  <c:v>04.10.2016</c:v>
                </c:pt>
                <c:pt idx="4">
                  <c:v>05.10.2016</c:v>
                </c:pt>
                <c:pt idx="5">
                  <c:v>06.10.2016</c:v>
                </c:pt>
                <c:pt idx="6">
                  <c:v>07.10.2016</c:v>
                </c:pt>
                <c:pt idx="7">
                  <c:v>08.10.2016</c:v>
                </c:pt>
                <c:pt idx="8">
                  <c:v>09.10.2016</c:v>
                </c:pt>
                <c:pt idx="9">
                  <c:v>10.10.2016</c:v>
                </c:pt>
                <c:pt idx="10">
                  <c:v>11.10.2016</c:v>
                </c:pt>
                <c:pt idx="11">
                  <c:v>12.10.2016</c:v>
                </c:pt>
                <c:pt idx="12">
                  <c:v>13.10.2016</c:v>
                </c:pt>
                <c:pt idx="13">
                  <c:v>14.10.2016</c:v>
                </c:pt>
                <c:pt idx="14">
                  <c:v>15.10.2016</c:v>
                </c:pt>
                <c:pt idx="15">
                  <c:v>16.10.2016</c:v>
                </c:pt>
                <c:pt idx="16">
                  <c:v>17.10.2016</c:v>
                </c:pt>
                <c:pt idx="17">
                  <c:v>18.10.2016</c:v>
                </c:pt>
                <c:pt idx="18">
                  <c:v>19.10.2016</c:v>
                </c:pt>
                <c:pt idx="19">
                  <c:v>20.10.2016</c:v>
                </c:pt>
                <c:pt idx="20">
                  <c:v>21.10.2016</c:v>
                </c:pt>
                <c:pt idx="21">
                  <c:v>22.10.2016</c:v>
                </c:pt>
                <c:pt idx="22">
                  <c:v>23.10.2016</c:v>
                </c:pt>
                <c:pt idx="23">
                  <c:v>24.10.2016</c:v>
                </c:pt>
                <c:pt idx="24">
                  <c:v>25.10.2016</c:v>
                </c:pt>
                <c:pt idx="25">
                  <c:v>26.10.2016</c:v>
                </c:pt>
                <c:pt idx="26">
                  <c:v>27.10.2016</c:v>
                </c:pt>
                <c:pt idx="27">
                  <c:v>28.10.2016</c:v>
                </c:pt>
                <c:pt idx="28">
                  <c:v>29.10.2016</c:v>
                </c:pt>
                <c:pt idx="29">
                  <c:v>30.10.2016</c:v>
                </c:pt>
                <c:pt idx="30">
                  <c:v>31.10.2016</c:v>
                </c:pt>
                <c:pt idx="31">
                  <c:v>01.11.2016</c:v>
                </c:pt>
                <c:pt idx="32">
                  <c:v>02.11.2016</c:v>
                </c:pt>
                <c:pt idx="33">
                  <c:v>03.11.2016</c:v>
                </c:pt>
                <c:pt idx="34">
                  <c:v>04.11.2016</c:v>
                </c:pt>
                <c:pt idx="35">
                  <c:v>05.11.2016</c:v>
                </c:pt>
                <c:pt idx="36">
                  <c:v>06.11.2016</c:v>
                </c:pt>
                <c:pt idx="37">
                  <c:v>07.11.2016</c:v>
                </c:pt>
                <c:pt idx="38">
                  <c:v>08.11.2016</c:v>
                </c:pt>
                <c:pt idx="39">
                  <c:v>09.11.2016</c:v>
                </c:pt>
                <c:pt idx="40">
                  <c:v>10.11.2016</c:v>
                </c:pt>
                <c:pt idx="41">
                  <c:v>11.11.2016</c:v>
                </c:pt>
                <c:pt idx="42">
                  <c:v>12.11.2016</c:v>
                </c:pt>
                <c:pt idx="43">
                  <c:v>13.11.2016</c:v>
                </c:pt>
                <c:pt idx="44">
                  <c:v>14.11.2016</c:v>
                </c:pt>
                <c:pt idx="45">
                  <c:v>15.11.2016</c:v>
                </c:pt>
                <c:pt idx="46">
                  <c:v>16.11.2016</c:v>
                </c:pt>
                <c:pt idx="47">
                  <c:v>17.11.2016</c:v>
                </c:pt>
                <c:pt idx="48">
                  <c:v>18.11.2016</c:v>
                </c:pt>
                <c:pt idx="49">
                  <c:v>19.11.2016</c:v>
                </c:pt>
                <c:pt idx="50">
                  <c:v>20.11.2016</c:v>
                </c:pt>
                <c:pt idx="51">
                  <c:v>21.11.2016</c:v>
                </c:pt>
                <c:pt idx="52">
                  <c:v>22.11.2016</c:v>
                </c:pt>
                <c:pt idx="53">
                  <c:v>23.11.2016</c:v>
                </c:pt>
                <c:pt idx="54">
                  <c:v>24.11.2016</c:v>
                </c:pt>
                <c:pt idx="55">
                  <c:v>25.11.2016</c:v>
                </c:pt>
                <c:pt idx="56">
                  <c:v>26.11.2016</c:v>
                </c:pt>
                <c:pt idx="57">
                  <c:v>27.11.2016</c:v>
                </c:pt>
                <c:pt idx="58">
                  <c:v>28.11.2016</c:v>
                </c:pt>
                <c:pt idx="59">
                  <c:v>29.11.2016</c:v>
                </c:pt>
                <c:pt idx="60">
                  <c:v>30.11.2016</c:v>
                </c:pt>
                <c:pt idx="61">
                  <c:v>01.12.2016</c:v>
                </c:pt>
                <c:pt idx="62">
                  <c:v>02.12.2016</c:v>
                </c:pt>
                <c:pt idx="63">
                  <c:v>03.12.2016</c:v>
                </c:pt>
                <c:pt idx="64">
                  <c:v>04.12.2016</c:v>
                </c:pt>
                <c:pt idx="65">
                  <c:v>05.12.2016</c:v>
                </c:pt>
                <c:pt idx="66">
                  <c:v>06.12.2016</c:v>
                </c:pt>
                <c:pt idx="67">
                  <c:v>07.12.2016</c:v>
                </c:pt>
                <c:pt idx="68">
                  <c:v>08.12.2016</c:v>
                </c:pt>
                <c:pt idx="69">
                  <c:v>09.12.2016</c:v>
                </c:pt>
                <c:pt idx="70">
                  <c:v>10.12.2016</c:v>
                </c:pt>
                <c:pt idx="71">
                  <c:v>11.12.2016</c:v>
                </c:pt>
                <c:pt idx="72">
                  <c:v>12.12.2016</c:v>
                </c:pt>
                <c:pt idx="73">
                  <c:v>13.12.2016</c:v>
                </c:pt>
                <c:pt idx="74">
                  <c:v>14.12.2016</c:v>
                </c:pt>
                <c:pt idx="75">
                  <c:v>15.12.2016</c:v>
                </c:pt>
                <c:pt idx="76">
                  <c:v>16.12.2016</c:v>
                </c:pt>
                <c:pt idx="77">
                  <c:v>17.12.2016</c:v>
                </c:pt>
                <c:pt idx="78">
                  <c:v>18.12.2016</c:v>
                </c:pt>
                <c:pt idx="79">
                  <c:v>19.12.2016</c:v>
                </c:pt>
                <c:pt idx="80">
                  <c:v>20.12.2016</c:v>
                </c:pt>
                <c:pt idx="81">
                  <c:v>21.12.2016</c:v>
                </c:pt>
                <c:pt idx="82">
                  <c:v>22.12.2016</c:v>
                </c:pt>
                <c:pt idx="83">
                  <c:v>23.12.2016</c:v>
                </c:pt>
                <c:pt idx="84">
                  <c:v>24.12.2016</c:v>
                </c:pt>
                <c:pt idx="85">
                  <c:v>25.12.2016</c:v>
                </c:pt>
                <c:pt idx="86">
                  <c:v>26.12.2016</c:v>
                </c:pt>
                <c:pt idx="87">
                  <c:v>27.12.2016</c:v>
                </c:pt>
                <c:pt idx="88">
                  <c:v>28.12.2016</c:v>
                </c:pt>
                <c:pt idx="89">
                  <c:v>29.12.2016</c:v>
                </c:pt>
                <c:pt idx="90">
                  <c:v>30.12.2016</c:v>
                </c:pt>
                <c:pt idx="91">
                  <c:v>31.12.2016</c:v>
                </c:pt>
              </c:strCache>
            </c:strRef>
          </c:cat>
          <c:val>
            <c:numRef>
              <c:f>Sheet1!$B$2:$B$93</c:f>
              <c:numCache>
                <c:formatCode>General</c:formatCode>
                <c:ptCount val="92"/>
                <c:pt idx="0">
                  <c:v>12249</c:v>
                </c:pt>
                <c:pt idx="1">
                  <c:v>2918</c:v>
                </c:pt>
                <c:pt idx="2">
                  <c:v>33022</c:v>
                </c:pt>
                <c:pt idx="3">
                  <c:v>4474</c:v>
                </c:pt>
                <c:pt idx="4">
                  <c:v>11099</c:v>
                </c:pt>
                <c:pt idx="5">
                  <c:v>12534</c:v>
                </c:pt>
                <c:pt idx="6">
                  <c:v>9464</c:v>
                </c:pt>
                <c:pt idx="7">
                  <c:v>2486</c:v>
                </c:pt>
                <c:pt idx="8">
                  <c:v>4795</c:v>
                </c:pt>
                <c:pt idx="9">
                  <c:v>10073</c:v>
                </c:pt>
                <c:pt idx="10">
                  <c:v>10924</c:v>
                </c:pt>
                <c:pt idx="11">
                  <c:v>13257</c:v>
                </c:pt>
                <c:pt idx="12">
                  <c:v>8109</c:v>
                </c:pt>
                <c:pt idx="13">
                  <c:v>888</c:v>
                </c:pt>
                <c:pt idx="14">
                  <c:v>2575</c:v>
                </c:pt>
                <c:pt idx="15">
                  <c:v>5848</c:v>
                </c:pt>
                <c:pt idx="16">
                  <c:v>4153</c:v>
                </c:pt>
                <c:pt idx="17">
                  <c:v>11979</c:v>
                </c:pt>
                <c:pt idx="18">
                  <c:v>10135</c:v>
                </c:pt>
                <c:pt idx="19">
                  <c:v>6351</c:v>
                </c:pt>
                <c:pt idx="20">
                  <c:v>10168</c:v>
                </c:pt>
                <c:pt idx="21">
                  <c:v>14840</c:v>
                </c:pt>
                <c:pt idx="22">
                  <c:v>3140</c:v>
                </c:pt>
                <c:pt idx="23">
                  <c:v>15748</c:v>
                </c:pt>
                <c:pt idx="24">
                  <c:v>15824</c:v>
                </c:pt>
                <c:pt idx="25">
                  <c:v>11236</c:v>
                </c:pt>
                <c:pt idx="26">
                  <c:v>5707</c:v>
                </c:pt>
                <c:pt idx="27">
                  <c:v>14582</c:v>
                </c:pt>
                <c:pt idx="28">
                  <c:v>7595</c:v>
                </c:pt>
                <c:pt idx="29">
                  <c:v>19539</c:v>
                </c:pt>
                <c:pt idx="30">
                  <c:v>12915</c:v>
                </c:pt>
                <c:pt idx="31">
                  <c:v>14116</c:v>
                </c:pt>
                <c:pt idx="32">
                  <c:v>26982</c:v>
                </c:pt>
                <c:pt idx="33">
                  <c:v>19965</c:v>
                </c:pt>
                <c:pt idx="34">
                  <c:v>19694</c:v>
                </c:pt>
                <c:pt idx="35">
                  <c:v>19999</c:v>
                </c:pt>
                <c:pt idx="36">
                  <c:v>15795</c:v>
                </c:pt>
                <c:pt idx="37">
                  <c:v>11010</c:v>
                </c:pt>
                <c:pt idx="38">
                  <c:v>6497</c:v>
                </c:pt>
                <c:pt idx="39">
                  <c:v>7907</c:v>
                </c:pt>
                <c:pt idx="40">
                  <c:v>5791</c:v>
                </c:pt>
                <c:pt idx="41">
                  <c:v>11434</c:v>
                </c:pt>
                <c:pt idx="42">
                  <c:v>5226</c:v>
                </c:pt>
                <c:pt idx="43">
                  <c:v>8100</c:v>
                </c:pt>
                <c:pt idx="44">
                  <c:v>23883</c:v>
                </c:pt>
                <c:pt idx="45">
                  <c:v>15161</c:v>
                </c:pt>
                <c:pt idx="46">
                  <c:v>20677</c:v>
                </c:pt>
                <c:pt idx="47">
                  <c:v>10670</c:v>
                </c:pt>
                <c:pt idx="48">
                  <c:v>7305</c:v>
                </c:pt>
                <c:pt idx="49">
                  <c:v>2460</c:v>
                </c:pt>
                <c:pt idx="50">
                  <c:v>1229</c:v>
                </c:pt>
                <c:pt idx="51">
                  <c:v>4513</c:v>
                </c:pt>
                <c:pt idx="52">
                  <c:v>7664</c:v>
                </c:pt>
                <c:pt idx="53">
                  <c:v>27272</c:v>
                </c:pt>
                <c:pt idx="54">
                  <c:v>24320</c:v>
                </c:pt>
                <c:pt idx="55">
                  <c:v>10115</c:v>
                </c:pt>
                <c:pt idx="56">
                  <c:v>4917</c:v>
                </c:pt>
                <c:pt idx="57">
                  <c:v>2031</c:v>
                </c:pt>
                <c:pt idx="58">
                  <c:v>5102</c:v>
                </c:pt>
                <c:pt idx="59">
                  <c:v>1661</c:v>
                </c:pt>
                <c:pt idx="60">
                  <c:v>3493</c:v>
                </c:pt>
                <c:pt idx="61">
                  <c:v>5112</c:v>
                </c:pt>
                <c:pt idx="62">
                  <c:v>9113</c:v>
                </c:pt>
                <c:pt idx="63">
                  <c:v>2813</c:v>
                </c:pt>
                <c:pt idx="64">
                  <c:v>7461</c:v>
                </c:pt>
                <c:pt idx="65">
                  <c:v>7621</c:v>
                </c:pt>
                <c:pt idx="66">
                  <c:v>17240</c:v>
                </c:pt>
                <c:pt idx="67">
                  <c:v>12613</c:v>
                </c:pt>
                <c:pt idx="68">
                  <c:v>14717</c:v>
                </c:pt>
                <c:pt idx="69">
                  <c:v>3032</c:v>
                </c:pt>
                <c:pt idx="70">
                  <c:v>4484</c:v>
                </c:pt>
                <c:pt idx="71">
                  <c:v>19359</c:v>
                </c:pt>
                <c:pt idx="72">
                  <c:v>8324</c:v>
                </c:pt>
                <c:pt idx="73">
                  <c:v>52678</c:v>
                </c:pt>
                <c:pt idx="74">
                  <c:v>11457</c:v>
                </c:pt>
                <c:pt idx="75">
                  <c:v>3145</c:v>
                </c:pt>
                <c:pt idx="76">
                  <c:v>5714</c:v>
                </c:pt>
                <c:pt idx="77">
                  <c:v>5512</c:v>
                </c:pt>
                <c:pt idx="78">
                  <c:v>4755</c:v>
                </c:pt>
                <c:pt idx="79">
                  <c:v>19152</c:v>
                </c:pt>
                <c:pt idx="80">
                  <c:v>3012</c:v>
                </c:pt>
                <c:pt idx="81">
                  <c:v>5305</c:v>
                </c:pt>
                <c:pt idx="82">
                  <c:v>2216</c:v>
                </c:pt>
                <c:pt idx="83">
                  <c:v>2748</c:v>
                </c:pt>
                <c:pt idx="84">
                  <c:v>3185</c:v>
                </c:pt>
                <c:pt idx="85">
                  <c:v>3198</c:v>
                </c:pt>
                <c:pt idx="86">
                  <c:v>4480</c:v>
                </c:pt>
                <c:pt idx="87">
                  <c:v>525</c:v>
                </c:pt>
                <c:pt idx="88">
                  <c:v>235</c:v>
                </c:pt>
                <c:pt idx="89">
                  <c:v>17545</c:v>
                </c:pt>
                <c:pt idx="90">
                  <c:v>9626</c:v>
                </c:pt>
                <c:pt idx="91">
                  <c:v>4601</c:v>
                </c:pt>
              </c:numCache>
            </c:numRef>
          </c:val>
          <c:smooth val="0"/>
          <c:extLst>
            <c:ext xmlns:c16="http://schemas.microsoft.com/office/drawing/2014/chart" uri="{C3380CC4-5D6E-409C-BE32-E72D297353CC}">
              <c16:uniqueId val="{00000000-86FA-4866-B4F7-C7F9F2D31D70}"/>
            </c:ext>
          </c:extLst>
        </c:ser>
        <c:dLbls>
          <c:showLegendKey val="0"/>
          <c:showVal val="0"/>
          <c:showCatName val="0"/>
          <c:showSerName val="0"/>
          <c:showPercent val="0"/>
          <c:showBubbleSize val="0"/>
        </c:dLbls>
        <c:smooth val="0"/>
        <c:axId val="254694744"/>
        <c:axId val="254695072"/>
      </c:lineChart>
      <c:catAx>
        <c:axId val="25469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95072"/>
        <c:crosses val="autoZero"/>
        <c:auto val="1"/>
        <c:lblAlgn val="ctr"/>
        <c:lblOffset val="100"/>
        <c:noMultiLvlLbl val="0"/>
      </c:catAx>
      <c:valAx>
        <c:axId val="25469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9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415</c:v>
                </c:pt>
              </c:numCache>
            </c:numRef>
          </c:val>
          <c:extLst>
            <c:ext xmlns:c16="http://schemas.microsoft.com/office/drawing/2014/chart" uri="{C3380CC4-5D6E-409C-BE32-E72D297353CC}">
              <c16:uniqueId val="{00000000-D5C0-4887-8BA5-891FD0081B3F}"/>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42</c:v>
                </c:pt>
              </c:numCache>
            </c:numRef>
          </c:val>
          <c:extLst>
            <c:ext xmlns:c16="http://schemas.microsoft.com/office/drawing/2014/chart" uri="{C3380CC4-5D6E-409C-BE32-E72D297353CC}">
              <c16:uniqueId val="{00000001-D5C0-4887-8BA5-891FD0081B3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274</c:v>
                </c:pt>
              </c:numCache>
            </c:numRef>
          </c:val>
          <c:extLst>
            <c:ext xmlns:c16="http://schemas.microsoft.com/office/drawing/2014/chart" uri="{C3380CC4-5D6E-409C-BE32-E72D297353CC}">
              <c16:uniqueId val="{00000002-D5C0-4887-8BA5-891FD0081B3F}"/>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27</c:v>
                </c:pt>
              </c:numCache>
            </c:numRef>
          </c:val>
          <c:extLst>
            <c:ext xmlns:c16="http://schemas.microsoft.com/office/drawing/2014/chart" uri="{C3380CC4-5D6E-409C-BE32-E72D297353CC}">
              <c16:uniqueId val="{00000003-D5C0-4887-8BA5-891FD0081B3F}"/>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156</c:v>
                </c:pt>
              </c:numCache>
            </c:numRef>
          </c:val>
          <c:extLst>
            <c:ext xmlns:c16="http://schemas.microsoft.com/office/drawing/2014/chart" uri="{C3380CC4-5D6E-409C-BE32-E72D297353CC}">
              <c16:uniqueId val="{00000004-D5C0-4887-8BA5-891FD0081B3F}"/>
            </c:ext>
          </c:extLst>
        </c:ser>
        <c:dLbls>
          <c:showLegendKey val="0"/>
          <c:showVal val="0"/>
          <c:showCatName val="0"/>
          <c:showSerName val="0"/>
          <c:showPercent val="0"/>
          <c:showBubbleSize val="0"/>
        </c:dLbls>
        <c:gapWidth val="150"/>
        <c:overlap val="100"/>
        <c:axId val="322728872"/>
        <c:axId val="322729528"/>
      </c:barChart>
      <c:catAx>
        <c:axId val="32272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29528"/>
        <c:crosses val="autoZero"/>
        <c:auto val="1"/>
        <c:lblAlgn val="ctr"/>
        <c:lblOffset val="100"/>
        <c:noMultiLvlLbl val="0"/>
      </c:catAx>
      <c:valAx>
        <c:axId val="322729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2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7D763-3438-4407-9540-05538A169639}"/>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C7D55C71-AB0D-4DA0-86BF-750F982E96BD}"/>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041081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09F0D-A517-49FE-A898-99E71E2EE391}"/>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3971D5CA-4EFA-4A83-B83C-94D6C5DD0A3B}"/>
              </a:ext>
            </a:extLst>
          </p:cNvPr>
          <p:cNvGraphicFramePr>
            <a:graphicFrameLocks noGrp="1"/>
          </p:cNvGraphicFramePr>
          <p:nvPr>
            <p:ph type="tbl" sz="quarter" idx="13"/>
            <p:extLst>
              <p:ext uri="{D42A27DB-BD31-4B8C-83A1-F6EECF244321}">
                <p14:modId xmlns:p14="http://schemas.microsoft.com/office/powerpoint/2010/main" val="73881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0986586"/>
                    </a:ext>
                  </a:extLst>
                </a:gridCol>
                <a:gridCol w="1645920">
                  <a:extLst>
                    <a:ext uri="{9D8B030D-6E8A-4147-A177-3AD203B41FA5}">
                      <a16:colId xmlns:a16="http://schemas.microsoft.com/office/drawing/2014/main" val="1962396015"/>
                    </a:ext>
                  </a:extLst>
                </a:gridCol>
                <a:gridCol w="1645920">
                  <a:extLst>
                    <a:ext uri="{9D8B030D-6E8A-4147-A177-3AD203B41FA5}">
                      <a16:colId xmlns:a16="http://schemas.microsoft.com/office/drawing/2014/main" val="1798265142"/>
                    </a:ext>
                  </a:extLst>
                </a:gridCol>
                <a:gridCol w="1234440">
                  <a:extLst>
                    <a:ext uri="{9D8B030D-6E8A-4147-A177-3AD203B41FA5}">
                      <a16:colId xmlns:a16="http://schemas.microsoft.com/office/drawing/2014/main" val="1922244238"/>
                    </a:ext>
                  </a:extLst>
                </a:gridCol>
                <a:gridCol w="1234440">
                  <a:extLst>
                    <a:ext uri="{9D8B030D-6E8A-4147-A177-3AD203B41FA5}">
                      <a16:colId xmlns:a16="http://schemas.microsoft.com/office/drawing/2014/main" val="114038046"/>
                    </a:ext>
                  </a:extLst>
                </a:gridCol>
                <a:gridCol w="822960">
                  <a:extLst>
                    <a:ext uri="{9D8B030D-6E8A-4147-A177-3AD203B41FA5}">
                      <a16:colId xmlns:a16="http://schemas.microsoft.com/office/drawing/2014/main" val="1790541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878238614"/>
                  </a:ext>
                </a:extLst>
              </a:tr>
              <a:tr h="370840">
                <a:tc>
                  <a:txBody>
                    <a:bodyPr/>
                    <a:lstStyle/>
                    <a:p>
                      <a:r>
                        <a:rPr lang="en-US" sz="1000"/>
                        <a:t>NDR 2</a:t>
                      </a:r>
                    </a:p>
                  </a:txBody>
                  <a:tcPr/>
                </a:tc>
                <a:tc>
                  <a:txBody>
                    <a:bodyPr/>
                    <a:lstStyle/>
                    <a:p>
                      <a:r>
                        <a:rPr lang="en-US" sz="1000"/>
                        <a:t>142670</a:t>
                      </a:r>
                    </a:p>
                  </a:txBody>
                  <a:tcPr/>
                </a:tc>
                <a:tc>
                  <a:txBody>
                    <a:bodyPr/>
                    <a:lstStyle/>
                    <a:p>
                      <a:r>
                        <a:rPr lang="en-US" sz="1000"/>
                        <a:t>0</a:t>
                      </a:r>
                    </a:p>
                  </a:txBody>
                  <a:tcPr/>
                </a:tc>
                <a:tc>
                  <a:txBody>
                    <a:bodyPr/>
                    <a:lstStyle/>
                    <a:p>
                      <a:r>
                        <a:rPr lang="en-US" sz="1000"/>
                        <a:t>11474</a:t>
                      </a:r>
                    </a:p>
                  </a:txBody>
                  <a:tcPr/>
                </a:tc>
                <a:tc>
                  <a:txBody>
                    <a:bodyPr/>
                    <a:lstStyle/>
                    <a:p>
                      <a:r>
                        <a:rPr lang="en-US" sz="1000"/>
                        <a:t>7.8%</a:t>
                      </a:r>
                    </a:p>
                  </a:txBody>
                  <a:tcPr/>
                </a:tc>
                <a:tc>
                  <a:txBody>
                    <a:bodyPr/>
                    <a:lstStyle/>
                    <a:p>
                      <a:r>
                        <a:rPr lang="en-US" sz="1000"/>
                        <a:t>117138</a:t>
                      </a:r>
                    </a:p>
                  </a:txBody>
                  <a:tcPr/>
                </a:tc>
                <a:extLst>
                  <a:ext uri="{0D108BD9-81ED-4DB2-BD59-A6C34878D82A}">
                    <a16:rowId xmlns:a16="http://schemas.microsoft.com/office/drawing/2014/main" val="3519338332"/>
                  </a:ext>
                </a:extLst>
              </a:tr>
            </a:tbl>
          </a:graphicData>
        </a:graphic>
      </p:graphicFrame>
      <p:sp>
        <p:nvSpPr>
          <p:cNvPr id="4" name="Text Placeholder 3">
            <a:extLst>
              <a:ext uri="{FF2B5EF4-FFF2-40B4-BE49-F238E27FC236}">
                <a16:creationId xmlns:a16="http://schemas.microsoft.com/office/drawing/2014/main" id="{A1D132E3-73A3-4C8C-984F-67FB23301D19}"/>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1012494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FA8B-F3C5-4514-B7CF-F7764B366E1B}"/>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380D1755-C94F-4E8C-B02E-E41DD92B665B}"/>
              </a:ext>
            </a:extLst>
          </p:cNvPr>
          <p:cNvGraphicFramePr>
            <a:graphicFrameLocks noGrp="1"/>
          </p:cNvGraphicFramePr>
          <p:nvPr>
            <p:ph type="tbl" sz="quarter" idx="13"/>
            <p:extLst>
              <p:ext uri="{D42A27DB-BD31-4B8C-83A1-F6EECF244321}">
                <p14:modId xmlns:p14="http://schemas.microsoft.com/office/powerpoint/2010/main" val="162893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45364489"/>
                    </a:ext>
                  </a:extLst>
                </a:gridCol>
                <a:gridCol w="1234440">
                  <a:extLst>
                    <a:ext uri="{9D8B030D-6E8A-4147-A177-3AD203B41FA5}">
                      <a16:colId xmlns:a16="http://schemas.microsoft.com/office/drawing/2014/main" val="3608633538"/>
                    </a:ext>
                  </a:extLst>
                </a:gridCol>
                <a:gridCol w="1234440">
                  <a:extLst>
                    <a:ext uri="{9D8B030D-6E8A-4147-A177-3AD203B41FA5}">
                      <a16:colId xmlns:a16="http://schemas.microsoft.com/office/drawing/2014/main" val="3938235189"/>
                    </a:ext>
                  </a:extLst>
                </a:gridCol>
                <a:gridCol w="1234440">
                  <a:extLst>
                    <a:ext uri="{9D8B030D-6E8A-4147-A177-3AD203B41FA5}">
                      <a16:colId xmlns:a16="http://schemas.microsoft.com/office/drawing/2014/main" val="884976875"/>
                    </a:ext>
                  </a:extLst>
                </a:gridCol>
                <a:gridCol w="1234440">
                  <a:extLst>
                    <a:ext uri="{9D8B030D-6E8A-4147-A177-3AD203B41FA5}">
                      <a16:colId xmlns:a16="http://schemas.microsoft.com/office/drawing/2014/main" val="3456745514"/>
                    </a:ext>
                  </a:extLst>
                </a:gridCol>
                <a:gridCol w="1234440">
                  <a:extLst>
                    <a:ext uri="{9D8B030D-6E8A-4147-A177-3AD203B41FA5}">
                      <a16:colId xmlns:a16="http://schemas.microsoft.com/office/drawing/2014/main" val="882293404"/>
                    </a:ext>
                  </a:extLst>
                </a:gridCol>
                <a:gridCol w="822960">
                  <a:extLst>
                    <a:ext uri="{9D8B030D-6E8A-4147-A177-3AD203B41FA5}">
                      <a16:colId xmlns:a16="http://schemas.microsoft.com/office/drawing/2014/main" val="21761889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772395181"/>
                  </a:ext>
                </a:extLst>
              </a:tr>
              <a:tr h="370840">
                <a:tc>
                  <a:txBody>
                    <a:bodyPr/>
                    <a:lstStyle/>
                    <a:p>
                      <a:r>
                        <a:rPr lang="en-US" sz="1000"/>
                        <a:t>NDR 2</a:t>
                      </a:r>
                    </a:p>
                  </a:txBody>
                  <a:tcPr/>
                </a:tc>
                <a:tc>
                  <a:txBody>
                    <a:bodyPr/>
                    <a:lstStyle/>
                    <a:p>
                      <a:r>
                        <a:rPr lang="en-US" sz="1000"/>
                        <a:t>117138</a:t>
                      </a:r>
                    </a:p>
                  </a:txBody>
                  <a:tcPr/>
                </a:tc>
                <a:tc>
                  <a:txBody>
                    <a:bodyPr/>
                    <a:lstStyle/>
                    <a:p>
                      <a:r>
                        <a:rPr lang="en-US" sz="1000"/>
                        <a:t>914</a:t>
                      </a:r>
                    </a:p>
                  </a:txBody>
                  <a:tcPr/>
                </a:tc>
                <a:tc>
                  <a:txBody>
                    <a:bodyPr/>
                    <a:lstStyle/>
                    <a:p>
                      <a:r>
                        <a:rPr lang="en-US" sz="1000"/>
                        <a:t>148279</a:t>
                      </a:r>
                    </a:p>
                  </a:txBody>
                  <a:tcPr/>
                </a:tc>
                <a:tc>
                  <a:txBody>
                    <a:bodyPr/>
                    <a:lstStyle/>
                    <a:p>
                      <a:r>
                        <a:rPr lang="en-US" sz="1000"/>
                        <a:t>30960</a:t>
                      </a:r>
                    </a:p>
                  </a:txBody>
                  <a:tcPr/>
                </a:tc>
                <a:tc>
                  <a:txBody>
                    <a:bodyPr/>
                    <a:lstStyle/>
                    <a:p>
                      <a:r>
                        <a:rPr lang="en-US" sz="1000"/>
                        <a:t>17443</a:t>
                      </a:r>
                    </a:p>
                  </a:txBody>
                  <a:tcPr/>
                </a:tc>
                <a:tc>
                  <a:txBody>
                    <a:bodyPr/>
                    <a:lstStyle/>
                    <a:p>
                      <a:r>
                        <a:rPr lang="en-US" sz="1000"/>
                        <a:t>110855</a:t>
                      </a:r>
                    </a:p>
                  </a:txBody>
                  <a:tcPr/>
                </a:tc>
                <a:extLst>
                  <a:ext uri="{0D108BD9-81ED-4DB2-BD59-A6C34878D82A}">
                    <a16:rowId xmlns:a16="http://schemas.microsoft.com/office/drawing/2014/main" val="486310745"/>
                  </a:ext>
                </a:extLst>
              </a:tr>
            </a:tbl>
          </a:graphicData>
        </a:graphic>
      </p:graphicFrame>
      <p:sp>
        <p:nvSpPr>
          <p:cNvPr id="4" name="Text Placeholder 3">
            <a:extLst>
              <a:ext uri="{FF2B5EF4-FFF2-40B4-BE49-F238E27FC236}">
                <a16:creationId xmlns:a16="http://schemas.microsoft.com/office/drawing/2014/main" id="{C1EA8196-EC2A-4F57-B27E-3FC19E526919}"/>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1478381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3511D-4EC2-45DD-9F3D-022AE14FB591}"/>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F5421474-DAA4-4F6B-BDF5-1D33876CAC6C}"/>
              </a:ext>
            </a:extLst>
          </p:cNvPr>
          <p:cNvGraphicFramePr>
            <a:graphicFrameLocks noGrp="1"/>
          </p:cNvGraphicFramePr>
          <p:nvPr>
            <p:ph type="chart" sz="quarter" idx="13"/>
            <p:extLst>
              <p:ext uri="{D42A27DB-BD31-4B8C-83A1-F6EECF244321}">
                <p14:modId xmlns:p14="http://schemas.microsoft.com/office/powerpoint/2010/main" val="523772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7315B-F65A-4201-B3BE-184703B754A2}"/>
              </a:ext>
            </a:extLst>
          </p:cNvPr>
          <p:cNvSpPr>
            <a:spLocks noGrp="1"/>
          </p:cNvSpPr>
          <p:nvPr>
            <p:ph type="body" sz="quarter" idx="14"/>
          </p:nvPr>
        </p:nvSpPr>
        <p:spPr/>
        <p:txBody>
          <a:bodyPr/>
          <a:lstStyle/>
          <a:p>
            <a:r>
              <a:rPr lang="en-US"/>
              <a:t>01.10.2016 - 31.12.2016</a:t>
            </a:r>
          </a:p>
        </p:txBody>
      </p:sp>
      <p:sp>
        <p:nvSpPr>
          <p:cNvPr id="5" name="Footer Placeholder 4">
            <a:extLst>
              <a:ext uri="{FF2B5EF4-FFF2-40B4-BE49-F238E27FC236}">
                <a16:creationId xmlns:a16="http://schemas.microsoft.com/office/drawing/2014/main" id="{81B6F8E8-7DAD-405F-9017-81D73A1D7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978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2F86B-395A-4B33-B344-F9E3FE29155E}"/>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33F68AB9-42AC-4A6A-AB79-672369D067F6}"/>
              </a:ext>
            </a:extLst>
          </p:cNvPr>
          <p:cNvGraphicFramePr>
            <a:graphicFrameLocks noGrp="1"/>
          </p:cNvGraphicFramePr>
          <p:nvPr>
            <p:ph type="chart" sz="quarter" idx="13"/>
            <p:extLst>
              <p:ext uri="{D42A27DB-BD31-4B8C-83A1-F6EECF244321}">
                <p14:modId xmlns:p14="http://schemas.microsoft.com/office/powerpoint/2010/main" val="3459807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418611-48C2-4242-A362-5ADA6AC01A4E}"/>
              </a:ext>
            </a:extLst>
          </p:cNvPr>
          <p:cNvSpPr>
            <a:spLocks noGrp="1"/>
          </p:cNvSpPr>
          <p:nvPr>
            <p:ph type="body" sz="quarter" idx="14"/>
          </p:nvPr>
        </p:nvSpPr>
        <p:spPr/>
        <p:txBody>
          <a:bodyPr/>
          <a:lstStyle/>
          <a:p>
            <a:r>
              <a:rPr lang="en-US"/>
              <a:t>01.10.2016 - 31.12.2016</a:t>
            </a:r>
          </a:p>
        </p:txBody>
      </p:sp>
      <p:sp>
        <p:nvSpPr>
          <p:cNvPr id="5" name="Footer Placeholder 4">
            <a:extLst>
              <a:ext uri="{FF2B5EF4-FFF2-40B4-BE49-F238E27FC236}">
                <a16:creationId xmlns:a16="http://schemas.microsoft.com/office/drawing/2014/main" id="{9D287154-35D5-4AFD-924F-31FE9704E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7975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8EFEE-6272-45EC-8A9A-3265C8C84C44}"/>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69757A57-CFA7-4434-AB5B-142D8DF4BB18}"/>
              </a:ext>
            </a:extLst>
          </p:cNvPr>
          <p:cNvGraphicFramePr>
            <a:graphicFrameLocks noGrp="1"/>
          </p:cNvGraphicFramePr>
          <p:nvPr>
            <p:ph type="chart" sz="quarter" idx="13"/>
            <p:extLst>
              <p:ext uri="{D42A27DB-BD31-4B8C-83A1-F6EECF244321}">
                <p14:modId xmlns:p14="http://schemas.microsoft.com/office/powerpoint/2010/main" val="749194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F7E77-4E00-4AA7-BFD7-6B899EED7648}"/>
              </a:ext>
            </a:extLst>
          </p:cNvPr>
          <p:cNvSpPr>
            <a:spLocks noGrp="1"/>
          </p:cNvSpPr>
          <p:nvPr>
            <p:ph type="body" sz="quarter" idx="14"/>
          </p:nvPr>
        </p:nvSpPr>
        <p:spPr/>
        <p:txBody>
          <a:bodyPr/>
          <a:lstStyle/>
          <a:p>
            <a:r>
              <a:rPr lang="en-US"/>
              <a:t>01.10.2016 - 31.12.2016</a:t>
            </a:r>
          </a:p>
        </p:txBody>
      </p:sp>
      <p:sp>
        <p:nvSpPr>
          <p:cNvPr id="5" name="Footer Placeholder 4">
            <a:extLst>
              <a:ext uri="{FF2B5EF4-FFF2-40B4-BE49-F238E27FC236}">
                <a16:creationId xmlns:a16="http://schemas.microsoft.com/office/drawing/2014/main" id="{8BBB2925-6360-4DB4-BDCA-AC9FF07E6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527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5E6DE-11D9-4740-B008-BD61D26895A1}"/>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6C2C4BD6-BF27-4E14-8A45-80F8F662ACAF}"/>
              </a:ext>
            </a:extLst>
          </p:cNvPr>
          <p:cNvGraphicFramePr>
            <a:graphicFrameLocks noGrp="1"/>
          </p:cNvGraphicFramePr>
          <p:nvPr>
            <p:ph type="chart" sz="quarter" idx="13"/>
            <p:extLst>
              <p:ext uri="{D42A27DB-BD31-4B8C-83A1-F6EECF244321}">
                <p14:modId xmlns:p14="http://schemas.microsoft.com/office/powerpoint/2010/main" val="352443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81EBA9-1D7C-46EE-8612-D7E161950235}"/>
              </a:ext>
            </a:extLst>
          </p:cNvPr>
          <p:cNvSpPr>
            <a:spLocks noGrp="1"/>
          </p:cNvSpPr>
          <p:nvPr>
            <p:ph type="body" sz="quarter" idx="14"/>
          </p:nvPr>
        </p:nvSpPr>
        <p:spPr/>
        <p:txBody>
          <a:bodyPr/>
          <a:lstStyle/>
          <a:p>
            <a:r>
              <a:rPr lang="en-US"/>
              <a:t>01.10.2016 - 31.12.2016</a:t>
            </a:r>
          </a:p>
        </p:txBody>
      </p:sp>
      <p:sp>
        <p:nvSpPr>
          <p:cNvPr id="5" name="Footer Placeholder 4">
            <a:extLst>
              <a:ext uri="{FF2B5EF4-FFF2-40B4-BE49-F238E27FC236}">
                <a16:creationId xmlns:a16="http://schemas.microsoft.com/office/drawing/2014/main" id="{713CCD5A-A37E-4B11-A90D-3AA818216F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886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4AC3-BAD2-404E-A9A0-139A324E99E3}"/>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6AD6E6BA-6C2C-4E40-9E63-59EFA7E3F2E8}"/>
              </a:ext>
            </a:extLst>
          </p:cNvPr>
          <p:cNvGraphicFramePr>
            <a:graphicFrameLocks noGrp="1"/>
          </p:cNvGraphicFramePr>
          <p:nvPr>
            <p:ph type="tbl" sz="quarter" idx="13"/>
            <p:extLst>
              <p:ext uri="{D42A27DB-BD31-4B8C-83A1-F6EECF244321}">
                <p14:modId xmlns:p14="http://schemas.microsoft.com/office/powerpoint/2010/main" val="1101334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31029453"/>
                    </a:ext>
                  </a:extLst>
                </a:gridCol>
                <a:gridCol w="1645920">
                  <a:extLst>
                    <a:ext uri="{9D8B030D-6E8A-4147-A177-3AD203B41FA5}">
                      <a16:colId xmlns:a16="http://schemas.microsoft.com/office/drawing/2014/main" val="899710763"/>
                    </a:ext>
                  </a:extLst>
                </a:gridCol>
                <a:gridCol w="1234440">
                  <a:extLst>
                    <a:ext uri="{9D8B030D-6E8A-4147-A177-3AD203B41FA5}">
                      <a16:colId xmlns:a16="http://schemas.microsoft.com/office/drawing/2014/main" val="3957106086"/>
                    </a:ext>
                  </a:extLst>
                </a:gridCol>
                <a:gridCol w="1234440">
                  <a:extLst>
                    <a:ext uri="{9D8B030D-6E8A-4147-A177-3AD203B41FA5}">
                      <a16:colId xmlns:a16="http://schemas.microsoft.com/office/drawing/2014/main" val="3002607955"/>
                    </a:ext>
                  </a:extLst>
                </a:gridCol>
                <a:gridCol w="1234440">
                  <a:extLst>
                    <a:ext uri="{9D8B030D-6E8A-4147-A177-3AD203B41FA5}">
                      <a16:colId xmlns:a16="http://schemas.microsoft.com/office/drawing/2014/main" val="4133641054"/>
                    </a:ext>
                  </a:extLst>
                </a:gridCol>
                <a:gridCol w="1234440">
                  <a:extLst>
                    <a:ext uri="{9D8B030D-6E8A-4147-A177-3AD203B41FA5}">
                      <a16:colId xmlns:a16="http://schemas.microsoft.com/office/drawing/2014/main" val="95188136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11256684"/>
                  </a:ext>
                </a:extLst>
              </a:tr>
              <a:tr h="370840">
                <a:tc>
                  <a:txBody>
                    <a:bodyPr/>
                    <a:lstStyle/>
                    <a:p>
                      <a:r>
                        <a:rPr lang="en-US" sz="1000"/>
                        <a:t>NDR 2</a:t>
                      </a:r>
                    </a:p>
                  </a:txBody>
                  <a:tcPr/>
                </a:tc>
                <a:tc>
                  <a:txBody>
                    <a:bodyPr/>
                    <a:lstStyle/>
                    <a:p>
                      <a:r>
                        <a:rPr lang="en-US" sz="1000"/>
                        <a:t>142670</a:t>
                      </a:r>
                    </a:p>
                  </a:txBody>
                  <a:tcPr/>
                </a:tc>
                <a:tc>
                  <a:txBody>
                    <a:bodyPr/>
                    <a:lstStyle/>
                    <a:p>
                      <a:r>
                        <a:rPr lang="en-US" sz="1000"/>
                        <a:t>77749</a:t>
                      </a:r>
                    </a:p>
                  </a:txBody>
                  <a:tcPr/>
                </a:tc>
                <a:tc>
                  <a:txBody>
                    <a:bodyPr/>
                    <a:lstStyle/>
                    <a:p>
                      <a:r>
                        <a:rPr lang="en-US" sz="1000"/>
                        <a:t>0</a:t>
                      </a:r>
                    </a:p>
                  </a:txBody>
                  <a:tcPr/>
                </a:tc>
                <a:tc>
                  <a:txBody>
                    <a:bodyPr/>
                    <a:lstStyle/>
                    <a:p>
                      <a:r>
                        <a:rPr lang="en-US" sz="1000"/>
                        <a:t>68300</a:t>
                      </a:r>
                    </a:p>
                  </a:txBody>
                  <a:tcPr/>
                </a:tc>
                <a:tc>
                  <a:txBody>
                    <a:bodyPr/>
                    <a:lstStyle/>
                    <a:p>
                      <a:r>
                        <a:rPr lang="en-US" sz="1000"/>
                        <a:t>142670</a:t>
                      </a:r>
                    </a:p>
                  </a:txBody>
                  <a:tcPr/>
                </a:tc>
                <a:extLst>
                  <a:ext uri="{0D108BD9-81ED-4DB2-BD59-A6C34878D82A}">
                    <a16:rowId xmlns:a16="http://schemas.microsoft.com/office/drawing/2014/main" val="3481123843"/>
                  </a:ext>
                </a:extLst>
              </a:tr>
            </a:tbl>
          </a:graphicData>
        </a:graphic>
      </p:graphicFrame>
      <p:sp>
        <p:nvSpPr>
          <p:cNvPr id="4" name="Text Placeholder 3">
            <a:extLst>
              <a:ext uri="{FF2B5EF4-FFF2-40B4-BE49-F238E27FC236}">
                <a16:creationId xmlns:a16="http://schemas.microsoft.com/office/drawing/2014/main" id="{8870FDAC-8EC4-45DD-B92E-4F81CCC53998}"/>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657771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1213-ABB5-4D3A-9F1C-B7A6F0F39600}"/>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095E3AD9-5914-49C9-B2CE-80E3A6D95108}"/>
              </a:ext>
            </a:extLst>
          </p:cNvPr>
          <p:cNvGraphicFramePr>
            <a:graphicFrameLocks noGrp="1"/>
          </p:cNvGraphicFramePr>
          <p:nvPr>
            <p:ph type="chart" sz="quarter" idx="13"/>
            <p:extLst>
              <p:ext uri="{D42A27DB-BD31-4B8C-83A1-F6EECF244321}">
                <p14:modId xmlns:p14="http://schemas.microsoft.com/office/powerpoint/2010/main" val="3683498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EF0456-4481-4590-9281-971277DEC239}"/>
              </a:ext>
            </a:extLst>
          </p:cNvPr>
          <p:cNvSpPr>
            <a:spLocks noGrp="1"/>
          </p:cNvSpPr>
          <p:nvPr>
            <p:ph type="body" sz="quarter" idx="14"/>
          </p:nvPr>
        </p:nvSpPr>
        <p:spPr/>
        <p:txBody>
          <a:bodyPr/>
          <a:lstStyle/>
          <a:p>
            <a:r>
              <a:rPr lang="en-US"/>
              <a:t>01.10.2016 - 31.12.2016</a:t>
            </a:r>
          </a:p>
        </p:txBody>
      </p:sp>
      <p:sp>
        <p:nvSpPr>
          <p:cNvPr id="5" name="Footer Placeholder 4">
            <a:extLst>
              <a:ext uri="{FF2B5EF4-FFF2-40B4-BE49-F238E27FC236}">
                <a16:creationId xmlns:a16="http://schemas.microsoft.com/office/drawing/2014/main" id="{D8934856-68BF-49E2-87CD-5EF6FFAE0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0924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33353-4F40-437F-BFA3-EA11EE69FC27}"/>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32BA3F56-B4BB-4D7E-84AC-302E3FE8005C}"/>
              </a:ext>
            </a:extLst>
          </p:cNvPr>
          <p:cNvGraphicFramePr>
            <a:graphicFrameLocks noGrp="1"/>
          </p:cNvGraphicFramePr>
          <p:nvPr>
            <p:ph type="tbl" sz="quarter" idx="13"/>
            <p:extLst>
              <p:ext uri="{D42A27DB-BD31-4B8C-83A1-F6EECF244321}">
                <p14:modId xmlns:p14="http://schemas.microsoft.com/office/powerpoint/2010/main" val="190150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6283000"/>
                    </a:ext>
                  </a:extLst>
                </a:gridCol>
                <a:gridCol w="1234440">
                  <a:extLst>
                    <a:ext uri="{9D8B030D-6E8A-4147-A177-3AD203B41FA5}">
                      <a16:colId xmlns:a16="http://schemas.microsoft.com/office/drawing/2014/main" val="3942653859"/>
                    </a:ext>
                  </a:extLst>
                </a:gridCol>
                <a:gridCol w="822960">
                  <a:extLst>
                    <a:ext uri="{9D8B030D-6E8A-4147-A177-3AD203B41FA5}">
                      <a16:colId xmlns:a16="http://schemas.microsoft.com/office/drawing/2014/main" val="1288843604"/>
                    </a:ext>
                  </a:extLst>
                </a:gridCol>
                <a:gridCol w="822960">
                  <a:extLst>
                    <a:ext uri="{9D8B030D-6E8A-4147-A177-3AD203B41FA5}">
                      <a16:colId xmlns:a16="http://schemas.microsoft.com/office/drawing/2014/main" val="912191655"/>
                    </a:ext>
                  </a:extLst>
                </a:gridCol>
                <a:gridCol w="822960">
                  <a:extLst>
                    <a:ext uri="{9D8B030D-6E8A-4147-A177-3AD203B41FA5}">
                      <a16:colId xmlns:a16="http://schemas.microsoft.com/office/drawing/2014/main" val="3838495244"/>
                    </a:ext>
                  </a:extLst>
                </a:gridCol>
                <a:gridCol w="822960">
                  <a:extLst>
                    <a:ext uri="{9D8B030D-6E8A-4147-A177-3AD203B41FA5}">
                      <a16:colId xmlns:a16="http://schemas.microsoft.com/office/drawing/2014/main" val="616590962"/>
                    </a:ext>
                  </a:extLst>
                </a:gridCol>
                <a:gridCol w="822960">
                  <a:extLst>
                    <a:ext uri="{9D8B030D-6E8A-4147-A177-3AD203B41FA5}">
                      <a16:colId xmlns:a16="http://schemas.microsoft.com/office/drawing/2014/main" val="2082449253"/>
                    </a:ext>
                  </a:extLst>
                </a:gridCol>
                <a:gridCol w="822960">
                  <a:extLst>
                    <a:ext uri="{9D8B030D-6E8A-4147-A177-3AD203B41FA5}">
                      <a16:colId xmlns:a16="http://schemas.microsoft.com/office/drawing/2014/main" val="183427893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69216645"/>
                  </a:ext>
                </a:extLst>
              </a:tr>
              <a:tr h="370840">
                <a:tc>
                  <a:txBody>
                    <a:bodyPr/>
                    <a:lstStyle/>
                    <a:p>
                      <a:r>
                        <a:rPr lang="en-US" sz="1000"/>
                        <a:t>NDR 2</a:t>
                      </a:r>
                    </a:p>
                  </a:txBody>
                  <a:tcPr/>
                </a:tc>
                <a:tc>
                  <a:txBody>
                    <a:bodyPr/>
                    <a:lstStyle/>
                    <a:p>
                      <a:r>
                        <a:rPr lang="en-US" sz="1000"/>
                        <a:t>914</a:t>
                      </a:r>
                    </a:p>
                  </a:txBody>
                  <a:tcPr/>
                </a:tc>
                <a:tc>
                  <a:txBody>
                    <a:bodyPr/>
                    <a:lstStyle/>
                    <a:p>
                      <a:r>
                        <a:rPr lang="en-US" sz="1000"/>
                        <a:t>274</a:t>
                      </a:r>
                    </a:p>
                  </a:txBody>
                  <a:tcPr/>
                </a:tc>
                <a:tc>
                  <a:txBody>
                    <a:bodyPr/>
                    <a:lstStyle/>
                    <a:p>
                      <a:r>
                        <a:rPr lang="en-US" sz="1000"/>
                        <a:t>156</a:t>
                      </a:r>
                    </a:p>
                  </a:txBody>
                  <a:tcPr/>
                </a:tc>
                <a:tc>
                  <a:txBody>
                    <a:bodyPr/>
                    <a:lstStyle/>
                    <a:p>
                      <a:r>
                        <a:rPr lang="en-US" sz="1000"/>
                        <a:t>27</a:t>
                      </a:r>
                    </a:p>
                  </a:txBody>
                  <a:tcPr/>
                </a:tc>
                <a:tc>
                  <a:txBody>
                    <a:bodyPr/>
                    <a:lstStyle/>
                    <a:p>
                      <a:r>
                        <a:rPr lang="en-US" sz="1000"/>
                        <a:t>415</a:t>
                      </a:r>
                    </a:p>
                  </a:txBody>
                  <a:tcPr/>
                </a:tc>
                <a:tc>
                  <a:txBody>
                    <a:bodyPr/>
                    <a:lstStyle/>
                    <a:p>
                      <a:r>
                        <a:rPr lang="en-US" sz="1000"/>
                        <a:t>0</a:t>
                      </a:r>
                    </a:p>
                  </a:txBody>
                  <a:tcPr/>
                </a:tc>
                <a:tc>
                  <a:txBody>
                    <a:bodyPr/>
                    <a:lstStyle/>
                    <a:p>
                      <a:r>
                        <a:rPr lang="en-US" sz="1000"/>
                        <a:t>42</a:t>
                      </a:r>
                    </a:p>
                  </a:txBody>
                  <a:tcPr/>
                </a:tc>
                <a:extLst>
                  <a:ext uri="{0D108BD9-81ED-4DB2-BD59-A6C34878D82A}">
                    <a16:rowId xmlns:a16="http://schemas.microsoft.com/office/drawing/2014/main" val="888326462"/>
                  </a:ext>
                </a:extLst>
              </a:tr>
            </a:tbl>
          </a:graphicData>
        </a:graphic>
      </p:graphicFrame>
      <p:sp>
        <p:nvSpPr>
          <p:cNvPr id="4" name="Text Placeholder 3">
            <a:extLst>
              <a:ext uri="{FF2B5EF4-FFF2-40B4-BE49-F238E27FC236}">
                <a16:creationId xmlns:a16="http://schemas.microsoft.com/office/drawing/2014/main" id="{3EAD3CBC-1121-40C0-9C63-436AE9A54B2D}"/>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173796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5B48-A1D4-423C-841E-9C02D18C1090}"/>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C7CD917A-A631-4134-9928-DECC19C9B8B8}"/>
              </a:ext>
            </a:extLst>
          </p:cNvPr>
          <p:cNvGraphicFramePr>
            <a:graphicFrameLocks noGrp="1"/>
          </p:cNvGraphicFramePr>
          <p:nvPr>
            <p:ph type="tbl" sz="quarter" idx="13"/>
            <p:extLst>
              <p:ext uri="{D42A27DB-BD31-4B8C-83A1-F6EECF244321}">
                <p14:modId xmlns:p14="http://schemas.microsoft.com/office/powerpoint/2010/main" val="3592221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9678022"/>
                    </a:ext>
                  </a:extLst>
                </a:gridCol>
                <a:gridCol w="822960">
                  <a:extLst>
                    <a:ext uri="{9D8B030D-6E8A-4147-A177-3AD203B41FA5}">
                      <a16:colId xmlns:a16="http://schemas.microsoft.com/office/drawing/2014/main" val="1765962770"/>
                    </a:ext>
                  </a:extLst>
                </a:gridCol>
                <a:gridCol w="822960">
                  <a:extLst>
                    <a:ext uri="{9D8B030D-6E8A-4147-A177-3AD203B41FA5}">
                      <a16:colId xmlns:a16="http://schemas.microsoft.com/office/drawing/2014/main" val="2614366605"/>
                    </a:ext>
                  </a:extLst>
                </a:gridCol>
                <a:gridCol w="822960">
                  <a:extLst>
                    <a:ext uri="{9D8B030D-6E8A-4147-A177-3AD203B41FA5}">
                      <a16:colId xmlns:a16="http://schemas.microsoft.com/office/drawing/2014/main" val="1358383546"/>
                    </a:ext>
                  </a:extLst>
                </a:gridCol>
                <a:gridCol w="822960">
                  <a:extLst>
                    <a:ext uri="{9D8B030D-6E8A-4147-A177-3AD203B41FA5}">
                      <a16:colId xmlns:a16="http://schemas.microsoft.com/office/drawing/2014/main" val="1534049367"/>
                    </a:ext>
                  </a:extLst>
                </a:gridCol>
                <a:gridCol w="822960">
                  <a:extLst>
                    <a:ext uri="{9D8B030D-6E8A-4147-A177-3AD203B41FA5}">
                      <a16:colId xmlns:a16="http://schemas.microsoft.com/office/drawing/2014/main" val="1637196341"/>
                    </a:ext>
                  </a:extLst>
                </a:gridCol>
                <a:gridCol w="822960">
                  <a:extLst>
                    <a:ext uri="{9D8B030D-6E8A-4147-A177-3AD203B41FA5}">
                      <a16:colId xmlns:a16="http://schemas.microsoft.com/office/drawing/2014/main" val="2261552872"/>
                    </a:ext>
                  </a:extLst>
                </a:gridCol>
                <a:gridCol w="822960">
                  <a:extLst>
                    <a:ext uri="{9D8B030D-6E8A-4147-A177-3AD203B41FA5}">
                      <a16:colId xmlns:a16="http://schemas.microsoft.com/office/drawing/2014/main" val="1510289536"/>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07674408"/>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3795</a:t>
                      </a:r>
                    </a:p>
                  </a:txBody>
                  <a:tcPr/>
                </a:tc>
                <a:tc>
                  <a:txBody>
                    <a:bodyPr/>
                    <a:lstStyle/>
                    <a:p>
                      <a:r>
                        <a:rPr lang="en-US" sz="1000"/>
                        <a:t>383</a:t>
                      </a:r>
                    </a:p>
                  </a:txBody>
                  <a:tcPr/>
                </a:tc>
                <a:tc>
                  <a:txBody>
                    <a:bodyPr/>
                    <a:lstStyle/>
                    <a:p>
                      <a:r>
                        <a:rPr lang="en-US" sz="1000"/>
                        <a:t>891</a:t>
                      </a:r>
                    </a:p>
                  </a:txBody>
                  <a:tcPr/>
                </a:tc>
                <a:tc>
                  <a:txBody>
                    <a:bodyPr/>
                    <a:lstStyle/>
                    <a:p>
                      <a:r>
                        <a:rPr lang="en-US" sz="1000"/>
                        <a:t>5069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95154692"/>
                  </a:ext>
                </a:extLst>
              </a:tr>
              <a:tr h="370840">
                <a:tc>
                  <a:txBody>
                    <a:bodyPr/>
                    <a:lstStyle/>
                    <a:p>
                      <a:r>
                        <a:rPr lang="de-DE" sz="1000" b="1"/>
                        <a:t>NDR 2 - 2016-12-26 20:03:30</a:t>
                      </a:r>
                      <a:r>
                        <a:rPr lang="de-DE" sz="1000"/>
                        <a:t>
2. Weihnachtsfeiertag ✔️😂</a:t>
                      </a:r>
                      <a:endParaRPr lang="en-US" sz="1000"/>
                    </a:p>
                  </a:txBody>
                  <a:tcPr/>
                </a:tc>
                <a:tc>
                  <a:txBody>
                    <a:bodyPr/>
                    <a:lstStyle/>
                    <a:p>
                      <a:r>
                        <a:rPr lang="en-US" sz="1000"/>
                        <a:t>825</a:t>
                      </a:r>
                    </a:p>
                  </a:txBody>
                  <a:tcPr/>
                </a:tc>
                <a:tc>
                  <a:txBody>
                    <a:bodyPr/>
                    <a:lstStyle/>
                    <a:p>
                      <a:r>
                        <a:rPr lang="en-US" sz="1000"/>
                        <a:t>862</a:t>
                      </a:r>
                    </a:p>
                  </a:txBody>
                  <a:tcPr/>
                </a:tc>
                <a:tc>
                  <a:txBody>
                    <a:bodyPr/>
                    <a:lstStyle/>
                    <a:p>
                      <a:r>
                        <a:rPr lang="en-US" sz="1000"/>
                        <a:t>458</a:t>
                      </a:r>
                    </a:p>
                  </a:txBody>
                  <a:tcPr/>
                </a:tc>
                <a:tc>
                  <a:txBody>
                    <a:bodyPr/>
                    <a:lstStyle/>
                    <a:p>
                      <a:r>
                        <a:rPr lang="en-US" sz="1000"/>
                        <a:t>2145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93460294"/>
                  </a:ext>
                </a:extLst>
              </a:tr>
              <a:tr h="370840">
                <a:tc>
                  <a:txBody>
                    <a:bodyPr/>
                    <a:lstStyle/>
                    <a:p>
                      <a:r>
                        <a:rPr lang="de-DE" sz="1000" b="1"/>
                        <a:t>NDR 2 - 2016-10-28 03:55:27</a:t>
                      </a:r>
                      <a:r>
                        <a:rPr lang="de-DE" sz="1000"/>
                        <a:t>
Beim Großbrand im Nautic Club haben sich Gaffer offenbar am Proviant der Feuerwehrleute bedient.</a:t>
                      </a:r>
                      <a:endParaRPr lang="en-US" sz="1000"/>
                    </a:p>
                  </a:txBody>
                  <a:tcPr/>
                </a:tc>
                <a:tc>
                  <a:txBody>
                    <a:bodyPr/>
                    <a:lstStyle/>
                    <a:p>
                      <a:r>
                        <a:rPr lang="en-US" sz="1000"/>
                        <a:t>595</a:t>
                      </a:r>
                    </a:p>
                  </a:txBody>
                  <a:tcPr/>
                </a:tc>
                <a:tc>
                  <a:txBody>
                    <a:bodyPr/>
                    <a:lstStyle/>
                    <a:p>
                      <a:r>
                        <a:rPr lang="en-US" sz="1000"/>
                        <a:t>145</a:t>
                      </a:r>
                    </a:p>
                  </a:txBody>
                  <a:tcPr/>
                </a:tc>
                <a:tc>
                  <a:txBody>
                    <a:bodyPr/>
                    <a:lstStyle/>
                    <a:p>
                      <a:r>
                        <a:rPr lang="en-US" sz="1000"/>
                        <a:t>246</a:t>
                      </a:r>
                    </a:p>
                  </a:txBody>
                  <a:tcPr/>
                </a:tc>
                <a:tc>
                  <a:txBody>
                    <a:bodyPr/>
                    <a:lstStyle/>
                    <a:p>
                      <a:r>
                        <a:rPr lang="en-US" sz="1000"/>
                        <a:t>986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752808"/>
                  </a:ext>
                </a:extLst>
              </a:tr>
              <a:tr h="370840">
                <a:tc>
                  <a:txBody>
                    <a:bodyPr/>
                    <a:lstStyle/>
                    <a:p>
                      <a:r>
                        <a:rPr lang="de-DE" sz="1000" b="1"/>
                        <a:t>NDR 2 - 2016-12-19 08:16:03</a:t>
                      </a:r>
                      <a:r>
                        <a:rPr lang="de-DE" sz="1000"/>
                        <a:t>
Die Vorfreude steigt... 🎄</a:t>
                      </a:r>
                      <a:endParaRPr lang="en-US" sz="1000"/>
                    </a:p>
                  </a:txBody>
                  <a:tcPr/>
                </a:tc>
                <a:tc>
                  <a:txBody>
                    <a:bodyPr/>
                    <a:lstStyle/>
                    <a:p>
                      <a:r>
                        <a:rPr lang="en-US" sz="1000"/>
                        <a:t>557</a:t>
                      </a:r>
                    </a:p>
                  </a:txBody>
                  <a:tcPr/>
                </a:tc>
                <a:tc>
                  <a:txBody>
                    <a:bodyPr/>
                    <a:lstStyle/>
                    <a:p>
                      <a:r>
                        <a:rPr lang="en-US" sz="1000"/>
                        <a:t>2241</a:t>
                      </a:r>
                    </a:p>
                  </a:txBody>
                  <a:tcPr/>
                </a:tc>
                <a:tc>
                  <a:txBody>
                    <a:bodyPr/>
                    <a:lstStyle/>
                    <a:p>
                      <a:r>
                        <a:rPr lang="en-US" sz="1000"/>
                        <a:t>727</a:t>
                      </a:r>
                    </a:p>
                  </a:txBody>
                  <a:tcPr/>
                </a:tc>
                <a:tc>
                  <a:txBody>
                    <a:bodyPr/>
                    <a:lstStyle/>
                    <a:p>
                      <a:r>
                        <a:rPr lang="en-US" sz="1000"/>
                        <a:t>3525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05331175"/>
                  </a:ext>
                </a:extLst>
              </a:tr>
              <a:tr h="370840">
                <a:tc>
                  <a:txBody>
                    <a:bodyPr/>
                    <a:lstStyle/>
                    <a:p>
                      <a:r>
                        <a:rPr lang="de-DE" sz="1000" b="1"/>
                        <a:t>NDR 2 - 2016-11-27 10:00:00</a:t>
                      </a:r>
                      <a:r>
                        <a:rPr lang="de-DE" sz="1000"/>
                        <a:t>
"Drei Haselnüsse für Aschenbrödel" aka "Die Unverpassbare" 👸</a:t>
                      </a:r>
                      <a:endParaRPr lang="en-US" sz="1000"/>
                    </a:p>
                  </a:txBody>
                  <a:tcPr/>
                </a:tc>
                <a:tc>
                  <a:txBody>
                    <a:bodyPr/>
                    <a:lstStyle/>
                    <a:p>
                      <a:r>
                        <a:rPr lang="en-US" sz="1000"/>
                        <a:t>512</a:t>
                      </a:r>
                    </a:p>
                  </a:txBody>
                  <a:tcPr/>
                </a:tc>
                <a:tc>
                  <a:txBody>
                    <a:bodyPr/>
                    <a:lstStyle/>
                    <a:p>
                      <a:r>
                        <a:rPr lang="en-US" sz="1000"/>
                        <a:t>1384</a:t>
                      </a:r>
                    </a:p>
                  </a:txBody>
                  <a:tcPr/>
                </a:tc>
                <a:tc>
                  <a:txBody>
                    <a:bodyPr/>
                    <a:lstStyle/>
                    <a:p>
                      <a:r>
                        <a:rPr lang="en-US" sz="1000"/>
                        <a:t>663</a:t>
                      </a:r>
                    </a:p>
                  </a:txBody>
                  <a:tcPr/>
                </a:tc>
                <a:tc>
                  <a:txBody>
                    <a:bodyPr/>
                    <a:lstStyle/>
                    <a:p>
                      <a:r>
                        <a:rPr lang="en-US" sz="1000"/>
                        <a:t>2559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8860744"/>
                  </a:ext>
                </a:extLst>
              </a:tr>
            </a:tbl>
          </a:graphicData>
        </a:graphic>
      </p:graphicFrame>
      <p:sp>
        <p:nvSpPr>
          <p:cNvPr id="4" name="Text Placeholder 3">
            <a:extLst>
              <a:ext uri="{FF2B5EF4-FFF2-40B4-BE49-F238E27FC236}">
                <a16:creationId xmlns:a16="http://schemas.microsoft.com/office/drawing/2014/main" id="{097F473B-C434-447A-90DB-1A9C0250E815}"/>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09790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C6E45-DB19-45B5-86E0-9F30B6407205}"/>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28830304-3BC0-47DC-AEB7-8752DB6926D8}"/>
              </a:ext>
            </a:extLst>
          </p:cNvPr>
          <p:cNvGraphicFramePr>
            <a:graphicFrameLocks noGrp="1"/>
          </p:cNvGraphicFramePr>
          <p:nvPr>
            <p:ph type="tbl" sz="quarter" idx="13"/>
            <p:extLst>
              <p:ext uri="{D42A27DB-BD31-4B8C-83A1-F6EECF244321}">
                <p14:modId xmlns:p14="http://schemas.microsoft.com/office/powerpoint/2010/main" val="366620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313389"/>
                    </a:ext>
                  </a:extLst>
                </a:gridCol>
                <a:gridCol w="822960">
                  <a:extLst>
                    <a:ext uri="{9D8B030D-6E8A-4147-A177-3AD203B41FA5}">
                      <a16:colId xmlns:a16="http://schemas.microsoft.com/office/drawing/2014/main" val="1421521146"/>
                    </a:ext>
                  </a:extLst>
                </a:gridCol>
                <a:gridCol w="822960">
                  <a:extLst>
                    <a:ext uri="{9D8B030D-6E8A-4147-A177-3AD203B41FA5}">
                      <a16:colId xmlns:a16="http://schemas.microsoft.com/office/drawing/2014/main" val="1880313535"/>
                    </a:ext>
                  </a:extLst>
                </a:gridCol>
                <a:gridCol w="822960">
                  <a:extLst>
                    <a:ext uri="{9D8B030D-6E8A-4147-A177-3AD203B41FA5}">
                      <a16:colId xmlns:a16="http://schemas.microsoft.com/office/drawing/2014/main" val="3353427391"/>
                    </a:ext>
                  </a:extLst>
                </a:gridCol>
                <a:gridCol w="822960">
                  <a:extLst>
                    <a:ext uri="{9D8B030D-6E8A-4147-A177-3AD203B41FA5}">
                      <a16:colId xmlns:a16="http://schemas.microsoft.com/office/drawing/2014/main" val="1327014241"/>
                    </a:ext>
                  </a:extLst>
                </a:gridCol>
                <a:gridCol w="822960">
                  <a:extLst>
                    <a:ext uri="{9D8B030D-6E8A-4147-A177-3AD203B41FA5}">
                      <a16:colId xmlns:a16="http://schemas.microsoft.com/office/drawing/2014/main" val="2173535564"/>
                    </a:ext>
                  </a:extLst>
                </a:gridCol>
                <a:gridCol w="822960">
                  <a:extLst>
                    <a:ext uri="{9D8B030D-6E8A-4147-A177-3AD203B41FA5}">
                      <a16:colId xmlns:a16="http://schemas.microsoft.com/office/drawing/2014/main" val="1729116411"/>
                    </a:ext>
                  </a:extLst>
                </a:gridCol>
                <a:gridCol w="822960">
                  <a:extLst>
                    <a:ext uri="{9D8B030D-6E8A-4147-A177-3AD203B41FA5}">
                      <a16:colId xmlns:a16="http://schemas.microsoft.com/office/drawing/2014/main" val="677401793"/>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11115295"/>
                  </a:ext>
                </a:extLst>
              </a:tr>
              <a:tr h="370840">
                <a:tc>
                  <a:txBody>
                    <a:bodyPr/>
                    <a:lstStyle/>
                    <a:p>
                      <a:r>
                        <a:rPr lang="de-DE" sz="1000" b="1"/>
                        <a:t>NDR 2 - 2016-12-31 05:59:00</a:t>
                      </a:r>
                      <a:r>
                        <a:rPr lang="de-DE" sz="1000"/>
                        <a:t>
🚫🚫🚫 Diese Runde ist beendet. Weiter geht es im neuen Posting weiter oben. ⬆ Viel Spaß! 🚫🚫🚫
Heute ist NDR 2 außer Rand und Band! 🎉🔈🔜🎤🎆 Wünscht euch zwischen 8 und 20 Uhr, was ihr wollt! #NDR2HitmixXXL</a:t>
                      </a:r>
                      <a:endParaRPr lang="en-US" sz="1000"/>
                    </a:p>
                  </a:txBody>
                  <a:tcPr/>
                </a:tc>
                <a:tc>
                  <a:txBody>
                    <a:bodyPr/>
                    <a:lstStyle/>
                    <a:p>
                      <a:r>
                        <a:rPr lang="en-US" sz="1000"/>
                        <a:t>1310</a:t>
                      </a:r>
                    </a:p>
                  </a:txBody>
                  <a:tcPr/>
                </a:tc>
                <a:tc>
                  <a:txBody>
                    <a:bodyPr/>
                    <a:lstStyle/>
                    <a:p>
                      <a:r>
                        <a:rPr lang="en-US" sz="1000"/>
                        <a:t>294</a:t>
                      </a:r>
                    </a:p>
                  </a:txBody>
                  <a:tcPr/>
                </a:tc>
                <a:tc>
                  <a:txBody>
                    <a:bodyPr/>
                    <a:lstStyle/>
                    <a:p>
                      <a:r>
                        <a:rPr lang="en-US" sz="1000"/>
                        <a:t>28</a:t>
                      </a:r>
                    </a:p>
                  </a:txBody>
                  <a:tcPr/>
                </a:tc>
                <a:tc>
                  <a:txBody>
                    <a:bodyPr/>
                    <a:lstStyle/>
                    <a:p>
                      <a:r>
                        <a:rPr lang="en-US" sz="1000"/>
                        <a:t>1632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62682107"/>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891</a:t>
                      </a:r>
                    </a:p>
                  </a:txBody>
                  <a:tcPr/>
                </a:tc>
                <a:tc>
                  <a:txBody>
                    <a:bodyPr/>
                    <a:lstStyle/>
                    <a:p>
                      <a:r>
                        <a:rPr lang="en-US" sz="1000"/>
                        <a:t>383</a:t>
                      </a:r>
                    </a:p>
                  </a:txBody>
                  <a:tcPr/>
                </a:tc>
                <a:tc>
                  <a:txBody>
                    <a:bodyPr/>
                    <a:lstStyle/>
                    <a:p>
                      <a:r>
                        <a:rPr lang="en-US" sz="1000"/>
                        <a:t>3795</a:t>
                      </a:r>
                    </a:p>
                  </a:txBody>
                  <a:tcPr/>
                </a:tc>
                <a:tc>
                  <a:txBody>
                    <a:bodyPr/>
                    <a:lstStyle/>
                    <a:p>
                      <a:r>
                        <a:rPr lang="en-US" sz="1000"/>
                        <a:t>5069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90812454"/>
                  </a:ext>
                </a:extLst>
              </a:tr>
              <a:tr h="370840">
                <a:tc>
                  <a:txBody>
                    <a:bodyPr/>
                    <a:lstStyle/>
                    <a:p>
                      <a:r>
                        <a:rPr lang="de-DE" sz="1000" b="1"/>
                        <a:t>NDR 2 - 2016-12-19 08:16:03</a:t>
                      </a:r>
                      <a:r>
                        <a:rPr lang="de-DE" sz="1000"/>
                        <a:t>
Die Vorfreude steigt... 🎄</a:t>
                      </a:r>
                      <a:endParaRPr lang="en-US" sz="1000"/>
                    </a:p>
                  </a:txBody>
                  <a:tcPr/>
                </a:tc>
                <a:tc>
                  <a:txBody>
                    <a:bodyPr/>
                    <a:lstStyle/>
                    <a:p>
                      <a:r>
                        <a:rPr lang="en-US" sz="1000"/>
                        <a:t>727</a:t>
                      </a:r>
                    </a:p>
                  </a:txBody>
                  <a:tcPr/>
                </a:tc>
                <a:tc>
                  <a:txBody>
                    <a:bodyPr/>
                    <a:lstStyle/>
                    <a:p>
                      <a:r>
                        <a:rPr lang="en-US" sz="1000"/>
                        <a:t>2241</a:t>
                      </a:r>
                    </a:p>
                  </a:txBody>
                  <a:tcPr/>
                </a:tc>
                <a:tc>
                  <a:txBody>
                    <a:bodyPr/>
                    <a:lstStyle/>
                    <a:p>
                      <a:r>
                        <a:rPr lang="en-US" sz="1000"/>
                        <a:t>557</a:t>
                      </a:r>
                    </a:p>
                  </a:txBody>
                  <a:tcPr/>
                </a:tc>
                <a:tc>
                  <a:txBody>
                    <a:bodyPr/>
                    <a:lstStyle/>
                    <a:p>
                      <a:r>
                        <a:rPr lang="en-US" sz="1000"/>
                        <a:t>3525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7888668"/>
                  </a:ext>
                </a:extLst>
              </a:tr>
              <a:tr h="370840">
                <a:tc>
                  <a:txBody>
                    <a:bodyPr/>
                    <a:lstStyle/>
                    <a:p>
                      <a:r>
                        <a:rPr lang="de-DE" sz="1000" b="1"/>
                        <a:t>NDR 2 - 2016-11-27 10:00:00</a:t>
                      </a:r>
                      <a:r>
                        <a:rPr lang="de-DE" sz="1000"/>
                        <a:t>
"Drei Haselnüsse für Aschenbrödel" aka "Die Unverpassbare" 👸</a:t>
                      </a:r>
                      <a:endParaRPr lang="en-US" sz="1000"/>
                    </a:p>
                  </a:txBody>
                  <a:tcPr/>
                </a:tc>
                <a:tc>
                  <a:txBody>
                    <a:bodyPr/>
                    <a:lstStyle/>
                    <a:p>
                      <a:r>
                        <a:rPr lang="en-US" sz="1000"/>
                        <a:t>663</a:t>
                      </a:r>
                    </a:p>
                  </a:txBody>
                  <a:tcPr/>
                </a:tc>
                <a:tc>
                  <a:txBody>
                    <a:bodyPr/>
                    <a:lstStyle/>
                    <a:p>
                      <a:r>
                        <a:rPr lang="en-US" sz="1000"/>
                        <a:t>1384</a:t>
                      </a:r>
                    </a:p>
                  </a:txBody>
                  <a:tcPr/>
                </a:tc>
                <a:tc>
                  <a:txBody>
                    <a:bodyPr/>
                    <a:lstStyle/>
                    <a:p>
                      <a:r>
                        <a:rPr lang="en-US" sz="1000"/>
                        <a:t>512</a:t>
                      </a:r>
                    </a:p>
                  </a:txBody>
                  <a:tcPr/>
                </a:tc>
                <a:tc>
                  <a:txBody>
                    <a:bodyPr/>
                    <a:lstStyle/>
                    <a:p>
                      <a:r>
                        <a:rPr lang="en-US" sz="1000"/>
                        <a:t>2559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3233418"/>
                  </a:ext>
                </a:extLst>
              </a:tr>
              <a:tr h="370840">
                <a:tc>
                  <a:txBody>
                    <a:bodyPr/>
                    <a:lstStyle/>
                    <a:p>
                      <a:r>
                        <a:rPr lang="de-DE" sz="1000" b="1"/>
                        <a:t>NDR 2 - 2016-12-31 13:00:01</a:t>
                      </a:r>
                      <a:r>
                        <a:rPr lang="de-DE" sz="1000"/>
                        <a:t>
Das WarmUp für den Jahreswechsel: Postet eure Partysongs ganz einfach hier und feiert bis um 20 Uhr am Radio mit!</a:t>
                      </a:r>
                      <a:endParaRPr lang="en-US" sz="1000"/>
                    </a:p>
                  </a:txBody>
                  <a:tcPr/>
                </a:tc>
                <a:tc>
                  <a:txBody>
                    <a:bodyPr/>
                    <a:lstStyle/>
                    <a:p>
                      <a:r>
                        <a:rPr lang="en-US" sz="1000"/>
                        <a:t>657</a:t>
                      </a:r>
                    </a:p>
                  </a:txBody>
                  <a:tcPr/>
                </a:tc>
                <a:tc>
                  <a:txBody>
                    <a:bodyPr/>
                    <a:lstStyle/>
                    <a:p>
                      <a:r>
                        <a:rPr lang="en-US" sz="1000"/>
                        <a:t>71</a:t>
                      </a:r>
                    </a:p>
                  </a:txBody>
                  <a:tcPr/>
                </a:tc>
                <a:tc>
                  <a:txBody>
                    <a:bodyPr/>
                    <a:lstStyle/>
                    <a:p>
                      <a:r>
                        <a:rPr lang="en-US" sz="1000"/>
                        <a:t>0</a:t>
                      </a:r>
                    </a:p>
                  </a:txBody>
                  <a:tcPr/>
                </a:tc>
                <a:tc>
                  <a:txBody>
                    <a:bodyPr/>
                    <a:lstStyle/>
                    <a:p>
                      <a:r>
                        <a:rPr lang="en-US" sz="1000"/>
                        <a:t>728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49371916"/>
                  </a:ext>
                </a:extLst>
              </a:tr>
            </a:tbl>
          </a:graphicData>
        </a:graphic>
      </p:graphicFrame>
      <p:sp>
        <p:nvSpPr>
          <p:cNvPr id="4" name="Text Placeholder 3">
            <a:extLst>
              <a:ext uri="{FF2B5EF4-FFF2-40B4-BE49-F238E27FC236}">
                <a16:creationId xmlns:a16="http://schemas.microsoft.com/office/drawing/2014/main" id="{75D214AD-1788-4A0F-826F-E61553BB603A}"/>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576952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21150-6922-47A2-969A-40C9395A33A4}"/>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61711566-5EA0-4988-AFB2-D5016B83DBCF}"/>
              </a:ext>
            </a:extLst>
          </p:cNvPr>
          <p:cNvGraphicFramePr>
            <a:graphicFrameLocks noGrp="1"/>
          </p:cNvGraphicFramePr>
          <p:nvPr>
            <p:ph type="tbl" sz="quarter" idx="13"/>
            <p:extLst>
              <p:ext uri="{D42A27DB-BD31-4B8C-83A1-F6EECF244321}">
                <p14:modId xmlns:p14="http://schemas.microsoft.com/office/powerpoint/2010/main" val="3736474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9862529"/>
                    </a:ext>
                  </a:extLst>
                </a:gridCol>
                <a:gridCol w="822960">
                  <a:extLst>
                    <a:ext uri="{9D8B030D-6E8A-4147-A177-3AD203B41FA5}">
                      <a16:colId xmlns:a16="http://schemas.microsoft.com/office/drawing/2014/main" val="2964142919"/>
                    </a:ext>
                  </a:extLst>
                </a:gridCol>
                <a:gridCol w="822960">
                  <a:extLst>
                    <a:ext uri="{9D8B030D-6E8A-4147-A177-3AD203B41FA5}">
                      <a16:colId xmlns:a16="http://schemas.microsoft.com/office/drawing/2014/main" val="253870462"/>
                    </a:ext>
                  </a:extLst>
                </a:gridCol>
                <a:gridCol w="822960">
                  <a:extLst>
                    <a:ext uri="{9D8B030D-6E8A-4147-A177-3AD203B41FA5}">
                      <a16:colId xmlns:a16="http://schemas.microsoft.com/office/drawing/2014/main" val="3075413577"/>
                    </a:ext>
                  </a:extLst>
                </a:gridCol>
                <a:gridCol w="822960">
                  <a:extLst>
                    <a:ext uri="{9D8B030D-6E8A-4147-A177-3AD203B41FA5}">
                      <a16:colId xmlns:a16="http://schemas.microsoft.com/office/drawing/2014/main" val="187359563"/>
                    </a:ext>
                  </a:extLst>
                </a:gridCol>
                <a:gridCol w="822960">
                  <a:extLst>
                    <a:ext uri="{9D8B030D-6E8A-4147-A177-3AD203B41FA5}">
                      <a16:colId xmlns:a16="http://schemas.microsoft.com/office/drawing/2014/main" val="2464585962"/>
                    </a:ext>
                  </a:extLst>
                </a:gridCol>
                <a:gridCol w="822960">
                  <a:extLst>
                    <a:ext uri="{9D8B030D-6E8A-4147-A177-3AD203B41FA5}">
                      <a16:colId xmlns:a16="http://schemas.microsoft.com/office/drawing/2014/main" val="2158033756"/>
                    </a:ext>
                  </a:extLst>
                </a:gridCol>
                <a:gridCol w="822960">
                  <a:extLst>
                    <a:ext uri="{9D8B030D-6E8A-4147-A177-3AD203B41FA5}">
                      <a16:colId xmlns:a16="http://schemas.microsoft.com/office/drawing/2014/main" val="3145644795"/>
                    </a:ext>
                  </a:extLst>
                </a:gridCol>
                <a:gridCol w="822960">
                  <a:extLst>
                    <a:ext uri="{9D8B030D-6E8A-4147-A177-3AD203B41FA5}">
                      <a16:colId xmlns:a16="http://schemas.microsoft.com/office/drawing/2014/main" val="1323887737"/>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45642843"/>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8.7%</a:t>
                      </a:r>
                    </a:p>
                  </a:txBody>
                  <a:tcPr/>
                </a:tc>
                <a:tc>
                  <a:txBody>
                    <a:bodyPr/>
                    <a:lstStyle/>
                    <a:p>
                      <a:r>
                        <a:rPr lang="en-US" sz="1000"/>
                        <a:t>45421</a:t>
                      </a:r>
                    </a:p>
                  </a:txBody>
                  <a:tcPr/>
                </a:tc>
                <a:tc>
                  <a:txBody>
                    <a:bodyPr/>
                    <a:lstStyle/>
                    <a:p>
                      <a:r>
                        <a:rPr lang="en-US" sz="1000"/>
                        <a:t>520459</a:t>
                      </a:r>
                    </a:p>
                  </a:txBody>
                  <a:tcPr/>
                </a:tc>
                <a:tc>
                  <a:txBody>
                    <a:bodyPr/>
                    <a:lstStyle/>
                    <a:p>
                      <a:r>
                        <a:rPr lang="en-US" sz="1000"/>
                        <a:t>71305</a:t>
                      </a:r>
                    </a:p>
                  </a:txBody>
                  <a:tcPr/>
                </a:tc>
                <a:tc>
                  <a:txBody>
                    <a:bodyPr/>
                    <a:lstStyle/>
                    <a:p>
                      <a:r>
                        <a:rPr lang="en-US" sz="1000"/>
                        <a:t>13.7%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2492876"/>
                  </a:ext>
                </a:extLst>
              </a:tr>
              <a:tr h="370840">
                <a:tc>
                  <a:txBody>
                    <a:bodyPr/>
                    <a:lstStyle/>
                    <a:p>
                      <a:r>
                        <a:rPr lang="de-DE" sz="1000" b="1"/>
                        <a:t>NDR 2 - 2016-11-21 08:50:00</a:t>
                      </a:r>
                      <a:r>
                        <a:rPr lang="de-DE" sz="1000"/>
                        <a:t>
Eine furchtbare Tat in Hameln... 😡</a:t>
                      </a:r>
                      <a:endParaRPr lang="en-US" sz="1000"/>
                    </a:p>
                  </a:txBody>
                  <a:tcPr/>
                </a:tc>
                <a:tc>
                  <a:txBody>
                    <a:bodyPr/>
                    <a:lstStyle/>
                    <a:p>
                      <a:r>
                        <a:rPr lang="en-US" sz="1000"/>
                        <a:t>6.6%</a:t>
                      </a:r>
                    </a:p>
                  </a:txBody>
                  <a:tcPr/>
                </a:tc>
                <a:tc>
                  <a:txBody>
                    <a:bodyPr/>
                    <a:lstStyle/>
                    <a:p>
                      <a:r>
                        <a:rPr lang="en-US" sz="1000"/>
                        <a:t>5311</a:t>
                      </a:r>
                    </a:p>
                  </a:txBody>
                  <a:tcPr/>
                </a:tc>
                <a:tc>
                  <a:txBody>
                    <a:bodyPr/>
                    <a:lstStyle/>
                    <a:p>
                      <a:r>
                        <a:rPr lang="en-US" sz="1000"/>
                        <a:t>80653</a:t>
                      </a:r>
                    </a:p>
                  </a:txBody>
                  <a:tcPr/>
                </a:tc>
                <a:tc>
                  <a:txBody>
                    <a:bodyPr/>
                    <a:lstStyle/>
                    <a:p>
                      <a:r>
                        <a:rPr lang="en-US" sz="1000"/>
                        <a:t>7439</a:t>
                      </a:r>
                    </a:p>
                  </a:txBody>
                  <a:tcPr/>
                </a:tc>
                <a:tc>
                  <a:txBody>
                    <a:bodyPr/>
                    <a:lstStyle/>
                    <a:p>
                      <a:r>
                        <a:rPr lang="en-US" sz="1000"/>
                        <a:t>9.2%</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22290953"/>
                  </a:ext>
                </a:extLst>
              </a:tr>
              <a:tr h="370840">
                <a:tc>
                  <a:txBody>
                    <a:bodyPr/>
                    <a:lstStyle/>
                    <a:p>
                      <a:r>
                        <a:rPr lang="de-DE" sz="1000" b="1"/>
                        <a:t>NDR 2 - 2016-11-06 08:33:35</a:t>
                      </a:r>
                      <a:r>
                        <a:rPr lang="de-DE" sz="1000"/>
                        <a:t>
Volltreffer gegen das Gruselclown-Unwesen!</a:t>
                      </a:r>
                      <a:endParaRPr lang="en-US" sz="1000"/>
                    </a:p>
                  </a:txBody>
                  <a:tcPr/>
                </a:tc>
                <a:tc>
                  <a:txBody>
                    <a:bodyPr/>
                    <a:lstStyle/>
                    <a:p>
                      <a:r>
                        <a:rPr lang="en-US" sz="1000"/>
                        <a:t>6.6%</a:t>
                      </a:r>
                    </a:p>
                  </a:txBody>
                  <a:tcPr/>
                </a:tc>
                <a:tc>
                  <a:txBody>
                    <a:bodyPr/>
                    <a:lstStyle/>
                    <a:p>
                      <a:r>
                        <a:rPr lang="en-US" sz="1000"/>
                        <a:t>5336</a:t>
                      </a:r>
                    </a:p>
                  </a:txBody>
                  <a:tcPr/>
                </a:tc>
                <a:tc>
                  <a:txBody>
                    <a:bodyPr/>
                    <a:lstStyle/>
                    <a:p>
                      <a:r>
                        <a:rPr lang="en-US" sz="1000"/>
                        <a:t>80779</a:t>
                      </a:r>
                    </a:p>
                  </a:txBody>
                  <a:tcPr/>
                </a:tc>
                <a:tc>
                  <a:txBody>
                    <a:bodyPr/>
                    <a:lstStyle/>
                    <a:p>
                      <a:r>
                        <a:rPr lang="en-US" sz="1000"/>
                        <a:t>6403</a:t>
                      </a:r>
                    </a:p>
                  </a:txBody>
                  <a:tcPr/>
                </a:tc>
                <a:tc>
                  <a:txBody>
                    <a:bodyPr/>
                    <a:lstStyle/>
                    <a:p>
                      <a:r>
                        <a:rPr lang="en-US" sz="1000"/>
                        <a:t>7.9%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0900931"/>
                  </a:ext>
                </a:extLst>
              </a:tr>
              <a:tr h="370840">
                <a:tc>
                  <a:txBody>
                    <a:bodyPr/>
                    <a:lstStyle/>
                    <a:p>
                      <a:r>
                        <a:rPr lang="de-DE" sz="1000" b="1"/>
                        <a:t>NDR 2 - 2016-12-01 17:40:01</a:t>
                      </a:r>
                      <a:r>
                        <a:rPr lang="de-DE" sz="1000"/>
                        <a:t>
Die Polizei in Niedersachsen hat den weltweit größten Cyber-Ermittlungs-Coup gelandet! Mehr Infos: ndr.de/verden356.html</a:t>
                      </a:r>
                      <a:endParaRPr lang="en-US" sz="1000"/>
                    </a:p>
                  </a:txBody>
                  <a:tcPr/>
                </a:tc>
                <a:tc>
                  <a:txBody>
                    <a:bodyPr/>
                    <a:lstStyle/>
                    <a:p>
                      <a:r>
                        <a:rPr lang="en-US" sz="1000"/>
                        <a:t>5.8%</a:t>
                      </a:r>
                    </a:p>
                  </a:txBody>
                  <a:tcPr/>
                </a:tc>
                <a:tc>
                  <a:txBody>
                    <a:bodyPr/>
                    <a:lstStyle/>
                    <a:p>
                      <a:r>
                        <a:rPr lang="en-US" sz="1000"/>
                        <a:t>1895</a:t>
                      </a:r>
                    </a:p>
                  </a:txBody>
                  <a:tcPr/>
                </a:tc>
                <a:tc>
                  <a:txBody>
                    <a:bodyPr/>
                    <a:lstStyle/>
                    <a:p>
                      <a:r>
                        <a:rPr lang="en-US" sz="1000"/>
                        <a:t>32816</a:t>
                      </a:r>
                    </a:p>
                  </a:txBody>
                  <a:tcPr/>
                </a:tc>
                <a:tc>
                  <a:txBody>
                    <a:bodyPr/>
                    <a:lstStyle/>
                    <a:p>
                      <a:r>
                        <a:rPr lang="en-US" sz="1000"/>
                        <a:t>2088</a:t>
                      </a:r>
                    </a:p>
                  </a:txBody>
                  <a:tcPr/>
                </a:tc>
                <a:tc>
                  <a:txBody>
                    <a:bodyPr/>
                    <a:lstStyle/>
                    <a:p>
                      <a:r>
                        <a:rPr lang="en-US" sz="1000"/>
                        <a:t>6.4%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52751934"/>
                  </a:ext>
                </a:extLst>
              </a:tr>
              <a:tr h="370840">
                <a:tc>
                  <a:txBody>
                    <a:bodyPr/>
                    <a:lstStyle/>
                    <a:p>
                      <a:r>
                        <a:rPr lang="de-DE" sz="1000" b="1"/>
                        <a:t>NDR 2 - 2016-12-03 12:37:41</a:t>
                      </a:r>
                      <a:r>
                        <a:rPr lang="de-DE" sz="1000"/>
                        <a:t>
Vier junge Männer mit Pkw in die Elbe gestürzt, Beifahrer kam ums Leben</a:t>
                      </a:r>
                      <a:endParaRPr lang="en-US" sz="1000"/>
                    </a:p>
                  </a:txBody>
                  <a:tcPr/>
                </a:tc>
                <a:tc>
                  <a:txBody>
                    <a:bodyPr/>
                    <a:lstStyle/>
                    <a:p>
                      <a:r>
                        <a:rPr lang="en-US" sz="1000"/>
                        <a:t>4.6%</a:t>
                      </a:r>
                    </a:p>
                  </a:txBody>
                  <a:tcPr/>
                </a:tc>
                <a:tc>
                  <a:txBody>
                    <a:bodyPr/>
                    <a:lstStyle/>
                    <a:p>
                      <a:r>
                        <a:rPr lang="en-US" sz="1000"/>
                        <a:t>2627</a:t>
                      </a:r>
                    </a:p>
                  </a:txBody>
                  <a:tcPr/>
                </a:tc>
                <a:tc>
                  <a:txBody>
                    <a:bodyPr/>
                    <a:lstStyle/>
                    <a:p>
                      <a:r>
                        <a:rPr lang="en-US" sz="1000"/>
                        <a:t>57664</a:t>
                      </a:r>
                    </a:p>
                  </a:txBody>
                  <a:tcPr/>
                </a:tc>
                <a:tc>
                  <a:txBody>
                    <a:bodyPr/>
                    <a:lstStyle/>
                    <a:p>
                      <a:r>
                        <a:rPr lang="en-US" sz="1000"/>
                        <a:t>3279</a:t>
                      </a:r>
                    </a:p>
                  </a:txBody>
                  <a:tcPr/>
                </a:tc>
                <a:tc>
                  <a:txBody>
                    <a:bodyPr/>
                    <a:lstStyle/>
                    <a:p>
                      <a:r>
                        <a:rPr lang="en-US" sz="1000"/>
                        <a:t>5.7%</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88807618"/>
                  </a:ext>
                </a:extLst>
              </a:tr>
            </a:tbl>
          </a:graphicData>
        </a:graphic>
      </p:graphicFrame>
      <p:sp>
        <p:nvSpPr>
          <p:cNvPr id="4" name="Text Placeholder 3">
            <a:extLst>
              <a:ext uri="{FF2B5EF4-FFF2-40B4-BE49-F238E27FC236}">
                <a16:creationId xmlns:a16="http://schemas.microsoft.com/office/drawing/2014/main" id="{DDFC4086-F4F0-4D9D-B81B-60C03A76E816}"/>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4104734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B424D-0789-4E41-9BEF-5B8B13AA4AFF}"/>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D563ADBE-B6D4-42FF-B3AD-ABCA46FECC5F}"/>
              </a:ext>
            </a:extLst>
          </p:cNvPr>
          <p:cNvGraphicFramePr>
            <a:graphicFrameLocks noGrp="1"/>
          </p:cNvGraphicFramePr>
          <p:nvPr>
            <p:ph type="tbl" sz="quarter" idx="13"/>
            <p:extLst>
              <p:ext uri="{D42A27DB-BD31-4B8C-83A1-F6EECF244321}">
                <p14:modId xmlns:p14="http://schemas.microsoft.com/office/powerpoint/2010/main" val="1020161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8464441"/>
                    </a:ext>
                  </a:extLst>
                </a:gridCol>
                <a:gridCol w="822960">
                  <a:extLst>
                    <a:ext uri="{9D8B030D-6E8A-4147-A177-3AD203B41FA5}">
                      <a16:colId xmlns:a16="http://schemas.microsoft.com/office/drawing/2014/main" val="4114710673"/>
                    </a:ext>
                  </a:extLst>
                </a:gridCol>
                <a:gridCol w="822960">
                  <a:extLst>
                    <a:ext uri="{9D8B030D-6E8A-4147-A177-3AD203B41FA5}">
                      <a16:colId xmlns:a16="http://schemas.microsoft.com/office/drawing/2014/main" val="1869881255"/>
                    </a:ext>
                  </a:extLst>
                </a:gridCol>
                <a:gridCol w="822960">
                  <a:extLst>
                    <a:ext uri="{9D8B030D-6E8A-4147-A177-3AD203B41FA5}">
                      <a16:colId xmlns:a16="http://schemas.microsoft.com/office/drawing/2014/main" val="114442653"/>
                    </a:ext>
                  </a:extLst>
                </a:gridCol>
                <a:gridCol w="822960">
                  <a:extLst>
                    <a:ext uri="{9D8B030D-6E8A-4147-A177-3AD203B41FA5}">
                      <a16:colId xmlns:a16="http://schemas.microsoft.com/office/drawing/2014/main" val="2175365150"/>
                    </a:ext>
                  </a:extLst>
                </a:gridCol>
                <a:gridCol w="822960">
                  <a:extLst>
                    <a:ext uri="{9D8B030D-6E8A-4147-A177-3AD203B41FA5}">
                      <a16:colId xmlns:a16="http://schemas.microsoft.com/office/drawing/2014/main" val="1074795235"/>
                    </a:ext>
                  </a:extLst>
                </a:gridCol>
                <a:gridCol w="822960">
                  <a:extLst>
                    <a:ext uri="{9D8B030D-6E8A-4147-A177-3AD203B41FA5}">
                      <a16:colId xmlns:a16="http://schemas.microsoft.com/office/drawing/2014/main" val="292323327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69651020"/>
                  </a:ext>
                </a:extLst>
              </a:tr>
              <a:tr h="370840">
                <a:tc>
                  <a:txBody>
                    <a:bodyPr/>
                    <a:lstStyle/>
                    <a:p>
                      <a:r>
                        <a:rPr lang="de-DE" sz="1000" b="1"/>
                        <a:t>NDR 2 - 2016-11-11 16:16:38</a:t>
                      </a:r>
                      <a:r>
                        <a:rPr lang="de-DE" sz="1000"/>
                        <a:t>
Mark Forster singt "Chöre" und IHR singt mit! 
Dankeschön an alle für's Mitmachen. :-)
Das Video zur NDR 2 Live-Session in voller Länge gibt's auf unserer Homepage: 
ndr2.de/markforster572.html</a:t>
                      </a:r>
                      <a:endParaRPr lang="en-US" sz="1000"/>
                    </a:p>
                  </a:txBody>
                  <a:tcPr/>
                </a:tc>
                <a:tc>
                  <a:txBody>
                    <a:bodyPr/>
                    <a:lstStyle/>
                    <a:p>
                      <a:r>
                        <a:rPr lang="en-US" sz="1000"/>
                        <a:t>44259</a:t>
                      </a:r>
                    </a:p>
                  </a:txBody>
                  <a:tcPr/>
                </a:tc>
                <a:tc>
                  <a:txBody>
                    <a:bodyPr/>
                    <a:lstStyle/>
                    <a:p>
                      <a:r>
                        <a:rPr lang="en-US" sz="1000"/>
                        <a:t>17864</a:t>
                      </a:r>
                    </a:p>
                  </a:txBody>
                  <a:tcPr/>
                </a:tc>
                <a:tc>
                  <a:txBody>
                    <a:bodyPr/>
                    <a:lstStyle/>
                    <a:p>
                      <a:r>
                        <a:rPr lang="en-US" sz="1000"/>
                        <a:t>11%</a:t>
                      </a:r>
                    </a:p>
                  </a:txBody>
                  <a:tcPr/>
                </a:tc>
                <a:tc>
                  <a:txBody>
                    <a:bodyPr/>
                    <a:lstStyle/>
                    <a:p>
                      <a:r>
                        <a:rPr lang="en-US" sz="1000"/>
                        <a:t>0:48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11752053"/>
                  </a:ext>
                </a:extLst>
              </a:tr>
              <a:tr h="370840">
                <a:tc>
                  <a:txBody>
                    <a:bodyPr/>
                    <a:lstStyle/>
                    <a:p>
                      <a:r>
                        <a:rPr lang="de-DE" sz="1000" b="1"/>
                        <a:t>NDR 2 - 2016-10-12 14:59:07</a:t>
                      </a:r>
                      <a:r>
                        <a:rPr lang="de-DE" sz="1000"/>
                        <a:t>
In die Hände klatschen und dabei ein #Selfie machen? 📱😜👏 Elke und Jens probieren's aus. Alles, was ihr dafür braucht: einen Spiegel, eine weiche Unterlage und Mut zu albernen Bildern. Ach ja, auffangen wäre auch nicht schlecht.#HighFiveSelfie</a:t>
                      </a:r>
                      <a:endParaRPr lang="en-US" sz="1000"/>
                    </a:p>
                  </a:txBody>
                  <a:tcPr/>
                </a:tc>
                <a:tc>
                  <a:txBody>
                    <a:bodyPr/>
                    <a:lstStyle/>
                    <a:p>
                      <a:r>
                        <a:rPr lang="en-US" sz="1000"/>
                        <a:t>21922</a:t>
                      </a:r>
                    </a:p>
                  </a:txBody>
                  <a:tcPr/>
                </a:tc>
                <a:tc>
                  <a:txBody>
                    <a:bodyPr/>
                    <a:lstStyle/>
                    <a:p>
                      <a:r>
                        <a:rPr lang="en-US" sz="1000"/>
                        <a:t>11778</a:t>
                      </a:r>
                    </a:p>
                  </a:txBody>
                  <a:tcPr/>
                </a:tc>
                <a:tc>
                  <a:txBody>
                    <a:bodyPr/>
                    <a:lstStyle/>
                    <a:p>
                      <a:r>
                        <a:rPr lang="en-US" sz="1000"/>
                        <a:t>21%</a:t>
                      </a:r>
                    </a:p>
                  </a:txBody>
                  <a:tcPr/>
                </a:tc>
                <a:tc>
                  <a:txBody>
                    <a:bodyPr/>
                    <a:lstStyle/>
                    <a:p>
                      <a:r>
                        <a:rPr lang="en-US" sz="1000"/>
                        <a:t>0:52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0089860"/>
                  </a:ext>
                </a:extLst>
              </a:tr>
              <a:tr h="370840">
                <a:tc>
                  <a:txBody>
                    <a:bodyPr/>
                    <a:lstStyle/>
                    <a:p>
                      <a:r>
                        <a:rPr lang="de-DE" sz="1000" b="1"/>
                        <a:t>NDR 2 - 2016-11-16 18:40:47</a:t>
                      </a:r>
                      <a:r>
                        <a:rPr lang="de-DE" sz="1000"/>
                        <a:t>
Elke Wiswedel aus dem neuen #NDR2Nachmittag stolpert auf der Suche nach frischem Kaffee in die #MannequinChallenge.</a:t>
                      </a:r>
                      <a:endParaRPr lang="en-US" sz="1000"/>
                    </a:p>
                  </a:txBody>
                  <a:tcPr/>
                </a:tc>
                <a:tc>
                  <a:txBody>
                    <a:bodyPr/>
                    <a:lstStyle/>
                    <a:p>
                      <a:r>
                        <a:rPr lang="en-US" sz="1000"/>
                        <a:t>26308</a:t>
                      </a:r>
                    </a:p>
                  </a:txBody>
                  <a:tcPr/>
                </a:tc>
                <a:tc>
                  <a:txBody>
                    <a:bodyPr/>
                    <a:lstStyle/>
                    <a:p>
                      <a:r>
                        <a:rPr lang="en-US" sz="1000"/>
                        <a:t>10934</a:t>
                      </a:r>
                    </a:p>
                  </a:txBody>
                  <a:tcPr/>
                </a:tc>
                <a:tc>
                  <a:txBody>
                    <a:bodyPr/>
                    <a:lstStyle/>
                    <a:p>
                      <a:r>
                        <a:rPr lang="en-US" sz="1000"/>
                        <a:t>18%</a:t>
                      </a:r>
                    </a:p>
                  </a:txBody>
                  <a:tcPr/>
                </a:tc>
                <a:tc>
                  <a:txBody>
                    <a:bodyPr/>
                    <a:lstStyle/>
                    <a:p>
                      <a:r>
                        <a:rPr lang="en-US" sz="1000"/>
                        <a:t>0:37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55760"/>
                  </a:ext>
                </a:extLst>
              </a:tr>
              <a:tr h="370840">
                <a:tc>
                  <a:txBody>
                    <a:bodyPr/>
                    <a:lstStyle/>
                    <a:p>
                      <a:r>
                        <a:rPr lang="de-DE" sz="1000" b="1"/>
                        <a:t>NDR 2 - 2016-11-18 05:00:00</a:t>
                      </a:r>
                      <a:r>
                        <a:rPr lang="de-DE" sz="1000"/>
                        <a:t>
Stillhalten wie 'ne Schaufensterpuppe: Wo ist denn da die Leistung? Oma hat schon Challenges gemacht, da gab's noch gar kein Internet! #MashedPotatoChallenge</a:t>
                      </a:r>
                      <a:endParaRPr lang="en-US" sz="1000"/>
                    </a:p>
                  </a:txBody>
                  <a:tcPr/>
                </a:tc>
                <a:tc>
                  <a:txBody>
                    <a:bodyPr/>
                    <a:lstStyle/>
                    <a:p>
                      <a:r>
                        <a:rPr lang="en-US" sz="1000"/>
                        <a:t>22133</a:t>
                      </a:r>
                    </a:p>
                  </a:txBody>
                  <a:tcPr/>
                </a:tc>
                <a:tc>
                  <a:txBody>
                    <a:bodyPr/>
                    <a:lstStyle/>
                    <a:p>
                      <a:r>
                        <a:rPr lang="en-US" sz="1000"/>
                        <a:t>9859</a:t>
                      </a:r>
                    </a:p>
                  </a:txBody>
                  <a:tcPr/>
                </a:tc>
                <a:tc>
                  <a:txBody>
                    <a:bodyPr/>
                    <a:lstStyle/>
                    <a:p>
                      <a:r>
                        <a:rPr lang="en-US" sz="1000"/>
                        <a:t>10%</a:t>
                      </a:r>
                    </a:p>
                  </a:txBody>
                  <a:tcPr/>
                </a:tc>
                <a:tc>
                  <a:txBody>
                    <a:bodyPr/>
                    <a:lstStyle/>
                    <a:p>
                      <a:r>
                        <a:rPr lang="en-US" sz="1000"/>
                        <a:t>1:52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61822903"/>
                  </a:ext>
                </a:extLst>
              </a:tr>
              <a:tr h="370840">
                <a:tc>
                  <a:txBody>
                    <a:bodyPr/>
                    <a:lstStyle/>
                    <a:p>
                      <a:r>
                        <a:rPr lang="de-DE" sz="1000" b="1"/>
                        <a:t>NDR 2 - 2016-12-08 05:27:00</a:t>
                      </a:r>
                      <a:r>
                        <a:rPr lang="de-DE" sz="1000"/>
                        <a:t>
Ilka und Holger machen sich im NDR 2 Studio fit für die Weihnachtszeit. Hier testen Sie Seilspringen und "Burpees" (ein Mix aus Liegestütz und Strecksprung). Mehr geht nicht, oder? #NDR2Morgen</a:t>
                      </a:r>
                      <a:endParaRPr lang="en-US" sz="1000"/>
                    </a:p>
                  </a:txBody>
                  <a:tcPr/>
                </a:tc>
                <a:tc>
                  <a:txBody>
                    <a:bodyPr/>
                    <a:lstStyle/>
                    <a:p>
                      <a:r>
                        <a:rPr lang="en-US" sz="1000"/>
                        <a:t>16803</a:t>
                      </a:r>
                    </a:p>
                  </a:txBody>
                  <a:tcPr/>
                </a:tc>
                <a:tc>
                  <a:txBody>
                    <a:bodyPr/>
                    <a:lstStyle/>
                    <a:p>
                      <a:r>
                        <a:rPr lang="en-US" sz="1000"/>
                        <a:t>9542</a:t>
                      </a:r>
                    </a:p>
                  </a:txBody>
                  <a:tcPr/>
                </a:tc>
                <a:tc>
                  <a:txBody>
                    <a:bodyPr/>
                    <a:lstStyle/>
                    <a:p>
                      <a:r>
                        <a:rPr lang="en-US" sz="1000"/>
                        <a:t>17%</a:t>
                      </a:r>
                    </a:p>
                  </a:txBody>
                  <a:tcPr/>
                </a:tc>
                <a:tc>
                  <a:txBody>
                    <a:bodyPr/>
                    <a:lstStyle/>
                    <a:p>
                      <a:r>
                        <a:rPr lang="en-US" sz="1000"/>
                        <a:t>0:54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52023010"/>
                  </a:ext>
                </a:extLst>
              </a:tr>
            </a:tbl>
          </a:graphicData>
        </a:graphic>
      </p:graphicFrame>
      <p:sp>
        <p:nvSpPr>
          <p:cNvPr id="4" name="Text Placeholder 3">
            <a:extLst>
              <a:ext uri="{FF2B5EF4-FFF2-40B4-BE49-F238E27FC236}">
                <a16:creationId xmlns:a16="http://schemas.microsoft.com/office/drawing/2014/main" id="{DC7ACB10-5EE2-4838-97D4-6D5E3A9F84AB}"/>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521126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7EBCA-5A11-4ABC-9E5E-CEDD51EC7032}"/>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843DED60-7DE8-40D6-8684-A8AB3E9A3220}"/>
              </a:ext>
            </a:extLst>
          </p:cNvPr>
          <p:cNvGraphicFramePr>
            <a:graphicFrameLocks noGrp="1"/>
          </p:cNvGraphicFramePr>
          <p:nvPr>
            <p:ph type="tbl" sz="quarter" idx="13"/>
            <p:extLst>
              <p:ext uri="{D42A27DB-BD31-4B8C-83A1-F6EECF244321}">
                <p14:modId xmlns:p14="http://schemas.microsoft.com/office/powerpoint/2010/main" val="37391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9539078"/>
                    </a:ext>
                  </a:extLst>
                </a:gridCol>
                <a:gridCol w="822960">
                  <a:extLst>
                    <a:ext uri="{9D8B030D-6E8A-4147-A177-3AD203B41FA5}">
                      <a16:colId xmlns:a16="http://schemas.microsoft.com/office/drawing/2014/main" val="3170535092"/>
                    </a:ext>
                  </a:extLst>
                </a:gridCol>
                <a:gridCol w="822960">
                  <a:extLst>
                    <a:ext uri="{9D8B030D-6E8A-4147-A177-3AD203B41FA5}">
                      <a16:colId xmlns:a16="http://schemas.microsoft.com/office/drawing/2014/main" val="1328075495"/>
                    </a:ext>
                  </a:extLst>
                </a:gridCol>
                <a:gridCol w="822960">
                  <a:extLst>
                    <a:ext uri="{9D8B030D-6E8A-4147-A177-3AD203B41FA5}">
                      <a16:colId xmlns:a16="http://schemas.microsoft.com/office/drawing/2014/main" val="1354031972"/>
                    </a:ext>
                  </a:extLst>
                </a:gridCol>
                <a:gridCol w="822960">
                  <a:extLst>
                    <a:ext uri="{9D8B030D-6E8A-4147-A177-3AD203B41FA5}">
                      <a16:colId xmlns:a16="http://schemas.microsoft.com/office/drawing/2014/main" val="3056735321"/>
                    </a:ext>
                  </a:extLst>
                </a:gridCol>
                <a:gridCol w="822960">
                  <a:extLst>
                    <a:ext uri="{9D8B030D-6E8A-4147-A177-3AD203B41FA5}">
                      <a16:colId xmlns:a16="http://schemas.microsoft.com/office/drawing/2014/main" val="3312387416"/>
                    </a:ext>
                  </a:extLst>
                </a:gridCol>
                <a:gridCol w="822960">
                  <a:extLst>
                    <a:ext uri="{9D8B030D-6E8A-4147-A177-3AD203B41FA5}">
                      <a16:colId xmlns:a16="http://schemas.microsoft.com/office/drawing/2014/main" val="16533398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32738835"/>
                  </a:ext>
                </a:extLst>
              </a:tr>
              <a:tr h="370840">
                <a:tc>
                  <a:txBody>
                    <a:bodyPr/>
                    <a:lstStyle/>
                    <a:p>
                      <a:r>
                        <a:rPr lang="de-DE" sz="1000" b="1"/>
                        <a:t>NDR 2 - 2016-11-02 09:26:35</a:t>
                      </a:r>
                      <a:r>
                        <a:rPr lang="de-DE" sz="1000"/>
                        <a:t>
Plüschrobbe Ole wird gerne gekrault. In Bremen ist sie für Demenzkranke da. Der kleine Kuschelroboter erleichtert den Mitarbeitern die Arbeit mit den Patienten. Mehr dazu hören Sie gleich bei NDR2 #ARDtw16</a:t>
                      </a:r>
                      <a:endParaRPr lang="en-US" sz="1000"/>
                    </a:p>
                  </a:txBody>
                  <a:tcPr/>
                </a:tc>
                <a:tc>
                  <a:txBody>
                    <a:bodyPr/>
                    <a:lstStyle/>
                    <a:p>
                      <a:r>
                        <a:rPr lang="en-US" sz="1000"/>
                        <a:t>29.17%</a:t>
                      </a:r>
                    </a:p>
                  </a:txBody>
                  <a:tcPr/>
                </a:tc>
                <a:tc>
                  <a:txBody>
                    <a:bodyPr/>
                    <a:lstStyle/>
                    <a:p>
                      <a:r>
                        <a:rPr lang="en-US" sz="1000"/>
                        <a:t>31.43%</a:t>
                      </a:r>
                    </a:p>
                  </a:txBody>
                  <a:tcPr/>
                </a:tc>
                <a:tc>
                  <a:txBody>
                    <a:bodyPr/>
                    <a:lstStyle/>
                    <a:p>
                      <a:r>
                        <a:rPr lang="en-US" sz="1000"/>
                        <a:t>6882</a:t>
                      </a:r>
                    </a:p>
                  </a:txBody>
                  <a:tcPr/>
                </a:tc>
                <a:tc>
                  <a:txBody>
                    <a:bodyPr/>
                    <a:lstStyle/>
                    <a:p>
                      <a:r>
                        <a:rPr lang="en-US" sz="1000"/>
                        <a:t>22461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6514921"/>
                  </a:ext>
                </a:extLst>
              </a:tr>
              <a:tr h="370840">
                <a:tc>
                  <a:txBody>
                    <a:bodyPr/>
                    <a:lstStyle/>
                    <a:p>
                      <a:r>
                        <a:rPr lang="de-DE" sz="1000" b="1"/>
                        <a:t>NDR 2 - 2016-12-06 16:33:23</a:t>
                      </a:r>
                      <a:r>
                        <a:rPr lang="de-DE" sz="1000"/>
                        <a:t>
Das Ergebnis für die Kanzlerin? Geht so. Das Ergebnis für eure Musikwünsche bei Stefan Kuna? Perfekt! Jetzt posten! #NDR2Hitmix</a:t>
                      </a:r>
                      <a:endParaRPr lang="en-US" sz="1000"/>
                    </a:p>
                  </a:txBody>
                  <a:tcPr/>
                </a:tc>
                <a:tc>
                  <a:txBody>
                    <a:bodyPr/>
                    <a:lstStyle/>
                    <a:p>
                      <a:r>
                        <a:rPr lang="en-US" sz="1000"/>
                        <a:t>27.03%</a:t>
                      </a:r>
                    </a:p>
                  </a:txBody>
                  <a:tcPr/>
                </a:tc>
                <a:tc>
                  <a:txBody>
                    <a:bodyPr/>
                    <a:lstStyle/>
                    <a:p>
                      <a:r>
                        <a:rPr lang="en-US" sz="1000"/>
                        <a:t>28.70%</a:t>
                      </a:r>
                    </a:p>
                  </a:txBody>
                  <a:tcPr/>
                </a:tc>
                <a:tc>
                  <a:txBody>
                    <a:bodyPr/>
                    <a:lstStyle/>
                    <a:p>
                      <a:r>
                        <a:rPr lang="en-US" sz="1000"/>
                        <a:t>6712</a:t>
                      </a:r>
                    </a:p>
                  </a:txBody>
                  <a:tcPr/>
                </a:tc>
                <a:tc>
                  <a:txBody>
                    <a:bodyPr/>
                    <a:lstStyle/>
                    <a:p>
                      <a:r>
                        <a:rPr lang="en-US" sz="1000"/>
                        <a:t>24651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2296318"/>
                  </a:ext>
                </a:extLst>
              </a:tr>
              <a:tr h="370840">
                <a:tc>
                  <a:txBody>
                    <a:bodyPr/>
                    <a:lstStyle/>
                    <a:p>
                      <a:r>
                        <a:rPr lang="de-DE" sz="1000" b="1"/>
                        <a:t>NDR 2 - 2016-12-02 05:41:13</a:t>
                      </a:r>
                      <a:r>
                        <a:rPr lang="de-DE" sz="1000"/>
                        <a:t>
Heiße Füße für Holle! Ilka Petersen hat hinter Türchen 2 Fußwärmer versteckt. Und was habt ihr heute im Adventskalender? #NDR2Morgen</a:t>
                      </a:r>
                      <a:endParaRPr lang="en-US" sz="1000"/>
                    </a:p>
                  </a:txBody>
                  <a:tcPr/>
                </a:tc>
                <a:tc>
                  <a:txBody>
                    <a:bodyPr/>
                    <a:lstStyle/>
                    <a:p>
                      <a:r>
                        <a:rPr lang="en-US" sz="1000"/>
                        <a:t>26.20%</a:t>
                      </a:r>
                    </a:p>
                  </a:txBody>
                  <a:tcPr/>
                </a:tc>
                <a:tc>
                  <a:txBody>
                    <a:bodyPr/>
                    <a:lstStyle/>
                    <a:p>
                      <a:r>
                        <a:rPr lang="en-US" sz="1000"/>
                        <a:t>27.88%</a:t>
                      </a:r>
                    </a:p>
                  </a:txBody>
                  <a:tcPr/>
                </a:tc>
                <a:tc>
                  <a:txBody>
                    <a:bodyPr/>
                    <a:lstStyle/>
                    <a:p>
                      <a:r>
                        <a:rPr lang="en-US" sz="1000"/>
                        <a:t>5091</a:t>
                      </a:r>
                    </a:p>
                  </a:txBody>
                  <a:tcPr/>
                </a:tc>
                <a:tc>
                  <a:txBody>
                    <a:bodyPr/>
                    <a:lstStyle/>
                    <a:p>
                      <a:r>
                        <a:rPr lang="en-US" sz="1000"/>
                        <a:t>19433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55344952"/>
                  </a:ext>
                </a:extLst>
              </a:tr>
              <a:tr h="370840">
                <a:tc>
                  <a:txBody>
                    <a:bodyPr/>
                    <a:lstStyle/>
                    <a:p>
                      <a:r>
                        <a:rPr lang="de-DE" sz="1000" b="1"/>
                        <a:t>NDR 2 - 2016-10-19 15:17:24</a:t>
                      </a:r>
                      <a:r>
                        <a:rPr lang="de-DE" sz="1000"/>
                        <a:t>
Wo sind eure Musikwünsche??? Henrik Hanses hält schon Ausschau für den #NDR2Hitmix ab 18 Uhr!</a:t>
                      </a:r>
                      <a:endParaRPr lang="en-US" sz="1000"/>
                    </a:p>
                  </a:txBody>
                  <a:tcPr/>
                </a:tc>
                <a:tc>
                  <a:txBody>
                    <a:bodyPr/>
                    <a:lstStyle/>
                    <a:p>
                      <a:r>
                        <a:rPr lang="en-US" sz="1000"/>
                        <a:t>23.92%</a:t>
                      </a:r>
                    </a:p>
                  </a:txBody>
                  <a:tcPr/>
                </a:tc>
                <a:tc>
                  <a:txBody>
                    <a:bodyPr/>
                    <a:lstStyle/>
                    <a:p>
                      <a:r>
                        <a:rPr lang="en-US" sz="1000"/>
                        <a:t>27.08%</a:t>
                      </a:r>
                    </a:p>
                  </a:txBody>
                  <a:tcPr/>
                </a:tc>
                <a:tc>
                  <a:txBody>
                    <a:bodyPr/>
                    <a:lstStyle/>
                    <a:p>
                      <a:r>
                        <a:rPr lang="en-US" sz="1000"/>
                        <a:t>6001</a:t>
                      </a:r>
                    </a:p>
                  </a:txBody>
                  <a:tcPr/>
                </a:tc>
                <a:tc>
                  <a:txBody>
                    <a:bodyPr/>
                    <a:lstStyle/>
                    <a:p>
                      <a:r>
                        <a:rPr lang="en-US" sz="1000"/>
                        <a:t>23969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90663012"/>
                  </a:ext>
                </a:extLst>
              </a:tr>
              <a:tr h="370840">
                <a:tc>
                  <a:txBody>
                    <a:bodyPr/>
                    <a:lstStyle/>
                    <a:p>
                      <a:r>
                        <a:rPr lang="en-US" sz="1000" b="1"/>
                        <a:t>NDR 2 - 2016-12-19 16:42:31</a:t>
                      </a:r>
                      <a:r>
                        <a:rPr lang="en-US" sz="1000"/>
                        <a:t>
Ho,Ho,Ho: Im NDR 2 HitMix ab 18 Uhr verteilt Weihnachts-Cowboy Dirk Böge wieder musikalische Geschenke! Jetzt hier posten oder uns per WhatsApp oder an studio@ndr2.de schreiben. 🔊❤️😀🎧</a:t>
                      </a:r>
                    </a:p>
                  </a:txBody>
                  <a:tcPr/>
                </a:tc>
                <a:tc>
                  <a:txBody>
                    <a:bodyPr/>
                    <a:lstStyle/>
                    <a:p>
                      <a:r>
                        <a:rPr lang="en-US" sz="1000"/>
                        <a:t>23.00%</a:t>
                      </a:r>
                    </a:p>
                  </a:txBody>
                  <a:tcPr/>
                </a:tc>
                <a:tc>
                  <a:txBody>
                    <a:bodyPr/>
                    <a:lstStyle/>
                    <a:p>
                      <a:r>
                        <a:rPr lang="en-US" sz="1000"/>
                        <a:t>26.57%</a:t>
                      </a:r>
                    </a:p>
                  </a:txBody>
                  <a:tcPr/>
                </a:tc>
                <a:tc>
                  <a:txBody>
                    <a:bodyPr/>
                    <a:lstStyle/>
                    <a:p>
                      <a:r>
                        <a:rPr lang="en-US" sz="1000"/>
                        <a:t>4392</a:t>
                      </a:r>
                    </a:p>
                  </a:txBody>
                  <a:tcPr/>
                </a:tc>
                <a:tc>
                  <a:txBody>
                    <a:bodyPr/>
                    <a:lstStyle/>
                    <a:p>
                      <a:r>
                        <a:rPr lang="en-US" sz="1000"/>
                        <a:t>19098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3780314"/>
                  </a:ext>
                </a:extLst>
              </a:tr>
            </a:tbl>
          </a:graphicData>
        </a:graphic>
      </p:graphicFrame>
      <p:sp>
        <p:nvSpPr>
          <p:cNvPr id="4" name="Text Placeholder 3">
            <a:extLst>
              <a:ext uri="{FF2B5EF4-FFF2-40B4-BE49-F238E27FC236}">
                <a16:creationId xmlns:a16="http://schemas.microsoft.com/office/drawing/2014/main" id="{FFC93F1D-D5E8-4406-AEA5-5B3993EB7214}"/>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1832072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0CBC-AC4C-44D1-BF90-0C5D0EE1EBE6}"/>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3E1932C9-9CF3-4770-8A26-758ABE19867D}"/>
              </a:ext>
            </a:extLst>
          </p:cNvPr>
          <p:cNvGraphicFramePr>
            <a:graphicFrameLocks noGrp="1"/>
          </p:cNvGraphicFramePr>
          <p:nvPr>
            <p:ph type="tbl" sz="quarter" idx="13"/>
            <p:extLst>
              <p:ext uri="{D42A27DB-BD31-4B8C-83A1-F6EECF244321}">
                <p14:modId xmlns:p14="http://schemas.microsoft.com/office/powerpoint/2010/main" val="100054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0668322"/>
                    </a:ext>
                  </a:extLst>
                </a:gridCol>
                <a:gridCol w="822960">
                  <a:extLst>
                    <a:ext uri="{9D8B030D-6E8A-4147-A177-3AD203B41FA5}">
                      <a16:colId xmlns:a16="http://schemas.microsoft.com/office/drawing/2014/main" val="4229383079"/>
                    </a:ext>
                  </a:extLst>
                </a:gridCol>
                <a:gridCol w="822960">
                  <a:extLst>
                    <a:ext uri="{9D8B030D-6E8A-4147-A177-3AD203B41FA5}">
                      <a16:colId xmlns:a16="http://schemas.microsoft.com/office/drawing/2014/main" val="3912585285"/>
                    </a:ext>
                  </a:extLst>
                </a:gridCol>
                <a:gridCol w="822960">
                  <a:extLst>
                    <a:ext uri="{9D8B030D-6E8A-4147-A177-3AD203B41FA5}">
                      <a16:colId xmlns:a16="http://schemas.microsoft.com/office/drawing/2014/main" val="848967213"/>
                    </a:ext>
                  </a:extLst>
                </a:gridCol>
                <a:gridCol w="822960">
                  <a:extLst>
                    <a:ext uri="{9D8B030D-6E8A-4147-A177-3AD203B41FA5}">
                      <a16:colId xmlns:a16="http://schemas.microsoft.com/office/drawing/2014/main" val="1582078410"/>
                    </a:ext>
                  </a:extLst>
                </a:gridCol>
                <a:gridCol w="822960">
                  <a:extLst>
                    <a:ext uri="{9D8B030D-6E8A-4147-A177-3AD203B41FA5}">
                      <a16:colId xmlns:a16="http://schemas.microsoft.com/office/drawing/2014/main" val="2398074036"/>
                    </a:ext>
                  </a:extLst>
                </a:gridCol>
                <a:gridCol w="822960">
                  <a:extLst>
                    <a:ext uri="{9D8B030D-6E8A-4147-A177-3AD203B41FA5}">
                      <a16:colId xmlns:a16="http://schemas.microsoft.com/office/drawing/2014/main" val="206378731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52852187"/>
                  </a:ext>
                </a:extLst>
              </a:tr>
              <a:tr h="370840">
                <a:tc>
                  <a:txBody>
                    <a:bodyPr/>
                    <a:lstStyle/>
                    <a:p>
                      <a:r>
                        <a:rPr lang="en-US" sz="1000" b="1"/>
                        <a:t>NDR 2 - 2016-11-24 21:48:13</a:t>
                      </a:r>
                      <a:r>
                        <a:rPr lang="en-US" sz="1000"/>
                        <a:t>
We call it a Klassiker! Danke, Freddie!  🎖😘🏆</a:t>
                      </a:r>
                    </a:p>
                  </a:txBody>
                  <a:tcPr/>
                </a:tc>
                <a:tc>
                  <a:txBody>
                    <a:bodyPr/>
                    <a:lstStyle/>
                    <a:p>
                      <a:r>
                        <a:rPr lang="en-US" sz="1000"/>
                        <a:t>0.0%</a:t>
                      </a:r>
                    </a:p>
                  </a:txBody>
                  <a:tcPr/>
                </a:tc>
                <a:tc>
                  <a:txBody>
                    <a:bodyPr/>
                    <a:lstStyle/>
                    <a:p>
                      <a:r>
                        <a:rPr lang="en-US" sz="1000"/>
                        <a:t>26.4%</a:t>
                      </a:r>
                    </a:p>
                  </a:txBody>
                  <a:tcPr/>
                </a:tc>
                <a:tc>
                  <a:txBody>
                    <a:bodyPr/>
                    <a:lstStyle/>
                    <a:p>
                      <a:r>
                        <a:rPr lang="en-US" sz="1000"/>
                        <a:t>0</a:t>
                      </a:r>
                    </a:p>
                  </a:txBody>
                  <a:tcPr/>
                </a:tc>
                <a:tc>
                  <a:txBody>
                    <a:bodyPr/>
                    <a:lstStyle/>
                    <a:p>
                      <a:r>
                        <a:rPr lang="en-US" sz="1000"/>
                        <a:t>55097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36368634"/>
                  </a:ext>
                </a:extLst>
              </a:tr>
              <a:tr h="370840">
                <a:tc>
                  <a:txBody>
                    <a:bodyPr/>
                    <a:lstStyle/>
                    <a:p>
                      <a:r>
                        <a:rPr lang="de-DE" sz="1000" b="1"/>
                        <a:t>NDR 2 - 2016-11-02 07:52:17</a:t>
                      </a:r>
                      <a:r>
                        <a:rPr lang="de-DE" sz="1000"/>
                        <a:t>
Am 11. November erscheinen "Wir sind die Freeses" auf CD! Mit tollem Bonus-Material und der Stimme von Kult-Sprecher Christian Brückner! #WsdFreeses</a:t>
                      </a:r>
                      <a:endParaRPr lang="en-US" sz="1000"/>
                    </a:p>
                  </a:txBody>
                  <a:tcPr/>
                </a:tc>
                <a:tc>
                  <a:txBody>
                    <a:bodyPr/>
                    <a:lstStyle/>
                    <a:p>
                      <a:r>
                        <a:rPr lang="en-US" sz="1000"/>
                        <a:t>0.0%</a:t>
                      </a:r>
                    </a:p>
                  </a:txBody>
                  <a:tcPr/>
                </a:tc>
                <a:tc>
                  <a:txBody>
                    <a:bodyPr/>
                    <a:lstStyle/>
                    <a:p>
                      <a:r>
                        <a:rPr lang="en-US" sz="1000"/>
                        <a:t>29.6%</a:t>
                      </a:r>
                    </a:p>
                  </a:txBody>
                  <a:tcPr/>
                </a:tc>
                <a:tc>
                  <a:txBody>
                    <a:bodyPr/>
                    <a:lstStyle/>
                    <a:p>
                      <a:r>
                        <a:rPr lang="en-US" sz="1000"/>
                        <a:t>0</a:t>
                      </a:r>
                    </a:p>
                  </a:txBody>
                  <a:tcPr/>
                </a:tc>
                <a:tc>
                  <a:txBody>
                    <a:bodyPr/>
                    <a:lstStyle/>
                    <a:p>
                      <a:r>
                        <a:rPr lang="en-US" sz="1000"/>
                        <a:t>41663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519250"/>
                  </a:ext>
                </a:extLst>
              </a:tr>
              <a:tr h="370840">
                <a:tc>
                  <a:txBody>
                    <a:bodyPr/>
                    <a:lstStyle/>
                    <a:p>
                      <a:r>
                        <a:rPr lang="de-DE" sz="1000" b="1"/>
                        <a:t>NDR 2 - 2016-11-02 06:07:57</a:t>
                      </a:r>
                      <a:r>
                        <a:rPr lang="de-DE" sz="1000"/>
                        <a:t>
Ohne Wehrpflicht will kaum noch einer zum Bund. Darum gibt es jetzt die Grundausbildung als Web-Serie: 8 Millionen Euro lässt sich die Truppe ihre Nachwuchswerbung kosten. Lohnt sich das?</a:t>
                      </a:r>
                      <a:endParaRPr lang="en-US" sz="1000"/>
                    </a:p>
                  </a:txBody>
                  <a:tcPr/>
                </a:tc>
                <a:tc>
                  <a:txBody>
                    <a:bodyPr/>
                    <a:lstStyle/>
                    <a:p>
                      <a:r>
                        <a:rPr lang="en-US" sz="1000"/>
                        <a:t>0.0%</a:t>
                      </a:r>
                    </a:p>
                  </a:txBody>
                  <a:tcPr/>
                </a:tc>
                <a:tc>
                  <a:txBody>
                    <a:bodyPr/>
                    <a:lstStyle/>
                    <a:p>
                      <a:r>
                        <a:rPr lang="en-US" sz="1000"/>
                        <a:t>34.5%</a:t>
                      </a:r>
                    </a:p>
                  </a:txBody>
                  <a:tcPr/>
                </a:tc>
                <a:tc>
                  <a:txBody>
                    <a:bodyPr/>
                    <a:lstStyle/>
                    <a:p>
                      <a:r>
                        <a:rPr lang="en-US" sz="1000"/>
                        <a:t>0</a:t>
                      </a:r>
                    </a:p>
                  </a:txBody>
                  <a:tcPr/>
                </a:tc>
                <a:tc>
                  <a:txBody>
                    <a:bodyPr/>
                    <a:lstStyle/>
                    <a:p>
                      <a:r>
                        <a:rPr lang="en-US" sz="1000"/>
                        <a:t>40478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7270783"/>
                  </a:ext>
                </a:extLst>
              </a:tr>
              <a:tr h="370840">
                <a:tc>
                  <a:txBody>
                    <a:bodyPr/>
                    <a:lstStyle/>
                    <a:p>
                      <a:r>
                        <a:rPr lang="de-DE" sz="1000" b="1"/>
                        <a:t>NDR 2 - 2016-11-02 19:00:00</a:t>
                      </a:r>
                      <a:r>
                        <a:rPr lang="de-DE" sz="1000"/>
                        <a:t>
Miau! Wissenschaftler haben nach Jahren der Forschung Musik extra für Katzen komponiert. Spielt sie euren Kitties doch mal vor und schreibt, wie sie reagieren. 😸</a:t>
                      </a:r>
                      <a:endParaRPr lang="en-US" sz="1000"/>
                    </a:p>
                  </a:txBody>
                  <a:tcPr/>
                </a:tc>
                <a:tc>
                  <a:txBody>
                    <a:bodyPr/>
                    <a:lstStyle/>
                    <a:p>
                      <a:r>
                        <a:rPr lang="en-US" sz="1000"/>
                        <a:t>0.0%</a:t>
                      </a:r>
                    </a:p>
                  </a:txBody>
                  <a:tcPr/>
                </a:tc>
                <a:tc>
                  <a:txBody>
                    <a:bodyPr/>
                    <a:lstStyle/>
                    <a:p>
                      <a:r>
                        <a:rPr lang="en-US" sz="1000"/>
                        <a:t>29.9%</a:t>
                      </a:r>
                    </a:p>
                  </a:txBody>
                  <a:tcPr/>
                </a:tc>
                <a:tc>
                  <a:txBody>
                    <a:bodyPr/>
                    <a:lstStyle/>
                    <a:p>
                      <a:r>
                        <a:rPr lang="en-US" sz="1000"/>
                        <a:t>0</a:t>
                      </a:r>
                    </a:p>
                  </a:txBody>
                  <a:tcPr/>
                </a:tc>
                <a:tc>
                  <a:txBody>
                    <a:bodyPr/>
                    <a:lstStyle/>
                    <a:p>
                      <a:r>
                        <a:rPr lang="en-US" sz="1000"/>
                        <a:t>48861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9080226"/>
                  </a:ext>
                </a:extLst>
              </a:tr>
              <a:tr h="370840">
                <a:tc>
                  <a:txBody>
                    <a:bodyPr/>
                    <a:lstStyle/>
                    <a:p>
                      <a:r>
                        <a:rPr lang="en-US" sz="1000" b="1"/>
                        <a:t>NDR 2 - 2016-11-24 08:28:19</a:t>
                      </a:r>
                      <a:r>
                        <a:rPr lang="en-US" sz="1000"/>
                        <a:t>
Freddie Mercury. 24. November 1991. 🙏</a:t>
                      </a:r>
                    </a:p>
                  </a:txBody>
                  <a:tcPr/>
                </a:tc>
                <a:tc>
                  <a:txBody>
                    <a:bodyPr/>
                    <a:lstStyle/>
                    <a:p>
                      <a:r>
                        <a:rPr lang="en-US" sz="1000"/>
                        <a:t>0.0%</a:t>
                      </a:r>
                    </a:p>
                  </a:txBody>
                  <a:tcPr/>
                </a:tc>
                <a:tc>
                  <a:txBody>
                    <a:bodyPr/>
                    <a:lstStyle/>
                    <a:p>
                      <a:r>
                        <a:rPr lang="en-US" sz="1000"/>
                        <a:t>21.9%</a:t>
                      </a:r>
                    </a:p>
                  </a:txBody>
                  <a:tcPr/>
                </a:tc>
                <a:tc>
                  <a:txBody>
                    <a:bodyPr/>
                    <a:lstStyle/>
                    <a:p>
                      <a:r>
                        <a:rPr lang="en-US" sz="1000"/>
                        <a:t>0</a:t>
                      </a:r>
                    </a:p>
                  </a:txBody>
                  <a:tcPr/>
                </a:tc>
                <a:tc>
                  <a:txBody>
                    <a:bodyPr/>
                    <a:lstStyle/>
                    <a:p>
                      <a:r>
                        <a:rPr lang="en-US" sz="1000"/>
                        <a:t>49238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95242638"/>
                  </a:ext>
                </a:extLst>
              </a:tr>
            </a:tbl>
          </a:graphicData>
        </a:graphic>
      </p:graphicFrame>
      <p:sp>
        <p:nvSpPr>
          <p:cNvPr id="4" name="Text Placeholder 3">
            <a:extLst>
              <a:ext uri="{FF2B5EF4-FFF2-40B4-BE49-F238E27FC236}">
                <a16:creationId xmlns:a16="http://schemas.microsoft.com/office/drawing/2014/main" id="{E01CDA9B-B8F3-4E59-93CE-2880D4BB9DD9}"/>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1867965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0731-D0AA-435B-858A-C105BFA84217}"/>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8130EC75-5DCD-4F8A-AF16-D34176BF64D2}"/>
              </a:ext>
            </a:extLst>
          </p:cNvPr>
          <p:cNvGraphicFramePr>
            <a:graphicFrameLocks noGrp="1"/>
          </p:cNvGraphicFramePr>
          <p:nvPr>
            <p:ph type="tbl" sz="quarter" idx="13"/>
            <p:extLst>
              <p:ext uri="{D42A27DB-BD31-4B8C-83A1-F6EECF244321}">
                <p14:modId xmlns:p14="http://schemas.microsoft.com/office/powerpoint/2010/main" val="338387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152307"/>
                    </a:ext>
                  </a:extLst>
                </a:gridCol>
                <a:gridCol w="822960">
                  <a:extLst>
                    <a:ext uri="{9D8B030D-6E8A-4147-A177-3AD203B41FA5}">
                      <a16:colId xmlns:a16="http://schemas.microsoft.com/office/drawing/2014/main" val="4139459385"/>
                    </a:ext>
                  </a:extLst>
                </a:gridCol>
                <a:gridCol w="822960">
                  <a:extLst>
                    <a:ext uri="{9D8B030D-6E8A-4147-A177-3AD203B41FA5}">
                      <a16:colId xmlns:a16="http://schemas.microsoft.com/office/drawing/2014/main" val="4182625483"/>
                    </a:ext>
                  </a:extLst>
                </a:gridCol>
                <a:gridCol w="822960">
                  <a:extLst>
                    <a:ext uri="{9D8B030D-6E8A-4147-A177-3AD203B41FA5}">
                      <a16:colId xmlns:a16="http://schemas.microsoft.com/office/drawing/2014/main" val="3511619669"/>
                    </a:ext>
                  </a:extLst>
                </a:gridCol>
                <a:gridCol w="822960">
                  <a:extLst>
                    <a:ext uri="{9D8B030D-6E8A-4147-A177-3AD203B41FA5}">
                      <a16:colId xmlns:a16="http://schemas.microsoft.com/office/drawing/2014/main" val="1555605386"/>
                    </a:ext>
                  </a:extLst>
                </a:gridCol>
                <a:gridCol w="822960">
                  <a:extLst>
                    <a:ext uri="{9D8B030D-6E8A-4147-A177-3AD203B41FA5}">
                      <a16:colId xmlns:a16="http://schemas.microsoft.com/office/drawing/2014/main" val="2787547170"/>
                    </a:ext>
                  </a:extLst>
                </a:gridCol>
                <a:gridCol w="411480">
                  <a:extLst>
                    <a:ext uri="{9D8B030D-6E8A-4147-A177-3AD203B41FA5}">
                      <a16:colId xmlns:a16="http://schemas.microsoft.com/office/drawing/2014/main" val="4265622384"/>
                    </a:ext>
                  </a:extLst>
                </a:gridCol>
                <a:gridCol w="822960">
                  <a:extLst>
                    <a:ext uri="{9D8B030D-6E8A-4147-A177-3AD203B41FA5}">
                      <a16:colId xmlns:a16="http://schemas.microsoft.com/office/drawing/2014/main" val="1559537713"/>
                    </a:ext>
                  </a:extLst>
                </a:gridCol>
                <a:gridCol w="822960">
                  <a:extLst>
                    <a:ext uri="{9D8B030D-6E8A-4147-A177-3AD203B41FA5}">
                      <a16:colId xmlns:a16="http://schemas.microsoft.com/office/drawing/2014/main" val="118455171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80251961"/>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520459</a:t>
                      </a:r>
                    </a:p>
                  </a:txBody>
                  <a:tcPr/>
                </a:tc>
                <a:tc>
                  <a:txBody>
                    <a:bodyPr/>
                    <a:lstStyle/>
                    <a:p>
                      <a:r>
                        <a:rPr lang="en-US" sz="1000"/>
                        <a:t>0</a:t>
                      </a:r>
                    </a:p>
                  </a:txBody>
                  <a:tcPr/>
                </a:tc>
                <a:tc>
                  <a:txBody>
                    <a:bodyPr/>
                    <a:lstStyle/>
                    <a:p>
                      <a:r>
                        <a:rPr lang="en-US" sz="1000"/>
                        <a:t>491246</a:t>
                      </a:r>
                    </a:p>
                  </a:txBody>
                  <a:tcPr/>
                </a:tc>
                <a:tc>
                  <a:txBody>
                    <a:bodyPr/>
                    <a:lstStyle/>
                    <a:p>
                      <a:r>
                        <a:rPr lang="en-US" sz="1000"/>
                        <a:t>31275</a:t>
                      </a:r>
                    </a:p>
                  </a:txBody>
                  <a:tcPr/>
                </a:tc>
                <a:tc>
                  <a:txBody>
                    <a:bodyPr/>
                    <a:lstStyle/>
                    <a:p>
                      <a:r>
                        <a:rPr lang="en-US" sz="1000"/>
                        <a:t>520459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5193981"/>
                  </a:ext>
                </a:extLst>
              </a:tr>
              <a:tr h="370840">
                <a:tc>
                  <a:txBody>
                    <a:bodyPr/>
                    <a:lstStyle/>
                    <a:p>
                      <a:r>
                        <a:rPr lang="de-DE" sz="1000" b="1"/>
                        <a:t>NDR 2 - 2016-11-11 16:16:38</a:t>
                      </a:r>
                      <a:r>
                        <a:rPr lang="de-DE" sz="1000"/>
                        <a:t>
Mark Forster singt "Chöre" und IHR singt mit! 
Dankeschön an alle für's Mitmachen. :-)
Das Video zur NDR 2 Live-Session in voller Länge gibt's auf unserer Homepage: 
ndr2.de/markforster572.html</a:t>
                      </a:r>
                      <a:endParaRPr lang="en-US" sz="1000"/>
                    </a:p>
                  </a:txBody>
                  <a:tcPr/>
                </a:tc>
                <a:tc>
                  <a:txBody>
                    <a:bodyPr/>
                    <a:lstStyle/>
                    <a:p>
                      <a:r>
                        <a:rPr lang="en-US" sz="1000"/>
                        <a:t>263425</a:t>
                      </a:r>
                    </a:p>
                  </a:txBody>
                  <a:tcPr/>
                </a:tc>
                <a:tc>
                  <a:txBody>
                    <a:bodyPr/>
                    <a:lstStyle/>
                    <a:p>
                      <a:r>
                        <a:rPr lang="en-US" sz="1000"/>
                        <a:t>0</a:t>
                      </a:r>
                    </a:p>
                  </a:txBody>
                  <a:tcPr/>
                </a:tc>
                <a:tc>
                  <a:txBody>
                    <a:bodyPr/>
                    <a:lstStyle/>
                    <a:p>
                      <a:r>
                        <a:rPr lang="en-US" sz="1000"/>
                        <a:t>130621</a:t>
                      </a:r>
                    </a:p>
                  </a:txBody>
                  <a:tcPr/>
                </a:tc>
                <a:tc>
                  <a:txBody>
                    <a:bodyPr/>
                    <a:lstStyle/>
                    <a:p>
                      <a:r>
                        <a:rPr lang="en-US" sz="1000"/>
                        <a:t>142292</a:t>
                      </a:r>
                    </a:p>
                  </a:txBody>
                  <a:tcPr/>
                </a:tc>
                <a:tc>
                  <a:txBody>
                    <a:bodyPr/>
                    <a:lstStyle/>
                    <a:p>
                      <a:r>
                        <a:rPr lang="en-US" sz="1000"/>
                        <a:t>263425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1666769"/>
                  </a:ext>
                </a:extLst>
              </a:tr>
              <a:tr h="370840">
                <a:tc>
                  <a:txBody>
                    <a:bodyPr/>
                    <a:lstStyle/>
                    <a:p>
                      <a:r>
                        <a:rPr lang="de-DE" sz="1000" b="1"/>
                        <a:t>NDR 2 - 2016-11-10 20:38:20</a:t>
                      </a:r>
                      <a:r>
                        <a:rPr lang="de-DE" sz="1000"/>
                        <a:t>
Jetzt endlich auch offiziell am Hamburg Airport. ✈️</a:t>
                      </a:r>
                      <a:endParaRPr lang="en-US" sz="1000"/>
                    </a:p>
                  </a:txBody>
                  <a:tcPr/>
                </a:tc>
                <a:tc>
                  <a:txBody>
                    <a:bodyPr/>
                    <a:lstStyle/>
                    <a:p>
                      <a:r>
                        <a:rPr lang="en-US" sz="1000"/>
                        <a:t>263156</a:t>
                      </a:r>
                    </a:p>
                  </a:txBody>
                  <a:tcPr/>
                </a:tc>
                <a:tc>
                  <a:txBody>
                    <a:bodyPr/>
                    <a:lstStyle/>
                    <a:p>
                      <a:r>
                        <a:rPr lang="en-US" sz="1000"/>
                        <a:t>0</a:t>
                      </a:r>
                    </a:p>
                  </a:txBody>
                  <a:tcPr/>
                </a:tc>
                <a:tc>
                  <a:txBody>
                    <a:bodyPr/>
                    <a:lstStyle/>
                    <a:p>
                      <a:r>
                        <a:rPr lang="en-US" sz="1000"/>
                        <a:t>200433</a:t>
                      </a:r>
                    </a:p>
                  </a:txBody>
                  <a:tcPr/>
                </a:tc>
                <a:tc>
                  <a:txBody>
                    <a:bodyPr/>
                    <a:lstStyle/>
                    <a:p>
                      <a:r>
                        <a:rPr lang="en-US" sz="1000"/>
                        <a:t>57861</a:t>
                      </a:r>
                    </a:p>
                  </a:txBody>
                  <a:tcPr/>
                </a:tc>
                <a:tc>
                  <a:txBody>
                    <a:bodyPr/>
                    <a:lstStyle/>
                    <a:p>
                      <a:r>
                        <a:rPr lang="en-US" sz="1000"/>
                        <a:t>263156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4173828"/>
                  </a:ext>
                </a:extLst>
              </a:tr>
              <a:tr h="370840">
                <a:tc>
                  <a:txBody>
                    <a:bodyPr/>
                    <a:lstStyle/>
                    <a:p>
                      <a:r>
                        <a:rPr lang="de-DE" sz="1000" b="1"/>
                        <a:t>NDR 2 - 2016-12-19 08:16:03</a:t>
                      </a:r>
                      <a:r>
                        <a:rPr lang="de-DE" sz="1000"/>
                        <a:t>
Die Vorfreude steigt... 🎄</a:t>
                      </a:r>
                      <a:endParaRPr lang="en-US" sz="1000"/>
                    </a:p>
                  </a:txBody>
                  <a:tcPr/>
                </a:tc>
                <a:tc>
                  <a:txBody>
                    <a:bodyPr/>
                    <a:lstStyle/>
                    <a:p>
                      <a:r>
                        <a:rPr lang="en-US" sz="1000"/>
                        <a:t>252920</a:t>
                      </a:r>
                    </a:p>
                  </a:txBody>
                  <a:tcPr/>
                </a:tc>
                <a:tc>
                  <a:txBody>
                    <a:bodyPr/>
                    <a:lstStyle/>
                    <a:p>
                      <a:r>
                        <a:rPr lang="en-US" sz="1000"/>
                        <a:t>0</a:t>
                      </a:r>
                    </a:p>
                  </a:txBody>
                  <a:tcPr/>
                </a:tc>
                <a:tc>
                  <a:txBody>
                    <a:bodyPr/>
                    <a:lstStyle/>
                    <a:p>
                      <a:r>
                        <a:rPr lang="en-US" sz="1000"/>
                        <a:t>185218</a:t>
                      </a:r>
                    </a:p>
                  </a:txBody>
                  <a:tcPr/>
                </a:tc>
                <a:tc>
                  <a:txBody>
                    <a:bodyPr/>
                    <a:lstStyle/>
                    <a:p>
                      <a:r>
                        <a:rPr lang="en-US" sz="1000"/>
                        <a:t>59091</a:t>
                      </a:r>
                    </a:p>
                  </a:txBody>
                  <a:tcPr/>
                </a:tc>
                <a:tc>
                  <a:txBody>
                    <a:bodyPr/>
                    <a:lstStyle/>
                    <a:p>
                      <a:r>
                        <a:rPr lang="en-US" sz="1000"/>
                        <a:t>252920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2021876"/>
                  </a:ext>
                </a:extLst>
              </a:tr>
              <a:tr h="370840">
                <a:tc>
                  <a:txBody>
                    <a:bodyPr/>
                    <a:lstStyle/>
                    <a:p>
                      <a:r>
                        <a:rPr lang="en-US" sz="1000" b="1"/>
                        <a:t>NDR 2 - 2016-12-26 05:10:37</a:t>
                      </a:r>
                      <a:r>
                        <a:rPr lang="en-US" sz="1000"/>
                        <a:t>
"I'm never gonna dance again..." 😥
(George Michael, "Careless Whisper")</a:t>
                      </a:r>
                    </a:p>
                  </a:txBody>
                  <a:tcPr/>
                </a:tc>
                <a:tc>
                  <a:txBody>
                    <a:bodyPr/>
                    <a:lstStyle/>
                    <a:p>
                      <a:r>
                        <a:rPr lang="en-US" sz="1000"/>
                        <a:t>218106</a:t>
                      </a:r>
                    </a:p>
                  </a:txBody>
                  <a:tcPr/>
                </a:tc>
                <a:tc>
                  <a:txBody>
                    <a:bodyPr/>
                    <a:lstStyle/>
                    <a:p>
                      <a:r>
                        <a:rPr lang="en-US" sz="1000"/>
                        <a:t>0</a:t>
                      </a:r>
                    </a:p>
                  </a:txBody>
                  <a:tcPr/>
                </a:tc>
                <a:tc>
                  <a:txBody>
                    <a:bodyPr/>
                    <a:lstStyle/>
                    <a:p>
                      <a:r>
                        <a:rPr lang="en-US" sz="1000"/>
                        <a:t>149103</a:t>
                      </a:r>
                    </a:p>
                  </a:txBody>
                  <a:tcPr/>
                </a:tc>
                <a:tc>
                  <a:txBody>
                    <a:bodyPr/>
                    <a:lstStyle/>
                    <a:p>
                      <a:r>
                        <a:rPr lang="en-US" sz="1000"/>
                        <a:t>65973</a:t>
                      </a:r>
                    </a:p>
                  </a:txBody>
                  <a:tcPr/>
                </a:tc>
                <a:tc>
                  <a:txBody>
                    <a:bodyPr/>
                    <a:lstStyle/>
                    <a:p>
                      <a:r>
                        <a:rPr lang="en-US" sz="1000"/>
                        <a:t>218106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81719388"/>
                  </a:ext>
                </a:extLst>
              </a:tr>
            </a:tbl>
          </a:graphicData>
        </a:graphic>
      </p:graphicFrame>
      <p:sp>
        <p:nvSpPr>
          <p:cNvPr id="4" name="Text Placeholder 3">
            <a:extLst>
              <a:ext uri="{FF2B5EF4-FFF2-40B4-BE49-F238E27FC236}">
                <a16:creationId xmlns:a16="http://schemas.microsoft.com/office/drawing/2014/main" id="{A9FD2280-3718-4775-8F18-5320FD7B37FA}"/>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952089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4DC43-4341-4AF3-BF9A-EF738132E7AF}"/>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11ED4DFF-FD86-484D-B9CB-4FC6825D948A}"/>
              </a:ext>
            </a:extLst>
          </p:cNvPr>
          <p:cNvGraphicFramePr>
            <a:graphicFrameLocks noGrp="1"/>
          </p:cNvGraphicFramePr>
          <p:nvPr>
            <p:ph type="tbl" sz="quarter" idx="13"/>
            <p:extLst>
              <p:ext uri="{D42A27DB-BD31-4B8C-83A1-F6EECF244321}">
                <p14:modId xmlns:p14="http://schemas.microsoft.com/office/powerpoint/2010/main" val="1068907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46909130"/>
                    </a:ext>
                  </a:extLst>
                </a:gridCol>
                <a:gridCol w="822960">
                  <a:extLst>
                    <a:ext uri="{9D8B030D-6E8A-4147-A177-3AD203B41FA5}">
                      <a16:colId xmlns:a16="http://schemas.microsoft.com/office/drawing/2014/main" val="4181711168"/>
                    </a:ext>
                  </a:extLst>
                </a:gridCol>
                <a:gridCol w="822960">
                  <a:extLst>
                    <a:ext uri="{9D8B030D-6E8A-4147-A177-3AD203B41FA5}">
                      <a16:colId xmlns:a16="http://schemas.microsoft.com/office/drawing/2014/main" val="2770995880"/>
                    </a:ext>
                  </a:extLst>
                </a:gridCol>
                <a:gridCol w="822960">
                  <a:extLst>
                    <a:ext uri="{9D8B030D-6E8A-4147-A177-3AD203B41FA5}">
                      <a16:colId xmlns:a16="http://schemas.microsoft.com/office/drawing/2014/main" val="1947812475"/>
                    </a:ext>
                  </a:extLst>
                </a:gridCol>
                <a:gridCol w="822960">
                  <a:extLst>
                    <a:ext uri="{9D8B030D-6E8A-4147-A177-3AD203B41FA5}">
                      <a16:colId xmlns:a16="http://schemas.microsoft.com/office/drawing/2014/main" val="1584227643"/>
                    </a:ext>
                  </a:extLst>
                </a:gridCol>
                <a:gridCol w="493776">
                  <a:extLst>
                    <a:ext uri="{9D8B030D-6E8A-4147-A177-3AD203B41FA5}">
                      <a16:colId xmlns:a16="http://schemas.microsoft.com/office/drawing/2014/main" val="1172520710"/>
                    </a:ext>
                  </a:extLst>
                </a:gridCol>
                <a:gridCol w="493776">
                  <a:extLst>
                    <a:ext uri="{9D8B030D-6E8A-4147-A177-3AD203B41FA5}">
                      <a16:colId xmlns:a16="http://schemas.microsoft.com/office/drawing/2014/main" val="896138969"/>
                    </a:ext>
                  </a:extLst>
                </a:gridCol>
                <a:gridCol w="493776">
                  <a:extLst>
                    <a:ext uri="{9D8B030D-6E8A-4147-A177-3AD203B41FA5}">
                      <a16:colId xmlns:a16="http://schemas.microsoft.com/office/drawing/2014/main" val="111379397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10812770"/>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71305</a:t>
                      </a:r>
                    </a:p>
                  </a:txBody>
                  <a:tcPr/>
                </a:tc>
                <a:tc>
                  <a:txBody>
                    <a:bodyPr/>
                    <a:lstStyle/>
                    <a:p>
                      <a:r>
                        <a:rPr lang="en-US" sz="1000"/>
                        <a:t>520459</a:t>
                      </a:r>
                    </a:p>
                  </a:txBody>
                  <a:tcPr/>
                </a:tc>
                <a:tc>
                  <a:txBody>
                    <a:bodyPr/>
                    <a:lstStyle/>
                    <a:p>
                      <a:r>
                        <a:rPr lang="en-US" sz="1000"/>
                        <a:t>13.7%</a:t>
                      </a:r>
                    </a:p>
                  </a:txBody>
                  <a:tcPr/>
                </a:tc>
                <a:tc>
                  <a:txBody>
                    <a:bodyPr/>
                    <a:lstStyle/>
                    <a:p>
                      <a:r>
                        <a:rPr lang="en-US" sz="1000"/>
                        <a:t>765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3888079"/>
                  </a:ext>
                </a:extLst>
              </a:tr>
              <a:tr h="370840">
                <a:tc>
                  <a:txBody>
                    <a:bodyPr/>
                    <a:lstStyle/>
                    <a:p>
                      <a:r>
                        <a:rPr lang="de-DE" sz="1000" b="1"/>
                        <a:t>NDR 2 - 2016-10-11 04:34:02</a:t>
                      </a:r>
                      <a:r>
                        <a:rPr lang="de-DE" sz="1000"/>
                        <a:t>
Die Frau von Tamme Hanken bedankt sich für das große Mitgefühl der Fans.</a:t>
                      </a:r>
                      <a:endParaRPr lang="en-US" sz="1000"/>
                    </a:p>
                  </a:txBody>
                  <a:tcPr/>
                </a:tc>
                <a:tc>
                  <a:txBody>
                    <a:bodyPr/>
                    <a:lstStyle/>
                    <a:p>
                      <a:r>
                        <a:rPr lang="en-US" sz="1000"/>
                        <a:t>18624</a:t>
                      </a:r>
                    </a:p>
                  </a:txBody>
                  <a:tcPr/>
                </a:tc>
                <a:tc>
                  <a:txBody>
                    <a:bodyPr/>
                    <a:lstStyle/>
                    <a:p>
                      <a:r>
                        <a:rPr lang="en-US" sz="1000"/>
                        <a:t>67110</a:t>
                      </a:r>
                    </a:p>
                  </a:txBody>
                  <a:tcPr/>
                </a:tc>
                <a:tc>
                  <a:txBody>
                    <a:bodyPr/>
                    <a:lstStyle/>
                    <a:p>
                      <a:r>
                        <a:rPr lang="en-US" sz="1000"/>
                        <a:t>27.8%</a:t>
                      </a:r>
                    </a:p>
                  </a:txBody>
                  <a:tcPr/>
                </a:tc>
                <a:tc>
                  <a:txBody>
                    <a:bodyPr/>
                    <a:lstStyle/>
                    <a:p>
                      <a:r>
                        <a:rPr lang="en-US" sz="1000"/>
                        <a:t>72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36996979"/>
                  </a:ext>
                </a:extLst>
              </a:tr>
              <a:tr h="370840">
                <a:tc>
                  <a:txBody>
                    <a:bodyPr/>
                    <a:lstStyle/>
                    <a:p>
                      <a:r>
                        <a:rPr lang="de-DE" sz="1000" b="1"/>
                        <a:t>NDR 2 - 2016-10-28 03:55:27</a:t>
                      </a:r>
                      <a:r>
                        <a:rPr lang="de-DE" sz="1000"/>
                        <a:t>
Beim Großbrand im Nautic Club haben sich Gaffer offenbar am Proviant der Feuerwehrleute bedient.</a:t>
                      </a:r>
                      <a:endParaRPr lang="en-US" sz="1000"/>
                    </a:p>
                  </a:txBody>
                  <a:tcPr/>
                </a:tc>
                <a:tc>
                  <a:txBody>
                    <a:bodyPr/>
                    <a:lstStyle/>
                    <a:p>
                      <a:r>
                        <a:rPr lang="en-US" sz="1000"/>
                        <a:t>14957</a:t>
                      </a:r>
                    </a:p>
                  </a:txBody>
                  <a:tcPr/>
                </a:tc>
                <a:tc>
                  <a:txBody>
                    <a:bodyPr/>
                    <a:lstStyle/>
                    <a:p>
                      <a:r>
                        <a:rPr lang="en-US" sz="1000"/>
                        <a:t>205756</a:t>
                      </a:r>
                    </a:p>
                  </a:txBody>
                  <a:tcPr/>
                </a:tc>
                <a:tc>
                  <a:txBody>
                    <a:bodyPr/>
                    <a:lstStyle/>
                    <a:p>
                      <a:r>
                        <a:rPr lang="en-US" sz="1000"/>
                        <a:t>7.3%</a:t>
                      </a:r>
                    </a:p>
                  </a:txBody>
                  <a:tcPr/>
                </a:tc>
                <a:tc>
                  <a:txBody>
                    <a:bodyPr/>
                    <a:lstStyle/>
                    <a:p>
                      <a:r>
                        <a:rPr lang="en-US" sz="1000"/>
                        <a:t>2224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99650309"/>
                  </a:ext>
                </a:extLst>
              </a:tr>
              <a:tr h="370840">
                <a:tc>
                  <a:txBody>
                    <a:bodyPr/>
                    <a:lstStyle/>
                    <a:p>
                      <a:r>
                        <a:rPr lang="en-US" sz="1000" b="1"/>
                        <a:t>NDR 2 - 2016-12-26 05:10:37</a:t>
                      </a:r>
                      <a:r>
                        <a:rPr lang="en-US" sz="1000"/>
                        <a:t>
"I'm never gonna dance again..." 😥
(George Michael, "Careless Whisper")</a:t>
                      </a:r>
                    </a:p>
                  </a:txBody>
                  <a:tcPr/>
                </a:tc>
                <a:tc>
                  <a:txBody>
                    <a:bodyPr/>
                    <a:lstStyle/>
                    <a:p>
                      <a:r>
                        <a:rPr lang="en-US" sz="1000"/>
                        <a:t>13942</a:t>
                      </a:r>
                    </a:p>
                  </a:txBody>
                  <a:tcPr/>
                </a:tc>
                <a:tc>
                  <a:txBody>
                    <a:bodyPr/>
                    <a:lstStyle/>
                    <a:p>
                      <a:r>
                        <a:rPr lang="en-US" sz="1000"/>
                        <a:t>218106</a:t>
                      </a:r>
                    </a:p>
                  </a:txBody>
                  <a:tcPr/>
                </a:tc>
                <a:tc>
                  <a:txBody>
                    <a:bodyPr/>
                    <a:lstStyle/>
                    <a:p>
                      <a:r>
                        <a:rPr lang="en-US" sz="1000"/>
                        <a:t>6.4%</a:t>
                      </a:r>
                    </a:p>
                  </a:txBody>
                  <a:tcPr/>
                </a:tc>
                <a:tc>
                  <a:txBody>
                    <a:bodyPr/>
                    <a:lstStyle/>
                    <a:p>
                      <a:r>
                        <a:rPr lang="en-US" sz="1000"/>
                        <a:t>2628</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6999498"/>
                  </a:ext>
                </a:extLst>
              </a:tr>
              <a:tr h="370840">
                <a:tc>
                  <a:txBody>
                    <a:bodyPr/>
                    <a:lstStyle/>
                    <a:p>
                      <a:r>
                        <a:rPr lang="de-DE" sz="1000" b="1"/>
                        <a:t>NDR 2 - 2016-11-11 16:16:38</a:t>
                      </a:r>
                      <a:r>
                        <a:rPr lang="de-DE" sz="1000"/>
                        <a:t>
Mark Forster singt "Chöre" und IHR singt mit! 
Dankeschön an alle für's Mitmachen. :-)
Das Video zur NDR 2 Live-Session in voller Länge gibt's auf unserer Homepage: 
ndr2.de/markforster572.html</a:t>
                      </a:r>
                      <a:endParaRPr lang="en-US" sz="1000"/>
                    </a:p>
                  </a:txBody>
                  <a:tcPr/>
                </a:tc>
                <a:tc>
                  <a:txBody>
                    <a:bodyPr/>
                    <a:lstStyle/>
                    <a:p>
                      <a:r>
                        <a:rPr lang="en-US" sz="1000"/>
                        <a:t>12009</a:t>
                      </a:r>
                    </a:p>
                  </a:txBody>
                  <a:tcPr/>
                </a:tc>
                <a:tc>
                  <a:txBody>
                    <a:bodyPr/>
                    <a:lstStyle/>
                    <a:p>
                      <a:r>
                        <a:rPr lang="en-US" sz="1000"/>
                        <a:t>263425</a:t>
                      </a:r>
                    </a:p>
                  </a:txBody>
                  <a:tcPr/>
                </a:tc>
                <a:tc>
                  <a:txBody>
                    <a:bodyPr/>
                    <a:lstStyle/>
                    <a:p>
                      <a:r>
                        <a:rPr lang="en-US" sz="1000"/>
                        <a:t>4.6%</a:t>
                      </a:r>
                    </a:p>
                  </a:txBody>
                  <a:tcPr/>
                </a:tc>
                <a:tc>
                  <a:txBody>
                    <a:bodyPr/>
                    <a:lstStyle/>
                    <a:p>
                      <a:r>
                        <a:rPr lang="en-US" sz="1000"/>
                        <a:t>1419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85047097"/>
                  </a:ext>
                </a:extLst>
              </a:tr>
            </a:tbl>
          </a:graphicData>
        </a:graphic>
      </p:graphicFrame>
      <p:sp>
        <p:nvSpPr>
          <p:cNvPr id="4" name="Text Placeholder 3">
            <a:extLst>
              <a:ext uri="{FF2B5EF4-FFF2-40B4-BE49-F238E27FC236}">
                <a16:creationId xmlns:a16="http://schemas.microsoft.com/office/drawing/2014/main" id="{729C8B00-A603-45AE-AA3D-16A56557FBA6}"/>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071652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81ED-0B75-499F-A32F-92E7295BBCEB}"/>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98FC7494-A5AC-4766-AEEA-B9768820122E}"/>
              </a:ext>
            </a:extLst>
          </p:cNvPr>
          <p:cNvGraphicFramePr>
            <a:graphicFrameLocks noGrp="1"/>
          </p:cNvGraphicFramePr>
          <p:nvPr>
            <p:ph type="tbl" sz="quarter" idx="13"/>
            <p:extLst>
              <p:ext uri="{D42A27DB-BD31-4B8C-83A1-F6EECF244321}">
                <p14:modId xmlns:p14="http://schemas.microsoft.com/office/powerpoint/2010/main" val="346134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5489526"/>
                    </a:ext>
                  </a:extLst>
                </a:gridCol>
                <a:gridCol w="822960">
                  <a:extLst>
                    <a:ext uri="{9D8B030D-6E8A-4147-A177-3AD203B41FA5}">
                      <a16:colId xmlns:a16="http://schemas.microsoft.com/office/drawing/2014/main" val="2427374809"/>
                    </a:ext>
                  </a:extLst>
                </a:gridCol>
                <a:gridCol w="822960">
                  <a:extLst>
                    <a:ext uri="{9D8B030D-6E8A-4147-A177-3AD203B41FA5}">
                      <a16:colId xmlns:a16="http://schemas.microsoft.com/office/drawing/2014/main" val="3295831796"/>
                    </a:ext>
                  </a:extLst>
                </a:gridCol>
                <a:gridCol w="822960">
                  <a:extLst>
                    <a:ext uri="{9D8B030D-6E8A-4147-A177-3AD203B41FA5}">
                      <a16:colId xmlns:a16="http://schemas.microsoft.com/office/drawing/2014/main" val="634780132"/>
                    </a:ext>
                  </a:extLst>
                </a:gridCol>
                <a:gridCol w="822960">
                  <a:extLst>
                    <a:ext uri="{9D8B030D-6E8A-4147-A177-3AD203B41FA5}">
                      <a16:colId xmlns:a16="http://schemas.microsoft.com/office/drawing/2014/main" val="3787130047"/>
                    </a:ext>
                  </a:extLst>
                </a:gridCol>
                <a:gridCol w="822960">
                  <a:extLst>
                    <a:ext uri="{9D8B030D-6E8A-4147-A177-3AD203B41FA5}">
                      <a16:colId xmlns:a16="http://schemas.microsoft.com/office/drawing/2014/main" val="4279696596"/>
                    </a:ext>
                  </a:extLst>
                </a:gridCol>
                <a:gridCol w="822960">
                  <a:extLst>
                    <a:ext uri="{9D8B030D-6E8A-4147-A177-3AD203B41FA5}">
                      <a16:colId xmlns:a16="http://schemas.microsoft.com/office/drawing/2014/main" val="187118288"/>
                    </a:ext>
                  </a:extLst>
                </a:gridCol>
                <a:gridCol w="822960">
                  <a:extLst>
                    <a:ext uri="{9D8B030D-6E8A-4147-A177-3AD203B41FA5}">
                      <a16:colId xmlns:a16="http://schemas.microsoft.com/office/drawing/2014/main" val="265692571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94888102"/>
                  </a:ext>
                </a:extLst>
              </a:tr>
              <a:tr h="370840">
                <a:tc>
                  <a:txBody>
                    <a:bodyPr/>
                    <a:lstStyle/>
                    <a:p>
                      <a:r>
                        <a:rPr lang="en-US" sz="1000" b="1"/>
                        <a:t>NDR 2 - 2016-12-15 20:16:14</a:t>
                      </a:r>
                      <a:r>
                        <a:rPr lang="en-US" sz="1000"/>
                        <a:t>
NDR 2 Fotograf: Axel Herzig</a:t>
                      </a:r>
                    </a:p>
                  </a:txBody>
                  <a:tcPr/>
                </a:tc>
                <a:tc>
                  <a:txBody>
                    <a:bodyPr/>
                    <a:lstStyle/>
                    <a:p>
                      <a:r>
                        <a:rPr lang="en-US" sz="1000"/>
                        <a:t>63.2%</a:t>
                      </a:r>
                    </a:p>
                  </a:txBody>
                  <a:tcPr/>
                </a:tc>
                <a:tc>
                  <a:txBody>
                    <a:bodyPr/>
                    <a:lstStyle/>
                    <a:p>
                      <a:r>
                        <a:rPr lang="en-US" sz="1000"/>
                        <a:t>108</a:t>
                      </a:r>
                    </a:p>
                  </a:txBody>
                  <a:tcPr/>
                </a:tc>
                <a:tc>
                  <a:txBody>
                    <a:bodyPr/>
                    <a:lstStyle/>
                    <a:p>
                      <a:r>
                        <a:rPr lang="en-US" sz="1000"/>
                        <a:t>171</a:t>
                      </a:r>
                    </a:p>
                  </a:txBody>
                  <a:tcPr/>
                </a:tc>
                <a:tc>
                  <a:txBody>
                    <a:bodyPr/>
                    <a:lstStyle/>
                    <a:p>
                      <a:r>
                        <a:rPr lang="en-US" sz="1000"/>
                        <a:t>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4369021"/>
                  </a:ext>
                </a:extLst>
              </a:tr>
              <a:tr h="370840">
                <a:tc>
                  <a:txBody>
                    <a:bodyPr/>
                    <a:lstStyle/>
                    <a:p>
                      <a:r>
                        <a:rPr lang="en-US" sz="1000" b="1"/>
                        <a:t>NDR 2 - 2016-12-15 20:16:14</a:t>
                      </a:r>
                      <a:r>
                        <a:rPr lang="en-US" sz="1000"/>
                        <a:t>
NDR 2 Fotograf: Axel Herzig</a:t>
                      </a:r>
                    </a:p>
                  </a:txBody>
                  <a:tcPr/>
                </a:tc>
                <a:tc>
                  <a:txBody>
                    <a:bodyPr/>
                    <a:lstStyle/>
                    <a:p>
                      <a:r>
                        <a:rPr lang="en-US" sz="1000"/>
                        <a:t>59.4%</a:t>
                      </a:r>
                    </a:p>
                  </a:txBody>
                  <a:tcPr/>
                </a:tc>
                <a:tc>
                  <a:txBody>
                    <a:bodyPr/>
                    <a:lstStyle/>
                    <a:p>
                      <a:r>
                        <a:rPr lang="en-US" sz="1000"/>
                        <a:t>111</a:t>
                      </a:r>
                    </a:p>
                  </a:txBody>
                  <a:tcPr/>
                </a:tc>
                <a:tc>
                  <a:txBody>
                    <a:bodyPr/>
                    <a:lstStyle/>
                    <a:p>
                      <a:r>
                        <a:rPr lang="en-US" sz="1000"/>
                        <a:t>187</a:t>
                      </a:r>
                    </a:p>
                  </a:txBody>
                  <a:tcPr/>
                </a:tc>
                <a:tc>
                  <a:txBody>
                    <a:bodyPr/>
                    <a:lstStyle/>
                    <a:p>
                      <a:r>
                        <a:rPr lang="en-US" sz="1000"/>
                        <a:t>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8192063"/>
                  </a:ext>
                </a:extLst>
              </a:tr>
              <a:tr h="370840">
                <a:tc>
                  <a:txBody>
                    <a:bodyPr/>
                    <a:lstStyle/>
                    <a:p>
                      <a:r>
                        <a:rPr lang="en-US" sz="1000" b="1"/>
                        <a:t>NDR 2 - 2016-12-15 20:16:14</a:t>
                      </a:r>
                      <a:r>
                        <a:rPr lang="en-US" sz="1000"/>
                        <a:t>
NDR 2 Fotograf: Axel Herzig</a:t>
                      </a:r>
                    </a:p>
                  </a:txBody>
                  <a:tcPr/>
                </a:tc>
                <a:tc>
                  <a:txBody>
                    <a:bodyPr/>
                    <a:lstStyle/>
                    <a:p>
                      <a:r>
                        <a:rPr lang="en-US" sz="1000"/>
                        <a:t>52.6%</a:t>
                      </a:r>
                    </a:p>
                  </a:txBody>
                  <a:tcPr/>
                </a:tc>
                <a:tc>
                  <a:txBody>
                    <a:bodyPr/>
                    <a:lstStyle/>
                    <a:p>
                      <a:r>
                        <a:rPr lang="en-US" sz="1000"/>
                        <a:t>113</a:t>
                      </a:r>
                    </a:p>
                  </a:txBody>
                  <a:tcPr/>
                </a:tc>
                <a:tc>
                  <a:txBody>
                    <a:bodyPr/>
                    <a:lstStyle/>
                    <a:p>
                      <a:r>
                        <a:rPr lang="en-US" sz="1000"/>
                        <a:t>215</a:t>
                      </a:r>
                    </a:p>
                  </a:txBody>
                  <a:tcPr/>
                </a:tc>
                <a:tc>
                  <a:txBody>
                    <a:bodyPr/>
                    <a:lstStyle/>
                    <a:p>
                      <a:r>
                        <a:rPr lang="en-US" sz="1000"/>
                        <a:t>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12942035"/>
                  </a:ext>
                </a:extLst>
              </a:tr>
              <a:tr h="370840">
                <a:tc>
                  <a:txBody>
                    <a:bodyPr/>
                    <a:lstStyle/>
                    <a:p>
                      <a:r>
                        <a:rPr lang="en-US" sz="1000" b="1"/>
                        <a:t>NDR 2 - 2016-12-15 20:16:14</a:t>
                      </a:r>
                      <a:r>
                        <a:rPr lang="en-US" sz="1000"/>
                        <a:t>
NDR 2 Fotograf: Axel Herzig</a:t>
                      </a:r>
                    </a:p>
                  </a:txBody>
                  <a:tcPr/>
                </a:tc>
                <a:tc>
                  <a:txBody>
                    <a:bodyPr/>
                    <a:lstStyle/>
                    <a:p>
                      <a:r>
                        <a:rPr lang="en-US" sz="1000"/>
                        <a:t>38.6%</a:t>
                      </a:r>
                    </a:p>
                  </a:txBody>
                  <a:tcPr/>
                </a:tc>
                <a:tc>
                  <a:txBody>
                    <a:bodyPr/>
                    <a:lstStyle/>
                    <a:p>
                      <a:r>
                        <a:rPr lang="en-US" sz="1000"/>
                        <a:t>117</a:t>
                      </a:r>
                    </a:p>
                  </a:txBody>
                  <a:tcPr/>
                </a:tc>
                <a:tc>
                  <a:txBody>
                    <a:bodyPr/>
                    <a:lstStyle/>
                    <a:p>
                      <a:r>
                        <a:rPr lang="en-US" sz="1000"/>
                        <a:t>303</a:t>
                      </a:r>
                    </a:p>
                  </a:txBody>
                  <a:tcPr/>
                </a:tc>
                <a:tc>
                  <a:txBody>
                    <a:bodyPr/>
                    <a:lstStyle/>
                    <a:p>
                      <a:r>
                        <a:rPr lang="en-US" sz="1000"/>
                        <a:t>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2678003"/>
                  </a:ext>
                </a:extLst>
              </a:tr>
              <a:tr h="370840">
                <a:tc>
                  <a:txBody>
                    <a:bodyPr/>
                    <a:lstStyle/>
                    <a:p>
                      <a:r>
                        <a:rPr lang="de-DE" sz="1000" b="1"/>
                        <a:t>NDR 2 - 2016-10-11 04:34:02</a:t>
                      </a:r>
                      <a:r>
                        <a:rPr lang="de-DE" sz="1000"/>
                        <a:t>
Die Frau von Tamme Hanken bedankt sich für das große Mitgefühl der Fans.</a:t>
                      </a:r>
                      <a:endParaRPr lang="en-US" sz="1000"/>
                    </a:p>
                  </a:txBody>
                  <a:tcPr/>
                </a:tc>
                <a:tc>
                  <a:txBody>
                    <a:bodyPr/>
                    <a:lstStyle/>
                    <a:p>
                      <a:r>
                        <a:rPr lang="en-US" sz="1000"/>
                        <a:t>27.8%</a:t>
                      </a:r>
                    </a:p>
                  </a:txBody>
                  <a:tcPr/>
                </a:tc>
                <a:tc>
                  <a:txBody>
                    <a:bodyPr/>
                    <a:lstStyle/>
                    <a:p>
                      <a:r>
                        <a:rPr lang="en-US" sz="1000"/>
                        <a:t>18624</a:t>
                      </a:r>
                    </a:p>
                  </a:txBody>
                  <a:tcPr/>
                </a:tc>
                <a:tc>
                  <a:txBody>
                    <a:bodyPr/>
                    <a:lstStyle/>
                    <a:p>
                      <a:r>
                        <a:rPr lang="en-US" sz="1000"/>
                        <a:t>67110</a:t>
                      </a:r>
                    </a:p>
                  </a:txBody>
                  <a:tcPr/>
                </a:tc>
                <a:tc>
                  <a:txBody>
                    <a:bodyPr/>
                    <a:lstStyle/>
                    <a:p>
                      <a:r>
                        <a:rPr lang="en-US" sz="1000"/>
                        <a:t>72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56838726"/>
                  </a:ext>
                </a:extLst>
              </a:tr>
            </a:tbl>
          </a:graphicData>
        </a:graphic>
      </p:graphicFrame>
      <p:sp>
        <p:nvSpPr>
          <p:cNvPr id="4" name="Text Placeholder 3">
            <a:extLst>
              <a:ext uri="{FF2B5EF4-FFF2-40B4-BE49-F238E27FC236}">
                <a16:creationId xmlns:a16="http://schemas.microsoft.com/office/drawing/2014/main" id="{8780DBE7-44FC-4D7F-9B2F-C8C11C04CE3F}"/>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1160841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FA36-C9B1-4F48-971B-63A7D9A83A8E}"/>
              </a:ext>
            </a:extLst>
          </p:cNvPr>
          <p:cNvSpPr>
            <a:spLocks noGrp="1"/>
          </p:cNvSpPr>
          <p:nvPr>
            <p:ph type="title"/>
          </p:nvPr>
        </p:nvSpPr>
        <p:spPr/>
        <p:txBody>
          <a:bodyPr/>
          <a:lstStyle/>
          <a:p>
            <a:r>
              <a:rPr lang="de-DE"/>
              <a:t>Eigene Posts - I-Rate Aktive Nutzer-Flop - Export - 1 of 4</a:t>
            </a:r>
            <a:endParaRPr lang="en-US"/>
          </a:p>
        </p:txBody>
      </p:sp>
      <p:graphicFrame>
        <p:nvGraphicFramePr>
          <p:cNvPr id="5" name="Table Placeholder 4">
            <a:extLst>
              <a:ext uri="{FF2B5EF4-FFF2-40B4-BE49-F238E27FC236}">
                <a16:creationId xmlns:a16="http://schemas.microsoft.com/office/drawing/2014/main" id="{9B448F23-93D5-4804-AE6D-1648AAA5417B}"/>
              </a:ext>
            </a:extLst>
          </p:cNvPr>
          <p:cNvGraphicFramePr>
            <a:graphicFrameLocks noGrp="1"/>
          </p:cNvGraphicFramePr>
          <p:nvPr>
            <p:ph type="tbl" sz="quarter" idx="13"/>
            <p:extLst>
              <p:ext uri="{D42A27DB-BD31-4B8C-83A1-F6EECF244321}">
                <p14:modId xmlns:p14="http://schemas.microsoft.com/office/powerpoint/2010/main" val="1274300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6027652"/>
                    </a:ext>
                  </a:extLst>
                </a:gridCol>
                <a:gridCol w="822960">
                  <a:extLst>
                    <a:ext uri="{9D8B030D-6E8A-4147-A177-3AD203B41FA5}">
                      <a16:colId xmlns:a16="http://schemas.microsoft.com/office/drawing/2014/main" val="1752106141"/>
                    </a:ext>
                  </a:extLst>
                </a:gridCol>
                <a:gridCol w="822960">
                  <a:extLst>
                    <a:ext uri="{9D8B030D-6E8A-4147-A177-3AD203B41FA5}">
                      <a16:colId xmlns:a16="http://schemas.microsoft.com/office/drawing/2014/main" val="2171617745"/>
                    </a:ext>
                  </a:extLst>
                </a:gridCol>
                <a:gridCol w="822960">
                  <a:extLst>
                    <a:ext uri="{9D8B030D-6E8A-4147-A177-3AD203B41FA5}">
                      <a16:colId xmlns:a16="http://schemas.microsoft.com/office/drawing/2014/main" val="1119217262"/>
                    </a:ext>
                  </a:extLst>
                </a:gridCol>
                <a:gridCol w="822960">
                  <a:extLst>
                    <a:ext uri="{9D8B030D-6E8A-4147-A177-3AD203B41FA5}">
                      <a16:colId xmlns:a16="http://schemas.microsoft.com/office/drawing/2014/main" val="2308672098"/>
                    </a:ext>
                  </a:extLst>
                </a:gridCol>
                <a:gridCol w="822960">
                  <a:extLst>
                    <a:ext uri="{9D8B030D-6E8A-4147-A177-3AD203B41FA5}">
                      <a16:colId xmlns:a16="http://schemas.microsoft.com/office/drawing/2014/main" val="2237697342"/>
                    </a:ext>
                  </a:extLst>
                </a:gridCol>
                <a:gridCol w="822960">
                  <a:extLst>
                    <a:ext uri="{9D8B030D-6E8A-4147-A177-3AD203B41FA5}">
                      <a16:colId xmlns:a16="http://schemas.microsoft.com/office/drawing/2014/main" val="271065287"/>
                    </a:ext>
                  </a:extLst>
                </a:gridCol>
                <a:gridCol w="822960">
                  <a:extLst>
                    <a:ext uri="{9D8B030D-6E8A-4147-A177-3AD203B41FA5}">
                      <a16:colId xmlns:a16="http://schemas.microsoft.com/office/drawing/2014/main" val="427018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8605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2 - 2016-10-24 10:51:46</a:t>
                      </a:r>
                      <a:r>
                        <a:rPr kumimoji="0" lang="de-DE" sz="1000" b="0" i="0" u="none" strike="noStrike" kern="1200" cap="none" spc="0" normalizeH="0" baseline="0" noProof="0">
                          <a:ln>
                            <a:noFill/>
                          </a:ln>
                          <a:solidFill>
                            <a:prstClr val="black"/>
                          </a:solidFill>
                          <a:effectLst/>
                          <a:uLnTx/>
                          <a:uFillTx/>
                          <a:latin typeface="+mn-lt"/>
                          <a:ea typeface="+mn-ea"/>
                          <a:cs typeface="+mn-cs"/>
                        </a:rPr>
                        <a:t>
Alle Infos zum NDR 2 Plaza Festival 2017 bekommt ihr schon jetzt auf unserer Seite! 👉 ndr.de/ndr2 #ndr2plaza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4692848"/>
                  </a:ext>
                </a:extLst>
              </a:tr>
            </a:tbl>
          </a:graphicData>
        </a:graphic>
      </p:graphicFrame>
      <p:sp>
        <p:nvSpPr>
          <p:cNvPr id="4" name="Text Placeholder 3">
            <a:extLst>
              <a:ext uri="{FF2B5EF4-FFF2-40B4-BE49-F238E27FC236}">
                <a16:creationId xmlns:a16="http://schemas.microsoft.com/office/drawing/2014/main" id="{0DCBB54C-9B26-4978-9E41-857B73445C9A}"/>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808735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4EEBA-7667-40D0-A6FD-E9AD1F16B1EA}"/>
              </a:ext>
            </a:extLst>
          </p:cNvPr>
          <p:cNvSpPr>
            <a:spLocks noGrp="1"/>
          </p:cNvSpPr>
          <p:nvPr>
            <p:ph type="title"/>
          </p:nvPr>
        </p:nvSpPr>
        <p:spPr/>
        <p:txBody>
          <a:bodyPr/>
          <a:lstStyle/>
          <a:p>
            <a:r>
              <a:rPr lang="de-DE"/>
              <a:t>Eigene Posts - I-Rate Aktive Nutzer-Flop - Export - 2 of 4</a:t>
            </a:r>
            <a:endParaRPr lang="en-US"/>
          </a:p>
        </p:txBody>
      </p:sp>
      <p:graphicFrame>
        <p:nvGraphicFramePr>
          <p:cNvPr id="5" name="Table Placeholder 4">
            <a:extLst>
              <a:ext uri="{FF2B5EF4-FFF2-40B4-BE49-F238E27FC236}">
                <a16:creationId xmlns:a16="http://schemas.microsoft.com/office/drawing/2014/main" id="{6AAF66EE-7773-40F5-99ED-8A4374668050}"/>
              </a:ext>
            </a:extLst>
          </p:cNvPr>
          <p:cNvGraphicFramePr>
            <a:graphicFrameLocks noGrp="1"/>
          </p:cNvGraphicFramePr>
          <p:nvPr>
            <p:ph type="tbl" sz="quarter" idx="13"/>
            <p:extLst>
              <p:ext uri="{D42A27DB-BD31-4B8C-83A1-F6EECF244321}">
                <p14:modId xmlns:p14="http://schemas.microsoft.com/office/powerpoint/2010/main" val="373568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4185414"/>
                    </a:ext>
                  </a:extLst>
                </a:gridCol>
                <a:gridCol w="822960">
                  <a:extLst>
                    <a:ext uri="{9D8B030D-6E8A-4147-A177-3AD203B41FA5}">
                      <a16:colId xmlns:a16="http://schemas.microsoft.com/office/drawing/2014/main" val="2783187633"/>
                    </a:ext>
                  </a:extLst>
                </a:gridCol>
                <a:gridCol w="822960">
                  <a:extLst>
                    <a:ext uri="{9D8B030D-6E8A-4147-A177-3AD203B41FA5}">
                      <a16:colId xmlns:a16="http://schemas.microsoft.com/office/drawing/2014/main" val="2103316267"/>
                    </a:ext>
                  </a:extLst>
                </a:gridCol>
                <a:gridCol w="822960">
                  <a:extLst>
                    <a:ext uri="{9D8B030D-6E8A-4147-A177-3AD203B41FA5}">
                      <a16:colId xmlns:a16="http://schemas.microsoft.com/office/drawing/2014/main" val="2152627283"/>
                    </a:ext>
                  </a:extLst>
                </a:gridCol>
                <a:gridCol w="822960">
                  <a:extLst>
                    <a:ext uri="{9D8B030D-6E8A-4147-A177-3AD203B41FA5}">
                      <a16:colId xmlns:a16="http://schemas.microsoft.com/office/drawing/2014/main" val="239034562"/>
                    </a:ext>
                  </a:extLst>
                </a:gridCol>
                <a:gridCol w="822960">
                  <a:extLst>
                    <a:ext uri="{9D8B030D-6E8A-4147-A177-3AD203B41FA5}">
                      <a16:colId xmlns:a16="http://schemas.microsoft.com/office/drawing/2014/main" val="894276788"/>
                    </a:ext>
                  </a:extLst>
                </a:gridCol>
                <a:gridCol w="822960">
                  <a:extLst>
                    <a:ext uri="{9D8B030D-6E8A-4147-A177-3AD203B41FA5}">
                      <a16:colId xmlns:a16="http://schemas.microsoft.com/office/drawing/2014/main" val="3640875831"/>
                    </a:ext>
                  </a:extLst>
                </a:gridCol>
                <a:gridCol w="822960">
                  <a:extLst>
                    <a:ext uri="{9D8B030D-6E8A-4147-A177-3AD203B41FA5}">
                      <a16:colId xmlns:a16="http://schemas.microsoft.com/office/drawing/2014/main" val="2824132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759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14:00:00</a:t>
                      </a:r>
                      <a:r>
                        <a:rPr kumimoji="0" lang="de-DE" sz="1000" b="0" i="0" u="none" strike="noStrike" kern="1200" cap="none" spc="0" normalizeH="0" baseline="0" noProof="0">
                          <a:ln>
                            <a:noFill/>
                          </a:ln>
                          <a:solidFill>
                            <a:prstClr val="black"/>
                          </a:solidFill>
                          <a:effectLst/>
                          <a:uLnTx/>
                          <a:uFillTx/>
                          <a:latin typeface="+mn-lt"/>
                          <a:ea typeface="+mn-ea"/>
                          <a:cs typeface="+mn-cs"/>
                        </a:rPr>
                        <a:t>
SILLY kommen im Oktober und November 2016 auf große Deutschlandtour. Die Berliner Rockband um Sängerin Anna Loos veröffentlicht im Frühjahr 2016 mit #Wutfänger ein Album, welches sie diesen Herbst erstmalig in voller Länge ihrem deutschen Publikum live präsentieren.
Silly waren schon immer anders als andere Bands: eigensinnig, einfallsreich, unverkennbar und vor allem authentisch. Ihr letztes Album "Kopf an Kopf" erreichte Goldstatus und das Vorgängeralbum "Alles Rot“ wurde sogar mit Platin ausgezeichnet. Wenngleich sie ihre Alben so qualitätsvernarrt wie kaum eine andere Band produzieren, bleiben Silly doch an erster Stelle eine einzigartige Live-Band. Unverfälscht und mit voller Energie erreichen sie mit jedem Ton Herz und Verstand ihrer Zuhörer. Ihr Album #Wutfänger soll an alte Erfolge anknüpfen und dabei noch einen Schritt weiter gehen. 
NDR 2 präsentiert das Konzert im Norden in Hannover.
Alle Infos: http://www.ndr.de/ndr2/events/Silly-in-Hannover,silly238.html
#silly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6562676"/>
                  </a:ext>
                </a:extLst>
              </a:tr>
            </a:tbl>
          </a:graphicData>
        </a:graphic>
      </p:graphicFrame>
      <p:sp>
        <p:nvSpPr>
          <p:cNvPr id="4" name="Text Placeholder 3">
            <a:extLst>
              <a:ext uri="{FF2B5EF4-FFF2-40B4-BE49-F238E27FC236}">
                <a16:creationId xmlns:a16="http://schemas.microsoft.com/office/drawing/2014/main" id="{7789D88C-B7F8-42B5-9E3E-ADF97DE6C886}"/>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606391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07F1-79B2-4DB0-AD65-C20E73405B86}"/>
              </a:ext>
            </a:extLst>
          </p:cNvPr>
          <p:cNvSpPr>
            <a:spLocks noGrp="1"/>
          </p:cNvSpPr>
          <p:nvPr>
            <p:ph type="title"/>
          </p:nvPr>
        </p:nvSpPr>
        <p:spPr/>
        <p:txBody>
          <a:bodyPr/>
          <a:lstStyle/>
          <a:p>
            <a:r>
              <a:rPr lang="de-DE"/>
              <a:t>Eigene Posts - I-Rate Aktive Nutzer-Flop - Export - 3 of 4</a:t>
            </a:r>
            <a:endParaRPr lang="en-US"/>
          </a:p>
        </p:txBody>
      </p:sp>
      <p:graphicFrame>
        <p:nvGraphicFramePr>
          <p:cNvPr id="5" name="Table Placeholder 4">
            <a:extLst>
              <a:ext uri="{FF2B5EF4-FFF2-40B4-BE49-F238E27FC236}">
                <a16:creationId xmlns:a16="http://schemas.microsoft.com/office/drawing/2014/main" id="{74F8F927-7B7B-45DB-B8BD-19CAE3656FBA}"/>
              </a:ext>
            </a:extLst>
          </p:cNvPr>
          <p:cNvGraphicFramePr>
            <a:graphicFrameLocks noGrp="1"/>
          </p:cNvGraphicFramePr>
          <p:nvPr>
            <p:ph type="tbl" sz="quarter" idx="13"/>
            <p:extLst>
              <p:ext uri="{D42A27DB-BD31-4B8C-83A1-F6EECF244321}">
                <p14:modId xmlns:p14="http://schemas.microsoft.com/office/powerpoint/2010/main" val="3388739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9535034"/>
                    </a:ext>
                  </a:extLst>
                </a:gridCol>
                <a:gridCol w="822960">
                  <a:extLst>
                    <a:ext uri="{9D8B030D-6E8A-4147-A177-3AD203B41FA5}">
                      <a16:colId xmlns:a16="http://schemas.microsoft.com/office/drawing/2014/main" val="1536357862"/>
                    </a:ext>
                  </a:extLst>
                </a:gridCol>
                <a:gridCol w="822960">
                  <a:extLst>
                    <a:ext uri="{9D8B030D-6E8A-4147-A177-3AD203B41FA5}">
                      <a16:colId xmlns:a16="http://schemas.microsoft.com/office/drawing/2014/main" val="2535196287"/>
                    </a:ext>
                  </a:extLst>
                </a:gridCol>
                <a:gridCol w="822960">
                  <a:extLst>
                    <a:ext uri="{9D8B030D-6E8A-4147-A177-3AD203B41FA5}">
                      <a16:colId xmlns:a16="http://schemas.microsoft.com/office/drawing/2014/main" val="1359363702"/>
                    </a:ext>
                  </a:extLst>
                </a:gridCol>
                <a:gridCol w="822960">
                  <a:extLst>
                    <a:ext uri="{9D8B030D-6E8A-4147-A177-3AD203B41FA5}">
                      <a16:colId xmlns:a16="http://schemas.microsoft.com/office/drawing/2014/main" val="1018241752"/>
                    </a:ext>
                  </a:extLst>
                </a:gridCol>
                <a:gridCol w="822960">
                  <a:extLst>
                    <a:ext uri="{9D8B030D-6E8A-4147-A177-3AD203B41FA5}">
                      <a16:colId xmlns:a16="http://schemas.microsoft.com/office/drawing/2014/main" val="1343399179"/>
                    </a:ext>
                  </a:extLst>
                </a:gridCol>
                <a:gridCol w="822960">
                  <a:extLst>
                    <a:ext uri="{9D8B030D-6E8A-4147-A177-3AD203B41FA5}">
                      <a16:colId xmlns:a16="http://schemas.microsoft.com/office/drawing/2014/main" val="3960881482"/>
                    </a:ext>
                  </a:extLst>
                </a:gridCol>
                <a:gridCol w="822960">
                  <a:extLst>
                    <a:ext uri="{9D8B030D-6E8A-4147-A177-3AD203B41FA5}">
                      <a16:colId xmlns:a16="http://schemas.microsoft.com/office/drawing/2014/main" val="3460682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041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2 - 2016-12-09 15:54:01</a:t>
                      </a:r>
                      <a:r>
                        <a:rPr kumimoji="0" lang="de-DE" sz="1000" b="0" i="0" u="none" strike="noStrike" kern="1200" cap="none" spc="0" normalizeH="0" baseline="0" noProof="0">
                          <a:ln>
                            <a:noFill/>
                          </a:ln>
                          <a:solidFill>
                            <a:prstClr val="black"/>
                          </a:solidFill>
                          <a:effectLst/>
                          <a:uLnTx/>
                          <a:uFillTx/>
                          <a:latin typeface="+mn-lt"/>
                          <a:ea typeface="+mn-ea"/>
                          <a:cs typeface="+mn-cs"/>
                        </a:rPr>
                        <a:t>
Jetzt Abstimmen: Welcher Nordklub steht zu Weihnachten auf einem Abstiegsplatz?
Mehr in der #NDR2Bundesligashow
ndr.de/sendung586504.html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619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2 - 2016-10-26 09:00:47</a:t>
                      </a:r>
                      <a:r>
                        <a:rPr kumimoji="0" lang="de-DE" sz="1000" b="0" i="0" u="none" strike="noStrike" kern="1200" cap="none" spc="0" normalizeH="0" baseline="0" noProof="0">
                          <a:ln>
                            <a:noFill/>
                          </a:ln>
                          <a:solidFill>
                            <a:prstClr val="black"/>
                          </a:solidFill>
                          <a:effectLst/>
                          <a:uLnTx/>
                          <a:uFillTx/>
                          <a:latin typeface="+mn-lt"/>
                          <a:ea typeface="+mn-ea"/>
                          <a:cs typeface="+mn-cs"/>
                        </a:rPr>
                        <a:t>
JETZT ABSTIMMEN im #NDR2Vormittag!
Welchen Song sollen wir um kurz vor halb 12 spielen?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3518584"/>
                  </a:ext>
                </a:extLst>
              </a:tr>
            </a:tbl>
          </a:graphicData>
        </a:graphic>
      </p:graphicFrame>
      <p:sp>
        <p:nvSpPr>
          <p:cNvPr id="4" name="Text Placeholder 3">
            <a:extLst>
              <a:ext uri="{FF2B5EF4-FFF2-40B4-BE49-F238E27FC236}">
                <a16:creationId xmlns:a16="http://schemas.microsoft.com/office/drawing/2014/main" id="{2E165DB9-F190-48B7-81B6-697F6A00F3DB}"/>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728042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E298-37BA-40BE-ADE0-00A3BED1EB23}"/>
              </a:ext>
            </a:extLst>
          </p:cNvPr>
          <p:cNvSpPr>
            <a:spLocks noGrp="1"/>
          </p:cNvSpPr>
          <p:nvPr>
            <p:ph type="title"/>
          </p:nvPr>
        </p:nvSpPr>
        <p:spPr/>
        <p:txBody>
          <a:bodyPr/>
          <a:lstStyle/>
          <a:p>
            <a:r>
              <a:rPr lang="de-DE"/>
              <a:t>Eigene Posts - I-Rate Aktive Nutzer-Flop - Export - 4 of 4</a:t>
            </a:r>
            <a:endParaRPr lang="en-US"/>
          </a:p>
        </p:txBody>
      </p:sp>
      <p:graphicFrame>
        <p:nvGraphicFramePr>
          <p:cNvPr id="5" name="Table Placeholder 4">
            <a:extLst>
              <a:ext uri="{FF2B5EF4-FFF2-40B4-BE49-F238E27FC236}">
                <a16:creationId xmlns:a16="http://schemas.microsoft.com/office/drawing/2014/main" id="{57931286-57EF-4BFB-963C-F0D9954D3EDA}"/>
              </a:ext>
            </a:extLst>
          </p:cNvPr>
          <p:cNvGraphicFramePr>
            <a:graphicFrameLocks noGrp="1"/>
          </p:cNvGraphicFramePr>
          <p:nvPr>
            <p:ph type="tbl" sz="quarter" idx="13"/>
            <p:extLst>
              <p:ext uri="{D42A27DB-BD31-4B8C-83A1-F6EECF244321}">
                <p14:modId xmlns:p14="http://schemas.microsoft.com/office/powerpoint/2010/main" val="1747107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4915844"/>
                    </a:ext>
                  </a:extLst>
                </a:gridCol>
                <a:gridCol w="822960">
                  <a:extLst>
                    <a:ext uri="{9D8B030D-6E8A-4147-A177-3AD203B41FA5}">
                      <a16:colId xmlns:a16="http://schemas.microsoft.com/office/drawing/2014/main" val="1695734954"/>
                    </a:ext>
                  </a:extLst>
                </a:gridCol>
                <a:gridCol w="822960">
                  <a:extLst>
                    <a:ext uri="{9D8B030D-6E8A-4147-A177-3AD203B41FA5}">
                      <a16:colId xmlns:a16="http://schemas.microsoft.com/office/drawing/2014/main" val="1716575530"/>
                    </a:ext>
                  </a:extLst>
                </a:gridCol>
                <a:gridCol w="822960">
                  <a:extLst>
                    <a:ext uri="{9D8B030D-6E8A-4147-A177-3AD203B41FA5}">
                      <a16:colId xmlns:a16="http://schemas.microsoft.com/office/drawing/2014/main" val="1321143900"/>
                    </a:ext>
                  </a:extLst>
                </a:gridCol>
                <a:gridCol w="822960">
                  <a:extLst>
                    <a:ext uri="{9D8B030D-6E8A-4147-A177-3AD203B41FA5}">
                      <a16:colId xmlns:a16="http://schemas.microsoft.com/office/drawing/2014/main" val="1285226764"/>
                    </a:ext>
                  </a:extLst>
                </a:gridCol>
                <a:gridCol w="822960">
                  <a:extLst>
                    <a:ext uri="{9D8B030D-6E8A-4147-A177-3AD203B41FA5}">
                      <a16:colId xmlns:a16="http://schemas.microsoft.com/office/drawing/2014/main" val="2147515686"/>
                    </a:ext>
                  </a:extLst>
                </a:gridCol>
                <a:gridCol w="822960">
                  <a:extLst>
                    <a:ext uri="{9D8B030D-6E8A-4147-A177-3AD203B41FA5}">
                      <a16:colId xmlns:a16="http://schemas.microsoft.com/office/drawing/2014/main" val="160816028"/>
                    </a:ext>
                  </a:extLst>
                </a:gridCol>
                <a:gridCol w="822960">
                  <a:extLst>
                    <a:ext uri="{9D8B030D-6E8A-4147-A177-3AD203B41FA5}">
                      <a16:colId xmlns:a16="http://schemas.microsoft.com/office/drawing/2014/main" val="1746709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365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14:00:00</a:t>
                      </a:r>
                      <a:r>
                        <a:rPr kumimoji="0" lang="de-DE" sz="1000" b="0" i="0" u="none" strike="noStrike" kern="1200" cap="none" spc="0" normalizeH="0" baseline="0" noProof="0">
                          <a:ln>
                            <a:noFill/>
                          </a:ln>
                          <a:solidFill>
                            <a:prstClr val="black"/>
                          </a:solidFill>
                          <a:effectLst/>
                          <a:uLnTx/>
                          <a:uFillTx/>
                          <a:latin typeface="+mn-lt"/>
                          <a:ea typeface="+mn-ea"/>
                          <a:cs typeface="+mn-cs"/>
                        </a:rPr>
                        <a:t>
SILLY kommen im Oktober und November 2016 auf große Deutschlandtour. Die Berliner Rockband um Sängerin Anna Loos veröffentlicht im Frühjahr 2016 mit #Wutfänger ein Album, welches sie diesen Herbst erstmalig in voller Länge ihrem deutschen Publikum live präsentieren.
Silly waren schon immer anders als andere Bands: eigensinnig, einfallsreich, unverkennbar und vor allem authentisch. Ihr letztes Album "Kopf an Kopf" erreichte Goldstatus und das Vorgängeralbum "Alles Rot“ wurde sogar mit Platin ausgezeichnet. Wenngleich sie ihre Alben so qualitätsvernarrt wie kaum eine andere Band produzieren, bleiben Silly doch an erster Stelle eine einzigartige Live-Band. Unverfälscht und mit voller Energie erreichen sie mit jedem Ton Herz und Verstand ihrer Zuhörer. Ihr Album #Wutfänger soll an alte Erfolge anknüpfen und dabei noch einen Schritt weiter gehen. 
NDR 2 präsentiert das Konzert im Norden in Neubrandenburg.
Alle Infos: http://www.ndr.de/ndr2/events/Silly-in-Neubrandenburg,silly234.html
#silly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8276119"/>
                  </a:ext>
                </a:extLst>
              </a:tr>
            </a:tbl>
          </a:graphicData>
        </a:graphic>
      </p:graphicFrame>
      <p:sp>
        <p:nvSpPr>
          <p:cNvPr id="4" name="Text Placeholder 3">
            <a:extLst>
              <a:ext uri="{FF2B5EF4-FFF2-40B4-BE49-F238E27FC236}">
                <a16:creationId xmlns:a16="http://schemas.microsoft.com/office/drawing/2014/main" id="{4324F602-B411-456A-9C77-D13DA2CCC31F}"/>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808516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ABBA4-5E85-44CC-AB99-9A67559050D1}"/>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2D77C2B3-8E55-4D1B-8A56-72857EB24F1A}"/>
              </a:ext>
            </a:extLst>
          </p:cNvPr>
          <p:cNvGraphicFramePr>
            <a:graphicFrameLocks noGrp="1"/>
          </p:cNvGraphicFramePr>
          <p:nvPr>
            <p:ph type="tbl" sz="quarter" idx="13"/>
            <p:extLst>
              <p:ext uri="{D42A27DB-BD31-4B8C-83A1-F6EECF244321}">
                <p14:modId xmlns:p14="http://schemas.microsoft.com/office/powerpoint/2010/main" val="181083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3563628"/>
                    </a:ext>
                  </a:extLst>
                </a:gridCol>
                <a:gridCol w="822960">
                  <a:extLst>
                    <a:ext uri="{9D8B030D-6E8A-4147-A177-3AD203B41FA5}">
                      <a16:colId xmlns:a16="http://schemas.microsoft.com/office/drawing/2014/main" val="314100491"/>
                    </a:ext>
                  </a:extLst>
                </a:gridCol>
                <a:gridCol w="822960">
                  <a:extLst>
                    <a:ext uri="{9D8B030D-6E8A-4147-A177-3AD203B41FA5}">
                      <a16:colId xmlns:a16="http://schemas.microsoft.com/office/drawing/2014/main" val="3474153130"/>
                    </a:ext>
                  </a:extLst>
                </a:gridCol>
                <a:gridCol w="822960">
                  <a:extLst>
                    <a:ext uri="{9D8B030D-6E8A-4147-A177-3AD203B41FA5}">
                      <a16:colId xmlns:a16="http://schemas.microsoft.com/office/drawing/2014/main" val="2709908329"/>
                    </a:ext>
                  </a:extLst>
                </a:gridCol>
                <a:gridCol w="822960">
                  <a:extLst>
                    <a:ext uri="{9D8B030D-6E8A-4147-A177-3AD203B41FA5}">
                      <a16:colId xmlns:a16="http://schemas.microsoft.com/office/drawing/2014/main" val="3494390872"/>
                    </a:ext>
                  </a:extLst>
                </a:gridCol>
                <a:gridCol w="822960">
                  <a:extLst>
                    <a:ext uri="{9D8B030D-6E8A-4147-A177-3AD203B41FA5}">
                      <a16:colId xmlns:a16="http://schemas.microsoft.com/office/drawing/2014/main" val="1089580627"/>
                    </a:ext>
                  </a:extLst>
                </a:gridCol>
                <a:gridCol w="822960">
                  <a:extLst>
                    <a:ext uri="{9D8B030D-6E8A-4147-A177-3AD203B41FA5}">
                      <a16:colId xmlns:a16="http://schemas.microsoft.com/office/drawing/2014/main" val="252921339"/>
                    </a:ext>
                  </a:extLst>
                </a:gridCol>
                <a:gridCol w="822960">
                  <a:extLst>
                    <a:ext uri="{9D8B030D-6E8A-4147-A177-3AD203B41FA5}">
                      <a16:colId xmlns:a16="http://schemas.microsoft.com/office/drawing/2014/main" val="3973176203"/>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95598177"/>
                  </a:ext>
                </a:extLst>
              </a:tr>
              <a:tr h="370840">
                <a:tc>
                  <a:txBody>
                    <a:bodyPr/>
                    <a:lstStyle/>
                    <a:p>
                      <a:r>
                        <a:rPr lang="de-DE" sz="1000" b="1"/>
                        <a:t>NDR 2 - 2016-12-19 08:16:03</a:t>
                      </a:r>
                      <a:r>
                        <a:rPr lang="de-DE" sz="1000"/>
                        <a:t>
Die Vorfreude steigt... 🎄</a:t>
                      </a:r>
                      <a:endParaRPr lang="en-US" sz="1000"/>
                    </a:p>
                  </a:txBody>
                  <a:tcPr/>
                </a:tc>
                <a:tc>
                  <a:txBody>
                    <a:bodyPr/>
                    <a:lstStyle/>
                    <a:p>
                      <a:r>
                        <a:rPr lang="en-US" sz="1000"/>
                        <a:t>6300</a:t>
                      </a:r>
                    </a:p>
                  </a:txBody>
                  <a:tcPr/>
                </a:tc>
                <a:tc>
                  <a:txBody>
                    <a:bodyPr/>
                    <a:lstStyle/>
                    <a:p>
                      <a:r>
                        <a:rPr lang="en-US" sz="1000"/>
                        <a:t>5016</a:t>
                      </a:r>
                    </a:p>
                  </a:txBody>
                  <a:tcPr/>
                </a:tc>
                <a:tc>
                  <a:txBody>
                    <a:bodyPr/>
                    <a:lstStyle/>
                    <a:p>
                      <a:r>
                        <a:rPr lang="en-US" sz="1000"/>
                        <a:t>727</a:t>
                      </a:r>
                    </a:p>
                  </a:txBody>
                  <a:tcPr/>
                </a:tc>
                <a:tc>
                  <a:txBody>
                    <a:bodyPr/>
                    <a:lstStyle/>
                    <a:p>
                      <a:r>
                        <a:rPr lang="en-US" sz="1000"/>
                        <a:t>557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8440561"/>
                  </a:ext>
                </a:extLst>
              </a:tr>
              <a:tr h="370840">
                <a:tc>
                  <a:txBody>
                    <a:bodyPr/>
                    <a:lstStyle/>
                    <a:p>
                      <a:r>
                        <a:rPr lang="en-US" sz="1000" b="1"/>
                        <a:t>NDR 2 - 2016-10-27 15:35:26</a:t>
                      </a:r>
                      <a:r>
                        <a:rPr lang="en-US" sz="1000"/>
                        <a:t>
Danke, Manfred. ❤️</a:t>
                      </a:r>
                    </a:p>
                  </a:txBody>
                  <a:tcPr/>
                </a:tc>
                <a:tc>
                  <a:txBody>
                    <a:bodyPr/>
                    <a:lstStyle/>
                    <a:p>
                      <a:r>
                        <a:rPr lang="en-US" sz="1000"/>
                        <a:t>5497</a:t>
                      </a:r>
                    </a:p>
                  </a:txBody>
                  <a:tcPr/>
                </a:tc>
                <a:tc>
                  <a:txBody>
                    <a:bodyPr/>
                    <a:lstStyle/>
                    <a:p>
                      <a:r>
                        <a:rPr lang="en-US" sz="1000"/>
                        <a:t>5106</a:t>
                      </a:r>
                    </a:p>
                  </a:txBody>
                  <a:tcPr/>
                </a:tc>
                <a:tc>
                  <a:txBody>
                    <a:bodyPr/>
                    <a:lstStyle/>
                    <a:p>
                      <a:r>
                        <a:rPr lang="en-US" sz="1000"/>
                        <a:t>73</a:t>
                      </a:r>
                    </a:p>
                  </a:txBody>
                  <a:tcPr/>
                </a:tc>
                <a:tc>
                  <a:txBody>
                    <a:bodyPr/>
                    <a:lstStyle/>
                    <a:p>
                      <a:r>
                        <a:rPr lang="en-US" sz="1000"/>
                        <a:t>318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92541740"/>
                  </a:ext>
                </a:extLst>
              </a:tr>
              <a:tr h="370840">
                <a:tc>
                  <a:txBody>
                    <a:bodyPr/>
                    <a:lstStyle/>
                    <a:p>
                      <a:r>
                        <a:rPr lang="de-DE" sz="1000" b="1"/>
                        <a:t>NDR 2 - 2016-11-10 20:38:20</a:t>
                      </a:r>
                      <a:r>
                        <a:rPr lang="de-DE" sz="1000"/>
                        <a:t>
Jetzt endlich auch offiziell am Hamburg Airport. ✈️</a:t>
                      </a:r>
                      <a:endParaRPr lang="en-US" sz="1000"/>
                    </a:p>
                  </a:txBody>
                  <a:tcPr/>
                </a:tc>
                <a:tc>
                  <a:txBody>
                    <a:bodyPr/>
                    <a:lstStyle/>
                    <a:p>
                      <a:r>
                        <a:rPr lang="en-US" sz="1000"/>
                        <a:t>5497</a:t>
                      </a:r>
                    </a:p>
                  </a:txBody>
                  <a:tcPr/>
                </a:tc>
                <a:tc>
                  <a:txBody>
                    <a:bodyPr/>
                    <a:lstStyle/>
                    <a:p>
                      <a:r>
                        <a:rPr lang="en-US" sz="1000"/>
                        <a:t>5224</a:t>
                      </a:r>
                    </a:p>
                  </a:txBody>
                  <a:tcPr/>
                </a:tc>
                <a:tc>
                  <a:txBody>
                    <a:bodyPr/>
                    <a:lstStyle/>
                    <a:p>
                      <a:r>
                        <a:rPr lang="en-US" sz="1000"/>
                        <a:t>65</a:t>
                      </a:r>
                    </a:p>
                  </a:txBody>
                  <a:tcPr/>
                </a:tc>
                <a:tc>
                  <a:txBody>
                    <a:bodyPr/>
                    <a:lstStyle/>
                    <a:p>
                      <a:r>
                        <a:rPr lang="en-US" sz="1000"/>
                        <a:t>208</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5325002"/>
                  </a:ext>
                </a:extLst>
              </a:tr>
              <a:tr h="370840">
                <a:tc>
                  <a:txBody>
                    <a:bodyPr/>
                    <a:lstStyle/>
                    <a:p>
                      <a:r>
                        <a:rPr lang="de-DE" sz="1000" b="1"/>
                        <a:t>NDR 2 - 2016-10-10 16:38:42</a:t>
                      </a:r>
                      <a:r>
                        <a:rPr lang="de-DE" sz="1000"/>
                        <a:t>
Traurige Nachricht aus Filsum: XXL-Ostfriese und Pferde-Heilkundler Tamme Hanken ist gestorben. 56 Jahre ist er alt geworden. 😢</a:t>
                      </a:r>
                      <a:endParaRPr lang="en-US" sz="1000"/>
                    </a:p>
                  </a:txBody>
                  <a:tcPr/>
                </a:tc>
                <a:tc>
                  <a:txBody>
                    <a:bodyPr/>
                    <a:lstStyle/>
                    <a:p>
                      <a:r>
                        <a:rPr lang="en-US" sz="1000"/>
                        <a:t>5451</a:t>
                      </a:r>
                    </a:p>
                  </a:txBody>
                  <a:tcPr/>
                </a:tc>
                <a:tc>
                  <a:txBody>
                    <a:bodyPr/>
                    <a:lstStyle/>
                    <a:p>
                      <a:r>
                        <a:rPr lang="en-US" sz="1000"/>
                        <a:t>765</a:t>
                      </a:r>
                    </a:p>
                  </a:txBody>
                  <a:tcPr/>
                </a:tc>
                <a:tc>
                  <a:txBody>
                    <a:bodyPr/>
                    <a:lstStyle/>
                    <a:p>
                      <a:r>
                        <a:rPr lang="en-US" sz="1000"/>
                        <a:t>891</a:t>
                      </a:r>
                    </a:p>
                  </a:txBody>
                  <a:tcPr/>
                </a:tc>
                <a:tc>
                  <a:txBody>
                    <a:bodyPr/>
                    <a:lstStyle/>
                    <a:p>
                      <a:r>
                        <a:rPr lang="en-US" sz="1000"/>
                        <a:t>3795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4770475"/>
                  </a:ext>
                </a:extLst>
              </a:tr>
              <a:tr h="370840">
                <a:tc>
                  <a:txBody>
                    <a:bodyPr/>
                    <a:lstStyle/>
                    <a:p>
                      <a:r>
                        <a:rPr lang="de-DE" sz="1000" b="1"/>
                        <a:t>NDR 2 - 2016-12-26 20:03:30</a:t>
                      </a:r>
                      <a:r>
                        <a:rPr lang="de-DE" sz="1000"/>
                        <a:t>
2. Weihnachtsfeiertag ✔️😂</a:t>
                      </a:r>
                      <a:endParaRPr lang="en-US" sz="1000"/>
                    </a:p>
                  </a:txBody>
                  <a:tcPr/>
                </a:tc>
                <a:tc>
                  <a:txBody>
                    <a:bodyPr/>
                    <a:lstStyle/>
                    <a:p>
                      <a:r>
                        <a:rPr lang="en-US" sz="1000"/>
                        <a:t>4379</a:t>
                      </a:r>
                    </a:p>
                  </a:txBody>
                  <a:tcPr/>
                </a:tc>
                <a:tc>
                  <a:txBody>
                    <a:bodyPr/>
                    <a:lstStyle/>
                    <a:p>
                      <a:r>
                        <a:rPr lang="en-US" sz="1000"/>
                        <a:t>3096</a:t>
                      </a:r>
                    </a:p>
                  </a:txBody>
                  <a:tcPr/>
                </a:tc>
                <a:tc>
                  <a:txBody>
                    <a:bodyPr/>
                    <a:lstStyle/>
                    <a:p>
                      <a:r>
                        <a:rPr lang="en-US" sz="1000"/>
                        <a:t>458</a:t>
                      </a:r>
                    </a:p>
                  </a:txBody>
                  <a:tcPr/>
                </a:tc>
                <a:tc>
                  <a:txBody>
                    <a:bodyPr/>
                    <a:lstStyle/>
                    <a:p>
                      <a:r>
                        <a:rPr lang="en-US" sz="1000"/>
                        <a:t>825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2666644"/>
                  </a:ext>
                </a:extLst>
              </a:tr>
            </a:tbl>
          </a:graphicData>
        </a:graphic>
      </p:graphicFrame>
      <p:sp>
        <p:nvSpPr>
          <p:cNvPr id="4" name="Text Placeholder 3">
            <a:extLst>
              <a:ext uri="{FF2B5EF4-FFF2-40B4-BE49-F238E27FC236}">
                <a16:creationId xmlns:a16="http://schemas.microsoft.com/office/drawing/2014/main" id="{59E0A76D-9370-42BE-B9E5-86C8A02B68F1}"/>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339897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C3933-CB0E-4557-9DAF-0629229C312F}"/>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F720E7E9-F4B5-4E03-ADA6-1DC2291AF9E6}"/>
              </a:ext>
            </a:extLst>
          </p:cNvPr>
          <p:cNvGraphicFramePr>
            <a:graphicFrameLocks noGrp="1"/>
          </p:cNvGraphicFramePr>
          <p:nvPr>
            <p:ph type="tbl" sz="quarter" idx="13"/>
            <p:extLst>
              <p:ext uri="{D42A27DB-BD31-4B8C-83A1-F6EECF244321}">
                <p14:modId xmlns:p14="http://schemas.microsoft.com/office/powerpoint/2010/main" val="192949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23077036"/>
                    </a:ext>
                  </a:extLst>
                </a:gridCol>
                <a:gridCol w="822960">
                  <a:extLst>
                    <a:ext uri="{9D8B030D-6E8A-4147-A177-3AD203B41FA5}">
                      <a16:colId xmlns:a16="http://schemas.microsoft.com/office/drawing/2014/main" val="2725499485"/>
                    </a:ext>
                  </a:extLst>
                </a:gridCol>
                <a:gridCol w="493776">
                  <a:extLst>
                    <a:ext uri="{9D8B030D-6E8A-4147-A177-3AD203B41FA5}">
                      <a16:colId xmlns:a16="http://schemas.microsoft.com/office/drawing/2014/main" val="1616522695"/>
                    </a:ext>
                  </a:extLst>
                </a:gridCol>
                <a:gridCol w="493776">
                  <a:extLst>
                    <a:ext uri="{9D8B030D-6E8A-4147-A177-3AD203B41FA5}">
                      <a16:colId xmlns:a16="http://schemas.microsoft.com/office/drawing/2014/main" val="2132913506"/>
                    </a:ext>
                  </a:extLst>
                </a:gridCol>
                <a:gridCol w="493776">
                  <a:extLst>
                    <a:ext uri="{9D8B030D-6E8A-4147-A177-3AD203B41FA5}">
                      <a16:colId xmlns:a16="http://schemas.microsoft.com/office/drawing/2014/main" val="3878594893"/>
                    </a:ext>
                  </a:extLst>
                </a:gridCol>
                <a:gridCol w="493776">
                  <a:extLst>
                    <a:ext uri="{9D8B030D-6E8A-4147-A177-3AD203B41FA5}">
                      <a16:colId xmlns:a16="http://schemas.microsoft.com/office/drawing/2014/main" val="3200022420"/>
                    </a:ext>
                  </a:extLst>
                </a:gridCol>
                <a:gridCol w="493776">
                  <a:extLst>
                    <a:ext uri="{9D8B030D-6E8A-4147-A177-3AD203B41FA5}">
                      <a16:colId xmlns:a16="http://schemas.microsoft.com/office/drawing/2014/main" val="1298022526"/>
                    </a:ext>
                  </a:extLst>
                </a:gridCol>
                <a:gridCol w="493776">
                  <a:extLst>
                    <a:ext uri="{9D8B030D-6E8A-4147-A177-3AD203B41FA5}">
                      <a16:colId xmlns:a16="http://schemas.microsoft.com/office/drawing/2014/main" val="1176862975"/>
                    </a:ext>
                  </a:extLst>
                </a:gridCol>
                <a:gridCol w="493776">
                  <a:extLst>
                    <a:ext uri="{9D8B030D-6E8A-4147-A177-3AD203B41FA5}">
                      <a16:colId xmlns:a16="http://schemas.microsoft.com/office/drawing/2014/main" val="175595833"/>
                    </a:ext>
                  </a:extLst>
                </a:gridCol>
                <a:gridCol w="493776">
                  <a:extLst>
                    <a:ext uri="{9D8B030D-6E8A-4147-A177-3AD203B41FA5}">
                      <a16:colId xmlns:a16="http://schemas.microsoft.com/office/drawing/2014/main" val="4269821240"/>
                    </a:ext>
                  </a:extLst>
                </a:gridCol>
                <a:gridCol w="493776">
                  <a:extLst>
                    <a:ext uri="{9D8B030D-6E8A-4147-A177-3AD203B41FA5}">
                      <a16:colId xmlns:a16="http://schemas.microsoft.com/office/drawing/2014/main" val="3151178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998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2 - 2016-11-10 20:38:20</a:t>
                      </a:r>
                      <a:r>
                        <a:rPr kumimoji="0" lang="de-DE" sz="1000" b="0" i="0" u="none" strike="noStrike" kern="1200" cap="none" spc="0" normalizeH="0" baseline="0" noProof="0">
                          <a:ln>
                            <a:noFill/>
                          </a:ln>
                          <a:solidFill>
                            <a:prstClr val="black"/>
                          </a:solidFill>
                          <a:effectLst/>
                          <a:uLnTx/>
                          <a:uFillTx/>
                          <a:latin typeface="+mn-lt"/>
                          <a:ea typeface="+mn-ea"/>
                          <a:cs typeface="+mn-cs"/>
                        </a:rPr>
                        <a:t>
Jetzt endlich auch offiziell am Hamburg Airport.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Flughafen trägt jetzt Helmut Schmidts Namen
</a:t>
                      </a:r>
                      <a:r>
                        <a:rPr kumimoji="0" lang="de-DE" sz="1000" b="0" i="1" u="none" strike="noStrike" kern="1200" cap="none" spc="0" normalizeH="0" baseline="0" noProof="0">
                          <a:ln>
                            <a:noFill/>
                          </a:ln>
                          <a:solidFill>
                            <a:prstClr val="black"/>
                          </a:solidFill>
                          <a:effectLst/>
                          <a:uLnTx/>
                          <a:uFillTx/>
                          <a:latin typeface="+mn-lt"/>
                          <a:ea typeface="+mn-ea"/>
                          <a:cs typeface="+mn-cs"/>
                        </a:rPr>
                        <a:t>Caption</a:t>
                      </a:r>
                      <a:r>
                        <a:rPr kumimoji="0" lang="de-DE" sz="1000" b="0" i="0" u="none" strike="noStrike" kern="1200" cap="none" spc="0" normalizeH="0" baseline="0" noProof="0">
                          <a:ln>
                            <a:noFill/>
                          </a:ln>
                          <a:solidFill>
                            <a:prstClr val="black"/>
                          </a:solidFill>
                          <a:effectLst/>
                          <a:uLnTx/>
                          <a:uFillTx/>
                          <a:latin typeface="+mn-lt"/>
                          <a:ea typeface="+mn-ea"/>
                          <a:cs typeface="+mn-cs"/>
                        </a:rPr>
                        <a:t>: ndr.de
</a:t>
                      </a:r>
                      <a:r>
                        <a:rPr kumimoji="0" lang="de-DE" sz="1000" b="0" i="1" u="none" strike="noStrike" kern="1200" cap="none" spc="0" normalizeH="0" baseline="0" noProof="0">
                          <a:ln>
                            <a:noFill/>
                          </a:ln>
                          <a:solidFill>
                            <a:prstClr val="black"/>
                          </a:solidFill>
                          <a:effectLst/>
                          <a:uLnTx/>
                          <a:uFillTx/>
                          <a:latin typeface="+mn-lt"/>
                          <a:ea typeface="+mn-ea"/>
                          <a:cs typeface="+mn-cs"/>
                        </a:rPr>
                        <a:t>Description</a:t>
                      </a:r>
                      <a:r>
                        <a:rPr kumimoji="0" lang="de-DE" sz="1000" b="0" i="0" u="none" strike="noStrike" kern="1200" cap="none" spc="0" normalizeH="0" baseline="0" noProof="0">
                          <a:ln>
                            <a:noFill/>
                          </a:ln>
                          <a:solidFill>
                            <a:prstClr val="black"/>
                          </a:solidFill>
                          <a:effectLst/>
                          <a:uLnTx/>
                          <a:uFillTx/>
                          <a:latin typeface="+mn-lt"/>
                          <a:ea typeface="+mn-ea"/>
                          <a:cs typeface="+mn-cs"/>
                        </a:rPr>
                        <a:t>: Der Flughafen Hamburg heißt zu Ehren des vor einem Jahr verstorbenen Altkanzlers ab sofort "Hamburg Airport - Helmut Schmidt". Für Bürgermeister Scholz ist die Umbenennung sehr passend.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779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2 - 2016-10-27 15:35:26</a:t>
                      </a:r>
                      <a:r>
                        <a:rPr kumimoji="0" lang="en-US" sz="1000" b="0" i="0" u="none" strike="noStrike" kern="1200" cap="none" spc="0" normalizeH="0" baseline="0" noProof="0">
                          <a:ln>
                            <a:noFill/>
                          </a:ln>
                          <a:solidFill>
                            <a:prstClr val="black"/>
                          </a:solidFill>
                          <a:effectLst/>
                          <a:uLnTx/>
                          <a:uFillTx/>
                          <a:latin typeface="+mn-lt"/>
                          <a:ea typeface="+mn-ea"/>
                          <a:cs typeface="+mn-cs"/>
                        </a:rPr>
                        <a:t>
Danke, Manfred.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Timeline 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863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2 - 2016-12-19 08:16:03</a:t>
                      </a:r>
                      <a:r>
                        <a:rPr kumimoji="0" lang="de-DE" sz="1000" b="0" i="0" u="none" strike="noStrike" kern="1200" cap="none" spc="0" normalizeH="0" baseline="0" noProof="0">
                          <a:ln>
                            <a:noFill/>
                          </a:ln>
                          <a:solidFill>
                            <a:prstClr val="black"/>
                          </a:solidFill>
                          <a:effectLst/>
                          <a:uLnTx/>
                          <a:uFillTx/>
                          <a:latin typeface="+mn-lt"/>
                          <a:ea typeface="+mn-ea"/>
                          <a:cs typeface="+mn-cs"/>
                        </a:rPr>
                        <a:t>
Die Vorfreude steigt...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8763910"/>
                  </a:ext>
                </a:extLst>
              </a:tr>
            </a:tbl>
          </a:graphicData>
        </a:graphic>
      </p:graphicFrame>
      <p:sp>
        <p:nvSpPr>
          <p:cNvPr id="4" name="Text Placeholder 3">
            <a:extLst>
              <a:ext uri="{FF2B5EF4-FFF2-40B4-BE49-F238E27FC236}">
                <a16:creationId xmlns:a16="http://schemas.microsoft.com/office/drawing/2014/main" id="{C48FE276-6680-4704-A669-A1F6D82F077E}"/>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717967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FB148-9017-4898-961C-716908B798FD}"/>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F6B411C5-6ED7-44A5-985A-18C62664AFD9}"/>
              </a:ext>
            </a:extLst>
          </p:cNvPr>
          <p:cNvGraphicFramePr>
            <a:graphicFrameLocks noGrp="1"/>
          </p:cNvGraphicFramePr>
          <p:nvPr>
            <p:ph type="tbl" sz="quarter" idx="13"/>
            <p:extLst>
              <p:ext uri="{D42A27DB-BD31-4B8C-83A1-F6EECF244321}">
                <p14:modId xmlns:p14="http://schemas.microsoft.com/office/powerpoint/2010/main" val="264223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48061002"/>
                    </a:ext>
                  </a:extLst>
                </a:gridCol>
                <a:gridCol w="822960">
                  <a:extLst>
                    <a:ext uri="{9D8B030D-6E8A-4147-A177-3AD203B41FA5}">
                      <a16:colId xmlns:a16="http://schemas.microsoft.com/office/drawing/2014/main" val="812062914"/>
                    </a:ext>
                  </a:extLst>
                </a:gridCol>
                <a:gridCol w="493776">
                  <a:extLst>
                    <a:ext uri="{9D8B030D-6E8A-4147-A177-3AD203B41FA5}">
                      <a16:colId xmlns:a16="http://schemas.microsoft.com/office/drawing/2014/main" val="624223588"/>
                    </a:ext>
                  </a:extLst>
                </a:gridCol>
                <a:gridCol w="493776">
                  <a:extLst>
                    <a:ext uri="{9D8B030D-6E8A-4147-A177-3AD203B41FA5}">
                      <a16:colId xmlns:a16="http://schemas.microsoft.com/office/drawing/2014/main" val="371901244"/>
                    </a:ext>
                  </a:extLst>
                </a:gridCol>
                <a:gridCol w="493776">
                  <a:extLst>
                    <a:ext uri="{9D8B030D-6E8A-4147-A177-3AD203B41FA5}">
                      <a16:colId xmlns:a16="http://schemas.microsoft.com/office/drawing/2014/main" val="724310356"/>
                    </a:ext>
                  </a:extLst>
                </a:gridCol>
                <a:gridCol w="493776">
                  <a:extLst>
                    <a:ext uri="{9D8B030D-6E8A-4147-A177-3AD203B41FA5}">
                      <a16:colId xmlns:a16="http://schemas.microsoft.com/office/drawing/2014/main" val="3771761845"/>
                    </a:ext>
                  </a:extLst>
                </a:gridCol>
                <a:gridCol w="493776">
                  <a:extLst>
                    <a:ext uri="{9D8B030D-6E8A-4147-A177-3AD203B41FA5}">
                      <a16:colId xmlns:a16="http://schemas.microsoft.com/office/drawing/2014/main" val="2199656544"/>
                    </a:ext>
                  </a:extLst>
                </a:gridCol>
                <a:gridCol w="493776">
                  <a:extLst>
                    <a:ext uri="{9D8B030D-6E8A-4147-A177-3AD203B41FA5}">
                      <a16:colId xmlns:a16="http://schemas.microsoft.com/office/drawing/2014/main" val="858615295"/>
                    </a:ext>
                  </a:extLst>
                </a:gridCol>
                <a:gridCol w="493776">
                  <a:extLst>
                    <a:ext uri="{9D8B030D-6E8A-4147-A177-3AD203B41FA5}">
                      <a16:colId xmlns:a16="http://schemas.microsoft.com/office/drawing/2014/main" val="1764508640"/>
                    </a:ext>
                  </a:extLst>
                </a:gridCol>
                <a:gridCol w="493776">
                  <a:extLst>
                    <a:ext uri="{9D8B030D-6E8A-4147-A177-3AD203B41FA5}">
                      <a16:colId xmlns:a16="http://schemas.microsoft.com/office/drawing/2014/main" val="4170399562"/>
                    </a:ext>
                  </a:extLst>
                </a:gridCol>
                <a:gridCol w="493776">
                  <a:extLst>
                    <a:ext uri="{9D8B030D-6E8A-4147-A177-3AD203B41FA5}">
                      <a16:colId xmlns:a16="http://schemas.microsoft.com/office/drawing/2014/main" val="348640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33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2 - 2016-12-26 20:03:30</a:t>
                      </a:r>
                      <a:r>
                        <a:rPr kumimoji="0" lang="en-US" sz="1000" b="0" i="0" u="none" strike="noStrike" kern="1200" cap="none" spc="0" normalizeH="0" baseline="0" noProof="0">
                          <a:ln>
                            <a:noFill/>
                          </a:ln>
                          <a:solidFill>
                            <a:prstClr val="black"/>
                          </a:solidFill>
                          <a:effectLst/>
                          <a:uLnTx/>
                          <a:uFillTx/>
                          <a:latin typeface="+mn-lt"/>
                          <a:ea typeface="+mn-ea"/>
                          <a:cs typeface="+mn-cs"/>
                        </a:rPr>
                        <a:t>
2. Weihnachtsfeiertag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giphy.com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giphy.com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http://giphy.com/gifs/cat-rxDC4jJk8SIdq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772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2 - 2016-12-24 14:00:00</a:t>
                      </a:r>
                      <a:r>
                        <a:rPr kumimoji="0" lang="de-DE" sz="1000" b="0" i="0" u="none" strike="noStrike" kern="1200" cap="none" spc="0" normalizeH="0" baseline="0" noProof="0">
                          <a:ln>
                            <a:noFill/>
                          </a:ln>
                          <a:solidFill>
                            <a:prstClr val="black"/>
                          </a:solidFill>
                          <a:effectLst/>
                          <a:uLnTx/>
                          <a:uFillTx/>
                          <a:latin typeface="+mn-lt"/>
                          <a:ea typeface="+mn-ea"/>
                          <a:cs typeface="+mn-cs"/>
                        </a:rPr>
                        <a:t>
An alle Menschen, die an Weihnachten arbeiten: Danke, dass ihr die Stellung haltet!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968658"/>
                  </a:ext>
                </a:extLst>
              </a:tr>
            </a:tbl>
          </a:graphicData>
        </a:graphic>
      </p:graphicFrame>
      <p:sp>
        <p:nvSpPr>
          <p:cNvPr id="4" name="Text Placeholder 3">
            <a:extLst>
              <a:ext uri="{FF2B5EF4-FFF2-40B4-BE49-F238E27FC236}">
                <a16:creationId xmlns:a16="http://schemas.microsoft.com/office/drawing/2014/main" id="{67A49C33-BF08-4B90-A18B-B6A710EF00AB}"/>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2532692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9C113-DBBD-4994-93A7-BAA05FDC2BAC}"/>
              </a:ext>
            </a:extLst>
          </p:cNvPr>
          <p:cNvSpPr>
            <a:spLocks noGrp="1"/>
          </p:cNvSpPr>
          <p:nvPr>
            <p:ph type="title"/>
          </p:nvPr>
        </p:nvSpPr>
        <p:spPr/>
        <p:txBody>
          <a:bodyPr/>
          <a:lstStyle/>
          <a:p>
            <a:r>
              <a:rPr lang="en-US"/>
              <a:t>Eigene Videos - Crossposts - Export - 1 of 2</a:t>
            </a:r>
          </a:p>
        </p:txBody>
      </p:sp>
      <p:graphicFrame>
        <p:nvGraphicFramePr>
          <p:cNvPr id="5" name="Table Placeholder 4">
            <a:extLst>
              <a:ext uri="{FF2B5EF4-FFF2-40B4-BE49-F238E27FC236}">
                <a16:creationId xmlns:a16="http://schemas.microsoft.com/office/drawing/2014/main" id="{2293163F-4D06-4267-8FAE-23C301E536EE}"/>
              </a:ext>
            </a:extLst>
          </p:cNvPr>
          <p:cNvGraphicFramePr>
            <a:graphicFrameLocks noGrp="1"/>
          </p:cNvGraphicFramePr>
          <p:nvPr>
            <p:ph type="tbl" sz="quarter" idx="13"/>
            <p:extLst>
              <p:ext uri="{D42A27DB-BD31-4B8C-83A1-F6EECF244321}">
                <p14:modId xmlns:p14="http://schemas.microsoft.com/office/powerpoint/2010/main" val="2111802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620776"/>
                    </a:ext>
                  </a:extLst>
                </a:gridCol>
                <a:gridCol w="493776">
                  <a:extLst>
                    <a:ext uri="{9D8B030D-6E8A-4147-A177-3AD203B41FA5}">
                      <a16:colId xmlns:a16="http://schemas.microsoft.com/office/drawing/2014/main" val="3439802723"/>
                    </a:ext>
                  </a:extLst>
                </a:gridCol>
                <a:gridCol w="411480">
                  <a:extLst>
                    <a:ext uri="{9D8B030D-6E8A-4147-A177-3AD203B41FA5}">
                      <a16:colId xmlns:a16="http://schemas.microsoft.com/office/drawing/2014/main" val="730708893"/>
                    </a:ext>
                  </a:extLst>
                </a:gridCol>
                <a:gridCol w="411480">
                  <a:extLst>
                    <a:ext uri="{9D8B030D-6E8A-4147-A177-3AD203B41FA5}">
                      <a16:colId xmlns:a16="http://schemas.microsoft.com/office/drawing/2014/main" val="675628697"/>
                    </a:ext>
                  </a:extLst>
                </a:gridCol>
                <a:gridCol w="246888">
                  <a:extLst>
                    <a:ext uri="{9D8B030D-6E8A-4147-A177-3AD203B41FA5}">
                      <a16:colId xmlns:a16="http://schemas.microsoft.com/office/drawing/2014/main" val="297247847"/>
                    </a:ext>
                  </a:extLst>
                </a:gridCol>
                <a:gridCol w="658368">
                  <a:extLst>
                    <a:ext uri="{9D8B030D-6E8A-4147-A177-3AD203B41FA5}">
                      <a16:colId xmlns:a16="http://schemas.microsoft.com/office/drawing/2014/main" val="565228811"/>
                    </a:ext>
                  </a:extLst>
                </a:gridCol>
                <a:gridCol w="576072">
                  <a:extLst>
                    <a:ext uri="{9D8B030D-6E8A-4147-A177-3AD203B41FA5}">
                      <a16:colId xmlns:a16="http://schemas.microsoft.com/office/drawing/2014/main" val="3153177527"/>
                    </a:ext>
                  </a:extLst>
                </a:gridCol>
                <a:gridCol w="576072">
                  <a:extLst>
                    <a:ext uri="{9D8B030D-6E8A-4147-A177-3AD203B41FA5}">
                      <a16:colId xmlns:a16="http://schemas.microsoft.com/office/drawing/2014/main" val="3740729738"/>
                    </a:ext>
                  </a:extLst>
                </a:gridCol>
                <a:gridCol w="411480">
                  <a:extLst>
                    <a:ext uri="{9D8B030D-6E8A-4147-A177-3AD203B41FA5}">
                      <a16:colId xmlns:a16="http://schemas.microsoft.com/office/drawing/2014/main" val="288062774"/>
                    </a:ext>
                  </a:extLst>
                </a:gridCol>
                <a:gridCol w="658368">
                  <a:extLst>
                    <a:ext uri="{9D8B030D-6E8A-4147-A177-3AD203B41FA5}">
                      <a16:colId xmlns:a16="http://schemas.microsoft.com/office/drawing/2014/main" val="714970144"/>
                    </a:ext>
                  </a:extLst>
                </a:gridCol>
                <a:gridCol w="329184">
                  <a:extLst>
                    <a:ext uri="{9D8B030D-6E8A-4147-A177-3AD203B41FA5}">
                      <a16:colId xmlns:a16="http://schemas.microsoft.com/office/drawing/2014/main" val="567635305"/>
                    </a:ext>
                  </a:extLst>
                </a:gridCol>
                <a:gridCol w="493776">
                  <a:extLst>
                    <a:ext uri="{9D8B030D-6E8A-4147-A177-3AD203B41FA5}">
                      <a16:colId xmlns:a16="http://schemas.microsoft.com/office/drawing/2014/main" val="990461484"/>
                    </a:ext>
                  </a:extLst>
                </a:gridCol>
                <a:gridCol w="329184">
                  <a:extLst>
                    <a:ext uri="{9D8B030D-6E8A-4147-A177-3AD203B41FA5}">
                      <a16:colId xmlns:a16="http://schemas.microsoft.com/office/drawing/2014/main" val="3267270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5156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2 - 2016-11-11 16:16:38</a:t>
                      </a:r>
                      <a:r>
                        <a:rPr kumimoji="0" lang="de-DE" sz="1000" b="0" i="0" u="none" strike="noStrike" kern="1200" cap="none" spc="0" normalizeH="0" baseline="0" noProof="0">
                          <a:ln>
                            <a:noFill/>
                          </a:ln>
                          <a:solidFill>
                            <a:prstClr val="black"/>
                          </a:solidFill>
                          <a:effectLst/>
                          <a:uLnTx/>
                          <a:uFillTx/>
                          <a:latin typeface="+mn-lt"/>
                          <a:ea typeface="+mn-ea"/>
                          <a:cs typeface="+mn-cs"/>
                        </a:rPr>
                        <a:t>
Mark Forster singt "Chöre" und IHR singt mit! 
Dankeschön an alle für's Mitmachen. :-)
Das Video zur NDR 2 Live-Session in voller Länge gibt's auf unserer Homepage: 
ndr2.de/markforster572.html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30653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2 - 2016-10-12 14:59:07</a:t>
                      </a:r>
                      <a:r>
                        <a:rPr kumimoji="0" lang="de-DE" sz="1000" b="0" i="0" u="none" strike="noStrike" kern="1200" cap="none" spc="0" normalizeH="0" baseline="0" noProof="0">
                          <a:ln>
                            <a:noFill/>
                          </a:ln>
                          <a:solidFill>
                            <a:prstClr val="black"/>
                          </a:solidFill>
                          <a:effectLst/>
                          <a:uLnTx/>
                          <a:uFillTx/>
                          <a:latin typeface="+mn-lt"/>
                          <a:ea typeface="+mn-ea"/>
                          <a:cs typeface="+mn-cs"/>
                        </a:rPr>
                        <a:t>
In die Hände klatschen und dabei ein #Selfie machen? 📱😜👏 Elke und Jens probieren's aus. Alles, was ihr dafür braucht: einen Spiegel, eine weiche Unterlage und Mut zu albernen Bildern. Ach ja, auffangen wäre auch nicht schlecht.#HighFiveSelfie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007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2 - 2016-11-16 18:40:47</a:t>
                      </a:r>
                      <a:r>
                        <a:rPr kumimoji="0" lang="de-DE" sz="1000" b="0" i="0" u="none" strike="noStrike" kern="1200" cap="none" spc="0" normalizeH="0" baseline="0" noProof="0">
                          <a:ln>
                            <a:noFill/>
                          </a:ln>
                          <a:solidFill>
                            <a:prstClr val="black"/>
                          </a:solidFill>
                          <a:effectLst/>
                          <a:uLnTx/>
                          <a:uFillTx/>
                          <a:latin typeface="+mn-lt"/>
                          <a:ea typeface="+mn-ea"/>
                          <a:cs typeface="+mn-cs"/>
                        </a:rPr>
                        <a:t>
Elke Wiswedel aus dem neuen #NDR2Nachmittag stolpert auf der Suche nach frischem Kaffee in die #MannequinChallenge.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118016142"/>
                  </a:ext>
                </a:extLst>
              </a:tr>
            </a:tbl>
          </a:graphicData>
        </a:graphic>
      </p:graphicFrame>
      <p:sp>
        <p:nvSpPr>
          <p:cNvPr id="4" name="Text Placeholder 3">
            <a:extLst>
              <a:ext uri="{FF2B5EF4-FFF2-40B4-BE49-F238E27FC236}">
                <a16:creationId xmlns:a16="http://schemas.microsoft.com/office/drawing/2014/main" id="{A6D1FC37-D4CC-4721-92A4-6EBB6B37893F}"/>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1548974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E5242-890C-45E6-BA3B-EA6433309ED8}"/>
              </a:ext>
            </a:extLst>
          </p:cNvPr>
          <p:cNvSpPr>
            <a:spLocks noGrp="1"/>
          </p:cNvSpPr>
          <p:nvPr>
            <p:ph type="title"/>
          </p:nvPr>
        </p:nvSpPr>
        <p:spPr/>
        <p:txBody>
          <a:bodyPr/>
          <a:lstStyle/>
          <a:p>
            <a:r>
              <a:rPr lang="en-US"/>
              <a:t>Eigene Videos - Crossposts - Export - 2 of 2</a:t>
            </a:r>
          </a:p>
        </p:txBody>
      </p:sp>
      <p:graphicFrame>
        <p:nvGraphicFramePr>
          <p:cNvPr id="5" name="Table Placeholder 4">
            <a:extLst>
              <a:ext uri="{FF2B5EF4-FFF2-40B4-BE49-F238E27FC236}">
                <a16:creationId xmlns:a16="http://schemas.microsoft.com/office/drawing/2014/main" id="{89BDE957-C51A-45F5-8881-5254B52CB13A}"/>
              </a:ext>
            </a:extLst>
          </p:cNvPr>
          <p:cNvGraphicFramePr>
            <a:graphicFrameLocks noGrp="1"/>
          </p:cNvGraphicFramePr>
          <p:nvPr>
            <p:ph type="tbl" sz="quarter" idx="13"/>
            <p:extLst>
              <p:ext uri="{D42A27DB-BD31-4B8C-83A1-F6EECF244321}">
                <p14:modId xmlns:p14="http://schemas.microsoft.com/office/powerpoint/2010/main" val="1413962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30306526"/>
                    </a:ext>
                  </a:extLst>
                </a:gridCol>
                <a:gridCol w="493776">
                  <a:extLst>
                    <a:ext uri="{9D8B030D-6E8A-4147-A177-3AD203B41FA5}">
                      <a16:colId xmlns:a16="http://schemas.microsoft.com/office/drawing/2014/main" val="2315747913"/>
                    </a:ext>
                  </a:extLst>
                </a:gridCol>
                <a:gridCol w="411480">
                  <a:extLst>
                    <a:ext uri="{9D8B030D-6E8A-4147-A177-3AD203B41FA5}">
                      <a16:colId xmlns:a16="http://schemas.microsoft.com/office/drawing/2014/main" val="2494903827"/>
                    </a:ext>
                  </a:extLst>
                </a:gridCol>
                <a:gridCol w="411480">
                  <a:extLst>
                    <a:ext uri="{9D8B030D-6E8A-4147-A177-3AD203B41FA5}">
                      <a16:colId xmlns:a16="http://schemas.microsoft.com/office/drawing/2014/main" val="2729616396"/>
                    </a:ext>
                  </a:extLst>
                </a:gridCol>
                <a:gridCol w="246888">
                  <a:extLst>
                    <a:ext uri="{9D8B030D-6E8A-4147-A177-3AD203B41FA5}">
                      <a16:colId xmlns:a16="http://schemas.microsoft.com/office/drawing/2014/main" val="938760708"/>
                    </a:ext>
                  </a:extLst>
                </a:gridCol>
                <a:gridCol w="658368">
                  <a:extLst>
                    <a:ext uri="{9D8B030D-6E8A-4147-A177-3AD203B41FA5}">
                      <a16:colId xmlns:a16="http://schemas.microsoft.com/office/drawing/2014/main" val="1338155048"/>
                    </a:ext>
                  </a:extLst>
                </a:gridCol>
                <a:gridCol w="576072">
                  <a:extLst>
                    <a:ext uri="{9D8B030D-6E8A-4147-A177-3AD203B41FA5}">
                      <a16:colId xmlns:a16="http://schemas.microsoft.com/office/drawing/2014/main" val="2548967070"/>
                    </a:ext>
                  </a:extLst>
                </a:gridCol>
                <a:gridCol w="576072">
                  <a:extLst>
                    <a:ext uri="{9D8B030D-6E8A-4147-A177-3AD203B41FA5}">
                      <a16:colId xmlns:a16="http://schemas.microsoft.com/office/drawing/2014/main" val="134756872"/>
                    </a:ext>
                  </a:extLst>
                </a:gridCol>
                <a:gridCol w="411480">
                  <a:extLst>
                    <a:ext uri="{9D8B030D-6E8A-4147-A177-3AD203B41FA5}">
                      <a16:colId xmlns:a16="http://schemas.microsoft.com/office/drawing/2014/main" val="552032330"/>
                    </a:ext>
                  </a:extLst>
                </a:gridCol>
                <a:gridCol w="658368">
                  <a:extLst>
                    <a:ext uri="{9D8B030D-6E8A-4147-A177-3AD203B41FA5}">
                      <a16:colId xmlns:a16="http://schemas.microsoft.com/office/drawing/2014/main" val="1030095648"/>
                    </a:ext>
                  </a:extLst>
                </a:gridCol>
                <a:gridCol w="329184">
                  <a:extLst>
                    <a:ext uri="{9D8B030D-6E8A-4147-A177-3AD203B41FA5}">
                      <a16:colId xmlns:a16="http://schemas.microsoft.com/office/drawing/2014/main" val="1526451683"/>
                    </a:ext>
                  </a:extLst>
                </a:gridCol>
                <a:gridCol w="493776">
                  <a:extLst>
                    <a:ext uri="{9D8B030D-6E8A-4147-A177-3AD203B41FA5}">
                      <a16:colId xmlns:a16="http://schemas.microsoft.com/office/drawing/2014/main" val="4046007447"/>
                    </a:ext>
                  </a:extLst>
                </a:gridCol>
                <a:gridCol w="329184">
                  <a:extLst>
                    <a:ext uri="{9D8B030D-6E8A-4147-A177-3AD203B41FA5}">
                      <a16:colId xmlns:a16="http://schemas.microsoft.com/office/drawing/2014/main" val="47012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6505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2 - 2016-11-18 05:00:00</a:t>
                      </a:r>
                      <a:r>
                        <a:rPr kumimoji="0" lang="de-DE" sz="1000" b="0" i="0" u="none" strike="noStrike" kern="1200" cap="none" spc="0" normalizeH="0" baseline="0" noProof="0">
                          <a:ln>
                            <a:noFill/>
                          </a:ln>
                          <a:solidFill>
                            <a:prstClr val="black"/>
                          </a:solidFill>
                          <a:effectLst/>
                          <a:uLnTx/>
                          <a:uFillTx/>
                          <a:latin typeface="+mn-lt"/>
                          <a:ea typeface="+mn-ea"/>
                          <a:cs typeface="+mn-cs"/>
                        </a:rPr>
                        <a:t>
Stillhalten wie 'ne Schaufensterpuppe: Wo ist denn da die Leistung? Oma hat schon Challenges gemacht, da gab's noch gar kein Internet! #MashedPotatoChallenge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9639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2 - 2016-12-08 05:27:00</a:t>
                      </a:r>
                      <a:r>
                        <a:rPr kumimoji="0" lang="de-DE" sz="1000" b="0" i="0" u="none" strike="noStrike" kern="1200" cap="none" spc="0" normalizeH="0" baseline="0" noProof="0">
                          <a:ln>
                            <a:noFill/>
                          </a:ln>
                          <a:solidFill>
                            <a:prstClr val="black"/>
                          </a:solidFill>
                          <a:effectLst/>
                          <a:uLnTx/>
                          <a:uFillTx/>
                          <a:latin typeface="+mn-lt"/>
                          <a:ea typeface="+mn-ea"/>
                          <a:cs typeface="+mn-cs"/>
                        </a:rPr>
                        <a:t>
Ilka und Holger machen sich im NDR 2 Studio fit für die Weihnachtszeit. Hier testen Sie Seilspringen und "Burpees" (ein Mix aus Liegestütz und Strecksprung). Mehr geht nicht, oder? #NDR2Morgen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7116801"/>
                  </a:ext>
                </a:extLst>
              </a:tr>
            </a:tbl>
          </a:graphicData>
        </a:graphic>
      </p:graphicFrame>
      <p:sp>
        <p:nvSpPr>
          <p:cNvPr id="4" name="Text Placeholder 3">
            <a:extLst>
              <a:ext uri="{FF2B5EF4-FFF2-40B4-BE49-F238E27FC236}">
                <a16:creationId xmlns:a16="http://schemas.microsoft.com/office/drawing/2014/main" id="{1A9B0837-6B6B-453E-B4EE-9D696D27DD94}"/>
              </a:ext>
            </a:extLst>
          </p:cNvPr>
          <p:cNvSpPr>
            <a:spLocks noGrp="1"/>
          </p:cNvSpPr>
          <p:nvPr>
            <p:ph type="body" sz="quarter" idx="14"/>
          </p:nvPr>
        </p:nvSpPr>
        <p:spPr/>
        <p:txBody>
          <a:bodyPr/>
          <a:lstStyle/>
          <a:p>
            <a:r>
              <a:rPr lang="en-US"/>
              <a:t>01.10.2016 - 31.12.2016</a:t>
            </a:r>
          </a:p>
        </p:txBody>
      </p:sp>
    </p:spTree>
    <p:extLst>
      <p:ext uri="{BB962C8B-B14F-4D97-AF65-F5344CB8AC3E}">
        <p14:creationId xmlns:p14="http://schemas.microsoft.com/office/powerpoint/2010/main" val="35658910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1690</Words>
  <Application>Microsoft Office PowerPoint</Application>
  <PresentationFormat>On-screen Show (4:3)</PresentationFormat>
  <Paragraphs>829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4</vt:lpstr>
      <vt:lpstr>Eigene Posts - I-Rate Aktive Nutzer-Flop - Export - 2 of 4</vt:lpstr>
      <vt:lpstr>Eigene Posts - I-Rate Aktive Nutzer-Flop - Export - 3 of 4</vt:lpstr>
      <vt:lpstr>Eigene Posts - I-Rate Aktive Nutzer-Flop - Export - 4 of 4</vt:lpstr>
      <vt:lpstr>Eigene Post - Summe Interaktionen - Export</vt:lpstr>
      <vt:lpstr>Eigene Posts - Reaktionen - Export - 1 of 2</vt:lpstr>
      <vt:lpstr>Eigene Posts - Reaktionen - Export - 2 of 2</vt:lpstr>
      <vt:lpstr>Eigene Videos - Crossposts - Export - 1 of 2</vt:lpstr>
      <vt:lpstr>Eigene Videos - Crossposts - Export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2018-03-28T14:50:31Z</dcterms:created>
  <dcterms:modified xsi:type="dcterms:W3CDTF">2018-03-28T14:51:28Z</dcterms:modified>
</cp:coreProperties>
</file>