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Lst>
  <p:sldSz cx="9144000" cy="6858000" type="screen4x3"/>
  <p:notesSz cx="6858000" cy="9144000"/>
  <p:embeddedFontLst>
    <p:embeddedFont>
      <p:font typeface="ＭＳ Ｐゴシック" panose="020B0600070205080204" pitchFamily="34" charset="-128"/>
      <p:regular r:id="rId30"/>
    </p:embeddedFon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2</c:v>
                </c:pt>
              </c:strCache>
            </c:strRef>
          </c:tx>
          <c:spPr>
            <a:ln w="28575" cap="rnd">
              <a:solidFill>
                <a:schemeClr val="accent1"/>
              </a:solidFill>
              <a:round/>
            </a:ln>
            <a:effectLst/>
          </c:spPr>
          <c:marker>
            <c:symbol val="none"/>
          </c:marker>
          <c:cat>
            <c:strRef>
              <c:f>Sheet1!$A$2:$A$179</c:f>
              <c:strCache>
                <c:ptCount val="178"/>
                <c:pt idx="0">
                  <c:v>01.10.2017</c:v>
                </c:pt>
                <c:pt idx="1">
                  <c:v>02.10.2017</c:v>
                </c:pt>
                <c:pt idx="2">
                  <c:v>03.10.2017</c:v>
                </c:pt>
                <c:pt idx="3">
                  <c:v>04.10.2017</c:v>
                </c:pt>
                <c:pt idx="4">
                  <c:v>05.10.2017</c:v>
                </c:pt>
                <c:pt idx="5">
                  <c:v>06.10.2017</c:v>
                </c:pt>
                <c:pt idx="6">
                  <c:v>07.10.2017</c:v>
                </c:pt>
                <c:pt idx="7">
                  <c:v>08.10.2017</c:v>
                </c:pt>
                <c:pt idx="8">
                  <c:v>09.10.2017</c:v>
                </c:pt>
                <c:pt idx="9">
                  <c:v>10.10.2017</c:v>
                </c:pt>
                <c:pt idx="10">
                  <c:v>11.10.2017</c:v>
                </c:pt>
                <c:pt idx="11">
                  <c:v>12.10.2017</c:v>
                </c:pt>
                <c:pt idx="12">
                  <c:v>13.10.2017</c:v>
                </c:pt>
                <c:pt idx="13">
                  <c:v>14.10.2017</c:v>
                </c:pt>
                <c:pt idx="14">
                  <c:v>15.10.2017</c:v>
                </c:pt>
                <c:pt idx="15">
                  <c:v>16.10.2017</c:v>
                </c:pt>
                <c:pt idx="16">
                  <c:v>17.10.2017</c:v>
                </c:pt>
                <c:pt idx="17">
                  <c:v>18.10.2017</c:v>
                </c:pt>
                <c:pt idx="18">
                  <c:v>19.10.2017</c:v>
                </c:pt>
                <c:pt idx="19">
                  <c:v>20.10.2017</c:v>
                </c:pt>
                <c:pt idx="20">
                  <c:v>21.10.2017</c:v>
                </c:pt>
                <c:pt idx="21">
                  <c:v>22.10.2017</c:v>
                </c:pt>
                <c:pt idx="22">
                  <c:v>23.10.2017</c:v>
                </c:pt>
                <c:pt idx="23">
                  <c:v>24.10.2017</c:v>
                </c:pt>
                <c:pt idx="24">
                  <c:v>25.10.2017</c:v>
                </c:pt>
                <c:pt idx="25">
                  <c:v>26.10.2017</c:v>
                </c:pt>
                <c:pt idx="26">
                  <c:v>27.10.2017</c:v>
                </c:pt>
                <c:pt idx="27">
                  <c:v>28.10.2017</c:v>
                </c:pt>
                <c:pt idx="28">
                  <c:v>29.10.2017</c:v>
                </c:pt>
                <c:pt idx="29">
                  <c:v>30.10.2017</c:v>
                </c:pt>
                <c:pt idx="30">
                  <c:v>31.10.2017</c:v>
                </c:pt>
                <c:pt idx="31">
                  <c:v>01.11.2017</c:v>
                </c:pt>
                <c:pt idx="32">
                  <c:v>02.11.2017</c:v>
                </c:pt>
                <c:pt idx="33">
                  <c:v>03.11.2017</c:v>
                </c:pt>
                <c:pt idx="34">
                  <c:v>04.11.2017</c:v>
                </c:pt>
                <c:pt idx="35">
                  <c:v>05.11.2017</c:v>
                </c:pt>
                <c:pt idx="36">
                  <c:v>06.11.2017</c:v>
                </c:pt>
                <c:pt idx="37">
                  <c:v>07.11.2017</c:v>
                </c:pt>
                <c:pt idx="38">
                  <c:v>08.11.2017</c:v>
                </c:pt>
                <c:pt idx="39">
                  <c:v>09.11.2017</c:v>
                </c:pt>
                <c:pt idx="40">
                  <c:v>10.11.2017</c:v>
                </c:pt>
                <c:pt idx="41">
                  <c:v>11.11.2017</c:v>
                </c:pt>
                <c:pt idx="42">
                  <c:v>12.11.2017</c:v>
                </c:pt>
                <c:pt idx="43">
                  <c:v>13.11.2017</c:v>
                </c:pt>
                <c:pt idx="44">
                  <c:v>14.11.2017</c:v>
                </c:pt>
                <c:pt idx="45">
                  <c:v>15.11.2017</c:v>
                </c:pt>
                <c:pt idx="46">
                  <c:v>16.11.2017</c:v>
                </c:pt>
                <c:pt idx="47">
                  <c:v>17.11.2017</c:v>
                </c:pt>
                <c:pt idx="48">
                  <c:v>18.11.2017</c:v>
                </c:pt>
                <c:pt idx="49">
                  <c:v>19.11.2017</c:v>
                </c:pt>
                <c:pt idx="50">
                  <c:v>20.11.2017</c:v>
                </c:pt>
                <c:pt idx="51">
                  <c:v>21.11.2017</c:v>
                </c:pt>
                <c:pt idx="52">
                  <c:v>22.11.2017</c:v>
                </c:pt>
                <c:pt idx="53">
                  <c:v>23.11.2017</c:v>
                </c:pt>
                <c:pt idx="54">
                  <c:v>24.11.2017</c:v>
                </c:pt>
                <c:pt idx="55">
                  <c:v>25.11.2017</c:v>
                </c:pt>
                <c:pt idx="56">
                  <c:v>26.11.2017</c:v>
                </c:pt>
                <c:pt idx="57">
                  <c:v>27.11.2017</c:v>
                </c:pt>
                <c:pt idx="58">
                  <c:v>28.11.2017</c:v>
                </c:pt>
                <c:pt idx="59">
                  <c:v>29.11.2017</c:v>
                </c:pt>
                <c:pt idx="60">
                  <c:v>30.11.2017</c:v>
                </c:pt>
                <c:pt idx="61">
                  <c:v>01.12.2017</c:v>
                </c:pt>
                <c:pt idx="62">
                  <c:v>02.12.2017</c:v>
                </c:pt>
                <c:pt idx="63">
                  <c:v>03.12.2017</c:v>
                </c:pt>
                <c:pt idx="64">
                  <c:v>04.12.2017</c:v>
                </c:pt>
                <c:pt idx="65">
                  <c:v>05.12.2017</c:v>
                </c:pt>
                <c:pt idx="66">
                  <c:v>06.12.2017</c:v>
                </c:pt>
                <c:pt idx="67">
                  <c:v>07.12.2017</c:v>
                </c:pt>
                <c:pt idx="68">
                  <c:v>08.12.2017</c:v>
                </c:pt>
                <c:pt idx="69">
                  <c:v>09.12.2017</c:v>
                </c:pt>
                <c:pt idx="70">
                  <c:v>10.12.2017</c:v>
                </c:pt>
                <c:pt idx="71">
                  <c:v>11.12.2017</c:v>
                </c:pt>
                <c:pt idx="72">
                  <c:v>12.12.2017</c:v>
                </c:pt>
                <c:pt idx="73">
                  <c:v>13.12.2017</c:v>
                </c:pt>
                <c:pt idx="74">
                  <c:v>14.12.2017</c:v>
                </c:pt>
                <c:pt idx="75">
                  <c:v>15.12.2017</c:v>
                </c:pt>
                <c:pt idx="76">
                  <c:v>16.12.2017</c:v>
                </c:pt>
                <c:pt idx="77">
                  <c:v>17.12.2017</c:v>
                </c:pt>
                <c:pt idx="78">
                  <c:v>18.12.2017</c:v>
                </c:pt>
                <c:pt idx="79">
                  <c:v>19.12.2017</c:v>
                </c:pt>
                <c:pt idx="80">
                  <c:v>20.12.2017</c:v>
                </c:pt>
                <c:pt idx="81">
                  <c:v>21.12.2017</c:v>
                </c:pt>
                <c:pt idx="82">
                  <c:v>22.12.2017</c:v>
                </c:pt>
                <c:pt idx="83">
                  <c:v>23.12.2017</c:v>
                </c:pt>
                <c:pt idx="84">
                  <c:v>24.12.2017</c:v>
                </c:pt>
                <c:pt idx="85">
                  <c:v>25.12.2017</c:v>
                </c:pt>
                <c:pt idx="86">
                  <c:v>26.12.2017</c:v>
                </c:pt>
                <c:pt idx="87">
                  <c:v>27.12.2017</c:v>
                </c:pt>
                <c:pt idx="88">
                  <c:v>28.12.2017</c:v>
                </c:pt>
                <c:pt idx="89">
                  <c:v>29.12.2017</c:v>
                </c:pt>
                <c:pt idx="90">
                  <c:v>30.12.2017</c:v>
                </c:pt>
                <c:pt idx="91">
                  <c:v>31.12.2017</c:v>
                </c:pt>
                <c:pt idx="92">
                  <c:v>01.01.2018</c:v>
                </c:pt>
                <c:pt idx="93">
                  <c:v>02.01.2018</c:v>
                </c:pt>
                <c:pt idx="94">
                  <c:v>03.01.2018</c:v>
                </c:pt>
                <c:pt idx="95">
                  <c:v>04.01.2018</c:v>
                </c:pt>
                <c:pt idx="96">
                  <c:v>05.01.2018</c:v>
                </c:pt>
                <c:pt idx="97">
                  <c:v>06.01.2018</c:v>
                </c:pt>
                <c:pt idx="98">
                  <c:v>07.01.2018</c:v>
                </c:pt>
                <c:pt idx="99">
                  <c:v>08.01.2018</c:v>
                </c:pt>
                <c:pt idx="100">
                  <c:v>09.01.2018</c:v>
                </c:pt>
                <c:pt idx="101">
                  <c:v>10.01.2018</c:v>
                </c:pt>
                <c:pt idx="102">
                  <c:v>11.01.2018</c:v>
                </c:pt>
                <c:pt idx="103">
                  <c:v>12.01.2018</c:v>
                </c:pt>
                <c:pt idx="104">
                  <c:v>13.01.2018</c:v>
                </c:pt>
                <c:pt idx="105">
                  <c:v>14.01.2018</c:v>
                </c:pt>
                <c:pt idx="106">
                  <c:v>15.01.2018</c:v>
                </c:pt>
                <c:pt idx="107">
                  <c:v>16.01.2018</c:v>
                </c:pt>
                <c:pt idx="108">
                  <c:v>17.01.2018</c:v>
                </c:pt>
                <c:pt idx="109">
                  <c:v>18.01.2018</c:v>
                </c:pt>
                <c:pt idx="110">
                  <c:v>19.01.2018</c:v>
                </c:pt>
                <c:pt idx="111">
                  <c:v>20.01.2018</c:v>
                </c:pt>
                <c:pt idx="112">
                  <c:v>21.01.2018</c:v>
                </c:pt>
                <c:pt idx="113">
                  <c:v>22.01.2018</c:v>
                </c:pt>
                <c:pt idx="114">
                  <c:v>23.01.2018</c:v>
                </c:pt>
                <c:pt idx="115">
                  <c:v>24.01.2018</c:v>
                </c:pt>
                <c:pt idx="116">
                  <c:v>25.01.2018</c:v>
                </c:pt>
                <c:pt idx="117">
                  <c:v>26.01.2018</c:v>
                </c:pt>
                <c:pt idx="118">
                  <c:v>27.01.2018</c:v>
                </c:pt>
                <c:pt idx="119">
                  <c:v>28.01.2018</c:v>
                </c:pt>
                <c:pt idx="120">
                  <c:v>29.01.2018</c:v>
                </c:pt>
                <c:pt idx="121">
                  <c:v>30.01.2018</c:v>
                </c:pt>
                <c:pt idx="122">
                  <c:v>31.01.2018</c:v>
                </c:pt>
                <c:pt idx="123">
                  <c:v>01.02.2018</c:v>
                </c:pt>
                <c:pt idx="124">
                  <c:v>02.02.2018</c:v>
                </c:pt>
                <c:pt idx="125">
                  <c:v>03.02.2018</c:v>
                </c:pt>
                <c:pt idx="126">
                  <c:v>04.02.2018</c:v>
                </c:pt>
                <c:pt idx="127">
                  <c:v>05.02.2018</c:v>
                </c:pt>
                <c:pt idx="128">
                  <c:v>06.02.2018</c:v>
                </c:pt>
                <c:pt idx="129">
                  <c:v>07.02.2018</c:v>
                </c:pt>
                <c:pt idx="130">
                  <c:v>08.02.2018</c:v>
                </c:pt>
                <c:pt idx="131">
                  <c:v>09.02.2018</c:v>
                </c:pt>
                <c:pt idx="132">
                  <c:v>10.02.2018</c:v>
                </c:pt>
                <c:pt idx="133">
                  <c:v>11.02.2018</c:v>
                </c:pt>
                <c:pt idx="134">
                  <c:v>12.02.2018</c:v>
                </c:pt>
                <c:pt idx="135">
                  <c:v>13.02.2018</c:v>
                </c:pt>
                <c:pt idx="136">
                  <c:v>14.02.2018</c:v>
                </c:pt>
                <c:pt idx="137">
                  <c:v>15.02.2018</c:v>
                </c:pt>
                <c:pt idx="138">
                  <c:v>16.02.2018</c:v>
                </c:pt>
                <c:pt idx="139">
                  <c:v>17.02.2018</c:v>
                </c:pt>
                <c:pt idx="140">
                  <c:v>18.02.2018</c:v>
                </c:pt>
                <c:pt idx="141">
                  <c:v>19.02.2018</c:v>
                </c:pt>
                <c:pt idx="142">
                  <c:v>20.02.2018</c:v>
                </c:pt>
                <c:pt idx="143">
                  <c:v>21.02.2018</c:v>
                </c:pt>
                <c:pt idx="144">
                  <c:v>22.02.2018</c:v>
                </c:pt>
                <c:pt idx="145">
                  <c:v>23.02.2018</c:v>
                </c:pt>
                <c:pt idx="146">
                  <c:v>24.02.2018</c:v>
                </c:pt>
                <c:pt idx="147">
                  <c:v>25.02.2018</c:v>
                </c:pt>
                <c:pt idx="148">
                  <c:v>26.02.2018</c:v>
                </c:pt>
                <c:pt idx="149">
                  <c:v>27.02.2018</c:v>
                </c:pt>
                <c:pt idx="150">
                  <c:v>28.02.2018</c:v>
                </c:pt>
                <c:pt idx="151">
                  <c:v>01.03.2018</c:v>
                </c:pt>
                <c:pt idx="152">
                  <c:v>02.03.2018</c:v>
                </c:pt>
                <c:pt idx="153">
                  <c:v>03.03.2018</c:v>
                </c:pt>
                <c:pt idx="154">
                  <c:v>04.03.2018</c:v>
                </c:pt>
                <c:pt idx="155">
                  <c:v>05.03.2018</c:v>
                </c:pt>
                <c:pt idx="156">
                  <c:v>06.03.2018</c:v>
                </c:pt>
                <c:pt idx="157">
                  <c:v>07.03.2018</c:v>
                </c:pt>
                <c:pt idx="158">
                  <c:v>08.03.2018</c:v>
                </c:pt>
                <c:pt idx="159">
                  <c:v>09.03.2018</c:v>
                </c:pt>
                <c:pt idx="160">
                  <c:v>10.03.2018</c:v>
                </c:pt>
                <c:pt idx="161">
                  <c:v>11.03.2018</c:v>
                </c:pt>
                <c:pt idx="162">
                  <c:v>12.03.2018</c:v>
                </c:pt>
                <c:pt idx="163">
                  <c:v>13.03.2018</c:v>
                </c:pt>
                <c:pt idx="164">
                  <c:v>14.03.2018</c:v>
                </c:pt>
                <c:pt idx="165">
                  <c:v>15.03.2018</c:v>
                </c:pt>
                <c:pt idx="166">
                  <c:v>16.03.2018</c:v>
                </c:pt>
                <c:pt idx="167">
                  <c:v>17.03.2018</c:v>
                </c:pt>
                <c:pt idx="168">
                  <c:v>18.03.2018</c:v>
                </c:pt>
                <c:pt idx="169">
                  <c:v>19.03.2018</c:v>
                </c:pt>
                <c:pt idx="170">
                  <c:v>20.03.2018</c:v>
                </c:pt>
                <c:pt idx="171">
                  <c:v>21.03.2018</c:v>
                </c:pt>
                <c:pt idx="172">
                  <c:v>22.03.2018</c:v>
                </c:pt>
                <c:pt idx="173">
                  <c:v>23.03.2018</c:v>
                </c:pt>
                <c:pt idx="174">
                  <c:v>24.03.2018</c:v>
                </c:pt>
                <c:pt idx="175">
                  <c:v>25.03.2018</c:v>
                </c:pt>
                <c:pt idx="176">
                  <c:v>26.03.2018</c:v>
                </c:pt>
                <c:pt idx="177">
                  <c:v>27.03.2018</c:v>
                </c:pt>
              </c:strCache>
            </c:strRef>
          </c:cat>
          <c:val>
            <c:numRef>
              <c:f>Sheet1!$B$2:$B$179</c:f>
              <c:numCache>
                <c:formatCode>General</c:formatCode>
                <c:ptCount val="178"/>
                <c:pt idx="0">
                  <c:v>130659</c:v>
                </c:pt>
                <c:pt idx="1">
                  <c:v>130685</c:v>
                </c:pt>
                <c:pt idx="2">
                  <c:v>130710</c:v>
                </c:pt>
                <c:pt idx="3">
                  <c:v>130852</c:v>
                </c:pt>
                <c:pt idx="4">
                  <c:v>131034</c:v>
                </c:pt>
                <c:pt idx="5">
                  <c:v>131104</c:v>
                </c:pt>
                <c:pt idx="6">
                  <c:v>131146</c:v>
                </c:pt>
                <c:pt idx="7">
                  <c:v>131159</c:v>
                </c:pt>
                <c:pt idx="8">
                  <c:v>131170</c:v>
                </c:pt>
                <c:pt idx="9">
                  <c:v>131221</c:v>
                </c:pt>
                <c:pt idx="10">
                  <c:v>131249</c:v>
                </c:pt>
                <c:pt idx="11">
                  <c:v>131262</c:v>
                </c:pt>
                <c:pt idx="12">
                  <c:v>131266</c:v>
                </c:pt>
                <c:pt idx="13">
                  <c:v>131278</c:v>
                </c:pt>
                <c:pt idx="14">
                  <c:v>131281</c:v>
                </c:pt>
                <c:pt idx="15">
                  <c:v>131287</c:v>
                </c:pt>
                <c:pt idx="16">
                  <c:v>131295</c:v>
                </c:pt>
                <c:pt idx="17">
                  <c:v>131336</c:v>
                </c:pt>
                <c:pt idx="18">
                  <c:v>131423</c:v>
                </c:pt>
                <c:pt idx="19">
                  <c:v>131521</c:v>
                </c:pt>
                <c:pt idx="20">
                  <c:v>131577</c:v>
                </c:pt>
                <c:pt idx="21">
                  <c:v>131623</c:v>
                </c:pt>
                <c:pt idx="22">
                  <c:v>131650</c:v>
                </c:pt>
                <c:pt idx="23">
                  <c:v>131684</c:v>
                </c:pt>
                <c:pt idx="24">
                  <c:v>131726</c:v>
                </c:pt>
                <c:pt idx="25">
                  <c:v>131754</c:v>
                </c:pt>
                <c:pt idx="26">
                  <c:v>131794</c:v>
                </c:pt>
                <c:pt idx="27">
                  <c:v>131816</c:v>
                </c:pt>
                <c:pt idx="28">
                  <c:v>131846</c:v>
                </c:pt>
                <c:pt idx="29">
                  <c:v>131878</c:v>
                </c:pt>
                <c:pt idx="30">
                  <c:v>131897</c:v>
                </c:pt>
                <c:pt idx="31">
                  <c:v>131919</c:v>
                </c:pt>
                <c:pt idx="32">
                  <c:v>131937</c:v>
                </c:pt>
                <c:pt idx="33">
                  <c:v>131952</c:v>
                </c:pt>
                <c:pt idx="34">
                  <c:v>131976</c:v>
                </c:pt>
                <c:pt idx="35">
                  <c:v>131994</c:v>
                </c:pt>
                <c:pt idx="36">
                  <c:v>131999</c:v>
                </c:pt>
                <c:pt idx="37">
                  <c:v>132026</c:v>
                </c:pt>
                <c:pt idx="38">
                  <c:v>132055</c:v>
                </c:pt>
                <c:pt idx="39">
                  <c:v>132076</c:v>
                </c:pt>
                <c:pt idx="40">
                  <c:v>132088</c:v>
                </c:pt>
                <c:pt idx="41">
                  <c:v>132110</c:v>
                </c:pt>
                <c:pt idx="42">
                  <c:v>132156</c:v>
                </c:pt>
                <c:pt idx="43">
                  <c:v>132192</c:v>
                </c:pt>
                <c:pt idx="44">
                  <c:v>132453</c:v>
                </c:pt>
                <c:pt idx="45">
                  <c:v>132558</c:v>
                </c:pt>
                <c:pt idx="46">
                  <c:v>132588</c:v>
                </c:pt>
                <c:pt idx="47">
                  <c:v>132638</c:v>
                </c:pt>
                <c:pt idx="48">
                  <c:v>132675</c:v>
                </c:pt>
                <c:pt idx="49">
                  <c:v>132705</c:v>
                </c:pt>
                <c:pt idx="50">
                  <c:v>132719</c:v>
                </c:pt>
                <c:pt idx="51">
                  <c:v>132776</c:v>
                </c:pt>
                <c:pt idx="52">
                  <c:v>132799</c:v>
                </c:pt>
                <c:pt idx="53">
                  <c:v>132851</c:v>
                </c:pt>
                <c:pt idx="54">
                  <c:v>132926</c:v>
                </c:pt>
                <c:pt idx="55">
                  <c:v>132948</c:v>
                </c:pt>
                <c:pt idx="56">
                  <c:v>132989</c:v>
                </c:pt>
                <c:pt idx="57">
                  <c:v>133015</c:v>
                </c:pt>
                <c:pt idx="58">
                  <c:v>133036</c:v>
                </c:pt>
                <c:pt idx="59">
                  <c:v>133094</c:v>
                </c:pt>
                <c:pt idx="60">
                  <c:v>133121</c:v>
                </c:pt>
                <c:pt idx="61">
                  <c:v>133129</c:v>
                </c:pt>
                <c:pt idx="62">
                  <c:v>133138</c:v>
                </c:pt>
                <c:pt idx="63">
                  <c:v>133140</c:v>
                </c:pt>
                <c:pt idx="64">
                  <c:v>133155</c:v>
                </c:pt>
                <c:pt idx="65">
                  <c:v>133174</c:v>
                </c:pt>
                <c:pt idx="66">
                  <c:v>133200</c:v>
                </c:pt>
                <c:pt idx="67">
                  <c:v>133224</c:v>
                </c:pt>
                <c:pt idx="68">
                  <c:v>133231</c:v>
                </c:pt>
                <c:pt idx="69">
                  <c:v>133248</c:v>
                </c:pt>
                <c:pt idx="70">
                  <c:v>133257</c:v>
                </c:pt>
                <c:pt idx="71">
                  <c:v>133329</c:v>
                </c:pt>
                <c:pt idx="72">
                  <c:v>133391</c:v>
                </c:pt>
                <c:pt idx="73">
                  <c:v>133433</c:v>
                </c:pt>
                <c:pt idx="74">
                  <c:v>133455</c:v>
                </c:pt>
                <c:pt idx="75">
                  <c:v>133498</c:v>
                </c:pt>
                <c:pt idx="76">
                  <c:v>133513</c:v>
                </c:pt>
                <c:pt idx="77">
                  <c:v>133533</c:v>
                </c:pt>
                <c:pt idx="78">
                  <c:v>133561</c:v>
                </c:pt>
                <c:pt idx="79">
                  <c:v>133590</c:v>
                </c:pt>
                <c:pt idx="80">
                  <c:v>133618</c:v>
                </c:pt>
                <c:pt idx="81">
                  <c:v>133631</c:v>
                </c:pt>
                <c:pt idx="82">
                  <c:v>133669</c:v>
                </c:pt>
                <c:pt idx="83">
                  <c:v>133693</c:v>
                </c:pt>
                <c:pt idx="84">
                  <c:v>133716</c:v>
                </c:pt>
                <c:pt idx="85">
                  <c:v>133714</c:v>
                </c:pt>
                <c:pt idx="86">
                  <c:v>133728</c:v>
                </c:pt>
                <c:pt idx="87">
                  <c:v>133736</c:v>
                </c:pt>
                <c:pt idx="88">
                  <c:v>133741</c:v>
                </c:pt>
                <c:pt idx="89">
                  <c:v>133770</c:v>
                </c:pt>
                <c:pt idx="90">
                  <c:v>133795</c:v>
                </c:pt>
                <c:pt idx="91">
                  <c:v>134118</c:v>
                </c:pt>
                <c:pt idx="92">
                  <c:v>134239</c:v>
                </c:pt>
                <c:pt idx="93">
                  <c:v>134298</c:v>
                </c:pt>
                <c:pt idx="94">
                  <c:v>134352</c:v>
                </c:pt>
                <c:pt idx="95">
                  <c:v>134396</c:v>
                </c:pt>
                <c:pt idx="96">
                  <c:v>134444</c:v>
                </c:pt>
                <c:pt idx="97">
                  <c:v>134473</c:v>
                </c:pt>
                <c:pt idx="98">
                  <c:v>134517</c:v>
                </c:pt>
                <c:pt idx="99">
                  <c:v>134557</c:v>
                </c:pt>
                <c:pt idx="100">
                  <c:v>134581</c:v>
                </c:pt>
                <c:pt idx="101">
                  <c:v>134615</c:v>
                </c:pt>
                <c:pt idx="102">
                  <c:v>134657</c:v>
                </c:pt>
                <c:pt idx="103">
                  <c:v>134681</c:v>
                </c:pt>
                <c:pt idx="104">
                  <c:v>134721</c:v>
                </c:pt>
                <c:pt idx="105">
                  <c:v>134739</c:v>
                </c:pt>
                <c:pt idx="106">
                  <c:v>134762</c:v>
                </c:pt>
                <c:pt idx="107">
                  <c:v>134770</c:v>
                </c:pt>
                <c:pt idx="108">
                  <c:v>134782</c:v>
                </c:pt>
                <c:pt idx="109">
                  <c:v>134863</c:v>
                </c:pt>
                <c:pt idx="110">
                  <c:v>134893</c:v>
                </c:pt>
                <c:pt idx="111">
                  <c:v>134899</c:v>
                </c:pt>
                <c:pt idx="112">
                  <c:v>134909</c:v>
                </c:pt>
                <c:pt idx="113">
                  <c:v>134929</c:v>
                </c:pt>
                <c:pt idx="114">
                  <c:v>134937</c:v>
                </c:pt>
                <c:pt idx="115">
                  <c:v>134950</c:v>
                </c:pt>
                <c:pt idx="116">
                  <c:v>134961</c:v>
                </c:pt>
                <c:pt idx="117">
                  <c:v>134978</c:v>
                </c:pt>
                <c:pt idx="118">
                  <c:v>135016</c:v>
                </c:pt>
                <c:pt idx="119">
                  <c:v>135060</c:v>
                </c:pt>
                <c:pt idx="120">
                  <c:v>135107</c:v>
                </c:pt>
                <c:pt idx="121">
                  <c:v>135147</c:v>
                </c:pt>
                <c:pt idx="122">
                  <c:v>135189</c:v>
                </c:pt>
                <c:pt idx="123">
                  <c:v>135241</c:v>
                </c:pt>
                <c:pt idx="124">
                  <c:v>135290</c:v>
                </c:pt>
                <c:pt idx="125">
                  <c:v>135307</c:v>
                </c:pt>
                <c:pt idx="126">
                  <c:v>135317</c:v>
                </c:pt>
                <c:pt idx="127">
                  <c:v>135389</c:v>
                </c:pt>
                <c:pt idx="128">
                  <c:v>135442</c:v>
                </c:pt>
                <c:pt idx="129">
                  <c:v>135465</c:v>
                </c:pt>
                <c:pt idx="130">
                  <c:v>135525</c:v>
                </c:pt>
                <c:pt idx="131">
                  <c:v>135541</c:v>
                </c:pt>
                <c:pt idx="132">
                  <c:v>135551</c:v>
                </c:pt>
                <c:pt idx="133">
                  <c:v>135614</c:v>
                </c:pt>
                <c:pt idx="134">
                  <c:v>135665</c:v>
                </c:pt>
                <c:pt idx="135">
                  <c:v>135712</c:v>
                </c:pt>
                <c:pt idx="136">
                  <c:v>135724</c:v>
                </c:pt>
                <c:pt idx="137">
                  <c:v>135722</c:v>
                </c:pt>
                <c:pt idx="138">
                  <c:v>135750</c:v>
                </c:pt>
                <c:pt idx="139">
                  <c:v>135775</c:v>
                </c:pt>
                <c:pt idx="140">
                  <c:v>135771</c:v>
                </c:pt>
                <c:pt idx="141">
                  <c:v>135769</c:v>
                </c:pt>
                <c:pt idx="142">
                  <c:v>135776</c:v>
                </c:pt>
                <c:pt idx="143">
                  <c:v>135784</c:v>
                </c:pt>
                <c:pt idx="144">
                  <c:v>135796</c:v>
                </c:pt>
                <c:pt idx="145">
                  <c:v>135855</c:v>
                </c:pt>
                <c:pt idx="146">
                  <c:v>135911</c:v>
                </c:pt>
                <c:pt idx="147">
                  <c:v>135937</c:v>
                </c:pt>
                <c:pt idx="148">
                  <c:v>136029</c:v>
                </c:pt>
                <c:pt idx="149">
                  <c:v>136102</c:v>
                </c:pt>
                <c:pt idx="150">
                  <c:v>136137</c:v>
                </c:pt>
                <c:pt idx="151">
                  <c:v>136192</c:v>
                </c:pt>
                <c:pt idx="152">
                  <c:v>136234</c:v>
                </c:pt>
                <c:pt idx="153">
                  <c:v>136266</c:v>
                </c:pt>
                <c:pt idx="154">
                  <c:v>136323</c:v>
                </c:pt>
                <c:pt idx="155">
                  <c:v>136351</c:v>
                </c:pt>
                <c:pt idx="156">
                  <c:v>136371</c:v>
                </c:pt>
                <c:pt idx="157">
                  <c:v>136393</c:v>
                </c:pt>
                <c:pt idx="158">
                  <c:v>136420</c:v>
                </c:pt>
                <c:pt idx="159">
                  <c:v>136464</c:v>
                </c:pt>
                <c:pt idx="160">
                  <c:v>136526</c:v>
                </c:pt>
                <c:pt idx="161">
                  <c:v>136591</c:v>
                </c:pt>
                <c:pt idx="162">
                  <c:v>136647</c:v>
                </c:pt>
                <c:pt idx="163">
                  <c:v>136703</c:v>
                </c:pt>
                <c:pt idx="164">
                  <c:v>136767</c:v>
                </c:pt>
                <c:pt idx="165">
                  <c:v>136852</c:v>
                </c:pt>
                <c:pt idx="166">
                  <c:v>136944</c:v>
                </c:pt>
                <c:pt idx="167">
                  <c:v>137051</c:v>
                </c:pt>
                <c:pt idx="168">
                  <c:v>137163</c:v>
                </c:pt>
                <c:pt idx="169">
                  <c:v>137268</c:v>
                </c:pt>
                <c:pt idx="170">
                  <c:v>137341</c:v>
                </c:pt>
                <c:pt idx="171">
                  <c:v>137392</c:v>
                </c:pt>
                <c:pt idx="172">
                  <c:v>137446</c:v>
                </c:pt>
                <c:pt idx="173">
                  <c:v>137498</c:v>
                </c:pt>
                <c:pt idx="174">
                  <c:v>137534</c:v>
                </c:pt>
                <c:pt idx="175">
                  <c:v>137564</c:v>
                </c:pt>
                <c:pt idx="176">
                  <c:v>137585</c:v>
                </c:pt>
                <c:pt idx="177">
                  <c:v>137613</c:v>
                </c:pt>
              </c:numCache>
            </c:numRef>
          </c:val>
          <c:smooth val="0"/>
          <c:extLst>
            <c:ext xmlns:c16="http://schemas.microsoft.com/office/drawing/2014/chart" uri="{C3380CC4-5D6E-409C-BE32-E72D297353CC}">
              <c16:uniqueId val="{00000000-6B49-4E47-A6C8-4952537CEFE9}"/>
            </c:ext>
          </c:extLst>
        </c:ser>
        <c:dLbls>
          <c:showLegendKey val="0"/>
          <c:showVal val="0"/>
          <c:showCatName val="0"/>
          <c:showSerName val="0"/>
          <c:showPercent val="0"/>
          <c:showBubbleSize val="0"/>
        </c:dLbls>
        <c:smooth val="0"/>
        <c:axId val="322968208"/>
        <c:axId val="322974768"/>
      </c:lineChart>
      <c:catAx>
        <c:axId val="322968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974768"/>
        <c:crosses val="autoZero"/>
        <c:auto val="1"/>
        <c:lblAlgn val="ctr"/>
        <c:lblOffset val="100"/>
        <c:noMultiLvlLbl val="0"/>
      </c:catAx>
      <c:valAx>
        <c:axId val="322974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968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2</c:v>
                </c:pt>
              </c:strCache>
            </c:strRef>
          </c:tx>
          <c:spPr>
            <a:ln w="28575" cap="rnd">
              <a:solidFill>
                <a:schemeClr val="accent1"/>
              </a:solidFill>
              <a:round/>
            </a:ln>
            <a:effectLst/>
          </c:spPr>
          <c:marker>
            <c:symbol val="none"/>
          </c:marker>
          <c:cat>
            <c:strRef>
              <c:f>Sheet1!$A$2:$A$179</c:f>
              <c:strCache>
                <c:ptCount val="178"/>
                <c:pt idx="0">
                  <c:v>01.10.2017</c:v>
                </c:pt>
                <c:pt idx="1">
                  <c:v>02.10.2017</c:v>
                </c:pt>
                <c:pt idx="2">
                  <c:v>03.10.2017</c:v>
                </c:pt>
                <c:pt idx="3">
                  <c:v>04.10.2017</c:v>
                </c:pt>
                <c:pt idx="4">
                  <c:v>05.10.2017</c:v>
                </c:pt>
                <c:pt idx="5">
                  <c:v>06.10.2017</c:v>
                </c:pt>
                <c:pt idx="6">
                  <c:v>07.10.2017</c:v>
                </c:pt>
                <c:pt idx="7">
                  <c:v>08.10.2017</c:v>
                </c:pt>
                <c:pt idx="8">
                  <c:v>09.10.2017</c:v>
                </c:pt>
                <c:pt idx="9">
                  <c:v>10.10.2017</c:v>
                </c:pt>
                <c:pt idx="10">
                  <c:v>11.10.2017</c:v>
                </c:pt>
                <c:pt idx="11">
                  <c:v>12.10.2017</c:v>
                </c:pt>
                <c:pt idx="12">
                  <c:v>13.10.2017</c:v>
                </c:pt>
                <c:pt idx="13">
                  <c:v>14.10.2017</c:v>
                </c:pt>
                <c:pt idx="14">
                  <c:v>15.10.2017</c:v>
                </c:pt>
                <c:pt idx="15">
                  <c:v>16.10.2017</c:v>
                </c:pt>
                <c:pt idx="16">
                  <c:v>17.10.2017</c:v>
                </c:pt>
                <c:pt idx="17">
                  <c:v>18.10.2017</c:v>
                </c:pt>
                <c:pt idx="18">
                  <c:v>19.10.2017</c:v>
                </c:pt>
                <c:pt idx="19">
                  <c:v>20.10.2017</c:v>
                </c:pt>
                <c:pt idx="20">
                  <c:v>21.10.2017</c:v>
                </c:pt>
                <c:pt idx="21">
                  <c:v>22.10.2017</c:v>
                </c:pt>
                <c:pt idx="22">
                  <c:v>23.10.2017</c:v>
                </c:pt>
                <c:pt idx="23">
                  <c:v>24.10.2017</c:v>
                </c:pt>
                <c:pt idx="24">
                  <c:v>25.10.2017</c:v>
                </c:pt>
                <c:pt idx="25">
                  <c:v>26.10.2017</c:v>
                </c:pt>
                <c:pt idx="26">
                  <c:v>27.10.2017</c:v>
                </c:pt>
                <c:pt idx="27">
                  <c:v>28.10.2017</c:v>
                </c:pt>
                <c:pt idx="28">
                  <c:v>29.10.2017</c:v>
                </c:pt>
                <c:pt idx="29">
                  <c:v>30.10.2017</c:v>
                </c:pt>
                <c:pt idx="30">
                  <c:v>31.10.2017</c:v>
                </c:pt>
                <c:pt idx="31">
                  <c:v>01.11.2017</c:v>
                </c:pt>
                <c:pt idx="32">
                  <c:v>02.11.2017</c:v>
                </c:pt>
                <c:pt idx="33">
                  <c:v>03.11.2017</c:v>
                </c:pt>
                <c:pt idx="34">
                  <c:v>04.11.2017</c:v>
                </c:pt>
                <c:pt idx="35">
                  <c:v>05.11.2017</c:v>
                </c:pt>
                <c:pt idx="36">
                  <c:v>06.11.2017</c:v>
                </c:pt>
                <c:pt idx="37">
                  <c:v>07.11.2017</c:v>
                </c:pt>
                <c:pt idx="38">
                  <c:v>08.11.2017</c:v>
                </c:pt>
                <c:pt idx="39">
                  <c:v>09.11.2017</c:v>
                </c:pt>
                <c:pt idx="40">
                  <c:v>10.11.2017</c:v>
                </c:pt>
                <c:pt idx="41">
                  <c:v>11.11.2017</c:v>
                </c:pt>
                <c:pt idx="42">
                  <c:v>12.11.2017</c:v>
                </c:pt>
                <c:pt idx="43">
                  <c:v>13.11.2017</c:v>
                </c:pt>
                <c:pt idx="44">
                  <c:v>14.11.2017</c:v>
                </c:pt>
                <c:pt idx="45">
                  <c:v>15.11.2017</c:v>
                </c:pt>
                <c:pt idx="46">
                  <c:v>16.11.2017</c:v>
                </c:pt>
                <c:pt idx="47">
                  <c:v>17.11.2017</c:v>
                </c:pt>
                <c:pt idx="48">
                  <c:v>18.11.2017</c:v>
                </c:pt>
                <c:pt idx="49">
                  <c:v>19.11.2017</c:v>
                </c:pt>
                <c:pt idx="50">
                  <c:v>20.11.2017</c:v>
                </c:pt>
                <c:pt idx="51">
                  <c:v>21.11.2017</c:v>
                </c:pt>
                <c:pt idx="52">
                  <c:v>22.11.2017</c:v>
                </c:pt>
                <c:pt idx="53">
                  <c:v>23.11.2017</c:v>
                </c:pt>
                <c:pt idx="54">
                  <c:v>24.11.2017</c:v>
                </c:pt>
                <c:pt idx="55">
                  <c:v>25.11.2017</c:v>
                </c:pt>
                <c:pt idx="56">
                  <c:v>26.11.2017</c:v>
                </c:pt>
                <c:pt idx="57">
                  <c:v>27.11.2017</c:v>
                </c:pt>
                <c:pt idx="58">
                  <c:v>28.11.2017</c:v>
                </c:pt>
                <c:pt idx="59">
                  <c:v>29.11.2017</c:v>
                </c:pt>
                <c:pt idx="60">
                  <c:v>30.11.2017</c:v>
                </c:pt>
                <c:pt idx="61">
                  <c:v>01.12.2017</c:v>
                </c:pt>
                <c:pt idx="62">
                  <c:v>02.12.2017</c:v>
                </c:pt>
                <c:pt idx="63">
                  <c:v>03.12.2017</c:v>
                </c:pt>
                <c:pt idx="64">
                  <c:v>04.12.2017</c:v>
                </c:pt>
                <c:pt idx="65">
                  <c:v>05.12.2017</c:v>
                </c:pt>
                <c:pt idx="66">
                  <c:v>06.12.2017</c:v>
                </c:pt>
                <c:pt idx="67">
                  <c:v>07.12.2017</c:v>
                </c:pt>
                <c:pt idx="68">
                  <c:v>08.12.2017</c:v>
                </c:pt>
                <c:pt idx="69">
                  <c:v>09.12.2017</c:v>
                </c:pt>
                <c:pt idx="70">
                  <c:v>10.12.2017</c:v>
                </c:pt>
                <c:pt idx="71">
                  <c:v>11.12.2017</c:v>
                </c:pt>
                <c:pt idx="72">
                  <c:v>12.12.2017</c:v>
                </c:pt>
                <c:pt idx="73">
                  <c:v>13.12.2017</c:v>
                </c:pt>
                <c:pt idx="74">
                  <c:v>14.12.2017</c:v>
                </c:pt>
                <c:pt idx="75">
                  <c:v>15.12.2017</c:v>
                </c:pt>
                <c:pt idx="76">
                  <c:v>16.12.2017</c:v>
                </c:pt>
                <c:pt idx="77">
                  <c:v>17.12.2017</c:v>
                </c:pt>
                <c:pt idx="78">
                  <c:v>18.12.2017</c:v>
                </c:pt>
                <c:pt idx="79">
                  <c:v>19.12.2017</c:v>
                </c:pt>
                <c:pt idx="80">
                  <c:v>20.12.2017</c:v>
                </c:pt>
                <c:pt idx="81">
                  <c:v>21.12.2017</c:v>
                </c:pt>
                <c:pt idx="82">
                  <c:v>22.12.2017</c:v>
                </c:pt>
                <c:pt idx="83">
                  <c:v>23.12.2017</c:v>
                </c:pt>
                <c:pt idx="84">
                  <c:v>24.12.2017</c:v>
                </c:pt>
                <c:pt idx="85">
                  <c:v>25.12.2017</c:v>
                </c:pt>
                <c:pt idx="86">
                  <c:v>26.12.2017</c:v>
                </c:pt>
                <c:pt idx="87">
                  <c:v>27.12.2017</c:v>
                </c:pt>
                <c:pt idx="88">
                  <c:v>28.12.2017</c:v>
                </c:pt>
                <c:pt idx="89">
                  <c:v>29.12.2017</c:v>
                </c:pt>
                <c:pt idx="90">
                  <c:v>30.12.2017</c:v>
                </c:pt>
                <c:pt idx="91">
                  <c:v>31.12.2017</c:v>
                </c:pt>
                <c:pt idx="92">
                  <c:v>01.01.2018</c:v>
                </c:pt>
                <c:pt idx="93">
                  <c:v>02.01.2018</c:v>
                </c:pt>
                <c:pt idx="94">
                  <c:v>03.01.2018</c:v>
                </c:pt>
                <c:pt idx="95">
                  <c:v>04.01.2018</c:v>
                </c:pt>
                <c:pt idx="96">
                  <c:v>05.01.2018</c:v>
                </c:pt>
                <c:pt idx="97">
                  <c:v>06.01.2018</c:v>
                </c:pt>
                <c:pt idx="98">
                  <c:v>07.01.2018</c:v>
                </c:pt>
                <c:pt idx="99">
                  <c:v>08.01.2018</c:v>
                </c:pt>
                <c:pt idx="100">
                  <c:v>09.01.2018</c:v>
                </c:pt>
                <c:pt idx="101">
                  <c:v>10.01.2018</c:v>
                </c:pt>
                <c:pt idx="102">
                  <c:v>11.01.2018</c:v>
                </c:pt>
                <c:pt idx="103">
                  <c:v>12.01.2018</c:v>
                </c:pt>
                <c:pt idx="104">
                  <c:v>13.01.2018</c:v>
                </c:pt>
                <c:pt idx="105">
                  <c:v>14.01.2018</c:v>
                </c:pt>
                <c:pt idx="106">
                  <c:v>15.01.2018</c:v>
                </c:pt>
                <c:pt idx="107">
                  <c:v>16.01.2018</c:v>
                </c:pt>
                <c:pt idx="108">
                  <c:v>17.01.2018</c:v>
                </c:pt>
                <c:pt idx="109">
                  <c:v>18.01.2018</c:v>
                </c:pt>
                <c:pt idx="110">
                  <c:v>19.01.2018</c:v>
                </c:pt>
                <c:pt idx="111">
                  <c:v>20.01.2018</c:v>
                </c:pt>
                <c:pt idx="112">
                  <c:v>21.01.2018</c:v>
                </c:pt>
                <c:pt idx="113">
                  <c:v>22.01.2018</c:v>
                </c:pt>
                <c:pt idx="114">
                  <c:v>23.01.2018</c:v>
                </c:pt>
                <c:pt idx="115">
                  <c:v>24.01.2018</c:v>
                </c:pt>
                <c:pt idx="116">
                  <c:v>25.01.2018</c:v>
                </c:pt>
                <c:pt idx="117">
                  <c:v>26.01.2018</c:v>
                </c:pt>
                <c:pt idx="118">
                  <c:v>27.01.2018</c:v>
                </c:pt>
                <c:pt idx="119">
                  <c:v>28.01.2018</c:v>
                </c:pt>
                <c:pt idx="120">
                  <c:v>29.01.2018</c:v>
                </c:pt>
                <c:pt idx="121">
                  <c:v>30.01.2018</c:v>
                </c:pt>
                <c:pt idx="122">
                  <c:v>31.01.2018</c:v>
                </c:pt>
                <c:pt idx="123">
                  <c:v>01.02.2018</c:v>
                </c:pt>
                <c:pt idx="124">
                  <c:v>02.02.2018</c:v>
                </c:pt>
                <c:pt idx="125">
                  <c:v>03.02.2018</c:v>
                </c:pt>
                <c:pt idx="126">
                  <c:v>04.02.2018</c:v>
                </c:pt>
                <c:pt idx="127">
                  <c:v>05.02.2018</c:v>
                </c:pt>
                <c:pt idx="128">
                  <c:v>06.02.2018</c:v>
                </c:pt>
                <c:pt idx="129">
                  <c:v>07.02.2018</c:v>
                </c:pt>
                <c:pt idx="130">
                  <c:v>08.02.2018</c:v>
                </c:pt>
                <c:pt idx="131">
                  <c:v>09.02.2018</c:v>
                </c:pt>
                <c:pt idx="132">
                  <c:v>10.02.2018</c:v>
                </c:pt>
                <c:pt idx="133">
                  <c:v>11.02.2018</c:v>
                </c:pt>
                <c:pt idx="134">
                  <c:v>12.02.2018</c:v>
                </c:pt>
                <c:pt idx="135">
                  <c:v>13.02.2018</c:v>
                </c:pt>
                <c:pt idx="136">
                  <c:v>14.02.2018</c:v>
                </c:pt>
                <c:pt idx="137">
                  <c:v>15.02.2018</c:v>
                </c:pt>
                <c:pt idx="138">
                  <c:v>16.02.2018</c:v>
                </c:pt>
                <c:pt idx="139">
                  <c:v>17.02.2018</c:v>
                </c:pt>
                <c:pt idx="140">
                  <c:v>18.02.2018</c:v>
                </c:pt>
                <c:pt idx="141">
                  <c:v>19.02.2018</c:v>
                </c:pt>
                <c:pt idx="142">
                  <c:v>20.02.2018</c:v>
                </c:pt>
                <c:pt idx="143">
                  <c:v>21.02.2018</c:v>
                </c:pt>
                <c:pt idx="144">
                  <c:v>22.02.2018</c:v>
                </c:pt>
                <c:pt idx="145">
                  <c:v>23.02.2018</c:v>
                </c:pt>
                <c:pt idx="146">
                  <c:v>24.02.2018</c:v>
                </c:pt>
                <c:pt idx="147">
                  <c:v>25.02.2018</c:v>
                </c:pt>
                <c:pt idx="148">
                  <c:v>26.02.2018</c:v>
                </c:pt>
                <c:pt idx="149">
                  <c:v>27.02.2018</c:v>
                </c:pt>
                <c:pt idx="150">
                  <c:v>28.02.2018</c:v>
                </c:pt>
                <c:pt idx="151">
                  <c:v>01.03.2018</c:v>
                </c:pt>
                <c:pt idx="152">
                  <c:v>02.03.2018</c:v>
                </c:pt>
                <c:pt idx="153">
                  <c:v>03.03.2018</c:v>
                </c:pt>
                <c:pt idx="154">
                  <c:v>04.03.2018</c:v>
                </c:pt>
                <c:pt idx="155">
                  <c:v>05.03.2018</c:v>
                </c:pt>
                <c:pt idx="156">
                  <c:v>06.03.2018</c:v>
                </c:pt>
                <c:pt idx="157">
                  <c:v>07.03.2018</c:v>
                </c:pt>
                <c:pt idx="158">
                  <c:v>08.03.2018</c:v>
                </c:pt>
                <c:pt idx="159">
                  <c:v>09.03.2018</c:v>
                </c:pt>
                <c:pt idx="160">
                  <c:v>10.03.2018</c:v>
                </c:pt>
                <c:pt idx="161">
                  <c:v>11.03.2018</c:v>
                </c:pt>
                <c:pt idx="162">
                  <c:v>12.03.2018</c:v>
                </c:pt>
                <c:pt idx="163">
                  <c:v>13.03.2018</c:v>
                </c:pt>
                <c:pt idx="164">
                  <c:v>14.03.2018</c:v>
                </c:pt>
                <c:pt idx="165">
                  <c:v>15.03.2018</c:v>
                </c:pt>
                <c:pt idx="166">
                  <c:v>16.03.2018</c:v>
                </c:pt>
                <c:pt idx="167">
                  <c:v>17.03.2018</c:v>
                </c:pt>
                <c:pt idx="168">
                  <c:v>18.03.2018</c:v>
                </c:pt>
                <c:pt idx="169">
                  <c:v>19.03.2018</c:v>
                </c:pt>
                <c:pt idx="170">
                  <c:v>20.03.2018</c:v>
                </c:pt>
                <c:pt idx="171">
                  <c:v>21.03.2018</c:v>
                </c:pt>
                <c:pt idx="172">
                  <c:v>22.03.2018</c:v>
                </c:pt>
                <c:pt idx="173">
                  <c:v>23.03.2018</c:v>
                </c:pt>
                <c:pt idx="174">
                  <c:v>24.03.2018</c:v>
                </c:pt>
                <c:pt idx="175">
                  <c:v>25.03.2018</c:v>
                </c:pt>
                <c:pt idx="176">
                  <c:v>26.03.2018</c:v>
                </c:pt>
                <c:pt idx="177">
                  <c:v>27.03.2018</c:v>
                </c:pt>
              </c:strCache>
            </c:strRef>
          </c:cat>
          <c:val>
            <c:numRef>
              <c:f>Sheet1!$B$2:$B$179</c:f>
              <c:numCache>
                <c:formatCode>General</c:formatCode>
                <c:ptCount val="178"/>
                <c:pt idx="0">
                  <c:v>159415</c:v>
                </c:pt>
                <c:pt idx="1">
                  <c:v>165118</c:v>
                </c:pt>
                <c:pt idx="2">
                  <c:v>199652</c:v>
                </c:pt>
                <c:pt idx="3">
                  <c:v>623777</c:v>
                </c:pt>
                <c:pt idx="4">
                  <c:v>732315</c:v>
                </c:pt>
                <c:pt idx="5">
                  <c:v>314003</c:v>
                </c:pt>
                <c:pt idx="6">
                  <c:v>193492</c:v>
                </c:pt>
                <c:pt idx="7">
                  <c:v>154334</c:v>
                </c:pt>
                <c:pt idx="8">
                  <c:v>107503</c:v>
                </c:pt>
                <c:pt idx="9">
                  <c:v>198790</c:v>
                </c:pt>
                <c:pt idx="10">
                  <c:v>223671</c:v>
                </c:pt>
                <c:pt idx="11">
                  <c:v>112209</c:v>
                </c:pt>
                <c:pt idx="12">
                  <c:v>88176</c:v>
                </c:pt>
                <c:pt idx="13">
                  <c:v>97434</c:v>
                </c:pt>
                <c:pt idx="14">
                  <c:v>90174</c:v>
                </c:pt>
                <c:pt idx="15">
                  <c:v>112527</c:v>
                </c:pt>
                <c:pt idx="16">
                  <c:v>114420</c:v>
                </c:pt>
                <c:pt idx="17">
                  <c:v>265807</c:v>
                </c:pt>
                <c:pt idx="18">
                  <c:v>386412</c:v>
                </c:pt>
                <c:pt idx="19">
                  <c:v>330318</c:v>
                </c:pt>
                <c:pt idx="20">
                  <c:v>227067</c:v>
                </c:pt>
                <c:pt idx="21">
                  <c:v>235277</c:v>
                </c:pt>
                <c:pt idx="22">
                  <c:v>177671</c:v>
                </c:pt>
                <c:pt idx="23">
                  <c:v>154555</c:v>
                </c:pt>
                <c:pt idx="24">
                  <c:v>245377</c:v>
                </c:pt>
                <c:pt idx="25">
                  <c:v>217111</c:v>
                </c:pt>
                <c:pt idx="26">
                  <c:v>216557</c:v>
                </c:pt>
                <c:pt idx="27">
                  <c:v>225044</c:v>
                </c:pt>
                <c:pt idx="28">
                  <c:v>212052</c:v>
                </c:pt>
                <c:pt idx="29">
                  <c:v>172472</c:v>
                </c:pt>
                <c:pt idx="30">
                  <c:v>176512</c:v>
                </c:pt>
                <c:pt idx="31">
                  <c:v>174913</c:v>
                </c:pt>
                <c:pt idx="32">
                  <c:v>157008</c:v>
                </c:pt>
                <c:pt idx="33">
                  <c:v>140326</c:v>
                </c:pt>
                <c:pt idx="34">
                  <c:v>152666</c:v>
                </c:pt>
                <c:pt idx="35">
                  <c:v>167162</c:v>
                </c:pt>
                <c:pt idx="36">
                  <c:v>116609</c:v>
                </c:pt>
                <c:pt idx="37">
                  <c:v>122918</c:v>
                </c:pt>
                <c:pt idx="38">
                  <c:v>151807</c:v>
                </c:pt>
                <c:pt idx="39">
                  <c:v>136420</c:v>
                </c:pt>
                <c:pt idx="40">
                  <c:v>108839</c:v>
                </c:pt>
                <c:pt idx="41">
                  <c:v>140951</c:v>
                </c:pt>
                <c:pt idx="42">
                  <c:v>182280</c:v>
                </c:pt>
                <c:pt idx="43">
                  <c:v>292413</c:v>
                </c:pt>
                <c:pt idx="44">
                  <c:v>576992</c:v>
                </c:pt>
                <c:pt idx="45">
                  <c:v>376051</c:v>
                </c:pt>
                <c:pt idx="46">
                  <c:v>243234</c:v>
                </c:pt>
                <c:pt idx="47">
                  <c:v>229747</c:v>
                </c:pt>
                <c:pt idx="48">
                  <c:v>224440</c:v>
                </c:pt>
                <c:pt idx="49">
                  <c:v>235604</c:v>
                </c:pt>
                <c:pt idx="50">
                  <c:v>254157</c:v>
                </c:pt>
                <c:pt idx="51">
                  <c:v>230816</c:v>
                </c:pt>
                <c:pt idx="52">
                  <c:v>238275</c:v>
                </c:pt>
                <c:pt idx="53">
                  <c:v>265473</c:v>
                </c:pt>
                <c:pt idx="54">
                  <c:v>243057</c:v>
                </c:pt>
                <c:pt idx="55">
                  <c:v>203189</c:v>
                </c:pt>
                <c:pt idx="56">
                  <c:v>262633</c:v>
                </c:pt>
                <c:pt idx="57">
                  <c:v>261258</c:v>
                </c:pt>
                <c:pt idx="58">
                  <c:v>261135</c:v>
                </c:pt>
                <c:pt idx="59">
                  <c:v>221532</c:v>
                </c:pt>
                <c:pt idx="60">
                  <c:v>188052</c:v>
                </c:pt>
                <c:pt idx="61">
                  <c:v>151542</c:v>
                </c:pt>
                <c:pt idx="62">
                  <c:v>82804</c:v>
                </c:pt>
                <c:pt idx="63">
                  <c:v>74168</c:v>
                </c:pt>
                <c:pt idx="64">
                  <c:v>71931</c:v>
                </c:pt>
                <c:pt idx="65">
                  <c:v>84255</c:v>
                </c:pt>
                <c:pt idx="66">
                  <c:v>117899</c:v>
                </c:pt>
                <c:pt idx="67">
                  <c:v>159682</c:v>
                </c:pt>
                <c:pt idx="68">
                  <c:v>140374</c:v>
                </c:pt>
                <c:pt idx="69">
                  <c:v>128306</c:v>
                </c:pt>
                <c:pt idx="70">
                  <c:v>125584</c:v>
                </c:pt>
                <c:pt idx="71">
                  <c:v>303511</c:v>
                </c:pt>
                <c:pt idx="72">
                  <c:v>312091</c:v>
                </c:pt>
                <c:pt idx="73">
                  <c:v>232801</c:v>
                </c:pt>
                <c:pt idx="74">
                  <c:v>202185</c:v>
                </c:pt>
                <c:pt idx="75">
                  <c:v>184228</c:v>
                </c:pt>
                <c:pt idx="76">
                  <c:v>191470</c:v>
                </c:pt>
                <c:pt idx="77">
                  <c:v>197069</c:v>
                </c:pt>
                <c:pt idx="78">
                  <c:v>191192</c:v>
                </c:pt>
                <c:pt idx="79">
                  <c:v>142345</c:v>
                </c:pt>
                <c:pt idx="80">
                  <c:v>141392</c:v>
                </c:pt>
                <c:pt idx="81">
                  <c:v>138023</c:v>
                </c:pt>
                <c:pt idx="82">
                  <c:v>129050</c:v>
                </c:pt>
                <c:pt idx="83">
                  <c:v>131631</c:v>
                </c:pt>
                <c:pt idx="84">
                  <c:v>140835</c:v>
                </c:pt>
                <c:pt idx="85">
                  <c:v>169800</c:v>
                </c:pt>
                <c:pt idx="86">
                  <c:v>138983</c:v>
                </c:pt>
                <c:pt idx="87">
                  <c:v>112207</c:v>
                </c:pt>
                <c:pt idx="88">
                  <c:v>101513</c:v>
                </c:pt>
                <c:pt idx="89">
                  <c:v>96271</c:v>
                </c:pt>
                <c:pt idx="90">
                  <c:v>99456</c:v>
                </c:pt>
                <c:pt idx="91">
                  <c:v>150529</c:v>
                </c:pt>
                <c:pt idx="92">
                  <c:v>316909</c:v>
                </c:pt>
                <c:pt idx="93">
                  <c:v>232973</c:v>
                </c:pt>
                <c:pt idx="94">
                  <c:v>247358</c:v>
                </c:pt>
                <c:pt idx="95">
                  <c:v>239017</c:v>
                </c:pt>
                <c:pt idx="96">
                  <c:v>184054</c:v>
                </c:pt>
                <c:pt idx="97">
                  <c:v>160578</c:v>
                </c:pt>
                <c:pt idx="98">
                  <c:v>151619</c:v>
                </c:pt>
                <c:pt idx="99">
                  <c:v>187970</c:v>
                </c:pt>
                <c:pt idx="100">
                  <c:v>188149</c:v>
                </c:pt>
                <c:pt idx="101">
                  <c:v>211313</c:v>
                </c:pt>
                <c:pt idx="102">
                  <c:v>147942</c:v>
                </c:pt>
                <c:pt idx="103">
                  <c:v>116365</c:v>
                </c:pt>
                <c:pt idx="104">
                  <c:v>135671</c:v>
                </c:pt>
                <c:pt idx="105">
                  <c:v>167734</c:v>
                </c:pt>
                <c:pt idx="106">
                  <c:v>153657</c:v>
                </c:pt>
                <c:pt idx="107">
                  <c:v>119975</c:v>
                </c:pt>
                <c:pt idx="108">
                  <c:v>102276</c:v>
                </c:pt>
                <c:pt idx="109">
                  <c:v>120850</c:v>
                </c:pt>
                <c:pt idx="110">
                  <c:v>104479</c:v>
                </c:pt>
                <c:pt idx="111">
                  <c:v>127920</c:v>
                </c:pt>
                <c:pt idx="112">
                  <c:v>137339</c:v>
                </c:pt>
                <c:pt idx="113">
                  <c:v>119217</c:v>
                </c:pt>
                <c:pt idx="114">
                  <c:v>113015</c:v>
                </c:pt>
                <c:pt idx="115">
                  <c:v>161984</c:v>
                </c:pt>
                <c:pt idx="116">
                  <c:v>161924</c:v>
                </c:pt>
                <c:pt idx="117">
                  <c:v>145336</c:v>
                </c:pt>
                <c:pt idx="118">
                  <c:v>196643</c:v>
                </c:pt>
                <c:pt idx="119">
                  <c:v>213357</c:v>
                </c:pt>
                <c:pt idx="120">
                  <c:v>241922</c:v>
                </c:pt>
                <c:pt idx="121">
                  <c:v>182114</c:v>
                </c:pt>
                <c:pt idx="122">
                  <c:v>172178</c:v>
                </c:pt>
                <c:pt idx="123">
                  <c:v>291627</c:v>
                </c:pt>
                <c:pt idx="124">
                  <c:v>226734</c:v>
                </c:pt>
                <c:pt idx="125">
                  <c:v>156682</c:v>
                </c:pt>
                <c:pt idx="126">
                  <c:v>146103</c:v>
                </c:pt>
                <c:pt idx="127">
                  <c:v>175300</c:v>
                </c:pt>
                <c:pt idx="128">
                  <c:v>128268</c:v>
                </c:pt>
                <c:pt idx="129">
                  <c:v>115467</c:v>
                </c:pt>
                <c:pt idx="130">
                  <c:v>169232</c:v>
                </c:pt>
                <c:pt idx="131">
                  <c:v>151187</c:v>
                </c:pt>
                <c:pt idx="132">
                  <c:v>146933</c:v>
                </c:pt>
                <c:pt idx="133">
                  <c:v>124096</c:v>
                </c:pt>
                <c:pt idx="134">
                  <c:v>128936</c:v>
                </c:pt>
                <c:pt idx="135">
                  <c:v>121654</c:v>
                </c:pt>
                <c:pt idx="136">
                  <c:v>72953</c:v>
                </c:pt>
                <c:pt idx="137">
                  <c:v>60190</c:v>
                </c:pt>
                <c:pt idx="138">
                  <c:v>74848</c:v>
                </c:pt>
                <c:pt idx="139">
                  <c:v>66114</c:v>
                </c:pt>
                <c:pt idx="140">
                  <c:v>62490</c:v>
                </c:pt>
                <c:pt idx="141">
                  <c:v>77383</c:v>
                </c:pt>
                <c:pt idx="142">
                  <c:v>63844</c:v>
                </c:pt>
                <c:pt idx="143">
                  <c:v>53760</c:v>
                </c:pt>
                <c:pt idx="144">
                  <c:v>90582</c:v>
                </c:pt>
                <c:pt idx="145">
                  <c:v>153765</c:v>
                </c:pt>
                <c:pt idx="146">
                  <c:v>152698</c:v>
                </c:pt>
                <c:pt idx="147">
                  <c:v>99522</c:v>
                </c:pt>
                <c:pt idx="148">
                  <c:v>231020</c:v>
                </c:pt>
                <c:pt idx="149">
                  <c:v>303833</c:v>
                </c:pt>
                <c:pt idx="150">
                  <c:v>355293</c:v>
                </c:pt>
                <c:pt idx="151">
                  <c:v>283248</c:v>
                </c:pt>
                <c:pt idx="152">
                  <c:v>241176</c:v>
                </c:pt>
                <c:pt idx="153">
                  <c:v>272146</c:v>
                </c:pt>
                <c:pt idx="154">
                  <c:v>289300</c:v>
                </c:pt>
                <c:pt idx="155">
                  <c:v>250464</c:v>
                </c:pt>
                <c:pt idx="156">
                  <c:v>234327</c:v>
                </c:pt>
                <c:pt idx="157">
                  <c:v>237150</c:v>
                </c:pt>
                <c:pt idx="158">
                  <c:v>279784</c:v>
                </c:pt>
                <c:pt idx="159">
                  <c:v>218863</c:v>
                </c:pt>
                <c:pt idx="160">
                  <c:v>300302</c:v>
                </c:pt>
                <c:pt idx="161">
                  <c:v>356956</c:v>
                </c:pt>
                <c:pt idx="162">
                  <c:v>286327</c:v>
                </c:pt>
                <c:pt idx="163">
                  <c:v>260081</c:v>
                </c:pt>
                <c:pt idx="164">
                  <c:v>296217</c:v>
                </c:pt>
                <c:pt idx="165">
                  <c:v>396102</c:v>
                </c:pt>
                <c:pt idx="166">
                  <c:v>374865</c:v>
                </c:pt>
                <c:pt idx="167">
                  <c:v>432284</c:v>
                </c:pt>
                <c:pt idx="168">
                  <c:v>442140</c:v>
                </c:pt>
                <c:pt idx="169">
                  <c:v>378663</c:v>
                </c:pt>
                <c:pt idx="170">
                  <c:v>313050</c:v>
                </c:pt>
                <c:pt idx="171">
                  <c:v>328312</c:v>
                </c:pt>
                <c:pt idx="172">
                  <c:v>290630</c:v>
                </c:pt>
                <c:pt idx="173">
                  <c:v>221515</c:v>
                </c:pt>
                <c:pt idx="174">
                  <c:v>210938</c:v>
                </c:pt>
                <c:pt idx="175">
                  <c:v>203693</c:v>
                </c:pt>
                <c:pt idx="176">
                  <c:v>182298</c:v>
                </c:pt>
                <c:pt idx="177">
                  <c:v>238571</c:v>
                </c:pt>
              </c:numCache>
            </c:numRef>
          </c:val>
          <c:smooth val="0"/>
          <c:extLst>
            <c:ext xmlns:c16="http://schemas.microsoft.com/office/drawing/2014/chart" uri="{C3380CC4-5D6E-409C-BE32-E72D297353CC}">
              <c16:uniqueId val="{00000000-98E1-4535-B584-E1805E0EB968}"/>
            </c:ext>
          </c:extLst>
        </c:ser>
        <c:dLbls>
          <c:showLegendKey val="0"/>
          <c:showVal val="0"/>
          <c:showCatName val="0"/>
          <c:showSerName val="0"/>
          <c:showPercent val="0"/>
          <c:showBubbleSize val="0"/>
        </c:dLbls>
        <c:smooth val="0"/>
        <c:axId val="244627984"/>
        <c:axId val="244625032"/>
      </c:lineChart>
      <c:catAx>
        <c:axId val="244627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625032"/>
        <c:crosses val="autoZero"/>
        <c:auto val="1"/>
        <c:lblAlgn val="ctr"/>
        <c:lblOffset val="100"/>
        <c:noMultiLvlLbl val="0"/>
      </c:catAx>
      <c:valAx>
        <c:axId val="244625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627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2</c:v>
                </c:pt>
              </c:strCache>
            </c:strRef>
          </c:tx>
          <c:spPr>
            <a:ln w="28575" cap="rnd">
              <a:solidFill>
                <a:schemeClr val="accent1"/>
              </a:solidFill>
              <a:round/>
            </a:ln>
            <a:effectLst/>
          </c:spPr>
          <c:marker>
            <c:symbol val="none"/>
          </c:marker>
          <c:cat>
            <c:strRef>
              <c:f>Sheet1!$A$2:$A$179</c:f>
              <c:strCache>
                <c:ptCount val="178"/>
                <c:pt idx="0">
                  <c:v>01.10.2017</c:v>
                </c:pt>
                <c:pt idx="1">
                  <c:v>02.10.2017</c:v>
                </c:pt>
                <c:pt idx="2">
                  <c:v>03.10.2017</c:v>
                </c:pt>
                <c:pt idx="3">
                  <c:v>04.10.2017</c:v>
                </c:pt>
                <c:pt idx="4">
                  <c:v>05.10.2017</c:v>
                </c:pt>
                <c:pt idx="5">
                  <c:v>06.10.2017</c:v>
                </c:pt>
                <c:pt idx="6">
                  <c:v>07.10.2017</c:v>
                </c:pt>
                <c:pt idx="7">
                  <c:v>08.10.2017</c:v>
                </c:pt>
                <c:pt idx="8">
                  <c:v>09.10.2017</c:v>
                </c:pt>
                <c:pt idx="9">
                  <c:v>10.10.2017</c:v>
                </c:pt>
                <c:pt idx="10">
                  <c:v>11.10.2017</c:v>
                </c:pt>
                <c:pt idx="11">
                  <c:v>12.10.2017</c:v>
                </c:pt>
                <c:pt idx="12">
                  <c:v>13.10.2017</c:v>
                </c:pt>
                <c:pt idx="13">
                  <c:v>14.10.2017</c:v>
                </c:pt>
                <c:pt idx="14">
                  <c:v>15.10.2017</c:v>
                </c:pt>
                <c:pt idx="15">
                  <c:v>16.10.2017</c:v>
                </c:pt>
                <c:pt idx="16">
                  <c:v>17.10.2017</c:v>
                </c:pt>
                <c:pt idx="17">
                  <c:v>18.10.2017</c:v>
                </c:pt>
                <c:pt idx="18">
                  <c:v>19.10.2017</c:v>
                </c:pt>
                <c:pt idx="19">
                  <c:v>20.10.2017</c:v>
                </c:pt>
                <c:pt idx="20">
                  <c:v>21.10.2017</c:v>
                </c:pt>
                <c:pt idx="21">
                  <c:v>22.10.2017</c:v>
                </c:pt>
                <c:pt idx="22">
                  <c:v>23.10.2017</c:v>
                </c:pt>
                <c:pt idx="23">
                  <c:v>24.10.2017</c:v>
                </c:pt>
                <c:pt idx="24">
                  <c:v>25.10.2017</c:v>
                </c:pt>
                <c:pt idx="25">
                  <c:v>26.10.2017</c:v>
                </c:pt>
                <c:pt idx="26">
                  <c:v>27.10.2017</c:v>
                </c:pt>
                <c:pt idx="27">
                  <c:v>28.10.2017</c:v>
                </c:pt>
                <c:pt idx="28">
                  <c:v>29.10.2017</c:v>
                </c:pt>
                <c:pt idx="29">
                  <c:v>30.10.2017</c:v>
                </c:pt>
                <c:pt idx="30">
                  <c:v>31.10.2017</c:v>
                </c:pt>
                <c:pt idx="31">
                  <c:v>01.11.2017</c:v>
                </c:pt>
                <c:pt idx="32">
                  <c:v>02.11.2017</c:v>
                </c:pt>
                <c:pt idx="33">
                  <c:v>03.11.2017</c:v>
                </c:pt>
                <c:pt idx="34">
                  <c:v>04.11.2017</c:v>
                </c:pt>
                <c:pt idx="35">
                  <c:v>05.11.2017</c:v>
                </c:pt>
                <c:pt idx="36">
                  <c:v>06.11.2017</c:v>
                </c:pt>
                <c:pt idx="37">
                  <c:v>07.11.2017</c:v>
                </c:pt>
                <c:pt idx="38">
                  <c:v>08.11.2017</c:v>
                </c:pt>
                <c:pt idx="39">
                  <c:v>09.11.2017</c:v>
                </c:pt>
                <c:pt idx="40">
                  <c:v>10.11.2017</c:v>
                </c:pt>
                <c:pt idx="41">
                  <c:v>11.11.2017</c:v>
                </c:pt>
                <c:pt idx="42">
                  <c:v>12.11.2017</c:v>
                </c:pt>
                <c:pt idx="43">
                  <c:v>13.11.2017</c:v>
                </c:pt>
                <c:pt idx="44">
                  <c:v>14.11.2017</c:v>
                </c:pt>
                <c:pt idx="45">
                  <c:v>15.11.2017</c:v>
                </c:pt>
                <c:pt idx="46">
                  <c:v>16.11.2017</c:v>
                </c:pt>
                <c:pt idx="47">
                  <c:v>17.11.2017</c:v>
                </c:pt>
                <c:pt idx="48">
                  <c:v>18.11.2017</c:v>
                </c:pt>
                <c:pt idx="49">
                  <c:v>19.11.2017</c:v>
                </c:pt>
                <c:pt idx="50">
                  <c:v>20.11.2017</c:v>
                </c:pt>
                <c:pt idx="51">
                  <c:v>21.11.2017</c:v>
                </c:pt>
                <c:pt idx="52">
                  <c:v>22.11.2017</c:v>
                </c:pt>
                <c:pt idx="53">
                  <c:v>23.11.2017</c:v>
                </c:pt>
                <c:pt idx="54">
                  <c:v>24.11.2017</c:v>
                </c:pt>
                <c:pt idx="55">
                  <c:v>25.11.2017</c:v>
                </c:pt>
                <c:pt idx="56">
                  <c:v>26.11.2017</c:v>
                </c:pt>
                <c:pt idx="57">
                  <c:v>27.11.2017</c:v>
                </c:pt>
                <c:pt idx="58">
                  <c:v>28.11.2017</c:v>
                </c:pt>
                <c:pt idx="59">
                  <c:v>29.11.2017</c:v>
                </c:pt>
                <c:pt idx="60">
                  <c:v>30.11.2017</c:v>
                </c:pt>
                <c:pt idx="61">
                  <c:v>01.12.2017</c:v>
                </c:pt>
                <c:pt idx="62">
                  <c:v>02.12.2017</c:v>
                </c:pt>
                <c:pt idx="63">
                  <c:v>03.12.2017</c:v>
                </c:pt>
                <c:pt idx="64">
                  <c:v>04.12.2017</c:v>
                </c:pt>
                <c:pt idx="65">
                  <c:v>05.12.2017</c:v>
                </c:pt>
                <c:pt idx="66">
                  <c:v>06.12.2017</c:v>
                </c:pt>
                <c:pt idx="67">
                  <c:v>07.12.2017</c:v>
                </c:pt>
                <c:pt idx="68">
                  <c:v>08.12.2017</c:v>
                </c:pt>
                <c:pt idx="69">
                  <c:v>09.12.2017</c:v>
                </c:pt>
                <c:pt idx="70">
                  <c:v>10.12.2017</c:v>
                </c:pt>
                <c:pt idx="71">
                  <c:v>11.12.2017</c:v>
                </c:pt>
                <c:pt idx="72">
                  <c:v>12.12.2017</c:v>
                </c:pt>
                <c:pt idx="73">
                  <c:v>13.12.2017</c:v>
                </c:pt>
                <c:pt idx="74">
                  <c:v>14.12.2017</c:v>
                </c:pt>
                <c:pt idx="75">
                  <c:v>15.12.2017</c:v>
                </c:pt>
                <c:pt idx="76">
                  <c:v>16.12.2017</c:v>
                </c:pt>
                <c:pt idx="77">
                  <c:v>17.12.2017</c:v>
                </c:pt>
                <c:pt idx="78">
                  <c:v>18.12.2017</c:v>
                </c:pt>
                <c:pt idx="79">
                  <c:v>19.12.2017</c:v>
                </c:pt>
                <c:pt idx="80">
                  <c:v>20.12.2017</c:v>
                </c:pt>
                <c:pt idx="81">
                  <c:v>21.12.2017</c:v>
                </c:pt>
                <c:pt idx="82">
                  <c:v>22.12.2017</c:v>
                </c:pt>
                <c:pt idx="83">
                  <c:v>23.12.2017</c:v>
                </c:pt>
                <c:pt idx="84">
                  <c:v>24.12.2017</c:v>
                </c:pt>
                <c:pt idx="85">
                  <c:v>25.12.2017</c:v>
                </c:pt>
                <c:pt idx="86">
                  <c:v>26.12.2017</c:v>
                </c:pt>
                <c:pt idx="87">
                  <c:v>27.12.2017</c:v>
                </c:pt>
                <c:pt idx="88">
                  <c:v>28.12.2017</c:v>
                </c:pt>
                <c:pt idx="89">
                  <c:v>29.12.2017</c:v>
                </c:pt>
                <c:pt idx="90">
                  <c:v>30.12.2017</c:v>
                </c:pt>
                <c:pt idx="91">
                  <c:v>31.12.2017</c:v>
                </c:pt>
                <c:pt idx="92">
                  <c:v>01.01.2018</c:v>
                </c:pt>
                <c:pt idx="93">
                  <c:v>02.01.2018</c:v>
                </c:pt>
                <c:pt idx="94">
                  <c:v>03.01.2018</c:v>
                </c:pt>
                <c:pt idx="95">
                  <c:v>04.01.2018</c:v>
                </c:pt>
                <c:pt idx="96">
                  <c:v>05.01.2018</c:v>
                </c:pt>
                <c:pt idx="97">
                  <c:v>06.01.2018</c:v>
                </c:pt>
                <c:pt idx="98">
                  <c:v>07.01.2018</c:v>
                </c:pt>
                <c:pt idx="99">
                  <c:v>08.01.2018</c:v>
                </c:pt>
                <c:pt idx="100">
                  <c:v>09.01.2018</c:v>
                </c:pt>
                <c:pt idx="101">
                  <c:v>10.01.2018</c:v>
                </c:pt>
                <c:pt idx="102">
                  <c:v>11.01.2018</c:v>
                </c:pt>
                <c:pt idx="103">
                  <c:v>12.01.2018</c:v>
                </c:pt>
                <c:pt idx="104">
                  <c:v>13.01.2018</c:v>
                </c:pt>
                <c:pt idx="105">
                  <c:v>14.01.2018</c:v>
                </c:pt>
                <c:pt idx="106">
                  <c:v>15.01.2018</c:v>
                </c:pt>
                <c:pt idx="107">
                  <c:v>16.01.2018</c:v>
                </c:pt>
                <c:pt idx="108">
                  <c:v>17.01.2018</c:v>
                </c:pt>
                <c:pt idx="109">
                  <c:v>18.01.2018</c:v>
                </c:pt>
                <c:pt idx="110">
                  <c:v>19.01.2018</c:v>
                </c:pt>
                <c:pt idx="111">
                  <c:v>20.01.2018</c:v>
                </c:pt>
                <c:pt idx="112">
                  <c:v>21.01.2018</c:v>
                </c:pt>
                <c:pt idx="113">
                  <c:v>22.01.2018</c:v>
                </c:pt>
                <c:pt idx="114">
                  <c:v>23.01.2018</c:v>
                </c:pt>
                <c:pt idx="115">
                  <c:v>24.01.2018</c:v>
                </c:pt>
                <c:pt idx="116">
                  <c:v>25.01.2018</c:v>
                </c:pt>
                <c:pt idx="117">
                  <c:v>26.01.2018</c:v>
                </c:pt>
                <c:pt idx="118">
                  <c:v>27.01.2018</c:v>
                </c:pt>
                <c:pt idx="119">
                  <c:v>28.01.2018</c:v>
                </c:pt>
                <c:pt idx="120">
                  <c:v>29.01.2018</c:v>
                </c:pt>
                <c:pt idx="121">
                  <c:v>30.01.2018</c:v>
                </c:pt>
                <c:pt idx="122">
                  <c:v>31.01.2018</c:v>
                </c:pt>
                <c:pt idx="123">
                  <c:v>01.02.2018</c:v>
                </c:pt>
                <c:pt idx="124">
                  <c:v>02.02.2018</c:v>
                </c:pt>
                <c:pt idx="125">
                  <c:v>03.02.2018</c:v>
                </c:pt>
                <c:pt idx="126">
                  <c:v>04.02.2018</c:v>
                </c:pt>
                <c:pt idx="127">
                  <c:v>05.02.2018</c:v>
                </c:pt>
                <c:pt idx="128">
                  <c:v>06.02.2018</c:v>
                </c:pt>
                <c:pt idx="129">
                  <c:v>07.02.2018</c:v>
                </c:pt>
                <c:pt idx="130">
                  <c:v>08.02.2018</c:v>
                </c:pt>
                <c:pt idx="131">
                  <c:v>09.02.2018</c:v>
                </c:pt>
                <c:pt idx="132">
                  <c:v>10.02.2018</c:v>
                </c:pt>
                <c:pt idx="133">
                  <c:v>11.02.2018</c:v>
                </c:pt>
                <c:pt idx="134">
                  <c:v>12.02.2018</c:v>
                </c:pt>
                <c:pt idx="135">
                  <c:v>13.02.2018</c:v>
                </c:pt>
                <c:pt idx="136">
                  <c:v>14.02.2018</c:v>
                </c:pt>
                <c:pt idx="137">
                  <c:v>15.02.2018</c:v>
                </c:pt>
                <c:pt idx="138">
                  <c:v>16.02.2018</c:v>
                </c:pt>
                <c:pt idx="139">
                  <c:v>17.02.2018</c:v>
                </c:pt>
                <c:pt idx="140">
                  <c:v>18.02.2018</c:v>
                </c:pt>
                <c:pt idx="141">
                  <c:v>19.02.2018</c:v>
                </c:pt>
                <c:pt idx="142">
                  <c:v>20.02.2018</c:v>
                </c:pt>
                <c:pt idx="143">
                  <c:v>21.02.2018</c:v>
                </c:pt>
                <c:pt idx="144">
                  <c:v>22.02.2018</c:v>
                </c:pt>
                <c:pt idx="145">
                  <c:v>23.02.2018</c:v>
                </c:pt>
                <c:pt idx="146">
                  <c:v>24.02.2018</c:v>
                </c:pt>
                <c:pt idx="147">
                  <c:v>25.02.2018</c:v>
                </c:pt>
                <c:pt idx="148">
                  <c:v>26.02.2018</c:v>
                </c:pt>
                <c:pt idx="149">
                  <c:v>27.02.2018</c:v>
                </c:pt>
                <c:pt idx="150">
                  <c:v>28.02.2018</c:v>
                </c:pt>
                <c:pt idx="151">
                  <c:v>01.03.2018</c:v>
                </c:pt>
                <c:pt idx="152">
                  <c:v>02.03.2018</c:v>
                </c:pt>
                <c:pt idx="153">
                  <c:v>03.03.2018</c:v>
                </c:pt>
                <c:pt idx="154">
                  <c:v>04.03.2018</c:v>
                </c:pt>
                <c:pt idx="155">
                  <c:v>05.03.2018</c:v>
                </c:pt>
                <c:pt idx="156">
                  <c:v>06.03.2018</c:v>
                </c:pt>
                <c:pt idx="157">
                  <c:v>07.03.2018</c:v>
                </c:pt>
                <c:pt idx="158">
                  <c:v>08.03.2018</c:v>
                </c:pt>
                <c:pt idx="159">
                  <c:v>09.03.2018</c:v>
                </c:pt>
                <c:pt idx="160">
                  <c:v>10.03.2018</c:v>
                </c:pt>
                <c:pt idx="161">
                  <c:v>11.03.2018</c:v>
                </c:pt>
                <c:pt idx="162">
                  <c:v>12.03.2018</c:v>
                </c:pt>
                <c:pt idx="163">
                  <c:v>13.03.2018</c:v>
                </c:pt>
                <c:pt idx="164">
                  <c:v>14.03.2018</c:v>
                </c:pt>
                <c:pt idx="165">
                  <c:v>15.03.2018</c:v>
                </c:pt>
                <c:pt idx="166">
                  <c:v>16.03.2018</c:v>
                </c:pt>
                <c:pt idx="167">
                  <c:v>17.03.2018</c:v>
                </c:pt>
                <c:pt idx="168">
                  <c:v>18.03.2018</c:v>
                </c:pt>
                <c:pt idx="169">
                  <c:v>19.03.2018</c:v>
                </c:pt>
                <c:pt idx="170">
                  <c:v>20.03.2018</c:v>
                </c:pt>
                <c:pt idx="171">
                  <c:v>21.03.2018</c:v>
                </c:pt>
                <c:pt idx="172">
                  <c:v>22.03.2018</c:v>
                </c:pt>
                <c:pt idx="173">
                  <c:v>23.03.2018</c:v>
                </c:pt>
                <c:pt idx="174">
                  <c:v>24.03.2018</c:v>
                </c:pt>
                <c:pt idx="175">
                  <c:v>25.03.2018</c:v>
                </c:pt>
                <c:pt idx="176">
                  <c:v>26.03.2018</c:v>
                </c:pt>
                <c:pt idx="177">
                  <c:v>27.03.2018</c:v>
                </c:pt>
              </c:strCache>
            </c:strRef>
          </c:cat>
          <c:val>
            <c:numRef>
              <c:f>Sheet1!$B$2:$B$179</c:f>
              <c:numCache>
                <c:formatCode>General</c:formatCode>
                <c:ptCount val="178"/>
                <c:pt idx="0">
                  <c:v>15335</c:v>
                </c:pt>
                <c:pt idx="1">
                  <c:v>15733</c:v>
                </c:pt>
                <c:pt idx="2">
                  <c:v>16598</c:v>
                </c:pt>
                <c:pt idx="3">
                  <c:v>55394</c:v>
                </c:pt>
                <c:pt idx="4">
                  <c:v>48207</c:v>
                </c:pt>
                <c:pt idx="5">
                  <c:v>16448</c:v>
                </c:pt>
                <c:pt idx="6">
                  <c:v>9000</c:v>
                </c:pt>
                <c:pt idx="7">
                  <c:v>7018</c:v>
                </c:pt>
                <c:pt idx="8">
                  <c:v>10230</c:v>
                </c:pt>
                <c:pt idx="9">
                  <c:v>27538</c:v>
                </c:pt>
                <c:pt idx="10">
                  <c:v>19910</c:v>
                </c:pt>
                <c:pt idx="11">
                  <c:v>8101</c:v>
                </c:pt>
                <c:pt idx="12">
                  <c:v>6349</c:v>
                </c:pt>
                <c:pt idx="13">
                  <c:v>6817</c:v>
                </c:pt>
                <c:pt idx="14">
                  <c:v>7905</c:v>
                </c:pt>
                <c:pt idx="15">
                  <c:v>7486</c:v>
                </c:pt>
                <c:pt idx="16">
                  <c:v>10606</c:v>
                </c:pt>
                <c:pt idx="17">
                  <c:v>25017</c:v>
                </c:pt>
                <c:pt idx="18">
                  <c:v>34433</c:v>
                </c:pt>
                <c:pt idx="19">
                  <c:v>24706</c:v>
                </c:pt>
                <c:pt idx="20">
                  <c:v>15387</c:v>
                </c:pt>
                <c:pt idx="21">
                  <c:v>13910</c:v>
                </c:pt>
                <c:pt idx="22">
                  <c:v>10700</c:v>
                </c:pt>
                <c:pt idx="23">
                  <c:v>10158</c:v>
                </c:pt>
                <c:pt idx="24">
                  <c:v>12247</c:v>
                </c:pt>
                <c:pt idx="25">
                  <c:v>11198</c:v>
                </c:pt>
                <c:pt idx="26">
                  <c:v>11346</c:v>
                </c:pt>
                <c:pt idx="27">
                  <c:v>15748</c:v>
                </c:pt>
                <c:pt idx="28">
                  <c:v>13398</c:v>
                </c:pt>
                <c:pt idx="29">
                  <c:v>8263</c:v>
                </c:pt>
                <c:pt idx="30">
                  <c:v>8322</c:v>
                </c:pt>
                <c:pt idx="31">
                  <c:v>8671</c:v>
                </c:pt>
                <c:pt idx="32">
                  <c:v>10798</c:v>
                </c:pt>
                <c:pt idx="33">
                  <c:v>10371</c:v>
                </c:pt>
                <c:pt idx="34">
                  <c:v>13648</c:v>
                </c:pt>
                <c:pt idx="35">
                  <c:v>14854</c:v>
                </c:pt>
                <c:pt idx="36">
                  <c:v>7262</c:v>
                </c:pt>
                <c:pt idx="37">
                  <c:v>9377</c:v>
                </c:pt>
                <c:pt idx="38">
                  <c:v>14751</c:v>
                </c:pt>
                <c:pt idx="39">
                  <c:v>12066</c:v>
                </c:pt>
                <c:pt idx="40">
                  <c:v>5883</c:v>
                </c:pt>
                <c:pt idx="41">
                  <c:v>9595</c:v>
                </c:pt>
                <c:pt idx="42">
                  <c:v>10777</c:v>
                </c:pt>
                <c:pt idx="43">
                  <c:v>16573</c:v>
                </c:pt>
                <c:pt idx="44">
                  <c:v>50791</c:v>
                </c:pt>
                <c:pt idx="45">
                  <c:v>19760</c:v>
                </c:pt>
                <c:pt idx="46">
                  <c:v>12196</c:v>
                </c:pt>
                <c:pt idx="47">
                  <c:v>12267</c:v>
                </c:pt>
                <c:pt idx="48">
                  <c:v>13269</c:v>
                </c:pt>
                <c:pt idx="49">
                  <c:v>12063</c:v>
                </c:pt>
                <c:pt idx="50">
                  <c:v>14738</c:v>
                </c:pt>
                <c:pt idx="51">
                  <c:v>9492</c:v>
                </c:pt>
                <c:pt idx="52">
                  <c:v>17959</c:v>
                </c:pt>
                <c:pt idx="53">
                  <c:v>15639</c:v>
                </c:pt>
                <c:pt idx="54">
                  <c:v>9719</c:v>
                </c:pt>
                <c:pt idx="55">
                  <c:v>7924</c:v>
                </c:pt>
                <c:pt idx="56">
                  <c:v>11832</c:v>
                </c:pt>
                <c:pt idx="57">
                  <c:v>16197</c:v>
                </c:pt>
                <c:pt idx="58">
                  <c:v>12004</c:v>
                </c:pt>
                <c:pt idx="59">
                  <c:v>12046</c:v>
                </c:pt>
                <c:pt idx="60">
                  <c:v>8256</c:v>
                </c:pt>
                <c:pt idx="61">
                  <c:v>7233</c:v>
                </c:pt>
                <c:pt idx="62">
                  <c:v>4684</c:v>
                </c:pt>
                <c:pt idx="63">
                  <c:v>4188</c:v>
                </c:pt>
                <c:pt idx="64">
                  <c:v>4434</c:v>
                </c:pt>
                <c:pt idx="65">
                  <c:v>7000</c:v>
                </c:pt>
                <c:pt idx="66">
                  <c:v>11498</c:v>
                </c:pt>
                <c:pt idx="67">
                  <c:v>9859</c:v>
                </c:pt>
                <c:pt idx="68">
                  <c:v>10932</c:v>
                </c:pt>
                <c:pt idx="69">
                  <c:v>12019</c:v>
                </c:pt>
                <c:pt idx="70">
                  <c:v>8901</c:v>
                </c:pt>
                <c:pt idx="71">
                  <c:v>25728</c:v>
                </c:pt>
                <c:pt idx="72">
                  <c:v>22911</c:v>
                </c:pt>
                <c:pt idx="73">
                  <c:v>16066</c:v>
                </c:pt>
                <c:pt idx="74">
                  <c:v>13960</c:v>
                </c:pt>
                <c:pt idx="75">
                  <c:v>10454</c:v>
                </c:pt>
                <c:pt idx="76">
                  <c:v>10914</c:v>
                </c:pt>
                <c:pt idx="77">
                  <c:v>12899</c:v>
                </c:pt>
                <c:pt idx="78">
                  <c:v>13434</c:v>
                </c:pt>
                <c:pt idx="79">
                  <c:v>11550</c:v>
                </c:pt>
                <c:pt idx="80">
                  <c:v>17907</c:v>
                </c:pt>
                <c:pt idx="81">
                  <c:v>14863</c:v>
                </c:pt>
                <c:pt idx="82">
                  <c:v>13946</c:v>
                </c:pt>
                <c:pt idx="83">
                  <c:v>14904</c:v>
                </c:pt>
                <c:pt idx="84">
                  <c:v>11474</c:v>
                </c:pt>
                <c:pt idx="85">
                  <c:v>12119</c:v>
                </c:pt>
                <c:pt idx="86">
                  <c:v>9732</c:v>
                </c:pt>
                <c:pt idx="87">
                  <c:v>14441</c:v>
                </c:pt>
                <c:pt idx="88">
                  <c:v>9707</c:v>
                </c:pt>
                <c:pt idx="89">
                  <c:v>9152</c:v>
                </c:pt>
                <c:pt idx="90">
                  <c:v>7986</c:v>
                </c:pt>
                <c:pt idx="91">
                  <c:v>14524</c:v>
                </c:pt>
                <c:pt idx="92">
                  <c:v>22613</c:v>
                </c:pt>
                <c:pt idx="93">
                  <c:v>17480</c:v>
                </c:pt>
                <c:pt idx="94">
                  <c:v>17083</c:v>
                </c:pt>
                <c:pt idx="95">
                  <c:v>10360</c:v>
                </c:pt>
                <c:pt idx="96">
                  <c:v>10841</c:v>
                </c:pt>
                <c:pt idx="97">
                  <c:v>9455</c:v>
                </c:pt>
                <c:pt idx="98">
                  <c:v>9694</c:v>
                </c:pt>
                <c:pt idx="99">
                  <c:v>10892</c:v>
                </c:pt>
                <c:pt idx="100">
                  <c:v>17482</c:v>
                </c:pt>
                <c:pt idx="101">
                  <c:v>19893</c:v>
                </c:pt>
                <c:pt idx="102">
                  <c:v>11320</c:v>
                </c:pt>
                <c:pt idx="103">
                  <c:v>11206</c:v>
                </c:pt>
                <c:pt idx="104">
                  <c:v>11096</c:v>
                </c:pt>
                <c:pt idx="105">
                  <c:v>15555</c:v>
                </c:pt>
                <c:pt idx="106">
                  <c:v>15838</c:v>
                </c:pt>
                <c:pt idx="107">
                  <c:v>10639</c:v>
                </c:pt>
                <c:pt idx="108">
                  <c:v>9650</c:v>
                </c:pt>
                <c:pt idx="109">
                  <c:v>16648</c:v>
                </c:pt>
                <c:pt idx="110">
                  <c:v>12601</c:v>
                </c:pt>
                <c:pt idx="111">
                  <c:v>15665</c:v>
                </c:pt>
                <c:pt idx="112">
                  <c:v>15732</c:v>
                </c:pt>
                <c:pt idx="113">
                  <c:v>9413</c:v>
                </c:pt>
                <c:pt idx="114">
                  <c:v>7913</c:v>
                </c:pt>
                <c:pt idx="115">
                  <c:v>8536</c:v>
                </c:pt>
                <c:pt idx="116">
                  <c:v>7944</c:v>
                </c:pt>
                <c:pt idx="117">
                  <c:v>7174</c:v>
                </c:pt>
                <c:pt idx="118">
                  <c:v>4664</c:v>
                </c:pt>
                <c:pt idx="119">
                  <c:v>6261</c:v>
                </c:pt>
                <c:pt idx="120">
                  <c:v>12014</c:v>
                </c:pt>
                <c:pt idx="121">
                  <c:v>6484</c:v>
                </c:pt>
                <c:pt idx="122">
                  <c:v>8844</c:v>
                </c:pt>
                <c:pt idx="123">
                  <c:v>10828</c:v>
                </c:pt>
                <c:pt idx="124">
                  <c:v>10337</c:v>
                </c:pt>
                <c:pt idx="125">
                  <c:v>11786</c:v>
                </c:pt>
                <c:pt idx="126">
                  <c:v>12731</c:v>
                </c:pt>
                <c:pt idx="127">
                  <c:v>13377</c:v>
                </c:pt>
                <c:pt idx="128">
                  <c:v>9430</c:v>
                </c:pt>
                <c:pt idx="129">
                  <c:v>9079</c:v>
                </c:pt>
                <c:pt idx="130">
                  <c:v>23068</c:v>
                </c:pt>
                <c:pt idx="131">
                  <c:v>17779</c:v>
                </c:pt>
                <c:pt idx="132">
                  <c:v>10924</c:v>
                </c:pt>
                <c:pt idx="133">
                  <c:v>9064</c:v>
                </c:pt>
                <c:pt idx="134">
                  <c:v>14553</c:v>
                </c:pt>
                <c:pt idx="135">
                  <c:v>10921</c:v>
                </c:pt>
                <c:pt idx="136">
                  <c:v>7402</c:v>
                </c:pt>
                <c:pt idx="137">
                  <c:v>5140</c:v>
                </c:pt>
                <c:pt idx="138">
                  <c:v>8949</c:v>
                </c:pt>
                <c:pt idx="139">
                  <c:v>7660</c:v>
                </c:pt>
                <c:pt idx="140">
                  <c:v>5682</c:v>
                </c:pt>
                <c:pt idx="141">
                  <c:v>11020</c:v>
                </c:pt>
                <c:pt idx="142">
                  <c:v>10879</c:v>
                </c:pt>
                <c:pt idx="143">
                  <c:v>7954</c:v>
                </c:pt>
                <c:pt idx="144">
                  <c:v>13991</c:v>
                </c:pt>
                <c:pt idx="145">
                  <c:v>17450</c:v>
                </c:pt>
                <c:pt idx="146">
                  <c:v>16946</c:v>
                </c:pt>
                <c:pt idx="147">
                  <c:v>8869</c:v>
                </c:pt>
                <c:pt idx="148">
                  <c:v>10812</c:v>
                </c:pt>
                <c:pt idx="149">
                  <c:v>15324</c:v>
                </c:pt>
                <c:pt idx="150">
                  <c:v>16963</c:v>
                </c:pt>
                <c:pt idx="151">
                  <c:v>17652</c:v>
                </c:pt>
                <c:pt idx="152">
                  <c:v>16135</c:v>
                </c:pt>
                <c:pt idx="153">
                  <c:v>11440</c:v>
                </c:pt>
                <c:pt idx="154">
                  <c:v>17063</c:v>
                </c:pt>
                <c:pt idx="155">
                  <c:v>16457</c:v>
                </c:pt>
                <c:pt idx="156">
                  <c:v>20684</c:v>
                </c:pt>
                <c:pt idx="157">
                  <c:v>22433</c:v>
                </c:pt>
                <c:pt idx="158">
                  <c:v>16709</c:v>
                </c:pt>
                <c:pt idx="159">
                  <c:v>16459</c:v>
                </c:pt>
                <c:pt idx="160">
                  <c:v>23817</c:v>
                </c:pt>
                <c:pt idx="161">
                  <c:v>29145</c:v>
                </c:pt>
                <c:pt idx="162">
                  <c:v>20719</c:v>
                </c:pt>
                <c:pt idx="163">
                  <c:v>17842</c:v>
                </c:pt>
                <c:pt idx="164">
                  <c:v>21356</c:v>
                </c:pt>
                <c:pt idx="165">
                  <c:v>27739</c:v>
                </c:pt>
                <c:pt idx="166">
                  <c:v>29241</c:v>
                </c:pt>
                <c:pt idx="167">
                  <c:v>37494</c:v>
                </c:pt>
                <c:pt idx="168">
                  <c:v>32474</c:v>
                </c:pt>
                <c:pt idx="169">
                  <c:v>28588</c:v>
                </c:pt>
                <c:pt idx="170">
                  <c:v>21714</c:v>
                </c:pt>
                <c:pt idx="171">
                  <c:v>25377</c:v>
                </c:pt>
                <c:pt idx="172">
                  <c:v>22448</c:v>
                </c:pt>
                <c:pt idx="173">
                  <c:v>18200</c:v>
                </c:pt>
                <c:pt idx="174">
                  <c:v>18299</c:v>
                </c:pt>
                <c:pt idx="175">
                  <c:v>17531</c:v>
                </c:pt>
                <c:pt idx="176">
                  <c:v>15780</c:v>
                </c:pt>
                <c:pt idx="177">
                  <c:v>17809</c:v>
                </c:pt>
              </c:numCache>
            </c:numRef>
          </c:val>
          <c:smooth val="0"/>
          <c:extLst>
            <c:ext xmlns:c16="http://schemas.microsoft.com/office/drawing/2014/chart" uri="{C3380CC4-5D6E-409C-BE32-E72D297353CC}">
              <c16:uniqueId val="{00000000-478E-45BF-8721-866CB0B6D6F4}"/>
            </c:ext>
          </c:extLst>
        </c:ser>
        <c:dLbls>
          <c:showLegendKey val="0"/>
          <c:showVal val="0"/>
          <c:showCatName val="0"/>
          <c:showSerName val="0"/>
          <c:showPercent val="0"/>
          <c:showBubbleSize val="0"/>
        </c:dLbls>
        <c:smooth val="0"/>
        <c:axId val="327651128"/>
        <c:axId val="327653752"/>
      </c:lineChart>
      <c:catAx>
        <c:axId val="327651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653752"/>
        <c:crosses val="autoZero"/>
        <c:auto val="1"/>
        <c:lblAlgn val="ctr"/>
        <c:lblOffset val="100"/>
        <c:noMultiLvlLbl val="0"/>
      </c:catAx>
      <c:valAx>
        <c:axId val="327653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651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2</c:v>
                </c:pt>
              </c:strCache>
            </c:strRef>
          </c:tx>
          <c:spPr>
            <a:ln w="28575" cap="rnd">
              <a:solidFill>
                <a:schemeClr val="accent1"/>
              </a:solidFill>
              <a:round/>
            </a:ln>
            <a:effectLst/>
          </c:spPr>
          <c:marker>
            <c:symbol val="none"/>
          </c:marker>
          <c:cat>
            <c:strRef>
              <c:f>Sheet1!$A$2:$A$179</c:f>
              <c:strCache>
                <c:ptCount val="178"/>
                <c:pt idx="0">
                  <c:v>01.10.2017</c:v>
                </c:pt>
                <c:pt idx="1">
                  <c:v>02.10.2017</c:v>
                </c:pt>
                <c:pt idx="2">
                  <c:v>03.10.2017</c:v>
                </c:pt>
                <c:pt idx="3">
                  <c:v>04.10.2017</c:v>
                </c:pt>
                <c:pt idx="4">
                  <c:v>05.10.2017</c:v>
                </c:pt>
                <c:pt idx="5">
                  <c:v>06.10.2017</c:v>
                </c:pt>
                <c:pt idx="6">
                  <c:v>07.10.2017</c:v>
                </c:pt>
                <c:pt idx="7">
                  <c:v>08.10.2017</c:v>
                </c:pt>
                <c:pt idx="8">
                  <c:v>09.10.2017</c:v>
                </c:pt>
                <c:pt idx="9">
                  <c:v>10.10.2017</c:v>
                </c:pt>
                <c:pt idx="10">
                  <c:v>11.10.2017</c:v>
                </c:pt>
                <c:pt idx="11">
                  <c:v>12.10.2017</c:v>
                </c:pt>
                <c:pt idx="12">
                  <c:v>13.10.2017</c:v>
                </c:pt>
                <c:pt idx="13">
                  <c:v>14.10.2017</c:v>
                </c:pt>
                <c:pt idx="14">
                  <c:v>15.10.2017</c:v>
                </c:pt>
                <c:pt idx="15">
                  <c:v>16.10.2017</c:v>
                </c:pt>
                <c:pt idx="16">
                  <c:v>17.10.2017</c:v>
                </c:pt>
                <c:pt idx="17">
                  <c:v>18.10.2017</c:v>
                </c:pt>
                <c:pt idx="18">
                  <c:v>19.10.2017</c:v>
                </c:pt>
                <c:pt idx="19">
                  <c:v>20.10.2017</c:v>
                </c:pt>
                <c:pt idx="20">
                  <c:v>21.10.2017</c:v>
                </c:pt>
                <c:pt idx="21">
                  <c:v>22.10.2017</c:v>
                </c:pt>
                <c:pt idx="22">
                  <c:v>23.10.2017</c:v>
                </c:pt>
                <c:pt idx="23">
                  <c:v>24.10.2017</c:v>
                </c:pt>
                <c:pt idx="24">
                  <c:v>25.10.2017</c:v>
                </c:pt>
                <c:pt idx="25">
                  <c:v>26.10.2017</c:v>
                </c:pt>
                <c:pt idx="26">
                  <c:v>27.10.2017</c:v>
                </c:pt>
                <c:pt idx="27">
                  <c:v>28.10.2017</c:v>
                </c:pt>
                <c:pt idx="28">
                  <c:v>29.10.2017</c:v>
                </c:pt>
                <c:pt idx="29">
                  <c:v>30.10.2017</c:v>
                </c:pt>
                <c:pt idx="30">
                  <c:v>31.10.2017</c:v>
                </c:pt>
                <c:pt idx="31">
                  <c:v>01.11.2017</c:v>
                </c:pt>
                <c:pt idx="32">
                  <c:v>02.11.2017</c:v>
                </c:pt>
                <c:pt idx="33">
                  <c:v>03.11.2017</c:v>
                </c:pt>
                <c:pt idx="34">
                  <c:v>04.11.2017</c:v>
                </c:pt>
                <c:pt idx="35">
                  <c:v>05.11.2017</c:v>
                </c:pt>
                <c:pt idx="36">
                  <c:v>06.11.2017</c:v>
                </c:pt>
                <c:pt idx="37">
                  <c:v>07.11.2017</c:v>
                </c:pt>
                <c:pt idx="38">
                  <c:v>08.11.2017</c:v>
                </c:pt>
                <c:pt idx="39">
                  <c:v>09.11.2017</c:v>
                </c:pt>
                <c:pt idx="40">
                  <c:v>10.11.2017</c:v>
                </c:pt>
                <c:pt idx="41">
                  <c:v>11.11.2017</c:v>
                </c:pt>
                <c:pt idx="42">
                  <c:v>12.11.2017</c:v>
                </c:pt>
                <c:pt idx="43">
                  <c:v>13.11.2017</c:v>
                </c:pt>
                <c:pt idx="44">
                  <c:v>14.11.2017</c:v>
                </c:pt>
                <c:pt idx="45">
                  <c:v>15.11.2017</c:v>
                </c:pt>
                <c:pt idx="46">
                  <c:v>16.11.2017</c:v>
                </c:pt>
                <c:pt idx="47">
                  <c:v>17.11.2017</c:v>
                </c:pt>
                <c:pt idx="48">
                  <c:v>18.11.2017</c:v>
                </c:pt>
                <c:pt idx="49">
                  <c:v>19.11.2017</c:v>
                </c:pt>
                <c:pt idx="50">
                  <c:v>20.11.2017</c:v>
                </c:pt>
                <c:pt idx="51">
                  <c:v>21.11.2017</c:v>
                </c:pt>
                <c:pt idx="52">
                  <c:v>22.11.2017</c:v>
                </c:pt>
                <c:pt idx="53">
                  <c:v>23.11.2017</c:v>
                </c:pt>
                <c:pt idx="54">
                  <c:v>24.11.2017</c:v>
                </c:pt>
                <c:pt idx="55">
                  <c:v>25.11.2017</c:v>
                </c:pt>
                <c:pt idx="56">
                  <c:v>26.11.2017</c:v>
                </c:pt>
                <c:pt idx="57">
                  <c:v>27.11.2017</c:v>
                </c:pt>
                <c:pt idx="58">
                  <c:v>28.11.2017</c:v>
                </c:pt>
                <c:pt idx="59">
                  <c:v>29.11.2017</c:v>
                </c:pt>
                <c:pt idx="60">
                  <c:v>30.11.2017</c:v>
                </c:pt>
                <c:pt idx="61">
                  <c:v>01.12.2017</c:v>
                </c:pt>
                <c:pt idx="62">
                  <c:v>02.12.2017</c:v>
                </c:pt>
                <c:pt idx="63">
                  <c:v>03.12.2017</c:v>
                </c:pt>
                <c:pt idx="64">
                  <c:v>04.12.2017</c:v>
                </c:pt>
                <c:pt idx="65">
                  <c:v>05.12.2017</c:v>
                </c:pt>
                <c:pt idx="66">
                  <c:v>06.12.2017</c:v>
                </c:pt>
                <c:pt idx="67">
                  <c:v>07.12.2017</c:v>
                </c:pt>
                <c:pt idx="68">
                  <c:v>08.12.2017</c:v>
                </c:pt>
                <c:pt idx="69">
                  <c:v>09.12.2017</c:v>
                </c:pt>
                <c:pt idx="70">
                  <c:v>10.12.2017</c:v>
                </c:pt>
                <c:pt idx="71">
                  <c:v>11.12.2017</c:v>
                </c:pt>
                <c:pt idx="72">
                  <c:v>12.12.2017</c:v>
                </c:pt>
                <c:pt idx="73">
                  <c:v>13.12.2017</c:v>
                </c:pt>
                <c:pt idx="74">
                  <c:v>14.12.2017</c:v>
                </c:pt>
                <c:pt idx="75">
                  <c:v>15.12.2017</c:v>
                </c:pt>
                <c:pt idx="76">
                  <c:v>16.12.2017</c:v>
                </c:pt>
                <c:pt idx="77">
                  <c:v>17.12.2017</c:v>
                </c:pt>
                <c:pt idx="78">
                  <c:v>18.12.2017</c:v>
                </c:pt>
                <c:pt idx="79">
                  <c:v>19.12.2017</c:v>
                </c:pt>
                <c:pt idx="80">
                  <c:v>20.12.2017</c:v>
                </c:pt>
                <c:pt idx="81">
                  <c:v>21.12.2017</c:v>
                </c:pt>
                <c:pt idx="82">
                  <c:v>22.12.2017</c:v>
                </c:pt>
                <c:pt idx="83">
                  <c:v>23.12.2017</c:v>
                </c:pt>
                <c:pt idx="84">
                  <c:v>24.12.2017</c:v>
                </c:pt>
                <c:pt idx="85">
                  <c:v>25.12.2017</c:v>
                </c:pt>
                <c:pt idx="86">
                  <c:v>26.12.2017</c:v>
                </c:pt>
                <c:pt idx="87">
                  <c:v>27.12.2017</c:v>
                </c:pt>
                <c:pt idx="88">
                  <c:v>28.12.2017</c:v>
                </c:pt>
                <c:pt idx="89">
                  <c:v>29.12.2017</c:v>
                </c:pt>
                <c:pt idx="90">
                  <c:v>30.12.2017</c:v>
                </c:pt>
                <c:pt idx="91">
                  <c:v>31.12.2017</c:v>
                </c:pt>
                <c:pt idx="92">
                  <c:v>01.01.2018</c:v>
                </c:pt>
                <c:pt idx="93">
                  <c:v>02.01.2018</c:v>
                </c:pt>
                <c:pt idx="94">
                  <c:v>03.01.2018</c:v>
                </c:pt>
                <c:pt idx="95">
                  <c:v>04.01.2018</c:v>
                </c:pt>
                <c:pt idx="96">
                  <c:v>05.01.2018</c:v>
                </c:pt>
                <c:pt idx="97">
                  <c:v>06.01.2018</c:v>
                </c:pt>
                <c:pt idx="98">
                  <c:v>07.01.2018</c:v>
                </c:pt>
                <c:pt idx="99">
                  <c:v>08.01.2018</c:v>
                </c:pt>
                <c:pt idx="100">
                  <c:v>09.01.2018</c:v>
                </c:pt>
                <c:pt idx="101">
                  <c:v>10.01.2018</c:v>
                </c:pt>
                <c:pt idx="102">
                  <c:v>11.01.2018</c:v>
                </c:pt>
                <c:pt idx="103">
                  <c:v>12.01.2018</c:v>
                </c:pt>
                <c:pt idx="104">
                  <c:v>13.01.2018</c:v>
                </c:pt>
                <c:pt idx="105">
                  <c:v>14.01.2018</c:v>
                </c:pt>
                <c:pt idx="106">
                  <c:v>15.01.2018</c:v>
                </c:pt>
                <c:pt idx="107">
                  <c:v>16.01.2018</c:v>
                </c:pt>
                <c:pt idx="108">
                  <c:v>17.01.2018</c:v>
                </c:pt>
                <c:pt idx="109">
                  <c:v>18.01.2018</c:v>
                </c:pt>
                <c:pt idx="110">
                  <c:v>19.01.2018</c:v>
                </c:pt>
                <c:pt idx="111">
                  <c:v>20.01.2018</c:v>
                </c:pt>
                <c:pt idx="112">
                  <c:v>21.01.2018</c:v>
                </c:pt>
                <c:pt idx="113">
                  <c:v>22.01.2018</c:v>
                </c:pt>
                <c:pt idx="114">
                  <c:v>23.01.2018</c:v>
                </c:pt>
                <c:pt idx="115">
                  <c:v>24.01.2018</c:v>
                </c:pt>
                <c:pt idx="116">
                  <c:v>25.01.2018</c:v>
                </c:pt>
                <c:pt idx="117">
                  <c:v>26.01.2018</c:v>
                </c:pt>
                <c:pt idx="118">
                  <c:v>27.01.2018</c:v>
                </c:pt>
                <c:pt idx="119">
                  <c:v>28.01.2018</c:v>
                </c:pt>
                <c:pt idx="120">
                  <c:v>29.01.2018</c:v>
                </c:pt>
                <c:pt idx="121">
                  <c:v>30.01.2018</c:v>
                </c:pt>
                <c:pt idx="122">
                  <c:v>31.01.2018</c:v>
                </c:pt>
                <c:pt idx="123">
                  <c:v>01.02.2018</c:v>
                </c:pt>
                <c:pt idx="124">
                  <c:v>02.02.2018</c:v>
                </c:pt>
                <c:pt idx="125">
                  <c:v>03.02.2018</c:v>
                </c:pt>
                <c:pt idx="126">
                  <c:v>04.02.2018</c:v>
                </c:pt>
                <c:pt idx="127">
                  <c:v>05.02.2018</c:v>
                </c:pt>
                <c:pt idx="128">
                  <c:v>06.02.2018</c:v>
                </c:pt>
                <c:pt idx="129">
                  <c:v>07.02.2018</c:v>
                </c:pt>
                <c:pt idx="130">
                  <c:v>08.02.2018</c:v>
                </c:pt>
                <c:pt idx="131">
                  <c:v>09.02.2018</c:v>
                </c:pt>
                <c:pt idx="132">
                  <c:v>10.02.2018</c:v>
                </c:pt>
                <c:pt idx="133">
                  <c:v>11.02.2018</c:v>
                </c:pt>
                <c:pt idx="134">
                  <c:v>12.02.2018</c:v>
                </c:pt>
                <c:pt idx="135">
                  <c:v>13.02.2018</c:v>
                </c:pt>
                <c:pt idx="136">
                  <c:v>14.02.2018</c:v>
                </c:pt>
                <c:pt idx="137">
                  <c:v>15.02.2018</c:v>
                </c:pt>
                <c:pt idx="138">
                  <c:v>16.02.2018</c:v>
                </c:pt>
                <c:pt idx="139">
                  <c:v>17.02.2018</c:v>
                </c:pt>
                <c:pt idx="140">
                  <c:v>18.02.2018</c:v>
                </c:pt>
                <c:pt idx="141">
                  <c:v>19.02.2018</c:v>
                </c:pt>
                <c:pt idx="142">
                  <c:v>20.02.2018</c:v>
                </c:pt>
                <c:pt idx="143">
                  <c:v>21.02.2018</c:v>
                </c:pt>
                <c:pt idx="144">
                  <c:v>22.02.2018</c:v>
                </c:pt>
                <c:pt idx="145">
                  <c:v>23.02.2018</c:v>
                </c:pt>
                <c:pt idx="146">
                  <c:v>24.02.2018</c:v>
                </c:pt>
                <c:pt idx="147">
                  <c:v>25.02.2018</c:v>
                </c:pt>
                <c:pt idx="148">
                  <c:v>26.02.2018</c:v>
                </c:pt>
                <c:pt idx="149">
                  <c:v>27.02.2018</c:v>
                </c:pt>
                <c:pt idx="150">
                  <c:v>28.02.2018</c:v>
                </c:pt>
                <c:pt idx="151">
                  <c:v>01.03.2018</c:v>
                </c:pt>
                <c:pt idx="152">
                  <c:v>02.03.2018</c:v>
                </c:pt>
                <c:pt idx="153">
                  <c:v>03.03.2018</c:v>
                </c:pt>
                <c:pt idx="154">
                  <c:v>04.03.2018</c:v>
                </c:pt>
                <c:pt idx="155">
                  <c:v>05.03.2018</c:v>
                </c:pt>
                <c:pt idx="156">
                  <c:v>06.03.2018</c:v>
                </c:pt>
                <c:pt idx="157">
                  <c:v>07.03.2018</c:v>
                </c:pt>
                <c:pt idx="158">
                  <c:v>08.03.2018</c:v>
                </c:pt>
                <c:pt idx="159">
                  <c:v>09.03.2018</c:v>
                </c:pt>
                <c:pt idx="160">
                  <c:v>10.03.2018</c:v>
                </c:pt>
                <c:pt idx="161">
                  <c:v>11.03.2018</c:v>
                </c:pt>
                <c:pt idx="162">
                  <c:v>12.03.2018</c:v>
                </c:pt>
                <c:pt idx="163">
                  <c:v>13.03.2018</c:v>
                </c:pt>
                <c:pt idx="164">
                  <c:v>14.03.2018</c:v>
                </c:pt>
                <c:pt idx="165">
                  <c:v>15.03.2018</c:v>
                </c:pt>
                <c:pt idx="166">
                  <c:v>16.03.2018</c:v>
                </c:pt>
                <c:pt idx="167">
                  <c:v>17.03.2018</c:v>
                </c:pt>
                <c:pt idx="168">
                  <c:v>18.03.2018</c:v>
                </c:pt>
                <c:pt idx="169">
                  <c:v>19.03.2018</c:v>
                </c:pt>
                <c:pt idx="170">
                  <c:v>20.03.2018</c:v>
                </c:pt>
                <c:pt idx="171">
                  <c:v>21.03.2018</c:v>
                </c:pt>
                <c:pt idx="172">
                  <c:v>22.03.2018</c:v>
                </c:pt>
                <c:pt idx="173">
                  <c:v>23.03.2018</c:v>
                </c:pt>
                <c:pt idx="174">
                  <c:v>24.03.2018</c:v>
                </c:pt>
                <c:pt idx="175">
                  <c:v>25.03.2018</c:v>
                </c:pt>
                <c:pt idx="176">
                  <c:v>26.03.2018</c:v>
                </c:pt>
                <c:pt idx="177">
                  <c:v>27.03.2018</c:v>
                </c:pt>
              </c:strCache>
            </c:strRef>
          </c:cat>
          <c:val>
            <c:numRef>
              <c:f>Sheet1!$B$2:$B$179</c:f>
              <c:numCache>
                <c:formatCode>General</c:formatCode>
                <c:ptCount val="178"/>
                <c:pt idx="0">
                  <c:v>14157</c:v>
                </c:pt>
                <c:pt idx="1">
                  <c:v>21070</c:v>
                </c:pt>
                <c:pt idx="2">
                  <c:v>37995</c:v>
                </c:pt>
                <c:pt idx="3">
                  <c:v>20716</c:v>
                </c:pt>
                <c:pt idx="4">
                  <c:v>20184</c:v>
                </c:pt>
                <c:pt idx="5">
                  <c:v>8237</c:v>
                </c:pt>
                <c:pt idx="6">
                  <c:v>6930</c:v>
                </c:pt>
                <c:pt idx="7">
                  <c:v>3753</c:v>
                </c:pt>
                <c:pt idx="8">
                  <c:v>6341</c:v>
                </c:pt>
                <c:pt idx="9">
                  <c:v>23570</c:v>
                </c:pt>
                <c:pt idx="10">
                  <c:v>15253</c:v>
                </c:pt>
                <c:pt idx="11">
                  <c:v>15490</c:v>
                </c:pt>
                <c:pt idx="12">
                  <c:v>9578</c:v>
                </c:pt>
                <c:pt idx="13">
                  <c:v>16374</c:v>
                </c:pt>
                <c:pt idx="14">
                  <c:v>11739</c:v>
                </c:pt>
                <c:pt idx="15">
                  <c:v>3662</c:v>
                </c:pt>
                <c:pt idx="16">
                  <c:v>10752</c:v>
                </c:pt>
                <c:pt idx="17">
                  <c:v>38816</c:v>
                </c:pt>
                <c:pt idx="18">
                  <c:v>58922</c:v>
                </c:pt>
                <c:pt idx="19">
                  <c:v>50796</c:v>
                </c:pt>
                <c:pt idx="20">
                  <c:v>29216</c:v>
                </c:pt>
                <c:pt idx="21">
                  <c:v>33460</c:v>
                </c:pt>
                <c:pt idx="22">
                  <c:v>19095</c:v>
                </c:pt>
                <c:pt idx="23">
                  <c:v>22141</c:v>
                </c:pt>
                <c:pt idx="24">
                  <c:v>23296</c:v>
                </c:pt>
                <c:pt idx="25">
                  <c:v>28536</c:v>
                </c:pt>
                <c:pt idx="26">
                  <c:v>10390</c:v>
                </c:pt>
                <c:pt idx="27">
                  <c:v>45506</c:v>
                </c:pt>
                <c:pt idx="28">
                  <c:v>29626</c:v>
                </c:pt>
                <c:pt idx="29">
                  <c:v>9765</c:v>
                </c:pt>
                <c:pt idx="30">
                  <c:v>14877</c:v>
                </c:pt>
                <c:pt idx="31">
                  <c:v>34100</c:v>
                </c:pt>
                <c:pt idx="32">
                  <c:v>40962</c:v>
                </c:pt>
                <c:pt idx="33">
                  <c:v>30309</c:v>
                </c:pt>
                <c:pt idx="34">
                  <c:v>42726</c:v>
                </c:pt>
                <c:pt idx="35">
                  <c:v>57165</c:v>
                </c:pt>
                <c:pt idx="36">
                  <c:v>26468</c:v>
                </c:pt>
                <c:pt idx="37">
                  <c:v>39877</c:v>
                </c:pt>
                <c:pt idx="38">
                  <c:v>44370</c:v>
                </c:pt>
                <c:pt idx="39">
                  <c:v>27481</c:v>
                </c:pt>
                <c:pt idx="40">
                  <c:v>13077</c:v>
                </c:pt>
                <c:pt idx="41">
                  <c:v>29254</c:v>
                </c:pt>
                <c:pt idx="42">
                  <c:v>33130</c:v>
                </c:pt>
                <c:pt idx="43">
                  <c:v>28455</c:v>
                </c:pt>
                <c:pt idx="44">
                  <c:v>20311</c:v>
                </c:pt>
                <c:pt idx="45">
                  <c:v>18144</c:v>
                </c:pt>
                <c:pt idx="46">
                  <c:v>14907</c:v>
                </c:pt>
                <c:pt idx="47">
                  <c:v>9680</c:v>
                </c:pt>
                <c:pt idx="48">
                  <c:v>20454</c:v>
                </c:pt>
                <c:pt idx="49">
                  <c:v>24086</c:v>
                </c:pt>
                <c:pt idx="50">
                  <c:v>26018</c:v>
                </c:pt>
                <c:pt idx="51">
                  <c:v>14856</c:v>
                </c:pt>
                <c:pt idx="52">
                  <c:v>52887</c:v>
                </c:pt>
                <c:pt idx="53">
                  <c:v>40121</c:v>
                </c:pt>
                <c:pt idx="54">
                  <c:v>28813</c:v>
                </c:pt>
                <c:pt idx="55">
                  <c:v>19431</c:v>
                </c:pt>
                <c:pt idx="56">
                  <c:v>33741</c:v>
                </c:pt>
                <c:pt idx="57">
                  <c:v>18735</c:v>
                </c:pt>
                <c:pt idx="58">
                  <c:v>19625</c:v>
                </c:pt>
                <c:pt idx="59">
                  <c:v>25466</c:v>
                </c:pt>
                <c:pt idx="60">
                  <c:v>20200</c:v>
                </c:pt>
                <c:pt idx="61">
                  <c:v>14091</c:v>
                </c:pt>
                <c:pt idx="62">
                  <c:v>6550</c:v>
                </c:pt>
                <c:pt idx="63">
                  <c:v>5046</c:v>
                </c:pt>
                <c:pt idx="64">
                  <c:v>12604</c:v>
                </c:pt>
                <c:pt idx="65">
                  <c:v>8534</c:v>
                </c:pt>
                <c:pt idx="66">
                  <c:v>22976</c:v>
                </c:pt>
                <c:pt idx="67">
                  <c:v>18614</c:v>
                </c:pt>
                <c:pt idx="68">
                  <c:v>25121</c:v>
                </c:pt>
                <c:pt idx="69">
                  <c:v>26997</c:v>
                </c:pt>
                <c:pt idx="70">
                  <c:v>13140</c:v>
                </c:pt>
                <c:pt idx="71">
                  <c:v>68686</c:v>
                </c:pt>
                <c:pt idx="72">
                  <c:v>46419</c:v>
                </c:pt>
                <c:pt idx="73">
                  <c:v>29617</c:v>
                </c:pt>
                <c:pt idx="74">
                  <c:v>28592</c:v>
                </c:pt>
                <c:pt idx="75">
                  <c:v>19534</c:v>
                </c:pt>
                <c:pt idx="76">
                  <c:v>24131</c:v>
                </c:pt>
                <c:pt idx="77">
                  <c:v>21229</c:v>
                </c:pt>
                <c:pt idx="78">
                  <c:v>26188</c:v>
                </c:pt>
                <c:pt idx="79">
                  <c:v>20983</c:v>
                </c:pt>
                <c:pt idx="80">
                  <c:v>52965</c:v>
                </c:pt>
                <c:pt idx="81">
                  <c:v>23504</c:v>
                </c:pt>
                <c:pt idx="82">
                  <c:v>17519</c:v>
                </c:pt>
                <c:pt idx="83">
                  <c:v>21329</c:v>
                </c:pt>
                <c:pt idx="84">
                  <c:v>16579</c:v>
                </c:pt>
                <c:pt idx="85">
                  <c:v>16608</c:v>
                </c:pt>
                <c:pt idx="86">
                  <c:v>15766</c:v>
                </c:pt>
                <c:pt idx="87">
                  <c:v>12086</c:v>
                </c:pt>
                <c:pt idx="88">
                  <c:v>9640</c:v>
                </c:pt>
                <c:pt idx="89">
                  <c:v>7054</c:v>
                </c:pt>
                <c:pt idx="90">
                  <c:v>5813</c:v>
                </c:pt>
                <c:pt idx="91">
                  <c:v>3609</c:v>
                </c:pt>
                <c:pt idx="92">
                  <c:v>34310</c:v>
                </c:pt>
                <c:pt idx="93">
                  <c:v>26517</c:v>
                </c:pt>
                <c:pt idx="94">
                  <c:v>22362</c:v>
                </c:pt>
                <c:pt idx="95">
                  <c:v>17982</c:v>
                </c:pt>
                <c:pt idx="96">
                  <c:v>18577</c:v>
                </c:pt>
                <c:pt idx="97">
                  <c:v>17764</c:v>
                </c:pt>
                <c:pt idx="98">
                  <c:v>7983</c:v>
                </c:pt>
                <c:pt idx="99">
                  <c:v>13849</c:v>
                </c:pt>
                <c:pt idx="100">
                  <c:v>18222</c:v>
                </c:pt>
                <c:pt idx="101">
                  <c:v>5420</c:v>
                </c:pt>
                <c:pt idx="102">
                  <c:v>3985</c:v>
                </c:pt>
                <c:pt idx="103">
                  <c:v>16315</c:v>
                </c:pt>
                <c:pt idx="104">
                  <c:v>14265</c:v>
                </c:pt>
                <c:pt idx="105">
                  <c:v>16023</c:v>
                </c:pt>
                <c:pt idx="106">
                  <c:v>6051</c:v>
                </c:pt>
                <c:pt idx="107">
                  <c:v>14416</c:v>
                </c:pt>
                <c:pt idx="108">
                  <c:v>17386</c:v>
                </c:pt>
                <c:pt idx="109">
                  <c:v>21993</c:v>
                </c:pt>
                <c:pt idx="110">
                  <c:v>36417</c:v>
                </c:pt>
                <c:pt idx="111">
                  <c:v>41512</c:v>
                </c:pt>
                <c:pt idx="112">
                  <c:v>32102</c:v>
                </c:pt>
                <c:pt idx="113">
                  <c:v>23709</c:v>
                </c:pt>
                <c:pt idx="114">
                  <c:v>14746</c:v>
                </c:pt>
                <c:pt idx="115">
                  <c:v>11705</c:v>
                </c:pt>
                <c:pt idx="116">
                  <c:v>9877</c:v>
                </c:pt>
                <c:pt idx="117">
                  <c:v>10984</c:v>
                </c:pt>
                <c:pt idx="118">
                  <c:v>9346</c:v>
                </c:pt>
                <c:pt idx="119">
                  <c:v>11435</c:v>
                </c:pt>
                <c:pt idx="120">
                  <c:v>9466</c:v>
                </c:pt>
                <c:pt idx="121">
                  <c:v>5555</c:v>
                </c:pt>
                <c:pt idx="122">
                  <c:v>25725</c:v>
                </c:pt>
                <c:pt idx="123">
                  <c:v>18885</c:v>
                </c:pt>
                <c:pt idx="124">
                  <c:v>23018</c:v>
                </c:pt>
                <c:pt idx="125">
                  <c:v>30137</c:v>
                </c:pt>
                <c:pt idx="126">
                  <c:v>29784</c:v>
                </c:pt>
                <c:pt idx="127">
                  <c:v>23922</c:v>
                </c:pt>
                <c:pt idx="128">
                  <c:v>13894</c:v>
                </c:pt>
                <c:pt idx="129">
                  <c:v>8200</c:v>
                </c:pt>
                <c:pt idx="130">
                  <c:v>4815</c:v>
                </c:pt>
                <c:pt idx="131">
                  <c:v>5686</c:v>
                </c:pt>
                <c:pt idx="132">
                  <c:v>8276</c:v>
                </c:pt>
                <c:pt idx="133">
                  <c:v>9832</c:v>
                </c:pt>
                <c:pt idx="134">
                  <c:v>23450</c:v>
                </c:pt>
                <c:pt idx="135">
                  <c:v>10373</c:v>
                </c:pt>
                <c:pt idx="136">
                  <c:v>6243</c:v>
                </c:pt>
                <c:pt idx="137">
                  <c:v>6535</c:v>
                </c:pt>
                <c:pt idx="138">
                  <c:v>18174</c:v>
                </c:pt>
                <c:pt idx="139">
                  <c:v>14562</c:v>
                </c:pt>
                <c:pt idx="140">
                  <c:v>14566</c:v>
                </c:pt>
                <c:pt idx="141">
                  <c:v>7829</c:v>
                </c:pt>
                <c:pt idx="142">
                  <c:v>14615</c:v>
                </c:pt>
                <c:pt idx="143">
                  <c:v>4353</c:v>
                </c:pt>
                <c:pt idx="144">
                  <c:v>14504</c:v>
                </c:pt>
                <c:pt idx="145">
                  <c:v>19333</c:v>
                </c:pt>
                <c:pt idx="146">
                  <c:v>15651</c:v>
                </c:pt>
                <c:pt idx="147">
                  <c:v>8984</c:v>
                </c:pt>
                <c:pt idx="148">
                  <c:v>26913</c:v>
                </c:pt>
                <c:pt idx="149">
                  <c:v>41274</c:v>
                </c:pt>
                <c:pt idx="150">
                  <c:v>56516</c:v>
                </c:pt>
                <c:pt idx="151">
                  <c:v>41937</c:v>
                </c:pt>
                <c:pt idx="152">
                  <c:v>33092</c:v>
                </c:pt>
                <c:pt idx="153">
                  <c:v>32852</c:v>
                </c:pt>
                <c:pt idx="154">
                  <c:v>25542</c:v>
                </c:pt>
                <c:pt idx="155">
                  <c:v>39288</c:v>
                </c:pt>
                <c:pt idx="156">
                  <c:v>29363</c:v>
                </c:pt>
                <c:pt idx="157">
                  <c:v>69659</c:v>
                </c:pt>
                <c:pt idx="158">
                  <c:v>52822</c:v>
                </c:pt>
                <c:pt idx="159">
                  <c:v>44469</c:v>
                </c:pt>
                <c:pt idx="160">
                  <c:v>61592</c:v>
                </c:pt>
                <c:pt idx="161">
                  <c:v>63379</c:v>
                </c:pt>
                <c:pt idx="162">
                  <c:v>53677</c:v>
                </c:pt>
                <c:pt idx="163">
                  <c:v>46626</c:v>
                </c:pt>
                <c:pt idx="164">
                  <c:v>60528</c:v>
                </c:pt>
                <c:pt idx="165">
                  <c:v>74192</c:v>
                </c:pt>
                <c:pt idx="166">
                  <c:v>62386</c:v>
                </c:pt>
                <c:pt idx="167">
                  <c:v>89488</c:v>
                </c:pt>
                <c:pt idx="168">
                  <c:v>82866</c:v>
                </c:pt>
                <c:pt idx="169">
                  <c:v>67478</c:v>
                </c:pt>
                <c:pt idx="170">
                  <c:v>59634</c:v>
                </c:pt>
                <c:pt idx="171">
                  <c:v>63346</c:v>
                </c:pt>
                <c:pt idx="172">
                  <c:v>47358</c:v>
                </c:pt>
                <c:pt idx="173">
                  <c:v>44502</c:v>
                </c:pt>
                <c:pt idx="174">
                  <c:v>33697</c:v>
                </c:pt>
                <c:pt idx="175">
                  <c:v>45159</c:v>
                </c:pt>
                <c:pt idx="176">
                  <c:v>44131</c:v>
                </c:pt>
                <c:pt idx="177">
                  <c:v>34332</c:v>
                </c:pt>
              </c:numCache>
            </c:numRef>
          </c:val>
          <c:smooth val="0"/>
          <c:extLst>
            <c:ext xmlns:c16="http://schemas.microsoft.com/office/drawing/2014/chart" uri="{C3380CC4-5D6E-409C-BE32-E72D297353CC}">
              <c16:uniqueId val="{00000000-EA3A-4F0E-9473-F589D9A10726}"/>
            </c:ext>
          </c:extLst>
        </c:ser>
        <c:dLbls>
          <c:showLegendKey val="0"/>
          <c:showVal val="0"/>
          <c:showCatName val="0"/>
          <c:showSerName val="0"/>
          <c:showPercent val="0"/>
          <c:showBubbleSize val="0"/>
        </c:dLbls>
        <c:smooth val="0"/>
        <c:axId val="327654736"/>
        <c:axId val="327655064"/>
      </c:lineChart>
      <c:catAx>
        <c:axId val="327654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655064"/>
        <c:crosses val="autoZero"/>
        <c:auto val="1"/>
        <c:lblAlgn val="ctr"/>
        <c:lblOffset val="100"/>
        <c:noMultiLvlLbl val="0"/>
      </c:catAx>
      <c:valAx>
        <c:axId val="327655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654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2</c:v>
                </c:pt>
              </c:strCache>
            </c:strRef>
          </c:cat>
          <c:val>
            <c:numRef>
              <c:f>Sheet1!$B$2</c:f>
              <c:numCache>
                <c:formatCode>General</c:formatCode>
                <c:ptCount val="1"/>
                <c:pt idx="0">
                  <c:v>248</c:v>
                </c:pt>
              </c:numCache>
            </c:numRef>
          </c:val>
          <c:extLst>
            <c:ext xmlns:c16="http://schemas.microsoft.com/office/drawing/2014/chart" uri="{C3380CC4-5D6E-409C-BE32-E72D297353CC}">
              <c16:uniqueId val="{00000000-D797-4F62-83F2-9F993CF39DCF}"/>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NDR 2</c:v>
                </c:pt>
              </c:strCache>
            </c:strRef>
          </c:cat>
          <c:val>
            <c:numRef>
              <c:f>Sheet1!$C$2</c:f>
              <c:numCache>
                <c:formatCode>General</c:formatCode>
                <c:ptCount val="1"/>
                <c:pt idx="0">
                  <c:v>19</c:v>
                </c:pt>
              </c:numCache>
            </c:numRef>
          </c:val>
          <c:extLst>
            <c:ext xmlns:c16="http://schemas.microsoft.com/office/drawing/2014/chart" uri="{C3380CC4-5D6E-409C-BE32-E72D297353CC}">
              <c16:uniqueId val="{00000001-D797-4F62-83F2-9F993CF39DCF}"/>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NDR 2</c:v>
                </c:pt>
              </c:strCache>
            </c:strRef>
          </c:cat>
          <c:val>
            <c:numRef>
              <c:f>Sheet1!$D$2</c:f>
              <c:numCache>
                <c:formatCode>General</c:formatCode>
                <c:ptCount val="1"/>
                <c:pt idx="0">
                  <c:v>816</c:v>
                </c:pt>
              </c:numCache>
            </c:numRef>
          </c:val>
          <c:extLst>
            <c:ext xmlns:c16="http://schemas.microsoft.com/office/drawing/2014/chart" uri="{C3380CC4-5D6E-409C-BE32-E72D297353CC}">
              <c16:uniqueId val="{00000002-D797-4F62-83F2-9F993CF39DCF}"/>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NDR 2</c:v>
                </c:pt>
              </c:strCache>
            </c:strRef>
          </c:cat>
          <c:val>
            <c:numRef>
              <c:f>Sheet1!$E$2</c:f>
              <c:numCache>
                <c:formatCode>General</c:formatCode>
                <c:ptCount val="1"/>
                <c:pt idx="0">
                  <c:v>25</c:v>
                </c:pt>
              </c:numCache>
            </c:numRef>
          </c:val>
          <c:extLst>
            <c:ext xmlns:c16="http://schemas.microsoft.com/office/drawing/2014/chart" uri="{C3380CC4-5D6E-409C-BE32-E72D297353CC}">
              <c16:uniqueId val="{00000003-D797-4F62-83F2-9F993CF39DCF}"/>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NDR 2</c:v>
                </c:pt>
              </c:strCache>
            </c:strRef>
          </c:cat>
          <c:val>
            <c:numRef>
              <c:f>Sheet1!$F$2</c:f>
              <c:numCache>
                <c:formatCode>General</c:formatCode>
                <c:ptCount val="1"/>
                <c:pt idx="0">
                  <c:v>353</c:v>
                </c:pt>
              </c:numCache>
            </c:numRef>
          </c:val>
          <c:extLst>
            <c:ext xmlns:c16="http://schemas.microsoft.com/office/drawing/2014/chart" uri="{C3380CC4-5D6E-409C-BE32-E72D297353CC}">
              <c16:uniqueId val="{00000004-D797-4F62-83F2-9F993CF39DCF}"/>
            </c:ext>
          </c:extLst>
        </c:ser>
        <c:dLbls>
          <c:showLegendKey val="0"/>
          <c:showVal val="0"/>
          <c:showCatName val="0"/>
          <c:showSerName val="0"/>
          <c:showPercent val="0"/>
          <c:showBubbleSize val="0"/>
        </c:dLbls>
        <c:gapWidth val="150"/>
        <c:overlap val="100"/>
        <c:axId val="244628312"/>
        <c:axId val="244627000"/>
      </c:barChart>
      <c:catAx>
        <c:axId val="244628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627000"/>
        <c:crosses val="autoZero"/>
        <c:auto val="1"/>
        <c:lblAlgn val="ctr"/>
        <c:lblOffset val="100"/>
        <c:noMultiLvlLbl val="0"/>
      </c:catAx>
      <c:valAx>
        <c:axId val="2446270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628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1E712-DF78-4547-BA14-56D6BFFA9988}"/>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74FA57EB-DD41-46C3-AB91-0FFC0471778E}"/>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1699541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B519F-6F2B-4917-8258-CB67CB269E31}"/>
              </a:ext>
            </a:extLst>
          </p:cNvPr>
          <p:cNvSpPr>
            <a:spLocks noGrp="1"/>
          </p:cNvSpPr>
          <p:nvPr>
            <p:ph type="title"/>
          </p:nvPr>
        </p:nvSpPr>
        <p:spPr/>
        <p:txBody>
          <a:bodyPr/>
          <a:lstStyle/>
          <a:p>
            <a:r>
              <a:rPr lang="en-US"/>
              <a:t>Profil - Potenz.Reichw.,Aktive Nutzer,I-Rate,Fans</a:t>
            </a:r>
          </a:p>
        </p:txBody>
      </p:sp>
      <p:graphicFrame>
        <p:nvGraphicFramePr>
          <p:cNvPr id="5" name="Table Placeholder 4">
            <a:extLst>
              <a:ext uri="{FF2B5EF4-FFF2-40B4-BE49-F238E27FC236}">
                <a16:creationId xmlns:a16="http://schemas.microsoft.com/office/drawing/2014/main" id="{7310B6BD-5581-49C2-85F6-8FE97513EDFB}"/>
              </a:ext>
            </a:extLst>
          </p:cNvPr>
          <p:cNvGraphicFramePr>
            <a:graphicFrameLocks noGrp="1"/>
          </p:cNvGraphicFramePr>
          <p:nvPr>
            <p:ph type="tbl" sz="quarter" idx="13"/>
            <p:extLst>
              <p:ext uri="{D42A27DB-BD31-4B8C-83A1-F6EECF244321}">
                <p14:modId xmlns:p14="http://schemas.microsoft.com/office/powerpoint/2010/main" val="3210002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05192509"/>
                    </a:ext>
                  </a:extLst>
                </a:gridCol>
                <a:gridCol w="1645920">
                  <a:extLst>
                    <a:ext uri="{9D8B030D-6E8A-4147-A177-3AD203B41FA5}">
                      <a16:colId xmlns:a16="http://schemas.microsoft.com/office/drawing/2014/main" val="3549343024"/>
                    </a:ext>
                  </a:extLst>
                </a:gridCol>
                <a:gridCol w="1645920">
                  <a:extLst>
                    <a:ext uri="{9D8B030D-6E8A-4147-A177-3AD203B41FA5}">
                      <a16:colId xmlns:a16="http://schemas.microsoft.com/office/drawing/2014/main" val="3530874948"/>
                    </a:ext>
                  </a:extLst>
                </a:gridCol>
                <a:gridCol w="1234440">
                  <a:extLst>
                    <a:ext uri="{9D8B030D-6E8A-4147-A177-3AD203B41FA5}">
                      <a16:colId xmlns:a16="http://schemas.microsoft.com/office/drawing/2014/main" val="335844288"/>
                    </a:ext>
                  </a:extLst>
                </a:gridCol>
                <a:gridCol w="1234440">
                  <a:extLst>
                    <a:ext uri="{9D8B030D-6E8A-4147-A177-3AD203B41FA5}">
                      <a16:colId xmlns:a16="http://schemas.microsoft.com/office/drawing/2014/main" val="775996245"/>
                    </a:ext>
                  </a:extLst>
                </a:gridCol>
                <a:gridCol w="822960">
                  <a:extLst>
                    <a:ext uri="{9D8B030D-6E8A-4147-A177-3AD203B41FA5}">
                      <a16:colId xmlns:a16="http://schemas.microsoft.com/office/drawing/2014/main" val="1509382122"/>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1549546673"/>
                  </a:ext>
                </a:extLst>
              </a:tr>
              <a:tr h="370840">
                <a:tc>
                  <a:txBody>
                    <a:bodyPr/>
                    <a:lstStyle/>
                    <a:p>
                      <a:r>
                        <a:rPr lang="en-US" sz="1000"/>
                        <a:t>NDR 2</a:t>
                      </a:r>
                    </a:p>
                  </a:txBody>
                  <a:tcPr/>
                </a:tc>
                <a:tc>
                  <a:txBody>
                    <a:bodyPr/>
                    <a:lstStyle/>
                    <a:p>
                      <a:r>
                        <a:rPr lang="en-US" sz="1000"/>
                        <a:t>197832</a:t>
                      </a:r>
                    </a:p>
                  </a:txBody>
                  <a:tcPr/>
                </a:tc>
                <a:tc>
                  <a:txBody>
                    <a:bodyPr/>
                    <a:lstStyle/>
                    <a:p>
                      <a:r>
                        <a:rPr lang="en-US" sz="1000"/>
                        <a:t>36747</a:t>
                      </a:r>
                    </a:p>
                  </a:txBody>
                  <a:tcPr/>
                </a:tc>
                <a:tc>
                  <a:txBody>
                    <a:bodyPr/>
                    <a:lstStyle/>
                    <a:p>
                      <a:r>
                        <a:rPr lang="en-US" sz="1000"/>
                        <a:t>14350</a:t>
                      </a:r>
                    </a:p>
                  </a:txBody>
                  <a:tcPr/>
                </a:tc>
                <a:tc>
                  <a:txBody>
                    <a:bodyPr/>
                    <a:lstStyle/>
                    <a:p>
                      <a:r>
                        <a:rPr lang="en-US" sz="1000"/>
                        <a:t>7.6%</a:t>
                      </a:r>
                    </a:p>
                  </a:txBody>
                  <a:tcPr/>
                </a:tc>
                <a:tc>
                  <a:txBody>
                    <a:bodyPr/>
                    <a:lstStyle/>
                    <a:p>
                      <a:r>
                        <a:rPr lang="en-US" sz="1000"/>
                        <a:t>137613</a:t>
                      </a:r>
                    </a:p>
                  </a:txBody>
                  <a:tcPr/>
                </a:tc>
                <a:extLst>
                  <a:ext uri="{0D108BD9-81ED-4DB2-BD59-A6C34878D82A}">
                    <a16:rowId xmlns:a16="http://schemas.microsoft.com/office/drawing/2014/main" val="3996711220"/>
                  </a:ext>
                </a:extLst>
              </a:tr>
            </a:tbl>
          </a:graphicData>
        </a:graphic>
      </p:graphicFrame>
      <p:sp>
        <p:nvSpPr>
          <p:cNvPr id="4" name="Text Placeholder 3">
            <a:extLst>
              <a:ext uri="{FF2B5EF4-FFF2-40B4-BE49-F238E27FC236}">
                <a16:creationId xmlns:a16="http://schemas.microsoft.com/office/drawing/2014/main" id="{76C614B9-CED7-4647-8817-A3180543D76A}"/>
              </a:ext>
            </a:extLst>
          </p:cNvPr>
          <p:cNvSpPr>
            <a:spLocks noGrp="1"/>
          </p:cNvSpPr>
          <p:nvPr>
            <p:ph type="body" sz="quarter" idx="14"/>
          </p:nvPr>
        </p:nvSpPr>
        <p:spPr/>
        <p:txBody>
          <a:bodyPr/>
          <a:lstStyle/>
          <a:p>
            <a:r>
              <a:rPr lang="en-US"/>
              <a:t>01.10.2017 - 27.03.2018</a:t>
            </a:r>
          </a:p>
        </p:txBody>
      </p:sp>
    </p:spTree>
    <p:extLst>
      <p:ext uri="{BB962C8B-B14F-4D97-AF65-F5344CB8AC3E}">
        <p14:creationId xmlns:p14="http://schemas.microsoft.com/office/powerpoint/2010/main" val="15142787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2FE3A-4F8F-4AD6-ACAD-0C213112D814}"/>
              </a:ext>
            </a:extLst>
          </p:cNvPr>
          <p:cNvSpPr>
            <a:spLocks noGrp="1"/>
          </p:cNvSpPr>
          <p:nvPr>
            <p:ph type="title"/>
          </p:nvPr>
        </p:nvSpPr>
        <p:spPr/>
        <p:txBody>
          <a:bodyPr/>
          <a:lstStyle/>
          <a:p>
            <a:r>
              <a:rPr lang="en-US"/>
              <a:t>Anzahl Post, Reaktionen (Kommentare, Shares, Likes) - FB Insights</a:t>
            </a:r>
          </a:p>
        </p:txBody>
      </p:sp>
      <p:graphicFrame>
        <p:nvGraphicFramePr>
          <p:cNvPr id="5" name="Table Placeholder 4">
            <a:extLst>
              <a:ext uri="{FF2B5EF4-FFF2-40B4-BE49-F238E27FC236}">
                <a16:creationId xmlns:a16="http://schemas.microsoft.com/office/drawing/2014/main" id="{131638EF-7908-4B47-B6C5-AF3C517BBD44}"/>
              </a:ext>
            </a:extLst>
          </p:cNvPr>
          <p:cNvGraphicFramePr>
            <a:graphicFrameLocks noGrp="1"/>
          </p:cNvGraphicFramePr>
          <p:nvPr>
            <p:ph type="tbl" sz="quarter" idx="13"/>
            <p:extLst>
              <p:ext uri="{D42A27DB-BD31-4B8C-83A1-F6EECF244321}">
                <p14:modId xmlns:p14="http://schemas.microsoft.com/office/powerpoint/2010/main" val="2378315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997164722"/>
                    </a:ext>
                  </a:extLst>
                </a:gridCol>
                <a:gridCol w="1234440">
                  <a:extLst>
                    <a:ext uri="{9D8B030D-6E8A-4147-A177-3AD203B41FA5}">
                      <a16:colId xmlns:a16="http://schemas.microsoft.com/office/drawing/2014/main" val="3906936803"/>
                    </a:ext>
                  </a:extLst>
                </a:gridCol>
                <a:gridCol w="1234440">
                  <a:extLst>
                    <a:ext uri="{9D8B030D-6E8A-4147-A177-3AD203B41FA5}">
                      <a16:colId xmlns:a16="http://schemas.microsoft.com/office/drawing/2014/main" val="4190396614"/>
                    </a:ext>
                  </a:extLst>
                </a:gridCol>
                <a:gridCol w="1234440">
                  <a:extLst>
                    <a:ext uri="{9D8B030D-6E8A-4147-A177-3AD203B41FA5}">
                      <a16:colId xmlns:a16="http://schemas.microsoft.com/office/drawing/2014/main" val="4107349604"/>
                    </a:ext>
                  </a:extLst>
                </a:gridCol>
                <a:gridCol w="1234440">
                  <a:extLst>
                    <a:ext uri="{9D8B030D-6E8A-4147-A177-3AD203B41FA5}">
                      <a16:colId xmlns:a16="http://schemas.microsoft.com/office/drawing/2014/main" val="1903184677"/>
                    </a:ext>
                  </a:extLst>
                </a:gridCol>
                <a:gridCol w="1234440">
                  <a:extLst>
                    <a:ext uri="{9D8B030D-6E8A-4147-A177-3AD203B41FA5}">
                      <a16:colId xmlns:a16="http://schemas.microsoft.com/office/drawing/2014/main" val="1037446904"/>
                    </a:ext>
                  </a:extLst>
                </a:gridCol>
                <a:gridCol w="822960">
                  <a:extLst>
                    <a:ext uri="{9D8B030D-6E8A-4147-A177-3AD203B41FA5}">
                      <a16:colId xmlns:a16="http://schemas.microsoft.com/office/drawing/2014/main" val="297659538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167716115"/>
                  </a:ext>
                </a:extLst>
              </a:tr>
              <a:tr h="370840">
                <a:tc>
                  <a:txBody>
                    <a:bodyPr/>
                    <a:lstStyle/>
                    <a:p>
                      <a:r>
                        <a:rPr lang="en-US" sz="1000"/>
                        <a:t>NDR 2</a:t>
                      </a:r>
                    </a:p>
                  </a:txBody>
                  <a:tcPr/>
                </a:tc>
                <a:tc>
                  <a:txBody>
                    <a:bodyPr/>
                    <a:lstStyle/>
                    <a:p>
                      <a:r>
                        <a:rPr lang="en-US" sz="1000"/>
                        <a:t>137613</a:t>
                      </a:r>
                    </a:p>
                  </a:txBody>
                  <a:tcPr/>
                </a:tc>
                <a:tc>
                  <a:txBody>
                    <a:bodyPr/>
                    <a:lstStyle/>
                    <a:p>
                      <a:r>
                        <a:rPr lang="en-US" sz="1000"/>
                        <a:t>1461</a:t>
                      </a:r>
                    </a:p>
                  </a:txBody>
                  <a:tcPr/>
                </a:tc>
                <a:tc>
                  <a:txBody>
                    <a:bodyPr/>
                    <a:lstStyle/>
                    <a:p>
                      <a:r>
                        <a:rPr lang="en-US" sz="1000"/>
                        <a:t>430469</a:t>
                      </a:r>
                    </a:p>
                  </a:txBody>
                  <a:tcPr/>
                </a:tc>
                <a:tc>
                  <a:txBody>
                    <a:bodyPr/>
                    <a:lstStyle/>
                    <a:p>
                      <a:r>
                        <a:rPr lang="en-US" sz="1000"/>
                        <a:t>98959</a:t>
                      </a:r>
                    </a:p>
                  </a:txBody>
                  <a:tcPr/>
                </a:tc>
                <a:tc>
                  <a:txBody>
                    <a:bodyPr/>
                    <a:lstStyle/>
                    <a:p>
                      <a:r>
                        <a:rPr lang="en-US" sz="1000"/>
                        <a:t>97968</a:t>
                      </a:r>
                    </a:p>
                  </a:txBody>
                  <a:tcPr/>
                </a:tc>
                <a:tc>
                  <a:txBody>
                    <a:bodyPr/>
                    <a:lstStyle/>
                    <a:p>
                      <a:r>
                        <a:rPr lang="en-US" sz="1000"/>
                        <a:t>302923</a:t>
                      </a:r>
                    </a:p>
                  </a:txBody>
                  <a:tcPr/>
                </a:tc>
                <a:extLst>
                  <a:ext uri="{0D108BD9-81ED-4DB2-BD59-A6C34878D82A}">
                    <a16:rowId xmlns:a16="http://schemas.microsoft.com/office/drawing/2014/main" val="1722812728"/>
                  </a:ext>
                </a:extLst>
              </a:tr>
            </a:tbl>
          </a:graphicData>
        </a:graphic>
      </p:graphicFrame>
      <p:sp>
        <p:nvSpPr>
          <p:cNvPr id="4" name="Text Placeholder 3">
            <a:extLst>
              <a:ext uri="{FF2B5EF4-FFF2-40B4-BE49-F238E27FC236}">
                <a16:creationId xmlns:a16="http://schemas.microsoft.com/office/drawing/2014/main" id="{EFC57065-F5CD-4C20-B9EB-16B87CB31D75}"/>
              </a:ext>
            </a:extLst>
          </p:cNvPr>
          <p:cNvSpPr>
            <a:spLocks noGrp="1"/>
          </p:cNvSpPr>
          <p:nvPr>
            <p:ph type="body" sz="quarter" idx="14"/>
          </p:nvPr>
        </p:nvSpPr>
        <p:spPr/>
        <p:txBody>
          <a:bodyPr/>
          <a:lstStyle/>
          <a:p>
            <a:r>
              <a:rPr lang="en-US"/>
              <a:t>01.10.2017 - 27.03.2018</a:t>
            </a:r>
          </a:p>
        </p:txBody>
      </p:sp>
    </p:spTree>
    <p:extLst>
      <p:ext uri="{BB962C8B-B14F-4D97-AF65-F5344CB8AC3E}">
        <p14:creationId xmlns:p14="http://schemas.microsoft.com/office/powerpoint/2010/main" val="1238864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C1E6B-667D-4898-AAA5-F4705C3BC252}"/>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69088942-D42C-422D-99A7-82CFB8F94467}"/>
              </a:ext>
            </a:extLst>
          </p:cNvPr>
          <p:cNvGraphicFramePr>
            <a:graphicFrameLocks noGrp="1"/>
          </p:cNvGraphicFramePr>
          <p:nvPr>
            <p:ph type="chart" sz="quarter" idx="13"/>
            <p:extLst>
              <p:ext uri="{D42A27DB-BD31-4B8C-83A1-F6EECF244321}">
                <p14:modId xmlns:p14="http://schemas.microsoft.com/office/powerpoint/2010/main" val="34632534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F780CC-9EDF-45B8-8650-8126EC938888}"/>
              </a:ext>
            </a:extLst>
          </p:cNvPr>
          <p:cNvSpPr>
            <a:spLocks noGrp="1"/>
          </p:cNvSpPr>
          <p:nvPr>
            <p:ph type="body" sz="quarter" idx="14"/>
          </p:nvPr>
        </p:nvSpPr>
        <p:spPr/>
        <p:txBody>
          <a:bodyPr/>
          <a:lstStyle/>
          <a:p>
            <a:r>
              <a:rPr lang="en-US"/>
              <a:t>01.10.2017 - 27.03.2018</a:t>
            </a:r>
          </a:p>
        </p:txBody>
      </p:sp>
      <p:sp>
        <p:nvSpPr>
          <p:cNvPr id="5" name="Footer Placeholder 4">
            <a:extLst>
              <a:ext uri="{FF2B5EF4-FFF2-40B4-BE49-F238E27FC236}">
                <a16:creationId xmlns:a16="http://schemas.microsoft.com/office/drawing/2014/main" id="{7F3BC252-AE29-4077-8FEB-C3F0EC5C62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08991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030A3-2B4D-440B-8F6F-64A15101A7FA}"/>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63A87073-7EC7-4B48-AAEF-D7EAF8FC0C97}"/>
              </a:ext>
            </a:extLst>
          </p:cNvPr>
          <p:cNvGraphicFramePr>
            <a:graphicFrameLocks noGrp="1"/>
          </p:cNvGraphicFramePr>
          <p:nvPr>
            <p:ph type="chart" sz="quarter" idx="13"/>
            <p:extLst>
              <p:ext uri="{D42A27DB-BD31-4B8C-83A1-F6EECF244321}">
                <p14:modId xmlns:p14="http://schemas.microsoft.com/office/powerpoint/2010/main" val="1609548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31D3E4-3F73-484A-AF36-110BCAF3D92C}"/>
              </a:ext>
            </a:extLst>
          </p:cNvPr>
          <p:cNvSpPr>
            <a:spLocks noGrp="1"/>
          </p:cNvSpPr>
          <p:nvPr>
            <p:ph type="body" sz="quarter" idx="14"/>
          </p:nvPr>
        </p:nvSpPr>
        <p:spPr/>
        <p:txBody>
          <a:bodyPr/>
          <a:lstStyle/>
          <a:p>
            <a:r>
              <a:rPr lang="en-US"/>
              <a:t>01.10.2017 - 27.03.2018</a:t>
            </a:r>
          </a:p>
        </p:txBody>
      </p:sp>
      <p:sp>
        <p:nvSpPr>
          <p:cNvPr id="5" name="Footer Placeholder 4">
            <a:extLst>
              <a:ext uri="{FF2B5EF4-FFF2-40B4-BE49-F238E27FC236}">
                <a16:creationId xmlns:a16="http://schemas.microsoft.com/office/drawing/2014/main" id="{0EC4A349-0530-499E-8FD1-A2AF21040B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5851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E50CF-AC86-480D-BB5A-A42ABF04DFC5}"/>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EE0D1A1C-BE43-4A70-8F8E-39FCED28A45E}"/>
              </a:ext>
            </a:extLst>
          </p:cNvPr>
          <p:cNvGraphicFramePr>
            <a:graphicFrameLocks noGrp="1"/>
          </p:cNvGraphicFramePr>
          <p:nvPr>
            <p:ph type="chart" sz="quarter" idx="13"/>
            <p:extLst>
              <p:ext uri="{D42A27DB-BD31-4B8C-83A1-F6EECF244321}">
                <p14:modId xmlns:p14="http://schemas.microsoft.com/office/powerpoint/2010/main" val="36547578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EF4C13-6614-46C5-9666-97C75E10A092}"/>
              </a:ext>
            </a:extLst>
          </p:cNvPr>
          <p:cNvSpPr>
            <a:spLocks noGrp="1"/>
          </p:cNvSpPr>
          <p:nvPr>
            <p:ph type="body" sz="quarter" idx="14"/>
          </p:nvPr>
        </p:nvSpPr>
        <p:spPr/>
        <p:txBody>
          <a:bodyPr/>
          <a:lstStyle/>
          <a:p>
            <a:r>
              <a:rPr lang="en-US"/>
              <a:t>01.10.2017 - 27.03.2018</a:t>
            </a:r>
          </a:p>
        </p:txBody>
      </p:sp>
      <p:sp>
        <p:nvSpPr>
          <p:cNvPr id="5" name="Footer Placeholder 4">
            <a:extLst>
              <a:ext uri="{FF2B5EF4-FFF2-40B4-BE49-F238E27FC236}">
                <a16:creationId xmlns:a16="http://schemas.microsoft.com/office/drawing/2014/main" id="{4091534C-B71D-4385-8C77-0917740914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5385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2ED5B-A583-472E-B79B-447B5C5BF3F0}"/>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E80D401B-0661-4B71-A893-E95EDAAE333E}"/>
              </a:ext>
            </a:extLst>
          </p:cNvPr>
          <p:cNvGraphicFramePr>
            <a:graphicFrameLocks noGrp="1"/>
          </p:cNvGraphicFramePr>
          <p:nvPr>
            <p:ph type="chart" sz="quarter" idx="13"/>
            <p:extLst>
              <p:ext uri="{D42A27DB-BD31-4B8C-83A1-F6EECF244321}">
                <p14:modId xmlns:p14="http://schemas.microsoft.com/office/powerpoint/2010/main" val="9366881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CC3F79-80B3-4A7A-9790-E8121BD8A479}"/>
              </a:ext>
            </a:extLst>
          </p:cNvPr>
          <p:cNvSpPr>
            <a:spLocks noGrp="1"/>
          </p:cNvSpPr>
          <p:nvPr>
            <p:ph type="body" sz="quarter" idx="14"/>
          </p:nvPr>
        </p:nvSpPr>
        <p:spPr/>
        <p:txBody>
          <a:bodyPr/>
          <a:lstStyle/>
          <a:p>
            <a:r>
              <a:rPr lang="en-US"/>
              <a:t>01.10.2017 - 27.03.2018</a:t>
            </a:r>
          </a:p>
        </p:txBody>
      </p:sp>
      <p:sp>
        <p:nvSpPr>
          <p:cNvPr id="5" name="Footer Placeholder 4">
            <a:extLst>
              <a:ext uri="{FF2B5EF4-FFF2-40B4-BE49-F238E27FC236}">
                <a16:creationId xmlns:a16="http://schemas.microsoft.com/office/drawing/2014/main" id="{799AB3D2-0A9D-4A38-8DAA-45E8D3C548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33308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DA2ED-C61B-47BF-88C2-7C8826FDA54C}"/>
              </a:ext>
            </a:extLst>
          </p:cNvPr>
          <p:cNvSpPr>
            <a:spLocks noGrp="1"/>
          </p:cNvSpPr>
          <p:nvPr>
            <p:ph type="title"/>
          </p:nvPr>
        </p:nvSpPr>
        <p:spPr/>
        <p:txBody>
          <a:bodyPr/>
          <a:lstStyle/>
          <a:p>
            <a:r>
              <a:rPr lang="de-DE"/>
              <a:t>Profil - Durchschnitt Potenzi. Reichweite pro Tag</a:t>
            </a:r>
            <a:endParaRPr lang="en-US"/>
          </a:p>
        </p:txBody>
      </p:sp>
      <p:graphicFrame>
        <p:nvGraphicFramePr>
          <p:cNvPr id="5" name="Table Placeholder 4">
            <a:extLst>
              <a:ext uri="{FF2B5EF4-FFF2-40B4-BE49-F238E27FC236}">
                <a16:creationId xmlns:a16="http://schemas.microsoft.com/office/drawing/2014/main" id="{D9A6ADB1-B128-4453-B6F1-B58ECD827408}"/>
              </a:ext>
            </a:extLst>
          </p:cNvPr>
          <p:cNvGraphicFramePr>
            <a:graphicFrameLocks noGrp="1"/>
          </p:cNvGraphicFramePr>
          <p:nvPr>
            <p:ph type="tbl" sz="quarter" idx="13"/>
            <p:extLst>
              <p:ext uri="{D42A27DB-BD31-4B8C-83A1-F6EECF244321}">
                <p14:modId xmlns:p14="http://schemas.microsoft.com/office/powerpoint/2010/main" val="2734395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19766224"/>
                    </a:ext>
                  </a:extLst>
                </a:gridCol>
                <a:gridCol w="1645920">
                  <a:extLst>
                    <a:ext uri="{9D8B030D-6E8A-4147-A177-3AD203B41FA5}">
                      <a16:colId xmlns:a16="http://schemas.microsoft.com/office/drawing/2014/main" val="1337639680"/>
                    </a:ext>
                  </a:extLst>
                </a:gridCol>
                <a:gridCol w="1234440">
                  <a:extLst>
                    <a:ext uri="{9D8B030D-6E8A-4147-A177-3AD203B41FA5}">
                      <a16:colId xmlns:a16="http://schemas.microsoft.com/office/drawing/2014/main" val="637906434"/>
                    </a:ext>
                  </a:extLst>
                </a:gridCol>
                <a:gridCol w="1234440">
                  <a:extLst>
                    <a:ext uri="{9D8B030D-6E8A-4147-A177-3AD203B41FA5}">
                      <a16:colId xmlns:a16="http://schemas.microsoft.com/office/drawing/2014/main" val="3680873118"/>
                    </a:ext>
                  </a:extLst>
                </a:gridCol>
                <a:gridCol w="1234440">
                  <a:extLst>
                    <a:ext uri="{9D8B030D-6E8A-4147-A177-3AD203B41FA5}">
                      <a16:colId xmlns:a16="http://schemas.microsoft.com/office/drawing/2014/main" val="1047812672"/>
                    </a:ext>
                  </a:extLst>
                </a:gridCol>
                <a:gridCol w="1234440">
                  <a:extLst>
                    <a:ext uri="{9D8B030D-6E8A-4147-A177-3AD203B41FA5}">
                      <a16:colId xmlns:a16="http://schemas.microsoft.com/office/drawing/2014/main" val="3435815078"/>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4191942192"/>
                  </a:ext>
                </a:extLst>
              </a:tr>
              <a:tr h="370840">
                <a:tc>
                  <a:txBody>
                    <a:bodyPr/>
                    <a:lstStyle/>
                    <a:p>
                      <a:r>
                        <a:rPr lang="en-US" sz="1000"/>
                        <a:t>NDR 2</a:t>
                      </a:r>
                    </a:p>
                  </a:txBody>
                  <a:tcPr/>
                </a:tc>
                <a:tc>
                  <a:txBody>
                    <a:bodyPr/>
                    <a:lstStyle/>
                    <a:p>
                      <a:r>
                        <a:rPr lang="en-US" sz="1000"/>
                        <a:t>197832</a:t>
                      </a:r>
                    </a:p>
                  </a:txBody>
                  <a:tcPr/>
                </a:tc>
                <a:tc>
                  <a:txBody>
                    <a:bodyPr/>
                    <a:lstStyle/>
                    <a:p>
                      <a:r>
                        <a:rPr lang="en-US" sz="1000"/>
                        <a:t>92661</a:t>
                      </a:r>
                    </a:p>
                  </a:txBody>
                  <a:tcPr/>
                </a:tc>
                <a:tc>
                  <a:txBody>
                    <a:bodyPr/>
                    <a:lstStyle/>
                    <a:p>
                      <a:r>
                        <a:rPr lang="en-US" sz="1000"/>
                        <a:t>36747</a:t>
                      </a:r>
                    </a:p>
                  </a:txBody>
                  <a:tcPr/>
                </a:tc>
                <a:tc>
                  <a:txBody>
                    <a:bodyPr/>
                    <a:lstStyle/>
                    <a:p>
                      <a:r>
                        <a:rPr lang="en-US" sz="1000"/>
                        <a:t>71580</a:t>
                      </a:r>
                    </a:p>
                  </a:txBody>
                  <a:tcPr/>
                </a:tc>
                <a:tc>
                  <a:txBody>
                    <a:bodyPr/>
                    <a:lstStyle/>
                    <a:p>
                      <a:r>
                        <a:rPr lang="en-US" sz="1000"/>
                        <a:t>161084</a:t>
                      </a:r>
                    </a:p>
                  </a:txBody>
                  <a:tcPr/>
                </a:tc>
                <a:extLst>
                  <a:ext uri="{0D108BD9-81ED-4DB2-BD59-A6C34878D82A}">
                    <a16:rowId xmlns:a16="http://schemas.microsoft.com/office/drawing/2014/main" val="3313457697"/>
                  </a:ext>
                </a:extLst>
              </a:tr>
            </a:tbl>
          </a:graphicData>
        </a:graphic>
      </p:graphicFrame>
      <p:sp>
        <p:nvSpPr>
          <p:cNvPr id="4" name="Text Placeholder 3">
            <a:extLst>
              <a:ext uri="{FF2B5EF4-FFF2-40B4-BE49-F238E27FC236}">
                <a16:creationId xmlns:a16="http://schemas.microsoft.com/office/drawing/2014/main" id="{01694833-0835-4586-94FE-5DD28EE365EB}"/>
              </a:ext>
            </a:extLst>
          </p:cNvPr>
          <p:cNvSpPr>
            <a:spLocks noGrp="1"/>
          </p:cNvSpPr>
          <p:nvPr>
            <p:ph type="body" sz="quarter" idx="14"/>
          </p:nvPr>
        </p:nvSpPr>
        <p:spPr/>
        <p:txBody>
          <a:bodyPr/>
          <a:lstStyle/>
          <a:p>
            <a:r>
              <a:rPr lang="en-US"/>
              <a:t>01.10.2017 - 27.03.2018</a:t>
            </a:r>
          </a:p>
        </p:txBody>
      </p:sp>
    </p:spTree>
    <p:extLst>
      <p:ext uri="{BB962C8B-B14F-4D97-AF65-F5344CB8AC3E}">
        <p14:creationId xmlns:p14="http://schemas.microsoft.com/office/powerpoint/2010/main" val="3429675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93CFF-6278-482F-B618-5A250B8F759B}"/>
              </a:ext>
            </a:extLst>
          </p:cNvPr>
          <p:cNvSpPr>
            <a:spLocks noGrp="1"/>
          </p:cNvSpPr>
          <p:nvPr>
            <p:ph type="title"/>
          </p:nvPr>
        </p:nvSpPr>
        <p:spPr/>
        <p:txBody>
          <a:bodyPr/>
          <a:lstStyle/>
          <a:p>
            <a:r>
              <a:rPr lang="en-US"/>
              <a:t>Distributionstyp - FB Insights</a:t>
            </a:r>
          </a:p>
        </p:txBody>
      </p:sp>
      <p:graphicFrame>
        <p:nvGraphicFramePr>
          <p:cNvPr id="6" name="Chart Placeholder 5">
            <a:extLst>
              <a:ext uri="{FF2B5EF4-FFF2-40B4-BE49-F238E27FC236}">
                <a16:creationId xmlns:a16="http://schemas.microsoft.com/office/drawing/2014/main" id="{FDFAC68B-91D4-4A5B-B511-6B9BAA6C997C}"/>
              </a:ext>
            </a:extLst>
          </p:cNvPr>
          <p:cNvGraphicFramePr>
            <a:graphicFrameLocks noGrp="1"/>
          </p:cNvGraphicFramePr>
          <p:nvPr>
            <p:ph type="chart" sz="quarter" idx="13"/>
            <p:extLst>
              <p:ext uri="{D42A27DB-BD31-4B8C-83A1-F6EECF244321}">
                <p14:modId xmlns:p14="http://schemas.microsoft.com/office/powerpoint/2010/main" val="16093325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2123CB-F410-407A-9D9F-00616DFDA992}"/>
              </a:ext>
            </a:extLst>
          </p:cNvPr>
          <p:cNvSpPr>
            <a:spLocks noGrp="1"/>
          </p:cNvSpPr>
          <p:nvPr>
            <p:ph type="body" sz="quarter" idx="14"/>
          </p:nvPr>
        </p:nvSpPr>
        <p:spPr/>
        <p:txBody>
          <a:bodyPr/>
          <a:lstStyle/>
          <a:p>
            <a:r>
              <a:rPr lang="en-US"/>
              <a:t>01.10.2017 - 27.03.2018</a:t>
            </a:r>
          </a:p>
        </p:txBody>
      </p:sp>
      <p:sp>
        <p:nvSpPr>
          <p:cNvPr id="5" name="Footer Placeholder 4">
            <a:extLst>
              <a:ext uri="{FF2B5EF4-FFF2-40B4-BE49-F238E27FC236}">
                <a16:creationId xmlns:a16="http://schemas.microsoft.com/office/drawing/2014/main" id="{304AE915-54BD-4B3F-B37D-465511FFA9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33640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27EC7-0189-4578-B194-0F48CC15718B}"/>
              </a:ext>
            </a:extLst>
          </p:cNvPr>
          <p:cNvSpPr>
            <a:spLocks noGrp="1"/>
          </p:cNvSpPr>
          <p:nvPr>
            <p:ph type="title"/>
          </p:nvPr>
        </p:nvSpPr>
        <p:spPr/>
        <p:txBody>
          <a:bodyPr/>
          <a:lstStyle/>
          <a:p>
            <a:r>
              <a:rPr lang="en-US"/>
              <a:t>Distributionstyp - Tabelle - FB Insights</a:t>
            </a:r>
          </a:p>
        </p:txBody>
      </p:sp>
      <p:graphicFrame>
        <p:nvGraphicFramePr>
          <p:cNvPr id="5" name="Table Placeholder 4">
            <a:extLst>
              <a:ext uri="{FF2B5EF4-FFF2-40B4-BE49-F238E27FC236}">
                <a16:creationId xmlns:a16="http://schemas.microsoft.com/office/drawing/2014/main" id="{BF8346B9-C5F4-4654-8A06-2C70DDC2F52D}"/>
              </a:ext>
            </a:extLst>
          </p:cNvPr>
          <p:cNvGraphicFramePr>
            <a:graphicFrameLocks noGrp="1"/>
          </p:cNvGraphicFramePr>
          <p:nvPr>
            <p:ph type="tbl" sz="quarter" idx="13"/>
            <p:extLst>
              <p:ext uri="{D42A27DB-BD31-4B8C-83A1-F6EECF244321}">
                <p14:modId xmlns:p14="http://schemas.microsoft.com/office/powerpoint/2010/main" val="1375961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41830266"/>
                    </a:ext>
                  </a:extLst>
                </a:gridCol>
                <a:gridCol w="1234440">
                  <a:extLst>
                    <a:ext uri="{9D8B030D-6E8A-4147-A177-3AD203B41FA5}">
                      <a16:colId xmlns:a16="http://schemas.microsoft.com/office/drawing/2014/main" val="4052187563"/>
                    </a:ext>
                  </a:extLst>
                </a:gridCol>
                <a:gridCol w="822960">
                  <a:extLst>
                    <a:ext uri="{9D8B030D-6E8A-4147-A177-3AD203B41FA5}">
                      <a16:colId xmlns:a16="http://schemas.microsoft.com/office/drawing/2014/main" val="4002728576"/>
                    </a:ext>
                  </a:extLst>
                </a:gridCol>
                <a:gridCol w="822960">
                  <a:extLst>
                    <a:ext uri="{9D8B030D-6E8A-4147-A177-3AD203B41FA5}">
                      <a16:colId xmlns:a16="http://schemas.microsoft.com/office/drawing/2014/main" val="1884068020"/>
                    </a:ext>
                  </a:extLst>
                </a:gridCol>
                <a:gridCol w="822960">
                  <a:extLst>
                    <a:ext uri="{9D8B030D-6E8A-4147-A177-3AD203B41FA5}">
                      <a16:colId xmlns:a16="http://schemas.microsoft.com/office/drawing/2014/main" val="3442271486"/>
                    </a:ext>
                  </a:extLst>
                </a:gridCol>
                <a:gridCol w="822960">
                  <a:extLst>
                    <a:ext uri="{9D8B030D-6E8A-4147-A177-3AD203B41FA5}">
                      <a16:colId xmlns:a16="http://schemas.microsoft.com/office/drawing/2014/main" val="3924296438"/>
                    </a:ext>
                  </a:extLst>
                </a:gridCol>
                <a:gridCol w="822960">
                  <a:extLst>
                    <a:ext uri="{9D8B030D-6E8A-4147-A177-3AD203B41FA5}">
                      <a16:colId xmlns:a16="http://schemas.microsoft.com/office/drawing/2014/main" val="1970411319"/>
                    </a:ext>
                  </a:extLst>
                </a:gridCol>
                <a:gridCol w="822960">
                  <a:extLst>
                    <a:ext uri="{9D8B030D-6E8A-4147-A177-3AD203B41FA5}">
                      <a16:colId xmlns:a16="http://schemas.microsoft.com/office/drawing/2014/main" val="1591703959"/>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2176490157"/>
                  </a:ext>
                </a:extLst>
              </a:tr>
              <a:tr h="370840">
                <a:tc>
                  <a:txBody>
                    <a:bodyPr/>
                    <a:lstStyle/>
                    <a:p>
                      <a:r>
                        <a:rPr lang="en-US" sz="1000"/>
                        <a:t>NDR 2</a:t>
                      </a:r>
                    </a:p>
                  </a:txBody>
                  <a:tcPr/>
                </a:tc>
                <a:tc>
                  <a:txBody>
                    <a:bodyPr/>
                    <a:lstStyle/>
                    <a:p>
                      <a:r>
                        <a:rPr lang="en-US" sz="1000"/>
                        <a:t>1461</a:t>
                      </a:r>
                    </a:p>
                  </a:txBody>
                  <a:tcPr/>
                </a:tc>
                <a:tc>
                  <a:txBody>
                    <a:bodyPr/>
                    <a:lstStyle/>
                    <a:p>
                      <a:r>
                        <a:rPr lang="en-US" sz="1000"/>
                        <a:t>816</a:t>
                      </a:r>
                    </a:p>
                  </a:txBody>
                  <a:tcPr/>
                </a:tc>
                <a:tc>
                  <a:txBody>
                    <a:bodyPr/>
                    <a:lstStyle/>
                    <a:p>
                      <a:r>
                        <a:rPr lang="en-US" sz="1000"/>
                        <a:t>353</a:t>
                      </a:r>
                    </a:p>
                  </a:txBody>
                  <a:tcPr/>
                </a:tc>
                <a:tc>
                  <a:txBody>
                    <a:bodyPr/>
                    <a:lstStyle/>
                    <a:p>
                      <a:r>
                        <a:rPr lang="en-US" sz="1000"/>
                        <a:t>25</a:t>
                      </a:r>
                    </a:p>
                  </a:txBody>
                  <a:tcPr/>
                </a:tc>
                <a:tc>
                  <a:txBody>
                    <a:bodyPr/>
                    <a:lstStyle/>
                    <a:p>
                      <a:r>
                        <a:rPr lang="en-US" sz="1000"/>
                        <a:t>248</a:t>
                      </a:r>
                    </a:p>
                  </a:txBody>
                  <a:tcPr/>
                </a:tc>
                <a:tc>
                  <a:txBody>
                    <a:bodyPr/>
                    <a:lstStyle/>
                    <a:p>
                      <a:r>
                        <a:rPr lang="en-US" sz="1000"/>
                        <a:t>0</a:t>
                      </a:r>
                    </a:p>
                  </a:txBody>
                  <a:tcPr/>
                </a:tc>
                <a:tc>
                  <a:txBody>
                    <a:bodyPr/>
                    <a:lstStyle/>
                    <a:p>
                      <a:r>
                        <a:rPr lang="en-US" sz="1000"/>
                        <a:t>19</a:t>
                      </a:r>
                    </a:p>
                  </a:txBody>
                  <a:tcPr/>
                </a:tc>
                <a:extLst>
                  <a:ext uri="{0D108BD9-81ED-4DB2-BD59-A6C34878D82A}">
                    <a16:rowId xmlns:a16="http://schemas.microsoft.com/office/drawing/2014/main" val="3315194774"/>
                  </a:ext>
                </a:extLst>
              </a:tr>
            </a:tbl>
          </a:graphicData>
        </a:graphic>
      </p:graphicFrame>
      <p:sp>
        <p:nvSpPr>
          <p:cNvPr id="4" name="Text Placeholder 3">
            <a:extLst>
              <a:ext uri="{FF2B5EF4-FFF2-40B4-BE49-F238E27FC236}">
                <a16:creationId xmlns:a16="http://schemas.microsoft.com/office/drawing/2014/main" id="{86908E06-D35C-4B2A-A1C1-AC5D6BE570BF}"/>
              </a:ext>
            </a:extLst>
          </p:cNvPr>
          <p:cNvSpPr>
            <a:spLocks noGrp="1"/>
          </p:cNvSpPr>
          <p:nvPr>
            <p:ph type="body" sz="quarter" idx="14"/>
          </p:nvPr>
        </p:nvSpPr>
        <p:spPr/>
        <p:txBody>
          <a:bodyPr/>
          <a:lstStyle/>
          <a:p>
            <a:r>
              <a:rPr lang="en-US"/>
              <a:t>01.10.2017 - 27.03.2018</a:t>
            </a:r>
          </a:p>
        </p:txBody>
      </p:sp>
    </p:spTree>
    <p:extLst>
      <p:ext uri="{BB962C8B-B14F-4D97-AF65-F5344CB8AC3E}">
        <p14:creationId xmlns:p14="http://schemas.microsoft.com/office/powerpoint/2010/main" val="866626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C95A0-B0DA-4D2C-A43F-27F617B536DA}"/>
              </a:ext>
            </a:extLst>
          </p:cNvPr>
          <p:cNvSpPr>
            <a:spLocks noGrp="1"/>
          </p:cNvSpPr>
          <p:nvPr>
            <p:ph type="title"/>
          </p:nvPr>
        </p:nvSpPr>
        <p:spPr/>
        <p:txBody>
          <a:bodyPr/>
          <a:lstStyle/>
          <a:p>
            <a:r>
              <a:rPr lang="en-US"/>
              <a:t>Eigene Posts - Shares - Export</a:t>
            </a:r>
          </a:p>
        </p:txBody>
      </p:sp>
      <p:graphicFrame>
        <p:nvGraphicFramePr>
          <p:cNvPr id="5" name="Table Placeholder 4">
            <a:extLst>
              <a:ext uri="{FF2B5EF4-FFF2-40B4-BE49-F238E27FC236}">
                <a16:creationId xmlns:a16="http://schemas.microsoft.com/office/drawing/2014/main" id="{D4E329FD-B150-4537-98FB-21940D7B6619}"/>
              </a:ext>
            </a:extLst>
          </p:cNvPr>
          <p:cNvGraphicFramePr>
            <a:graphicFrameLocks noGrp="1"/>
          </p:cNvGraphicFramePr>
          <p:nvPr>
            <p:ph type="tbl" sz="quarter" idx="13"/>
            <p:extLst>
              <p:ext uri="{D42A27DB-BD31-4B8C-83A1-F6EECF244321}">
                <p14:modId xmlns:p14="http://schemas.microsoft.com/office/powerpoint/2010/main" val="1936563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08393120"/>
                    </a:ext>
                  </a:extLst>
                </a:gridCol>
                <a:gridCol w="822960">
                  <a:extLst>
                    <a:ext uri="{9D8B030D-6E8A-4147-A177-3AD203B41FA5}">
                      <a16:colId xmlns:a16="http://schemas.microsoft.com/office/drawing/2014/main" val="3782272524"/>
                    </a:ext>
                  </a:extLst>
                </a:gridCol>
                <a:gridCol w="822960">
                  <a:extLst>
                    <a:ext uri="{9D8B030D-6E8A-4147-A177-3AD203B41FA5}">
                      <a16:colId xmlns:a16="http://schemas.microsoft.com/office/drawing/2014/main" val="1348263842"/>
                    </a:ext>
                  </a:extLst>
                </a:gridCol>
                <a:gridCol w="822960">
                  <a:extLst>
                    <a:ext uri="{9D8B030D-6E8A-4147-A177-3AD203B41FA5}">
                      <a16:colId xmlns:a16="http://schemas.microsoft.com/office/drawing/2014/main" val="1189256278"/>
                    </a:ext>
                  </a:extLst>
                </a:gridCol>
                <a:gridCol w="822960">
                  <a:extLst>
                    <a:ext uri="{9D8B030D-6E8A-4147-A177-3AD203B41FA5}">
                      <a16:colId xmlns:a16="http://schemas.microsoft.com/office/drawing/2014/main" val="800203737"/>
                    </a:ext>
                  </a:extLst>
                </a:gridCol>
                <a:gridCol w="822960">
                  <a:extLst>
                    <a:ext uri="{9D8B030D-6E8A-4147-A177-3AD203B41FA5}">
                      <a16:colId xmlns:a16="http://schemas.microsoft.com/office/drawing/2014/main" val="755755714"/>
                    </a:ext>
                  </a:extLst>
                </a:gridCol>
                <a:gridCol w="822960">
                  <a:extLst>
                    <a:ext uri="{9D8B030D-6E8A-4147-A177-3AD203B41FA5}">
                      <a16:colId xmlns:a16="http://schemas.microsoft.com/office/drawing/2014/main" val="3471041225"/>
                    </a:ext>
                  </a:extLst>
                </a:gridCol>
                <a:gridCol w="822960">
                  <a:extLst>
                    <a:ext uri="{9D8B030D-6E8A-4147-A177-3AD203B41FA5}">
                      <a16:colId xmlns:a16="http://schemas.microsoft.com/office/drawing/2014/main" val="2973071943"/>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21411012"/>
                  </a:ext>
                </a:extLst>
              </a:tr>
              <a:tr h="370840">
                <a:tc>
                  <a:txBody>
                    <a:bodyPr/>
                    <a:lstStyle/>
                    <a:p>
                      <a:r>
                        <a:rPr lang="de-DE" sz="1000" b="1"/>
                        <a:t>NDR 2 - 2018-03-07 12:00:00</a:t>
                      </a:r>
                      <a:r>
                        <a:rPr lang="de-DE" sz="1000"/>
                        <a:t>
Was kommt bei euch so auf den Tisch? Paleo-flexitarisch, low carb, vegan oder glutenfrei? 🤔😉🍴</a:t>
                      </a:r>
                      <a:endParaRPr lang="en-US" sz="1000"/>
                    </a:p>
                  </a:txBody>
                  <a:tcPr/>
                </a:tc>
                <a:tc>
                  <a:txBody>
                    <a:bodyPr/>
                    <a:lstStyle/>
                    <a:p>
                      <a:r>
                        <a:rPr lang="en-US" sz="1000"/>
                        <a:t>18903</a:t>
                      </a:r>
                    </a:p>
                  </a:txBody>
                  <a:tcPr/>
                </a:tc>
                <a:tc>
                  <a:txBody>
                    <a:bodyPr/>
                    <a:lstStyle/>
                    <a:p>
                      <a:r>
                        <a:rPr lang="en-US" sz="1000"/>
                        <a:t>4563</a:t>
                      </a:r>
                    </a:p>
                  </a:txBody>
                  <a:tcPr/>
                </a:tc>
                <a:tc>
                  <a:txBody>
                    <a:bodyPr/>
                    <a:lstStyle/>
                    <a:p>
                      <a:r>
                        <a:rPr lang="en-US" sz="1000"/>
                        <a:t>4210</a:t>
                      </a:r>
                    </a:p>
                  </a:txBody>
                  <a:tcPr/>
                </a:tc>
                <a:tc>
                  <a:txBody>
                    <a:bodyPr/>
                    <a:lstStyle/>
                    <a:p>
                      <a:r>
                        <a:rPr lang="en-US" sz="1000"/>
                        <a:t>27676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58497860"/>
                  </a:ext>
                </a:extLst>
              </a:tr>
              <a:tr h="370840">
                <a:tc>
                  <a:txBody>
                    <a:bodyPr/>
                    <a:lstStyle/>
                    <a:p>
                      <a:r>
                        <a:rPr lang="de-DE" sz="1000" b="1"/>
                        <a:t>NDR 2 - 2017-10-04 10:59:14</a:t>
                      </a:r>
                      <a:r>
                        <a:rPr lang="de-DE" sz="1000"/>
                        <a:t>
Vorsicht, fiese Betrugswelle! ❗️❗️
Zurzeit rufen verstärkt Nummern aus Burundi, Tunesien und dem Tschad auf deutschen Handys an. Wenn’s klingelt: nicht rangehen &amp; bloß nicht zurückrufen! Sonst wird’s teuer.
Bitte teilen!</a:t>
                      </a:r>
                      <a:endParaRPr lang="en-US" sz="1000"/>
                    </a:p>
                  </a:txBody>
                  <a:tcPr/>
                </a:tc>
                <a:tc>
                  <a:txBody>
                    <a:bodyPr/>
                    <a:lstStyle/>
                    <a:p>
                      <a:r>
                        <a:rPr lang="en-US" sz="1000"/>
                        <a:t>11953</a:t>
                      </a:r>
                    </a:p>
                  </a:txBody>
                  <a:tcPr/>
                </a:tc>
                <a:tc>
                  <a:txBody>
                    <a:bodyPr/>
                    <a:lstStyle/>
                    <a:p>
                      <a:r>
                        <a:rPr lang="en-US" sz="1000"/>
                        <a:t>594</a:t>
                      </a:r>
                    </a:p>
                  </a:txBody>
                  <a:tcPr/>
                </a:tc>
                <a:tc>
                  <a:txBody>
                    <a:bodyPr/>
                    <a:lstStyle/>
                    <a:p>
                      <a:r>
                        <a:rPr lang="en-US" sz="1000"/>
                        <a:t>2123</a:t>
                      </a:r>
                    </a:p>
                  </a:txBody>
                  <a:tcPr/>
                </a:tc>
                <a:tc>
                  <a:txBody>
                    <a:bodyPr/>
                    <a:lstStyle/>
                    <a:p>
                      <a:r>
                        <a:rPr lang="en-US" sz="1000"/>
                        <a:t>14670</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84851876"/>
                  </a:ext>
                </a:extLst>
              </a:tr>
              <a:tr h="370840">
                <a:tc>
                  <a:txBody>
                    <a:bodyPr/>
                    <a:lstStyle/>
                    <a:p>
                      <a:r>
                        <a:rPr lang="de-DE" sz="1000" b="1"/>
                        <a:t>NDR 2 - 2017-10-19 19:43:05</a:t>
                      </a:r>
                      <a:r>
                        <a:rPr lang="de-DE" sz="1000"/>
                        <a:t>
Das Insektensterben muss aufhören. Sonst kriegen wir richtige Probleme. 😐🐝🐛</a:t>
                      </a:r>
                      <a:endParaRPr lang="en-US" sz="1000"/>
                    </a:p>
                  </a:txBody>
                  <a:tcPr/>
                </a:tc>
                <a:tc>
                  <a:txBody>
                    <a:bodyPr/>
                    <a:lstStyle/>
                    <a:p>
                      <a:r>
                        <a:rPr lang="en-US" sz="1000"/>
                        <a:t>4497</a:t>
                      </a:r>
                    </a:p>
                  </a:txBody>
                  <a:tcPr/>
                </a:tc>
                <a:tc>
                  <a:txBody>
                    <a:bodyPr/>
                    <a:lstStyle/>
                    <a:p>
                      <a:r>
                        <a:rPr lang="en-US" sz="1000"/>
                        <a:t>857</a:t>
                      </a:r>
                    </a:p>
                  </a:txBody>
                  <a:tcPr/>
                </a:tc>
                <a:tc>
                  <a:txBody>
                    <a:bodyPr/>
                    <a:lstStyle/>
                    <a:p>
                      <a:r>
                        <a:rPr lang="en-US" sz="1000"/>
                        <a:t>200</a:t>
                      </a:r>
                    </a:p>
                  </a:txBody>
                  <a:tcPr/>
                </a:tc>
                <a:tc>
                  <a:txBody>
                    <a:bodyPr/>
                    <a:lstStyle/>
                    <a:p>
                      <a:r>
                        <a:rPr lang="en-US" sz="1000"/>
                        <a:t>5554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17670653"/>
                  </a:ext>
                </a:extLst>
              </a:tr>
              <a:tr h="370840">
                <a:tc>
                  <a:txBody>
                    <a:bodyPr/>
                    <a:lstStyle/>
                    <a:p>
                      <a:r>
                        <a:rPr lang="de-DE" sz="1000" b="1"/>
                        <a:t>NDR 2 - 2018-03-13 18:50:27</a:t>
                      </a:r>
                      <a:r>
                        <a:rPr lang="de-DE" sz="1000"/>
                        <a:t>
Zu wenig Zeit, zu wenig Personal: So gefährlich ist der Pflegenotstand für Patienten und Pflegekräfte.</a:t>
                      </a:r>
                      <a:endParaRPr lang="en-US" sz="1000"/>
                    </a:p>
                  </a:txBody>
                  <a:tcPr/>
                </a:tc>
                <a:tc>
                  <a:txBody>
                    <a:bodyPr/>
                    <a:lstStyle/>
                    <a:p>
                      <a:r>
                        <a:rPr lang="en-US" sz="1000"/>
                        <a:t>3899</a:t>
                      </a:r>
                    </a:p>
                  </a:txBody>
                  <a:tcPr/>
                </a:tc>
                <a:tc>
                  <a:txBody>
                    <a:bodyPr/>
                    <a:lstStyle/>
                    <a:p>
                      <a:r>
                        <a:rPr lang="en-US" sz="1000"/>
                        <a:t>322</a:t>
                      </a:r>
                    </a:p>
                  </a:txBody>
                  <a:tcPr/>
                </a:tc>
                <a:tc>
                  <a:txBody>
                    <a:bodyPr/>
                    <a:lstStyle/>
                    <a:p>
                      <a:r>
                        <a:rPr lang="en-US" sz="1000"/>
                        <a:t>206</a:t>
                      </a:r>
                    </a:p>
                  </a:txBody>
                  <a:tcPr/>
                </a:tc>
                <a:tc>
                  <a:txBody>
                    <a:bodyPr/>
                    <a:lstStyle/>
                    <a:p>
                      <a:r>
                        <a:rPr lang="en-US" sz="1000"/>
                        <a:t>4427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1947905"/>
                  </a:ext>
                </a:extLst>
              </a:tr>
              <a:tr h="370840">
                <a:tc>
                  <a:txBody>
                    <a:bodyPr/>
                    <a:lstStyle/>
                    <a:p>
                      <a:r>
                        <a:rPr lang="de-DE" sz="1000" b="1"/>
                        <a:t>NDR 2 - 2017-10-04 17:00:00</a:t>
                      </a:r>
                      <a:r>
                        <a:rPr lang="de-DE" sz="1000"/>
                        <a:t>
⚠️ Bei Rückruf BETRUG! ⚠️
Im Moment sind es Rufnummern mit folgenden Vorwahlen: +261, +257 und +235</a:t>
                      </a:r>
                      <a:endParaRPr lang="en-US" sz="1000"/>
                    </a:p>
                  </a:txBody>
                  <a:tcPr/>
                </a:tc>
                <a:tc>
                  <a:txBody>
                    <a:bodyPr/>
                    <a:lstStyle/>
                    <a:p>
                      <a:r>
                        <a:rPr lang="en-US" sz="1000"/>
                        <a:t>2619</a:t>
                      </a:r>
                    </a:p>
                  </a:txBody>
                  <a:tcPr/>
                </a:tc>
                <a:tc>
                  <a:txBody>
                    <a:bodyPr/>
                    <a:lstStyle/>
                    <a:p>
                      <a:r>
                        <a:rPr lang="en-US" sz="1000"/>
                        <a:t>199</a:t>
                      </a:r>
                    </a:p>
                  </a:txBody>
                  <a:tcPr/>
                </a:tc>
                <a:tc>
                  <a:txBody>
                    <a:bodyPr/>
                    <a:lstStyle/>
                    <a:p>
                      <a:r>
                        <a:rPr lang="en-US" sz="1000"/>
                        <a:t>431</a:t>
                      </a:r>
                    </a:p>
                  </a:txBody>
                  <a:tcPr/>
                </a:tc>
                <a:tc>
                  <a:txBody>
                    <a:bodyPr/>
                    <a:lstStyle/>
                    <a:p>
                      <a:r>
                        <a:rPr lang="en-US" sz="1000"/>
                        <a:t>3249</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90662160"/>
                  </a:ext>
                </a:extLst>
              </a:tr>
            </a:tbl>
          </a:graphicData>
        </a:graphic>
      </p:graphicFrame>
      <p:sp>
        <p:nvSpPr>
          <p:cNvPr id="4" name="Text Placeholder 3">
            <a:extLst>
              <a:ext uri="{FF2B5EF4-FFF2-40B4-BE49-F238E27FC236}">
                <a16:creationId xmlns:a16="http://schemas.microsoft.com/office/drawing/2014/main" id="{93913927-A160-4151-9E01-4F2DB869D1F2}"/>
              </a:ext>
            </a:extLst>
          </p:cNvPr>
          <p:cNvSpPr>
            <a:spLocks noGrp="1"/>
          </p:cNvSpPr>
          <p:nvPr>
            <p:ph type="body" sz="quarter" idx="14"/>
          </p:nvPr>
        </p:nvSpPr>
        <p:spPr/>
        <p:txBody>
          <a:bodyPr/>
          <a:lstStyle/>
          <a:p>
            <a:r>
              <a:rPr lang="en-US"/>
              <a:t>01.10.2017 - 27.03.2018</a:t>
            </a:r>
          </a:p>
        </p:txBody>
      </p:sp>
    </p:spTree>
    <p:extLst>
      <p:ext uri="{BB962C8B-B14F-4D97-AF65-F5344CB8AC3E}">
        <p14:creationId xmlns:p14="http://schemas.microsoft.com/office/powerpoint/2010/main" val="19732491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ED9A8-7575-4090-A38C-F2DF9A628B03}"/>
              </a:ext>
            </a:extLst>
          </p:cNvPr>
          <p:cNvSpPr>
            <a:spLocks noGrp="1"/>
          </p:cNvSpPr>
          <p:nvPr>
            <p:ph type="title"/>
          </p:nvPr>
        </p:nvSpPr>
        <p:spPr/>
        <p:txBody>
          <a:bodyPr/>
          <a:lstStyle/>
          <a:p>
            <a:r>
              <a:rPr lang="en-US"/>
              <a:t>Eigene Posts - Kommentare - Export</a:t>
            </a:r>
          </a:p>
        </p:txBody>
      </p:sp>
      <p:graphicFrame>
        <p:nvGraphicFramePr>
          <p:cNvPr id="5" name="Table Placeholder 4">
            <a:extLst>
              <a:ext uri="{FF2B5EF4-FFF2-40B4-BE49-F238E27FC236}">
                <a16:creationId xmlns:a16="http://schemas.microsoft.com/office/drawing/2014/main" id="{B70B015C-ACBC-476A-8C73-89C6F12F4D6D}"/>
              </a:ext>
            </a:extLst>
          </p:cNvPr>
          <p:cNvGraphicFramePr>
            <a:graphicFrameLocks noGrp="1"/>
          </p:cNvGraphicFramePr>
          <p:nvPr>
            <p:ph type="tbl" sz="quarter" idx="13"/>
            <p:extLst>
              <p:ext uri="{D42A27DB-BD31-4B8C-83A1-F6EECF244321}">
                <p14:modId xmlns:p14="http://schemas.microsoft.com/office/powerpoint/2010/main" val="3970684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24559217"/>
                    </a:ext>
                  </a:extLst>
                </a:gridCol>
                <a:gridCol w="822960">
                  <a:extLst>
                    <a:ext uri="{9D8B030D-6E8A-4147-A177-3AD203B41FA5}">
                      <a16:colId xmlns:a16="http://schemas.microsoft.com/office/drawing/2014/main" val="549837881"/>
                    </a:ext>
                  </a:extLst>
                </a:gridCol>
                <a:gridCol w="822960">
                  <a:extLst>
                    <a:ext uri="{9D8B030D-6E8A-4147-A177-3AD203B41FA5}">
                      <a16:colId xmlns:a16="http://schemas.microsoft.com/office/drawing/2014/main" val="2993635920"/>
                    </a:ext>
                  </a:extLst>
                </a:gridCol>
                <a:gridCol w="822960">
                  <a:extLst>
                    <a:ext uri="{9D8B030D-6E8A-4147-A177-3AD203B41FA5}">
                      <a16:colId xmlns:a16="http://schemas.microsoft.com/office/drawing/2014/main" val="1781875148"/>
                    </a:ext>
                  </a:extLst>
                </a:gridCol>
                <a:gridCol w="822960">
                  <a:extLst>
                    <a:ext uri="{9D8B030D-6E8A-4147-A177-3AD203B41FA5}">
                      <a16:colId xmlns:a16="http://schemas.microsoft.com/office/drawing/2014/main" val="2593985736"/>
                    </a:ext>
                  </a:extLst>
                </a:gridCol>
                <a:gridCol w="822960">
                  <a:extLst>
                    <a:ext uri="{9D8B030D-6E8A-4147-A177-3AD203B41FA5}">
                      <a16:colId xmlns:a16="http://schemas.microsoft.com/office/drawing/2014/main" val="943072107"/>
                    </a:ext>
                  </a:extLst>
                </a:gridCol>
                <a:gridCol w="822960">
                  <a:extLst>
                    <a:ext uri="{9D8B030D-6E8A-4147-A177-3AD203B41FA5}">
                      <a16:colId xmlns:a16="http://schemas.microsoft.com/office/drawing/2014/main" val="2953830112"/>
                    </a:ext>
                  </a:extLst>
                </a:gridCol>
                <a:gridCol w="822960">
                  <a:extLst>
                    <a:ext uri="{9D8B030D-6E8A-4147-A177-3AD203B41FA5}">
                      <a16:colId xmlns:a16="http://schemas.microsoft.com/office/drawing/2014/main" val="225646288"/>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329904426"/>
                  </a:ext>
                </a:extLst>
              </a:tr>
              <a:tr h="370840">
                <a:tc>
                  <a:txBody>
                    <a:bodyPr/>
                    <a:lstStyle/>
                    <a:p>
                      <a:r>
                        <a:rPr lang="de-DE" sz="1000" b="1"/>
                        <a:t>NDR 2 - 2018-03-07 12:00:00</a:t>
                      </a:r>
                      <a:r>
                        <a:rPr lang="de-DE" sz="1000"/>
                        <a:t>
Was kommt bei euch so auf den Tisch? Paleo-flexitarisch, low carb, vegan oder glutenfrei? 🤔😉🍴</a:t>
                      </a:r>
                      <a:endParaRPr lang="en-US" sz="1000"/>
                    </a:p>
                  </a:txBody>
                  <a:tcPr/>
                </a:tc>
                <a:tc>
                  <a:txBody>
                    <a:bodyPr/>
                    <a:lstStyle/>
                    <a:p>
                      <a:r>
                        <a:rPr lang="en-US" sz="1000"/>
                        <a:t>4210</a:t>
                      </a:r>
                    </a:p>
                  </a:txBody>
                  <a:tcPr/>
                </a:tc>
                <a:tc>
                  <a:txBody>
                    <a:bodyPr/>
                    <a:lstStyle/>
                    <a:p>
                      <a:r>
                        <a:rPr lang="en-US" sz="1000"/>
                        <a:t>4563</a:t>
                      </a:r>
                    </a:p>
                  </a:txBody>
                  <a:tcPr/>
                </a:tc>
                <a:tc>
                  <a:txBody>
                    <a:bodyPr/>
                    <a:lstStyle/>
                    <a:p>
                      <a:r>
                        <a:rPr lang="en-US" sz="1000"/>
                        <a:t>18903</a:t>
                      </a:r>
                    </a:p>
                  </a:txBody>
                  <a:tcPr/>
                </a:tc>
                <a:tc>
                  <a:txBody>
                    <a:bodyPr/>
                    <a:lstStyle/>
                    <a:p>
                      <a:r>
                        <a:rPr lang="en-US" sz="1000"/>
                        <a:t>27676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94580820"/>
                  </a:ext>
                </a:extLst>
              </a:tr>
              <a:tr h="370840">
                <a:tc>
                  <a:txBody>
                    <a:bodyPr/>
                    <a:lstStyle/>
                    <a:p>
                      <a:r>
                        <a:rPr lang="de-DE" sz="1000" b="1"/>
                        <a:t>NDR 2 - 2017-10-18 14:30:01</a:t>
                      </a:r>
                      <a:r>
                        <a:rPr lang="de-DE" sz="1000"/>
                        <a:t>
Was hören eigentlich die Bauern bei der Ernte? Eine Landwirtschaftsseite hat Landwirte gefragt und dabei kamen die "Erntehits 2017" heraus. Ton an und ab geht's 🎶😀🚜</a:t>
                      </a:r>
                      <a:endParaRPr lang="en-US" sz="1000"/>
                    </a:p>
                  </a:txBody>
                  <a:tcPr/>
                </a:tc>
                <a:tc>
                  <a:txBody>
                    <a:bodyPr/>
                    <a:lstStyle/>
                    <a:p>
                      <a:r>
                        <a:rPr lang="en-US" sz="1000"/>
                        <a:t>2639</a:t>
                      </a:r>
                    </a:p>
                  </a:txBody>
                  <a:tcPr/>
                </a:tc>
                <a:tc>
                  <a:txBody>
                    <a:bodyPr/>
                    <a:lstStyle/>
                    <a:p>
                      <a:r>
                        <a:rPr lang="en-US" sz="1000"/>
                        <a:t>1925</a:t>
                      </a:r>
                    </a:p>
                  </a:txBody>
                  <a:tcPr/>
                </a:tc>
                <a:tc>
                  <a:txBody>
                    <a:bodyPr/>
                    <a:lstStyle/>
                    <a:p>
                      <a:r>
                        <a:rPr lang="en-US" sz="1000"/>
                        <a:t>651</a:t>
                      </a:r>
                    </a:p>
                  </a:txBody>
                  <a:tcPr/>
                </a:tc>
                <a:tc>
                  <a:txBody>
                    <a:bodyPr/>
                    <a:lstStyle/>
                    <a:p>
                      <a:r>
                        <a:rPr lang="en-US" sz="1000"/>
                        <a:t>5215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42725963"/>
                  </a:ext>
                </a:extLst>
              </a:tr>
              <a:tr h="370840">
                <a:tc>
                  <a:txBody>
                    <a:bodyPr/>
                    <a:lstStyle/>
                    <a:p>
                      <a:r>
                        <a:rPr lang="de-DE" sz="1000" b="1"/>
                        <a:t>NDR 2 - 2017-10-04 10:59:14</a:t>
                      </a:r>
                      <a:r>
                        <a:rPr lang="de-DE" sz="1000"/>
                        <a:t>
Vorsicht, fiese Betrugswelle! ❗️❗️
Zurzeit rufen verstärkt Nummern aus Burundi, Tunesien und dem Tschad auf deutschen Handys an. Wenn’s klingelt: nicht rangehen &amp; bloß nicht zurückrufen! Sonst wird’s teuer.
Bitte teilen!</a:t>
                      </a:r>
                      <a:endParaRPr lang="en-US" sz="1000"/>
                    </a:p>
                  </a:txBody>
                  <a:tcPr/>
                </a:tc>
                <a:tc>
                  <a:txBody>
                    <a:bodyPr/>
                    <a:lstStyle/>
                    <a:p>
                      <a:r>
                        <a:rPr lang="en-US" sz="1000"/>
                        <a:t>2123</a:t>
                      </a:r>
                    </a:p>
                  </a:txBody>
                  <a:tcPr/>
                </a:tc>
                <a:tc>
                  <a:txBody>
                    <a:bodyPr/>
                    <a:lstStyle/>
                    <a:p>
                      <a:r>
                        <a:rPr lang="en-US" sz="1000"/>
                        <a:t>594</a:t>
                      </a:r>
                    </a:p>
                  </a:txBody>
                  <a:tcPr/>
                </a:tc>
                <a:tc>
                  <a:txBody>
                    <a:bodyPr/>
                    <a:lstStyle/>
                    <a:p>
                      <a:r>
                        <a:rPr lang="en-US" sz="1000"/>
                        <a:t>11953</a:t>
                      </a:r>
                    </a:p>
                  </a:txBody>
                  <a:tcPr/>
                </a:tc>
                <a:tc>
                  <a:txBody>
                    <a:bodyPr/>
                    <a:lstStyle/>
                    <a:p>
                      <a:r>
                        <a:rPr lang="en-US" sz="1000"/>
                        <a:t>14670</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04528152"/>
                  </a:ext>
                </a:extLst>
              </a:tr>
              <a:tr h="370840">
                <a:tc>
                  <a:txBody>
                    <a:bodyPr/>
                    <a:lstStyle/>
                    <a:p>
                      <a:r>
                        <a:rPr lang="de-DE" sz="1000" b="1"/>
                        <a:t>NDR 2 - 2018-03-11 11:14:23</a:t>
                      </a:r>
                      <a:r>
                        <a:rPr lang="de-DE" sz="1000"/>
                        <a:t>
Wir sind gespannt! 🤓 🤩</a:t>
                      </a:r>
                      <a:endParaRPr lang="en-US" sz="1000"/>
                    </a:p>
                  </a:txBody>
                  <a:tcPr/>
                </a:tc>
                <a:tc>
                  <a:txBody>
                    <a:bodyPr/>
                    <a:lstStyle/>
                    <a:p>
                      <a:r>
                        <a:rPr lang="en-US" sz="1000"/>
                        <a:t>1737</a:t>
                      </a:r>
                    </a:p>
                  </a:txBody>
                  <a:tcPr/>
                </a:tc>
                <a:tc>
                  <a:txBody>
                    <a:bodyPr/>
                    <a:lstStyle/>
                    <a:p>
                      <a:r>
                        <a:rPr lang="en-US" sz="1000"/>
                        <a:t>120</a:t>
                      </a:r>
                    </a:p>
                  </a:txBody>
                  <a:tcPr/>
                </a:tc>
                <a:tc>
                  <a:txBody>
                    <a:bodyPr/>
                    <a:lstStyle/>
                    <a:p>
                      <a:r>
                        <a:rPr lang="en-US" sz="1000"/>
                        <a:t>5</a:t>
                      </a:r>
                    </a:p>
                  </a:txBody>
                  <a:tcPr/>
                </a:tc>
                <a:tc>
                  <a:txBody>
                    <a:bodyPr/>
                    <a:lstStyle/>
                    <a:p>
                      <a:r>
                        <a:rPr lang="en-US" sz="1000"/>
                        <a:t>1862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00270646"/>
                  </a:ext>
                </a:extLst>
              </a:tr>
              <a:tr h="370840">
                <a:tc>
                  <a:txBody>
                    <a:bodyPr/>
                    <a:lstStyle/>
                    <a:p>
                      <a:r>
                        <a:rPr lang="de-DE" sz="1000" b="1"/>
                        <a:t>NDR 2 - 2017-12-31 19:00:00</a:t>
                      </a:r>
                      <a:r>
                        <a:rPr lang="de-DE" sz="1000"/>
                        <a:t>
Die ersten 3 Wörter, die ihr findet, wird euch 2018 bringen. 🍀↕️↔️</a:t>
                      </a:r>
                      <a:endParaRPr lang="en-US" sz="1000"/>
                    </a:p>
                  </a:txBody>
                  <a:tcPr/>
                </a:tc>
                <a:tc>
                  <a:txBody>
                    <a:bodyPr/>
                    <a:lstStyle/>
                    <a:p>
                      <a:r>
                        <a:rPr lang="en-US" sz="1000"/>
                        <a:t>1696</a:t>
                      </a:r>
                    </a:p>
                  </a:txBody>
                  <a:tcPr/>
                </a:tc>
                <a:tc>
                  <a:txBody>
                    <a:bodyPr/>
                    <a:lstStyle/>
                    <a:p>
                      <a:r>
                        <a:rPr lang="en-US" sz="1000"/>
                        <a:t>191</a:t>
                      </a:r>
                    </a:p>
                  </a:txBody>
                  <a:tcPr/>
                </a:tc>
                <a:tc>
                  <a:txBody>
                    <a:bodyPr/>
                    <a:lstStyle/>
                    <a:p>
                      <a:r>
                        <a:rPr lang="en-US" sz="1000"/>
                        <a:t>104</a:t>
                      </a:r>
                    </a:p>
                  </a:txBody>
                  <a:tcPr/>
                </a:tc>
                <a:tc>
                  <a:txBody>
                    <a:bodyPr/>
                    <a:lstStyle/>
                    <a:p>
                      <a:r>
                        <a:rPr lang="en-US" sz="1000"/>
                        <a:t>1991</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50515097"/>
                  </a:ext>
                </a:extLst>
              </a:tr>
            </a:tbl>
          </a:graphicData>
        </a:graphic>
      </p:graphicFrame>
      <p:sp>
        <p:nvSpPr>
          <p:cNvPr id="4" name="Text Placeholder 3">
            <a:extLst>
              <a:ext uri="{FF2B5EF4-FFF2-40B4-BE49-F238E27FC236}">
                <a16:creationId xmlns:a16="http://schemas.microsoft.com/office/drawing/2014/main" id="{619C3183-ACD0-46BA-AD42-6C1C58CBADFA}"/>
              </a:ext>
            </a:extLst>
          </p:cNvPr>
          <p:cNvSpPr>
            <a:spLocks noGrp="1"/>
          </p:cNvSpPr>
          <p:nvPr>
            <p:ph type="body" sz="quarter" idx="14"/>
          </p:nvPr>
        </p:nvSpPr>
        <p:spPr/>
        <p:txBody>
          <a:bodyPr/>
          <a:lstStyle/>
          <a:p>
            <a:r>
              <a:rPr lang="en-US"/>
              <a:t>01.10.2017 - 27.03.2018</a:t>
            </a:r>
          </a:p>
        </p:txBody>
      </p:sp>
    </p:spTree>
    <p:extLst>
      <p:ext uri="{BB962C8B-B14F-4D97-AF65-F5344CB8AC3E}">
        <p14:creationId xmlns:p14="http://schemas.microsoft.com/office/powerpoint/2010/main" val="27866291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9F286-624B-4305-A0A5-7EFC17017618}"/>
              </a:ext>
            </a:extLst>
          </p:cNvPr>
          <p:cNvSpPr>
            <a:spLocks noGrp="1"/>
          </p:cNvSpPr>
          <p:nvPr>
            <p:ph type="title"/>
          </p:nvPr>
        </p:nvSpPr>
        <p:spPr/>
        <p:txBody>
          <a:bodyPr/>
          <a:lstStyle/>
          <a:p>
            <a:r>
              <a:rPr lang="en-US"/>
              <a:t>Eigene Posts - Links - Export - 1 of 2</a:t>
            </a:r>
          </a:p>
        </p:txBody>
      </p:sp>
      <p:graphicFrame>
        <p:nvGraphicFramePr>
          <p:cNvPr id="5" name="Table Placeholder 4">
            <a:extLst>
              <a:ext uri="{FF2B5EF4-FFF2-40B4-BE49-F238E27FC236}">
                <a16:creationId xmlns:a16="http://schemas.microsoft.com/office/drawing/2014/main" id="{16590531-31F2-4CF8-93F7-21662CD8CD0D}"/>
              </a:ext>
            </a:extLst>
          </p:cNvPr>
          <p:cNvGraphicFramePr>
            <a:graphicFrameLocks noGrp="1"/>
          </p:cNvGraphicFramePr>
          <p:nvPr>
            <p:ph type="tbl" sz="quarter" idx="13"/>
            <p:extLst>
              <p:ext uri="{D42A27DB-BD31-4B8C-83A1-F6EECF244321}">
                <p14:modId xmlns:p14="http://schemas.microsoft.com/office/powerpoint/2010/main" val="500299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78133650"/>
                    </a:ext>
                  </a:extLst>
                </a:gridCol>
                <a:gridCol w="822960">
                  <a:extLst>
                    <a:ext uri="{9D8B030D-6E8A-4147-A177-3AD203B41FA5}">
                      <a16:colId xmlns:a16="http://schemas.microsoft.com/office/drawing/2014/main" val="1460444189"/>
                    </a:ext>
                  </a:extLst>
                </a:gridCol>
                <a:gridCol w="822960">
                  <a:extLst>
                    <a:ext uri="{9D8B030D-6E8A-4147-A177-3AD203B41FA5}">
                      <a16:colId xmlns:a16="http://schemas.microsoft.com/office/drawing/2014/main" val="1681289576"/>
                    </a:ext>
                  </a:extLst>
                </a:gridCol>
                <a:gridCol w="822960">
                  <a:extLst>
                    <a:ext uri="{9D8B030D-6E8A-4147-A177-3AD203B41FA5}">
                      <a16:colId xmlns:a16="http://schemas.microsoft.com/office/drawing/2014/main" val="3427539259"/>
                    </a:ext>
                  </a:extLst>
                </a:gridCol>
                <a:gridCol w="822960">
                  <a:extLst>
                    <a:ext uri="{9D8B030D-6E8A-4147-A177-3AD203B41FA5}">
                      <a16:colId xmlns:a16="http://schemas.microsoft.com/office/drawing/2014/main" val="3112722401"/>
                    </a:ext>
                  </a:extLst>
                </a:gridCol>
                <a:gridCol w="822960">
                  <a:extLst>
                    <a:ext uri="{9D8B030D-6E8A-4147-A177-3AD203B41FA5}">
                      <a16:colId xmlns:a16="http://schemas.microsoft.com/office/drawing/2014/main" val="273456307"/>
                    </a:ext>
                  </a:extLst>
                </a:gridCol>
                <a:gridCol w="822960">
                  <a:extLst>
                    <a:ext uri="{9D8B030D-6E8A-4147-A177-3AD203B41FA5}">
                      <a16:colId xmlns:a16="http://schemas.microsoft.com/office/drawing/2014/main" val="1977951139"/>
                    </a:ext>
                  </a:extLst>
                </a:gridCol>
                <a:gridCol w="822960">
                  <a:extLst>
                    <a:ext uri="{9D8B030D-6E8A-4147-A177-3AD203B41FA5}">
                      <a16:colId xmlns:a16="http://schemas.microsoft.com/office/drawing/2014/main" val="3363837309"/>
                    </a:ext>
                  </a:extLst>
                </a:gridCol>
                <a:gridCol w="822960">
                  <a:extLst>
                    <a:ext uri="{9D8B030D-6E8A-4147-A177-3AD203B41FA5}">
                      <a16:colId xmlns:a16="http://schemas.microsoft.com/office/drawing/2014/main" val="567010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76402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2 - 2018-03-06 20:42:46</a:t>
                      </a:r>
                      <a:r>
                        <a:rPr kumimoji="0" lang="de-DE" sz="1000" b="0" i="0" u="none" strike="noStrike" kern="1200" cap="none" spc="0" normalizeH="0" baseline="0" noProof="0">
                          <a:ln>
                            <a:noFill/>
                          </a:ln>
                          <a:solidFill>
                            <a:prstClr val="black"/>
                          </a:solidFill>
                          <a:effectLst/>
                          <a:uLnTx/>
                          <a:uFillTx/>
                          <a:latin typeface="+mn-lt"/>
                          <a:ea typeface="+mn-ea"/>
                          <a:cs typeface="+mn-cs"/>
                        </a:rPr>
                        <a:t>
Grippe: Es kommt noch schlimmer!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76255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2 - 2017-10-01 17:40:00</a:t>
                      </a:r>
                      <a:r>
                        <a:rPr kumimoji="0" lang="en-US" sz="1000" b="0" i="0" u="none" strike="noStrike" kern="1200" cap="none" spc="0" normalizeH="0" baseline="0" noProof="0">
                          <a:ln>
                            <a:noFill/>
                          </a:ln>
                          <a:solidFill>
                            <a:prstClr val="black"/>
                          </a:solidFill>
                          <a:effectLst/>
                          <a:uLnTx/>
                          <a:uFillTx/>
                          <a:latin typeface="+mn-lt"/>
                          <a:ea typeface="+mn-ea"/>
                          <a:cs typeface="+mn-cs"/>
                        </a:rPr>
                        <a:t>
Dumm gelaufen... ¯\_(</a:t>
                      </a:r>
                      <a:r>
                        <a:rPr kumimoji="0" lang="ja-JP" altLang="en-US" sz="1000" b="0" i="0" u="none" strike="noStrike" kern="1200" cap="none" spc="0" normalizeH="0" baseline="0" noProof="0">
                          <a:ln>
                            <a:noFill/>
                          </a:ln>
                          <a:solidFill>
                            <a:prstClr val="black"/>
                          </a:solidFill>
                          <a:effectLst/>
                          <a:uLnTx/>
                          <a:uFillTx/>
                          <a:latin typeface="+mn-lt"/>
                          <a:ea typeface="+mn-ea"/>
                          <a:cs typeface="+mn-cs"/>
                        </a:rPr>
                        <a:t>ツ</a:t>
                      </a:r>
                      <a:r>
                        <a:rPr kumimoji="0" lang="en-US" altLang="ja-JP" sz="1000" b="0" i="0" u="none" strike="noStrike" kern="1200" cap="none" spc="0" normalizeH="0" baseline="0" noProof="0">
                          <a:ln>
                            <a:noFill/>
                          </a:ln>
                          <a:solidFill>
                            <a:prstClr val="black"/>
                          </a:solidFill>
                          <a:effectLst/>
                          <a:uLnTx/>
                          <a:uFillTx/>
                          <a:latin typeface="+mn-lt"/>
                          <a:ea typeface="+mn-ea"/>
                          <a:cs typeface="+mn-cs"/>
                        </a:rPr>
                        <a:t>)_/¯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07687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2 - 2018-03-05 05:27:58</a:t>
                      </a:r>
                      <a:r>
                        <a:rPr kumimoji="0" lang="de-DE" sz="1000" b="0" i="0" u="none" strike="noStrike" kern="1200" cap="none" spc="0" normalizeH="0" baseline="0" noProof="0">
                          <a:ln>
                            <a:noFill/>
                          </a:ln>
                          <a:solidFill>
                            <a:prstClr val="black"/>
                          </a:solidFill>
                          <a:effectLst/>
                          <a:uLnTx/>
                          <a:uFillTx/>
                          <a:latin typeface="+mn-lt"/>
                          <a:ea typeface="+mn-ea"/>
                          <a:cs typeface="+mn-cs"/>
                        </a:rPr>
                        <a:t>
⚠️Für weite Teile Norddeutschlands gilt eine #Unwetterwarnung wegen Glatteis durch Eisregen.⚠️ In Niedersachsen kommt es zu zahlreichen Schulausfällen. Mehr in den #NDR2Nachrichten #NDRVerkehr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8922846"/>
                  </a:ext>
                </a:extLst>
              </a:tr>
            </a:tbl>
          </a:graphicData>
        </a:graphic>
      </p:graphicFrame>
      <p:sp>
        <p:nvSpPr>
          <p:cNvPr id="4" name="Text Placeholder 3">
            <a:extLst>
              <a:ext uri="{FF2B5EF4-FFF2-40B4-BE49-F238E27FC236}">
                <a16:creationId xmlns:a16="http://schemas.microsoft.com/office/drawing/2014/main" id="{C7F1F9B2-399E-42F1-9206-AD55D6026D70}"/>
              </a:ext>
            </a:extLst>
          </p:cNvPr>
          <p:cNvSpPr>
            <a:spLocks noGrp="1"/>
          </p:cNvSpPr>
          <p:nvPr>
            <p:ph type="body" sz="quarter" idx="14"/>
          </p:nvPr>
        </p:nvSpPr>
        <p:spPr/>
        <p:txBody>
          <a:bodyPr/>
          <a:lstStyle/>
          <a:p>
            <a:r>
              <a:rPr lang="en-US"/>
              <a:t>01.10.2017 - 27.03.2018</a:t>
            </a:r>
          </a:p>
        </p:txBody>
      </p:sp>
    </p:spTree>
    <p:extLst>
      <p:ext uri="{BB962C8B-B14F-4D97-AF65-F5344CB8AC3E}">
        <p14:creationId xmlns:p14="http://schemas.microsoft.com/office/powerpoint/2010/main" val="15846904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3119E-B22D-4C27-B5C0-447F40D32E57}"/>
              </a:ext>
            </a:extLst>
          </p:cNvPr>
          <p:cNvSpPr>
            <a:spLocks noGrp="1"/>
          </p:cNvSpPr>
          <p:nvPr>
            <p:ph type="title"/>
          </p:nvPr>
        </p:nvSpPr>
        <p:spPr/>
        <p:txBody>
          <a:bodyPr/>
          <a:lstStyle/>
          <a:p>
            <a:r>
              <a:rPr lang="en-US"/>
              <a:t>Eigene Posts - Links - Export - 2 of 2</a:t>
            </a:r>
          </a:p>
        </p:txBody>
      </p:sp>
      <p:graphicFrame>
        <p:nvGraphicFramePr>
          <p:cNvPr id="5" name="Table Placeholder 4">
            <a:extLst>
              <a:ext uri="{FF2B5EF4-FFF2-40B4-BE49-F238E27FC236}">
                <a16:creationId xmlns:a16="http://schemas.microsoft.com/office/drawing/2014/main" id="{B13886AD-E893-43AC-A477-044ABB23B696}"/>
              </a:ext>
            </a:extLst>
          </p:cNvPr>
          <p:cNvGraphicFramePr>
            <a:graphicFrameLocks noGrp="1"/>
          </p:cNvGraphicFramePr>
          <p:nvPr>
            <p:ph type="tbl" sz="quarter" idx="13"/>
            <p:extLst>
              <p:ext uri="{D42A27DB-BD31-4B8C-83A1-F6EECF244321}">
                <p14:modId xmlns:p14="http://schemas.microsoft.com/office/powerpoint/2010/main" val="2921103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11740115"/>
                    </a:ext>
                  </a:extLst>
                </a:gridCol>
                <a:gridCol w="822960">
                  <a:extLst>
                    <a:ext uri="{9D8B030D-6E8A-4147-A177-3AD203B41FA5}">
                      <a16:colId xmlns:a16="http://schemas.microsoft.com/office/drawing/2014/main" val="1166070076"/>
                    </a:ext>
                  </a:extLst>
                </a:gridCol>
                <a:gridCol w="822960">
                  <a:extLst>
                    <a:ext uri="{9D8B030D-6E8A-4147-A177-3AD203B41FA5}">
                      <a16:colId xmlns:a16="http://schemas.microsoft.com/office/drawing/2014/main" val="1385490761"/>
                    </a:ext>
                  </a:extLst>
                </a:gridCol>
                <a:gridCol w="822960">
                  <a:extLst>
                    <a:ext uri="{9D8B030D-6E8A-4147-A177-3AD203B41FA5}">
                      <a16:colId xmlns:a16="http://schemas.microsoft.com/office/drawing/2014/main" val="800190728"/>
                    </a:ext>
                  </a:extLst>
                </a:gridCol>
                <a:gridCol w="822960">
                  <a:extLst>
                    <a:ext uri="{9D8B030D-6E8A-4147-A177-3AD203B41FA5}">
                      <a16:colId xmlns:a16="http://schemas.microsoft.com/office/drawing/2014/main" val="2456491990"/>
                    </a:ext>
                  </a:extLst>
                </a:gridCol>
                <a:gridCol w="822960">
                  <a:extLst>
                    <a:ext uri="{9D8B030D-6E8A-4147-A177-3AD203B41FA5}">
                      <a16:colId xmlns:a16="http://schemas.microsoft.com/office/drawing/2014/main" val="2607168251"/>
                    </a:ext>
                  </a:extLst>
                </a:gridCol>
                <a:gridCol w="822960">
                  <a:extLst>
                    <a:ext uri="{9D8B030D-6E8A-4147-A177-3AD203B41FA5}">
                      <a16:colId xmlns:a16="http://schemas.microsoft.com/office/drawing/2014/main" val="4237556012"/>
                    </a:ext>
                  </a:extLst>
                </a:gridCol>
                <a:gridCol w="822960">
                  <a:extLst>
                    <a:ext uri="{9D8B030D-6E8A-4147-A177-3AD203B41FA5}">
                      <a16:colId xmlns:a16="http://schemas.microsoft.com/office/drawing/2014/main" val="3645952372"/>
                    </a:ext>
                  </a:extLst>
                </a:gridCol>
                <a:gridCol w="822960">
                  <a:extLst>
                    <a:ext uri="{9D8B030D-6E8A-4147-A177-3AD203B41FA5}">
                      <a16:colId xmlns:a16="http://schemas.microsoft.com/office/drawing/2014/main" val="1022506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84265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2 - 2018-03-25 14:41:00</a:t>
                      </a:r>
                      <a:r>
                        <a:rPr kumimoji="0" lang="de-DE" sz="1000" b="0" i="0" u="none" strike="noStrike" kern="1200" cap="none" spc="0" normalizeH="0" baseline="0" noProof="0">
                          <a:ln>
                            <a:noFill/>
                          </a:ln>
                          <a:solidFill>
                            <a:prstClr val="black"/>
                          </a:solidFill>
                          <a:effectLst/>
                          <a:uLnTx/>
                          <a:uFillTx/>
                          <a:latin typeface="+mn-lt"/>
                          <a:ea typeface="+mn-ea"/>
                          <a:cs typeface="+mn-cs"/>
                        </a:rPr>
                        <a:t>
17 Stunden am Stück im Flugzeug? Hättet ihr darauf Lust? Und es ist noch nicht mal der allerlängste Linienflug der Welt...😵✈️🌏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07100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2 - 2017-10-09 21:00:35</a:t>
                      </a:r>
                      <a:r>
                        <a:rPr kumimoji="0" lang="de-DE" sz="1000" b="0" i="0" u="none" strike="noStrike" kern="1200" cap="none" spc="0" normalizeH="0" baseline="0" noProof="0">
                          <a:ln>
                            <a:noFill/>
                          </a:ln>
                          <a:solidFill>
                            <a:prstClr val="black"/>
                          </a:solidFill>
                          <a:effectLst/>
                          <a:uLnTx/>
                          <a:uFillTx/>
                          <a:latin typeface="+mn-lt"/>
                          <a:ea typeface="+mn-ea"/>
                          <a:cs typeface="+mn-cs"/>
                        </a:rPr>
                        <a:t>
Richtung Westen geht's zwischen Tribsees und Sanitz jetzt nur noch über die Landstraße.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86204777"/>
                  </a:ext>
                </a:extLst>
              </a:tr>
            </a:tbl>
          </a:graphicData>
        </a:graphic>
      </p:graphicFrame>
      <p:sp>
        <p:nvSpPr>
          <p:cNvPr id="4" name="Text Placeholder 3">
            <a:extLst>
              <a:ext uri="{FF2B5EF4-FFF2-40B4-BE49-F238E27FC236}">
                <a16:creationId xmlns:a16="http://schemas.microsoft.com/office/drawing/2014/main" id="{B8A1B861-DD29-4686-95BF-3174706581DE}"/>
              </a:ext>
            </a:extLst>
          </p:cNvPr>
          <p:cNvSpPr>
            <a:spLocks noGrp="1"/>
          </p:cNvSpPr>
          <p:nvPr>
            <p:ph type="body" sz="quarter" idx="14"/>
          </p:nvPr>
        </p:nvSpPr>
        <p:spPr/>
        <p:txBody>
          <a:bodyPr/>
          <a:lstStyle/>
          <a:p>
            <a:r>
              <a:rPr lang="en-US"/>
              <a:t>01.10.2017 - 27.03.2018</a:t>
            </a:r>
          </a:p>
        </p:txBody>
      </p:sp>
    </p:spTree>
    <p:extLst>
      <p:ext uri="{BB962C8B-B14F-4D97-AF65-F5344CB8AC3E}">
        <p14:creationId xmlns:p14="http://schemas.microsoft.com/office/powerpoint/2010/main" val="15099588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34582-2727-49F6-8468-FB147C77E33B}"/>
              </a:ext>
            </a:extLst>
          </p:cNvPr>
          <p:cNvSpPr>
            <a:spLocks noGrp="1"/>
          </p:cNvSpPr>
          <p:nvPr>
            <p:ph type="title"/>
          </p:nvPr>
        </p:nvSpPr>
        <p:spPr/>
        <p:txBody>
          <a:bodyPr/>
          <a:lstStyle/>
          <a:p>
            <a:r>
              <a:rPr lang="en-US"/>
              <a:t>Eigene Posts - Videostarts - Export</a:t>
            </a:r>
          </a:p>
        </p:txBody>
      </p:sp>
      <p:graphicFrame>
        <p:nvGraphicFramePr>
          <p:cNvPr id="5" name="Table Placeholder 4">
            <a:extLst>
              <a:ext uri="{FF2B5EF4-FFF2-40B4-BE49-F238E27FC236}">
                <a16:creationId xmlns:a16="http://schemas.microsoft.com/office/drawing/2014/main" id="{214769A8-754D-471F-89E1-923E7ED88D41}"/>
              </a:ext>
            </a:extLst>
          </p:cNvPr>
          <p:cNvGraphicFramePr>
            <a:graphicFrameLocks noGrp="1"/>
          </p:cNvGraphicFramePr>
          <p:nvPr>
            <p:ph type="tbl" sz="quarter" idx="13"/>
            <p:extLst>
              <p:ext uri="{D42A27DB-BD31-4B8C-83A1-F6EECF244321}">
                <p14:modId xmlns:p14="http://schemas.microsoft.com/office/powerpoint/2010/main" val="3041896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59242305"/>
                    </a:ext>
                  </a:extLst>
                </a:gridCol>
                <a:gridCol w="822960">
                  <a:extLst>
                    <a:ext uri="{9D8B030D-6E8A-4147-A177-3AD203B41FA5}">
                      <a16:colId xmlns:a16="http://schemas.microsoft.com/office/drawing/2014/main" val="2186214359"/>
                    </a:ext>
                  </a:extLst>
                </a:gridCol>
                <a:gridCol w="822960">
                  <a:extLst>
                    <a:ext uri="{9D8B030D-6E8A-4147-A177-3AD203B41FA5}">
                      <a16:colId xmlns:a16="http://schemas.microsoft.com/office/drawing/2014/main" val="2517818731"/>
                    </a:ext>
                  </a:extLst>
                </a:gridCol>
                <a:gridCol w="822960">
                  <a:extLst>
                    <a:ext uri="{9D8B030D-6E8A-4147-A177-3AD203B41FA5}">
                      <a16:colId xmlns:a16="http://schemas.microsoft.com/office/drawing/2014/main" val="200781165"/>
                    </a:ext>
                  </a:extLst>
                </a:gridCol>
                <a:gridCol w="822960">
                  <a:extLst>
                    <a:ext uri="{9D8B030D-6E8A-4147-A177-3AD203B41FA5}">
                      <a16:colId xmlns:a16="http://schemas.microsoft.com/office/drawing/2014/main" val="3017734000"/>
                    </a:ext>
                  </a:extLst>
                </a:gridCol>
                <a:gridCol w="822960">
                  <a:extLst>
                    <a:ext uri="{9D8B030D-6E8A-4147-A177-3AD203B41FA5}">
                      <a16:colId xmlns:a16="http://schemas.microsoft.com/office/drawing/2014/main" val="785016906"/>
                    </a:ext>
                  </a:extLst>
                </a:gridCol>
                <a:gridCol w="822960">
                  <a:extLst>
                    <a:ext uri="{9D8B030D-6E8A-4147-A177-3AD203B41FA5}">
                      <a16:colId xmlns:a16="http://schemas.microsoft.com/office/drawing/2014/main" val="2260515131"/>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450264223"/>
                  </a:ext>
                </a:extLst>
              </a:tr>
              <a:tr h="370840">
                <a:tc>
                  <a:txBody>
                    <a:bodyPr/>
                    <a:lstStyle/>
                    <a:p>
                      <a:r>
                        <a:rPr lang="de-DE" sz="1000" b="1"/>
                        <a:t>NDR 2 - 2018-03-07 12:00:00</a:t>
                      </a:r>
                      <a:r>
                        <a:rPr lang="de-DE" sz="1000"/>
                        <a:t>
Was kommt bei euch so auf den Tisch? Paleo-flexitarisch, low carb, vegan oder glutenfrei? 🤔😉🍴</a:t>
                      </a:r>
                      <a:endParaRPr lang="en-US" sz="1000"/>
                    </a:p>
                  </a:txBody>
                  <a:tcPr/>
                </a:tc>
                <a:tc>
                  <a:txBody>
                    <a:bodyPr/>
                    <a:lstStyle/>
                    <a:p>
                      <a:r>
                        <a:rPr lang="en-US" sz="1000"/>
                        <a:t>1373019</a:t>
                      </a:r>
                    </a:p>
                  </a:txBody>
                  <a:tcPr/>
                </a:tc>
                <a:tc>
                  <a:txBody>
                    <a:bodyPr/>
                    <a:lstStyle/>
                    <a:p>
                      <a:r>
                        <a:rPr lang="en-US" sz="1000"/>
                        <a:t>688243</a:t>
                      </a:r>
                    </a:p>
                  </a:txBody>
                  <a:tcPr/>
                </a:tc>
                <a:tc>
                  <a:txBody>
                    <a:bodyPr/>
                    <a:lstStyle/>
                    <a:p>
                      <a:r>
                        <a:rPr lang="en-US" sz="1000"/>
                        <a:t>16%</a:t>
                      </a:r>
                    </a:p>
                  </a:txBody>
                  <a:tcPr/>
                </a:tc>
                <a:tc>
                  <a:txBody>
                    <a:bodyPr/>
                    <a:lstStyle/>
                    <a:p>
                      <a:r>
                        <a:rPr lang="en-US" sz="1000"/>
                        <a:t>2:13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61257023"/>
                  </a:ext>
                </a:extLst>
              </a:tr>
              <a:tr h="370840">
                <a:tc>
                  <a:txBody>
                    <a:bodyPr/>
                    <a:lstStyle/>
                    <a:p>
                      <a:r>
                        <a:rPr lang="de-DE" sz="1000" b="1"/>
                        <a:t>NDR 2 - 2017-11-18 19:00:01</a:t>
                      </a:r>
                      <a:r>
                        <a:rPr lang="de-DE" sz="1000"/>
                        <a:t>
Sein Lachen ist einfach ansteckend: De Schwatten Ostfrees Jung Keno Veith auf der AGRITECHNICA 🚜.</a:t>
                      </a:r>
                      <a:endParaRPr lang="en-US" sz="1000"/>
                    </a:p>
                  </a:txBody>
                  <a:tcPr/>
                </a:tc>
                <a:tc>
                  <a:txBody>
                    <a:bodyPr/>
                    <a:lstStyle/>
                    <a:p>
                      <a:r>
                        <a:rPr lang="en-US" sz="1000"/>
                        <a:t>252420</a:t>
                      </a:r>
                    </a:p>
                  </a:txBody>
                  <a:tcPr/>
                </a:tc>
                <a:tc>
                  <a:txBody>
                    <a:bodyPr/>
                    <a:lstStyle/>
                    <a:p>
                      <a:r>
                        <a:rPr lang="en-US" sz="1000"/>
                        <a:t>179603</a:t>
                      </a:r>
                    </a:p>
                  </a:txBody>
                  <a:tcPr/>
                </a:tc>
                <a:tc>
                  <a:txBody>
                    <a:bodyPr/>
                    <a:lstStyle/>
                    <a:p>
                      <a:r>
                        <a:rPr lang="en-US" sz="1000"/>
                        <a:t>31%</a:t>
                      </a:r>
                    </a:p>
                  </a:txBody>
                  <a:tcPr/>
                </a:tc>
                <a:tc>
                  <a:txBody>
                    <a:bodyPr/>
                    <a:lstStyle/>
                    <a:p>
                      <a:r>
                        <a:rPr lang="en-US" sz="1000"/>
                        <a:t>1:22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3318241"/>
                  </a:ext>
                </a:extLst>
              </a:tr>
              <a:tr h="370840">
                <a:tc>
                  <a:txBody>
                    <a:bodyPr/>
                    <a:lstStyle/>
                    <a:p>
                      <a:r>
                        <a:rPr lang="de-DE" sz="1000" b="1"/>
                        <a:t>NDR 2 - 2017-12-11 10:23:25</a:t>
                      </a:r>
                      <a:r>
                        <a:rPr lang="de-DE" sz="1000"/>
                        <a:t>
Wer einen Festtagsbraten will, muss vorher eine Gans schlachten! Die Kollegen von Quarks wagten ein Experiment. Und? Noch Appetit?</a:t>
                      </a:r>
                      <a:endParaRPr lang="en-US" sz="1000"/>
                    </a:p>
                  </a:txBody>
                  <a:tcPr/>
                </a:tc>
                <a:tc>
                  <a:txBody>
                    <a:bodyPr/>
                    <a:lstStyle/>
                    <a:p>
                      <a:r>
                        <a:rPr lang="en-US" sz="1000"/>
                        <a:t>205331</a:t>
                      </a:r>
                    </a:p>
                  </a:txBody>
                  <a:tcPr/>
                </a:tc>
                <a:tc>
                  <a:txBody>
                    <a:bodyPr/>
                    <a:lstStyle/>
                    <a:p>
                      <a:r>
                        <a:rPr lang="en-US" sz="1000"/>
                        <a:t>124209</a:t>
                      </a:r>
                    </a:p>
                  </a:txBody>
                  <a:tcPr/>
                </a:tc>
                <a:tc>
                  <a:txBody>
                    <a:bodyPr/>
                    <a:lstStyle/>
                    <a:p>
                      <a:r>
                        <a:rPr lang="en-US" sz="1000"/>
                        <a:t>25%</a:t>
                      </a:r>
                    </a:p>
                  </a:txBody>
                  <a:tcPr/>
                </a:tc>
                <a:tc>
                  <a:txBody>
                    <a:bodyPr/>
                    <a:lstStyle/>
                    <a:p>
                      <a:r>
                        <a:rPr lang="en-US" sz="1000"/>
                        <a:t>1:30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8196014"/>
                  </a:ext>
                </a:extLst>
              </a:tr>
              <a:tr h="370840">
                <a:tc>
                  <a:txBody>
                    <a:bodyPr/>
                    <a:lstStyle/>
                    <a:p>
                      <a:r>
                        <a:rPr lang="de-DE" sz="1000" b="1"/>
                        <a:t>NDR 2 - 2017-10-18 14:30:01</a:t>
                      </a:r>
                      <a:r>
                        <a:rPr lang="de-DE" sz="1000"/>
                        <a:t>
Was hören eigentlich die Bauern bei der Ernte? Eine Landwirtschaftsseite hat Landwirte gefragt und dabei kamen die "Erntehits 2017" heraus. Ton an und ab geht's 🎶😀🚜</a:t>
                      </a:r>
                      <a:endParaRPr lang="en-US" sz="1000"/>
                    </a:p>
                  </a:txBody>
                  <a:tcPr/>
                </a:tc>
                <a:tc>
                  <a:txBody>
                    <a:bodyPr/>
                    <a:lstStyle/>
                    <a:p>
                      <a:r>
                        <a:rPr lang="en-US" sz="1000"/>
                        <a:t>211267</a:t>
                      </a:r>
                    </a:p>
                  </a:txBody>
                  <a:tcPr/>
                </a:tc>
                <a:tc>
                  <a:txBody>
                    <a:bodyPr/>
                    <a:lstStyle/>
                    <a:p>
                      <a:r>
                        <a:rPr lang="en-US" sz="1000"/>
                        <a:t>91523</a:t>
                      </a:r>
                    </a:p>
                  </a:txBody>
                  <a:tcPr/>
                </a:tc>
                <a:tc>
                  <a:txBody>
                    <a:bodyPr/>
                    <a:lstStyle/>
                    <a:p>
                      <a:r>
                        <a:rPr lang="en-US" sz="1000"/>
                        <a:t>7%</a:t>
                      </a:r>
                    </a:p>
                  </a:txBody>
                  <a:tcPr/>
                </a:tc>
                <a:tc>
                  <a:txBody>
                    <a:bodyPr/>
                    <a:lstStyle/>
                    <a:p>
                      <a:r>
                        <a:rPr lang="en-US" sz="1000"/>
                        <a:t>3:25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71564334"/>
                  </a:ext>
                </a:extLst>
              </a:tr>
              <a:tr h="370840">
                <a:tc>
                  <a:txBody>
                    <a:bodyPr/>
                    <a:lstStyle/>
                    <a:p>
                      <a:r>
                        <a:rPr lang="de-DE" sz="1000" b="1"/>
                        <a:t>NDR 2 - 2017-10-19 19:43:05</a:t>
                      </a:r>
                      <a:r>
                        <a:rPr lang="de-DE" sz="1000"/>
                        <a:t>
Das Insektensterben muss aufhören. Sonst kriegen wir richtige Probleme. 😐🐝🐛</a:t>
                      </a:r>
                      <a:endParaRPr lang="en-US" sz="1000"/>
                    </a:p>
                  </a:txBody>
                  <a:tcPr/>
                </a:tc>
                <a:tc>
                  <a:txBody>
                    <a:bodyPr/>
                    <a:lstStyle/>
                    <a:p>
                      <a:r>
                        <a:rPr lang="en-US" sz="1000"/>
                        <a:t>198901</a:t>
                      </a:r>
                    </a:p>
                  </a:txBody>
                  <a:tcPr/>
                </a:tc>
                <a:tc>
                  <a:txBody>
                    <a:bodyPr/>
                    <a:lstStyle/>
                    <a:p>
                      <a:r>
                        <a:rPr lang="en-US" sz="1000"/>
                        <a:t>81127</a:t>
                      </a:r>
                    </a:p>
                  </a:txBody>
                  <a:tcPr/>
                </a:tc>
                <a:tc>
                  <a:txBody>
                    <a:bodyPr/>
                    <a:lstStyle/>
                    <a:p>
                      <a:r>
                        <a:rPr lang="en-US" sz="1000"/>
                        <a:t>13%</a:t>
                      </a:r>
                    </a:p>
                  </a:txBody>
                  <a:tcPr/>
                </a:tc>
                <a:tc>
                  <a:txBody>
                    <a:bodyPr/>
                    <a:lstStyle/>
                    <a:p>
                      <a:r>
                        <a:rPr lang="en-US" sz="1000"/>
                        <a:t>1:16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3363482"/>
                  </a:ext>
                </a:extLst>
              </a:tr>
            </a:tbl>
          </a:graphicData>
        </a:graphic>
      </p:graphicFrame>
      <p:sp>
        <p:nvSpPr>
          <p:cNvPr id="4" name="Text Placeholder 3">
            <a:extLst>
              <a:ext uri="{FF2B5EF4-FFF2-40B4-BE49-F238E27FC236}">
                <a16:creationId xmlns:a16="http://schemas.microsoft.com/office/drawing/2014/main" id="{7557335E-BB56-47C4-99D5-A53CBF50DC42}"/>
              </a:ext>
            </a:extLst>
          </p:cNvPr>
          <p:cNvSpPr>
            <a:spLocks noGrp="1"/>
          </p:cNvSpPr>
          <p:nvPr>
            <p:ph type="body" sz="quarter" idx="14"/>
          </p:nvPr>
        </p:nvSpPr>
        <p:spPr/>
        <p:txBody>
          <a:bodyPr/>
          <a:lstStyle/>
          <a:p>
            <a:r>
              <a:rPr lang="en-US"/>
              <a:t>01.10.2017 - 27.03.2018</a:t>
            </a:r>
          </a:p>
        </p:txBody>
      </p:sp>
    </p:spTree>
    <p:extLst>
      <p:ext uri="{BB962C8B-B14F-4D97-AF65-F5344CB8AC3E}">
        <p14:creationId xmlns:p14="http://schemas.microsoft.com/office/powerpoint/2010/main" val="37597578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79E8B-CDC7-4B43-BC33-63CCC05301AE}"/>
              </a:ext>
            </a:extLst>
          </p:cNvPr>
          <p:cNvSpPr>
            <a:spLocks noGrp="1"/>
          </p:cNvSpPr>
          <p:nvPr>
            <p:ph type="title"/>
          </p:nvPr>
        </p:nvSpPr>
        <p:spPr/>
        <p:txBody>
          <a:bodyPr/>
          <a:lstStyle/>
          <a:p>
            <a:r>
              <a:rPr lang="en-US"/>
              <a:t>Eigene Posts - Videostartrate - Export</a:t>
            </a:r>
          </a:p>
        </p:txBody>
      </p:sp>
      <p:graphicFrame>
        <p:nvGraphicFramePr>
          <p:cNvPr id="5" name="Table Placeholder 4">
            <a:extLst>
              <a:ext uri="{FF2B5EF4-FFF2-40B4-BE49-F238E27FC236}">
                <a16:creationId xmlns:a16="http://schemas.microsoft.com/office/drawing/2014/main" id="{7671E3C3-60EA-4BB7-B35B-3F3AA8DB69B7}"/>
              </a:ext>
            </a:extLst>
          </p:cNvPr>
          <p:cNvGraphicFramePr>
            <a:graphicFrameLocks noGrp="1"/>
          </p:cNvGraphicFramePr>
          <p:nvPr>
            <p:ph type="tbl" sz="quarter" idx="13"/>
            <p:extLst>
              <p:ext uri="{D42A27DB-BD31-4B8C-83A1-F6EECF244321}">
                <p14:modId xmlns:p14="http://schemas.microsoft.com/office/powerpoint/2010/main" val="3110368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84316929"/>
                    </a:ext>
                  </a:extLst>
                </a:gridCol>
                <a:gridCol w="822960">
                  <a:extLst>
                    <a:ext uri="{9D8B030D-6E8A-4147-A177-3AD203B41FA5}">
                      <a16:colId xmlns:a16="http://schemas.microsoft.com/office/drawing/2014/main" val="2846667665"/>
                    </a:ext>
                  </a:extLst>
                </a:gridCol>
                <a:gridCol w="822960">
                  <a:extLst>
                    <a:ext uri="{9D8B030D-6E8A-4147-A177-3AD203B41FA5}">
                      <a16:colId xmlns:a16="http://schemas.microsoft.com/office/drawing/2014/main" val="2125548789"/>
                    </a:ext>
                  </a:extLst>
                </a:gridCol>
                <a:gridCol w="822960">
                  <a:extLst>
                    <a:ext uri="{9D8B030D-6E8A-4147-A177-3AD203B41FA5}">
                      <a16:colId xmlns:a16="http://schemas.microsoft.com/office/drawing/2014/main" val="4264227215"/>
                    </a:ext>
                  </a:extLst>
                </a:gridCol>
                <a:gridCol w="822960">
                  <a:extLst>
                    <a:ext uri="{9D8B030D-6E8A-4147-A177-3AD203B41FA5}">
                      <a16:colId xmlns:a16="http://schemas.microsoft.com/office/drawing/2014/main" val="3511947225"/>
                    </a:ext>
                  </a:extLst>
                </a:gridCol>
                <a:gridCol w="822960">
                  <a:extLst>
                    <a:ext uri="{9D8B030D-6E8A-4147-A177-3AD203B41FA5}">
                      <a16:colId xmlns:a16="http://schemas.microsoft.com/office/drawing/2014/main" val="1246188939"/>
                    </a:ext>
                  </a:extLst>
                </a:gridCol>
                <a:gridCol w="822960">
                  <a:extLst>
                    <a:ext uri="{9D8B030D-6E8A-4147-A177-3AD203B41FA5}">
                      <a16:colId xmlns:a16="http://schemas.microsoft.com/office/drawing/2014/main" val="2955586866"/>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280061749"/>
                  </a:ext>
                </a:extLst>
              </a:tr>
              <a:tr h="370840">
                <a:tc>
                  <a:txBody>
                    <a:bodyPr/>
                    <a:lstStyle/>
                    <a:p>
                      <a:r>
                        <a:rPr lang="de-DE" sz="1000" b="1"/>
                        <a:t>NDR 2 - 2017-12-20 16:32:57</a:t>
                      </a:r>
                      <a:r>
                        <a:rPr lang="de-DE" sz="1000"/>
                        <a:t>
Warum liegt hier eigentlich Konfetti rum? Keine Ahnung,  wünscht euch doch was...  😂 #NDR2HITMIX</a:t>
                      </a:r>
                      <a:endParaRPr lang="en-US" sz="1000"/>
                    </a:p>
                  </a:txBody>
                  <a:tcPr/>
                </a:tc>
                <a:tc>
                  <a:txBody>
                    <a:bodyPr/>
                    <a:lstStyle/>
                    <a:p>
                      <a:r>
                        <a:rPr lang="en-US" sz="1000"/>
                        <a:t>57.18%</a:t>
                      </a:r>
                    </a:p>
                  </a:txBody>
                  <a:tcPr/>
                </a:tc>
                <a:tc>
                  <a:txBody>
                    <a:bodyPr/>
                    <a:lstStyle/>
                    <a:p>
                      <a:r>
                        <a:rPr lang="en-US" sz="1000"/>
                        <a:t>57.18%</a:t>
                      </a:r>
                    </a:p>
                  </a:txBody>
                  <a:tcPr/>
                </a:tc>
                <a:tc>
                  <a:txBody>
                    <a:bodyPr/>
                    <a:lstStyle/>
                    <a:p>
                      <a:r>
                        <a:rPr lang="en-US" sz="1000"/>
                        <a:t>15279</a:t>
                      </a:r>
                    </a:p>
                  </a:txBody>
                  <a:tcPr/>
                </a:tc>
                <a:tc>
                  <a:txBody>
                    <a:bodyPr/>
                    <a:lstStyle/>
                    <a:p>
                      <a:r>
                        <a:rPr lang="en-US" sz="1000"/>
                        <a:t>24521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92142745"/>
                  </a:ext>
                </a:extLst>
              </a:tr>
              <a:tr h="370840">
                <a:tc>
                  <a:txBody>
                    <a:bodyPr/>
                    <a:lstStyle/>
                    <a:p>
                      <a:r>
                        <a:rPr lang="de-DE" sz="1000" b="1"/>
                        <a:t>NDR 2 - 2018-01-19 18:42:00</a:t>
                      </a:r>
                      <a:r>
                        <a:rPr lang="de-DE" sz="1000"/>
                        <a:t>
Hoch die 🙌, Wochenende!  🤩 🎉
via GIPHY</a:t>
                      </a:r>
                      <a:endParaRPr lang="en-US" sz="1000"/>
                    </a:p>
                  </a:txBody>
                  <a:tcPr/>
                </a:tc>
                <a:tc>
                  <a:txBody>
                    <a:bodyPr/>
                    <a:lstStyle/>
                    <a:p>
                      <a:r>
                        <a:rPr lang="en-US" sz="1000"/>
                        <a:t>49.19%</a:t>
                      </a:r>
                    </a:p>
                  </a:txBody>
                  <a:tcPr/>
                </a:tc>
                <a:tc>
                  <a:txBody>
                    <a:bodyPr/>
                    <a:lstStyle/>
                    <a:p>
                      <a:r>
                        <a:rPr lang="en-US" sz="1000"/>
                        <a:t>49.19%</a:t>
                      </a:r>
                    </a:p>
                  </a:txBody>
                  <a:tcPr/>
                </a:tc>
                <a:tc>
                  <a:txBody>
                    <a:bodyPr/>
                    <a:lstStyle/>
                    <a:p>
                      <a:r>
                        <a:rPr lang="en-US" sz="1000"/>
                        <a:t>43553</a:t>
                      </a:r>
                    </a:p>
                  </a:txBody>
                  <a:tcPr/>
                </a:tc>
                <a:tc>
                  <a:txBody>
                    <a:bodyPr/>
                    <a:lstStyle/>
                    <a:p>
                      <a:r>
                        <a:rPr lang="en-US" sz="1000"/>
                        <a:t>82375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46090198"/>
                  </a:ext>
                </a:extLst>
              </a:tr>
              <a:tr h="370840">
                <a:tc>
                  <a:txBody>
                    <a:bodyPr/>
                    <a:lstStyle/>
                    <a:p>
                      <a:r>
                        <a:rPr lang="de-DE" sz="1000" b="1"/>
                        <a:t>NDR 2 - 2018-03-07 17:19:08</a:t>
                      </a:r>
                      <a:r>
                        <a:rPr lang="de-DE" sz="1000"/>
                        <a:t>
Habt ihr sie gerochen? 👃 😷
Die größte Blüte der Welt lässt Jahre auf sich warten 🕰️  Und zack ist das Naturschauspiel in Göttingen auch schon wieder vorbei. 🌱</a:t>
                      </a:r>
                      <a:endParaRPr lang="en-US" sz="1000"/>
                    </a:p>
                  </a:txBody>
                  <a:tcPr/>
                </a:tc>
                <a:tc>
                  <a:txBody>
                    <a:bodyPr/>
                    <a:lstStyle/>
                    <a:p>
                      <a:r>
                        <a:rPr lang="en-US" sz="1000"/>
                        <a:t>44.94%</a:t>
                      </a:r>
                    </a:p>
                  </a:txBody>
                  <a:tcPr/>
                </a:tc>
                <a:tc>
                  <a:txBody>
                    <a:bodyPr/>
                    <a:lstStyle/>
                    <a:p>
                      <a:r>
                        <a:rPr lang="en-US" sz="1000"/>
                        <a:t>70.22%</a:t>
                      </a:r>
                    </a:p>
                  </a:txBody>
                  <a:tcPr/>
                </a:tc>
                <a:tc>
                  <a:txBody>
                    <a:bodyPr/>
                    <a:lstStyle/>
                    <a:p>
                      <a:r>
                        <a:rPr lang="en-US" sz="1000"/>
                        <a:t>14099</a:t>
                      </a:r>
                    </a:p>
                  </a:txBody>
                  <a:tcPr/>
                </a:tc>
                <a:tc>
                  <a:txBody>
                    <a:bodyPr/>
                    <a:lstStyle/>
                    <a:p>
                      <a:r>
                        <a:rPr lang="en-US" sz="1000"/>
                        <a:t>31375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31243186"/>
                  </a:ext>
                </a:extLst>
              </a:tr>
              <a:tr h="370840">
                <a:tc>
                  <a:txBody>
                    <a:bodyPr/>
                    <a:lstStyle/>
                    <a:p>
                      <a:r>
                        <a:rPr lang="de-DE" sz="1000" b="1"/>
                        <a:t>NDR 2 - 2018-03-25 11:30:00</a:t>
                      </a:r>
                      <a:r>
                        <a:rPr lang="de-DE" sz="1000"/>
                        <a:t>
Starke Maßnahme gegen Gaffer In Sachsen-Anhalt - weil sich Rettungskräfte nicht mehr anders zu helfen wissen. 
______________________________________
Hintergrund ▶️ mdr.de/s/sichtschutzgegengaffer</a:t>
                      </a:r>
                      <a:endParaRPr lang="en-US" sz="1000"/>
                    </a:p>
                  </a:txBody>
                  <a:tcPr/>
                </a:tc>
                <a:tc>
                  <a:txBody>
                    <a:bodyPr/>
                    <a:lstStyle/>
                    <a:p>
                      <a:r>
                        <a:rPr lang="en-US" sz="1000"/>
                        <a:t>41.07%</a:t>
                      </a:r>
                    </a:p>
                  </a:txBody>
                  <a:tcPr/>
                </a:tc>
                <a:tc>
                  <a:txBody>
                    <a:bodyPr/>
                    <a:lstStyle/>
                    <a:p>
                      <a:r>
                        <a:rPr lang="en-US" sz="1000"/>
                        <a:t>55.77%</a:t>
                      </a:r>
                    </a:p>
                  </a:txBody>
                  <a:tcPr/>
                </a:tc>
                <a:tc>
                  <a:txBody>
                    <a:bodyPr/>
                    <a:lstStyle/>
                    <a:p>
                      <a:r>
                        <a:rPr lang="en-US" sz="1000"/>
                        <a:t>19390</a:t>
                      </a:r>
                    </a:p>
                  </a:txBody>
                  <a:tcPr/>
                </a:tc>
                <a:tc>
                  <a:txBody>
                    <a:bodyPr/>
                    <a:lstStyle/>
                    <a:p>
                      <a:r>
                        <a:rPr lang="en-US" sz="1000"/>
                        <a:t>46903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13166807"/>
                  </a:ext>
                </a:extLst>
              </a:tr>
              <a:tr h="370840">
                <a:tc>
                  <a:txBody>
                    <a:bodyPr/>
                    <a:lstStyle/>
                    <a:p>
                      <a:r>
                        <a:rPr lang="de-DE" sz="1000" b="1"/>
                        <a:t>NDR 2 - 2017-12-20 19:09:17</a:t>
                      </a:r>
                      <a:r>
                        <a:rPr lang="de-DE" sz="1000"/>
                        <a:t>
"The Machine" hat seinem Namen alle Ehre gemacht! 😉🚘🙈</a:t>
                      </a:r>
                      <a:endParaRPr lang="en-US" sz="1000"/>
                    </a:p>
                  </a:txBody>
                  <a:tcPr/>
                </a:tc>
                <a:tc>
                  <a:txBody>
                    <a:bodyPr/>
                    <a:lstStyle/>
                    <a:p>
                      <a:r>
                        <a:rPr lang="en-US" sz="1000"/>
                        <a:t>39.83%</a:t>
                      </a:r>
                    </a:p>
                  </a:txBody>
                  <a:tcPr/>
                </a:tc>
                <a:tc>
                  <a:txBody>
                    <a:bodyPr/>
                    <a:lstStyle/>
                    <a:p>
                      <a:r>
                        <a:rPr lang="en-US" sz="1000"/>
                        <a:t>51.10%</a:t>
                      </a:r>
                    </a:p>
                  </a:txBody>
                  <a:tcPr/>
                </a:tc>
                <a:tc>
                  <a:txBody>
                    <a:bodyPr/>
                    <a:lstStyle/>
                    <a:p>
                      <a:r>
                        <a:rPr lang="en-US" sz="1000"/>
                        <a:t>41737</a:t>
                      </a:r>
                    </a:p>
                  </a:txBody>
                  <a:tcPr/>
                </a:tc>
                <a:tc>
                  <a:txBody>
                    <a:bodyPr/>
                    <a:lstStyle/>
                    <a:p>
                      <a:r>
                        <a:rPr lang="en-US" sz="1000"/>
                        <a:t>103117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56766805"/>
                  </a:ext>
                </a:extLst>
              </a:tr>
            </a:tbl>
          </a:graphicData>
        </a:graphic>
      </p:graphicFrame>
      <p:sp>
        <p:nvSpPr>
          <p:cNvPr id="4" name="Text Placeholder 3">
            <a:extLst>
              <a:ext uri="{FF2B5EF4-FFF2-40B4-BE49-F238E27FC236}">
                <a16:creationId xmlns:a16="http://schemas.microsoft.com/office/drawing/2014/main" id="{FE9BBF31-916A-4BF0-890E-4B5DF19A42BB}"/>
              </a:ext>
            </a:extLst>
          </p:cNvPr>
          <p:cNvSpPr>
            <a:spLocks noGrp="1"/>
          </p:cNvSpPr>
          <p:nvPr>
            <p:ph type="body" sz="quarter" idx="14"/>
          </p:nvPr>
        </p:nvSpPr>
        <p:spPr/>
        <p:txBody>
          <a:bodyPr/>
          <a:lstStyle/>
          <a:p>
            <a:r>
              <a:rPr lang="en-US"/>
              <a:t>01.10.2017 - 27.03.2018</a:t>
            </a:r>
          </a:p>
        </p:txBody>
      </p:sp>
    </p:spTree>
    <p:extLst>
      <p:ext uri="{BB962C8B-B14F-4D97-AF65-F5344CB8AC3E}">
        <p14:creationId xmlns:p14="http://schemas.microsoft.com/office/powerpoint/2010/main" val="12235348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5F063-44DC-44F9-80C3-064605D3FBA7}"/>
              </a:ext>
            </a:extLst>
          </p:cNvPr>
          <p:cNvSpPr>
            <a:spLocks noGrp="1"/>
          </p:cNvSpPr>
          <p:nvPr>
            <p:ph type="title"/>
          </p:nvPr>
        </p:nvSpPr>
        <p:spPr/>
        <p:txBody>
          <a:bodyPr/>
          <a:lstStyle/>
          <a:p>
            <a:r>
              <a:rPr lang="en-US"/>
              <a:t>Eigene Posts - Videostartrate - Flop - Export</a:t>
            </a:r>
          </a:p>
        </p:txBody>
      </p:sp>
      <p:graphicFrame>
        <p:nvGraphicFramePr>
          <p:cNvPr id="5" name="Table Placeholder 4">
            <a:extLst>
              <a:ext uri="{FF2B5EF4-FFF2-40B4-BE49-F238E27FC236}">
                <a16:creationId xmlns:a16="http://schemas.microsoft.com/office/drawing/2014/main" id="{C7D8C8A6-46E7-4354-A2C1-DE29B511EE1D}"/>
              </a:ext>
            </a:extLst>
          </p:cNvPr>
          <p:cNvGraphicFramePr>
            <a:graphicFrameLocks noGrp="1"/>
          </p:cNvGraphicFramePr>
          <p:nvPr>
            <p:ph type="tbl" sz="quarter" idx="13"/>
            <p:extLst>
              <p:ext uri="{D42A27DB-BD31-4B8C-83A1-F6EECF244321}">
                <p14:modId xmlns:p14="http://schemas.microsoft.com/office/powerpoint/2010/main" val="3146514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15868706"/>
                    </a:ext>
                  </a:extLst>
                </a:gridCol>
                <a:gridCol w="822960">
                  <a:extLst>
                    <a:ext uri="{9D8B030D-6E8A-4147-A177-3AD203B41FA5}">
                      <a16:colId xmlns:a16="http://schemas.microsoft.com/office/drawing/2014/main" val="69963759"/>
                    </a:ext>
                  </a:extLst>
                </a:gridCol>
                <a:gridCol w="822960">
                  <a:extLst>
                    <a:ext uri="{9D8B030D-6E8A-4147-A177-3AD203B41FA5}">
                      <a16:colId xmlns:a16="http://schemas.microsoft.com/office/drawing/2014/main" val="3935344205"/>
                    </a:ext>
                  </a:extLst>
                </a:gridCol>
                <a:gridCol w="822960">
                  <a:extLst>
                    <a:ext uri="{9D8B030D-6E8A-4147-A177-3AD203B41FA5}">
                      <a16:colId xmlns:a16="http://schemas.microsoft.com/office/drawing/2014/main" val="670118878"/>
                    </a:ext>
                  </a:extLst>
                </a:gridCol>
                <a:gridCol w="822960">
                  <a:extLst>
                    <a:ext uri="{9D8B030D-6E8A-4147-A177-3AD203B41FA5}">
                      <a16:colId xmlns:a16="http://schemas.microsoft.com/office/drawing/2014/main" val="786517795"/>
                    </a:ext>
                  </a:extLst>
                </a:gridCol>
                <a:gridCol w="822960">
                  <a:extLst>
                    <a:ext uri="{9D8B030D-6E8A-4147-A177-3AD203B41FA5}">
                      <a16:colId xmlns:a16="http://schemas.microsoft.com/office/drawing/2014/main" val="2779996702"/>
                    </a:ext>
                  </a:extLst>
                </a:gridCol>
                <a:gridCol w="822960">
                  <a:extLst>
                    <a:ext uri="{9D8B030D-6E8A-4147-A177-3AD203B41FA5}">
                      <a16:colId xmlns:a16="http://schemas.microsoft.com/office/drawing/2014/main" val="869145654"/>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364997455"/>
                  </a:ext>
                </a:extLst>
              </a:tr>
              <a:tr h="370840">
                <a:tc>
                  <a:txBody>
                    <a:bodyPr/>
                    <a:lstStyle/>
                    <a:p>
                      <a:r>
                        <a:rPr lang="de-DE" sz="1000" b="1"/>
                        <a:t>NDR 2 - 2018-01-02 05:32:39</a:t>
                      </a:r>
                      <a:r>
                        <a:rPr lang="de-DE" sz="1000"/>
                        <a:t>
Der unglaubliche Fensterputzer-Walzer: Schöner kann man kein gutes neues Jahr wünschen! Frohes Neues!!! 🎇🤩</a:t>
                      </a:r>
                      <a:endParaRPr lang="en-US" sz="1000"/>
                    </a:p>
                  </a:txBody>
                  <a:tcPr/>
                </a:tc>
                <a:tc>
                  <a:txBody>
                    <a:bodyPr/>
                    <a:lstStyle/>
                    <a:p>
                      <a:r>
                        <a:rPr lang="en-US" sz="1000"/>
                        <a:t>0.0%</a:t>
                      </a:r>
                    </a:p>
                  </a:txBody>
                  <a:tcPr/>
                </a:tc>
                <a:tc>
                  <a:txBody>
                    <a:bodyPr/>
                    <a:lstStyle/>
                    <a:p>
                      <a:r>
                        <a:rPr lang="en-US" sz="1000"/>
                        <a:t>34.2%</a:t>
                      </a:r>
                    </a:p>
                  </a:txBody>
                  <a:tcPr/>
                </a:tc>
                <a:tc>
                  <a:txBody>
                    <a:bodyPr/>
                    <a:lstStyle/>
                    <a:p>
                      <a:r>
                        <a:rPr lang="en-US" sz="1000"/>
                        <a:t>0</a:t>
                      </a:r>
                    </a:p>
                  </a:txBody>
                  <a:tcPr/>
                </a:tc>
                <a:tc>
                  <a:txBody>
                    <a:bodyPr/>
                    <a:lstStyle/>
                    <a:p>
                      <a:r>
                        <a:rPr lang="en-US" sz="1000"/>
                        <a:t>43676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29534335"/>
                  </a:ext>
                </a:extLst>
              </a:tr>
              <a:tr h="370840">
                <a:tc>
                  <a:txBody>
                    <a:bodyPr/>
                    <a:lstStyle/>
                    <a:p>
                      <a:r>
                        <a:rPr lang="de-DE" sz="1000" b="1"/>
                        <a:t>NDR 2 - 2018-01-04 19:00:00</a:t>
                      </a:r>
                      <a:r>
                        <a:rPr lang="de-DE" sz="1000"/>
                        <a:t>
Wer ist betroffen, was ist zu tun? Antworten auf Fragen zur Sicherheitslücke in Prozessoren. 👾</a:t>
                      </a:r>
                      <a:endParaRPr lang="en-US" sz="1000"/>
                    </a:p>
                  </a:txBody>
                  <a:tcPr/>
                </a:tc>
                <a:tc>
                  <a:txBody>
                    <a:bodyPr/>
                    <a:lstStyle/>
                    <a:p>
                      <a:r>
                        <a:rPr lang="en-US" sz="1000"/>
                        <a:t>0.0%</a:t>
                      </a:r>
                    </a:p>
                  </a:txBody>
                  <a:tcPr/>
                </a:tc>
                <a:tc>
                  <a:txBody>
                    <a:bodyPr/>
                    <a:lstStyle/>
                    <a:p>
                      <a:r>
                        <a:rPr lang="en-US" sz="1000"/>
                        <a:t>36.8%</a:t>
                      </a:r>
                    </a:p>
                  </a:txBody>
                  <a:tcPr/>
                </a:tc>
                <a:tc>
                  <a:txBody>
                    <a:bodyPr/>
                    <a:lstStyle/>
                    <a:p>
                      <a:r>
                        <a:rPr lang="en-US" sz="1000"/>
                        <a:t>0</a:t>
                      </a:r>
                    </a:p>
                  </a:txBody>
                  <a:tcPr/>
                </a:tc>
                <a:tc>
                  <a:txBody>
                    <a:bodyPr/>
                    <a:lstStyle/>
                    <a:p>
                      <a:r>
                        <a:rPr lang="en-US" sz="1000"/>
                        <a:t>18870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81613857"/>
                  </a:ext>
                </a:extLst>
              </a:tr>
              <a:tr h="370840">
                <a:tc>
                  <a:txBody>
                    <a:bodyPr/>
                    <a:lstStyle/>
                    <a:p>
                      <a:r>
                        <a:rPr lang="de-DE" sz="1000" b="1"/>
                        <a:t>NDR 2 - 2017-12-27 14:39:52</a:t>
                      </a:r>
                      <a:r>
                        <a:rPr lang="de-DE" sz="1000"/>
                        <a:t>
Ein bisschen Spaß muss sein! Neben ernsten Themen blieb beim Interview von Prinz Harry mit Barack Obama für BBC Four auch noch Zeit für eine kurze, knackige Fragerunde. 😉</a:t>
                      </a:r>
                      <a:endParaRPr lang="en-US" sz="1000"/>
                    </a:p>
                  </a:txBody>
                  <a:tcPr/>
                </a:tc>
                <a:tc>
                  <a:txBody>
                    <a:bodyPr/>
                    <a:lstStyle/>
                    <a:p>
                      <a:r>
                        <a:rPr lang="en-US" sz="1000"/>
                        <a:t>0.0%</a:t>
                      </a:r>
                    </a:p>
                  </a:txBody>
                  <a:tcPr/>
                </a:tc>
                <a:tc>
                  <a:txBody>
                    <a:bodyPr/>
                    <a:lstStyle/>
                    <a:p>
                      <a:r>
                        <a:rPr lang="en-US" sz="1000"/>
                        <a:t>36.6%</a:t>
                      </a:r>
                    </a:p>
                  </a:txBody>
                  <a:tcPr/>
                </a:tc>
                <a:tc>
                  <a:txBody>
                    <a:bodyPr/>
                    <a:lstStyle/>
                    <a:p>
                      <a:r>
                        <a:rPr lang="en-US" sz="1000"/>
                        <a:t>0</a:t>
                      </a:r>
                    </a:p>
                  </a:txBody>
                  <a:tcPr/>
                </a:tc>
                <a:tc>
                  <a:txBody>
                    <a:bodyPr/>
                    <a:lstStyle/>
                    <a:p>
                      <a:r>
                        <a:rPr lang="en-US" sz="1000"/>
                        <a:t>30627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36112458"/>
                  </a:ext>
                </a:extLst>
              </a:tr>
              <a:tr h="370840">
                <a:tc>
                  <a:txBody>
                    <a:bodyPr/>
                    <a:lstStyle/>
                    <a:p>
                      <a:r>
                        <a:rPr lang="de-DE" sz="1000" b="1"/>
                        <a:t>NDR 2 - 2017-12-22 19:34:27</a:t>
                      </a:r>
                      <a:r>
                        <a:rPr lang="de-DE" sz="1000"/>
                        <a:t>
Stellt euch vor: Es ist Weihnachten - und alle sagen, was sie denken. 😂🎄</a:t>
                      </a:r>
                      <a:endParaRPr lang="en-US" sz="1000"/>
                    </a:p>
                  </a:txBody>
                  <a:tcPr/>
                </a:tc>
                <a:tc>
                  <a:txBody>
                    <a:bodyPr/>
                    <a:lstStyle/>
                    <a:p>
                      <a:r>
                        <a:rPr lang="en-US" sz="1000"/>
                        <a:t>0.0%</a:t>
                      </a:r>
                    </a:p>
                  </a:txBody>
                  <a:tcPr/>
                </a:tc>
                <a:tc>
                  <a:txBody>
                    <a:bodyPr/>
                    <a:lstStyle/>
                    <a:p>
                      <a:r>
                        <a:rPr lang="en-US" sz="1000"/>
                        <a:t>27.4%</a:t>
                      </a:r>
                    </a:p>
                  </a:txBody>
                  <a:tcPr/>
                </a:tc>
                <a:tc>
                  <a:txBody>
                    <a:bodyPr/>
                    <a:lstStyle/>
                    <a:p>
                      <a:r>
                        <a:rPr lang="en-US" sz="1000"/>
                        <a:t>0</a:t>
                      </a:r>
                    </a:p>
                  </a:txBody>
                  <a:tcPr/>
                </a:tc>
                <a:tc>
                  <a:txBody>
                    <a:bodyPr/>
                    <a:lstStyle/>
                    <a:p>
                      <a:r>
                        <a:rPr lang="en-US" sz="1000"/>
                        <a:t>67734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93707509"/>
                  </a:ext>
                </a:extLst>
              </a:tr>
              <a:tr h="370840">
                <a:tc>
                  <a:txBody>
                    <a:bodyPr/>
                    <a:lstStyle/>
                    <a:p>
                      <a:r>
                        <a:rPr lang="de-DE" sz="1000" b="1"/>
                        <a:t>NDR 2 - 2017-12-19 10:52:58</a:t>
                      </a:r>
                      <a:r>
                        <a:rPr lang="de-DE" sz="1000"/>
                        <a:t>
Vor 47 Jahren trugen die Wölfe das erste Elfmeterschießen im Pokal aus - und die Zuschauer waren damals mitten drin statt nur dabei! 😆⚽️👍
Heute ab 20.45 Uhr: DFB-Pokal Achtelfinale: VfL Wolfsburg zu Gast beim 1. FC Nürnberg.</a:t>
                      </a:r>
                      <a:endParaRPr lang="en-US" sz="1000"/>
                    </a:p>
                  </a:txBody>
                  <a:tcPr/>
                </a:tc>
                <a:tc>
                  <a:txBody>
                    <a:bodyPr/>
                    <a:lstStyle/>
                    <a:p>
                      <a:r>
                        <a:rPr lang="en-US" sz="1000"/>
                        <a:t>0.0%</a:t>
                      </a:r>
                    </a:p>
                  </a:txBody>
                  <a:tcPr/>
                </a:tc>
                <a:tc>
                  <a:txBody>
                    <a:bodyPr/>
                    <a:lstStyle/>
                    <a:p>
                      <a:r>
                        <a:rPr lang="en-US" sz="1000"/>
                        <a:t>33.9%</a:t>
                      </a:r>
                    </a:p>
                  </a:txBody>
                  <a:tcPr/>
                </a:tc>
                <a:tc>
                  <a:txBody>
                    <a:bodyPr/>
                    <a:lstStyle/>
                    <a:p>
                      <a:r>
                        <a:rPr lang="en-US" sz="1000"/>
                        <a:t>0</a:t>
                      </a:r>
                    </a:p>
                  </a:txBody>
                  <a:tcPr/>
                </a:tc>
                <a:tc>
                  <a:txBody>
                    <a:bodyPr/>
                    <a:lstStyle/>
                    <a:p>
                      <a:r>
                        <a:rPr lang="en-US" sz="1000"/>
                        <a:t>38456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24221615"/>
                  </a:ext>
                </a:extLst>
              </a:tr>
            </a:tbl>
          </a:graphicData>
        </a:graphic>
      </p:graphicFrame>
      <p:sp>
        <p:nvSpPr>
          <p:cNvPr id="4" name="Text Placeholder 3">
            <a:extLst>
              <a:ext uri="{FF2B5EF4-FFF2-40B4-BE49-F238E27FC236}">
                <a16:creationId xmlns:a16="http://schemas.microsoft.com/office/drawing/2014/main" id="{9277465C-69B9-4C21-8BC6-1BD7F9B52657}"/>
              </a:ext>
            </a:extLst>
          </p:cNvPr>
          <p:cNvSpPr>
            <a:spLocks noGrp="1"/>
          </p:cNvSpPr>
          <p:nvPr>
            <p:ph type="body" sz="quarter" idx="14"/>
          </p:nvPr>
        </p:nvSpPr>
        <p:spPr/>
        <p:txBody>
          <a:bodyPr/>
          <a:lstStyle/>
          <a:p>
            <a:r>
              <a:rPr lang="en-US"/>
              <a:t>01.10.2017 - 27.03.2018</a:t>
            </a:r>
          </a:p>
        </p:txBody>
      </p:sp>
    </p:spTree>
    <p:extLst>
      <p:ext uri="{BB962C8B-B14F-4D97-AF65-F5344CB8AC3E}">
        <p14:creationId xmlns:p14="http://schemas.microsoft.com/office/powerpoint/2010/main" val="1482169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F78C7-A509-4BD5-83A5-D84ED598BD86}"/>
              </a:ext>
            </a:extLst>
          </p:cNvPr>
          <p:cNvSpPr>
            <a:spLocks noGrp="1"/>
          </p:cNvSpPr>
          <p:nvPr>
            <p:ph type="title"/>
          </p:nvPr>
        </p:nvSpPr>
        <p:spPr/>
        <p:txBody>
          <a:bodyPr/>
          <a:lstStyle/>
          <a:p>
            <a:r>
              <a:rPr lang="de-DE"/>
              <a:t>Eigene Posts - Potenzielle Reichweite - Export</a:t>
            </a:r>
            <a:endParaRPr lang="en-US"/>
          </a:p>
        </p:txBody>
      </p:sp>
      <p:graphicFrame>
        <p:nvGraphicFramePr>
          <p:cNvPr id="5" name="Table Placeholder 4">
            <a:extLst>
              <a:ext uri="{FF2B5EF4-FFF2-40B4-BE49-F238E27FC236}">
                <a16:creationId xmlns:a16="http://schemas.microsoft.com/office/drawing/2014/main" id="{B39E10C2-871C-4AD4-AD18-5251CF8FCDD6}"/>
              </a:ext>
            </a:extLst>
          </p:cNvPr>
          <p:cNvGraphicFramePr>
            <a:graphicFrameLocks noGrp="1"/>
          </p:cNvGraphicFramePr>
          <p:nvPr>
            <p:ph type="tbl" sz="quarter" idx="13"/>
            <p:extLst>
              <p:ext uri="{D42A27DB-BD31-4B8C-83A1-F6EECF244321}">
                <p14:modId xmlns:p14="http://schemas.microsoft.com/office/powerpoint/2010/main" val="1265216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38711122"/>
                    </a:ext>
                  </a:extLst>
                </a:gridCol>
                <a:gridCol w="822960">
                  <a:extLst>
                    <a:ext uri="{9D8B030D-6E8A-4147-A177-3AD203B41FA5}">
                      <a16:colId xmlns:a16="http://schemas.microsoft.com/office/drawing/2014/main" val="928846091"/>
                    </a:ext>
                  </a:extLst>
                </a:gridCol>
                <a:gridCol w="822960">
                  <a:extLst>
                    <a:ext uri="{9D8B030D-6E8A-4147-A177-3AD203B41FA5}">
                      <a16:colId xmlns:a16="http://schemas.microsoft.com/office/drawing/2014/main" val="4198012916"/>
                    </a:ext>
                  </a:extLst>
                </a:gridCol>
                <a:gridCol w="822960">
                  <a:extLst>
                    <a:ext uri="{9D8B030D-6E8A-4147-A177-3AD203B41FA5}">
                      <a16:colId xmlns:a16="http://schemas.microsoft.com/office/drawing/2014/main" val="1687171446"/>
                    </a:ext>
                  </a:extLst>
                </a:gridCol>
                <a:gridCol w="822960">
                  <a:extLst>
                    <a:ext uri="{9D8B030D-6E8A-4147-A177-3AD203B41FA5}">
                      <a16:colId xmlns:a16="http://schemas.microsoft.com/office/drawing/2014/main" val="2148908541"/>
                    </a:ext>
                  </a:extLst>
                </a:gridCol>
                <a:gridCol w="822960">
                  <a:extLst>
                    <a:ext uri="{9D8B030D-6E8A-4147-A177-3AD203B41FA5}">
                      <a16:colId xmlns:a16="http://schemas.microsoft.com/office/drawing/2014/main" val="1944757110"/>
                    </a:ext>
                  </a:extLst>
                </a:gridCol>
                <a:gridCol w="411480">
                  <a:extLst>
                    <a:ext uri="{9D8B030D-6E8A-4147-A177-3AD203B41FA5}">
                      <a16:colId xmlns:a16="http://schemas.microsoft.com/office/drawing/2014/main" val="3289657253"/>
                    </a:ext>
                  </a:extLst>
                </a:gridCol>
                <a:gridCol w="822960">
                  <a:extLst>
                    <a:ext uri="{9D8B030D-6E8A-4147-A177-3AD203B41FA5}">
                      <a16:colId xmlns:a16="http://schemas.microsoft.com/office/drawing/2014/main" val="2214809210"/>
                    </a:ext>
                  </a:extLst>
                </a:gridCol>
                <a:gridCol w="822960">
                  <a:extLst>
                    <a:ext uri="{9D8B030D-6E8A-4147-A177-3AD203B41FA5}">
                      <a16:colId xmlns:a16="http://schemas.microsoft.com/office/drawing/2014/main" val="85624359"/>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74829991"/>
                  </a:ext>
                </a:extLst>
              </a:tr>
              <a:tr h="370840">
                <a:tc>
                  <a:txBody>
                    <a:bodyPr/>
                    <a:lstStyle/>
                    <a:p>
                      <a:r>
                        <a:rPr lang="de-DE" sz="1000" b="1"/>
                        <a:t>NDR 2 - 2018-03-07 12:00:00</a:t>
                      </a:r>
                      <a:r>
                        <a:rPr lang="de-DE" sz="1000"/>
                        <a:t>
Was kommt bei euch so auf den Tisch? Paleo-flexitarisch, low carb, vegan oder glutenfrei? 🤔😉🍴</a:t>
                      </a:r>
                      <a:endParaRPr lang="en-US" sz="1000"/>
                    </a:p>
                  </a:txBody>
                  <a:tcPr/>
                </a:tc>
                <a:tc>
                  <a:txBody>
                    <a:bodyPr/>
                    <a:lstStyle/>
                    <a:p>
                      <a:r>
                        <a:rPr lang="en-US" sz="1000"/>
                        <a:t>2610556</a:t>
                      </a:r>
                    </a:p>
                  </a:txBody>
                  <a:tcPr/>
                </a:tc>
                <a:tc>
                  <a:txBody>
                    <a:bodyPr/>
                    <a:lstStyle/>
                    <a:p>
                      <a:r>
                        <a:rPr lang="en-US" sz="1000"/>
                        <a:t>0</a:t>
                      </a:r>
                    </a:p>
                  </a:txBody>
                  <a:tcPr/>
                </a:tc>
                <a:tc>
                  <a:txBody>
                    <a:bodyPr/>
                    <a:lstStyle/>
                    <a:p>
                      <a:r>
                        <a:rPr lang="en-US" sz="1000"/>
                        <a:t>2455345</a:t>
                      </a:r>
                    </a:p>
                  </a:txBody>
                  <a:tcPr/>
                </a:tc>
                <a:tc>
                  <a:txBody>
                    <a:bodyPr/>
                    <a:lstStyle/>
                    <a:p>
                      <a:r>
                        <a:rPr lang="en-US" sz="1000"/>
                        <a:t>172001</a:t>
                      </a:r>
                    </a:p>
                  </a:txBody>
                  <a:tcPr/>
                </a:tc>
                <a:tc>
                  <a:txBody>
                    <a:bodyPr/>
                    <a:lstStyle/>
                    <a:p>
                      <a:r>
                        <a:rPr lang="en-US" sz="1000"/>
                        <a:t>2610556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27855475"/>
                  </a:ext>
                </a:extLst>
              </a:tr>
              <a:tr h="370840">
                <a:tc>
                  <a:txBody>
                    <a:bodyPr/>
                    <a:lstStyle/>
                    <a:p>
                      <a:r>
                        <a:rPr lang="de-DE" sz="1000" b="1"/>
                        <a:t>NDR 2 - 2017-10-04 10:59:14</a:t>
                      </a:r>
                      <a:r>
                        <a:rPr lang="de-DE" sz="1000"/>
                        <a:t>
Vorsicht, fiese Betrugswelle! ❗️❗️
Zurzeit rufen verstärkt Nummern aus Burundi, Tunesien und dem Tschad auf deutschen Handys an. Wenn’s klingelt: nicht rangehen &amp; bloß nicht zurückrufen! Sonst wird’s teuer.
Bitte teilen!</a:t>
                      </a:r>
                      <a:endParaRPr lang="en-US" sz="1000"/>
                    </a:p>
                  </a:txBody>
                  <a:tcPr/>
                </a:tc>
                <a:tc>
                  <a:txBody>
                    <a:bodyPr/>
                    <a:lstStyle/>
                    <a:p>
                      <a:r>
                        <a:rPr lang="en-US" sz="1000"/>
                        <a:t>1160848</a:t>
                      </a:r>
                    </a:p>
                  </a:txBody>
                  <a:tcPr/>
                </a:tc>
                <a:tc>
                  <a:txBody>
                    <a:bodyPr/>
                    <a:lstStyle/>
                    <a:p>
                      <a:r>
                        <a:rPr lang="en-US" sz="1000"/>
                        <a:t>0</a:t>
                      </a:r>
                    </a:p>
                  </a:txBody>
                  <a:tcPr/>
                </a:tc>
                <a:tc>
                  <a:txBody>
                    <a:bodyPr/>
                    <a:lstStyle/>
                    <a:p>
                      <a:r>
                        <a:rPr lang="en-US" sz="1000"/>
                        <a:t>1091390</a:t>
                      </a:r>
                    </a:p>
                  </a:txBody>
                  <a:tcPr/>
                </a:tc>
                <a:tc>
                  <a:txBody>
                    <a:bodyPr/>
                    <a:lstStyle/>
                    <a:p>
                      <a:r>
                        <a:rPr lang="en-US" sz="1000"/>
                        <a:t>80098</a:t>
                      </a:r>
                    </a:p>
                  </a:txBody>
                  <a:tcPr/>
                </a:tc>
                <a:tc>
                  <a:txBody>
                    <a:bodyPr/>
                    <a:lstStyle/>
                    <a:p>
                      <a:r>
                        <a:rPr lang="en-US" sz="1000"/>
                        <a:t>1160848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82966137"/>
                  </a:ext>
                </a:extLst>
              </a:tr>
              <a:tr h="370840">
                <a:tc>
                  <a:txBody>
                    <a:bodyPr/>
                    <a:lstStyle/>
                    <a:p>
                      <a:r>
                        <a:rPr lang="de-DE" sz="1000" b="1"/>
                        <a:t>NDR 2 - 2017-11-14 10:22:45</a:t>
                      </a:r>
                      <a:r>
                        <a:rPr lang="de-DE" sz="1000"/>
                        <a:t>
Mama und Papa gefällt das.</a:t>
                      </a:r>
                      <a:endParaRPr lang="en-US" sz="1000"/>
                    </a:p>
                  </a:txBody>
                  <a:tcPr/>
                </a:tc>
                <a:tc>
                  <a:txBody>
                    <a:bodyPr/>
                    <a:lstStyle/>
                    <a:p>
                      <a:r>
                        <a:rPr lang="en-US" sz="1000"/>
                        <a:t>660378</a:t>
                      </a:r>
                    </a:p>
                  </a:txBody>
                  <a:tcPr/>
                </a:tc>
                <a:tc>
                  <a:txBody>
                    <a:bodyPr/>
                    <a:lstStyle/>
                    <a:p>
                      <a:r>
                        <a:rPr lang="en-US" sz="1000"/>
                        <a:t>0</a:t>
                      </a:r>
                    </a:p>
                  </a:txBody>
                  <a:tcPr/>
                </a:tc>
                <a:tc>
                  <a:txBody>
                    <a:bodyPr/>
                    <a:lstStyle/>
                    <a:p>
                      <a:r>
                        <a:rPr lang="en-US" sz="1000"/>
                        <a:t>589495</a:t>
                      </a:r>
                    </a:p>
                  </a:txBody>
                  <a:tcPr/>
                </a:tc>
                <a:tc>
                  <a:txBody>
                    <a:bodyPr/>
                    <a:lstStyle/>
                    <a:p>
                      <a:r>
                        <a:rPr lang="en-US" sz="1000"/>
                        <a:t>78682</a:t>
                      </a:r>
                    </a:p>
                  </a:txBody>
                  <a:tcPr/>
                </a:tc>
                <a:tc>
                  <a:txBody>
                    <a:bodyPr/>
                    <a:lstStyle/>
                    <a:p>
                      <a:r>
                        <a:rPr lang="en-US" sz="1000"/>
                        <a:t>660378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39301700"/>
                  </a:ext>
                </a:extLst>
              </a:tr>
              <a:tr h="370840">
                <a:tc>
                  <a:txBody>
                    <a:bodyPr/>
                    <a:lstStyle/>
                    <a:p>
                      <a:r>
                        <a:rPr lang="de-DE" sz="1000" b="1"/>
                        <a:t>NDR 2 - 2017-12-11 18:44:00</a:t>
                      </a:r>
                      <a:r>
                        <a:rPr lang="de-DE" sz="1000"/>
                        <a:t>
Es schneit! Im Dezember!!!! Wir freuen uns schon auf die Sondersendungen.</a:t>
                      </a:r>
                      <a:endParaRPr lang="en-US" sz="1000"/>
                    </a:p>
                  </a:txBody>
                  <a:tcPr/>
                </a:tc>
                <a:tc>
                  <a:txBody>
                    <a:bodyPr/>
                    <a:lstStyle/>
                    <a:p>
                      <a:r>
                        <a:rPr lang="en-US" sz="1000"/>
                        <a:t>635693</a:t>
                      </a:r>
                    </a:p>
                  </a:txBody>
                  <a:tcPr/>
                </a:tc>
                <a:tc>
                  <a:txBody>
                    <a:bodyPr/>
                    <a:lstStyle/>
                    <a:p>
                      <a:r>
                        <a:rPr lang="en-US" sz="1000"/>
                        <a:t>0</a:t>
                      </a:r>
                    </a:p>
                  </a:txBody>
                  <a:tcPr/>
                </a:tc>
                <a:tc>
                  <a:txBody>
                    <a:bodyPr/>
                    <a:lstStyle/>
                    <a:p>
                      <a:r>
                        <a:rPr lang="en-US" sz="1000"/>
                        <a:t>361197</a:t>
                      </a:r>
                    </a:p>
                  </a:txBody>
                  <a:tcPr/>
                </a:tc>
                <a:tc>
                  <a:txBody>
                    <a:bodyPr/>
                    <a:lstStyle/>
                    <a:p>
                      <a:r>
                        <a:rPr lang="en-US" sz="1000"/>
                        <a:t>259408</a:t>
                      </a:r>
                    </a:p>
                  </a:txBody>
                  <a:tcPr/>
                </a:tc>
                <a:tc>
                  <a:txBody>
                    <a:bodyPr/>
                    <a:lstStyle/>
                    <a:p>
                      <a:r>
                        <a:rPr lang="en-US" sz="1000"/>
                        <a:t>635693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10765536"/>
                  </a:ext>
                </a:extLst>
              </a:tr>
              <a:tr h="370840">
                <a:tc>
                  <a:txBody>
                    <a:bodyPr/>
                    <a:lstStyle/>
                    <a:p>
                      <a:r>
                        <a:rPr lang="de-DE" sz="1000" b="1"/>
                        <a:t>NDR 2 - 2017-10-18 14:30:01</a:t>
                      </a:r>
                      <a:r>
                        <a:rPr lang="de-DE" sz="1000"/>
                        <a:t>
Was hören eigentlich die Bauern bei der Ernte? Eine Landwirtschaftsseite hat Landwirte gefragt und dabei kamen die "Erntehits 2017" heraus. Ton an und ab geht's 🎶😀🚜</a:t>
                      </a:r>
                      <a:endParaRPr lang="en-US" sz="1000"/>
                    </a:p>
                  </a:txBody>
                  <a:tcPr/>
                </a:tc>
                <a:tc>
                  <a:txBody>
                    <a:bodyPr/>
                    <a:lstStyle/>
                    <a:p>
                      <a:r>
                        <a:rPr lang="en-US" sz="1000"/>
                        <a:t>581925</a:t>
                      </a:r>
                    </a:p>
                  </a:txBody>
                  <a:tcPr/>
                </a:tc>
                <a:tc>
                  <a:txBody>
                    <a:bodyPr/>
                    <a:lstStyle/>
                    <a:p>
                      <a:r>
                        <a:rPr lang="en-US" sz="1000"/>
                        <a:t>0</a:t>
                      </a:r>
                    </a:p>
                  </a:txBody>
                  <a:tcPr/>
                </a:tc>
                <a:tc>
                  <a:txBody>
                    <a:bodyPr/>
                    <a:lstStyle/>
                    <a:p>
                      <a:r>
                        <a:rPr lang="en-US" sz="1000"/>
                        <a:t>499275</a:t>
                      </a:r>
                    </a:p>
                  </a:txBody>
                  <a:tcPr/>
                </a:tc>
                <a:tc>
                  <a:txBody>
                    <a:bodyPr/>
                    <a:lstStyle/>
                    <a:p>
                      <a:r>
                        <a:rPr lang="en-US" sz="1000"/>
                        <a:t>87613</a:t>
                      </a:r>
                    </a:p>
                  </a:txBody>
                  <a:tcPr/>
                </a:tc>
                <a:tc>
                  <a:txBody>
                    <a:bodyPr/>
                    <a:lstStyle/>
                    <a:p>
                      <a:r>
                        <a:rPr lang="en-US" sz="1000"/>
                        <a:t>581925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87678331"/>
                  </a:ext>
                </a:extLst>
              </a:tr>
            </a:tbl>
          </a:graphicData>
        </a:graphic>
      </p:graphicFrame>
      <p:sp>
        <p:nvSpPr>
          <p:cNvPr id="4" name="Text Placeholder 3">
            <a:extLst>
              <a:ext uri="{FF2B5EF4-FFF2-40B4-BE49-F238E27FC236}">
                <a16:creationId xmlns:a16="http://schemas.microsoft.com/office/drawing/2014/main" id="{A586B3CA-141C-4D08-8C3C-EAFF9E741C98}"/>
              </a:ext>
            </a:extLst>
          </p:cNvPr>
          <p:cNvSpPr>
            <a:spLocks noGrp="1"/>
          </p:cNvSpPr>
          <p:nvPr>
            <p:ph type="body" sz="quarter" idx="14"/>
          </p:nvPr>
        </p:nvSpPr>
        <p:spPr/>
        <p:txBody>
          <a:bodyPr/>
          <a:lstStyle/>
          <a:p>
            <a:r>
              <a:rPr lang="en-US"/>
              <a:t>01.10.2017 - 27.03.2018</a:t>
            </a:r>
          </a:p>
        </p:txBody>
      </p:sp>
    </p:spTree>
    <p:extLst>
      <p:ext uri="{BB962C8B-B14F-4D97-AF65-F5344CB8AC3E}">
        <p14:creationId xmlns:p14="http://schemas.microsoft.com/office/powerpoint/2010/main" val="25417228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FC063-9841-4B41-98B4-C062CED51987}"/>
              </a:ext>
            </a:extLst>
          </p:cNvPr>
          <p:cNvSpPr>
            <a:spLocks noGrp="1"/>
          </p:cNvSpPr>
          <p:nvPr>
            <p:ph type="title"/>
          </p:nvPr>
        </p:nvSpPr>
        <p:spPr/>
        <p:txBody>
          <a:bodyPr/>
          <a:lstStyle/>
          <a:p>
            <a:r>
              <a:rPr lang="de-DE"/>
              <a:t>Eigene Posts - Aktive Nutzer - Export</a:t>
            </a:r>
            <a:endParaRPr lang="en-US"/>
          </a:p>
        </p:txBody>
      </p:sp>
      <p:graphicFrame>
        <p:nvGraphicFramePr>
          <p:cNvPr id="5" name="Table Placeholder 4">
            <a:extLst>
              <a:ext uri="{FF2B5EF4-FFF2-40B4-BE49-F238E27FC236}">
                <a16:creationId xmlns:a16="http://schemas.microsoft.com/office/drawing/2014/main" id="{7216001C-D7E9-45FB-B484-F545C2E2B2C3}"/>
              </a:ext>
            </a:extLst>
          </p:cNvPr>
          <p:cNvGraphicFramePr>
            <a:graphicFrameLocks noGrp="1"/>
          </p:cNvGraphicFramePr>
          <p:nvPr>
            <p:ph type="tbl" sz="quarter" idx="13"/>
            <p:extLst>
              <p:ext uri="{D42A27DB-BD31-4B8C-83A1-F6EECF244321}">
                <p14:modId xmlns:p14="http://schemas.microsoft.com/office/powerpoint/2010/main" val="2856721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604374886"/>
                    </a:ext>
                  </a:extLst>
                </a:gridCol>
                <a:gridCol w="822960">
                  <a:extLst>
                    <a:ext uri="{9D8B030D-6E8A-4147-A177-3AD203B41FA5}">
                      <a16:colId xmlns:a16="http://schemas.microsoft.com/office/drawing/2014/main" val="2073237167"/>
                    </a:ext>
                  </a:extLst>
                </a:gridCol>
                <a:gridCol w="822960">
                  <a:extLst>
                    <a:ext uri="{9D8B030D-6E8A-4147-A177-3AD203B41FA5}">
                      <a16:colId xmlns:a16="http://schemas.microsoft.com/office/drawing/2014/main" val="1816033431"/>
                    </a:ext>
                  </a:extLst>
                </a:gridCol>
                <a:gridCol w="822960">
                  <a:extLst>
                    <a:ext uri="{9D8B030D-6E8A-4147-A177-3AD203B41FA5}">
                      <a16:colId xmlns:a16="http://schemas.microsoft.com/office/drawing/2014/main" val="1449103567"/>
                    </a:ext>
                  </a:extLst>
                </a:gridCol>
                <a:gridCol w="822960">
                  <a:extLst>
                    <a:ext uri="{9D8B030D-6E8A-4147-A177-3AD203B41FA5}">
                      <a16:colId xmlns:a16="http://schemas.microsoft.com/office/drawing/2014/main" val="339649778"/>
                    </a:ext>
                  </a:extLst>
                </a:gridCol>
                <a:gridCol w="493776">
                  <a:extLst>
                    <a:ext uri="{9D8B030D-6E8A-4147-A177-3AD203B41FA5}">
                      <a16:colId xmlns:a16="http://schemas.microsoft.com/office/drawing/2014/main" val="47516110"/>
                    </a:ext>
                  </a:extLst>
                </a:gridCol>
                <a:gridCol w="493776">
                  <a:extLst>
                    <a:ext uri="{9D8B030D-6E8A-4147-A177-3AD203B41FA5}">
                      <a16:colId xmlns:a16="http://schemas.microsoft.com/office/drawing/2014/main" val="3168668765"/>
                    </a:ext>
                  </a:extLst>
                </a:gridCol>
                <a:gridCol w="493776">
                  <a:extLst>
                    <a:ext uri="{9D8B030D-6E8A-4147-A177-3AD203B41FA5}">
                      <a16:colId xmlns:a16="http://schemas.microsoft.com/office/drawing/2014/main" val="1765854954"/>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887981311"/>
                  </a:ext>
                </a:extLst>
              </a:tr>
              <a:tr h="370840">
                <a:tc>
                  <a:txBody>
                    <a:bodyPr/>
                    <a:lstStyle/>
                    <a:p>
                      <a:r>
                        <a:rPr lang="de-DE" sz="1000" b="1"/>
                        <a:t>NDR 2 - 2018-03-07 12:00:00</a:t>
                      </a:r>
                      <a:r>
                        <a:rPr lang="de-DE" sz="1000"/>
                        <a:t>
Was kommt bei euch so auf den Tisch? Paleo-flexitarisch, low carb, vegan oder glutenfrei? 🤔😉🍴</a:t>
                      </a:r>
                      <a:endParaRPr lang="en-US" sz="1000"/>
                    </a:p>
                  </a:txBody>
                  <a:tcPr/>
                </a:tc>
                <a:tc>
                  <a:txBody>
                    <a:bodyPr/>
                    <a:lstStyle/>
                    <a:p>
                      <a:r>
                        <a:rPr lang="en-US" sz="1000"/>
                        <a:t>213005</a:t>
                      </a:r>
                    </a:p>
                  </a:txBody>
                  <a:tcPr/>
                </a:tc>
                <a:tc>
                  <a:txBody>
                    <a:bodyPr/>
                    <a:lstStyle/>
                    <a:p>
                      <a:r>
                        <a:rPr lang="en-US" sz="1000"/>
                        <a:t>2610556</a:t>
                      </a:r>
                    </a:p>
                  </a:txBody>
                  <a:tcPr/>
                </a:tc>
                <a:tc>
                  <a:txBody>
                    <a:bodyPr/>
                    <a:lstStyle/>
                    <a:p>
                      <a:r>
                        <a:rPr lang="en-US" sz="1000"/>
                        <a:t>8.2%</a:t>
                      </a:r>
                    </a:p>
                  </a:txBody>
                  <a:tcPr/>
                </a:tc>
                <a:tc>
                  <a:txBody>
                    <a:bodyPr/>
                    <a:lstStyle/>
                    <a:p>
                      <a:r>
                        <a:rPr lang="en-US" sz="1000"/>
                        <a:t>40109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58136699"/>
                  </a:ext>
                </a:extLst>
              </a:tr>
              <a:tr h="370840">
                <a:tc>
                  <a:txBody>
                    <a:bodyPr/>
                    <a:lstStyle/>
                    <a:p>
                      <a:r>
                        <a:rPr lang="de-DE" sz="1000" b="1"/>
                        <a:t>NDR 2 - 2017-10-04 10:59:14</a:t>
                      </a:r>
                      <a:r>
                        <a:rPr lang="de-DE" sz="1000"/>
                        <a:t>
Vorsicht, fiese Betrugswelle! ❗️❗️
Zurzeit rufen verstärkt Nummern aus Burundi, Tunesien und dem Tschad auf deutschen Handys an. Wenn’s klingelt: nicht rangehen &amp; bloß nicht zurückrufen! Sonst wird’s teuer.
Bitte teilen!</a:t>
                      </a:r>
                      <a:endParaRPr lang="en-US" sz="1000"/>
                    </a:p>
                  </a:txBody>
                  <a:tcPr/>
                </a:tc>
                <a:tc>
                  <a:txBody>
                    <a:bodyPr/>
                    <a:lstStyle/>
                    <a:p>
                      <a:r>
                        <a:rPr lang="en-US" sz="1000"/>
                        <a:t>82768</a:t>
                      </a:r>
                    </a:p>
                  </a:txBody>
                  <a:tcPr/>
                </a:tc>
                <a:tc>
                  <a:txBody>
                    <a:bodyPr/>
                    <a:lstStyle/>
                    <a:p>
                      <a:r>
                        <a:rPr lang="en-US" sz="1000"/>
                        <a:t>1160848</a:t>
                      </a:r>
                    </a:p>
                  </a:txBody>
                  <a:tcPr/>
                </a:tc>
                <a:tc>
                  <a:txBody>
                    <a:bodyPr/>
                    <a:lstStyle/>
                    <a:p>
                      <a:r>
                        <a:rPr lang="en-US" sz="1000"/>
                        <a:t>7.1%</a:t>
                      </a:r>
                    </a:p>
                  </a:txBody>
                  <a:tcPr/>
                </a:tc>
                <a:tc>
                  <a:txBody>
                    <a:bodyPr/>
                    <a:lstStyle/>
                    <a:p>
                      <a:r>
                        <a:rPr lang="en-US" sz="1000"/>
                        <a:t>5934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39858240"/>
                  </a:ext>
                </a:extLst>
              </a:tr>
              <a:tr h="370840">
                <a:tc>
                  <a:txBody>
                    <a:bodyPr/>
                    <a:lstStyle/>
                    <a:p>
                      <a:r>
                        <a:rPr lang="de-DE" sz="1000" b="1"/>
                        <a:t>NDR 2 - 2017-11-18 19:00:01</a:t>
                      </a:r>
                      <a:r>
                        <a:rPr lang="de-DE" sz="1000"/>
                        <a:t>
Sein Lachen ist einfach ansteckend: De Schwatten Ostfrees Jung Keno Veith auf der AGRITECHNICA 🚜.</a:t>
                      </a:r>
                      <a:endParaRPr lang="en-US" sz="1000"/>
                    </a:p>
                  </a:txBody>
                  <a:tcPr/>
                </a:tc>
                <a:tc>
                  <a:txBody>
                    <a:bodyPr/>
                    <a:lstStyle/>
                    <a:p>
                      <a:r>
                        <a:rPr lang="en-US" sz="1000"/>
                        <a:t>58962</a:t>
                      </a:r>
                    </a:p>
                  </a:txBody>
                  <a:tcPr/>
                </a:tc>
                <a:tc>
                  <a:txBody>
                    <a:bodyPr/>
                    <a:lstStyle/>
                    <a:p>
                      <a:r>
                        <a:rPr lang="en-US" sz="1000"/>
                        <a:t>558748</a:t>
                      </a:r>
                    </a:p>
                  </a:txBody>
                  <a:tcPr/>
                </a:tc>
                <a:tc>
                  <a:txBody>
                    <a:bodyPr/>
                    <a:lstStyle/>
                    <a:p>
                      <a:r>
                        <a:rPr lang="en-US" sz="1000"/>
                        <a:t>10.6%</a:t>
                      </a:r>
                    </a:p>
                  </a:txBody>
                  <a:tcPr/>
                </a:tc>
                <a:tc>
                  <a:txBody>
                    <a:bodyPr/>
                    <a:lstStyle/>
                    <a:p>
                      <a:r>
                        <a:rPr lang="en-US" sz="1000"/>
                        <a:t>2551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53328057"/>
                  </a:ext>
                </a:extLst>
              </a:tr>
              <a:tr h="370840">
                <a:tc>
                  <a:txBody>
                    <a:bodyPr/>
                    <a:lstStyle/>
                    <a:p>
                      <a:r>
                        <a:rPr lang="de-DE" sz="1000" b="1"/>
                        <a:t>NDR 2 - 2017-11-14 10:22:45</a:t>
                      </a:r>
                      <a:r>
                        <a:rPr lang="de-DE" sz="1000"/>
                        <a:t>
Mama und Papa gefällt das.</a:t>
                      </a:r>
                      <a:endParaRPr lang="en-US" sz="1000"/>
                    </a:p>
                  </a:txBody>
                  <a:tcPr/>
                </a:tc>
                <a:tc>
                  <a:txBody>
                    <a:bodyPr/>
                    <a:lstStyle/>
                    <a:p>
                      <a:r>
                        <a:rPr lang="en-US" sz="1000"/>
                        <a:t>56252</a:t>
                      </a:r>
                    </a:p>
                  </a:txBody>
                  <a:tcPr/>
                </a:tc>
                <a:tc>
                  <a:txBody>
                    <a:bodyPr/>
                    <a:lstStyle/>
                    <a:p>
                      <a:r>
                        <a:rPr lang="en-US" sz="1000"/>
                        <a:t>660378</a:t>
                      </a:r>
                    </a:p>
                  </a:txBody>
                  <a:tcPr/>
                </a:tc>
                <a:tc>
                  <a:txBody>
                    <a:bodyPr/>
                    <a:lstStyle/>
                    <a:p>
                      <a:r>
                        <a:rPr lang="en-US" sz="1000"/>
                        <a:t>8.5%</a:t>
                      </a:r>
                    </a:p>
                  </a:txBody>
                  <a:tcPr/>
                </a:tc>
                <a:tc>
                  <a:txBody>
                    <a:bodyPr/>
                    <a:lstStyle/>
                    <a:p>
                      <a:r>
                        <a:rPr lang="en-US" sz="1000"/>
                        <a:t>19156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15950666"/>
                  </a:ext>
                </a:extLst>
              </a:tr>
              <a:tr h="370840">
                <a:tc>
                  <a:txBody>
                    <a:bodyPr/>
                    <a:lstStyle/>
                    <a:p>
                      <a:r>
                        <a:rPr lang="de-DE" sz="1000" b="1"/>
                        <a:t>NDR 2 - 2017-10-18 14:30:01</a:t>
                      </a:r>
                      <a:r>
                        <a:rPr lang="de-DE" sz="1000"/>
                        <a:t>
Was hören eigentlich die Bauern bei der Ernte? Eine Landwirtschaftsseite hat Landwirte gefragt und dabei kamen die "Erntehits 2017" heraus. Ton an und ab geht's 🎶😀🚜</a:t>
                      </a:r>
                      <a:endParaRPr lang="en-US" sz="1000"/>
                    </a:p>
                  </a:txBody>
                  <a:tcPr/>
                </a:tc>
                <a:tc>
                  <a:txBody>
                    <a:bodyPr/>
                    <a:lstStyle/>
                    <a:p>
                      <a:r>
                        <a:rPr lang="en-US" sz="1000"/>
                        <a:t>45456</a:t>
                      </a:r>
                    </a:p>
                  </a:txBody>
                  <a:tcPr/>
                </a:tc>
                <a:tc>
                  <a:txBody>
                    <a:bodyPr/>
                    <a:lstStyle/>
                    <a:p>
                      <a:r>
                        <a:rPr lang="en-US" sz="1000"/>
                        <a:t>581925</a:t>
                      </a:r>
                    </a:p>
                  </a:txBody>
                  <a:tcPr/>
                </a:tc>
                <a:tc>
                  <a:txBody>
                    <a:bodyPr/>
                    <a:lstStyle/>
                    <a:p>
                      <a:r>
                        <a:rPr lang="en-US" sz="1000"/>
                        <a:t>7.8%</a:t>
                      </a:r>
                    </a:p>
                  </a:txBody>
                  <a:tcPr/>
                </a:tc>
                <a:tc>
                  <a:txBody>
                    <a:bodyPr/>
                    <a:lstStyle/>
                    <a:p>
                      <a:r>
                        <a:rPr lang="en-US" sz="1000"/>
                        <a:t>3118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90909064"/>
                  </a:ext>
                </a:extLst>
              </a:tr>
            </a:tbl>
          </a:graphicData>
        </a:graphic>
      </p:graphicFrame>
      <p:sp>
        <p:nvSpPr>
          <p:cNvPr id="4" name="Text Placeholder 3">
            <a:extLst>
              <a:ext uri="{FF2B5EF4-FFF2-40B4-BE49-F238E27FC236}">
                <a16:creationId xmlns:a16="http://schemas.microsoft.com/office/drawing/2014/main" id="{FF3CF137-72A2-465E-BA78-0ED11A1208CA}"/>
              </a:ext>
            </a:extLst>
          </p:cNvPr>
          <p:cNvSpPr>
            <a:spLocks noGrp="1"/>
          </p:cNvSpPr>
          <p:nvPr>
            <p:ph type="body" sz="quarter" idx="14"/>
          </p:nvPr>
        </p:nvSpPr>
        <p:spPr/>
        <p:txBody>
          <a:bodyPr/>
          <a:lstStyle/>
          <a:p>
            <a:r>
              <a:rPr lang="en-US"/>
              <a:t>01.10.2017 - 27.03.2018</a:t>
            </a:r>
          </a:p>
        </p:txBody>
      </p:sp>
    </p:spTree>
    <p:extLst>
      <p:ext uri="{BB962C8B-B14F-4D97-AF65-F5344CB8AC3E}">
        <p14:creationId xmlns:p14="http://schemas.microsoft.com/office/powerpoint/2010/main" val="5519013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60635-6C5B-49B8-8CA7-9785687D5B34}"/>
              </a:ext>
            </a:extLst>
          </p:cNvPr>
          <p:cNvSpPr>
            <a:spLocks noGrp="1"/>
          </p:cNvSpPr>
          <p:nvPr>
            <p:ph type="title"/>
          </p:nvPr>
        </p:nvSpPr>
        <p:spPr/>
        <p:txBody>
          <a:bodyPr/>
          <a:lstStyle/>
          <a:p>
            <a:r>
              <a:rPr lang="de-DE"/>
              <a:t>Eigene Posts - I-Rate Aktive Nutzer - Export</a:t>
            </a:r>
            <a:endParaRPr lang="en-US"/>
          </a:p>
        </p:txBody>
      </p:sp>
      <p:graphicFrame>
        <p:nvGraphicFramePr>
          <p:cNvPr id="5" name="Table Placeholder 4">
            <a:extLst>
              <a:ext uri="{FF2B5EF4-FFF2-40B4-BE49-F238E27FC236}">
                <a16:creationId xmlns:a16="http://schemas.microsoft.com/office/drawing/2014/main" id="{65DD04DD-1514-44D1-985E-165505EE1F5F}"/>
              </a:ext>
            </a:extLst>
          </p:cNvPr>
          <p:cNvGraphicFramePr>
            <a:graphicFrameLocks noGrp="1"/>
          </p:cNvGraphicFramePr>
          <p:nvPr>
            <p:ph type="tbl" sz="quarter" idx="13"/>
            <p:extLst>
              <p:ext uri="{D42A27DB-BD31-4B8C-83A1-F6EECF244321}">
                <p14:modId xmlns:p14="http://schemas.microsoft.com/office/powerpoint/2010/main" val="1728760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73115500"/>
                    </a:ext>
                  </a:extLst>
                </a:gridCol>
                <a:gridCol w="822960">
                  <a:extLst>
                    <a:ext uri="{9D8B030D-6E8A-4147-A177-3AD203B41FA5}">
                      <a16:colId xmlns:a16="http://schemas.microsoft.com/office/drawing/2014/main" val="1592078132"/>
                    </a:ext>
                  </a:extLst>
                </a:gridCol>
                <a:gridCol w="822960">
                  <a:extLst>
                    <a:ext uri="{9D8B030D-6E8A-4147-A177-3AD203B41FA5}">
                      <a16:colId xmlns:a16="http://schemas.microsoft.com/office/drawing/2014/main" val="1202756453"/>
                    </a:ext>
                  </a:extLst>
                </a:gridCol>
                <a:gridCol w="822960">
                  <a:extLst>
                    <a:ext uri="{9D8B030D-6E8A-4147-A177-3AD203B41FA5}">
                      <a16:colId xmlns:a16="http://schemas.microsoft.com/office/drawing/2014/main" val="3483754675"/>
                    </a:ext>
                  </a:extLst>
                </a:gridCol>
                <a:gridCol w="822960">
                  <a:extLst>
                    <a:ext uri="{9D8B030D-6E8A-4147-A177-3AD203B41FA5}">
                      <a16:colId xmlns:a16="http://schemas.microsoft.com/office/drawing/2014/main" val="1382089384"/>
                    </a:ext>
                  </a:extLst>
                </a:gridCol>
                <a:gridCol w="822960">
                  <a:extLst>
                    <a:ext uri="{9D8B030D-6E8A-4147-A177-3AD203B41FA5}">
                      <a16:colId xmlns:a16="http://schemas.microsoft.com/office/drawing/2014/main" val="2715064622"/>
                    </a:ext>
                  </a:extLst>
                </a:gridCol>
                <a:gridCol w="822960">
                  <a:extLst>
                    <a:ext uri="{9D8B030D-6E8A-4147-A177-3AD203B41FA5}">
                      <a16:colId xmlns:a16="http://schemas.microsoft.com/office/drawing/2014/main" val="1071692231"/>
                    </a:ext>
                  </a:extLst>
                </a:gridCol>
                <a:gridCol w="822960">
                  <a:extLst>
                    <a:ext uri="{9D8B030D-6E8A-4147-A177-3AD203B41FA5}">
                      <a16:colId xmlns:a16="http://schemas.microsoft.com/office/drawing/2014/main" val="1822884424"/>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635242879"/>
                  </a:ext>
                </a:extLst>
              </a:tr>
              <a:tr h="370840">
                <a:tc>
                  <a:txBody>
                    <a:bodyPr/>
                    <a:lstStyle/>
                    <a:p>
                      <a:r>
                        <a:rPr lang="fr-FR" sz="1000" b="1"/>
                        <a:t>NDR 2 - 2018-03-01 20:00:00</a:t>
                      </a:r>
                      <a:r>
                        <a:rPr lang="fr-FR" sz="1000"/>
                        <a:t>
Déjà-vuiuiuiui!</a:t>
                      </a:r>
                      <a:endParaRPr lang="en-US" sz="1000"/>
                    </a:p>
                  </a:txBody>
                  <a:tcPr/>
                </a:tc>
                <a:tc>
                  <a:txBody>
                    <a:bodyPr/>
                    <a:lstStyle/>
                    <a:p>
                      <a:r>
                        <a:rPr lang="en-US" sz="1000"/>
                        <a:t>27.0%</a:t>
                      </a:r>
                    </a:p>
                  </a:txBody>
                  <a:tcPr/>
                </a:tc>
                <a:tc>
                  <a:txBody>
                    <a:bodyPr/>
                    <a:lstStyle/>
                    <a:p>
                      <a:r>
                        <a:rPr lang="en-US" sz="1000"/>
                        <a:t>27358</a:t>
                      </a:r>
                    </a:p>
                  </a:txBody>
                  <a:tcPr/>
                </a:tc>
                <a:tc>
                  <a:txBody>
                    <a:bodyPr/>
                    <a:lstStyle/>
                    <a:p>
                      <a:r>
                        <a:rPr lang="en-US" sz="1000"/>
                        <a:t>101458</a:t>
                      </a:r>
                    </a:p>
                  </a:txBody>
                  <a:tcPr/>
                </a:tc>
                <a:tc>
                  <a:txBody>
                    <a:bodyPr/>
                    <a:lstStyle/>
                    <a:p>
                      <a:r>
                        <a:rPr lang="en-US" sz="1000"/>
                        <a:t>459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94166626"/>
                  </a:ext>
                </a:extLst>
              </a:tr>
              <a:tr h="370840">
                <a:tc>
                  <a:txBody>
                    <a:bodyPr/>
                    <a:lstStyle/>
                    <a:p>
                      <a:r>
                        <a:rPr lang="de-DE" sz="1000" b="1"/>
                        <a:t>NDR 2 - 2018-03-17 11:05:40</a:t>
                      </a:r>
                      <a:r>
                        <a:rPr lang="de-DE" sz="1000"/>
                        <a:t>
Was war denn da in Kiel los?! 😱🌬️</a:t>
                      </a:r>
                      <a:endParaRPr lang="en-US" sz="1000"/>
                    </a:p>
                  </a:txBody>
                  <a:tcPr/>
                </a:tc>
                <a:tc>
                  <a:txBody>
                    <a:bodyPr/>
                    <a:lstStyle/>
                    <a:p>
                      <a:r>
                        <a:rPr lang="en-US" sz="1000"/>
                        <a:t>26.5%</a:t>
                      </a:r>
                    </a:p>
                  </a:txBody>
                  <a:tcPr/>
                </a:tc>
                <a:tc>
                  <a:txBody>
                    <a:bodyPr/>
                    <a:lstStyle/>
                    <a:p>
                      <a:r>
                        <a:rPr lang="en-US" sz="1000"/>
                        <a:t>3672</a:t>
                      </a:r>
                    </a:p>
                  </a:txBody>
                  <a:tcPr/>
                </a:tc>
                <a:tc>
                  <a:txBody>
                    <a:bodyPr/>
                    <a:lstStyle/>
                    <a:p>
                      <a:r>
                        <a:rPr lang="en-US" sz="1000"/>
                        <a:t>13832</a:t>
                      </a:r>
                    </a:p>
                  </a:txBody>
                  <a:tcPr/>
                </a:tc>
                <a:tc>
                  <a:txBody>
                    <a:bodyPr/>
                    <a:lstStyle/>
                    <a:p>
                      <a:r>
                        <a:rPr lang="en-US" sz="1000"/>
                        <a:t>120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5776836"/>
                  </a:ext>
                </a:extLst>
              </a:tr>
              <a:tr h="370840">
                <a:tc>
                  <a:txBody>
                    <a:bodyPr/>
                    <a:lstStyle/>
                    <a:p>
                      <a:r>
                        <a:rPr lang="de-DE" sz="1000" b="1"/>
                        <a:t>NDR 2 - 2018-02-20 14:30:00</a:t>
                      </a:r>
                      <a:r>
                        <a:rPr lang="de-DE" sz="1000"/>
                        <a:t>
Dieser Glaser aus Debstedt wollte eigentlich nur Azubis finden, nun ist er ein kleiner Internetstar! 👏 ndr.de/glaser128.html</a:t>
                      </a:r>
                      <a:endParaRPr lang="en-US" sz="1000"/>
                    </a:p>
                  </a:txBody>
                  <a:tcPr/>
                </a:tc>
                <a:tc>
                  <a:txBody>
                    <a:bodyPr/>
                    <a:lstStyle/>
                    <a:p>
                      <a:r>
                        <a:rPr lang="en-US" sz="1000"/>
                        <a:t>17.0%</a:t>
                      </a:r>
                    </a:p>
                  </a:txBody>
                  <a:tcPr/>
                </a:tc>
                <a:tc>
                  <a:txBody>
                    <a:bodyPr/>
                    <a:lstStyle/>
                    <a:p>
                      <a:r>
                        <a:rPr lang="en-US" sz="1000"/>
                        <a:t>6574</a:t>
                      </a:r>
                    </a:p>
                  </a:txBody>
                  <a:tcPr/>
                </a:tc>
                <a:tc>
                  <a:txBody>
                    <a:bodyPr/>
                    <a:lstStyle/>
                    <a:p>
                      <a:r>
                        <a:rPr lang="en-US" sz="1000"/>
                        <a:t>38669</a:t>
                      </a:r>
                    </a:p>
                  </a:txBody>
                  <a:tcPr/>
                </a:tc>
                <a:tc>
                  <a:txBody>
                    <a:bodyPr/>
                    <a:lstStyle/>
                    <a:p>
                      <a:r>
                        <a:rPr lang="en-US" sz="1000"/>
                        <a:t>832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41893145"/>
                  </a:ext>
                </a:extLst>
              </a:tr>
              <a:tr h="370840">
                <a:tc>
                  <a:txBody>
                    <a:bodyPr/>
                    <a:lstStyle/>
                    <a:p>
                      <a:r>
                        <a:rPr lang="de-DE" sz="1000" b="1"/>
                        <a:t>NDR 2 - 2018-03-06 20:42:46</a:t>
                      </a:r>
                      <a:r>
                        <a:rPr lang="de-DE" sz="1000"/>
                        <a:t>
Grippe: Es kommt noch schlimmer!</a:t>
                      </a:r>
                      <a:endParaRPr lang="en-US" sz="1000"/>
                    </a:p>
                  </a:txBody>
                  <a:tcPr/>
                </a:tc>
                <a:tc>
                  <a:txBody>
                    <a:bodyPr/>
                    <a:lstStyle/>
                    <a:p>
                      <a:r>
                        <a:rPr lang="en-US" sz="1000"/>
                        <a:t>16.8%</a:t>
                      </a:r>
                    </a:p>
                  </a:txBody>
                  <a:tcPr/>
                </a:tc>
                <a:tc>
                  <a:txBody>
                    <a:bodyPr/>
                    <a:lstStyle/>
                    <a:p>
                      <a:r>
                        <a:rPr lang="en-US" sz="1000"/>
                        <a:t>7677</a:t>
                      </a:r>
                    </a:p>
                  </a:txBody>
                  <a:tcPr/>
                </a:tc>
                <a:tc>
                  <a:txBody>
                    <a:bodyPr/>
                    <a:lstStyle/>
                    <a:p>
                      <a:r>
                        <a:rPr lang="en-US" sz="1000"/>
                        <a:t>45587</a:t>
                      </a:r>
                    </a:p>
                  </a:txBody>
                  <a:tcPr/>
                </a:tc>
                <a:tc>
                  <a:txBody>
                    <a:bodyPr/>
                    <a:lstStyle/>
                    <a:p>
                      <a:r>
                        <a:rPr lang="en-US" sz="1000"/>
                        <a:t>253</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92362775"/>
                  </a:ext>
                </a:extLst>
              </a:tr>
              <a:tr h="370840">
                <a:tc>
                  <a:txBody>
                    <a:bodyPr/>
                    <a:lstStyle/>
                    <a:p>
                      <a:r>
                        <a:rPr lang="de-DE" sz="1000" b="1"/>
                        <a:t>NDR 2 - 2018-03-07 17:19:08</a:t>
                      </a:r>
                      <a:r>
                        <a:rPr lang="de-DE" sz="1000"/>
                        <a:t>
Habt ihr sie gerochen? 👃 😷
Die größte Blüte der Welt lässt Jahre auf sich warten 🕰️  Und zack ist das Naturschauspiel in Göttingen auch schon wieder vorbei. 🌱</a:t>
                      </a:r>
                      <a:endParaRPr lang="en-US" sz="1000"/>
                    </a:p>
                  </a:txBody>
                  <a:tcPr/>
                </a:tc>
                <a:tc>
                  <a:txBody>
                    <a:bodyPr/>
                    <a:lstStyle/>
                    <a:p>
                      <a:r>
                        <a:rPr lang="en-US" sz="1000"/>
                        <a:t>16.7%</a:t>
                      </a:r>
                    </a:p>
                  </a:txBody>
                  <a:tcPr/>
                </a:tc>
                <a:tc>
                  <a:txBody>
                    <a:bodyPr/>
                    <a:lstStyle/>
                    <a:p>
                      <a:r>
                        <a:rPr lang="en-US" sz="1000"/>
                        <a:t>5231</a:t>
                      </a:r>
                    </a:p>
                  </a:txBody>
                  <a:tcPr/>
                </a:tc>
                <a:tc>
                  <a:txBody>
                    <a:bodyPr/>
                    <a:lstStyle/>
                    <a:p>
                      <a:r>
                        <a:rPr lang="en-US" sz="1000"/>
                        <a:t>31375</a:t>
                      </a:r>
                    </a:p>
                  </a:txBody>
                  <a:tcPr/>
                </a:tc>
                <a:tc>
                  <a:txBody>
                    <a:bodyPr/>
                    <a:lstStyle/>
                    <a:p>
                      <a:r>
                        <a:rPr lang="en-US" sz="1000"/>
                        <a:t>125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53168060"/>
                  </a:ext>
                </a:extLst>
              </a:tr>
            </a:tbl>
          </a:graphicData>
        </a:graphic>
      </p:graphicFrame>
      <p:sp>
        <p:nvSpPr>
          <p:cNvPr id="4" name="Text Placeholder 3">
            <a:extLst>
              <a:ext uri="{FF2B5EF4-FFF2-40B4-BE49-F238E27FC236}">
                <a16:creationId xmlns:a16="http://schemas.microsoft.com/office/drawing/2014/main" id="{464AA56D-09D5-4A32-A894-24F7ADA80521}"/>
              </a:ext>
            </a:extLst>
          </p:cNvPr>
          <p:cNvSpPr>
            <a:spLocks noGrp="1"/>
          </p:cNvSpPr>
          <p:nvPr>
            <p:ph type="body" sz="quarter" idx="14"/>
          </p:nvPr>
        </p:nvSpPr>
        <p:spPr/>
        <p:txBody>
          <a:bodyPr/>
          <a:lstStyle/>
          <a:p>
            <a:r>
              <a:rPr lang="en-US"/>
              <a:t>01.10.2017 - 27.03.2018</a:t>
            </a:r>
          </a:p>
        </p:txBody>
      </p:sp>
    </p:spTree>
    <p:extLst>
      <p:ext uri="{BB962C8B-B14F-4D97-AF65-F5344CB8AC3E}">
        <p14:creationId xmlns:p14="http://schemas.microsoft.com/office/powerpoint/2010/main" val="6874376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D3C9B-778A-4FC0-B141-2EA779D62E99}"/>
              </a:ext>
            </a:extLst>
          </p:cNvPr>
          <p:cNvSpPr>
            <a:spLocks noGrp="1"/>
          </p:cNvSpPr>
          <p:nvPr>
            <p:ph type="title"/>
          </p:nvPr>
        </p:nvSpPr>
        <p:spPr/>
        <p:txBody>
          <a:bodyPr/>
          <a:lstStyle/>
          <a:p>
            <a:r>
              <a:rPr lang="de-DE"/>
              <a:t>Eigene Posts - I-Rate Aktive Nutzer-Flop - Export - 1 of 4</a:t>
            </a:r>
            <a:endParaRPr lang="en-US"/>
          </a:p>
        </p:txBody>
      </p:sp>
      <p:graphicFrame>
        <p:nvGraphicFramePr>
          <p:cNvPr id="5" name="Table Placeholder 4">
            <a:extLst>
              <a:ext uri="{FF2B5EF4-FFF2-40B4-BE49-F238E27FC236}">
                <a16:creationId xmlns:a16="http://schemas.microsoft.com/office/drawing/2014/main" id="{D16639A9-00E1-49FE-A17E-053974A26E95}"/>
              </a:ext>
            </a:extLst>
          </p:cNvPr>
          <p:cNvGraphicFramePr>
            <a:graphicFrameLocks noGrp="1"/>
          </p:cNvGraphicFramePr>
          <p:nvPr>
            <p:ph type="tbl" sz="quarter" idx="13"/>
            <p:extLst>
              <p:ext uri="{D42A27DB-BD31-4B8C-83A1-F6EECF244321}">
                <p14:modId xmlns:p14="http://schemas.microsoft.com/office/powerpoint/2010/main" val="3013512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66672683"/>
                    </a:ext>
                  </a:extLst>
                </a:gridCol>
                <a:gridCol w="822960">
                  <a:extLst>
                    <a:ext uri="{9D8B030D-6E8A-4147-A177-3AD203B41FA5}">
                      <a16:colId xmlns:a16="http://schemas.microsoft.com/office/drawing/2014/main" val="1973837295"/>
                    </a:ext>
                  </a:extLst>
                </a:gridCol>
                <a:gridCol w="822960">
                  <a:extLst>
                    <a:ext uri="{9D8B030D-6E8A-4147-A177-3AD203B41FA5}">
                      <a16:colId xmlns:a16="http://schemas.microsoft.com/office/drawing/2014/main" val="2311667743"/>
                    </a:ext>
                  </a:extLst>
                </a:gridCol>
                <a:gridCol w="822960">
                  <a:extLst>
                    <a:ext uri="{9D8B030D-6E8A-4147-A177-3AD203B41FA5}">
                      <a16:colId xmlns:a16="http://schemas.microsoft.com/office/drawing/2014/main" val="2616690093"/>
                    </a:ext>
                  </a:extLst>
                </a:gridCol>
                <a:gridCol w="822960">
                  <a:extLst>
                    <a:ext uri="{9D8B030D-6E8A-4147-A177-3AD203B41FA5}">
                      <a16:colId xmlns:a16="http://schemas.microsoft.com/office/drawing/2014/main" val="2945945625"/>
                    </a:ext>
                  </a:extLst>
                </a:gridCol>
                <a:gridCol w="822960">
                  <a:extLst>
                    <a:ext uri="{9D8B030D-6E8A-4147-A177-3AD203B41FA5}">
                      <a16:colId xmlns:a16="http://schemas.microsoft.com/office/drawing/2014/main" val="2906669435"/>
                    </a:ext>
                  </a:extLst>
                </a:gridCol>
                <a:gridCol w="822960">
                  <a:extLst>
                    <a:ext uri="{9D8B030D-6E8A-4147-A177-3AD203B41FA5}">
                      <a16:colId xmlns:a16="http://schemas.microsoft.com/office/drawing/2014/main" val="2523526358"/>
                    </a:ext>
                  </a:extLst>
                </a:gridCol>
                <a:gridCol w="822960">
                  <a:extLst>
                    <a:ext uri="{9D8B030D-6E8A-4147-A177-3AD203B41FA5}">
                      <a16:colId xmlns:a16="http://schemas.microsoft.com/office/drawing/2014/main" val="804651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69004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2 - 2017-10-30 09:04:26</a:t>
                      </a:r>
                      <a:r>
                        <a:rPr kumimoji="0" lang="de-DE" sz="1000" b="0" i="0" u="none" strike="noStrike" kern="1200" cap="none" spc="0" normalizeH="0" baseline="0" noProof="0">
                          <a:ln>
                            <a:noFill/>
                          </a:ln>
                          <a:solidFill>
                            <a:prstClr val="black"/>
                          </a:solidFill>
                          <a:effectLst/>
                          <a:uLnTx/>
                          <a:uFillTx/>
                          <a:latin typeface="+mn-lt"/>
                          <a:ea typeface="+mn-ea"/>
                          <a:cs typeface="+mn-cs"/>
                        </a:rPr>
                        <a:t>
Live-Shows von Billy Joel sind Meilensteine der Konzertgeschichte: Am 30. Juni bildet das Volksparkstadion den perfekten Open Air-Rahmen für das einzige Konzert im gesamten deutschsprachigen Raum!  
Allgem. Vorverkaufsstart:  03.11.2017 I 10.00 Uhr
Mehr Infos: http://www.ndr.de/ndr2/events/index.html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83975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2 - 2017-12-19 20:30:28</a:t>
                      </a:r>
                      <a:r>
                        <a:rPr kumimoji="0" lang="de-DE" sz="1000" b="0" i="0" u="none" strike="noStrike" kern="1200" cap="none" spc="0" normalizeH="0" baseline="0" noProof="0">
                          <a:ln>
                            <a:noFill/>
                          </a:ln>
                          <a:solidFill>
                            <a:prstClr val="black"/>
                          </a:solidFill>
                          <a:effectLst/>
                          <a:uLnTx/>
                          <a:uFillTx/>
                          <a:latin typeface="+mn-lt"/>
                          <a:ea typeface="+mn-ea"/>
                          <a:cs typeface="+mn-cs"/>
                        </a:rPr>
                        <a:t>
Gefühlvoll. eingängig, authentisch: Wir freuen uns auf Wincent Weiss im Hamburger Stadtpark! 
Karten gibt es ab 45,27 Euro zzgl. Gebühren im Vorverkauf an allen bekannten Vorverkaufsstellen.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87752779"/>
                  </a:ext>
                </a:extLst>
              </a:tr>
            </a:tbl>
          </a:graphicData>
        </a:graphic>
      </p:graphicFrame>
      <p:sp>
        <p:nvSpPr>
          <p:cNvPr id="4" name="Text Placeholder 3">
            <a:extLst>
              <a:ext uri="{FF2B5EF4-FFF2-40B4-BE49-F238E27FC236}">
                <a16:creationId xmlns:a16="http://schemas.microsoft.com/office/drawing/2014/main" id="{F978DF64-BC17-4180-8539-1142D903308A}"/>
              </a:ext>
            </a:extLst>
          </p:cNvPr>
          <p:cNvSpPr>
            <a:spLocks noGrp="1"/>
          </p:cNvSpPr>
          <p:nvPr>
            <p:ph type="body" sz="quarter" idx="14"/>
          </p:nvPr>
        </p:nvSpPr>
        <p:spPr/>
        <p:txBody>
          <a:bodyPr/>
          <a:lstStyle/>
          <a:p>
            <a:r>
              <a:rPr lang="en-US"/>
              <a:t>01.10.2017 - 27.03.2018</a:t>
            </a:r>
          </a:p>
        </p:txBody>
      </p:sp>
    </p:spTree>
    <p:extLst>
      <p:ext uri="{BB962C8B-B14F-4D97-AF65-F5344CB8AC3E}">
        <p14:creationId xmlns:p14="http://schemas.microsoft.com/office/powerpoint/2010/main" val="8959563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9EF36-2A8B-4932-BB73-89E27FDC5A3B}"/>
              </a:ext>
            </a:extLst>
          </p:cNvPr>
          <p:cNvSpPr>
            <a:spLocks noGrp="1"/>
          </p:cNvSpPr>
          <p:nvPr>
            <p:ph type="title"/>
          </p:nvPr>
        </p:nvSpPr>
        <p:spPr/>
        <p:txBody>
          <a:bodyPr/>
          <a:lstStyle/>
          <a:p>
            <a:r>
              <a:rPr lang="de-DE"/>
              <a:t>Eigene Posts - I-Rate Aktive Nutzer-Flop - Export - 2 of 4</a:t>
            </a:r>
            <a:endParaRPr lang="en-US"/>
          </a:p>
        </p:txBody>
      </p:sp>
      <p:graphicFrame>
        <p:nvGraphicFramePr>
          <p:cNvPr id="5" name="Table Placeholder 4">
            <a:extLst>
              <a:ext uri="{FF2B5EF4-FFF2-40B4-BE49-F238E27FC236}">
                <a16:creationId xmlns:a16="http://schemas.microsoft.com/office/drawing/2014/main" id="{D6404BAF-00C3-4C61-994F-9F77CB7037F9}"/>
              </a:ext>
            </a:extLst>
          </p:cNvPr>
          <p:cNvGraphicFramePr>
            <a:graphicFrameLocks noGrp="1"/>
          </p:cNvGraphicFramePr>
          <p:nvPr>
            <p:ph type="tbl" sz="quarter" idx="13"/>
            <p:extLst>
              <p:ext uri="{D42A27DB-BD31-4B8C-83A1-F6EECF244321}">
                <p14:modId xmlns:p14="http://schemas.microsoft.com/office/powerpoint/2010/main" val="3797966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09976895"/>
                    </a:ext>
                  </a:extLst>
                </a:gridCol>
                <a:gridCol w="822960">
                  <a:extLst>
                    <a:ext uri="{9D8B030D-6E8A-4147-A177-3AD203B41FA5}">
                      <a16:colId xmlns:a16="http://schemas.microsoft.com/office/drawing/2014/main" val="1716767965"/>
                    </a:ext>
                  </a:extLst>
                </a:gridCol>
                <a:gridCol w="822960">
                  <a:extLst>
                    <a:ext uri="{9D8B030D-6E8A-4147-A177-3AD203B41FA5}">
                      <a16:colId xmlns:a16="http://schemas.microsoft.com/office/drawing/2014/main" val="3102677969"/>
                    </a:ext>
                  </a:extLst>
                </a:gridCol>
                <a:gridCol w="822960">
                  <a:extLst>
                    <a:ext uri="{9D8B030D-6E8A-4147-A177-3AD203B41FA5}">
                      <a16:colId xmlns:a16="http://schemas.microsoft.com/office/drawing/2014/main" val="466413443"/>
                    </a:ext>
                  </a:extLst>
                </a:gridCol>
                <a:gridCol w="822960">
                  <a:extLst>
                    <a:ext uri="{9D8B030D-6E8A-4147-A177-3AD203B41FA5}">
                      <a16:colId xmlns:a16="http://schemas.microsoft.com/office/drawing/2014/main" val="3139325667"/>
                    </a:ext>
                  </a:extLst>
                </a:gridCol>
                <a:gridCol w="822960">
                  <a:extLst>
                    <a:ext uri="{9D8B030D-6E8A-4147-A177-3AD203B41FA5}">
                      <a16:colId xmlns:a16="http://schemas.microsoft.com/office/drawing/2014/main" val="2951608134"/>
                    </a:ext>
                  </a:extLst>
                </a:gridCol>
                <a:gridCol w="822960">
                  <a:extLst>
                    <a:ext uri="{9D8B030D-6E8A-4147-A177-3AD203B41FA5}">
                      <a16:colId xmlns:a16="http://schemas.microsoft.com/office/drawing/2014/main" val="1011071516"/>
                    </a:ext>
                  </a:extLst>
                </a:gridCol>
                <a:gridCol w="822960">
                  <a:extLst>
                    <a:ext uri="{9D8B030D-6E8A-4147-A177-3AD203B41FA5}">
                      <a16:colId xmlns:a16="http://schemas.microsoft.com/office/drawing/2014/main" val="41820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9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2 - 2017-10-13 11:23:05</a:t>
                      </a:r>
                      <a:r>
                        <a:rPr kumimoji="0" lang="de-DE" sz="1000" b="0" i="0" u="none" strike="noStrike" kern="1200" cap="none" spc="0" normalizeH="0" baseline="0" noProof="0">
                          <a:ln>
                            <a:noFill/>
                          </a:ln>
                          <a:solidFill>
                            <a:prstClr val="black"/>
                          </a:solidFill>
                          <a:effectLst/>
                          <a:uLnTx/>
                          <a:uFillTx/>
                          <a:latin typeface="+mn-lt"/>
                          <a:ea typeface="+mn-ea"/>
                          <a:cs typeface="+mn-cs"/>
                        </a:rPr>
                        <a:t>
Das Konzert von Lady Gaga, das am 29. September in Hamburg stattfinden sollte, musste aus gesundheitlichen Gründen verschoben werden. Der neue Termin ist jetzt Mittwoch, 24. Januar 2018.
ACHTUNG: Tickets für die Nachholkonzerte sind ab sofort erhältlich. Bereits im Vorverkauf erworbene Tickets für die ausgefallenen Shows im September/Oktober behalten ihre Gültigkeit für die neuen Termine. Eventuelle Ticketrückgaben für die ausgefallenen Konzerte müssen bis mindestens eine Woche vor dem neuen Konzerttermin erfolgt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61614339"/>
                  </a:ext>
                </a:extLst>
              </a:tr>
            </a:tbl>
          </a:graphicData>
        </a:graphic>
      </p:graphicFrame>
      <p:sp>
        <p:nvSpPr>
          <p:cNvPr id="4" name="Text Placeholder 3">
            <a:extLst>
              <a:ext uri="{FF2B5EF4-FFF2-40B4-BE49-F238E27FC236}">
                <a16:creationId xmlns:a16="http://schemas.microsoft.com/office/drawing/2014/main" id="{6A38F4F9-94A6-4CE7-AA31-6675E1FA2D19}"/>
              </a:ext>
            </a:extLst>
          </p:cNvPr>
          <p:cNvSpPr>
            <a:spLocks noGrp="1"/>
          </p:cNvSpPr>
          <p:nvPr>
            <p:ph type="body" sz="quarter" idx="14"/>
          </p:nvPr>
        </p:nvSpPr>
        <p:spPr/>
        <p:txBody>
          <a:bodyPr/>
          <a:lstStyle/>
          <a:p>
            <a:r>
              <a:rPr lang="en-US"/>
              <a:t>01.10.2017 - 27.03.2018</a:t>
            </a:r>
          </a:p>
        </p:txBody>
      </p:sp>
    </p:spTree>
    <p:extLst>
      <p:ext uri="{BB962C8B-B14F-4D97-AF65-F5344CB8AC3E}">
        <p14:creationId xmlns:p14="http://schemas.microsoft.com/office/powerpoint/2010/main" val="34978338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B3F9A-31CA-40EE-BE31-64614E0200C0}"/>
              </a:ext>
            </a:extLst>
          </p:cNvPr>
          <p:cNvSpPr>
            <a:spLocks noGrp="1"/>
          </p:cNvSpPr>
          <p:nvPr>
            <p:ph type="title"/>
          </p:nvPr>
        </p:nvSpPr>
        <p:spPr/>
        <p:txBody>
          <a:bodyPr/>
          <a:lstStyle/>
          <a:p>
            <a:r>
              <a:rPr lang="de-DE"/>
              <a:t>Eigene Posts - I-Rate Aktive Nutzer-Flop - Export - 3 of 4</a:t>
            </a:r>
            <a:endParaRPr lang="en-US"/>
          </a:p>
        </p:txBody>
      </p:sp>
      <p:graphicFrame>
        <p:nvGraphicFramePr>
          <p:cNvPr id="5" name="Table Placeholder 4">
            <a:extLst>
              <a:ext uri="{FF2B5EF4-FFF2-40B4-BE49-F238E27FC236}">
                <a16:creationId xmlns:a16="http://schemas.microsoft.com/office/drawing/2014/main" id="{BBCFC81F-8CA7-491C-8284-F1CD740F8AAF}"/>
              </a:ext>
            </a:extLst>
          </p:cNvPr>
          <p:cNvGraphicFramePr>
            <a:graphicFrameLocks noGrp="1"/>
          </p:cNvGraphicFramePr>
          <p:nvPr>
            <p:ph type="tbl" sz="quarter" idx="13"/>
            <p:extLst>
              <p:ext uri="{D42A27DB-BD31-4B8C-83A1-F6EECF244321}">
                <p14:modId xmlns:p14="http://schemas.microsoft.com/office/powerpoint/2010/main" val="743212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18040185"/>
                    </a:ext>
                  </a:extLst>
                </a:gridCol>
                <a:gridCol w="822960">
                  <a:extLst>
                    <a:ext uri="{9D8B030D-6E8A-4147-A177-3AD203B41FA5}">
                      <a16:colId xmlns:a16="http://schemas.microsoft.com/office/drawing/2014/main" val="1382761937"/>
                    </a:ext>
                  </a:extLst>
                </a:gridCol>
                <a:gridCol w="822960">
                  <a:extLst>
                    <a:ext uri="{9D8B030D-6E8A-4147-A177-3AD203B41FA5}">
                      <a16:colId xmlns:a16="http://schemas.microsoft.com/office/drawing/2014/main" val="1002550390"/>
                    </a:ext>
                  </a:extLst>
                </a:gridCol>
                <a:gridCol w="822960">
                  <a:extLst>
                    <a:ext uri="{9D8B030D-6E8A-4147-A177-3AD203B41FA5}">
                      <a16:colId xmlns:a16="http://schemas.microsoft.com/office/drawing/2014/main" val="2488790315"/>
                    </a:ext>
                  </a:extLst>
                </a:gridCol>
                <a:gridCol w="822960">
                  <a:extLst>
                    <a:ext uri="{9D8B030D-6E8A-4147-A177-3AD203B41FA5}">
                      <a16:colId xmlns:a16="http://schemas.microsoft.com/office/drawing/2014/main" val="2652842686"/>
                    </a:ext>
                  </a:extLst>
                </a:gridCol>
                <a:gridCol w="822960">
                  <a:extLst>
                    <a:ext uri="{9D8B030D-6E8A-4147-A177-3AD203B41FA5}">
                      <a16:colId xmlns:a16="http://schemas.microsoft.com/office/drawing/2014/main" val="1769318479"/>
                    </a:ext>
                  </a:extLst>
                </a:gridCol>
                <a:gridCol w="822960">
                  <a:extLst>
                    <a:ext uri="{9D8B030D-6E8A-4147-A177-3AD203B41FA5}">
                      <a16:colId xmlns:a16="http://schemas.microsoft.com/office/drawing/2014/main" val="2840775233"/>
                    </a:ext>
                  </a:extLst>
                </a:gridCol>
                <a:gridCol w="822960">
                  <a:extLst>
                    <a:ext uri="{9D8B030D-6E8A-4147-A177-3AD203B41FA5}">
                      <a16:colId xmlns:a16="http://schemas.microsoft.com/office/drawing/2014/main" val="4196363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36876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2 - 2017-12-18 12:55:23</a:t>
                      </a:r>
                      <a:r>
                        <a:rPr kumimoji="0" lang="de-DE" sz="1000" b="0" i="0" u="none" strike="noStrike" kern="1200" cap="none" spc="0" normalizeH="0" baseline="0" noProof="0">
                          <a:ln>
                            <a:noFill/>
                          </a:ln>
                          <a:solidFill>
                            <a:prstClr val="black"/>
                          </a:solidFill>
                          <a:effectLst/>
                          <a:uLnTx/>
                          <a:uFillTx/>
                          <a:latin typeface="+mn-lt"/>
                          <a:ea typeface="+mn-ea"/>
                          <a:cs typeface="+mn-cs"/>
                        </a:rPr>
                        <a:t>
"Mr. Slowhand" kommt in den Norden! Eric Clapton ist ohne Zweifel einer der besten Gitarristen der Welt und seit über 50 Jahren im Geschäft - mit den Yardbirds, mit Cream und als Solokünstler. 2018 kommt er nur für zwei Auftritte nach Deutschland. NDR 2 freut sich, das Konzert in Hamburg zu präsentieren!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61708165"/>
                  </a:ext>
                </a:extLst>
              </a:tr>
            </a:tbl>
          </a:graphicData>
        </a:graphic>
      </p:graphicFrame>
      <p:sp>
        <p:nvSpPr>
          <p:cNvPr id="4" name="Text Placeholder 3">
            <a:extLst>
              <a:ext uri="{FF2B5EF4-FFF2-40B4-BE49-F238E27FC236}">
                <a16:creationId xmlns:a16="http://schemas.microsoft.com/office/drawing/2014/main" id="{FFD60617-1B02-4718-AC35-95D6E8A77EA5}"/>
              </a:ext>
            </a:extLst>
          </p:cNvPr>
          <p:cNvSpPr>
            <a:spLocks noGrp="1"/>
          </p:cNvSpPr>
          <p:nvPr>
            <p:ph type="body" sz="quarter" idx="14"/>
          </p:nvPr>
        </p:nvSpPr>
        <p:spPr/>
        <p:txBody>
          <a:bodyPr/>
          <a:lstStyle/>
          <a:p>
            <a:r>
              <a:rPr lang="en-US"/>
              <a:t>01.10.2017 - 27.03.2018</a:t>
            </a:r>
          </a:p>
        </p:txBody>
      </p:sp>
    </p:spTree>
    <p:extLst>
      <p:ext uri="{BB962C8B-B14F-4D97-AF65-F5344CB8AC3E}">
        <p14:creationId xmlns:p14="http://schemas.microsoft.com/office/powerpoint/2010/main" val="40818064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21409-B563-4A4D-BBC3-AA8615A33067}"/>
              </a:ext>
            </a:extLst>
          </p:cNvPr>
          <p:cNvSpPr>
            <a:spLocks noGrp="1"/>
          </p:cNvSpPr>
          <p:nvPr>
            <p:ph type="title"/>
          </p:nvPr>
        </p:nvSpPr>
        <p:spPr/>
        <p:txBody>
          <a:bodyPr/>
          <a:lstStyle/>
          <a:p>
            <a:r>
              <a:rPr lang="de-DE"/>
              <a:t>Eigene Posts - I-Rate Aktive Nutzer-Flop - Export - 4 of 4</a:t>
            </a:r>
            <a:endParaRPr lang="en-US"/>
          </a:p>
        </p:txBody>
      </p:sp>
      <p:graphicFrame>
        <p:nvGraphicFramePr>
          <p:cNvPr id="5" name="Table Placeholder 4">
            <a:extLst>
              <a:ext uri="{FF2B5EF4-FFF2-40B4-BE49-F238E27FC236}">
                <a16:creationId xmlns:a16="http://schemas.microsoft.com/office/drawing/2014/main" id="{0AABDBA9-2978-4081-852B-0FB9F45A275A}"/>
              </a:ext>
            </a:extLst>
          </p:cNvPr>
          <p:cNvGraphicFramePr>
            <a:graphicFrameLocks noGrp="1"/>
          </p:cNvGraphicFramePr>
          <p:nvPr>
            <p:ph type="tbl" sz="quarter" idx="13"/>
            <p:extLst>
              <p:ext uri="{D42A27DB-BD31-4B8C-83A1-F6EECF244321}">
                <p14:modId xmlns:p14="http://schemas.microsoft.com/office/powerpoint/2010/main" val="187045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34227287"/>
                    </a:ext>
                  </a:extLst>
                </a:gridCol>
                <a:gridCol w="822960">
                  <a:extLst>
                    <a:ext uri="{9D8B030D-6E8A-4147-A177-3AD203B41FA5}">
                      <a16:colId xmlns:a16="http://schemas.microsoft.com/office/drawing/2014/main" val="697594537"/>
                    </a:ext>
                  </a:extLst>
                </a:gridCol>
                <a:gridCol w="822960">
                  <a:extLst>
                    <a:ext uri="{9D8B030D-6E8A-4147-A177-3AD203B41FA5}">
                      <a16:colId xmlns:a16="http://schemas.microsoft.com/office/drawing/2014/main" val="1688430979"/>
                    </a:ext>
                  </a:extLst>
                </a:gridCol>
                <a:gridCol w="822960">
                  <a:extLst>
                    <a:ext uri="{9D8B030D-6E8A-4147-A177-3AD203B41FA5}">
                      <a16:colId xmlns:a16="http://schemas.microsoft.com/office/drawing/2014/main" val="1984423537"/>
                    </a:ext>
                  </a:extLst>
                </a:gridCol>
                <a:gridCol w="822960">
                  <a:extLst>
                    <a:ext uri="{9D8B030D-6E8A-4147-A177-3AD203B41FA5}">
                      <a16:colId xmlns:a16="http://schemas.microsoft.com/office/drawing/2014/main" val="2618619680"/>
                    </a:ext>
                  </a:extLst>
                </a:gridCol>
                <a:gridCol w="822960">
                  <a:extLst>
                    <a:ext uri="{9D8B030D-6E8A-4147-A177-3AD203B41FA5}">
                      <a16:colId xmlns:a16="http://schemas.microsoft.com/office/drawing/2014/main" val="1901007543"/>
                    </a:ext>
                  </a:extLst>
                </a:gridCol>
                <a:gridCol w="822960">
                  <a:extLst>
                    <a:ext uri="{9D8B030D-6E8A-4147-A177-3AD203B41FA5}">
                      <a16:colId xmlns:a16="http://schemas.microsoft.com/office/drawing/2014/main" val="757086239"/>
                    </a:ext>
                  </a:extLst>
                </a:gridCol>
                <a:gridCol w="822960">
                  <a:extLst>
                    <a:ext uri="{9D8B030D-6E8A-4147-A177-3AD203B41FA5}">
                      <a16:colId xmlns:a16="http://schemas.microsoft.com/office/drawing/2014/main" val="889658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39805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2 - 2017-12-04 16:45:36</a:t>
                      </a:r>
                      <a:r>
                        <a:rPr kumimoji="0" lang="de-DE" sz="1000" b="0" i="0" u="none" strike="noStrike" kern="1200" cap="none" spc="0" normalizeH="0" baseline="0" noProof="0">
                          <a:ln>
                            <a:noFill/>
                          </a:ln>
                          <a:solidFill>
                            <a:prstClr val="black"/>
                          </a:solidFill>
                          <a:effectLst/>
                          <a:uLnTx/>
                          <a:uFillTx/>
                          <a:latin typeface="+mn-lt"/>
                          <a:ea typeface="+mn-ea"/>
                          <a:cs typeface="+mn-cs"/>
                        </a:rPr>
                        <a:t>
Mit „Neon“ rückt Rea Garvey sein neues Album und seine nächste Arena-Tour in ein besonderes Licht. Vom 10. September bis 4. Oktober präsentiert der in Deutschland lebende Ire seine mitreißende Liveshow in 18 Städten.
Natürlich dürfen sich die Fans auch auf Hits aus den drei vorangegangen Solo-CDs freuen, allesamt Top 5-Charterfolge, die sich mehr als eine Million Mal verkauften.
Telekom Pre-Sale: 06.12.2017 I 10.00 Uhr   
Allgem. Vorverkaufsstart:  08.12.2017 I 10.00 Uhr 
* An allen bekannten Vorverkaufsstellen. Je nach Art der Ticketbestellung (VVK-Stelle, Telefon, Internet) können zusätzliche Gebühren für Bearbeitung und Versand hinzukommen. NDR 2 hat hierauf keinen Einfluss.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96285908"/>
                  </a:ext>
                </a:extLst>
              </a:tr>
            </a:tbl>
          </a:graphicData>
        </a:graphic>
      </p:graphicFrame>
      <p:sp>
        <p:nvSpPr>
          <p:cNvPr id="4" name="Text Placeholder 3">
            <a:extLst>
              <a:ext uri="{FF2B5EF4-FFF2-40B4-BE49-F238E27FC236}">
                <a16:creationId xmlns:a16="http://schemas.microsoft.com/office/drawing/2014/main" id="{599A70DA-CBB0-4DEB-8D10-2AE52273D0A3}"/>
              </a:ext>
            </a:extLst>
          </p:cNvPr>
          <p:cNvSpPr>
            <a:spLocks noGrp="1"/>
          </p:cNvSpPr>
          <p:nvPr>
            <p:ph type="body" sz="quarter" idx="14"/>
          </p:nvPr>
        </p:nvSpPr>
        <p:spPr/>
        <p:txBody>
          <a:bodyPr/>
          <a:lstStyle/>
          <a:p>
            <a:r>
              <a:rPr lang="en-US"/>
              <a:t>01.10.2017 - 27.03.2018</a:t>
            </a:r>
          </a:p>
        </p:txBody>
      </p:sp>
    </p:spTree>
    <p:extLst>
      <p:ext uri="{BB962C8B-B14F-4D97-AF65-F5344CB8AC3E}">
        <p14:creationId xmlns:p14="http://schemas.microsoft.com/office/powerpoint/2010/main" val="14548058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AD033-678B-4309-B090-4B4FBE4CF233}"/>
              </a:ext>
            </a:extLst>
          </p:cNvPr>
          <p:cNvSpPr>
            <a:spLocks noGrp="1"/>
          </p:cNvSpPr>
          <p:nvPr>
            <p:ph type="title"/>
          </p:nvPr>
        </p:nvSpPr>
        <p:spPr/>
        <p:txBody>
          <a:bodyPr/>
          <a:lstStyle/>
          <a:p>
            <a:r>
              <a:rPr lang="de-DE"/>
              <a:t>Eigene Post - Summe Interaktionen - Export</a:t>
            </a:r>
            <a:endParaRPr lang="en-US"/>
          </a:p>
        </p:txBody>
      </p:sp>
      <p:graphicFrame>
        <p:nvGraphicFramePr>
          <p:cNvPr id="5" name="Table Placeholder 4">
            <a:extLst>
              <a:ext uri="{FF2B5EF4-FFF2-40B4-BE49-F238E27FC236}">
                <a16:creationId xmlns:a16="http://schemas.microsoft.com/office/drawing/2014/main" id="{FA11B56F-D594-400F-A3A7-E7B461F9BA22}"/>
              </a:ext>
            </a:extLst>
          </p:cNvPr>
          <p:cNvGraphicFramePr>
            <a:graphicFrameLocks noGrp="1"/>
          </p:cNvGraphicFramePr>
          <p:nvPr>
            <p:ph type="tbl" sz="quarter" idx="13"/>
            <p:extLst>
              <p:ext uri="{D42A27DB-BD31-4B8C-83A1-F6EECF244321}">
                <p14:modId xmlns:p14="http://schemas.microsoft.com/office/powerpoint/2010/main" val="3325044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25131748"/>
                    </a:ext>
                  </a:extLst>
                </a:gridCol>
                <a:gridCol w="822960">
                  <a:extLst>
                    <a:ext uri="{9D8B030D-6E8A-4147-A177-3AD203B41FA5}">
                      <a16:colId xmlns:a16="http://schemas.microsoft.com/office/drawing/2014/main" val="1903372294"/>
                    </a:ext>
                  </a:extLst>
                </a:gridCol>
                <a:gridCol w="822960">
                  <a:extLst>
                    <a:ext uri="{9D8B030D-6E8A-4147-A177-3AD203B41FA5}">
                      <a16:colId xmlns:a16="http://schemas.microsoft.com/office/drawing/2014/main" val="2794105693"/>
                    </a:ext>
                  </a:extLst>
                </a:gridCol>
                <a:gridCol w="822960">
                  <a:extLst>
                    <a:ext uri="{9D8B030D-6E8A-4147-A177-3AD203B41FA5}">
                      <a16:colId xmlns:a16="http://schemas.microsoft.com/office/drawing/2014/main" val="3462112226"/>
                    </a:ext>
                  </a:extLst>
                </a:gridCol>
                <a:gridCol w="822960">
                  <a:extLst>
                    <a:ext uri="{9D8B030D-6E8A-4147-A177-3AD203B41FA5}">
                      <a16:colId xmlns:a16="http://schemas.microsoft.com/office/drawing/2014/main" val="354969878"/>
                    </a:ext>
                  </a:extLst>
                </a:gridCol>
                <a:gridCol w="822960">
                  <a:extLst>
                    <a:ext uri="{9D8B030D-6E8A-4147-A177-3AD203B41FA5}">
                      <a16:colId xmlns:a16="http://schemas.microsoft.com/office/drawing/2014/main" val="3252367375"/>
                    </a:ext>
                  </a:extLst>
                </a:gridCol>
                <a:gridCol w="822960">
                  <a:extLst>
                    <a:ext uri="{9D8B030D-6E8A-4147-A177-3AD203B41FA5}">
                      <a16:colId xmlns:a16="http://schemas.microsoft.com/office/drawing/2014/main" val="3278274055"/>
                    </a:ext>
                  </a:extLst>
                </a:gridCol>
                <a:gridCol w="822960">
                  <a:extLst>
                    <a:ext uri="{9D8B030D-6E8A-4147-A177-3AD203B41FA5}">
                      <a16:colId xmlns:a16="http://schemas.microsoft.com/office/drawing/2014/main" val="582146908"/>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164871074"/>
                  </a:ext>
                </a:extLst>
              </a:tr>
              <a:tr h="370840">
                <a:tc>
                  <a:txBody>
                    <a:bodyPr/>
                    <a:lstStyle/>
                    <a:p>
                      <a:r>
                        <a:rPr lang="de-DE" sz="1000" b="1"/>
                        <a:t>NDR 2 - 2018-03-07 12:00:00</a:t>
                      </a:r>
                      <a:r>
                        <a:rPr lang="de-DE" sz="1000"/>
                        <a:t>
Was kommt bei euch so auf den Tisch? Paleo-flexitarisch, low carb, vegan oder glutenfrei? 🤔😉🍴</a:t>
                      </a:r>
                      <a:endParaRPr lang="en-US" sz="1000"/>
                    </a:p>
                  </a:txBody>
                  <a:tcPr/>
                </a:tc>
                <a:tc>
                  <a:txBody>
                    <a:bodyPr/>
                    <a:lstStyle/>
                    <a:p>
                      <a:r>
                        <a:rPr lang="en-US" sz="1000"/>
                        <a:t>63222</a:t>
                      </a:r>
                    </a:p>
                  </a:txBody>
                  <a:tcPr/>
                </a:tc>
                <a:tc>
                  <a:txBody>
                    <a:bodyPr/>
                    <a:lstStyle/>
                    <a:p>
                      <a:r>
                        <a:rPr lang="en-US" sz="1000"/>
                        <a:t>40109</a:t>
                      </a:r>
                    </a:p>
                  </a:txBody>
                  <a:tcPr/>
                </a:tc>
                <a:tc>
                  <a:txBody>
                    <a:bodyPr/>
                    <a:lstStyle/>
                    <a:p>
                      <a:r>
                        <a:rPr lang="en-US" sz="1000"/>
                        <a:t>4210</a:t>
                      </a:r>
                    </a:p>
                  </a:txBody>
                  <a:tcPr/>
                </a:tc>
                <a:tc>
                  <a:txBody>
                    <a:bodyPr/>
                    <a:lstStyle/>
                    <a:p>
                      <a:r>
                        <a:rPr lang="en-US" sz="1000"/>
                        <a:t>18903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52772397"/>
                  </a:ext>
                </a:extLst>
              </a:tr>
              <a:tr h="370840">
                <a:tc>
                  <a:txBody>
                    <a:bodyPr/>
                    <a:lstStyle/>
                    <a:p>
                      <a:r>
                        <a:rPr lang="de-DE" sz="1000" b="1"/>
                        <a:t>NDR 2 - 2017-11-14 10:22:45</a:t>
                      </a:r>
                      <a:r>
                        <a:rPr lang="de-DE" sz="1000"/>
                        <a:t>
Mama und Papa gefällt das.</a:t>
                      </a:r>
                      <a:endParaRPr lang="en-US" sz="1000"/>
                    </a:p>
                  </a:txBody>
                  <a:tcPr/>
                </a:tc>
                <a:tc>
                  <a:txBody>
                    <a:bodyPr/>
                    <a:lstStyle/>
                    <a:p>
                      <a:r>
                        <a:rPr lang="en-US" sz="1000"/>
                        <a:t>22492</a:t>
                      </a:r>
                    </a:p>
                  </a:txBody>
                  <a:tcPr/>
                </a:tc>
                <a:tc>
                  <a:txBody>
                    <a:bodyPr/>
                    <a:lstStyle/>
                    <a:p>
                      <a:r>
                        <a:rPr lang="en-US" sz="1000"/>
                        <a:t>19156</a:t>
                      </a:r>
                    </a:p>
                  </a:txBody>
                  <a:tcPr/>
                </a:tc>
                <a:tc>
                  <a:txBody>
                    <a:bodyPr/>
                    <a:lstStyle/>
                    <a:p>
                      <a:r>
                        <a:rPr lang="en-US" sz="1000"/>
                        <a:t>1481</a:t>
                      </a:r>
                    </a:p>
                  </a:txBody>
                  <a:tcPr/>
                </a:tc>
                <a:tc>
                  <a:txBody>
                    <a:bodyPr/>
                    <a:lstStyle/>
                    <a:p>
                      <a:r>
                        <a:rPr lang="en-US" sz="1000"/>
                        <a:t>1855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0315584"/>
                  </a:ext>
                </a:extLst>
              </a:tr>
              <a:tr h="370840">
                <a:tc>
                  <a:txBody>
                    <a:bodyPr/>
                    <a:lstStyle/>
                    <a:p>
                      <a:r>
                        <a:rPr lang="de-DE" sz="1000" b="1"/>
                        <a:t>NDR 2 - 2017-10-04 10:59:14</a:t>
                      </a:r>
                      <a:r>
                        <a:rPr lang="de-DE" sz="1000"/>
                        <a:t>
Vorsicht, fiese Betrugswelle! ❗️❗️
Zurzeit rufen verstärkt Nummern aus Burundi, Tunesien und dem Tschad auf deutschen Handys an. Wenn’s klingelt: nicht rangehen &amp; bloß nicht zurückrufen! Sonst wird’s teuer.
Bitte teilen!</a:t>
                      </a:r>
                      <a:endParaRPr lang="en-US" sz="1000"/>
                    </a:p>
                  </a:txBody>
                  <a:tcPr/>
                </a:tc>
                <a:tc>
                  <a:txBody>
                    <a:bodyPr/>
                    <a:lstStyle/>
                    <a:p>
                      <a:r>
                        <a:rPr lang="en-US" sz="1000"/>
                        <a:t>20010</a:t>
                      </a:r>
                    </a:p>
                  </a:txBody>
                  <a:tcPr/>
                </a:tc>
                <a:tc>
                  <a:txBody>
                    <a:bodyPr/>
                    <a:lstStyle/>
                    <a:p>
                      <a:r>
                        <a:rPr lang="en-US" sz="1000"/>
                        <a:t>5934</a:t>
                      </a:r>
                    </a:p>
                  </a:txBody>
                  <a:tcPr/>
                </a:tc>
                <a:tc>
                  <a:txBody>
                    <a:bodyPr/>
                    <a:lstStyle/>
                    <a:p>
                      <a:r>
                        <a:rPr lang="en-US" sz="1000"/>
                        <a:t>2123</a:t>
                      </a:r>
                    </a:p>
                  </a:txBody>
                  <a:tcPr/>
                </a:tc>
                <a:tc>
                  <a:txBody>
                    <a:bodyPr/>
                    <a:lstStyle/>
                    <a:p>
                      <a:r>
                        <a:rPr lang="en-US" sz="1000"/>
                        <a:t>11953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18275168"/>
                  </a:ext>
                </a:extLst>
              </a:tr>
              <a:tr h="370840">
                <a:tc>
                  <a:txBody>
                    <a:bodyPr/>
                    <a:lstStyle/>
                    <a:p>
                      <a:r>
                        <a:rPr lang="de-DE" sz="1000" b="1"/>
                        <a:t>NDR 2 - 2018-02-08 08:20:49</a:t>
                      </a:r>
                      <a:r>
                        <a:rPr lang="de-DE" sz="1000"/>
                        <a:t>
Bye-bye Sommerzeit? ⏰ Was meint ihr? Und warum?
Das EU-Parlament diskutiert heute darüber ➡️tagesschau.de/zeitumstellung-127.html</a:t>
                      </a:r>
                      <a:endParaRPr lang="en-US" sz="1000"/>
                    </a:p>
                  </a:txBody>
                  <a:tcPr/>
                </a:tc>
                <a:tc>
                  <a:txBody>
                    <a:bodyPr/>
                    <a:lstStyle/>
                    <a:p>
                      <a:r>
                        <a:rPr lang="en-US" sz="1000"/>
                        <a:t>12195</a:t>
                      </a:r>
                    </a:p>
                  </a:txBody>
                  <a:tcPr/>
                </a:tc>
                <a:tc>
                  <a:txBody>
                    <a:bodyPr/>
                    <a:lstStyle/>
                    <a:p>
                      <a:r>
                        <a:rPr lang="en-US" sz="1000"/>
                        <a:t>11331</a:t>
                      </a:r>
                    </a:p>
                  </a:txBody>
                  <a:tcPr/>
                </a:tc>
                <a:tc>
                  <a:txBody>
                    <a:bodyPr/>
                    <a:lstStyle/>
                    <a:p>
                      <a:r>
                        <a:rPr lang="en-US" sz="1000"/>
                        <a:t>567</a:t>
                      </a:r>
                    </a:p>
                  </a:txBody>
                  <a:tcPr/>
                </a:tc>
                <a:tc>
                  <a:txBody>
                    <a:bodyPr/>
                    <a:lstStyle/>
                    <a:p>
                      <a:r>
                        <a:rPr lang="en-US" sz="1000"/>
                        <a:t>297</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08619949"/>
                  </a:ext>
                </a:extLst>
              </a:tr>
              <a:tr h="370840">
                <a:tc>
                  <a:txBody>
                    <a:bodyPr/>
                    <a:lstStyle/>
                    <a:p>
                      <a:r>
                        <a:rPr lang="de-DE" sz="1000" b="1"/>
                        <a:t>NDR 2 - 2017-10-19 19:43:05</a:t>
                      </a:r>
                      <a:r>
                        <a:rPr lang="de-DE" sz="1000"/>
                        <a:t>
Das Insektensterben muss aufhören. Sonst kriegen wir richtige Probleme. 😐🐝🐛</a:t>
                      </a:r>
                      <a:endParaRPr lang="en-US" sz="1000"/>
                    </a:p>
                  </a:txBody>
                  <a:tcPr/>
                </a:tc>
                <a:tc>
                  <a:txBody>
                    <a:bodyPr/>
                    <a:lstStyle/>
                    <a:p>
                      <a:r>
                        <a:rPr lang="en-US" sz="1000"/>
                        <a:t>11994</a:t>
                      </a:r>
                    </a:p>
                  </a:txBody>
                  <a:tcPr/>
                </a:tc>
                <a:tc>
                  <a:txBody>
                    <a:bodyPr/>
                    <a:lstStyle/>
                    <a:p>
                      <a:r>
                        <a:rPr lang="en-US" sz="1000"/>
                        <a:t>7297</a:t>
                      </a:r>
                    </a:p>
                  </a:txBody>
                  <a:tcPr/>
                </a:tc>
                <a:tc>
                  <a:txBody>
                    <a:bodyPr/>
                    <a:lstStyle/>
                    <a:p>
                      <a:r>
                        <a:rPr lang="en-US" sz="1000"/>
                        <a:t>200</a:t>
                      </a:r>
                    </a:p>
                  </a:txBody>
                  <a:tcPr/>
                </a:tc>
                <a:tc>
                  <a:txBody>
                    <a:bodyPr/>
                    <a:lstStyle/>
                    <a:p>
                      <a:r>
                        <a:rPr lang="en-US" sz="1000"/>
                        <a:t>4497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29518746"/>
                  </a:ext>
                </a:extLst>
              </a:tr>
            </a:tbl>
          </a:graphicData>
        </a:graphic>
      </p:graphicFrame>
      <p:sp>
        <p:nvSpPr>
          <p:cNvPr id="4" name="Text Placeholder 3">
            <a:extLst>
              <a:ext uri="{FF2B5EF4-FFF2-40B4-BE49-F238E27FC236}">
                <a16:creationId xmlns:a16="http://schemas.microsoft.com/office/drawing/2014/main" id="{7EFA0197-868A-40E4-AFCD-3BB930CF68F4}"/>
              </a:ext>
            </a:extLst>
          </p:cNvPr>
          <p:cNvSpPr>
            <a:spLocks noGrp="1"/>
          </p:cNvSpPr>
          <p:nvPr>
            <p:ph type="body" sz="quarter" idx="14"/>
          </p:nvPr>
        </p:nvSpPr>
        <p:spPr/>
        <p:txBody>
          <a:bodyPr/>
          <a:lstStyle/>
          <a:p>
            <a:r>
              <a:rPr lang="en-US"/>
              <a:t>01.10.2017 - 27.03.2018</a:t>
            </a:r>
          </a:p>
        </p:txBody>
      </p:sp>
    </p:spTree>
    <p:extLst>
      <p:ext uri="{BB962C8B-B14F-4D97-AF65-F5344CB8AC3E}">
        <p14:creationId xmlns:p14="http://schemas.microsoft.com/office/powerpoint/2010/main" val="35657603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BC0C5-13A1-4EEA-AA96-E6F8FFAD44AD}"/>
              </a:ext>
            </a:extLst>
          </p:cNvPr>
          <p:cNvSpPr>
            <a:spLocks noGrp="1"/>
          </p:cNvSpPr>
          <p:nvPr>
            <p:ph type="title"/>
          </p:nvPr>
        </p:nvSpPr>
        <p:spPr/>
        <p:txBody>
          <a:bodyPr/>
          <a:lstStyle/>
          <a:p>
            <a:r>
              <a:rPr lang="en-US"/>
              <a:t>Eigene Posts - Reaktionen - Export</a:t>
            </a:r>
          </a:p>
        </p:txBody>
      </p:sp>
      <p:graphicFrame>
        <p:nvGraphicFramePr>
          <p:cNvPr id="5" name="Table Placeholder 4">
            <a:extLst>
              <a:ext uri="{FF2B5EF4-FFF2-40B4-BE49-F238E27FC236}">
                <a16:creationId xmlns:a16="http://schemas.microsoft.com/office/drawing/2014/main" id="{3236F599-EF8F-4E5E-A3E2-3E1429A6A84E}"/>
              </a:ext>
            </a:extLst>
          </p:cNvPr>
          <p:cNvGraphicFramePr>
            <a:graphicFrameLocks noGrp="1"/>
          </p:cNvGraphicFramePr>
          <p:nvPr>
            <p:ph type="tbl" sz="quarter" idx="13"/>
            <p:extLst>
              <p:ext uri="{D42A27DB-BD31-4B8C-83A1-F6EECF244321}">
                <p14:modId xmlns:p14="http://schemas.microsoft.com/office/powerpoint/2010/main" val="2034631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820866073"/>
                    </a:ext>
                  </a:extLst>
                </a:gridCol>
                <a:gridCol w="822960">
                  <a:extLst>
                    <a:ext uri="{9D8B030D-6E8A-4147-A177-3AD203B41FA5}">
                      <a16:colId xmlns:a16="http://schemas.microsoft.com/office/drawing/2014/main" val="3929699934"/>
                    </a:ext>
                  </a:extLst>
                </a:gridCol>
                <a:gridCol w="493776">
                  <a:extLst>
                    <a:ext uri="{9D8B030D-6E8A-4147-A177-3AD203B41FA5}">
                      <a16:colId xmlns:a16="http://schemas.microsoft.com/office/drawing/2014/main" val="1422063099"/>
                    </a:ext>
                  </a:extLst>
                </a:gridCol>
                <a:gridCol w="493776">
                  <a:extLst>
                    <a:ext uri="{9D8B030D-6E8A-4147-A177-3AD203B41FA5}">
                      <a16:colId xmlns:a16="http://schemas.microsoft.com/office/drawing/2014/main" val="3779204366"/>
                    </a:ext>
                  </a:extLst>
                </a:gridCol>
                <a:gridCol w="493776">
                  <a:extLst>
                    <a:ext uri="{9D8B030D-6E8A-4147-A177-3AD203B41FA5}">
                      <a16:colId xmlns:a16="http://schemas.microsoft.com/office/drawing/2014/main" val="3964179747"/>
                    </a:ext>
                  </a:extLst>
                </a:gridCol>
                <a:gridCol w="493776">
                  <a:extLst>
                    <a:ext uri="{9D8B030D-6E8A-4147-A177-3AD203B41FA5}">
                      <a16:colId xmlns:a16="http://schemas.microsoft.com/office/drawing/2014/main" val="3227787503"/>
                    </a:ext>
                  </a:extLst>
                </a:gridCol>
                <a:gridCol w="493776">
                  <a:extLst>
                    <a:ext uri="{9D8B030D-6E8A-4147-A177-3AD203B41FA5}">
                      <a16:colId xmlns:a16="http://schemas.microsoft.com/office/drawing/2014/main" val="2928184159"/>
                    </a:ext>
                  </a:extLst>
                </a:gridCol>
                <a:gridCol w="493776">
                  <a:extLst>
                    <a:ext uri="{9D8B030D-6E8A-4147-A177-3AD203B41FA5}">
                      <a16:colId xmlns:a16="http://schemas.microsoft.com/office/drawing/2014/main" val="992213957"/>
                    </a:ext>
                  </a:extLst>
                </a:gridCol>
                <a:gridCol w="493776">
                  <a:extLst>
                    <a:ext uri="{9D8B030D-6E8A-4147-A177-3AD203B41FA5}">
                      <a16:colId xmlns:a16="http://schemas.microsoft.com/office/drawing/2014/main" val="2488448485"/>
                    </a:ext>
                  </a:extLst>
                </a:gridCol>
                <a:gridCol w="493776">
                  <a:extLst>
                    <a:ext uri="{9D8B030D-6E8A-4147-A177-3AD203B41FA5}">
                      <a16:colId xmlns:a16="http://schemas.microsoft.com/office/drawing/2014/main" val="3193227125"/>
                    </a:ext>
                  </a:extLst>
                </a:gridCol>
                <a:gridCol w="493776">
                  <a:extLst>
                    <a:ext uri="{9D8B030D-6E8A-4147-A177-3AD203B41FA5}">
                      <a16:colId xmlns:a16="http://schemas.microsoft.com/office/drawing/2014/main" val="1142386854"/>
                    </a:ext>
                  </a:extLst>
                </a:gridCol>
              </a:tblGrid>
              <a:tr h="370840">
                <a:tc>
                  <a:txBody>
                    <a:bodyPr/>
                    <a:lstStyle/>
                    <a:p>
                      <a:r>
                        <a:rPr lang="en-US" sz="1000"/>
                        <a:t>Post</a:t>
                      </a:r>
                    </a:p>
                  </a:txBody>
                  <a:tcPr/>
                </a:tc>
                <a:tc>
                  <a:txBody>
                    <a:bodyPr/>
                    <a:lstStyle/>
                    <a:p>
                      <a:r>
                        <a:rPr lang="en-US" sz="1000"/>
                        <a:t>Reaktionen</a:t>
                      </a:r>
                    </a:p>
                  </a:txBody>
                  <a:tcPr/>
                </a:tc>
                <a:tc>
                  <a:txBody>
                    <a:bodyPr/>
                    <a:lstStyle/>
                    <a:p>
                      <a:r>
                        <a:rPr lang="en-US" sz="1000"/>
                        <a:t>like</a:t>
                      </a:r>
                    </a:p>
                  </a:txBody>
                  <a:tcPr/>
                </a:tc>
                <a:tc>
                  <a:txBody>
                    <a:bodyPr/>
                    <a:lstStyle/>
                    <a:p>
                      <a:r>
                        <a:rPr lang="en-US" sz="1000"/>
                        <a:t>love</a:t>
                      </a:r>
                    </a:p>
                  </a:txBody>
                  <a:tcPr/>
                </a:tc>
                <a:tc>
                  <a:txBody>
                    <a:bodyPr/>
                    <a:lstStyle/>
                    <a:p>
                      <a:r>
                        <a:rPr lang="en-US" sz="1000"/>
                        <a:t>wow</a:t>
                      </a:r>
                    </a:p>
                  </a:txBody>
                  <a:tcPr/>
                </a:tc>
                <a:tc>
                  <a:txBody>
                    <a:bodyPr/>
                    <a:lstStyle/>
                    <a:p>
                      <a:r>
                        <a:rPr lang="en-US" sz="1000"/>
                        <a:t>haha</a:t>
                      </a:r>
                    </a:p>
                  </a:txBody>
                  <a:tcPr/>
                </a:tc>
                <a:tc>
                  <a:txBody>
                    <a:bodyPr/>
                    <a:lstStyle/>
                    <a:p>
                      <a:r>
                        <a:rPr lang="en-US" sz="1000"/>
                        <a:t>sorry</a:t>
                      </a:r>
                    </a:p>
                  </a:txBody>
                  <a:tcPr/>
                </a:tc>
                <a:tc>
                  <a:txBody>
                    <a:bodyPr/>
                    <a:lstStyle/>
                    <a:p>
                      <a:r>
                        <a:rPr lang="en-US" sz="1000"/>
                        <a:t>anger</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871302418"/>
                  </a:ext>
                </a:extLst>
              </a:tr>
              <a:tr h="370840">
                <a:tc>
                  <a:txBody>
                    <a:bodyPr/>
                    <a:lstStyle/>
                    <a:p>
                      <a:r>
                        <a:rPr lang="de-DE" sz="1000" b="1"/>
                        <a:t>NDR 2 - 2018-03-07 12:00:00</a:t>
                      </a:r>
                      <a:r>
                        <a:rPr lang="de-DE" sz="1000"/>
                        <a:t>
Was kommt bei euch so auf den Tisch? Paleo-flexitarisch, low carb, vegan oder glutenfrei? 🤔😉🍴
</a:t>
                      </a:r>
                      <a:r>
                        <a:rPr lang="de-DE" sz="1000" b="1"/>
                        <a:t>Attachment:</a:t>
                      </a:r>
                      <a:r>
                        <a:rPr lang="de-DE" sz="1000"/>
                        <a:t>
</a:t>
                      </a:r>
                      <a:r>
                        <a:rPr lang="de-DE" sz="1000" i="1"/>
                        <a:t>Name</a:t>
                      </a:r>
                      <a:r>
                        <a:rPr lang="de-DE" sz="1000"/>
                        <a:t>: Ernährungswahnsinn</a:t>
                      </a:r>
                      <a:endParaRPr lang="en-US" sz="1000"/>
                    </a:p>
                  </a:txBody>
                  <a:tcPr/>
                </a:tc>
                <a:tc>
                  <a:txBody>
                    <a:bodyPr/>
                    <a:lstStyle/>
                    <a:p>
                      <a:r>
                        <a:rPr lang="en-US" sz="1000"/>
                        <a:t>40109</a:t>
                      </a:r>
                    </a:p>
                  </a:txBody>
                  <a:tcPr/>
                </a:tc>
                <a:tc>
                  <a:txBody>
                    <a:bodyPr/>
                    <a:lstStyle/>
                    <a:p>
                      <a:r>
                        <a:rPr lang="en-US" sz="1000"/>
                        <a:t>20402</a:t>
                      </a:r>
                    </a:p>
                  </a:txBody>
                  <a:tcPr/>
                </a:tc>
                <a:tc>
                  <a:txBody>
                    <a:bodyPr/>
                    <a:lstStyle/>
                    <a:p>
                      <a:r>
                        <a:rPr lang="en-US" sz="1000"/>
                        <a:t>347</a:t>
                      </a:r>
                    </a:p>
                  </a:txBody>
                  <a:tcPr/>
                </a:tc>
                <a:tc>
                  <a:txBody>
                    <a:bodyPr/>
                    <a:lstStyle/>
                    <a:p>
                      <a:r>
                        <a:rPr lang="en-US" sz="1000"/>
                        <a:t>411</a:t>
                      </a:r>
                    </a:p>
                  </a:txBody>
                  <a:tcPr/>
                </a:tc>
                <a:tc>
                  <a:txBody>
                    <a:bodyPr/>
                    <a:lstStyle/>
                    <a:p>
                      <a:r>
                        <a:rPr lang="en-US" sz="1000"/>
                        <a:t>18193</a:t>
                      </a:r>
                    </a:p>
                  </a:txBody>
                  <a:tcPr/>
                </a:tc>
                <a:tc>
                  <a:txBody>
                    <a:bodyPr/>
                    <a:lstStyle/>
                    <a:p>
                      <a:r>
                        <a:rPr lang="en-US" sz="1000"/>
                        <a:t>541</a:t>
                      </a:r>
                    </a:p>
                  </a:txBody>
                  <a:tcPr/>
                </a:tc>
                <a:tc>
                  <a:txBody>
                    <a:bodyPr/>
                    <a:lstStyle/>
                    <a:p>
                      <a:r>
                        <a:rPr lang="en-US" sz="1000"/>
                        <a:t>215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45372523"/>
                  </a:ext>
                </a:extLst>
              </a:tr>
              <a:tr h="370840">
                <a:tc>
                  <a:txBody>
                    <a:bodyPr/>
                    <a:lstStyle/>
                    <a:p>
                      <a:r>
                        <a:rPr lang="de-DE" sz="1000" b="1"/>
                        <a:t>NDR 2 - 2017-11-14 10:22:45</a:t>
                      </a:r>
                      <a:r>
                        <a:rPr lang="de-DE" sz="1000"/>
                        <a:t>
Mama und Papa gefällt das.</a:t>
                      </a:r>
                      <a:endParaRPr lang="en-US" sz="1000"/>
                    </a:p>
                  </a:txBody>
                  <a:tcPr/>
                </a:tc>
                <a:tc>
                  <a:txBody>
                    <a:bodyPr/>
                    <a:lstStyle/>
                    <a:p>
                      <a:r>
                        <a:rPr lang="en-US" sz="1000"/>
                        <a:t>19156</a:t>
                      </a:r>
                    </a:p>
                  </a:txBody>
                  <a:tcPr/>
                </a:tc>
                <a:tc>
                  <a:txBody>
                    <a:bodyPr/>
                    <a:lstStyle/>
                    <a:p>
                      <a:r>
                        <a:rPr lang="en-US" sz="1000"/>
                        <a:t>18345</a:t>
                      </a:r>
                    </a:p>
                  </a:txBody>
                  <a:tcPr/>
                </a:tc>
                <a:tc>
                  <a:txBody>
                    <a:bodyPr/>
                    <a:lstStyle/>
                    <a:p>
                      <a:r>
                        <a:rPr lang="en-US" sz="1000"/>
                        <a:t>340</a:t>
                      </a:r>
                    </a:p>
                  </a:txBody>
                  <a:tcPr/>
                </a:tc>
                <a:tc>
                  <a:txBody>
                    <a:bodyPr/>
                    <a:lstStyle/>
                    <a:p>
                      <a:r>
                        <a:rPr lang="en-US" sz="1000"/>
                        <a:t>361</a:t>
                      </a:r>
                    </a:p>
                  </a:txBody>
                  <a:tcPr/>
                </a:tc>
                <a:tc>
                  <a:txBody>
                    <a:bodyPr/>
                    <a:lstStyle/>
                    <a:p>
                      <a:r>
                        <a:rPr lang="en-US" sz="1000"/>
                        <a:t>52</a:t>
                      </a:r>
                    </a:p>
                  </a:txBody>
                  <a:tcPr/>
                </a:tc>
                <a:tc>
                  <a:txBody>
                    <a:bodyPr/>
                    <a:lstStyle/>
                    <a:p>
                      <a:r>
                        <a:rPr lang="en-US" sz="1000"/>
                        <a:t>16</a:t>
                      </a:r>
                    </a:p>
                  </a:txBody>
                  <a:tcPr/>
                </a:tc>
                <a:tc>
                  <a:txBody>
                    <a:bodyPr/>
                    <a:lstStyle/>
                    <a:p>
                      <a:r>
                        <a:rPr lang="en-US" sz="1000"/>
                        <a:t>42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35230556"/>
                  </a:ext>
                </a:extLst>
              </a:tr>
              <a:tr h="370840">
                <a:tc>
                  <a:txBody>
                    <a:bodyPr/>
                    <a:lstStyle/>
                    <a:p>
                      <a:r>
                        <a:rPr lang="de-DE" sz="1000" b="1"/>
                        <a:t>NDR 2 - 2018-02-08 08:20:49</a:t>
                      </a:r>
                      <a:r>
                        <a:rPr lang="de-DE" sz="1000"/>
                        <a:t>
Bye-bye Sommerzeit? ⏰ Was meint ihr? Und warum?
Das EU-Parlament diskutiert heute darüber ➡️tagesschau.de/zeitumstellung-127.html</a:t>
                      </a:r>
                      <a:endParaRPr lang="en-US" sz="1000"/>
                    </a:p>
                  </a:txBody>
                  <a:tcPr/>
                </a:tc>
                <a:tc>
                  <a:txBody>
                    <a:bodyPr/>
                    <a:lstStyle/>
                    <a:p>
                      <a:r>
                        <a:rPr lang="en-US" sz="1000"/>
                        <a:t>11331</a:t>
                      </a:r>
                    </a:p>
                  </a:txBody>
                  <a:tcPr/>
                </a:tc>
                <a:tc>
                  <a:txBody>
                    <a:bodyPr/>
                    <a:lstStyle/>
                    <a:p>
                      <a:r>
                        <a:rPr lang="en-US" sz="1000"/>
                        <a:t>10314</a:t>
                      </a:r>
                    </a:p>
                  </a:txBody>
                  <a:tcPr/>
                </a:tc>
                <a:tc>
                  <a:txBody>
                    <a:bodyPr/>
                    <a:lstStyle/>
                    <a:p>
                      <a:r>
                        <a:rPr lang="en-US" sz="1000"/>
                        <a:t>25</a:t>
                      </a:r>
                    </a:p>
                  </a:txBody>
                  <a:tcPr/>
                </a:tc>
                <a:tc>
                  <a:txBody>
                    <a:bodyPr/>
                    <a:lstStyle/>
                    <a:p>
                      <a:r>
                        <a:rPr lang="en-US" sz="1000"/>
                        <a:t>27</a:t>
                      </a:r>
                    </a:p>
                  </a:txBody>
                  <a:tcPr/>
                </a:tc>
                <a:tc>
                  <a:txBody>
                    <a:bodyPr/>
                    <a:lstStyle/>
                    <a:p>
                      <a:r>
                        <a:rPr lang="en-US" sz="1000"/>
                        <a:t>21</a:t>
                      </a:r>
                    </a:p>
                  </a:txBody>
                  <a:tcPr/>
                </a:tc>
                <a:tc>
                  <a:txBody>
                    <a:bodyPr/>
                    <a:lstStyle/>
                    <a:p>
                      <a:r>
                        <a:rPr lang="en-US" sz="1000"/>
                        <a:t>921</a:t>
                      </a:r>
                    </a:p>
                  </a:txBody>
                  <a:tcPr/>
                </a:tc>
                <a:tc>
                  <a:txBody>
                    <a:bodyPr/>
                    <a:lstStyle/>
                    <a:p>
                      <a:r>
                        <a:rPr lang="en-US" sz="1000"/>
                        <a:t>23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43814565"/>
                  </a:ext>
                </a:extLst>
              </a:tr>
              <a:tr h="370840">
                <a:tc>
                  <a:txBody>
                    <a:bodyPr/>
                    <a:lstStyle/>
                    <a:p>
                      <a:r>
                        <a:rPr lang="de-DE" sz="1000" b="1"/>
                        <a:t>NDR 2 - 2017-10-19 19:43:05</a:t>
                      </a:r>
                      <a:r>
                        <a:rPr lang="de-DE" sz="1000"/>
                        <a:t>
Das Insektensterben muss aufhören. Sonst kriegen wir richtige Probleme. 😐🐝🐛
</a:t>
                      </a:r>
                      <a:r>
                        <a:rPr lang="de-DE" sz="1000" b="1"/>
                        <a:t>Attachment:</a:t>
                      </a:r>
                      <a:r>
                        <a:rPr lang="de-DE" sz="1000"/>
                        <a:t>
</a:t>
                      </a:r>
                      <a:r>
                        <a:rPr lang="de-DE" sz="1000" i="1"/>
                        <a:t>Name</a:t>
                      </a:r>
                      <a:r>
                        <a:rPr lang="de-DE" sz="1000"/>
                        <a:t>: Die Welt ohne Insekten</a:t>
                      </a:r>
                      <a:endParaRPr lang="en-US" sz="1000"/>
                    </a:p>
                  </a:txBody>
                  <a:tcPr/>
                </a:tc>
                <a:tc>
                  <a:txBody>
                    <a:bodyPr/>
                    <a:lstStyle/>
                    <a:p>
                      <a:r>
                        <a:rPr lang="en-US" sz="1000"/>
                        <a:t>7297</a:t>
                      </a:r>
                    </a:p>
                  </a:txBody>
                  <a:tcPr/>
                </a:tc>
                <a:tc>
                  <a:txBody>
                    <a:bodyPr/>
                    <a:lstStyle/>
                    <a:p>
                      <a:r>
                        <a:rPr lang="en-US" sz="1000"/>
                        <a:t>4542</a:t>
                      </a:r>
                    </a:p>
                  </a:txBody>
                  <a:tcPr/>
                </a:tc>
                <a:tc>
                  <a:txBody>
                    <a:bodyPr/>
                    <a:lstStyle/>
                    <a:p>
                      <a:r>
                        <a:rPr lang="en-US" sz="1000"/>
                        <a:t>45</a:t>
                      </a:r>
                    </a:p>
                  </a:txBody>
                  <a:tcPr/>
                </a:tc>
                <a:tc>
                  <a:txBody>
                    <a:bodyPr/>
                    <a:lstStyle/>
                    <a:p>
                      <a:r>
                        <a:rPr lang="en-US" sz="1000"/>
                        <a:t>130</a:t>
                      </a:r>
                    </a:p>
                  </a:txBody>
                  <a:tcPr/>
                </a:tc>
                <a:tc>
                  <a:txBody>
                    <a:bodyPr/>
                    <a:lstStyle/>
                    <a:p>
                      <a:r>
                        <a:rPr lang="en-US" sz="1000"/>
                        <a:t>11</a:t>
                      </a:r>
                    </a:p>
                  </a:txBody>
                  <a:tcPr/>
                </a:tc>
                <a:tc>
                  <a:txBody>
                    <a:bodyPr/>
                    <a:lstStyle/>
                    <a:p>
                      <a:r>
                        <a:rPr lang="en-US" sz="1000"/>
                        <a:t>2003</a:t>
                      </a:r>
                    </a:p>
                  </a:txBody>
                  <a:tcPr/>
                </a:tc>
                <a:tc>
                  <a:txBody>
                    <a:bodyPr/>
                    <a:lstStyle/>
                    <a:p>
                      <a:r>
                        <a:rPr lang="en-US" sz="1000"/>
                        <a:t>566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57642306"/>
                  </a:ext>
                </a:extLst>
              </a:tr>
              <a:tr h="370840">
                <a:tc>
                  <a:txBody>
                    <a:bodyPr/>
                    <a:lstStyle/>
                    <a:p>
                      <a:r>
                        <a:rPr lang="de-DE" sz="1000" b="1"/>
                        <a:t>NDR 2 - 2018-01-01 14:28:00</a:t>
                      </a:r>
                      <a:r>
                        <a:rPr lang="de-DE" sz="1000"/>
                        <a:t>
Normalerweise spielt er in riesigen Hallen, für uns gibt er ein Ständchen im Fahrstuhl. David Garrett ist zu Gast im NDR 2 Promi-Hit-Mix und zeigt Stefan Frech seine Lieblingssongs. 🎻🎤🤘
</a:t>
                      </a:r>
                      <a:r>
                        <a:rPr lang="de-DE" sz="1000" b="1"/>
                        <a:t>Attachment:</a:t>
                      </a:r>
                      <a:r>
                        <a:rPr lang="de-DE" sz="1000"/>
                        <a:t>
</a:t>
                      </a:r>
                      <a:r>
                        <a:rPr lang="de-DE" sz="1000" i="1"/>
                        <a:t>Name</a:t>
                      </a:r>
                      <a:r>
                        <a:rPr lang="de-DE" sz="1000"/>
                        <a:t>: David Garrett im NDR 2 Promi-Hit-Mix</a:t>
                      </a:r>
                      <a:endParaRPr lang="en-US" sz="1000"/>
                    </a:p>
                  </a:txBody>
                  <a:tcPr/>
                </a:tc>
                <a:tc>
                  <a:txBody>
                    <a:bodyPr/>
                    <a:lstStyle/>
                    <a:p>
                      <a:r>
                        <a:rPr lang="en-US" sz="1000"/>
                        <a:t>6231</a:t>
                      </a:r>
                    </a:p>
                  </a:txBody>
                  <a:tcPr/>
                </a:tc>
                <a:tc>
                  <a:txBody>
                    <a:bodyPr/>
                    <a:lstStyle/>
                    <a:p>
                      <a:r>
                        <a:rPr lang="en-US" sz="1000"/>
                        <a:t>4354</a:t>
                      </a:r>
                    </a:p>
                  </a:txBody>
                  <a:tcPr/>
                </a:tc>
                <a:tc>
                  <a:txBody>
                    <a:bodyPr/>
                    <a:lstStyle/>
                    <a:p>
                      <a:r>
                        <a:rPr lang="en-US" sz="1000"/>
                        <a:t>1704</a:t>
                      </a:r>
                    </a:p>
                  </a:txBody>
                  <a:tcPr/>
                </a:tc>
                <a:tc>
                  <a:txBody>
                    <a:bodyPr/>
                    <a:lstStyle/>
                    <a:p>
                      <a:r>
                        <a:rPr lang="en-US" sz="1000"/>
                        <a:t>100</a:t>
                      </a:r>
                    </a:p>
                  </a:txBody>
                  <a:tcPr/>
                </a:tc>
                <a:tc>
                  <a:txBody>
                    <a:bodyPr/>
                    <a:lstStyle/>
                    <a:p>
                      <a:r>
                        <a:rPr lang="en-US" sz="1000"/>
                        <a:t>72</a:t>
                      </a:r>
                    </a:p>
                  </a:txBody>
                  <a:tcPr/>
                </a:tc>
                <a:tc>
                  <a:txBody>
                    <a:bodyPr/>
                    <a:lstStyle/>
                    <a:p>
                      <a:r>
                        <a:rPr lang="en-US" sz="1000"/>
                        <a:t>1</a:t>
                      </a:r>
                    </a:p>
                  </a:txBody>
                  <a:tcPr/>
                </a:tc>
                <a:tc>
                  <a:txBody>
                    <a:bodyPr/>
                    <a:lstStyle/>
                    <a:p>
                      <a:r>
                        <a:rPr lang="en-US" sz="1000"/>
                        <a:t>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80169018"/>
                  </a:ext>
                </a:extLst>
              </a:tr>
            </a:tbl>
          </a:graphicData>
        </a:graphic>
      </p:graphicFrame>
      <p:sp>
        <p:nvSpPr>
          <p:cNvPr id="4" name="Text Placeholder 3">
            <a:extLst>
              <a:ext uri="{FF2B5EF4-FFF2-40B4-BE49-F238E27FC236}">
                <a16:creationId xmlns:a16="http://schemas.microsoft.com/office/drawing/2014/main" id="{95334777-5F1E-40CA-80E4-BF530A20BFBC}"/>
              </a:ext>
            </a:extLst>
          </p:cNvPr>
          <p:cNvSpPr>
            <a:spLocks noGrp="1"/>
          </p:cNvSpPr>
          <p:nvPr>
            <p:ph type="body" sz="quarter" idx="14"/>
          </p:nvPr>
        </p:nvSpPr>
        <p:spPr/>
        <p:txBody>
          <a:bodyPr/>
          <a:lstStyle/>
          <a:p>
            <a:r>
              <a:rPr lang="en-US"/>
              <a:t>01.10.2017 - 27.03.2018</a:t>
            </a:r>
          </a:p>
        </p:txBody>
      </p:sp>
    </p:spTree>
    <p:extLst>
      <p:ext uri="{BB962C8B-B14F-4D97-AF65-F5344CB8AC3E}">
        <p14:creationId xmlns:p14="http://schemas.microsoft.com/office/powerpoint/2010/main" val="30765775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E6D87-89DB-4E3D-B0F9-67A18758EA0C}"/>
              </a:ext>
            </a:extLst>
          </p:cNvPr>
          <p:cNvSpPr>
            <a:spLocks noGrp="1"/>
          </p:cNvSpPr>
          <p:nvPr>
            <p:ph type="title"/>
          </p:nvPr>
        </p:nvSpPr>
        <p:spPr/>
        <p:txBody>
          <a:bodyPr/>
          <a:lstStyle/>
          <a:p>
            <a:r>
              <a:rPr lang="en-US"/>
              <a:t>Eigene Videos - Crossposts - Export</a:t>
            </a:r>
          </a:p>
        </p:txBody>
      </p:sp>
      <p:graphicFrame>
        <p:nvGraphicFramePr>
          <p:cNvPr id="5" name="Table Placeholder 4">
            <a:extLst>
              <a:ext uri="{FF2B5EF4-FFF2-40B4-BE49-F238E27FC236}">
                <a16:creationId xmlns:a16="http://schemas.microsoft.com/office/drawing/2014/main" id="{BF2B970F-9B6E-4F2B-B569-44EB8C1D806A}"/>
              </a:ext>
            </a:extLst>
          </p:cNvPr>
          <p:cNvGraphicFramePr>
            <a:graphicFrameLocks noGrp="1"/>
          </p:cNvGraphicFramePr>
          <p:nvPr>
            <p:ph type="tbl" sz="quarter" idx="13"/>
            <p:extLst>
              <p:ext uri="{D42A27DB-BD31-4B8C-83A1-F6EECF244321}">
                <p14:modId xmlns:p14="http://schemas.microsoft.com/office/powerpoint/2010/main" val="568776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50816462"/>
                    </a:ext>
                  </a:extLst>
                </a:gridCol>
                <a:gridCol w="493776">
                  <a:extLst>
                    <a:ext uri="{9D8B030D-6E8A-4147-A177-3AD203B41FA5}">
                      <a16:colId xmlns:a16="http://schemas.microsoft.com/office/drawing/2014/main" val="2695165241"/>
                    </a:ext>
                  </a:extLst>
                </a:gridCol>
                <a:gridCol w="411480">
                  <a:extLst>
                    <a:ext uri="{9D8B030D-6E8A-4147-A177-3AD203B41FA5}">
                      <a16:colId xmlns:a16="http://schemas.microsoft.com/office/drawing/2014/main" val="2235295778"/>
                    </a:ext>
                  </a:extLst>
                </a:gridCol>
                <a:gridCol w="411480">
                  <a:extLst>
                    <a:ext uri="{9D8B030D-6E8A-4147-A177-3AD203B41FA5}">
                      <a16:colId xmlns:a16="http://schemas.microsoft.com/office/drawing/2014/main" val="3692956282"/>
                    </a:ext>
                  </a:extLst>
                </a:gridCol>
                <a:gridCol w="246888">
                  <a:extLst>
                    <a:ext uri="{9D8B030D-6E8A-4147-A177-3AD203B41FA5}">
                      <a16:colId xmlns:a16="http://schemas.microsoft.com/office/drawing/2014/main" val="1797449636"/>
                    </a:ext>
                  </a:extLst>
                </a:gridCol>
                <a:gridCol w="658368">
                  <a:extLst>
                    <a:ext uri="{9D8B030D-6E8A-4147-A177-3AD203B41FA5}">
                      <a16:colId xmlns:a16="http://schemas.microsoft.com/office/drawing/2014/main" val="2007380834"/>
                    </a:ext>
                  </a:extLst>
                </a:gridCol>
                <a:gridCol w="576072">
                  <a:extLst>
                    <a:ext uri="{9D8B030D-6E8A-4147-A177-3AD203B41FA5}">
                      <a16:colId xmlns:a16="http://schemas.microsoft.com/office/drawing/2014/main" val="725912653"/>
                    </a:ext>
                  </a:extLst>
                </a:gridCol>
                <a:gridCol w="576072">
                  <a:extLst>
                    <a:ext uri="{9D8B030D-6E8A-4147-A177-3AD203B41FA5}">
                      <a16:colId xmlns:a16="http://schemas.microsoft.com/office/drawing/2014/main" val="2154746719"/>
                    </a:ext>
                  </a:extLst>
                </a:gridCol>
                <a:gridCol w="411480">
                  <a:extLst>
                    <a:ext uri="{9D8B030D-6E8A-4147-A177-3AD203B41FA5}">
                      <a16:colId xmlns:a16="http://schemas.microsoft.com/office/drawing/2014/main" val="3993289714"/>
                    </a:ext>
                  </a:extLst>
                </a:gridCol>
                <a:gridCol w="658368">
                  <a:extLst>
                    <a:ext uri="{9D8B030D-6E8A-4147-A177-3AD203B41FA5}">
                      <a16:colId xmlns:a16="http://schemas.microsoft.com/office/drawing/2014/main" val="89187944"/>
                    </a:ext>
                  </a:extLst>
                </a:gridCol>
                <a:gridCol w="329184">
                  <a:extLst>
                    <a:ext uri="{9D8B030D-6E8A-4147-A177-3AD203B41FA5}">
                      <a16:colId xmlns:a16="http://schemas.microsoft.com/office/drawing/2014/main" val="2022232564"/>
                    </a:ext>
                  </a:extLst>
                </a:gridCol>
                <a:gridCol w="493776">
                  <a:extLst>
                    <a:ext uri="{9D8B030D-6E8A-4147-A177-3AD203B41FA5}">
                      <a16:colId xmlns:a16="http://schemas.microsoft.com/office/drawing/2014/main" val="1027702719"/>
                    </a:ext>
                  </a:extLst>
                </a:gridCol>
                <a:gridCol w="329184">
                  <a:extLst>
                    <a:ext uri="{9D8B030D-6E8A-4147-A177-3AD203B41FA5}">
                      <a16:colId xmlns:a16="http://schemas.microsoft.com/office/drawing/2014/main" val="2858333572"/>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1289459152"/>
                  </a:ext>
                </a:extLst>
              </a:tr>
              <a:tr h="370840">
                <a:tc>
                  <a:txBody>
                    <a:bodyPr/>
                    <a:lstStyle/>
                    <a:p>
                      <a:r>
                        <a:rPr lang="de-DE" sz="1000" b="1"/>
                        <a:t>NDR 2 - 2018-03-07 12:00:00</a:t>
                      </a:r>
                      <a:r>
                        <a:rPr lang="de-DE" sz="1000"/>
                        <a:t>
Was kommt bei euch so auf den Tisch? Paleo-flexitarisch, low carb, vegan oder glutenfrei? 🤔😉🍴</a:t>
                      </a:r>
                      <a:endParaRPr lang="en-US" sz="1000"/>
                    </a:p>
                  </a:txBody>
                  <a:tcPr/>
                </a:tc>
                <a:tc>
                  <a:txBody>
                    <a:bodyPr/>
                    <a:lstStyle/>
                    <a:p>
                      <a:r>
                        <a:rPr lang="en-US" sz="1000"/>
                        <a:t>719079</a:t>
                      </a:r>
                    </a:p>
                  </a:txBody>
                  <a:tcPr/>
                </a:tc>
                <a:tc>
                  <a:txBody>
                    <a:bodyPr/>
                    <a:lstStyle/>
                    <a:p>
                      <a:r>
                        <a:rPr lang="en-US" sz="1000"/>
                        <a:t>0</a:t>
                      </a:r>
                    </a:p>
                  </a:txBody>
                  <a:tcPr/>
                </a:tc>
                <a:tc>
                  <a:txBody>
                    <a:bodyPr/>
                    <a:lstStyle/>
                    <a:p>
                      <a:r>
                        <a:rPr lang="en-US" sz="1000"/>
                        <a:t>1445842</a:t>
                      </a:r>
                    </a:p>
                  </a:txBody>
                  <a:tcPr/>
                </a:tc>
                <a:tc>
                  <a:txBody>
                    <a:bodyPr/>
                    <a:lstStyle/>
                    <a:p>
                      <a:r>
                        <a:rPr lang="en-US" sz="1000"/>
                        <a:t>02:14</a:t>
                      </a:r>
                    </a:p>
                  </a:txBody>
                  <a:tcPr/>
                </a:tc>
                <a:tc>
                  <a:txBody>
                    <a:bodyPr/>
                    <a:lstStyle/>
                    <a:p>
                      <a:r>
                        <a:rPr lang="en-US" sz="1000"/>
                        <a:t>16%</a:t>
                      </a:r>
                    </a:p>
                  </a:txBody>
                  <a:tcPr/>
                </a:tc>
                <a:tc>
                  <a:txBody>
                    <a:bodyPr/>
                    <a:lstStyle/>
                    <a:p>
                      <a:r>
                        <a:rPr lang="en-US" sz="1000"/>
                        <a:t>0</a:t>
                      </a:r>
                    </a:p>
                  </a:txBody>
                  <a:tcPr/>
                </a:tc>
                <a:tc>
                  <a:txBody>
                    <a:bodyPr/>
                    <a:lstStyle/>
                    <a:p>
                      <a:r>
                        <a:rPr lang="en-US" sz="1000"/>
                        <a:t>277703</a:t>
                      </a:r>
                    </a:p>
                  </a:txBody>
                  <a:tcPr/>
                </a:tc>
                <a:tc>
                  <a:txBody>
                    <a:bodyPr/>
                    <a:lstStyle/>
                    <a:p>
                      <a:r>
                        <a:rPr lang="en-US" sz="1000"/>
                        <a:t>1168139</a:t>
                      </a:r>
                    </a:p>
                  </a:txBody>
                  <a:tcPr/>
                </a:tc>
                <a:tc>
                  <a:txBody>
                    <a:bodyPr/>
                    <a:lstStyle/>
                    <a:p>
                      <a:r>
                        <a:rPr lang="en-US" sz="1000"/>
                        <a:t>2743637</a:t>
                      </a:r>
                    </a:p>
                  </a:txBody>
                  <a:tcPr/>
                </a:tc>
                <a:tc>
                  <a:txBody>
                    <a:bodyPr/>
                    <a:lstStyle/>
                    <a:p>
                      <a:r>
                        <a:rPr lang="en-US" sz="1000"/>
                        <a:t>21473</a:t>
                      </a:r>
                    </a:p>
                  </a:txBody>
                  <a:tcPr/>
                </a:tc>
                <a:tc>
                  <a:txBody>
                    <a:bodyPr/>
                    <a:lstStyle/>
                    <a:p>
                      <a:r>
                        <a:rPr lang="en-US" sz="1000"/>
                        <a:t>13158</a:t>
                      </a:r>
                    </a:p>
                  </a:txBody>
                  <a:tcPr/>
                </a:tc>
                <a:tc>
                  <a:txBody>
                    <a:bodyPr/>
                    <a:lstStyle/>
                    <a:p>
                      <a:r>
                        <a:rPr lang="en-US" sz="1000"/>
                        <a:t>19942</a:t>
                      </a:r>
                    </a:p>
                  </a:txBody>
                  <a:tcPr/>
                </a:tc>
                <a:extLst>
                  <a:ext uri="{0D108BD9-81ED-4DB2-BD59-A6C34878D82A}">
                    <a16:rowId xmlns:a16="http://schemas.microsoft.com/office/drawing/2014/main" val="2649120870"/>
                  </a:ext>
                </a:extLst>
              </a:tr>
              <a:tr h="370840">
                <a:tc>
                  <a:txBody>
                    <a:bodyPr/>
                    <a:lstStyle/>
                    <a:p>
                      <a:r>
                        <a:rPr lang="de-DE" sz="1000" b="1"/>
                        <a:t>NDR 2 - 2017-11-18 19:00:01</a:t>
                      </a:r>
                      <a:r>
                        <a:rPr lang="de-DE" sz="1000"/>
                        <a:t>
Sein Lachen ist einfach ansteckend: De Schwatten Ostfrees Jung Keno Veith auf der AGRITECHNICA 🚜.</a:t>
                      </a:r>
                      <a:endParaRPr lang="en-US" sz="1000"/>
                    </a:p>
                  </a:txBody>
                  <a:tcPr/>
                </a:tc>
                <a:tc>
                  <a:txBody>
                    <a:bodyPr/>
                    <a:lstStyle/>
                    <a:p>
                      <a:r>
                        <a:rPr lang="en-US" sz="1000"/>
                        <a:t>179603</a:t>
                      </a:r>
                    </a:p>
                  </a:txBody>
                  <a:tcPr/>
                </a:tc>
                <a:tc>
                  <a:txBody>
                    <a:bodyPr/>
                    <a:lstStyle/>
                    <a:p>
                      <a:r>
                        <a:rPr lang="en-US" sz="1000"/>
                        <a:t>0</a:t>
                      </a:r>
                    </a:p>
                  </a:txBody>
                  <a:tcPr/>
                </a:tc>
                <a:tc>
                  <a:txBody>
                    <a:bodyPr/>
                    <a:lstStyle/>
                    <a:p>
                      <a:r>
                        <a:rPr lang="en-US" sz="1000"/>
                        <a:t>252420</a:t>
                      </a:r>
                    </a:p>
                  </a:txBody>
                  <a:tcPr/>
                </a:tc>
                <a:tc>
                  <a:txBody>
                    <a:bodyPr/>
                    <a:lstStyle/>
                    <a:p>
                      <a:r>
                        <a:rPr lang="en-US" sz="1000"/>
                        <a:t>01:22</a:t>
                      </a:r>
                    </a:p>
                  </a:txBody>
                  <a:tcPr/>
                </a:tc>
                <a:tc>
                  <a:txBody>
                    <a:bodyPr/>
                    <a:lstStyle/>
                    <a:p>
                      <a:r>
                        <a:rPr lang="en-US" sz="1000"/>
                        <a:t>30%</a:t>
                      </a:r>
                    </a:p>
                  </a:txBody>
                  <a:tcPr/>
                </a:tc>
                <a:tc>
                  <a:txBody>
                    <a:bodyPr/>
                    <a:lstStyle/>
                    <a:p>
                      <a:r>
                        <a:rPr lang="en-US" sz="1000"/>
                        <a:t>0</a:t>
                      </a:r>
                    </a:p>
                  </a:txBody>
                  <a:tcPr/>
                </a:tc>
                <a:tc>
                  <a:txBody>
                    <a:bodyPr/>
                    <a:lstStyle/>
                    <a:p>
                      <a:r>
                        <a:rPr lang="en-US" sz="1000"/>
                        <a:t>241317</a:t>
                      </a:r>
                    </a:p>
                  </a:txBody>
                  <a:tcPr/>
                </a:tc>
                <a:tc>
                  <a:txBody>
                    <a:bodyPr/>
                    <a:lstStyle/>
                    <a:p>
                      <a:r>
                        <a:rPr lang="en-US" sz="1000"/>
                        <a:t>11103</a:t>
                      </a:r>
                    </a:p>
                  </a:txBody>
                  <a:tcPr/>
                </a:tc>
                <a:tc>
                  <a:txBody>
                    <a:bodyPr/>
                    <a:lstStyle/>
                    <a:p>
                      <a:r>
                        <a:rPr lang="en-US" sz="1000"/>
                        <a:t>558748</a:t>
                      </a:r>
                    </a:p>
                  </a:txBody>
                  <a:tcPr/>
                </a:tc>
                <a:tc>
                  <a:txBody>
                    <a:bodyPr/>
                    <a:lstStyle/>
                    <a:p>
                      <a:r>
                        <a:rPr lang="en-US" sz="1000"/>
                        <a:t>2340</a:t>
                      </a:r>
                    </a:p>
                  </a:txBody>
                  <a:tcPr/>
                </a:tc>
                <a:tc>
                  <a:txBody>
                    <a:bodyPr/>
                    <a:lstStyle/>
                    <a:p>
                      <a:r>
                        <a:rPr lang="en-US" sz="1000"/>
                        <a:t>164</a:t>
                      </a:r>
                    </a:p>
                  </a:txBody>
                  <a:tcPr/>
                </a:tc>
                <a:tc>
                  <a:txBody>
                    <a:bodyPr/>
                    <a:lstStyle/>
                    <a:p>
                      <a:r>
                        <a:rPr lang="en-US" sz="1000"/>
                        <a:t>223</a:t>
                      </a:r>
                    </a:p>
                  </a:txBody>
                  <a:tcPr/>
                </a:tc>
                <a:extLst>
                  <a:ext uri="{0D108BD9-81ED-4DB2-BD59-A6C34878D82A}">
                    <a16:rowId xmlns:a16="http://schemas.microsoft.com/office/drawing/2014/main" val="3813189508"/>
                  </a:ext>
                </a:extLst>
              </a:tr>
              <a:tr h="370840">
                <a:tc>
                  <a:txBody>
                    <a:bodyPr/>
                    <a:lstStyle/>
                    <a:p>
                      <a:r>
                        <a:rPr lang="de-DE" sz="1000" b="1"/>
                        <a:t>NDR 2 - 2017-12-11 10:23:25</a:t>
                      </a:r>
                      <a:r>
                        <a:rPr lang="de-DE" sz="1000"/>
                        <a:t>
Wer einen Festtagsbraten will, muss vorher eine Gans schlachten! Die Kollegen von Quarks wagten ein Experiment. Und? Noch Appetit?</a:t>
                      </a:r>
                      <a:endParaRPr lang="en-US" sz="1000"/>
                    </a:p>
                  </a:txBody>
                  <a:tcPr/>
                </a:tc>
                <a:tc>
                  <a:txBody>
                    <a:bodyPr/>
                    <a:lstStyle/>
                    <a:p>
                      <a:r>
                        <a:rPr lang="en-US" sz="1000"/>
                        <a:t>124209</a:t>
                      </a:r>
                    </a:p>
                  </a:txBody>
                  <a:tcPr/>
                </a:tc>
                <a:tc>
                  <a:txBody>
                    <a:bodyPr/>
                    <a:lstStyle/>
                    <a:p>
                      <a:r>
                        <a:rPr lang="en-US" sz="1000"/>
                        <a:t>0</a:t>
                      </a:r>
                    </a:p>
                  </a:txBody>
                  <a:tcPr/>
                </a:tc>
                <a:tc>
                  <a:txBody>
                    <a:bodyPr/>
                    <a:lstStyle/>
                    <a:p>
                      <a:r>
                        <a:rPr lang="en-US" sz="1000"/>
                        <a:t>205331</a:t>
                      </a:r>
                    </a:p>
                  </a:txBody>
                  <a:tcPr/>
                </a:tc>
                <a:tc>
                  <a:txBody>
                    <a:bodyPr/>
                    <a:lstStyle/>
                    <a:p>
                      <a:r>
                        <a:rPr lang="en-US" sz="1000"/>
                        <a:t>01:30</a:t>
                      </a:r>
                    </a:p>
                  </a:txBody>
                  <a:tcPr/>
                </a:tc>
                <a:tc>
                  <a:txBody>
                    <a:bodyPr/>
                    <a:lstStyle/>
                    <a:p>
                      <a:r>
                        <a:rPr lang="en-US" sz="1000"/>
                        <a:t>23%</a:t>
                      </a:r>
                    </a:p>
                  </a:txBody>
                  <a:tcPr/>
                </a:tc>
                <a:tc>
                  <a:txBody>
                    <a:bodyPr/>
                    <a:lstStyle/>
                    <a:p>
                      <a:r>
                        <a:rPr lang="en-US" sz="1000"/>
                        <a:t>0</a:t>
                      </a:r>
                    </a:p>
                  </a:txBody>
                  <a:tcPr/>
                </a:tc>
                <a:tc>
                  <a:txBody>
                    <a:bodyPr/>
                    <a:lstStyle/>
                    <a:p>
                      <a:r>
                        <a:rPr lang="en-US" sz="1000"/>
                        <a:t>56242</a:t>
                      </a:r>
                    </a:p>
                  </a:txBody>
                  <a:tcPr/>
                </a:tc>
                <a:tc>
                  <a:txBody>
                    <a:bodyPr/>
                    <a:lstStyle/>
                    <a:p>
                      <a:r>
                        <a:rPr lang="en-US" sz="1000"/>
                        <a:t>149089</a:t>
                      </a:r>
                    </a:p>
                  </a:txBody>
                  <a:tcPr/>
                </a:tc>
                <a:tc>
                  <a:txBody>
                    <a:bodyPr/>
                    <a:lstStyle/>
                    <a:p>
                      <a:r>
                        <a:rPr lang="en-US" sz="1000"/>
                        <a:t>426966</a:t>
                      </a:r>
                    </a:p>
                  </a:txBody>
                  <a:tcPr/>
                </a:tc>
                <a:tc>
                  <a:txBody>
                    <a:bodyPr/>
                    <a:lstStyle/>
                    <a:p>
                      <a:r>
                        <a:rPr lang="en-US" sz="1000"/>
                        <a:t>4726</a:t>
                      </a:r>
                    </a:p>
                  </a:txBody>
                  <a:tcPr/>
                </a:tc>
                <a:tc>
                  <a:txBody>
                    <a:bodyPr/>
                    <a:lstStyle/>
                    <a:p>
                      <a:r>
                        <a:rPr lang="en-US" sz="1000"/>
                        <a:t>1889</a:t>
                      </a:r>
                    </a:p>
                  </a:txBody>
                  <a:tcPr/>
                </a:tc>
                <a:tc>
                  <a:txBody>
                    <a:bodyPr/>
                    <a:lstStyle/>
                    <a:p>
                      <a:r>
                        <a:rPr lang="en-US" sz="1000"/>
                        <a:t>2004</a:t>
                      </a:r>
                    </a:p>
                  </a:txBody>
                  <a:tcPr/>
                </a:tc>
                <a:extLst>
                  <a:ext uri="{0D108BD9-81ED-4DB2-BD59-A6C34878D82A}">
                    <a16:rowId xmlns:a16="http://schemas.microsoft.com/office/drawing/2014/main" val="3306853500"/>
                  </a:ext>
                </a:extLst>
              </a:tr>
              <a:tr h="370840">
                <a:tc>
                  <a:txBody>
                    <a:bodyPr/>
                    <a:lstStyle/>
                    <a:p>
                      <a:r>
                        <a:rPr lang="de-DE" sz="1000" b="1"/>
                        <a:t>NDR 2 - 2017-10-28 17:00:00</a:t>
                      </a:r>
                      <a:r>
                        <a:rPr lang="de-DE" sz="1000"/>
                        <a:t>
So geht's: WhatsApp-Nachrichten zurückrufen!</a:t>
                      </a:r>
                      <a:endParaRPr lang="en-US" sz="1000"/>
                    </a:p>
                  </a:txBody>
                  <a:tcPr/>
                </a:tc>
                <a:tc>
                  <a:txBody>
                    <a:bodyPr/>
                    <a:lstStyle/>
                    <a:p>
                      <a:r>
                        <a:rPr lang="en-US" sz="1000"/>
                        <a:t>104972</a:t>
                      </a:r>
                    </a:p>
                  </a:txBody>
                  <a:tcPr/>
                </a:tc>
                <a:tc>
                  <a:txBody>
                    <a:bodyPr/>
                    <a:lstStyle/>
                    <a:p>
                      <a:r>
                        <a:rPr lang="en-US" sz="1000"/>
                        <a:t>0</a:t>
                      </a:r>
                    </a:p>
                  </a:txBody>
                  <a:tcPr/>
                </a:tc>
                <a:tc>
                  <a:txBody>
                    <a:bodyPr/>
                    <a:lstStyle/>
                    <a:p>
                      <a:r>
                        <a:rPr lang="en-US" sz="1000"/>
                        <a:t>138139</a:t>
                      </a:r>
                    </a:p>
                  </a:txBody>
                  <a:tcPr/>
                </a:tc>
                <a:tc>
                  <a:txBody>
                    <a:bodyPr/>
                    <a:lstStyle/>
                    <a:p>
                      <a:r>
                        <a:rPr lang="en-US" sz="1000"/>
                        <a:t>00:33</a:t>
                      </a:r>
                    </a:p>
                  </a:txBody>
                  <a:tcPr/>
                </a:tc>
                <a:tc>
                  <a:txBody>
                    <a:bodyPr/>
                    <a:lstStyle/>
                    <a:p>
                      <a:r>
                        <a:rPr lang="en-US" sz="1000"/>
                        <a:t>40%</a:t>
                      </a:r>
                    </a:p>
                  </a:txBody>
                  <a:tcPr/>
                </a:tc>
                <a:tc>
                  <a:txBody>
                    <a:bodyPr/>
                    <a:lstStyle/>
                    <a:p>
                      <a:r>
                        <a:rPr lang="en-US" sz="1000"/>
                        <a:t>75158</a:t>
                      </a:r>
                    </a:p>
                  </a:txBody>
                  <a:tcPr/>
                </a:tc>
                <a:tc>
                  <a:txBody>
                    <a:bodyPr/>
                    <a:lstStyle/>
                    <a:p>
                      <a:r>
                        <a:rPr lang="en-US" sz="1000"/>
                        <a:t>49589</a:t>
                      </a:r>
                    </a:p>
                  </a:txBody>
                  <a:tcPr/>
                </a:tc>
                <a:tc>
                  <a:txBody>
                    <a:bodyPr/>
                    <a:lstStyle/>
                    <a:p>
                      <a:r>
                        <a:rPr lang="en-US" sz="1000"/>
                        <a:t>13392</a:t>
                      </a:r>
                    </a:p>
                  </a:txBody>
                  <a:tcPr/>
                </a:tc>
                <a:tc>
                  <a:txBody>
                    <a:bodyPr/>
                    <a:lstStyle/>
                    <a:p>
                      <a:r>
                        <a:rPr lang="en-US" sz="1000"/>
                        <a:t>323345</a:t>
                      </a:r>
                    </a:p>
                  </a:txBody>
                  <a:tcPr/>
                </a:tc>
                <a:tc>
                  <a:txBody>
                    <a:bodyPr/>
                    <a:lstStyle/>
                    <a:p>
                      <a:r>
                        <a:rPr lang="en-US" sz="1000"/>
                        <a:t>889</a:t>
                      </a:r>
                    </a:p>
                  </a:txBody>
                  <a:tcPr/>
                </a:tc>
                <a:tc>
                  <a:txBody>
                    <a:bodyPr/>
                    <a:lstStyle/>
                    <a:p>
                      <a:r>
                        <a:rPr lang="en-US" sz="1000"/>
                        <a:t>665</a:t>
                      </a:r>
                    </a:p>
                  </a:txBody>
                  <a:tcPr/>
                </a:tc>
                <a:tc>
                  <a:txBody>
                    <a:bodyPr/>
                    <a:lstStyle/>
                    <a:p>
                      <a:r>
                        <a:rPr lang="en-US" sz="1000"/>
                        <a:t>313</a:t>
                      </a:r>
                    </a:p>
                  </a:txBody>
                  <a:tcPr/>
                </a:tc>
                <a:extLst>
                  <a:ext uri="{0D108BD9-81ED-4DB2-BD59-A6C34878D82A}">
                    <a16:rowId xmlns:a16="http://schemas.microsoft.com/office/drawing/2014/main" val="968523000"/>
                  </a:ext>
                </a:extLst>
              </a:tr>
              <a:tr h="370840">
                <a:tc>
                  <a:txBody>
                    <a:bodyPr/>
                    <a:lstStyle/>
                    <a:p>
                      <a:r>
                        <a:rPr lang="de-DE" sz="1000" b="1"/>
                        <a:t>NDR 2 - 2017-10-18 14:30:01</a:t>
                      </a:r>
                      <a:r>
                        <a:rPr lang="de-DE" sz="1000"/>
                        <a:t>
Was hören eigentlich die Bauern bei der Ernte? Eine Landwirtschaftsseite hat Landwirte gefragt und dabei kamen die "Erntehits 2017" heraus. Ton an und ab geht's 🎶😀🚜</a:t>
                      </a:r>
                      <a:endParaRPr lang="en-US" sz="1000"/>
                    </a:p>
                  </a:txBody>
                  <a:tcPr/>
                </a:tc>
                <a:tc>
                  <a:txBody>
                    <a:bodyPr/>
                    <a:lstStyle/>
                    <a:p>
                      <a:r>
                        <a:rPr lang="en-US" sz="1000"/>
                        <a:t>91523</a:t>
                      </a:r>
                    </a:p>
                  </a:txBody>
                  <a:tcPr/>
                </a:tc>
                <a:tc>
                  <a:txBody>
                    <a:bodyPr/>
                    <a:lstStyle/>
                    <a:p>
                      <a:r>
                        <a:rPr lang="en-US" sz="1000"/>
                        <a:t>0</a:t>
                      </a:r>
                    </a:p>
                  </a:txBody>
                  <a:tcPr/>
                </a:tc>
                <a:tc>
                  <a:txBody>
                    <a:bodyPr/>
                    <a:lstStyle/>
                    <a:p>
                      <a:r>
                        <a:rPr lang="en-US" sz="1000"/>
                        <a:t>211267</a:t>
                      </a:r>
                    </a:p>
                  </a:txBody>
                  <a:tcPr/>
                </a:tc>
                <a:tc>
                  <a:txBody>
                    <a:bodyPr/>
                    <a:lstStyle/>
                    <a:p>
                      <a:r>
                        <a:rPr lang="en-US" sz="1000"/>
                        <a:t>03:25</a:t>
                      </a:r>
                    </a:p>
                  </a:txBody>
                  <a:tcPr/>
                </a:tc>
                <a:tc>
                  <a:txBody>
                    <a:bodyPr/>
                    <a:lstStyle/>
                    <a:p>
                      <a:r>
                        <a:rPr lang="en-US" sz="1000"/>
                        <a:t>7%</a:t>
                      </a:r>
                    </a:p>
                  </a:txBody>
                  <a:tcPr/>
                </a:tc>
                <a:tc>
                  <a:txBody>
                    <a:bodyPr/>
                    <a:lstStyle/>
                    <a:p>
                      <a:r>
                        <a:rPr lang="en-US" sz="1000"/>
                        <a:t>0</a:t>
                      </a:r>
                    </a:p>
                  </a:txBody>
                  <a:tcPr/>
                </a:tc>
                <a:tc>
                  <a:txBody>
                    <a:bodyPr/>
                    <a:lstStyle/>
                    <a:p>
                      <a:r>
                        <a:rPr lang="en-US" sz="1000"/>
                        <a:t>175709</a:t>
                      </a:r>
                    </a:p>
                  </a:txBody>
                  <a:tcPr/>
                </a:tc>
                <a:tc>
                  <a:txBody>
                    <a:bodyPr/>
                    <a:lstStyle/>
                    <a:p>
                      <a:r>
                        <a:rPr lang="en-US" sz="1000"/>
                        <a:t>35558</a:t>
                      </a:r>
                    </a:p>
                  </a:txBody>
                  <a:tcPr/>
                </a:tc>
                <a:tc>
                  <a:txBody>
                    <a:bodyPr/>
                    <a:lstStyle/>
                    <a:p>
                      <a:r>
                        <a:rPr lang="en-US" sz="1000"/>
                        <a:t>581925</a:t>
                      </a:r>
                    </a:p>
                  </a:txBody>
                  <a:tcPr/>
                </a:tc>
                <a:tc>
                  <a:txBody>
                    <a:bodyPr/>
                    <a:lstStyle/>
                    <a:p>
                      <a:r>
                        <a:rPr lang="en-US" sz="1000"/>
                        <a:t>2588</a:t>
                      </a:r>
                    </a:p>
                  </a:txBody>
                  <a:tcPr/>
                </a:tc>
                <a:tc>
                  <a:txBody>
                    <a:bodyPr/>
                    <a:lstStyle/>
                    <a:p>
                      <a:r>
                        <a:rPr lang="en-US" sz="1000"/>
                        <a:t>2872</a:t>
                      </a:r>
                    </a:p>
                  </a:txBody>
                  <a:tcPr/>
                </a:tc>
                <a:tc>
                  <a:txBody>
                    <a:bodyPr/>
                    <a:lstStyle/>
                    <a:p>
                      <a:r>
                        <a:rPr lang="en-US" sz="1000"/>
                        <a:t>668</a:t>
                      </a:r>
                    </a:p>
                  </a:txBody>
                  <a:tcPr/>
                </a:tc>
                <a:extLst>
                  <a:ext uri="{0D108BD9-81ED-4DB2-BD59-A6C34878D82A}">
                    <a16:rowId xmlns:a16="http://schemas.microsoft.com/office/drawing/2014/main" val="2268601507"/>
                  </a:ext>
                </a:extLst>
              </a:tr>
            </a:tbl>
          </a:graphicData>
        </a:graphic>
      </p:graphicFrame>
      <p:sp>
        <p:nvSpPr>
          <p:cNvPr id="4" name="Text Placeholder 3">
            <a:extLst>
              <a:ext uri="{FF2B5EF4-FFF2-40B4-BE49-F238E27FC236}">
                <a16:creationId xmlns:a16="http://schemas.microsoft.com/office/drawing/2014/main" id="{C5D4A72E-842A-4C35-A1F3-EA3C1929B3A0}"/>
              </a:ext>
            </a:extLst>
          </p:cNvPr>
          <p:cNvSpPr>
            <a:spLocks noGrp="1"/>
          </p:cNvSpPr>
          <p:nvPr>
            <p:ph type="body" sz="quarter" idx="14"/>
          </p:nvPr>
        </p:nvSpPr>
        <p:spPr/>
        <p:txBody>
          <a:bodyPr/>
          <a:lstStyle/>
          <a:p>
            <a:r>
              <a:rPr lang="en-US"/>
              <a:t>01.10.2017 - 27.03.2018</a:t>
            </a:r>
          </a:p>
        </p:txBody>
      </p:sp>
    </p:spTree>
    <p:extLst>
      <p:ext uri="{BB962C8B-B14F-4D97-AF65-F5344CB8AC3E}">
        <p14:creationId xmlns:p14="http://schemas.microsoft.com/office/powerpoint/2010/main" val="1832887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ABEE1-5F76-4EB5-9CB7-174DC46564A1}"/>
              </a:ext>
            </a:extLst>
          </p:cNvPr>
          <p:cNvSpPr>
            <a:spLocks noGrp="1"/>
          </p:cNvSpPr>
          <p:nvPr>
            <p:ph type="title"/>
          </p:nvPr>
        </p:nvSpPr>
        <p:spPr/>
        <p:txBody>
          <a:bodyPr/>
          <a:lstStyle/>
          <a:p>
            <a:r>
              <a:rPr lang="de-DE"/>
              <a:t>Eigene Videos - Crossposts (nur Ersteller) - Export </a:t>
            </a:r>
            <a:endParaRPr lang="en-US"/>
          </a:p>
        </p:txBody>
      </p:sp>
      <p:graphicFrame>
        <p:nvGraphicFramePr>
          <p:cNvPr id="5" name="Table Placeholder 4">
            <a:extLst>
              <a:ext uri="{FF2B5EF4-FFF2-40B4-BE49-F238E27FC236}">
                <a16:creationId xmlns:a16="http://schemas.microsoft.com/office/drawing/2014/main" id="{885ABDC5-00B6-4128-B8E2-17DA26002F2E}"/>
              </a:ext>
            </a:extLst>
          </p:cNvPr>
          <p:cNvGraphicFramePr>
            <a:graphicFrameLocks noGrp="1"/>
          </p:cNvGraphicFramePr>
          <p:nvPr>
            <p:ph type="tbl" sz="quarter" idx="13"/>
            <p:extLst>
              <p:ext uri="{D42A27DB-BD31-4B8C-83A1-F6EECF244321}">
                <p14:modId xmlns:p14="http://schemas.microsoft.com/office/powerpoint/2010/main" val="4130176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565681498"/>
                    </a:ext>
                  </a:extLst>
                </a:gridCol>
                <a:gridCol w="493776">
                  <a:extLst>
                    <a:ext uri="{9D8B030D-6E8A-4147-A177-3AD203B41FA5}">
                      <a16:colId xmlns:a16="http://schemas.microsoft.com/office/drawing/2014/main" val="2767014"/>
                    </a:ext>
                  </a:extLst>
                </a:gridCol>
                <a:gridCol w="411480">
                  <a:extLst>
                    <a:ext uri="{9D8B030D-6E8A-4147-A177-3AD203B41FA5}">
                      <a16:colId xmlns:a16="http://schemas.microsoft.com/office/drawing/2014/main" val="2901323278"/>
                    </a:ext>
                  </a:extLst>
                </a:gridCol>
                <a:gridCol w="411480">
                  <a:extLst>
                    <a:ext uri="{9D8B030D-6E8A-4147-A177-3AD203B41FA5}">
                      <a16:colId xmlns:a16="http://schemas.microsoft.com/office/drawing/2014/main" val="2147701434"/>
                    </a:ext>
                  </a:extLst>
                </a:gridCol>
                <a:gridCol w="246888">
                  <a:extLst>
                    <a:ext uri="{9D8B030D-6E8A-4147-A177-3AD203B41FA5}">
                      <a16:colId xmlns:a16="http://schemas.microsoft.com/office/drawing/2014/main" val="384877773"/>
                    </a:ext>
                  </a:extLst>
                </a:gridCol>
                <a:gridCol w="658368">
                  <a:extLst>
                    <a:ext uri="{9D8B030D-6E8A-4147-A177-3AD203B41FA5}">
                      <a16:colId xmlns:a16="http://schemas.microsoft.com/office/drawing/2014/main" val="448873684"/>
                    </a:ext>
                  </a:extLst>
                </a:gridCol>
                <a:gridCol w="576072">
                  <a:extLst>
                    <a:ext uri="{9D8B030D-6E8A-4147-A177-3AD203B41FA5}">
                      <a16:colId xmlns:a16="http://schemas.microsoft.com/office/drawing/2014/main" val="3668771851"/>
                    </a:ext>
                  </a:extLst>
                </a:gridCol>
                <a:gridCol w="576072">
                  <a:extLst>
                    <a:ext uri="{9D8B030D-6E8A-4147-A177-3AD203B41FA5}">
                      <a16:colId xmlns:a16="http://schemas.microsoft.com/office/drawing/2014/main" val="71840522"/>
                    </a:ext>
                  </a:extLst>
                </a:gridCol>
                <a:gridCol w="411480">
                  <a:extLst>
                    <a:ext uri="{9D8B030D-6E8A-4147-A177-3AD203B41FA5}">
                      <a16:colId xmlns:a16="http://schemas.microsoft.com/office/drawing/2014/main" val="418940620"/>
                    </a:ext>
                  </a:extLst>
                </a:gridCol>
                <a:gridCol w="658368">
                  <a:extLst>
                    <a:ext uri="{9D8B030D-6E8A-4147-A177-3AD203B41FA5}">
                      <a16:colId xmlns:a16="http://schemas.microsoft.com/office/drawing/2014/main" val="2391231875"/>
                    </a:ext>
                  </a:extLst>
                </a:gridCol>
                <a:gridCol w="329184">
                  <a:extLst>
                    <a:ext uri="{9D8B030D-6E8A-4147-A177-3AD203B41FA5}">
                      <a16:colId xmlns:a16="http://schemas.microsoft.com/office/drawing/2014/main" val="4098228581"/>
                    </a:ext>
                  </a:extLst>
                </a:gridCol>
                <a:gridCol w="493776">
                  <a:extLst>
                    <a:ext uri="{9D8B030D-6E8A-4147-A177-3AD203B41FA5}">
                      <a16:colId xmlns:a16="http://schemas.microsoft.com/office/drawing/2014/main" val="2134777132"/>
                    </a:ext>
                  </a:extLst>
                </a:gridCol>
                <a:gridCol w="329184">
                  <a:extLst>
                    <a:ext uri="{9D8B030D-6E8A-4147-A177-3AD203B41FA5}">
                      <a16:colId xmlns:a16="http://schemas.microsoft.com/office/drawing/2014/main" val="3872138413"/>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3025442541"/>
                  </a:ext>
                </a:extLst>
              </a:tr>
              <a:tr h="370840">
                <a:tc>
                  <a:txBody>
                    <a:bodyPr/>
                    <a:lstStyle/>
                    <a:p>
                      <a:r>
                        <a:rPr lang="de-DE" sz="1000" b="1"/>
                        <a:t>NDR 2 - 2017-10-28 17:00:00</a:t>
                      </a:r>
                      <a:r>
                        <a:rPr lang="de-DE" sz="1000"/>
                        <a:t>
So geht's: WhatsApp-Nachrichten zurückrufen!</a:t>
                      </a:r>
                      <a:endParaRPr lang="en-US" sz="1000"/>
                    </a:p>
                  </a:txBody>
                  <a:tcPr/>
                </a:tc>
                <a:tc>
                  <a:txBody>
                    <a:bodyPr/>
                    <a:lstStyle/>
                    <a:p>
                      <a:r>
                        <a:rPr lang="en-US" sz="1000"/>
                        <a:t>104972</a:t>
                      </a:r>
                    </a:p>
                  </a:txBody>
                  <a:tcPr/>
                </a:tc>
                <a:tc>
                  <a:txBody>
                    <a:bodyPr/>
                    <a:lstStyle/>
                    <a:p>
                      <a:r>
                        <a:rPr lang="en-US" sz="1000"/>
                        <a:t>0</a:t>
                      </a:r>
                    </a:p>
                  </a:txBody>
                  <a:tcPr/>
                </a:tc>
                <a:tc>
                  <a:txBody>
                    <a:bodyPr/>
                    <a:lstStyle/>
                    <a:p>
                      <a:r>
                        <a:rPr lang="en-US" sz="1000"/>
                        <a:t>138139</a:t>
                      </a:r>
                    </a:p>
                  </a:txBody>
                  <a:tcPr/>
                </a:tc>
                <a:tc>
                  <a:txBody>
                    <a:bodyPr/>
                    <a:lstStyle/>
                    <a:p>
                      <a:r>
                        <a:rPr lang="en-US" sz="1000"/>
                        <a:t>00:33</a:t>
                      </a:r>
                    </a:p>
                  </a:txBody>
                  <a:tcPr/>
                </a:tc>
                <a:tc>
                  <a:txBody>
                    <a:bodyPr/>
                    <a:lstStyle/>
                    <a:p>
                      <a:r>
                        <a:rPr lang="en-US" sz="1000"/>
                        <a:t>40%</a:t>
                      </a:r>
                    </a:p>
                  </a:txBody>
                  <a:tcPr/>
                </a:tc>
                <a:tc>
                  <a:txBody>
                    <a:bodyPr/>
                    <a:lstStyle/>
                    <a:p>
                      <a:r>
                        <a:rPr lang="en-US" sz="1000"/>
                        <a:t>75158</a:t>
                      </a:r>
                    </a:p>
                  </a:txBody>
                  <a:tcPr/>
                </a:tc>
                <a:tc>
                  <a:txBody>
                    <a:bodyPr/>
                    <a:lstStyle/>
                    <a:p>
                      <a:r>
                        <a:rPr lang="en-US" sz="1000"/>
                        <a:t>49589</a:t>
                      </a:r>
                    </a:p>
                  </a:txBody>
                  <a:tcPr/>
                </a:tc>
                <a:tc>
                  <a:txBody>
                    <a:bodyPr/>
                    <a:lstStyle/>
                    <a:p>
                      <a:r>
                        <a:rPr lang="en-US" sz="1000"/>
                        <a:t>13392</a:t>
                      </a:r>
                    </a:p>
                  </a:txBody>
                  <a:tcPr/>
                </a:tc>
                <a:tc>
                  <a:txBody>
                    <a:bodyPr/>
                    <a:lstStyle/>
                    <a:p>
                      <a:r>
                        <a:rPr lang="en-US" sz="1000"/>
                        <a:t>323345</a:t>
                      </a:r>
                    </a:p>
                  </a:txBody>
                  <a:tcPr/>
                </a:tc>
                <a:tc>
                  <a:txBody>
                    <a:bodyPr/>
                    <a:lstStyle/>
                    <a:p>
                      <a:r>
                        <a:rPr lang="en-US" sz="1000"/>
                        <a:t>889</a:t>
                      </a:r>
                    </a:p>
                  </a:txBody>
                  <a:tcPr/>
                </a:tc>
                <a:tc>
                  <a:txBody>
                    <a:bodyPr/>
                    <a:lstStyle/>
                    <a:p>
                      <a:r>
                        <a:rPr lang="en-US" sz="1000"/>
                        <a:t>665</a:t>
                      </a:r>
                    </a:p>
                  </a:txBody>
                  <a:tcPr/>
                </a:tc>
                <a:tc>
                  <a:txBody>
                    <a:bodyPr/>
                    <a:lstStyle/>
                    <a:p>
                      <a:r>
                        <a:rPr lang="en-US" sz="1000"/>
                        <a:t>313</a:t>
                      </a:r>
                    </a:p>
                  </a:txBody>
                  <a:tcPr/>
                </a:tc>
                <a:extLst>
                  <a:ext uri="{0D108BD9-81ED-4DB2-BD59-A6C34878D82A}">
                    <a16:rowId xmlns:a16="http://schemas.microsoft.com/office/drawing/2014/main" val="2458275752"/>
                  </a:ext>
                </a:extLst>
              </a:tr>
              <a:tr h="370840">
                <a:tc>
                  <a:txBody>
                    <a:bodyPr/>
                    <a:lstStyle/>
                    <a:p>
                      <a:r>
                        <a:rPr lang="de-DE" sz="1000" b="1"/>
                        <a:t>NDR 2 - 2018-03-21 14:26:40</a:t>
                      </a:r>
                      <a:r>
                        <a:rPr lang="de-DE" sz="1000"/>
                        <a:t>
So findet ihr heraus, was Facebook über euch weiß! ☝️🤓</a:t>
                      </a:r>
                      <a:endParaRPr lang="en-US" sz="1000"/>
                    </a:p>
                  </a:txBody>
                  <a:tcPr/>
                </a:tc>
                <a:tc>
                  <a:txBody>
                    <a:bodyPr/>
                    <a:lstStyle/>
                    <a:p>
                      <a:r>
                        <a:rPr lang="en-US" sz="1000"/>
                        <a:t>9054</a:t>
                      </a:r>
                    </a:p>
                  </a:txBody>
                  <a:tcPr/>
                </a:tc>
                <a:tc>
                  <a:txBody>
                    <a:bodyPr/>
                    <a:lstStyle/>
                    <a:p>
                      <a:r>
                        <a:rPr lang="en-US" sz="1000"/>
                        <a:t>0</a:t>
                      </a:r>
                    </a:p>
                  </a:txBody>
                  <a:tcPr/>
                </a:tc>
                <a:tc>
                  <a:txBody>
                    <a:bodyPr/>
                    <a:lstStyle/>
                    <a:p>
                      <a:r>
                        <a:rPr lang="en-US" sz="1000"/>
                        <a:t>20970</a:t>
                      </a:r>
                    </a:p>
                  </a:txBody>
                  <a:tcPr/>
                </a:tc>
                <a:tc>
                  <a:txBody>
                    <a:bodyPr/>
                    <a:lstStyle/>
                    <a:p>
                      <a:r>
                        <a:rPr lang="en-US" sz="1000"/>
                        <a:t>00:42</a:t>
                      </a:r>
                    </a:p>
                  </a:txBody>
                  <a:tcPr/>
                </a:tc>
                <a:tc>
                  <a:txBody>
                    <a:bodyPr/>
                    <a:lstStyle/>
                    <a:p>
                      <a:r>
                        <a:rPr lang="en-US" sz="1000"/>
                        <a:t>17%</a:t>
                      </a:r>
                    </a:p>
                  </a:txBody>
                  <a:tcPr/>
                </a:tc>
                <a:tc>
                  <a:txBody>
                    <a:bodyPr/>
                    <a:lstStyle/>
                    <a:p>
                      <a:r>
                        <a:rPr lang="en-US" sz="1000"/>
                        <a:t>10268</a:t>
                      </a:r>
                    </a:p>
                  </a:txBody>
                  <a:tcPr/>
                </a:tc>
                <a:tc>
                  <a:txBody>
                    <a:bodyPr/>
                    <a:lstStyle/>
                    <a:p>
                      <a:r>
                        <a:rPr lang="en-US" sz="1000"/>
                        <a:t>8057</a:t>
                      </a:r>
                    </a:p>
                  </a:txBody>
                  <a:tcPr/>
                </a:tc>
                <a:tc>
                  <a:txBody>
                    <a:bodyPr/>
                    <a:lstStyle/>
                    <a:p>
                      <a:r>
                        <a:rPr lang="en-US" sz="1000"/>
                        <a:t>2645</a:t>
                      </a:r>
                    </a:p>
                  </a:txBody>
                  <a:tcPr/>
                </a:tc>
                <a:tc>
                  <a:txBody>
                    <a:bodyPr/>
                    <a:lstStyle/>
                    <a:p>
                      <a:r>
                        <a:rPr lang="en-US" sz="1000"/>
                        <a:t>57784</a:t>
                      </a:r>
                    </a:p>
                  </a:txBody>
                  <a:tcPr/>
                </a:tc>
                <a:tc>
                  <a:txBody>
                    <a:bodyPr/>
                    <a:lstStyle/>
                    <a:p>
                      <a:r>
                        <a:rPr lang="en-US" sz="1000"/>
                        <a:t>166</a:t>
                      </a:r>
                    </a:p>
                  </a:txBody>
                  <a:tcPr/>
                </a:tc>
                <a:tc>
                  <a:txBody>
                    <a:bodyPr/>
                    <a:lstStyle/>
                    <a:p>
                      <a:r>
                        <a:rPr lang="en-US" sz="1000"/>
                        <a:t>74</a:t>
                      </a:r>
                    </a:p>
                  </a:txBody>
                  <a:tcPr/>
                </a:tc>
                <a:tc>
                  <a:txBody>
                    <a:bodyPr/>
                    <a:lstStyle/>
                    <a:p>
                      <a:r>
                        <a:rPr lang="en-US" sz="1000"/>
                        <a:t>187</a:t>
                      </a:r>
                    </a:p>
                  </a:txBody>
                  <a:tcPr/>
                </a:tc>
                <a:extLst>
                  <a:ext uri="{0D108BD9-81ED-4DB2-BD59-A6C34878D82A}">
                    <a16:rowId xmlns:a16="http://schemas.microsoft.com/office/drawing/2014/main" val="999662863"/>
                  </a:ext>
                </a:extLst>
              </a:tr>
              <a:tr h="370840">
                <a:tc>
                  <a:txBody>
                    <a:bodyPr/>
                    <a:lstStyle/>
                    <a:p>
                      <a:r>
                        <a:rPr lang="de-DE" sz="1000" b="1"/>
                        <a:t>NDR 2 - 2018-01-31 09:01:38</a:t>
                      </a:r>
                      <a:r>
                        <a:rPr lang="de-DE" sz="1000"/>
                        <a:t>
Ab Donnerstag jeden Donnerstag: der neue NDR 2 Fußball-Podcast! ndr.de/einballfuerzwei ⚽</a:t>
                      </a:r>
                      <a:endParaRPr lang="en-US" sz="1000"/>
                    </a:p>
                  </a:txBody>
                  <a:tcPr/>
                </a:tc>
                <a:tc>
                  <a:txBody>
                    <a:bodyPr/>
                    <a:lstStyle/>
                    <a:p>
                      <a:r>
                        <a:rPr lang="en-US" sz="1000"/>
                        <a:t>6493</a:t>
                      </a:r>
                    </a:p>
                  </a:txBody>
                  <a:tcPr/>
                </a:tc>
                <a:tc>
                  <a:txBody>
                    <a:bodyPr/>
                    <a:lstStyle/>
                    <a:p>
                      <a:r>
                        <a:rPr lang="en-US" sz="1000"/>
                        <a:t>4165</a:t>
                      </a:r>
                    </a:p>
                  </a:txBody>
                  <a:tcPr/>
                </a:tc>
                <a:tc>
                  <a:txBody>
                    <a:bodyPr/>
                    <a:lstStyle/>
                    <a:p>
                      <a:r>
                        <a:rPr lang="en-US" sz="1000"/>
                        <a:t>29729</a:t>
                      </a:r>
                    </a:p>
                  </a:txBody>
                  <a:tcPr/>
                </a:tc>
                <a:tc>
                  <a:txBody>
                    <a:bodyPr/>
                    <a:lstStyle/>
                    <a:p>
                      <a:r>
                        <a:rPr lang="en-US" sz="1000"/>
                        <a:t>01:16</a:t>
                      </a:r>
                    </a:p>
                  </a:txBody>
                  <a:tcPr/>
                </a:tc>
                <a:tc>
                  <a:txBody>
                    <a:bodyPr/>
                    <a:lstStyle/>
                    <a:p>
                      <a:r>
                        <a:rPr lang="en-US" sz="1000"/>
                        <a:t>5%</a:t>
                      </a:r>
                    </a:p>
                  </a:txBody>
                  <a:tcPr/>
                </a:tc>
                <a:tc>
                  <a:txBody>
                    <a:bodyPr/>
                    <a:lstStyle/>
                    <a:p>
                      <a:r>
                        <a:rPr lang="en-US" sz="1000"/>
                        <a:t>2055</a:t>
                      </a:r>
                    </a:p>
                  </a:txBody>
                  <a:tcPr/>
                </a:tc>
                <a:tc>
                  <a:txBody>
                    <a:bodyPr/>
                    <a:lstStyle/>
                    <a:p>
                      <a:r>
                        <a:rPr lang="en-US" sz="1000"/>
                        <a:t>27105</a:t>
                      </a:r>
                    </a:p>
                  </a:txBody>
                  <a:tcPr/>
                </a:tc>
                <a:tc>
                  <a:txBody>
                    <a:bodyPr/>
                    <a:lstStyle/>
                    <a:p>
                      <a:r>
                        <a:rPr lang="en-US" sz="1000"/>
                        <a:t>569</a:t>
                      </a:r>
                    </a:p>
                  </a:txBody>
                  <a:tcPr/>
                </a:tc>
                <a:tc>
                  <a:txBody>
                    <a:bodyPr/>
                    <a:lstStyle/>
                    <a:p>
                      <a:r>
                        <a:rPr lang="en-US" sz="1000"/>
                        <a:t>76456</a:t>
                      </a:r>
                    </a:p>
                  </a:txBody>
                  <a:tcPr/>
                </a:tc>
                <a:tc>
                  <a:txBody>
                    <a:bodyPr/>
                    <a:lstStyle/>
                    <a:p>
                      <a:r>
                        <a:rPr lang="en-US" sz="1000"/>
                        <a:t>100</a:t>
                      </a:r>
                    </a:p>
                  </a:txBody>
                  <a:tcPr/>
                </a:tc>
                <a:tc>
                  <a:txBody>
                    <a:bodyPr/>
                    <a:lstStyle/>
                    <a:p>
                      <a:r>
                        <a:rPr lang="en-US" sz="1000"/>
                        <a:t>1</a:t>
                      </a:r>
                    </a:p>
                  </a:txBody>
                  <a:tcPr/>
                </a:tc>
                <a:tc>
                  <a:txBody>
                    <a:bodyPr/>
                    <a:lstStyle/>
                    <a:p>
                      <a:r>
                        <a:rPr lang="en-US" sz="1000"/>
                        <a:t>11</a:t>
                      </a:r>
                    </a:p>
                  </a:txBody>
                  <a:tcPr/>
                </a:tc>
                <a:extLst>
                  <a:ext uri="{0D108BD9-81ED-4DB2-BD59-A6C34878D82A}">
                    <a16:rowId xmlns:a16="http://schemas.microsoft.com/office/drawing/2014/main" val="2861912979"/>
                  </a:ext>
                </a:extLst>
              </a:tr>
              <a:tr h="370840">
                <a:tc>
                  <a:txBody>
                    <a:bodyPr/>
                    <a:lstStyle/>
                    <a:p>
                      <a:r>
                        <a:rPr lang="de-DE" sz="1000" b="1"/>
                        <a:t>NDR 2 - 2018-02-20 15:34:33</a:t>
                      </a:r>
                      <a:r>
                        <a:rPr lang="de-DE" sz="1000"/>
                        <a:t>
Welches Lied ist EUER Lied für Lissabon? 🎶 eurovision.de/vorentscheid698.html</a:t>
                      </a:r>
                      <a:endParaRPr lang="en-US" sz="1000"/>
                    </a:p>
                  </a:txBody>
                  <a:tcPr/>
                </a:tc>
                <a:tc>
                  <a:txBody>
                    <a:bodyPr/>
                    <a:lstStyle/>
                    <a:p>
                      <a:r>
                        <a:rPr lang="en-US" sz="1000"/>
                        <a:t>6276</a:t>
                      </a:r>
                    </a:p>
                  </a:txBody>
                  <a:tcPr/>
                </a:tc>
                <a:tc>
                  <a:txBody>
                    <a:bodyPr/>
                    <a:lstStyle/>
                    <a:p>
                      <a:r>
                        <a:rPr lang="en-US" sz="1000"/>
                        <a:t>0</a:t>
                      </a:r>
                    </a:p>
                  </a:txBody>
                  <a:tcPr/>
                </a:tc>
                <a:tc>
                  <a:txBody>
                    <a:bodyPr/>
                    <a:lstStyle/>
                    <a:p>
                      <a:r>
                        <a:rPr lang="en-US" sz="1000"/>
                        <a:t>20624</a:t>
                      </a:r>
                    </a:p>
                  </a:txBody>
                  <a:tcPr/>
                </a:tc>
                <a:tc>
                  <a:txBody>
                    <a:bodyPr/>
                    <a:lstStyle/>
                    <a:p>
                      <a:r>
                        <a:rPr lang="en-US" sz="1000"/>
                        <a:t>01:30</a:t>
                      </a:r>
                    </a:p>
                  </a:txBody>
                  <a:tcPr/>
                </a:tc>
                <a:tc>
                  <a:txBody>
                    <a:bodyPr/>
                    <a:lstStyle/>
                    <a:p>
                      <a:r>
                        <a:rPr lang="en-US" sz="1000"/>
                        <a:t>7%</a:t>
                      </a:r>
                    </a:p>
                  </a:txBody>
                  <a:tcPr/>
                </a:tc>
                <a:tc>
                  <a:txBody>
                    <a:bodyPr/>
                    <a:lstStyle/>
                    <a:p>
                      <a:r>
                        <a:rPr lang="en-US" sz="1000"/>
                        <a:t>11645</a:t>
                      </a:r>
                    </a:p>
                  </a:txBody>
                  <a:tcPr/>
                </a:tc>
                <a:tc>
                  <a:txBody>
                    <a:bodyPr/>
                    <a:lstStyle/>
                    <a:p>
                      <a:r>
                        <a:rPr lang="en-US" sz="1000"/>
                        <a:t>3302</a:t>
                      </a:r>
                    </a:p>
                  </a:txBody>
                  <a:tcPr/>
                </a:tc>
                <a:tc>
                  <a:txBody>
                    <a:bodyPr/>
                    <a:lstStyle/>
                    <a:p>
                      <a:r>
                        <a:rPr lang="en-US" sz="1000"/>
                        <a:t>5677</a:t>
                      </a:r>
                    </a:p>
                  </a:txBody>
                  <a:tcPr/>
                </a:tc>
                <a:tc>
                  <a:txBody>
                    <a:bodyPr/>
                    <a:lstStyle/>
                    <a:p>
                      <a:r>
                        <a:rPr lang="en-US" sz="1000"/>
                        <a:t>58390</a:t>
                      </a:r>
                    </a:p>
                  </a:txBody>
                  <a:tcPr/>
                </a:tc>
                <a:tc>
                  <a:txBody>
                    <a:bodyPr/>
                    <a:lstStyle/>
                    <a:p>
                      <a:r>
                        <a:rPr lang="en-US" sz="1000"/>
                        <a:t>136</a:t>
                      </a:r>
                    </a:p>
                  </a:txBody>
                  <a:tcPr/>
                </a:tc>
                <a:tc>
                  <a:txBody>
                    <a:bodyPr/>
                    <a:lstStyle/>
                    <a:p>
                      <a:r>
                        <a:rPr lang="en-US" sz="1000"/>
                        <a:t>286</a:t>
                      </a:r>
                    </a:p>
                  </a:txBody>
                  <a:tcPr/>
                </a:tc>
                <a:tc>
                  <a:txBody>
                    <a:bodyPr/>
                    <a:lstStyle/>
                    <a:p>
                      <a:r>
                        <a:rPr lang="en-US" sz="1000"/>
                        <a:t>40</a:t>
                      </a:r>
                    </a:p>
                  </a:txBody>
                  <a:tcPr/>
                </a:tc>
                <a:extLst>
                  <a:ext uri="{0D108BD9-81ED-4DB2-BD59-A6C34878D82A}">
                    <a16:rowId xmlns:a16="http://schemas.microsoft.com/office/drawing/2014/main" val="2559945996"/>
                  </a:ext>
                </a:extLst>
              </a:tr>
              <a:tr h="370840">
                <a:tc>
                  <a:txBody>
                    <a:bodyPr/>
                    <a:lstStyle/>
                    <a:p>
                      <a:r>
                        <a:rPr lang="de-DE" sz="1000" b="1"/>
                        <a:t>NDR 2 - 2018-02-28 13:15:56</a:t>
                      </a:r>
                      <a:r>
                        <a:rPr lang="de-DE" sz="1000"/>
                        <a:t>
Ohne Filter und große Show: Unser Eurovision Song Contest Deutschland -Gewinner Michael Schulte hat seinen Song für Lissabon bei NDR 2 unplugged eingespielt. Einfach nur schön! 😊👏🎸🎤🎼</a:t>
                      </a:r>
                      <a:endParaRPr lang="en-US" sz="1000"/>
                    </a:p>
                  </a:txBody>
                  <a:tcPr/>
                </a:tc>
                <a:tc>
                  <a:txBody>
                    <a:bodyPr/>
                    <a:lstStyle/>
                    <a:p>
                      <a:r>
                        <a:rPr lang="en-US" sz="1000"/>
                        <a:t>4468</a:t>
                      </a:r>
                    </a:p>
                  </a:txBody>
                  <a:tcPr/>
                </a:tc>
                <a:tc>
                  <a:txBody>
                    <a:bodyPr/>
                    <a:lstStyle/>
                    <a:p>
                      <a:r>
                        <a:rPr lang="en-US" sz="1000"/>
                        <a:t>0</a:t>
                      </a:r>
                    </a:p>
                  </a:txBody>
                  <a:tcPr/>
                </a:tc>
                <a:tc>
                  <a:txBody>
                    <a:bodyPr/>
                    <a:lstStyle/>
                    <a:p>
                      <a:r>
                        <a:rPr lang="en-US" sz="1000"/>
                        <a:t>13910</a:t>
                      </a:r>
                    </a:p>
                  </a:txBody>
                  <a:tcPr/>
                </a:tc>
                <a:tc>
                  <a:txBody>
                    <a:bodyPr/>
                    <a:lstStyle/>
                    <a:p>
                      <a:r>
                        <a:rPr lang="en-US" sz="1000"/>
                        <a:t>03:20</a:t>
                      </a:r>
                    </a:p>
                  </a:txBody>
                  <a:tcPr/>
                </a:tc>
                <a:tc>
                  <a:txBody>
                    <a:bodyPr/>
                    <a:lstStyle/>
                    <a:p>
                      <a:r>
                        <a:rPr lang="en-US" sz="1000"/>
                        <a:t>3%</a:t>
                      </a:r>
                    </a:p>
                  </a:txBody>
                  <a:tcPr/>
                </a:tc>
                <a:tc>
                  <a:txBody>
                    <a:bodyPr/>
                    <a:lstStyle/>
                    <a:p>
                      <a:r>
                        <a:rPr lang="en-US" sz="1000"/>
                        <a:t>3205</a:t>
                      </a:r>
                    </a:p>
                  </a:txBody>
                  <a:tcPr/>
                </a:tc>
                <a:tc>
                  <a:txBody>
                    <a:bodyPr/>
                    <a:lstStyle/>
                    <a:p>
                      <a:r>
                        <a:rPr lang="en-US" sz="1000"/>
                        <a:t>10108</a:t>
                      </a:r>
                    </a:p>
                  </a:txBody>
                  <a:tcPr/>
                </a:tc>
                <a:tc>
                  <a:txBody>
                    <a:bodyPr/>
                    <a:lstStyle/>
                    <a:p>
                      <a:r>
                        <a:rPr lang="en-US" sz="1000"/>
                        <a:t>597</a:t>
                      </a:r>
                    </a:p>
                  </a:txBody>
                  <a:tcPr/>
                </a:tc>
                <a:tc>
                  <a:txBody>
                    <a:bodyPr/>
                    <a:lstStyle/>
                    <a:p>
                      <a:r>
                        <a:rPr lang="en-US" sz="1000"/>
                        <a:t>41848</a:t>
                      </a:r>
                    </a:p>
                  </a:txBody>
                  <a:tcPr/>
                </a:tc>
                <a:tc>
                  <a:txBody>
                    <a:bodyPr/>
                    <a:lstStyle/>
                    <a:p>
                      <a:r>
                        <a:rPr lang="en-US" sz="1000"/>
                        <a:t>258</a:t>
                      </a:r>
                    </a:p>
                  </a:txBody>
                  <a:tcPr/>
                </a:tc>
                <a:tc>
                  <a:txBody>
                    <a:bodyPr/>
                    <a:lstStyle/>
                    <a:p>
                      <a:r>
                        <a:rPr lang="en-US" sz="1000"/>
                        <a:t>101</a:t>
                      </a:r>
                    </a:p>
                  </a:txBody>
                  <a:tcPr/>
                </a:tc>
                <a:tc>
                  <a:txBody>
                    <a:bodyPr/>
                    <a:lstStyle/>
                    <a:p>
                      <a:r>
                        <a:rPr lang="en-US" sz="1000"/>
                        <a:t>21</a:t>
                      </a:r>
                    </a:p>
                  </a:txBody>
                  <a:tcPr/>
                </a:tc>
                <a:extLst>
                  <a:ext uri="{0D108BD9-81ED-4DB2-BD59-A6C34878D82A}">
                    <a16:rowId xmlns:a16="http://schemas.microsoft.com/office/drawing/2014/main" val="3182814969"/>
                  </a:ext>
                </a:extLst>
              </a:tr>
            </a:tbl>
          </a:graphicData>
        </a:graphic>
      </p:graphicFrame>
      <p:sp>
        <p:nvSpPr>
          <p:cNvPr id="4" name="Text Placeholder 3">
            <a:extLst>
              <a:ext uri="{FF2B5EF4-FFF2-40B4-BE49-F238E27FC236}">
                <a16:creationId xmlns:a16="http://schemas.microsoft.com/office/drawing/2014/main" id="{363980F1-C3B4-4D88-84F5-77EA7706B3D3}"/>
              </a:ext>
            </a:extLst>
          </p:cNvPr>
          <p:cNvSpPr>
            <a:spLocks noGrp="1"/>
          </p:cNvSpPr>
          <p:nvPr>
            <p:ph type="body" sz="quarter" idx="14"/>
          </p:nvPr>
        </p:nvSpPr>
        <p:spPr/>
        <p:txBody>
          <a:bodyPr/>
          <a:lstStyle/>
          <a:p>
            <a:r>
              <a:rPr lang="en-US"/>
              <a:t>01.10.2017 - 27.03.2018</a:t>
            </a:r>
          </a:p>
        </p:txBody>
      </p:sp>
    </p:spTree>
    <p:extLst>
      <p:ext uri="{BB962C8B-B14F-4D97-AF65-F5344CB8AC3E}">
        <p14:creationId xmlns:p14="http://schemas.microsoft.com/office/powerpoint/2010/main" val="248828233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1784</Words>
  <Application>Microsoft Office PowerPoint</Application>
  <PresentationFormat>On-screen Show (4:3)</PresentationFormat>
  <Paragraphs>892</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ＭＳ Ｐゴシック</vt:lpstr>
      <vt:lpstr>Arial</vt:lpstr>
      <vt:lpstr>Calibri</vt:lpstr>
      <vt:lpstr>quintly_template</vt:lpstr>
      <vt:lpstr>MeFo - Facebook - Social Media - Evaluation</vt:lpstr>
      <vt:lpstr>Profil - Potenz.Reichw.,Aktive Nutzer,I-Rate,Fans</vt:lpstr>
      <vt:lpstr>Anzahl Post, Reaktionen (Kommentare, Shares, Likes) - FB Insights</vt:lpstr>
      <vt:lpstr>Profil - Fans</vt:lpstr>
      <vt:lpstr>Profil - Potenzielle Reichweite</vt:lpstr>
      <vt:lpstr>Profil - Aktive Nutzer</vt:lpstr>
      <vt:lpstr>Profil - Video-Starts ab 10 Sek.</vt:lpstr>
      <vt:lpstr>Profil - Durchschnitt Potenzi. Reichweite pro Tag</vt:lpstr>
      <vt:lpstr>Distributionstyp - FB Insights</vt:lpstr>
      <vt:lpstr>Distributionstyp - Tabelle - FB Insights</vt:lpstr>
      <vt:lpstr>Eigene Posts - Shares - Export</vt:lpstr>
      <vt:lpstr>Eigene Posts - Kommentare - Export</vt:lpstr>
      <vt:lpstr>Eigene Posts - Links - Export - 1 of 2</vt:lpstr>
      <vt:lpstr>Eigene Posts - Links - Export - 2 of 2</vt:lpstr>
      <vt:lpstr>Eigene Posts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vt:lpstr>
      <vt:lpstr>Eigene Posts - I-Rate Aktive Nutzer-Flop - Export - 1 of 4</vt:lpstr>
      <vt:lpstr>Eigene Posts - I-Rate Aktive Nutzer-Flop - Export - 2 of 4</vt:lpstr>
      <vt:lpstr>Eigene Posts - I-Rate Aktive Nutzer-Flop - Export - 3 of 4</vt:lpstr>
      <vt:lpstr>Eigene Posts - I-Rate Aktive Nutzer-Flop - Export - 4 of 4</vt:lpstr>
      <vt:lpstr>Eigene Post - Summe Interaktionen - Export</vt:lpstr>
      <vt:lpstr>Eigene Posts - Reaktionen - Export</vt:lpstr>
      <vt:lpstr>Eigene Videos - Crossposts - Export</vt:lpstr>
      <vt:lpstr>Eigene Videos - Crossposts (nur Ersteller) - Export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Administrator</dc:creator>
  <cp:lastModifiedBy>Administrator</cp:lastModifiedBy>
  <cp:revision>1</cp:revision>
  <dcterms:created xsi:type="dcterms:W3CDTF">2018-03-28T14:44:16Z</dcterms:created>
  <dcterms:modified xsi:type="dcterms:W3CDTF">2018-03-28T14:45:18Z</dcterms:modified>
</cp:coreProperties>
</file>