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ＭＳ Ｐゴシック" panose="020B0600070205080204" pitchFamily="34" charset="-128"/>
      <p:regular r:id="rId29"/>
    </p:embeddedFon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Sheet1!$A$2:$A$93</c:f>
              <c:strCache>
                <c:ptCount val="92"/>
                <c:pt idx="0">
                  <c:v>01.10.2017</c:v>
                </c:pt>
                <c:pt idx="1">
                  <c:v>02.10.2017</c:v>
                </c:pt>
                <c:pt idx="2">
                  <c:v>03.10.2017</c:v>
                </c:pt>
                <c:pt idx="3">
                  <c:v>04.10.2017</c:v>
                </c:pt>
                <c:pt idx="4">
                  <c:v>05.10.2017</c:v>
                </c:pt>
                <c:pt idx="5">
                  <c:v>06.10.2017</c:v>
                </c:pt>
                <c:pt idx="6">
                  <c:v>07.10.2017</c:v>
                </c:pt>
                <c:pt idx="7">
                  <c:v>08.10.2017</c:v>
                </c:pt>
                <c:pt idx="8">
                  <c:v>09.10.2017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pt idx="31">
                  <c:v>01.11.2017</c:v>
                </c:pt>
                <c:pt idx="32">
                  <c:v>02.11.2017</c:v>
                </c:pt>
                <c:pt idx="33">
                  <c:v>03.11.2017</c:v>
                </c:pt>
                <c:pt idx="34">
                  <c:v>04.11.2017</c:v>
                </c:pt>
                <c:pt idx="35">
                  <c:v>05.11.2017</c:v>
                </c:pt>
                <c:pt idx="36">
                  <c:v>06.11.2017</c:v>
                </c:pt>
                <c:pt idx="37">
                  <c:v>07.11.2017</c:v>
                </c:pt>
                <c:pt idx="38">
                  <c:v>08.11.2017</c:v>
                </c:pt>
                <c:pt idx="39">
                  <c:v>09.11.2017</c:v>
                </c:pt>
                <c:pt idx="40">
                  <c:v>10.11.2017</c:v>
                </c:pt>
                <c:pt idx="41">
                  <c:v>11.11.2017</c:v>
                </c:pt>
                <c:pt idx="42">
                  <c:v>12.11.2017</c:v>
                </c:pt>
                <c:pt idx="43">
                  <c:v>13.11.2017</c:v>
                </c:pt>
                <c:pt idx="44">
                  <c:v>14.11.2017</c:v>
                </c:pt>
                <c:pt idx="45">
                  <c:v>15.11.2017</c:v>
                </c:pt>
                <c:pt idx="46">
                  <c:v>16.11.2017</c:v>
                </c:pt>
                <c:pt idx="47">
                  <c:v>17.11.2017</c:v>
                </c:pt>
                <c:pt idx="48">
                  <c:v>18.11.2017</c:v>
                </c:pt>
                <c:pt idx="49">
                  <c:v>19.11.2017</c:v>
                </c:pt>
                <c:pt idx="50">
                  <c:v>20.11.2017</c:v>
                </c:pt>
                <c:pt idx="51">
                  <c:v>21.11.2017</c:v>
                </c:pt>
                <c:pt idx="52">
                  <c:v>22.11.2017</c:v>
                </c:pt>
                <c:pt idx="53">
                  <c:v>23.11.2017</c:v>
                </c:pt>
                <c:pt idx="54">
                  <c:v>24.11.2017</c:v>
                </c:pt>
                <c:pt idx="55">
                  <c:v>25.11.2017</c:v>
                </c:pt>
                <c:pt idx="56">
                  <c:v>26.11.2017</c:v>
                </c:pt>
                <c:pt idx="57">
                  <c:v>27.11.2017</c:v>
                </c:pt>
                <c:pt idx="58">
                  <c:v>28.11.2017</c:v>
                </c:pt>
                <c:pt idx="59">
                  <c:v>29.11.2017</c:v>
                </c:pt>
                <c:pt idx="60">
                  <c:v>30.11.2017</c:v>
                </c:pt>
                <c:pt idx="61">
                  <c:v>01.12.2017</c:v>
                </c:pt>
                <c:pt idx="62">
                  <c:v>02.12.2017</c:v>
                </c:pt>
                <c:pt idx="63">
                  <c:v>03.12.2017</c:v>
                </c:pt>
                <c:pt idx="64">
                  <c:v>04.12.2017</c:v>
                </c:pt>
                <c:pt idx="65">
                  <c:v>05.12.2017</c:v>
                </c:pt>
                <c:pt idx="66">
                  <c:v>06.12.2017</c:v>
                </c:pt>
                <c:pt idx="67">
                  <c:v>07.12.2017</c:v>
                </c:pt>
                <c:pt idx="68">
                  <c:v>08.12.2017</c:v>
                </c:pt>
                <c:pt idx="69">
                  <c:v>09.12.2017</c:v>
                </c:pt>
                <c:pt idx="70">
                  <c:v>10.12.2017</c:v>
                </c:pt>
                <c:pt idx="71">
                  <c:v>11.12.2017</c:v>
                </c:pt>
                <c:pt idx="72">
                  <c:v>12.12.2017</c:v>
                </c:pt>
                <c:pt idx="73">
                  <c:v>13.12.2017</c:v>
                </c:pt>
                <c:pt idx="74">
                  <c:v>14.12.2017</c:v>
                </c:pt>
                <c:pt idx="75">
                  <c:v>15.12.2017</c:v>
                </c:pt>
                <c:pt idx="76">
                  <c:v>16.12.2017</c:v>
                </c:pt>
                <c:pt idx="77">
                  <c:v>17.12.2017</c:v>
                </c:pt>
                <c:pt idx="78">
                  <c:v>18.12.2017</c:v>
                </c:pt>
                <c:pt idx="79">
                  <c:v>19.12.2017</c:v>
                </c:pt>
                <c:pt idx="80">
                  <c:v>20.12.2017</c:v>
                </c:pt>
                <c:pt idx="81">
                  <c:v>21.12.2017</c:v>
                </c:pt>
                <c:pt idx="82">
                  <c:v>22.12.2017</c:v>
                </c:pt>
                <c:pt idx="83">
                  <c:v>23.12.2017</c:v>
                </c:pt>
                <c:pt idx="84">
                  <c:v>24.12.2017</c:v>
                </c:pt>
                <c:pt idx="85">
                  <c:v>25.12.2017</c:v>
                </c:pt>
                <c:pt idx="86">
                  <c:v>26.12.2017</c:v>
                </c:pt>
                <c:pt idx="87">
                  <c:v>27.12.2017</c:v>
                </c:pt>
                <c:pt idx="88">
                  <c:v>28.12.2017</c:v>
                </c:pt>
                <c:pt idx="89">
                  <c:v>29.12.2017</c:v>
                </c:pt>
                <c:pt idx="90">
                  <c:v>30.12.2017</c:v>
                </c:pt>
                <c:pt idx="91">
                  <c:v>31.12.2017</c:v>
                </c:pt>
              </c:strCache>
            </c:strRef>
          </c:cat>
          <c:val>
            <c:numRef>
              <c:f>Sheet1!$B$2:$B$93</c:f>
              <c:numCache>
                <c:formatCode>General</c:formatCode>
                <c:ptCount val="92"/>
                <c:pt idx="0">
                  <c:v>130659</c:v>
                </c:pt>
                <c:pt idx="1">
                  <c:v>130685</c:v>
                </c:pt>
                <c:pt idx="2">
                  <c:v>130710</c:v>
                </c:pt>
                <c:pt idx="3">
                  <c:v>130852</c:v>
                </c:pt>
                <c:pt idx="4">
                  <c:v>131034</c:v>
                </c:pt>
                <c:pt idx="5">
                  <c:v>131104</c:v>
                </c:pt>
                <c:pt idx="6">
                  <c:v>131146</c:v>
                </c:pt>
                <c:pt idx="7">
                  <c:v>131159</c:v>
                </c:pt>
                <c:pt idx="8">
                  <c:v>131170</c:v>
                </c:pt>
                <c:pt idx="9">
                  <c:v>131221</c:v>
                </c:pt>
                <c:pt idx="10">
                  <c:v>131249</c:v>
                </c:pt>
                <c:pt idx="11">
                  <c:v>131262</c:v>
                </c:pt>
                <c:pt idx="12">
                  <c:v>131266</c:v>
                </c:pt>
                <c:pt idx="13">
                  <c:v>131278</c:v>
                </c:pt>
                <c:pt idx="14">
                  <c:v>131281</c:v>
                </c:pt>
                <c:pt idx="15">
                  <c:v>131287</c:v>
                </c:pt>
                <c:pt idx="16">
                  <c:v>131295</c:v>
                </c:pt>
                <c:pt idx="17">
                  <c:v>131336</c:v>
                </c:pt>
                <c:pt idx="18">
                  <c:v>131423</c:v>
                </c:pt>
                <c:pt idx="19">
                  <c:v>131521</c:v>
                </c:pt>
                <c:pt idx="20">
                  <c:v>131577</c:v>
                </c:pt>
                <c:pt idx="21">
                  <c:v>131623</c:v>
                </c:pt>
                <c:pt idx="22">
                  <c:v>131650</c:v>
                </c:pt>
                <c:pt idx="23">
                  <c:v>131684</c:v>
                </c:pt>
                <c:pt idx="24">
                  <c:v>131726</c:v>
                </c:pt>
                <c:pt idx="25">
                  <c:v>131754</c:v>
                </c:pt>
                <c:pt idx="26">
                  <c:v>131794</c:v>
                </c:pt>
                <c:pt idx="27">
                  <c:v>131816</c:v>
                </c:pt>
                <c:pt idx="28">
                  <c:v>131846</c:v>
                </c:pt>
                <c:pt idx="29">
                  <c:v>131878</c:v>
                </c:pt>
                <c:pt idx="30">
                  <c:v>131897</c:v>
                </c:pt>
                <c:pt idx="31">
                  <c:v>131919</c:v>
                </c:pt>
                <c:pt idx="32">
                  <c:v>131937</c:v>
                </c:pt>
                <c:pt idx="33">
                  <c:v>131952</c:v>
                </c:pt>
                <c:pt idx="34">
                  <c:v>131976</c:v>
                </c:pt>
                <c:pt idx="35">
                  <c:v>131994</c:v>
                </c:pt>
                <c:pt idx="36">
                  <c:v>131999</c:v>
                </c:pt>
                <c:pt idx="37">
                  <c:v>132026</c:v>
                </c:pt>
                <c:pt idx="38">
                  <c:v>132055</c:v>
                </c:pt>
                <c:pt idx="39">
                  <c:v>132076</c:v>
                </c:pt>
                <c:pt idx="40">
                  <c:v>132088</c:v>
                </c:pt>
                <c:pt idx="41">
                  <c:v>132110</c:v>
                </c:pt>
                <c:pt idx="42">
                  <c:v>132156</c:v>
                </c:pt>
                <c:pt idx="43">
                  <c:v>132192</c:v>
                </c:pt>
                <c:pt idx="44">
                  <c:v>132453</c:v>
                </c:pt>
                <c:pt idx="45">
                  <c:v>132558</c:v>
                </c:pt>
                <c:pt idx="46">
                  <c:v>132588</c:v>
                </c:pt>
                <c:pt idx="47">
                  <c:v>132638</c:v>
                </c:pt>
                <c:pt idx="48">
                  <c:v>132675</c:v>
                </c:pt>
                <c:pt idx="49">
                  <c:v>132705</c:v>
                </c:pt>
                <c:pt idx="50">
                  <c:v>132719</c:v>
                </c:pt>
                <c:pt idx="51">
                  <c:v>132776</c:v>
                </c:pt>
                <c:pt idx="52">
                  <c:v>132799</c:v>
                </c:pt>
                <c:pt idx="53">
                  <c:v>132851</c:v>
                </c:pt>
                <c:pt idx="54">
                  <c:v>132926</c:v>
                </c:pt>
                <c:pt idx="55">
                  <c:v>132948</c:v>
                </c:pt>
                <c:pt idx="56">
                  <c:v>132989</c:v>
                </c:pt>
                <c:pt idx="57">
                  <c:v>133015</c:v>
                </c:pt>
                <c:pt idx="58">
                  <c:v>133036</c:v>
                </c:pt>
                <c:pt idx="59">
                  <c:v>133094</c:v>
                </c:pt>
                <c:pt idx="60">
                  <c:v>133121</c:v>
                </c:pt>
                <c:pt idx="61">
                  <c:v>133129</c:v>
                </c:pt>
                <c:pt idx="62">
                  <c:v>133138</c:v>
                </c:pt>
                <c:pt idx="63">
                  <c:v>133140</c:v>
                </c:pt>
                <c:pt idx="64">
                  <c:v>133155</c:v>
                </c:pt>
                <c:pt idx="65">
                  <c:v>133174</c:v>
                </c:pt>
                <c:pt idx="66">
                  <c:v>133200</c:v>
                </c:pt>
                <c:pt idx="67">
                  <c:v>133224</c:v>
                </c:pt>
                <c:pt idx="68">
                  <c:v>133231</c:v>
                </c:pt>
                <c:pt idx="69">
                  <c:v>133248</c:v>
                </c:pt>
                <c:pt idx="70">
                  <c:v>133257</c:v>
                </c:pt>
                <c:pt idx="71">
                  <c:v>133329</c:v>
                </c:pt>
                <c:pt idx="72">
                  <c:v>133391</c:v>
                </c:pt>
                <c:pt idx="73">
                  <c:v>133433</c:v>
                </c:pt>
                <c:pt idx="74">
                  <c:v>133455</c:v>
                </c:pt>
                <c:pt idx="75">
                  <c:v>133498</c:v>
                </c:pt>
                <c:pt idx="76">
                  <c:v>133513</c:v>
                </c:pt>
                <c:pt idx="77">
                  <c:v>133533</c:v>
                </c:pt>
                <c:pt idx="78">
                  <c:v>133561</c:v>
                </c:pt>
                <c:pt idx="79">
                  <c:v>133590</c:v>
                </c:pt>
                <c:pt idx="80">
                  <c:v>133618</c:v>
                </c:pt>
                <c:pt idx="81">
                  <c:v>133631</c:v>
                </c:pt>
                <c:pt idx="82">
                  <c:v>133669</c:v>
                </c:pt>
                <c:pt idx="83">
                  <c:v>133693</c:v>
                </c:pt>
                <c:pt idx="84">
                  <c:v>133716</c:v>
                </c:pt>
                <c:pt idx="85">
                  <c:v>133714</c:v>
                </c:pt>
                <c:pt idx="86">
                  <c:v>133728</c:v>
                </c:pt>
                <c:pt idx="87">
                  <c:v>133736</c:v>
                </c:pt>
                <c:pt idx="88">
                  <c:v>133741</c:v>
                </c:pt>
                <c:pt idx="89">
                  <c:v>133770</c:v>
                </c:pt>
                <c:pt idx="90">
                  <c:v>133795</c:v>
                </c:pt>
                <c:pt idx="91">
                  <c:v>134118</c:v>
                </c:pt>
              </c:numCache>
            </c:numRef>
          </c:val>
          <c:smooth val="0"/>
          <c:extLst>
            <c:ext xmlns:c16="http://schemas.microsoft.com/office/drawing/2014/chart" uri="{C3380CC4-5D6E-409C-BE32-E72D297353CC}">
              <c16:uniqueId val="{00000000-0524-4F81-A65C-F556144DF25A}"/>
            </c:ext>
          </c:extLst>
        </c:ser>
        <c:dLbls>
          <c:showLegendKey val="0"/>
          <c:showVal val="0"/>
          <c:showCatName val="0"/>
          <c:showSerName val="0"/>
          <c:showPercent val="0"/>
          <c:showBubbleSize val="0"/>
        </c:dLbls>
        <c:smooth val="0"/>
        <c:axId val="300800400"/>
        <c:axId val="300800728"/>
      </c:lineChart>
      <c:catAx>
        <c:axId val="30080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00728"/>
        <c:crosses val="autoZero"/>
        <c:auto val="1"/>
        <c:lblAlgn val="ctr"/>
        <c:lblOffset val="100"/>
        <c:noMultiLvlLbl val="0"/>
      </c:catAx>
      <c:valAx>
        <c:axId val="30080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0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Sheet1!$A$2:$A$93</c:f>
              <c:strCache>
                <c:ptCount val="92"/>
                <c:pt idx="0">
                  <c:v>01.10.2017</c:v>
                </c:pt>
                <c:pt idx="1">
                  <c:v>02.10.2017</c:v>
                </c:pt>
                <c:pt idx="2">
                  <c:v>03.10.2017</c:v>
                </c:pt>
                <c:pt idx="3">
                  <c:v>04.10.2017</c:v>
                </c:pt>
                <c:pt idx="4">
                  <c:v>05.10.2017</c:v>
                </c:pt>
                <c:pt idx="5">
                  <c:v>06.10.2017</c:v>
                </c:pt>
                <c:pt idx="6">
                  <c:v>07.10.2017</c:v>
                </c:pt>
                <c:pt idx="7">
                  <c:v>08.10.2017</c:v>
                </c:pt>
                <c:pt idx="8">
                  <c:v>09.10.2017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pt idx="31">
                  <c:v>01.11.2017</c:v>
                </c:pt>
                <c:pt idx="32">
                  <c:v>02.11.2017</c:v>
                </c:pt>
                <c:pt idx="33">
                  <c:v>03.11.2017</c:v>
                </c:pt>
                <c:pt idx="34">
                  <c:v>04.11.2017</c:v>
                </c:pt>
                <c:pt idx="35">
                  <c:v>05.11.2017</c:v>
                </c:pt>
                <c:pt idx="36">
                  <c:v>06.11.2017</c:v>
                </c:pt>
                <c:pt idx="37">
                  <c:v>07.11.2017</c:v>
                </c:pt>
                <c:pt idx="38">
                  <c:v>08.11.2017</c:v>
                </c:pt>
                <c:pt idx="39">
                  <c:v>09.11.2017</c:v>
                </c:pt>
                <c:pt idx="40">
                  <c:v>10.11.2017</c:v>
                </c:pt>
                <c:pt idx="41">
                  <c:v>11.11.2017</c:v>
                </c:pt>
                <c:pt idx="42">
                  <c:v>12.11.2017</c:v>
                </c:pt>
                <c:pt idx="43">
                  <c:v>13.11.2017</c:v>
                </c:pt>
                <c:pt idx="44">
                  <c:v>14.11.2017</c:v>
                </c:pt>
                <c:pt idx="45">
                  <c:v>15.11.2017</c:v>
                </c:pt>
                <c:pt idx="46">
                  <c:v>16.11.2017</c:v>
                </c:pt>
                <c:pt idx="47">
                  <c:v>17.11.2017</c:v>
                </c:pt>
                <c:pt idx="48">
                  <c:v>18.11.2017</c:v>
                </c:pt>
                <c:pt idx="49">
                  <c:v>19.11.2017</c:v>
                </c:pt>
                <c:pt idx="50">
                  <c:v>20.11.2017</c:v>
                </c:pt>
                <c:pt idx="51">
                  <c:v>21.11.2017</c:v>
                </c:pt>
                <c:pt idx="52">
                  <c:v>22.11.2017</c:v>
                </c:pt>
                <c:pt idx="53">
                  <c:v>23.11.2017</c:v>
                </c:pt>
                <c:pt idx="54">
                  <c:v>24.11.2017</c:v>
                </c:pt>
                <c:pt idx="55">
                  <c:v>25.11.2017</c:v>
                </c:pt>
                <c:pt idx="56">
                  <c:v>26.11.2017</c:v>
                </c:pt>
                <c:pt idx="57">
                  <c:v>27.11.2017</c:v>
                </c:pt>
                <c:pt idx="58">
                  <c:v>28.11.2017</c:v>
                </c:pt>
                <c:pt idx="59">
                  <c:v>29.11.2017</c:v>
                </c:pt>
                <c:pt idx="60">
                  <c:v>30.11.2017</c:v>
                </c:pt>
                <c:pt idx="61">
                  <c:v>01.12.2017</c:v>
                </c:pt>
                <c:pt idx="62">
                  <c:v>02.12.2017</c:v>
                </c:pt>
                <c:pt idx="63">
                  <c:v>03.12.2017</c:v>
                </c:pt>
                <c:pt idx="64">
                  <c:v>04.12.2017</c:v>
                </c:pt>
                <c:pt idx="65">
                  <c:v>05.12.2017</c:v>
                </c:pt>
                <c:pt idx="66">
                  <c:v>06.12.2017</c:v>
                </c:pt>
                <c:pt idx="67">
                  <c:v>07.12.2017</c:v>
                </c:pt>
                <c:pt idx="68">
                  <c:v>08.12.2017</c:v>
                </c:pt>
                <c:pt idx="69">
                  <c:v>09.12.2017</c:v>
                </c:pt>
                <c:pt idx="70">
                  <c:v>10.12.2017</c:v>
                </c:pt>
                <c:pt idx="71">
                  <c:v>11.12.2017</c:v>
                </c:pt>
                <c:pt idx="72">
                  <c:v>12.12.2017</c:v>
                </c:pt>
                <c:pt idx="73">
                  <c:v>13.12.2017</c:v>
                </c:pt>
                <c:pt idx="74">
                  <c:v>14.12.2017</c:v>
                </c:pt>
                <c:pt idx="75">
                  <c:v>15.12.2017</c:v>
                </c:pt>
                <c:pt idx="76">
                  <c:v>16.12.2017</c:v>
                </c:pt>
                <c:pt idx="77">
                  <c:v>17.12.2017</c:v>
                </c:pt>
                <c:pt idx="78">
                  <c:v>18.12.2017</c:v>
                </c:pt>
                <c:pt idx="79">
                  <c:v>19.12.2017</c:v>
                </c:pt>
                <c:pt idx="80">
                  <c:v>20.12.2017</c:v>
                </c:pt>
                <c:pt idx="81">
                  <c:v>21.12.2017</c:v>
                </c:pt>
                <c:pt idx="82">
                  <c:v>22.12.2017</c:v>
                </c:pt>
                <c:pt idx="83">
                  <c:v>23.12.2017</c:v>
                </c:pt>
                <c:pt idx="84">
                  <c:v>24.12.2017</c:v>
                </c:pt>
                <c:pt idx="85">
                  <c:v>25.12.2017</c:v>
                </c:pt>
                <c:pt idx="86">
                  <c:v>26.12.2017</c:v>
                </c:pt>
                <c:pt idx="87">
                  <c:v>27.12.2017</c:v>
                </c:pt>
                <c:pt idx="88">
                  <c:v>28.12.2017</c:v>
                </c:pt>
                <c:pt idx="89">
                  <c:v>29.12.2017</c:v>
                </c:pt>
                <c:pt idx="90">
                  <c:v>30.12.2017</c:v>
                </c:pt>
                <c:pt idx="91">
                  <c:v>31.12.2017</c:v>
                </c:pt>
              </c:strCache>
            </c:strRef>
          </c:cat>
          <c:val>
            <c:numRef>
              <c:f>Sheet1!$B$2:$B$93</c:f>
              <c:numCache>
                <c:formatCode>General</c:formatCode>
                <c:ptCount val="92"/>
                <c:pt idx="0">
                  <c:v>159415</c:v>
                </c:pt>
                <c:pt idx="1">
                  <c:v>165118</c:v>
                </c:pt>
                <c:pt idx="2">
                  <c:v>199652</c:v>
                </c:pt>
                <c:pt idx="3">
                  <c:v>623777</c:v>
                </c:pt>
                <c:pt idx="4">
                  <c:v>732315</c:v>
                </c:pt>
                <c:pt idx="5">
                  <c:v>314003</c:v>
                </c:pt>
                <c:pt idx="6">
                  <c:v>193492</c:v>
                </c:pt>
                <c:pt idx="7">
                  <c:v>154334</c:v>
                </c:pt>
                <c:pt idx="8">
                  <c:v>107503</c:v>
                </c:pt>
                <c:pt idx="9">
                  <c:v>198790</c:v>
                </c:pt>
                <c:pt idx="10">
                  <c:v>223671</c:v>
                </c:pt>
                <c:pt idx="11">
                  <c:v>112209</c:v>
                </c:pt>
                <c:pt idx="12">
                  <c:v>88176</c:v>
                </c:pt>
                <c:pt idx="13">
                  <c:v>97434</c:v>
                </c:pt>
                <c:pt idx="14">
                  <c:v>90174</c:v>
                </c:pt>
                <c:pt idx="15">
                  <c:v>112527</c:v>
                </c:pt>
                <c:pt idx="16">
                  <c:v>114420</c:v>
                </c:pt>
                <c:pt idx="17">
                  <c:v>265807</c:v>
                </c:pt>
                <c:pt idx="18">
                  <c:v>386412</c:v>
                </c:pt>
                <c:pt idx="19">
                  <c:v>330318</c:v>
                </c:pt>
                <c:pt idx="20">
                  <c:v>227067</c:v>
                </c:pt>
                <c:pt idx="21">
                  <c:v>235277</c:v>
                </c:pt>
                <c:pt idx="22">
                  <c:v>177671</c:v>
                </c:pt>
                <c:pt idx="23">
                  <c:v>154555</c:v>
                </c:pt>
                <c:pt idx="24">
                  <c:v>245377</c:v>
                </c:pt>
                <c:pt idx="25">
                  <c:v>217111</c:v>
                </c:pt>
                <c:pt idx="26">
                  <c:v>216557</c:v>
                </c:pt>
                <c:pt idx="27">
                  <c:v>225044</c:v>
                </c:pt>
                <c:pt idx="28">
                  <c:v>212052</c:v>
                </c:pt>
                <c:pt idx="29">
                  <c:v>172472</c:v>
                </c:pt>
                <c:pt idx="30">
                  <c:v>176512</c:v>
                </c:pt>
                <c:pt idx="31">
                  <c:v>174913</c:v>
                </c:pt>
                <c:pt idx="32">
                  <c:v>157008</c:v>
                </c:pt>
                <c:pt idx="33">
                  <c:v>140326</c:v>
                </c:pt>
                <c:pt idx="34">
                  <c:v>152666</c:v>
                </c:pt>
                <c:pt idx="35">
                  <c:v>167162</c:v>
                </c:pt>
                <c:pt idx="36">
                  <c:v>116609</c:v>
                </c:pt>
                <c:pt idx="37">
                  <c:v>122918</c:v>
                </c:pt>
                <c:pt idx="38">
                  <c:v>151807</c:v>
                </c:pt>
                <c:pt idx="39">
                  <c:v>136420</c:v>
                </c:pt>
                <c:pt idx="40">
                  <c:v>108839</c:v>
                </c:pt>
                <c:pt idx="41">
                  <c:v>140951</c:v>
                </c:pt>
                <c:pt idx="42">
                  <c:v>182280</c:v>
                </c:pt>
                <c:pt idx="43">
                  <c:v>292413</c:v>
                </c:pt>
                <c:pt idx="44">
                  <c:v>576992</c:v>
                </c:pt>
                <c:pt idx="45">
                  <c:v>376051</c:v>
                </c:pt>
                <c:pt idx="46">
                  <c:v>243234</c:v>
                </c:pt>
                <c:pt idx="47">
                  <c:v>229747</c:v>
                </c:pt>
                <c:pt idx="48">
                  <c:v>224440</c:v>
                </c:pt>
                <c:pt idx="49">
                  <c:v>235604</c:v>
                </c:pt>
                <c:pt idx="50">
                  <c:v>254157</c:v>
                </c:pt>
                <c:pt idx="51">
                  <c:v>230816</c:v>
                </c:pt>
                <c:pt idx="52">
                  <c:v>238275</c:v>
                </c:pt>
                <c:pt idx="53">
                  <c:v>265473</c:v>
                </c:pt>
                <c:pt idx="54">
                  <c:v>243057</c:v>
                </c:pt>
                <c:pt idx="55">
                  <c:v>203189</c:v>
                </c:pt>
                <c:pt idx="56">
                  <c:v>262633</c:v>
                </c:pt>
                <c:pt idx="57">
                  <c:v>261258</c:v>
                </c:pt>
                <c:pt idx="58">
                  <c:v>261135</c:v>
                </c:pt>
                <c:pt idx="59">
                  <c:v>221532</c:v>
                </c:pt>
                <c:pt idx="60">
                  <c:v>188052</c:v>
                </c:pt>
                <c:pt idx="61">
                  <c:v>151542</c:v>
                </c:pt>
                <c:pt idx="62">
                  <c:v>82804</c:v>
                </c:pt>
                <c:pt idx="63">
                  <c:v>74168</c:v>
                </c:pt>
                <c:pt idx="64">
                  <c:v>71931</c:v>
                </c:pt>
                <c:pt idx="65">
                  <c:v>84255</c:v>
                </c:pt>
                <c:pt idx="66">
                  <c:v>117899</c:v>
                </c:pt>
                <c:pt idx="67">
                  <c:v>159682</c:v>
                </c:pt>
                <c:pt idx="68">
                  <c:v>140374</c:v>
                </c:pt>
                <c:pt idx="69">
                  <c:v>128306</c:v>
                </c:pt>
                <c:pt idx="70">
                  <c:v>125584</c:v>
                </c:pt>
                <c:pt idx="71">
                  <c:v>303511</c:v>
                </c:pt>
                <c:pt idx="72">
                  <c:v>312091</c:v>
                </c:pt>
                <c:pt idx="73">
                  <c:v>232801</c:v>
                </c:pt>
                <c:pt idx="74">
                  <c:v>202185</c:v>
                </c:pt>
                <c:pt idx="75">
                  <c:v>184228</c:v>
                </c:pt>
                <c:pt idx="76">
                  <c:v>191470</c:v>
                </c:pt>
                <c:pt idx="77">
                  <c:v>197069</c:v>
                </c:pt>
                <c:pt idx="78">
                  <c:v>191192</c:v>
                </c:pt>
                <c:pt idx="79">
                  <c:v>142345</c:v>
                </c:pt>
                <c:pt idx="80">
                  <c:v>141392</c:v>
                </c:pt>
                <c:pt idx="81">
                  <c:v>138023</c:v>
                </c:pt>
                <c:pt idx="82">
                  <c:v>129050</c:v>
                </c:pt>
                <c:pt idx="83">
                  <c:v>131631</c:v>
                </c:pt>
                <c:pt idx="84">
                  <c:v>140835</c:v>
                </c:pt>
                <c:pt idx="85">
                  <c:v>169800</c:v>
                </c:pt>
                <c:pt idx="86">
                  <c:v>138983</c:v>
                </c:pt>
                <c:pt idx="87">
                  <c:v>112207</c:v>
                </c:pt>
                <c:pt idx="88">
                  <c:v>101513</c:v>
                </c:pt>
                <c:pt idx="89">
                  <c:v>96271</c:v>
                </c:pt>
                <c:pt idx="90">
                  <c:v>99456</c:v>
                </c:pt>
                <c:pt idx="91">
                  <c:v>150529</c:v>
                </c:pt>
              </c:numCache>
            </c:numRef>
          </c:val>
          <c:smooth val="0"/>
          <c:extLst>
            <c:ext xmlns:c16="http://schemas.microsoft.com/office/drawing/2014/chart" uri="{C3380CC4-5D6E-409C-BE32-E72D297353CC}">
              <c16:uniqueId val="{00000000-94F7-4F3A-9ED6-D7629B33AD5E}"/>
            </c:ext>
          </c:extLst>
        </c:ser>
        <c:dLbls>
          <c:showLegendKey val="0"/>
          <c:showVal val="0"/>
          <c:showCatName val="0"/>
          <c:showSerName val="0"/>
          <c:showPercent val="0"/>
          <c:showBubbleSize val="0"/>
        </c:dLbls>
        <c:smooth val="0"/>
        <c:axId val="240159768"/>
        <c:axId val="240160424"/>
      </c:lineChart>
      <c:catAx>
        <c:axId val="240159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160424"/>
        <c:crosses val="autoZero"/>
        <c:auto val="1"/>
        <c:lblAlgn val="ctr"/>
        <c:lblOffset val="100"/>
        <c:noMultiLvlLbl val="0"/>
      </c:catAx>
      <c:valAx>
        <c:axId val="24016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15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Sheet1!$A$2:$A$93</c:f>
              <c:strCache>
                <c:ptCount val="92"/>
                <c:pt idx="0">
                  <c:v>01.10.2017</c:v>
                </c:pt>
                <c:pt idx="1">
                  <c:v>02.10.2017</c:v>
                </c:pt>
                <c:pt idx="2">
                  <c:v>03.10.2017</c:v>
                </c:pt>
                <c:pt idx="3">
                  <c:v>04.10.2017</c:v>
                </c:pt>
                <c:pt idx="4">
                  <c:v>05.10.2017</c:v>
                </c:pt>
                <c:pt idx="5">
                  <c:v>06.10.2017</c:v>
                </c:pt>
                <c:pt idx="6">
                  <c:v>07.10.2017</c:v>
                </c:pt>
                <c:pt idx="7">
                  <c:v>08.10.2017</c:v>
                </c:pt>
                <c:pt idx="8">
                  <c:v>09.10.2017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pt idx="31">
                  <c:v>01.11.2017</c:v>
                </c:pt>
                <c:pt idx="32">
                  <c:v>02.11.2017</c:v>
                </c:pt>
                <c:pt idx="33">
                  <c:v>03.11.2017</c:v>
                </c:pt>
                <c:pt idx="34">
                  <c:v>04.11.2017</c:v>
                </c:pt>
                <c:pt idx="35">
                  <c:v>05.11.2017</c:v>
                </c:pt>
                <c:pt idx="36">
                  <c:v>06.11.2017</c:v>
                </c:pt>
                <c:pt idx="37">
                  <c:v>07.11.2017</c:v>
                </c:pt>
                <c:pt idx="38">
                  <c:v>08.11.2017</c:v>
                </c:pt>
                <c:pt idx="39">
                  <c:v>09.11.2017</c:v>
                </c:pt>
                <c:pt idx="40">
                  <c:v>10.11.2017</c:v>
                </c:pt>
                <c:pt idx="41">
                  <c:v>11.11.2017</c:v>
                </c:pt>
                <c:pt idx="42">
                  <c:v>12.11.2017</c:v>
                </c:pt>
                <c:pt idx="43">
                  <c:v>13.11.2017</c:v>
                </c:pt>
                <c:pt idx="44">
                  <c:v>14.11.2017</c:v>
                </c:pt>
                <c:pt idx="45">
                  <c:v>15.11.2017</c:v>
                </c:pt>
                <c:pt idx="46">
                  <c:v>16.11.2017</c:v>
                </c:pt>
                <c:pt idx="47">
                  <c:v>17.11.2017</c:v>
                </c:pt>
                <c:pt idx="48">
                  <c:v>18.11.2017</c:v>
                </c:pt>
                <c:pt idx="49">
                  <c:v>19.11.2017</c:v>
                </c:pt>
                <c:pt idx="50">
                  <c:v>20.11.2017</c:v>
                </c:pt>
                <c:pt idx="51">
                  <c:v>21.11.2017</c:v>
                </c:pt>
                <c:pt idx="52">
                  <c:v>22.11.2017</c:v>
                </c:pt>
                <c:pt idx="53">
                  <c:v>23.11.2017</c:v>
                </c:pt>
                <c:pt idx="54">
                  <c:v>24.11.2017</c:v>
                </c:pt>
                <c:pt idx="55">
                  <c:v>25.11.2017</c:v>
                </c:pt>
                <c:pt idx="56">
                  <c:v>26.11.2017</c:v>
                </c:pt>
                <c:pt idx="57">
                  <c:v>27.11.2017</c:v>
                </c:pt>
                <c:pt idx="58">
                  <c:v>28.11.2017</c:v>
                </c:pt>
                <c:pt idx="59">
                  <c:v>29.11.2017</c:v>
                </c:pt>
                <c:pt idx="60">
                  <c:v>30.11.2017</c:v>
                </c:pt>
                <c:pt idx="61">
                  <c:v>01.12.2017</c:v>
                </c:pt>
                <c:pt idx="62">
                  <c:v>02.12.2017</c:v>
                </c:pt>
                <c:pt idx="63">
                  <c:v>03.12.2017</c:v>
                </c:pt>
                <c:pt idx="64">
                  <c:v>04.12.2017</c:v>
                </c:pt>
                <c:pt idx="65">
                  <c:v>05.12.2017</c:v>
                </c:pt>
                <c:pt idx="66">
                  <c:v>06.12.2017</c:v>
                </c:pt>
                <c:pt idx="67">
                  <c:v>07.12.2017</c:v>
                </c:pt>
                <c:pt idx="68">
                  <c:v>08.12.2017</c:v>
                </c:pt>
                <c:pt idx="69">
                  <c:v>09.12.2017</c:v>
                </c:pt>
                <c:pt idx="70">
                  <c:v>10.12.2017</c:v>
                </c:pt>
                <c:pt idx="71">
                  <c:v>11.12.2017</c:v>
                </c:pt>
                <c:pt idx="72">
                  <c:v>12.12.2017</c:v>
                </c:pt>
                <c:pt idx="73">
                  <c:v>13.12.2017</c:v>
                </c:pt>
                <c:pt idx="74">
                  <c:v>14.12.2017</c:v>
                </c:pt>
                <c:pt idx="75">
                  <c:v>15.12.2017</c:v>
                </c:pt>
                <c:pt idx="76">
                  <c:v>16.12.2017</c:v>
                </c:pt>
                <c:pt idx="77">
                  <c:v>17.12.2017</c:v>
                </c:pt>
                <c:pt idx="78">
                  <c:v>18.12.2017</c:v>
                </c:pt>
                <c:pt idx="79">
                  <c:v>19.12.2017</c:v>
                </c:pt>
                <c:pt idx="80">
                  <c:v>20.12.2017</c:v>
                </c:pt>
                <c:pt idx="81">
                  <c:v>21.12.2017</c:v>
                </c:pt>
                <c:pt idx="82">
                  <c:v>22.12.2017</c:v>
                </c:pt>
                <c:pt idx="83">
                  <c:v>23.12.2017</c:v>
                </c:pt>
                <c:pt idx="84">
                  <c:v>24.12.2017</c:v>
                </c:pt>
                <c:pt idx="85">
                  <c:v>25.12.2017</c:v>
                </c:pt>
                <c:pt idx="86">
                  <c:v>26.12.2017</c:v>
                </c:pt>
                <c:pt idx="87">
                  <c:v>27.12.2017</c:v>
                </c:pt>
                <c:pt idx="88">
                  <c:v>28.12.2017</c:v>
                </c:pt>
                <c:pt idx="89">
                  <c:v>29.12.2017</c:v>
                </c:pt>
                <c:pt idx="90">
                  <c:v>30.12.2017</c:v>
                </c:pt>
                <c:pt idx="91">
                  <c:v>31.12.2017</c:v>
                </c:pt>
              </c:strCache>
            </c:strRef>
          </c:cat>
          <c:val>
            <c:numRef>
              <c:f>Sheet1!$B$2:$B$93</c:f>
              <c:numCache>
                <c:formatCode>General</c:formatCode>
                <c:ptCount val="92"/>
                <c:pt idx="0">
                  <c:v>15335</c:v>
                </c:pt>
                <c:pt idx="1">
                  <c:v>15733</c:v>
                </c:pt>
                <c:pt idx="2">
                  <c:v>16598</c:v>
                </c:pt>
                <c:pt idx="3">
                  <c:v>55394</c:v>
                </c:pt>
                <c:pt idx="4">
                  <c:v>48207</c:v>
                </c:pt>
                <c:pt idx="5">
                  <c:v>16448</c:v>
                </c:pt>
                <c:pt idx="6">
                  <c:v>9000</c:v>
                </c:pt>
                <c:pt idx="7">
                  <c:v>7018</c:v>
                </c:pt>
                <c:pt idx="8">
                  <c:v>10230</c:v>
                </c:pt>
                <c:pt idx="9">
                  <c:v>27538</c:v>
                </c:pt>
                <c:pt idx="10">
                  <c:v>19910</c:v>
                </c:pt>
                <c:pt idx="11">
                  <c:v>8101</c:v>
                </c:pt>
                <c:pt idx="12">
                  <c:v>6349</c:v>
                </c:pt>
                <c:pt idx="13">
                  <c:v>6817</c:v>
                </c:pt>
                <c:pt idx="14">
                  <c:v>7905</c:v>
                </c:pt>
                <c:pt idx="15">
                  <c:v>7486</c:v>
                </c:pt>
                <c:pt idx="16">
                  <c:v>10606</c:v>
                </c:pt>
                <c:pt idx="17">
                  <c:v>25017</c:v>
                </c:pt>
                <c:pt idx="18">
                  <c:v>34433</c:v>
                </c:pt>
                <c:pt idx="19">
                  <c:v>24706</c:v>
                </c:pt>
                <c:pt idx="20">
                  <c:v>15387</c:v>
                </c:pt>
                <c:pt idx="21">
                  <c:v>13910</c:v>
                </c:pt>
                <c:pt idx="22">
                  <c:v>10700</c:v>
                </c:pt>
                <c:pt idx="23">
                  <c:v>10158</c:v>
                </c:pt>
                <c:pt idx="24">
                  <c:v>12247</c:v>
                </c:pt>
                <c:pt idx="25">
                  <c:v>11198</c:v>
                </c:pt>
                <c:pt idx="26">
                  <c:v>11346</c:v>
                </c:pt>
                <c:pt idx="27">
                  <c:v>15748</c:v>
                </c:pt>
                <c:pt idx="28">
                  <c:v>13398</c:v>
                </c:pt>
                <c:pt idx="29">
                  <c:v>8263</c:v>
                </c:pt>
                <c:pt idx="30">
                  <c:v>8322</c:v>
                </c:pt>
                <c:pt idx="31">
                  <c:v>8671</c:v>
                </c:pt>
                <c:pt idx="32">
                  <c:v>10798</c:v>
                </c:pt>
                <c:pt idx="33">
                  <c:v>10371</c:v>
                </c:pt>
                <c:pt idx="34">
                  <c:v>13648</c:v>
                </c:pt>
                <c:pt idx="35">
                  <c:v>14854</c:v>
                </c:pt>
                <c:pt idx="36">
                  <c:v>7262</c:v>
                </c:pt>
                <c:pt idx="37">
                  <c:v>9377</c:v>
                </c:pt>
                <c:pt idx="38">
                  <c:v>14751</c:v>
                </c:pt>
                <c:pt idx="39">
                  <c:v>12066</c:v>
                </c:pt>
                <c:pt idx="40">
                  <c:v>5883</c:v>
                </c:pt>
                <c:pt idx="41">
                  <c:v>9595</c:v>
                </c:pt>
                <c:pt idx="42">
                  <c:v>10777</c:v>
                </c:pt>
                <c:pt idx="43">
                  <c:v>16573</c:v>
                </c:pt>
                <c:pt idx="44">
                  <c:v>50791</c:v>
                </c:pt>
                <c:pt idx="45">
                  <c:v>19760</c:v>
                </c:pt>
                <c:pt idx="46">
                  <c:v>12196</c:v>
                </c:pt>
                <c:pt idx="47">
                  <c:v>12267</c:v>
                </c:pt>
                <c:pt idx="48">
                  <c:v>13269</c:v>
                </c:pt>
                <c:pt idx="49">
                  <c:v>12063</c:v>
                </c:pt>
                <c:pt idx="50">
                  <c:v>14738</c:v>
                </c:pt>
                <c:pt idx="51">
                  <c:v>9492</c:v>
                </c:pt>
                <c:pt idx="52">
                  <c:v>17959</c:v>
                </c:pt>
                <c:pt idx="53">
                  <c:v>15639</c:v>
                </c:pt>
                <c:pt idx="54">
                  <c:v>9719</c:v>
                </c:pt>
                <c:pt idx="55">
                  <c:v>7924</c:v>
                </c:pt>
                <c:pt idx="56">
                  <c:v>11832</c:v>
                </c:pt>
                <c:pt idx="57">
                  <c:v>16197</c:v>
                </c:pt>
                <c:pt idx="58">
                  <c:v>12004</c:v>
                </c:pt>
                <c:pt idx="59">
                  <c:v>12046</c:v>
                </c:pt>
                <c:pt idx="60">
                  <c:v>8256</c:v>
                </c:pt>
                <c:pt idx="61">
                  <c:v>7233</c:v>
                </c:pt>
                <c:pt idx="62">
                  <c:v>4684</c:v>
                </c:pt>
                <c:pt idx="63">
                  <c:v>4188</c:v>
                </c:pt>
                <c:pt idx="64">
                  <c:v>4434</c:v>
                </c:pt>
                <c:pt idx="65">
                  <c:v>7000</c:v>
                </c:pt>
                <c:pt idx="66">
                  <c:v>11498</c:v>
                </c:pt>
                <c:pt idx="67">
                  <c:v>9859</c:v>
                </c:pt>
                <c:pt idx="68">
                  <c:v>10932</c:v>
                </c:pt>
                <c:pt idx="69">
                  <c:v>12019</c:v>
                </c:pt>
                <c:pt idx="70">
                  <c:v>8901</c:v>
                </c:pt>
                <c:pt idx="71">
                  <c:v>25728</c:v>
                </c:pt>
                <c:pt idx="72">
                  <c:v>22911</c:v>
                </c:pt>
                <c:pt idx="73">
                  <c:v>16066</c:v>
                </c:pt>
                <c:pt idx="74">
                  <c:v>13960</c:v>
                </c:pt>
                <c:pt idx="75">
                  <c:v>10454</c:v>
                </c:pt>
                <c:pt idx="76">
                  <c:v>10914</c:v>
                </c:pt>
                <c:pt idx="77">
                  <c:v>12899</c:v>
                </c:pt>
                <c:pt idx="78">
                  <c:v>13434</c:v>
                </c:pt>
                <c:pt idx="79">
                  <c:v>11550</c:v>
                </c:pt>
                <c:pt idx="80">
                  <c:v>17907</c:v>
                </c:pt>
                <c:pt idx="81">
                  <c:v>14863</c:v>
                </c:pt>
                <c:pt idx="82">
                  <c:v>13946</c:v>
                </c:pt>
                <c:pt idx="83">
                  <c:v>14904</c:v>
                </c:pt>
                <c:pt idx="84">
                  <c:v>11474</c:v>
                </c:pt>
                <c:pt idx="85">
                  <c:v>12119</c:v>
                </c:pt>
                <c:pt idx="86">
                  <c:v>9732</c:v>
                </c:pt>
                <c:pt idx="87">
                  <c:v>14441</c:v>
                </c:pt>
                <c:pt idx="88">
                  <c:v>9707</c:v>
                </c:pt>
                <c:pt idx="89">
                  <c:v>9152</c:v>
                </c:pt>
                <c:pt idx="90">
                  <c:v>7986</c:v>
                </c:pt>
                <c:pt idx="91">
                  <c:v>14524</c:v>
                </c:pt>
              </c:numCache>
            </c:numRef>
          </c:val>
          <c:smooth val="0"/>
          <c:extLst>
            <c:ext xmlns:c16="http://schemas.microsoft.com/office/drawing/2014/chart" uri="{C3380CC4-5D6E-409C-BE32-E72D297353CC}">
              <c16:uniqueId val="{00000000-FEBB-4C66-BF25-DC1319572CE3}"/>
            </c:ext>
          </c:extLst>
        </c:ser>
        <c:dLbls>
          <c:showLegendKey val="0"/>
          <c:showVal val="0"/>
          <c:showCatName val="0"/>
          <c:showSerName val="0"/>
          <c:showPercent val="0"/>
          <c:showBubbleSize val="0"/>
        </c:dLbls>
        <c:smooth val="0"/>
        <c:axId val="304794032"/>
        <c:axId val="304798296"/>
      </c:lineChart>
      <c:catAx>
        <c:axId val="30479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98296"/>
        <c:crosses val="autoZero"/>
        <c:auto val="1"/>
        <c:lblAlgn val="ctr"/>
        <c:lblOffset val="100"/>
        <c:noMultiLvlLbl val="0"/>
      </c:catAx>
      <c:valAx>
        <c:axId val="30479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9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Sheet1!$A$2:$A$93</c:f>
              <c:strCache>
                <c:ptCount val="92"/>
                <c:pt idx="0">
                  <c:v>01.10.2017</c:v>
                </c:pt>
                <c:pt idx="1">
                  <c:v>02.10.2017</c:v>
                </c:pt>
                <c:pt idx="2">
                  <c:v>03.10.2017</c:v>
                </c:pt>
                <c:pt idx="3">
                  <c:v>04.10.2017</c:v>
                </c:pt>
                <c:pt idx="4">
                  <c:v>05.10.2017</c:v>
                </c:pt>
                <c:pt idx="5">
                  <c:v>06.10.2017</c:v>
                </c:pt>
                <c:pt idx="6">
                  <c:v>07.10.2017</c:v>
                </c:pt>
                <c:pt idx="7">
                  <c:v>08.10.2017</c:v>
                </c:pt>
                <c:pt idx="8">
                  <c:v>09.10.2017</c:v>
                </c:pt>
                <c:pt idx="9">
                  <c:v>10.10.2017</c:v>
                </c:pt>
                <c:pt idx="10">
                  <c:v>11.10.2017</c:v>
                </c:pt>
                <c:pt idx="11">
                  <c:v>12.10.2017</c:v>
                </c:pt>
                <c:pt idx="12">
                  <c:v>13.10.2017</c:v>
                </c:pt>
                <c:pt idx="13">
                  <c:v>14.10.2017</c:v>
                </c:pt>
                <c:pt idx="14">
                  <c:v>15.10.2017</c:v>
                </c:pt>
                <c:pt idx="15">
                  <c:v>16.10.2017</c:v>
                </c:pt>
                <c:pt idx="16">
                  <c:v>17.10.2017</c:v>
                </c:pt>
                <c:pt idx="17">
                  <c:v>18.10.2017</c:v>
                </c:pt>
                <c:pt idx="18">
                  <c:v>19.10.2017</c:v>
                </c:pt>
                <c:pt idx="19">
                  <c:v>20.10.2017</c:v>
                </c:pt>
                <c:pt idx="20">
                  <c:v>21.10.2017</c:v>
                </c:pt>
                <c:pt idx="21">
                  <c:v>22.10.2017</c:v>
                </c:pt>
                <c:pt idx="22">
                  <c:v>23.10.2017</c:v>
                </c:pt>
                <c:pt idx="23">
                  <c:v>24.10.2017</c:v>
                </c:pt>
                <c:pt idx="24">
                  <c:v>25.10.2017</c:v>
                </c:pt>
                <c:pt idx="25">
                  <c:v>26.10.2017</c:v>
                </c:pt>
                <c:pt idx="26">
                  <c:v>27.10.2017</c:v>
                </c:pt>
                <c:pt idx="27">
                  <c:v>28.10.2017</c:v>
                </c:pt>
                <c:pt idx="28">
                  <c:v>29.10.2017</c:v>
                </c:pt>
                <c:pt idx="29">
                  <c:v>30.10.2017</c:v>
                </c:pt>
                <c:pt idx="30">
                  <c:v>31.10.2017</c:v>
                </c:pt>
                <c:pt idx="31">
                  <c:v>01.11.2017</c:v>
                </c:pt>
                <c:pt idx="32">
                  <c:v>02.11.2017</c:v>
                </c:pt>
                <c:pt idx="33">
                  <c:v>03.11.2017</c:v>
                </c:pt>
                <c:pt idx="34">
                  <c:v>04.11.2017</c:v>
                </c:pt>
                <c:pt idx="35">
                  <c:v>05.11.2017</c:v>
                </c:pt>
                <c:pt idx="36">
                  <c:v>06.11.2017</c:v>
                </c:pt>
                <c:pt idx="37">
                  <c:v>07.11.2017</c:v>
                </c:pt>
                <c:pt idx="38">
                  <c:v>08.11.2017</c:v>
                </c:pt>
                <c:pt idx="39">
                  <c:v>09.11.2017</c:v>
                </c:pt>
                <c:pt idx="40">
                  <c:v>10.11.2017</c:v>
                </c:pt>
                <c:pt idx="41">
                  <c:v>11.11.2017</c:v>
                </c:pt>
                <c:pt idx="42">
                  <c:v>12.11.2017</c:v>
                </c:pt>
                <c:pt idx="43">
                  <c:v>13.11.2017</c:v>
                </c:pt>
                <c:pt idx="44">
                  <c:v>14.11.2017</c:v>
                </c:pt>
                <c:pt idx="45">
                  <c:v>15.11.2017</c:v>
                </c:pt>
                <c:pt idx="46">
                  <c:v>16.11.2017</c:v>
                </c:pt>
                <c:pt idx="47">
                  <c:v>17.11.2017</c:v>
                </c:pt>
                <c:pt idx="48">
                  <c:v>18.11.2017</c:v>
                </c:pt>
                <c:pt idx="49">
                  <c:v>19.11.2017</c:v>
                </c:pt>
                <c:pt idx="50">
                  <c:v>20.11.2017</c:v>
                </c:pt>
                <c:pt idx="51">
                  <c:v>21.11.2017</c:v>
                </c:pt>
                <c:pt idx="52">
                  <c:v>22.11.2017</c:v>
                </c:pt>
                <c:pt idx="53">
                  <c:v>23.11.2017</c:v>
                </c:pt>
                <c:pt idx="54">
                  <c:v>24.11.2017</c:v>
                </c:pt>
                <c:pt idx="55">
                  <c:v>25.11.2017</c:v>
                </c:pt>
                <c:pt idx="56">
                  <c:v>26.11.2017</c:v>
                </c:pt>
                <c:pt idx="57">
                  <c:v>27.11.2017</c:v>
                </c:pt>
                <c:pt idx="58">
                  <c:v>28.11.2017</c:v>
                </c:pt>
                <c:pt idx="59">
                  <c:v>29.11.2017</c:v>
                </c:pt>
                <c:pt idx="60">
                  <c:v>30.11.2017</c:v>
                </c:pt>
                <c:pt idx="61">
                  <c:v>01.12.2017</c:v>
                </c:pt>
                <c:pt idx="62">
                  <c:v>02.12.2017</c:v>
                </c:pt>
                <c:pt idx="63">
                  <c:v>03.12.2017</c:v>
                </c:pt>
                <c:pt idx="64">
                  <c:v>04.12.2017</c:v>
                </c:pt>
                <c:pt idx="65">
                  <c:v>05.12.2017</c:v>
                </c:pt>
                <c:pt idx="66">
                  <c:v>06.12.2017</c:v>
                </c:pt>
                <c:pt idx="67">
                  <c:v>07.12.2017</c:v>
                </c:pt>
                <c:pt idx="68">
                  <c:v>08.12.2017</c:v>
                </c:pt>
                <c:pt idx="69">
                  <c:v>09.12.2017</c:v>
                </c:pt>
                <c:pt idx="70">
                  <c:v>10.12.2017</c:v>
                </c:pt>
                <c:pt idx="71">
                  <c:v>11.12.2017</c:v>
                </c:pt>
                <c:pt idx="72">
                  <c:v>12.12.2017</c:v>
                </c:pt>
                <c:pt idx="73">
                  <c:v>13.12.2017</c:v>
                </c:pt>
                <c:pt idx="74">
                  <c:v>14.12.2017</c:v>
                </c:pt>
                <c:pt idx="75">
                  <c:v>15.12.2017</c:v>
                </c:pt>
                <c:pt idx="76">
                  <c:v>16.12.2017</c:v>
                </c:pt>
                <c:pt idx="77">
                  <c:v>17.12.2017</c:v>
                </c:pt>
                <c:pt idx="78">
                  <c:v>18.12.2017</c:v>
                </c:pt>
                <c:pt idx="79">
                  <c:v>19.12.2017</c:v>
                </c:pt>
                <c:pt idx="80">
                  <c:v>20.12.2017</c:v>
                </c:pt>
                <c:pt idx="81">
                  <c:v>21.12.2017</c:v>
                </c:pt>
                <c:pt idx="82">
                  <c:v>22.12.2017</c:v>
                </c:pt>
                <c:pt idx="83">
                  <c:v>23.12.2017</c:v>
                </c:pt>
                <c:pt idx="84">
                  <c:v>24.12.2017</c:v>
                </c:pt>
                <c:pt idx="85">
                  <c:v>25.12.2017</c:v>
                </c:pt>
                <c:pt idx="86">
                  <c:v>26.12.2017</c:v>
                </c:pt>
                <c:pt idx="87">
                  <c:v>27.12.2017</c:v>
                </c:pt>
                <c:pt idx="88">
                  <c:v>28.12.2017</c:v>
                </c:pt>
                <c:pt idx="89">
                  <c:v>29.12.2017</c:v>
                </c:pt>
                <c:pt idx="90">
                  <c:v>30.12.2017</c:v>
                </c:pt>
                <c:pt idx="91">
                  <c:v>31.12.2017</c:v>
                </c:pt>
              </c:strCache>
            </c:strRef>
          </c:cat>
          <c:val>
            <c:numRef>
              <c:f>Sheet1!$B$2:$B$93</c:f>
              <c:numCache>
                <c:formatCode>General</c:formatCode>
                <c:ptCount val="92"/>
                <c:pt idx="0">
                  <c:v>14157</c:v>
                </c:pt>
                <c:pt idx="1">
                  <c:v>21070</c:v>
                </c:pt>
                <c:pt idx="2">
                  <c:v>37995</c:v>
                </c:pt>
                <c:pt idx="3">
                  <c:v>20716</c:v>
                </c:pt>
                <c:pt idx="4">
                  <c:v>20184</c:v>
                </c:pt>
                <c:pt idx="5">
                  <c:v>8237</c:v>
                </c:pt>
                <c:pt idx="6">
                  <c:v>6930</c:v>
                </c:pt>
                <c:pt idx="7">
                  <c:v>3753</c:v>
                </c:pt>
                <c:pt idx="8">
                  <c:v>6341</c:v>
                </c:pt>
                <c:pt idx="9">
                  <c:v>23570</c:v>
                </c:pt>
                <c:pt idx="10">
                  <c:v>15253</c:v>
                </c:pt>
                <c:pt idx="11">
                  <c:v>15490</c:v>
                </c:pt>
                <c:pt idx="12">
                  <c:v>9578</c:v>
                </c:pt>
                <c:pt idx="13">
                  <c:v>16374</c:v>
                </c:pt>
                <c:pt idx="14">
                  <c:v>11739</c:v>
                </c:pt>
                <c:pt idx="15">
                  <c:v>3662</c:v>
                </c:pt>
                <c:pt idx="16">
                  <c:v>10752</c:v>
                </c:pt>
                <c:pt idx="17">
                  <c:v>38816</c:v>
                </c:pt>
                <c:pt idx="18">
                  <c:v>58922</c:v>
                </c:pt>
                <c:pt idx="19">
                  <c:v>50796</c:v>
                </c:pt>
                <c:pt idx="20">
                  <c:v>29216</c:v>
                </c:pt>
                <c:pt idx="21">
                  <c:v>33460</c:v>
                </c:pt>
                <c:pt idx="22">
                  <c:v>19095</c:v>
                </c:pt>
                <c:pt idx="23">
                  <c:v>22141</c:v>
                </c:pt>
                <c:pt idx="24">
                  <c:v>23296</c:v>
                </c:pt>
                <c:pt idx="25">
                  <c:v>28536</c:v>
                </c:pt>
                <c:pt idx="26">
                  <c:v>10390</c:v>
                </c:pt>
                <c:pt idx="27">
                  <c:v>45506</c:v>
                </c:pt>
                <c:pt idx="28">
                  <c:v>29626</c:v>
                </c:pt>
                <c:pt idx="29">
                  <c:v>9765</c:v>
                </c:pt>
                <c:pt idx="30">
                  <c:v>14877</c:v>
                </c:pt>
                <c:pt idx="31">
                  <c:v>34100</c:v>
                </c:pt>
                <c:pt idx="32">
                  <c:v>40962</c:v>
                </c:pt>
                <c:pt idx="33">
                  <c:v>30309</c:v>
                </c:pt>
                <c:pt idx="34">
                  <c:v>42726</c:v>
                </c:pt>
                <c:pt idx="35">
                  <c:v>57165</c:v>
                </c:pt>
                <c:pt idx="36">
                  <c:v>26468</c:v>
                </c:pt>
                <c:pt idx="37">
                  <c:v>39877</c:v>
                </c:pt>
                <c:pt idx="38">
                  <c:v>44370</c:v>
                </c:pt>
                <c:pt idx="39">
                  <c:v>27481</c:v>
                </c:pt>
                <c:pt idx="40">
                  <c:v>13077</c:v>
                </c:pt>
                <c:pt idx="41">
                  <c:v>29254</c:v>
                </c:pt>
                <c:pt idx="42">
                  <c:v>33130</c:v>
                </c:pt>
                <c:pt idx="43">
                  <c:v>28455</c:v>
                </c:pt>
                <c:pt idx="44">
                  <c:v>20311</c:v>
                </c:pt>
                <c:pt idx="45">
                  <c:v>18144</c:v>
                </c:pt>
                <c:pt idx="46">
                  <c:v>14907</c:v>
                </c:pt>
                <c:pt idx="47">
                  <c:v>9680</c:v>
                </c:pt>
                <c:pt idx="48">
                  <c:v>20454</c:v>
                </c:pt>
                <c:pt idx="49">
                  <c:v>24086</c:v>
                </c:pt>
                <c:pt idx="50">
                  <c:v>26018</c:v>
                </c:pt>
                <c:pt idx="51">
                  <c:v>14856</c:v>
                </c:pt>
                <c:pt idx="52">
                  <c:v>52887</c:v>
                </c:pt>
                <c:pt idx="53">
                  <c:v>40121</c:v>
                </c:pt>
                <c:pt idx="54">
                  <c:v>28813</c:v>
                </c:pt>
                <c:pt idx="55">
                  <c:v>19431</c:v>
                </c:pt>
                <c:pt idx="56">
                  <c:v>33741</c:v>
                </c:pt>
                <c:pt idx="57">
                  <c:v>18735</c:v>
                </c:pt>
                <c:pt idx="58">
                  <c:v>19625</c:v>
                </c:pt>
                <c:pt idx="59">
                  <c:v>25466</c:v>
                </c:pt>
                <c:pt idx="60">
                  <c:v>20200</c:v>
                </c:pt>
                <c:pt idx="61">
                  <c:v>14091</c:v>
                </c:pt>
                <c:pt idx="62">
                  <c:v>6550</c:v>
                </c:pt>
                <c:pt idx="63">
                  <c:v>5046</c:v>
                </c:pt>
                <c:pt idx="64">
                  <c:v>12604</c:v>
                </c:pt>
                <c:pt idx="65">
                  <c:v>8534</c:v>
                </c:pt>
                <c:pt idx="66">
                  <c:v>22976</c:v>
                </c:pt>
                <c:pt idx="67">
                  <c:v>18614</c:v>
                </c:pt>
                <c:pt idx="68">
                  <c:v>25121</c:v>
                </c:pt>
                <c:pt idx="69">
                  <c:v>26997</c:v>
                </c:pt>
                <c:pt idx="70">
                  <c:v>13140</c:v>
                </c:pt>
                <c:pt idx="71">
                  <c:v>68686</c:v>
                </c:pt>
                <c:pt idx="72">
                  <c:v>46419</c:v>
                </c:pt>
                <c:pt idx="73">
                  <c:v>29617</c:v>
                </c:pt>
                <c:pt idx="74">
                  <c:v>28592</c:v>
                </c:pt>
                <c:pt idx="75">
                  <c:v>19534</c:v>
                </c:pt>
                <c:pt idx="76">
                  <c:v>24131</c:v>
                </c:pt>
                <c:pt idx="77">
                  <c:v>21229</c:v>
                </c:pt>
                <c:pt idx="78">
                  <c:v>26188</c:v>
                </c:pt>
                <c:pt idx="79">
                  <c:v>20983</c:v>
                </c:pt>
                <c:pt idx="80">
                  <c:v>52965</c:v>
                </c:pt>
                <c:pt idx="81">
                  <c:v>23504</c:v>
                </c:pt>
                <c:pt idx="82">
                  <c:v>17519</c:v>
                </c:pt>
                <c:pt idx="83">
                  <c:v>21329</c:v>
                </c:pt>
                <c:pt idx="84">
                  <c:v>16579</c:v>
                </c:pt>
                <c:pt idx="85">
                  <c:v>16608</c:v>
                </c:pt>
                <c:pt idx="86">
                  <c:v>15766</c:v>
                </c:pt>
                <c:pt idx="87">
                  <c:v>12086</c:v>
                </c:pt>
                <c:pt idx="88">
                  <c:v>9640</c:v>
                </c:pt>
                <c:pt idx="89">
                  <c:v>7054</c:v>
                </c:pt>
                <c:pt idx="90">
                  <c:v>5813</c:v>
                </c:pt>
                <c:pt idx="91">
                  <c:v>3609</c:v>
                </c:pt>
              </c:numCache>
            </c:numRef>
          </c:val>
          <c:smooth val="0"/>
          <c:extLst>
            <c:ext xmlns:c16="http://schemas.microsoft.com/office/drawing/2014/chart" uri="{C3380CC4-5D6E-409C-BE32-E72D297353CC}">
              <c16:uniqueId val="{00000000-EA14-4EB6-A1A6-493F562B1225}"/>
            </c:ext>
          </c:extLst>
        </c:ser>
        <c:dLbls>
          <c:showLegendKey val="0"/>
          <c:showVal val="0"/>
          <c:showCatName val="0"/>
          <c:showSerName val="0"/>
          <c:showPercent val="0"/>
          <c:showBubbleSize val="0"/>
        </c:dLbls>
        <c:smooth val="0"/>
        <c:axId val="304801576"/>
        <c:axId val="304798624"/>
      </c:lineChart>
      <c:catAx>
        <c:axId val="304801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98624"/>
        <c:crosses val="autoZero"/>
        <c:auto val="1"/>
        <c:lblAlgn val="ctr"/>
        <c:lblOffset val="100"/>
        <c:noMultiLvlLbl val="0"/>
      </c:catAx>
      <c:valAx>
        <c:axId val="30479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0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2</c:v>
                </c:pt>
              </c:strCache>
            </c:strRef>
          </c:cat>
          <c:val>
            <c:numRef>
              <c:f>Sheet1!$B$2</c:f>
              <c:numCache>
                <c:formatCode>General</c:formatCode>
                <c:ptCount val="1"/>
                <c:pt idx="0">
                  <c:v>140</c:v>
                </c:pt>
              </c:numCache>
            </c:numRef>
          </c:val>
          <c:extLst>
            <c:ext xmlns:c16="http://schemas.microsoft.com/office/drawing/2014/chart" uri="{C3380CC4-5D6E-409C-BE32-E72D297353CC}">
              <c16:uniqueId val="{00000000-B3DB-4B65-B1B9-26DE081B67C8}"/>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2</c:v>
                </c:pt>
              </c:strCache>
            </c:strRef>
          </c:cat>
          <c:val>
            <c:numRef>
              <c:f>Sheet1!$C$2</c:f>
              <c:numCache>
                <c:formatCode>General</c:formatCode>
                <c:ptCount val="1"/>
                <c:pt idx="0">
                  <c:v>13</c:v>
                </c:pt>
              </c:numCache>
            </c:numRef>
          </c:val>
          <c:extLst>
            <c:ext xmlns:c16="http://schemas.microsoft.com/office/drawing/2014/chart" uri="{C3380CC4-5D6E-409C-BE32-E72D297353CC}">
              <c16:uniqueId val="{00000001-B3DB-4B65-B1B9-26DE081B67C8}"/>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2</c:v>
                </c:pt>
              </c:strCache>
            </c:strRef>
          </c:cat>
          <c:val>
            <c:numRef>
              <c:f>Sheet1!$D$2</c:f>
              <c:numCache>
                <c:formatCode>General</c:formatCode>
                <c:ptCount val="1"/>
                <c:pt idx="0">
                  <c:v>400</c:v>
                </c:pt>
              </c:numCache>
            </c:numRef>
          </c:val>
          <c:extLst>
            <c:ext xmlns:c16="http://schemas.microsoft.com/office/drawing/2014/chart" uri="{C3380CC4-5D6E-409C-BE32-E72D297353CC}">
              <c16:uniqueId val="{00000002-B3DB-4B65-B1B9-26DE081B67C8}"/>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2</c:v>
                </c:pt>
              </c:strCache>
            </c:strRef>
          </c:cat>
          <c:val>
            <c:numRef>
              <c:f>Sheet1!$E$2</c:f>
              <c:numCache>
                <c:formatCode>General</c:formatCode>
                <c:ptCount val="1"/>
                <c:pt idx="0">
                  <c:v>12</c:v>
                </c:pt>
              </c:numCache>
            </c:numRef>
          </c:val>
          <c:extLst>
            <c:ext xmlns:c16="http://schemas.microsoft.com/office/drawing/2014/chart" uri="{C3380CC4-5D6E-409C-BE32-E72D297353CC}">
              <c16:uniqueId val="{00000003-B3DB-4B65-B1B9-26DE081B67C8}"/>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2</c:v>
                </c:pt>
              </c:strCache>
            </c:strRef>
          </c:cat>
          <c:val>
            <c:numRef>
              <c:f>Sheet1!$F$2</c:f>
              <c:numCache>
                <c:formatCode>General</c:formatCode>
                <c:ptCount val="1"/>
                <c:pt idx="0">
                  <c:v>166</c:v>
                </c:pt>
              </c:numCache>
            </c:numRef>
          </c:val>
          <c:extLst>
            <c:ext xmlns:c16="http://schemas.microsoft.com/office/drawing/2014/chart" uri="{C3380CC4-5D6E-409C-BE32-E72D297353CC}">
              <c16:uniqueId val="{00000004-B3DB-4B65-B1B9-26DE081B67C8}"/>
            </c:ext>
          </c:extLst>
        </c:ser>
        <c:dLbls>
          <c:showLegendKey val="0"/>
          <c:showVal val="0"/>
          <c:showCatName val="0"/>
          <c:showSerName val="0"/>
          <c:showPercent val="0"/>
          <c:showBubbleSize val="0"/>
        </c:dLbls>
        <c:gapWidth val="150"/>
        <c:overlap val="100"/>
        <c:axId val="237610952"/>
        <c:axId val="237609312"/>
      </c:barChart>
      <c:catAx>
        <c:axId val="23761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609312"/>
        <c:crosses val="autoZero"/>
        <c:auto val="1"/>
        <c:lblAlgn val="ctr"/>
        <c:lblOffset val="100"/>
        <c:noMultiLvlLbl val="0"/>
      </c:catAx>
      <c:valAx>
        <c:axId val="237609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61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E9BDA-89DF-4D00-8706-81396B4071D1}"/>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EC958204-3216-482E-96DD-35DE6E6BB4FD}"/>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4243361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18056-CFE2-4FBD-833C-056C031C5CEA}"/>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099FAB17-E35A-4E44-88BE-7AE6B72295E7}"/>
              </a:ext>
            </a:extLst>
          </p:cNvPr>
          <p:cNvGraphicFramePr>
            <a:graphicFrameLocks noGrp="1"/>
          </p:cNvGraphicFramePr>
          <p:nvPr>
            <p:ph type="tbl" sz="quarter" idx="13"/>
            <p:extLst>
              <p:ext uri="{D42A27DB-BD31-4B8C-83A1-F6EECF244321}">
                <p14:modId xmlns:p14="http://schemas.microsoft.com/office/powerpoint/2010/main" val="3112059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50662607"/>
                    </a:ext>
                  </a:extLst>
                </a:gridCol>
                <a:gridCol w="1645920">
                  <a:extLst>
                    <a:ext uri="{9D8B030D-6E8A-4147-A177-3AD203B41FA5}">
                      <a16:colId xmlns:a16="http://schemas.microsoft.com/office/drawing/2014/main" val="537396030"/>
                    </a:ext>
                  </a:extLst>
                </a:gridCol>
                <a:gridCol w="1645920">
                  <a:extLst>
                    <a:ext uri="{9D8B030D-6E8A-4147-A177-3AD203B41FA5}">
                      <a16:colId xmlns:a16="http://schemas.microsoft.com/office/drawing/2014/main" val="3047280689"/>
                    </a:ext>
                  </a:extLst>
                </a:gridCol>
                <a:gridCol w="1234440">
                  <a:extLst>
                    <a:ext uri="{9D8B030D-6E8A-4147-A177-3AD203B41FA5}">
                      <a16:colId xmlns:a16="http://schemas.microsoft.com/office/drawing/2014/main" val="1407781251"/>
                    </a:ext>
                  </a:extLst>
                </a:gridCol>
                <a:gridCol w="1234440">
                  <a:extLst>
                    <a:ext uri="{9D8B030D-6E8A-4147-A177-3AD203B41FA5}">
                      <a16:colId xmlns:a16="http://schemas.microsoft.com/office/drawing/2014/main" val="1291689842"/>
                    </a:ext>
                  </a:extLst>
                </a:gridCol>
                <a:gridCol w="822960">
                  <a:extLst>
                    <a:ext uri="{9D8B030D-6E8A-4147-A177-3AD203B41FA5}">
                      <a16:colId xmlns:a16="http://schemas.microsoft.com/office/drawing/2014/main" val="595816503"/>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82036927"/>
                  </a:ext>
                </a:extLst>
              </a:tr>
              <a:tr h="370840">
                <a:tc>
                  <a:txBody>
                    <a:bodyPr/>
                    <a:lstStyle/>
                    <a:p>
                      <a:r>
                        <a:rPr lang="en-US" sz="1000"/>
                        <a:t>NDR 2</a:t>
                      </a:r>
                    </a:p>
                  </a:txBody>
                  <a:tcPr/>
                </a:tc>
                <a:tc>
                  <a:txBody>
                    <a:bodyPr/>
                    <a:lstStyle/>
                    <a:p>
                      <a:r>
                        <a:rPr lang="en-US" sz="1000"/>
                        <a:t>197091</a:t>
                      </a:r>
                    </a:p>
                  </a:txBody>
                  <a:tcPr/>
                </a:tc>
                <a:tc>
                  <a:txBody>
                    <a:bodyPr/>
                    <a:lstStyle/>
                    <a:p>
                      <a:r>
                        <a:rPr lang="en-US" sz="1000"/>
                        <a:t>31710</a:t>
                      </a:r>
                    </a:p>
                  </a:txBody>
                  <a:tcPr/>
                </a:tc>
                <a:tc>
                  <a:txBody>
                    <a:bodyPr/>
                    <a:lstStyle/>
                    <a:p>
                      <a:r>
                        <a:rPr lang="en-US" sz="1000"/>
                        <a:t>13845</a:t>
                      </a:r>
                    </a:p>
                  </a:txBody>
                  <a:tcPr/>
                </a:tc>
                <a:tc>
                  <a:txBody>
                    <a:bodyPr/>
                    <a:lstStyle/>
                    <a:p>
                      <a:r>
                        <a:rPr lang="en-US" sz="1000"/>
                        <a:t>7.2%</a:t>
                      </a:r>
                    </a:p>
                  </a:txBody>
                  <a:tcPr/>
                </a:tc>
                <a:tc>
                  <a:txBody>
                    <a:bodyPr/>
                    <a:lstStyle/>
                    <a:p>
                      <a:r>
                        <a:rPr lang="en-US" sz="1000"/>
                        <a:t>134118</a:t>
                      </a:r>
                    </a:p>
                  </a:txBody>
                  <a:tcPr/>
                </a:tc>
                <a:extLst>
                  <a:ext uri="{0D108BD9-81ED-4DB2-BD59-A6C34878D82A}">
                    <a16:rowId xmlns:a16="http://schemas.microsoft.com/office/drawing/2014/main" val="756019154"/>
                  </a:ext>
                </a:extLst>
              </a:tr>
            </a:tbl>
          </a:graphicData>
        </a:graphic>
      </p:graphicFrame>
      <p:sp>
        <p:nvSpPr>
          <p:cNvPr id="4" name="Text Placeholder 3">
            <a:extLst>
              <a:ext uri="{FF2B5EF4-FFF2-40B4-BE49-F238E27FC236}">
                <a16:creationId xmlns:a16="http://schemas.microsoft.com/office/drawing/2014/main" id="{7C5F2F40-EA97-4A94-8994-07C8D5E62425}"/>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4026160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10AF3-83E8-46FB-A847-C32ADB6B7191}"/>
              </a:ext>
            </a:extLst>
          </p:cNvPr>
          <p:cNvSpPr>
            <a:spLocks noGrp="1"/>
          </p:cNvSpPr>
          <p:nvPr>
            <p:ph type="title"/>
          </p:nvPr>
        </p:nvSpPr>
        <p:spPr/>
        <p:txBody>
          <a:bodyPr/>
          <a:lstStyle/>
          <a:p>
            <a:r>
              <a:rPr lang="en-US"/>
              <a:t>Anzahl Post, Reaktionen (Kommentare, Shares, Likes) - FB Insights</a:t>
            </a:r>
          </a:p>
        </p:txBody>
      </p:sp>
      <p:graphicFrame>
        <p:nvGraphicFramePr>
          <p:cNvPr id="5" name="Table Placeholder 4">
            <a:extLst>
              <a:ext uri="{FF2B5EF4-FFF2-40B4-BE49-F238E27FC236}">
                <a16:creationId xmlns:a16="http://schemas.microsoft.com/office/drawing/2014/main" id="{E2DD3A23-C675-485B-870B-092F714ADEF3}"/>
              </a:ext>
            </a:extLst>
          </p:cNvPr>
          <p:cNvGraphicFramePr>
            <a:graphicFrameLocks noGrp="1"/>
          </p:cNvGraphicFramePr>
          <p:nvPr>
            <p:ph type="tbl" sz="quarter" idx="13"/>
            <p:extLst>
              <p:ext uri="{D42A27DB-BD31-4B8C-83A1-F6EECF244321}">
                <p14:modId xmlns:p14="http://schemas.microsoft.com/office/powerpoint/2010/main" val="1027065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92865540"/>
                    </a:ext>
                  </a:extLst>
                </a:gridCol>
                <a:gridCol w="1234440">
                  <a:extLst>
                    <a:ext uri="{9D8B030D-6E8A-4147-A177-3AD203B41FA5}">
                      <a16:colId xmlns:a16="http://schemas.microsoft.com/office/drawing/2014/main" val="3194720889"/>
                    </a:ext>
                  </a:extLst>
                </a:gridCol>
                <a:gridCol w="1234440">
                  <a:extLst>
                    <a:ext uri="{9D8B030D-6E8A-4147-A177-3AD203B41FA5}">
                      <a16:colId xmlns:a16="http://schemas.microsoft.com/office/drawing/2014/main" val="1282971757"/>
                    </a:ext>
                  </a:extLst>
                </a:gridCol>
                <a:gridCol w="1234440">
                  <a:extLst>
                    <a:ext uri="{9D8B030D-6E8A-4147-A177-3AD203B41FA5}">
                      <a16:colId xmlns:a16="http://schemas.microsoft.com/office/drawing/2014/main" val="1479586421"/>
                    </a:ext>
                  </a:extLst>
                </a:gridCol>
                <a:gridCol w="1234440">
                  <a:extLst>
                    <a:ext uri="{9D8B030D-6E8A-4147-A177-3AD203B41FA5}">
                      <a16:colId xmlns:a16="http://schemas.microsoft.com/office/drawing/2014/main" val="1941456244"/>
                    </a:ext>
                  </a:extLst>
                </a:gridCol>
                <a:gridCol w="1234440">
                  <a:extLst>
                    <a:ext uri="{9D8B030D-6E8A-4147-A177-3AD203B41FA5}">
                      <a16:colId xmlns:a16="http://schemas.microsoft.com/office/drawing/2014/main" val="3100216570"/>
                    </a:ext>
                  </a:extLst>
                </a:gridCol>
                <a:gridCol w="822960">
                  <a:extLst>
                    <a:ext uri="{9D8B030D-6E8A-4147-A177-3AD203B41FA5}">
                      <a16:colId xmlns:a16="http://schemas.microsoft.com/office/drawing/2014/main" val="21932750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2856968159"/>
                  </a:ext>
                </a:extLst>
              </a:tr>
              <a:tr h="370840">
                <a:tc>
                  <a:txBody>
                    <a:bodyPr/>
                    <a:lstStyle/>
                    <a:p>
                      <a:r>
                        <a:rPr lang="en-US" sz="1000"/>
                        <a:t>NDR 2</a:t>
                      </a:r>
                    </a:p>
                  </a:txBody>
                  <a:tcPr/>
                </a:tc>
                <a:tc>
                  <a:txBody>
                    <a:bodyPr/>
                    <a:lstStyle/>
                    <a:p>
                      <a:r>
                        <a:rPr lang="en-US" sz="1000"/>
                        <a:t>134118</a:t>
                      </a:r>
                    </a:p>
                  </a:txBody>
                  <a:tcPr/>
                </a:tc>
                <a:tc>
                  <a:txBody>
                    <a:bodyPr/>
                    <a:lstStyle/>
                    <a:p>
                      <a:r>
                        <a:rPr lang="en-US" sz="1000"/>
                        <a:t>731</a:t>
                      </a:r>
                    </a:p>
                  </a:txBody>
                  <a:tcPr/>
                </a:tc>
                <a:tc>
                  <a:txBody>
                    <a:bodyPr/>
                    <a:lstStyle/>
                    <a:p>
                      <a:r>
                        <a:rPr lang="en-US" sz="1000"/>
                        <a:t>193966</a:t>
                      </a:r>
                    </a:p>
                  </a:txBody>
                  <a:tcPr/>
                </a:tc>
                <a:tc>
                  <a:txBody>
                    <a:bodyPr/>
                    <a:lstStyle/>
                    <a:p>
                      <a:r>
                        <a:rPr lang="en-US" sz="1000"/>
                        <a:t>49663</a:t>
                      </a:r>
                    </a:p>
                  </a:txBody>
                  <a:tcPr/>
                </a:tc>
                <a:tc>
                  <a:txBody>
                    <a:bodyPr/>
                    <a:lstStyle/>
                    <a:p>
                      <a:r>
                        <a:rPr lang="en-US" sz="1000"/>
                        <a:t>43632</a:t>
                      </a:r>
                    </a:p>
                  </a:txBody>
                  <a:tcPr/>
                </a:tc>
                <a:tc>
                  <a:txBody>
                    <a:bodyPr/>
                    <a:lstStyle/>
                    <a:p>
                      <a:r>
                        <a:rPr lang="en-US" sz="1000"/>
                        <a:t>139848</a:t>
                      </a:r>
                    </a:p>
                  </a:txBody>
                  <a:tcPr/>
                </a:tc>
                <a:extLst>
                  <a:ext uri="{0D108BD9-81ED-4DB2-BD59-A6C34878D82A}">
                    <a16:rowId xmlns:a16="http://schemas.microsoft.com/office/drawing/2014/main" val="1896871930"/>
                  </a:ext>
                </a:extLst>
              </a:tr>
            </a:tbl>
          </a:graphicData>
        </a:graphic>
      </p:graphicFrame>
      <p:sp>
        <p:nvSpPr>
          <p:cNvPr id="4" name="Text Placeholder 3">
            <a:extLst>
              <a:ext uri="{FF2B5EF4-FFF2-40B4-BE49-F238E27FC236}">
                <a16:creationId xmlns:a16="http://schemas.microsoft.com/office/drawing/2014/main" id="{8F662E96-C2CC-432B-84D6-F53A5366036C}"/>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3429776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A9255-F227-4F25-A0BC-221FE3DABAB0}"/>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C97EC842-3428-43FC-B36F-CCB839BD7017}"/>
              </a:ext>
            </a:extLst>
          </p:cNvPr>
          <p:cNvGraphicFramePr>
            <a:graphicFrameLocks noGrp="1"/>
          </p:cNvGraphicFramePr>
          <p:nvPr>
            <p:ph type="chart" sz="quarter" idx="13"/>
            <p:extLst>
              <p:ext uri="{D42A27DB-BD31-4B8C-83A1-F6EECF244321}">
                <p14:modId xmlns:p14="http://schemas.microsoft.com/office/powerpoint/2010/main" val="1121757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9F317F-7961-4A4F-9B0A-DD3FF59A96E9}"/>
              </a:ext>
            </a:extLst>
          </p:cNvPr>
          <p:cNvSpPr>
            <a:spLocks noGrp="1"/>
          </p:cNvSpPr>
          <p:nvPr>
            <p:ph type="body" sz="quarter" idx="14"/>
          </p:nvPr>
        </p:nvSpPr>
        <p:spPr/>
        <p:txBody>
          <a:bodyPr/>
          <a:lstStyle/>
          <a:p>
            <a:r>
              <a:rPr lang="en-US"/>
              <a:t>01.10.2017 - 31.12.2017</a:t>
            </a:r>
          </a:p>
        </p:txBody>
      </p:sp>
      <p:sp>
        <p:nvSpPr>
          <p:cNvPr id="5" name="Footer Placeholder 4">
            <a:extLst>
              <a:ext uri="{FF2B5EF4-FFF2-40B4-BE49-F238E27FC236}">
                <a16:creationId xmlns:a16="http://schemas.microsoft.com/office/drawing/2014/main" id="{F357F821-3FAE-409C-8F4E-89FEDAF509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7221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E6792-C343-4B76-B77D-2CE30709C77E}"/>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45B6B85C-2E57-49BC-AA98-CDB806B52952}"/>
              </a:ext>
            </a:extLst>
          </p:cNvPr>
          <p:cNvGraphicFramePr>
            <a:graphicFrameLocks noGrp="1"/>
          </p:cNvGraphicFramePr>
          <p:nvPr>
            <p:ph type="chart" sz="quarter" idx="13"/>
            <p:extLst>
              <p:ext uri="{D42A27DB-BD31-4B8C-83A1-F6EECF244321}">
                <p14:modId xmlns:p14="http://schemas.microsoft.com/office/powerpoint/2010/main" val="4084461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5C9E16-B488-4923-B35C-DC0EC42F793A}"/>
              </a:ext>
            </a:extLst>
          </p:cNvPr>
          <p:cNvSpPr>
            <a:spLocks noGrp="1"/>
          </p:cNvSpPr>
          <p:nvPr>
            <p:ph type="body" sz="quarter" idx="14"/>
          </p:nvPr>
        </p:nvSpPr>
        <p:spPr/>
        <p:txBody>
          <a:bodyPr/>
          <a:lstStyle/>
          <a:p>
            <a:r>
              <a:rPr lang="en-US"/>
              <a:t>01.10.2017 - 31.12.2017</a:t>
            </a:r>
          </a:p>
        </p:txBody>
      </p:sp>
      <p:sp>
        <p:nvSpPr>
          <p:cNvPr id="5" name="Footer Placeholder 4">
            <a:extLst>
              <a:ext uri="{FF2B5EF4-FFF2-40B4-BE49-F238E27FC236}">
                <a16:creationId xmlns:a16="http://schemas.microsoft.com/office/drawing/2014/main" id="{276E2E8A-FA64-4C3C-947A-0716B82672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7318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D599A-D769-4739-8C88-AA917A48ED77}"/>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2FB41728-BB3E-45FF-847D-F8F2CC6B4B28}"/>
              </a:ext>
            </a:extLst>
          </p:cNvPr>
          <p:cNvGraphicFramePr>
            <a:graphicFrameLocks noGrp="1"/>
          </p:cNvGraphicFramePr>
          <p:nvPr>
            <p:ph type="chart" sz="quarter" idx="13"/>
            <p:extLst>
              <p:ext uri="{D42A27DB-BD31-4B8C-83A1-F6EECF244321}">
                <p14:modId xmlns:p14="http://schemas.microsoft.com/office/powerpoint/2010/main" val="873328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385F98-CA9E-4163-9DAA-97972B3AB1F4}"/>
              </a:ext>
            </a:extLst>
          </p:cNvPr>
          <p:cNvSpPr>
            <a:spLocks noGrp="1"/>
          </p:cNvSpPr>
          <p:nvPr>
            <p:ph type="body" sz="quarter" idx="14"/>
          </p:nvPr>
        </p:nvSpPr>
        <p:spPr/>
        <p:txBody>
          <a:bodyPr/>
          <a:lstStyle/>
          <a:p>
            <a:r>
              <a:rPr lang="en-US"/>
              <a:t>01.10.2017 - 31.12.2017</a:t>
            </a:r>
          </a:p>
        </p:txBody>
      </p:sp>
      <p:sp>
        <p:nvSpPr>
          <p:cNvPr id="5" name="Footer Placeholder 4">
            <a:extLst>
              <a:ext uri="{FF2B5EF4-FFF2-40B4-BE49-F238E27FC236}">
                <a16:creationId xmlns:a16="http://schemas.microsoft.com/office/drawing/2014/main" id="{8BD062C1-4D32-42F5-AB6A-E2359F3407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4677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58B97-A5B9-4ED1-A6DF-E09647C26BBD}"/>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CAECF18D-2177-4616-8CF2-13997722865F}"/>
              </a:ext>
            </a:extLst>
          </p:cNvPr>
          <p:cNvGraphicFramePr>
            <a:graphicFrameLocks noGrp="1"/>
          </p:cNvGraphicFramePr>
          <p:nvPr>
            <p:ph type="chart" sz="quarter" idx="13"/>
            <p:extLst>
              <p:ext uri="{D42A27DB-BD31-4B8C-83A1-F6EECF244321}">
                <p14:modId xmlns:p14="http://schemas.microsoft.com/office/powerpoint/2010/main" val="1992530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588C5A-9AD1-4034-B160-7B72EC7E5244}"/>
              </a:ext>
            </a:extLst>
          </p:cNvPr>
          <p:cNvSpPr>
            <a:spLocks noGrp="1"/>
          </p:cNvSpPr>
          <p:nvPr>
            <p:ph type="body" sz="quarter" idx="14"/>
          </p:nvPr>
        </p:nvSpPr>
        <p:spPr/>
        <p:txBody>
          <a:bodyPr/>
          <a:lstStyle/>
          <a:p>
            <a:r>
              <a:rPr lang="en-US"/>
              <a:t>01.10.2017 - 31.12.2017</a:t>
            </a:r>
          </a:p>
        </p:txBody>
      </p:sp>
      <p:sp>
        <p:nvSpPr>
          <p:cNvPr id="5" name="Footer Placeholder 4">
            <a:extLst>
              <a:ext uri="{FF2B5EF4-FFF2-40B4-BE49-F238E27FC236}">
                <a16:creationId xmlns:a16="http://schemas.microsoft.com/office/drawing/2014/main" id="{3EC79461-88EE-4084-93E4-E0183C8BAC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1893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32F0C-2749-4D2A-B033-662E5466E897}"/>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16643689-F194-4DBC-B7D9-58582BC256DC}"/>
              </a:ext>
            </a:extLst>
          </p:cNvPr>
          <p:cNvGraphicFramePr>
            <a:graphicFrameLocks noGrp="1"/>
          </p:cNvGraphicFramePr>
          <p:nvPr>
            <p:ph type="tbl" sz="quarter" idx="13"/>
            <p:extLst>
              <p:ext uri="{D42A27DB-BD31-4B8C-83A1-F6EECF244321}">
                <p14:modId xmlns:p14="http://schemas.microsoft.com/office/powerpoint/2010/main" val="1402951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52189948"/>
                    </a:ext>
                  </a:extLst>
                </a:gridCol>
                <a:gridCol w="1645920">
                  <a:extLst>
                    <a:ext uri="{9D8B030D-6E8A-4147-A177-3AD203B41FA5}">
                      <a16:colId xmlns:a16="http://schemas.microsoft.com/office/drawing/2014/main" val="741087476"/>
                    </a:ext>
                  </a:extLst>
                </a:gridCol>
                <a:gridCol w="1234440">
                  <a:extLst>
                    <a:ext uri="{9D8B030D-6E8A-4147-A177-3AD203B41FA5}">
                      <a16:colId xmlns:a16="http://schemas.microsoft.com/office/drawing/2014/main" val="3328640796"/>
                    </a:ext>
                  </a:extLst>
                </a:gridCol>
                <a:gridCol w="1234440">
                  <a:extLst>
                    <a:ext uri="{9D8B030D-6E8A-4147-A177-3AD203B41FA5}">
                      <a16:colId xmlns:a16="http://schemas.microsoft.com/office/drawing/2014/main" val="698906274"/>
                    </a:ext>
                  </a:extLst>
                </a:gridCol>
                <a:gridCol w="1234440">
                  <a:extLst>
                    <a:ext uri="{9D8B030D-6E8A-4147-A177-3AD203B41FA5}">
                      <a16:colId xmlns:a16="http://schemas.microsoft.com/office/drawing/2014/main" val="2792642298"/>
                    </a:ext>
                  </a:extLst>
                </a:gridCol>
                <a:gridCol w="1234440">
                  <a:extLst>
                    <a:ext uri="{9D8B030D-6E8A-4147-A177-3AD203B41FA5}">
                      <a16:colId xmlns:a16="http://schemas.microsoft.com/office/drawing/2014/main" val="2636105259"/>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706876065"/>
                  </a:ext>
                </a:extLst>
              </a:tr>
              <a:tr h="370840">
                <a:tc>
                  <a:txBody>
                    <a:bodyPr/>
                    <a:lstStyle/>
                    <a:p>
                      <a:r>
                        <a:rPr lang="en-US" sz="1000"/>
                        <a:t>NDR 2</a:t>
                      </a:r>
                    </a:p>
                  </a:txBody>
                  <a:tcPr/>
                </a:tc>
                <a:tc>
                  <a:txBody>
                    <a:bodyPr/>
                    <a:lstStyle/>
                    <a:p>
                      <a:r>
                        <a:rPr lang="en-US" sz="1000"/>
                        <a:t>197091</a:t>
                      </a:r>
                    </a:p>
                  </a:txBody>
                  <a:tcPr/>
                </a:tc>
                <a:tc>
                  <a:txBody>
                    <a:bodyPr/>
                    <a:lstStyle/>
                    <a:p>
                      <a:r>
                        <a:rPr lang="en-US" sz="1000"/>
                        <a:t>90079</a:t>
                      </a:r>
                    </a:p>
                  </a:txBody>
                  <a:tcPr/>
                </a:tc>
                <a:tc>
                  <a:txBody>
                    <a:bodyPr/>
                    <a:lstStyle/>
                    <a:p>
                      <a:r>
                        <a:rPr lang="en-US" sz="1000"/>
                        <a:t>31710</a:t>
                      </a:r>
                    </a:p>
                  </a:txBody>
                  <a:tcPr/>
                </a:tc>
                <a:tc>
                  <a:txBody>
                    <a:bodyPr/>
                    <a:lstStyle/>
                    <a:p>
                      <a:r>
                        <a:rPr lang="en-US" sz="1000"/>
                        <a:t>78156</a:t>
                      </a:r>
                    </a:p>
                  </a:txBody>
                  <a:tcPr/>
                </a:tc>
                <a:tc>
                  <a:txBody>
                    <a:bodyPr/>
                    <a:lstStyle/>
                    <a:p>
                      <a:r>
                        <a:rPr lang="en-US" sz="1000"/>
                        <a:t>165381</a:t>
                      </a:r>
                    </a:p>
                  </a:txBody>
                  <a:tcPr/>
                </a:tc>
                <a:extLst>
                  <a:ext uri="{0D108BD9-81ED-4DB2-BD59-A6C34878D82A}">
                    <a16:rowId xmlns:a16="http://schemas.microsoft.com/office/drawing/2014/main" val="1468220317"/>
                  </a:ext>
                </a:extLst>
              </a:tr>
            </a:tbl>
          </a:graphicData>
        </a:graphic>
      </p:graphicFrame>
      <p:sp>
        <p:nvSpPr>
          <p:cNvPr id="4" name="Text Placeholder 3">
            <a:extLst>
              <a:ext uri="{FF2B5EF4-FFF2-40B4-BE49-F238E27FC236}">
                <a16:creationId xmlns:a16="http://schemas.microsoft.com/office/drawing/2014/main" id="{ACA65EA3-49F8-483B-9FC4-EA6C518A3151}"/>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3622678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47A2D-411B-4137-A1E7-A80EE3600E9E}"/>
              </a:ext>
            </a:extLst>
          </p:cNvPr>
          <p:cNvSpPr>
            <a:spLocks noGrp="1"/>
          </p:cNvSpPr>
          <p:nvPr>
            <p:ph type="title"/>
          </p:nvPr>
        </p:nvSpPr>
        <p:spPr/>
        <p:txBody>
          <a:bodyPr/>
          <a:lstStyle/>
          <a:p>
            <a:r>
              <a:rPr lang="en-US"/>
              <a:t>Distributionstyp - FB Insights</a:t>
            </a:r>
          </a:p>
        </p:txBody>
      </p:sp>
      <p:graphicFrame>
        <p:nvGraphicFramePr>
          <p:cNvPr id="6" name="Chart Placeholder 5">
            <a:extLst>
              <a:ext uri="{FF2B5EF4-FFF2-40B4-BE49-F238E27FC236}">
                <a16:creationId xmlns:a16="http://schemas.microsoft.com/office/drawing/2014/main" id="{FFAAC383-B1D3-4AD9-B6B8-CC92EA0BEBE8}"/>
              </a:ext>
            </a:extLst>
          </p:cNvPr>
          <p:cNvGraphicFramePr>
            <a:graphicFrameLocks noGrp="1"/>
          </p:cNvGraphicFramePr>
          <p:nvPr>
            <p:ph type="chart" sz="quarter" idx="13"/>
            <p:extLst>
              <p:ext uri="{D42A27DB-BD31-4B8C-83A1-F6EECF244321}">
                <p14:modId xmlns:p14="http://schemas.microsoft.com/office/powerpoint/2010/main" val="3728403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8BCCD9-43B3-48D0-911D-9FBB3A565794}"/>
              </a:ext>
            </a:extLst>
          </p:cNvPr>
          <p:cNvSpPr>
            <a:spLocks noGrp="1"/>
          </p:cNvSpPr>
          <p:nvPr>
            <p:ph type="body" sz="quarter" idx="14"/>
          </p:nvPr>
        </p:nvSpPr>
        <p:spPr/>
        <p:txBody>
          <a:bodyPr/>
          <a:lstStyle/>
          <a:p>
            <a:r>
              <a:rPr lang="en-US"/>
              <a:t>01.10.2017 - 31.12.2017</a:t>
            </a:r>
          </a:p>
        </p:txBody>
      </p:sp>
      <p:sp>
        <p:nvSpPr>
          <p:cNvPr id="5" name="Footer Placeholder 4">
            <a:extLst>
              <a:ext uri="{FF2B5EF4-FFF2-40B4-BE49-F238E27FC236}">
                <a16:creationId xmlns:a16="http://schemas.microsoft.com/office/drawing/2014/main" id="{AD96B7C1-CCB7-4F0D-AE85-BCD615DE41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5310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E55AF-B28F-4B9B-91CF-42A0B99A229D}"/>
              </a:ext>
            </a:extLst>
          </p:cNvPr>
          <p:cNvSpPr>
            <a:spLocks noGrp="1"/>
          </p:cNvSpPr>
          <p:nvPr>
            <p:ph type="title"/>
          </p:nvPr>
        </p:nvSpPr>
        <p:spPr/>
        <p:txBody>
          <a:bodyPr/>
          <a:lstStyle/>
          <a:p>
            <a:r>
              <a:rPr lang="en-US"/>
              <a:t>Distributionstyp - Tabelle - FB Insights</a:t>
            </a:r>
          </a:p>
        </p:txBody>
      </p:sp>
      <p:graphicFrame>
        <p:nvGraphicFramePr>
          <p:cNvPr id="5" name="Table Placeholder 4">
            <a:extLst>
              <a:ext uri="{FF2B5EF4-FFF2-40B4-BE49-F238E27FC236}">
                <a16:creationId xmlns:a16="http://schemas.microsoft.com/office/drawing/2014/main" id="{E9CAE2CE-A585-4A9D-92B1-FA6FC164D65E}"/>
              </a:ext>
            </a:extLst>
          </p:cNvPr>
          <p:cNvGraphicFramePr>
            <a:graphicFrameLocks noGrp="1"/>
          </p:cNvGraphicFramePr>
          <p:nvPr>
            <p:ph type="tbl" sz="quarter" idx="13"/>
            <p:extLst>
              <p:ext uri="{D42A27DB-BD31-4B8C-83A1-F6EECF244321}">
                <p14:modId xmlns:p14="http://schemas.microsoft.com/office/powerpoint/2010/main" val="3546005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5095215"/>
                    </a:ext>
                  </a:extLst>
                </a:gridCol>
                <a:gridCol w="1234440">
                  <a:extLst>
                    <a:ext uri="{9D8B030D-6E8A-4147-A177-3AD203B41FA5}">
                      <a16:colId xmlns:a16="http://schemas.microsoft.com/office/drawing/2014/main" val="443249766"/>
                    </a:ext>
                  </a:extLst>
                </a:gridCol>
                <a:gridCol w="822960">
                  <a:extLst>
                    <a:ext uri="{9D8B030D-6E8A-4147-A177-3AD203B41FA5}">
                      <a16:colId xmlns:a16="http://schemas.microsoft.com/office/drawing/2014/main" val="2890951127"/>
                    </a:ext>
                  </a:extLst>
                </a:gridCol>
                <a:gridCol w="822960">
                  <a:extLst>
                    <a:ext uri="{9D8B030D-6E8A-4147-A177-3AD203B41FA5}">
                      <a16:colId xmlns:a16="http://schemas.microsoft.com/office/drawing/2014/main" val="2558428890"/>
                    </a:ext>
                  </a:extLst>
                </a:gridCol>
                <a:gridCol w="822960">
                  <a:extLst>
                    <a:ext uri="{9D8B030D-6E8A-4147-A177-3AD203B41FA5}">
                      <a16:colId xmlns:a16="http://schemas.microsoft.com/office/drawing/2014/main" val="3641523446"/>
                    </a:ext>
                  </a:extLst>
                </a:gridCol>
                <a:gridCol w="822960">
                  <a:extLst>
                    <a:ext uri="{9D8B030D-6E8A-4147-A177-3AD203B41FA5}">
                      <a16:colId xmlns:a16="http://schemas.microsoft.com/office/drawing/2014/main" val="1963272421"/>
                    </a:ext>
                  </a:extLst>
                </a:gridCol>
                <a:gridCol w="822960">
                  <a:extLst>
                    <a:ext uri="{9D8B030D-6E8A-4147-A177-3AD203B41FA5}">
                      <a16:colId xmlns:a16="http://schemas.microsoft.com/office/drawing/2014/main" val="4041423497"/>
                    </a:ext>
                  </a:extLst>
                </a:gridCol>
                <a:gridCol w="822960">
                  <a:extLst>
                    <a:ext uri="{9D8B030D-6E8A-4147-A177-3AD203B41FA5}">
                      <a16:colId xmlns:a16="http://schemas.microsoft.com/office/drawing/2014/main" val="3820370342"/>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818833866"/>
                  </a:ext>
                </a:extLst>
              </a:tr>
              <a:tr h="370840">
                <a:tc>
                  <a:txBody>
                    <a:bodyPr/>
                    <a:lstStyle/>
                    <a:p>
                      <a:r>
                        <a:rPr lang="en-US" sz="1000"/>
                        <a:t>NDR 2</a:t>
                      </a:r>
                    </a:p>
                  </a:txBody>
                  <a:tcPr/>
                </a:tc>
                <a:tc>
                  <a:txBody>
                    <a:bodyPr/>
                    <a:lstStyle/>
                    <a:p>
                      <a:r>
                        <a:rPr lang="en-US" sz="1000"/>
                        <a:t>731</a:t>
                      </a:r>
                    </a:p>
                  </a:txBody>
                  <a:tcPr/>
                </a:tc>
                <a:tc>
                  <a:txBody>
                    <a:bodyPr/>
                    <a:lstStyle/>
                    <a:p>
                      <a:r>
                        <a:rPr lang="en-US" sz="1000"/>
                        <a:t>400</a:t>
                      </a:r>
                    </a:p>
                  </a:txBody>
                  <a:tcPr/>
                </a:tc>
                <a:tc>
                  <a:txBody>
                    <a:bodyPr/>
                    <a:lstStyle/>
                    <a:p>
                      <a:r>
                        <a:rPr lang="en-US" sz="1000"/>
                        <a:t>166</a:t>
                      </a:r>
                    </a:p>
                  </a:txBody>
                  <a:tcPr/>
                </a:tc>
                <a:tc>
                  <a:txBody>
                    <a:bodyPr/>
                    <a:lstStyle/>
                    <a:p>
                      <a:r>
                        <a:rPr lang="en-US" sz="1000"/>
                        <a:t>12</a:t>
                      </a:r>
                    </a:p>
                  </a:txBody>
                  <a:tcPr/>
                </a:tc>
                <a:tc>
                  <a:txBody>
                    <a:bodyPr/>
                    <a:lstStyle/>
                    <a:p>
                      <a:r>
                        <a:rPr lang="en-US" sz="1000"/>
                        <a:t>140</a:t>
                      </a:r>
                    </a:p>
                  </a:txBody>
                  <a:tcPr/>
                </a:tc>
                <a:tc>
                  <a:txBody>
                    <a:bodyPr/>
                    <a:lstStyle/>
                    <a:p>
                      <a:r>
                        <a:rPr lang="en-US" sz="1000"/>
                        <a:t>0</a:t>
                      </a:r>
                    </a:p>
                  </a:txBody>
                  <a:tcPr/>
                </a:tc>
                <a:tc>
                  <a:txBody>
                    <a:bodyPr/>
                    <a:lstStyle/>
                    <a:p>
                      <a:r>
                        <a:rPr lang="en-US" sz="1000"/>
                        <a:t>13</a:t>
                      </a:r>
                    </a:p>
                  </a:txBody>
                  <a:tcPr/>
                </a:tc>
                <a:extLst>
                  <a:ext uri="{0D108BD9-81ED-4DB2-BD59-A6C34878D82A}">
                    <a16:rowId xmlns:a16="http://schemas.microsoft.com/office/drawing/2014/main" val="4016267288"/>
                  </a:ext>
                </a:extLst>
              </a:tr>
            </a:tbl>
          </a:graphicData>
        </a:graphic>
      </p:graphicFrame>
      <p:sp>
        <p:nvSpPr>
          <p:cNvPr id="4" name="Text Placeholder 3">
            <a:extLst>
              <a:ext uri="{FF2B5EF4-FFF2-40B4-BE49-F238E27FC236}">
                <a16:creationId xmlns:a16="http://schemas.microsoft.com/office/drawing/2014/main" id="{06B36663-E0F3-4D06-985B-D9312BBC0DC0}"/>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18227056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80330-ADE4-458F-B275-00003EF5C9F8}"/>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DE5597B6-8FA2-4C04-9721-17D699C7F79E}"/>
              </a:ext>
            </a:extLst>
          </p:cNvPr>
          <p:cNvGraphicFramePr>
            <a:graphicFrameLocks noGrp="1"/>
          </p:cNvGraphicFramePr>
          <p:nvPr>
            <p:ph type="tbl" sz="quarter" idx="13"/>
            <p:extLst>
              <p:ext uri="{D42A27DB-BD31-4B8C-83A1-F6EECF244321}">
                <p14:modId xmlns:p14="http://schemas.microsoft.com/office/powerpoint/2010/main" val="1788540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13981499"/>
                    </a:ext>
                  </a:extLst>
                </a:gridCol>
                <a:gridCol w="822960">
                  <a:extLst>
                    <a:ext uri="{9D8B030D-6E8A-4147-A177-3AD203B41FA5}">
                      <a16:colId xmlns:a16="http://schemas.microsoft.com/office/drawing/2014/main" val="586577583"/>
                    </a:ext>
                  </a:extLst>
                </a:gridCol>
                <a:gridCol w="822960">
                  <a:extLst>
                    <a:ext uri="{9D8B030D-6E8A-4147-A177-3AD203B41FA5}">
                      <a16:colId xmlns:a16="http://schemas.microsoft.com/office/drawing/2014/main" val="48250484"/>
                    </a:ext>
                  </a:extLst>
                </a:gridCol>
                <a:gridCol w="822960">
                  <a:extLst>
                    <a:ext uri="{9D8B030D-6E8A-4147-A177-3AD203B41FA5}">
                      <a16:colId xmlns:a16="http://schemas.microsoft.com/office/drawing/2014/main" val="2202759665"/>
                    </a:ext>
                  </a:extLst>
                </a:gridCol>
                <a:gridCol w="822960">
                  <a:extLst>
                    <a:ext uri="{9D8B030D-6E8A-4147-A177-3AD203B41FA5}">
                      <a16:colId xmlns:a16="http://schemas.microsoft.com/office/drawing/2014/main" val="3625616641"/>
                    </a:ext>
                  </a:extLst>
                </a:gridCol>
                <a:gridCol w="822960">
                  <a:extLst>
                    <a:ext uri="{9D8B030D-6E8A-4147-A177-3AD203B41FA5}">
                      <a16:colId xmlns:a16="http://schemas.microsoft.com/office/drawing/2014/main" val="740877400"/>
                    </a:ext>
                  </a:extLst>
                </a:gridCol>
                <a:gridCol w="822960">
                  <a:extLst>
                    <a:ext uri="{9D8B030D-6E8A-4147-A177-3AD203B41FA5}">
                      <a16:colId xmlns:a16="http://schemas.microsoft.com/office/drawing/2014/main" val="3076994793"/>
                    </a:ext>
                  </a:extLst>
                </a:gridCol>
                <a:gridCol w="822960">
                  <a:extLst>
                    <a:ext uri="{9D8B030D-6E8A-4147-A177-3AD203B41FA5}">
                      <a16:colId xmlns:a16="http://schemas.microsoft.com/office/drawing/2014/main" val="993048808"/>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797210485"/>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11953</a:t>
                      </a:r>
                    </a:p>
                  </a:txBody>
                  <a:tcPr/>
                </a:tc>
                <a:tc>
                  <a:txBody>
                    <a:bodyPr/>
                    <a:lstStyle/>
                    <a:p>
                      <a:r>
                        <a:rPr lang="en-US" sz="1000"/>
                        <a:t>594</a:t>
                      </a:r>
                    </a:p>
                  </a:txBody>
                  <a:tcPr/>
                </a:tc>
                <a:tc>
                  <a:txBody>
                    <a:bodyPr/>
                    <a:lstStyle/>
                    <a:p>
                      <a:r>
                        <a:rPr lang="en-US" sz="1000"/>
                        <a:t>2123</a:t>
                      </a:r>
                    </a:p>
                  </a:txBody>
                  <a:tcPr/>
                </a:tc>
                <a:tc>
                  <a:txBody>
                    <a:bodyPr/>
                    <a:lstStyle/>
                    <a:p>
                      <a:r>
                        <a:rPr lang="en-US" sz="1000"/>
                        <a:t>14670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11394859"/>
                  </a:ext>
                </a:extLst>
              </a:tr>
              <a:tr h="370840">
                <a:tc>
                  <a:txBody>
                    <a:bodyPr/>
                    <a:lstStyle/>
                    <a:p>
                      <a:r>
                        <a:rPr lang="de-DE" sz="1000" b="1"/>
                        <a:t>NDR 2 - 2017-10-19 19:43:05</a:t>
                      </a:r>
                      <a:r>
                        <a:rPr lang="de-DE" sz="1000"/>
                        <a:t>
Das Insektensterben muss aufhören. Sonst kriegen wir richtige Probleme. 😐🐝🐛</a:t>
                      </a:r>
                      <a:endParaRPr lang="en-US" sz="1000"/>
                    </a:p>
                  </a:txBody>
                  <a:tcPr/>
                </a:tc>
                <a:tc>
                  <a:txBody>
                    <a:bodyPr/>
                    <a:lstStyle/>
                    <a:p>
                      <a:r>
                        <a:rPr lang="en-US" sz="1000"/>
                        <a:t>4497</a:t>
                      </a:r>
                    </a:p>
                  </a:txBody>
                  <a:tcPr/>
                </a:tc>
                <a:tc>
                  <a:txBody>
                    <a:bodyPr/>
                    <a:lstStyle/>
                    <a:p>
                      <a:r>
                        <a:rPr lang="en-US" sz="1000"/>
                        <a:t>857</a:t>
                      </a:r>
                    </a:p>
                  </a:txBody>
                  <a:tcPr/>
                </a:tc>
                <a:tc>
                  <a:txBody>
                    <a:bodyPr/>
                    <a:lstStyle/>
                    <a:p>
                      <a:r>
                        <a:rPr lang="en-US" sz="1000"/>
                        <a:t>200</a:t>
                      </a:r>
                    </a:p>
                  </a:txBody>
                  <a:tcPr/>
                </a:tc>
                <a:tc>
                  <a:txBody>
                    <a:bodyPr/>
                    <a:lstStyle/>
                    <a:p>
                      <a:r>
                        <a:rPr lang="en-US" sz="1000"/>
                        <a:t>5554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78572296"/>
                  </a:ext>
                </a:extLst>
              </a:tr>
              <a:tr h="370840">
                <a:tc>
                  <a:txBody>
                    <a:bodyPr/>
                    <a:lstStyle/>
                    <a:p>
                      <a:r>
                        <a:rPr lang="de-DE" sz="1000" b="1"/>
                        <a:t>NDR 2 - 2017-10-04 17:00:00</a:t>
                      </a:r>
                      <a:r>
                        <a:rPr lang="de-DE" sz="1000"/>
                        <a:t>
⚠️ Bei Rückruf BETRUG! ⚠️
Im Moment sind es Rufnummern mit folgenden Vorwahlen: +261, +257 und +235</a:t>
                      </a:r>
                      <a:endParaRPr lang="en-US" sz="1000"/>
                    </a:p>
                  </a:txBody>
                  <a:tcPr/>
                </a:tc>
                <a:tc>
                  <a:txBody>
                    <a:bodyPr/>
                    <a:lstStyle/>
                    <a:p>
                      <a:r>
                        <a:rPr lang="en-US" sz="1000"/>
                        <a:t>2619</a:t>
                      </a:r>
                    </a:p>
                  </a:txBody>
                  <a:tcPr/>
                </a:tc>
                <a:tc>
                  <a:txBody>
                    <a:bodyPr/>
                    <a:lstStyle/>
                    <a:p>
                      <a:r>
                        <a:rPr lang="en-US" sz="1000"/>
                        <a:t>199</a:t>
                      </a:r>
                    </a:p>
                  </a:txBody>
                  <a:tcPr/>
                </a:tc>
                <a:tc>
                  <a:txBody>
                    <a:bodyPr/>
                    <a:lstStyle/>
                    <a:p>
                      <a:r>
                        <a:rPr lang="en-US" sz="1000"/>
                        <a:t>431</a:t>
                      </a:r>
                    </a:p>
                  </a:txBody>
                  <a:tcPr/>
                </a:tc>
                <a:tc>
                  <a:txBody>
                    <a:bodyPr/>
                    <a:lstStyle/>
                    <a:p>
                      <a:r>
                        <a:rPr lang="en-US" sz="1000"/>
                        <a:t>3249</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23792322"/>
                  </a:ext>
                </a:extLst>
              </a:tr>
              <a:tr h="370840">
                <a:tc>
                  <a:txBody>
                    <a:bodyPr/>
                    <a:lstStyle/>
                    <a:p>
                      <a:r>
                        <a:rPr lang="de-DE" sz="1000" b="1"/>
                        <a:t>NDR 2 - 2017-12-11 18:44:00</a:t>
                      </a:r>
                      <a:r>
                        <a:rPr lang="de-DE" sz="1000"/>
                        <a:t>
Es schneit! Im Dezember!!!! Wir freuen uns schon auf die Sondersendungen.</a:t>
                      </a:r>
                      <a:endParaRPr lang="en-US" sz="1000"/>
                    </a:p>
                  </a:txBody>
                  <a:tcPr/>
                </a:tc>
                <a:tc>
                  <a:txBody>
                    <a:bodyPr/>
                    <a:lstStyle/>
                    <a:p>
                      <a:r>
                        <a:rPr lang="en-US" sz="1000"/>
                        <a:t>2355</a:t>
                      </a:r>
                    </a:p>
                  </a:txBody>
                  <a:tcPr/>
                </a:tc>
                <a:tc>
                  <a:txBody>
                    <a:bodyPr/>
                    <a:lstStyle/>
                    <a:p>
                      <a:r>
                        <a:rPr lang="en-US" sz="1000"/>
                        <a:t>1023</a:t>
                      </a:r>
                    </a:p>
                  </a:txBody>
                  <a:tcPr/>
                </a:tc>
                <a:tc>
                  <a:txBody>
                    <a:bodyPr/>
                    <a:lstStyle/>
                    <a:p>
                      <a:r>
                        <a:rPr lang="en-US" sz="1000"/>
                        <a:t>327</a:t>
                      </a:r>
                    </a:p>
                  </a:txBody>
                  <a:tcPr/>
                </a:tc>
                <a:tc>
                  <a:txBody>
                    <a:bodyPr/>
                    <a:lstStyle/>
                    <a:p>
                      <a:r>
                        <a:rPr lang="en-US" sz="1000"/>
                        <a:t>3705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63450004"/>
                  </a:ext>
                </a:extLst>
              </a:tr>
              <a:tr h="370840">
                <a:tc>
                  <a:txBody>
                    <a:bodyPr/>
                    <a:lstStyle/>
                    <a:p>
                      <a:r>
                        <a:rPr lang="de-DE" sz="1000" b="1"/>
                        <a:t>NDR 2 - 2017-12-11 10:23:25</a:t>
                      </a:r>
                      <a:r>
                        <a:rPr lang="de-DE" sz="1000"/>
                        <a:t>
Wer einen Festtagsbraten will, muss vorher eine Gans schlachten! Die Kollegen von Quarks wagten ein Experiment. Und? Noch Appetit?</a:t>
                      </a:r>
                      <a:endParaRPr lang="en-US" sz="1000"/>
                    </a:p>
                  </a:txBody>
                  <a:tcPr/>
                </a:tc>
                <a:tc>
                  <a:txBody>
                    <a:bodyPr/>
                    <a:lstStyle/>
                    <a:p>
                      <a:r>
                        <a:rPr lang="en-US" sz="1000"/>
                        <a:t>1911</a:t>
                      </a:r>
                    </a:p>
                  </a:txBody>
                  <a:tcPr/>
                </a:tc>
                <a:tc>
                  <a:txBody>
                    <a:bodyPr/>
                    <a:lstStyle/>
                    <a:p>
                      <a:r>
                        <a:rPr lang="en-US" sz="1000"/>
                        <a:t>1149</a:t>
                      </a:r>
                    </a:p>
                  </a:txBody>
                  <a:tcPr/>
                </a:tc>
                <a:tc>
                  <a:txBody>
                    <a:bodyPr/>
                    <a:lstStyle/>
                    <a:p>
                      <a:r>
                        <a:rPr lang="en-US" sz="1000"/>
                        <a:t>544</a:t>
                      </a:r>
                    </a:p>
                  </a:txBody>
                  <a:tcPr/>
                </a:tc>
                <a:tc>
                  <a:txBody>
                    <a:bodyPr/>
                    <a:lstStyle/>
                    <a:p>
                      <a:r>
                        <a:rPr lang="en-US" sz="1000"/>
                        <a:t>3604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35489000"/>
                  </a:ext>
                </a:extLst>
              </a:tr>
            </a:tbl>
          </a:graphicData>
        </a:graphic>
      </p:graphicFrame>
      <p:sp>
        <p:nvSpPr>
          <p:cNvPr id="4" name="Text Placeholder 3">
            <a:extLst>
              <a:ext uri="{FF2B5EF4-FFF2-40B4-BE49-F238E27FC236}">
                <a16:creationId xmlns:a16="http://schemas.microsoft.com/office/drawing/2014/main" id="{90AF0C86-230E-40BB-B10C-79E09872A817}"/>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38358049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0F8A-4483-4A74-898C-F6B3C99332DA}"/>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6936F67E-12D2-4EE1-9490-AC03CE462DFB}"/>
              </a:ext>
            </a:extLst>
          </p:cNvPr>
          <p:cNvGraphicFramePr>
            <a:graphicFrameLocks noGrp="1"/>
          </p:cNvGraphicFramePr>
          <p:nvPr>
            <p:ph type="tbl" sz="quarter" idx="13"/>
            <p:extLst>
              <p:ext uri="{D42A27DB-BD31-4B8C-83A1-F6EECF244321}">
                <p14:modId xmlns:p14="http://schemas.microsoft.com/office/powerpoint/2010/main" val="1721348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43530867"/>
                    </a:ext>
                  </a:extLst>
                </a:gridCol>
                <a:gridCol w="822960">
                  <a:extLst>
                    <a:ext uri="{9D8B030D-6E8A-4147-A177-3AD203B41FA5}">
                      <a16:colId xmlns:a16="http://schemas.microsoft.com/office/drawing/2014/main" val="730246413"/>
                    </a:ext>
                  </a:extLst>
                </a:gridCol>
                <a:gridCol w="822960">
                  <a:extLst>
                    <a:ext uri="{9D8B030D-6E8A-4147-A177-3AD203B41FA5}">
                      <a16:colId xmlns:a16="http://schemas.microsoft.com/office/drawing/2014/main" val="3919456907"/>
                    </a:ext>
                  </a:extLst>
                </a:gridCol>
                <a:gridCol w="822960">
                  <a:extLst>
                    <a:ext uri="{9D8B030D-6E8A-4147-A177-3AD203B41FA5}">
                      <a16:colId xmlns:a16="http://schemas.microsoft.com/office/drawing/2014/main" val="445133311"/>
                    </a:ext>
                  </a:extLst>
                </a:gridCol>
                <a:gridCol w="822960">
                  <a:extLst>
                    <a:ext uri="{9D8B030D-6E8A-4147-A177-3AD203B41FA5}">
                      <a16:colId xmlns:a16="http://schemas.microsoft.com/office/drawing/2014/main" val="2729448744"/>
                    </a:ext>
                  </a:extLst>
                </a:gridCol>
                <a:gridCol w="822960">
                  <a:extLst>
                    <a:ext uri="{9D8B030D-6E8A-4147-A177-3AD203B41FA5}">
                      <a16:colId xmlns:a16="http://schemas.microsoft.com/office/drawing/2014/main" val="3022282301"/>
                    </a:ext>
                  </a:extLst>
                </a:gridCol>
                <a:gridCol w="822960">
                  <a:extLst>
                    <a:ext uri="{9D8B030D-6E8A-4147-A177-3AD203B41FA5}">
                      <a16:colId xmlns:a16="http://schemas.microsoft.com/office/drawing/2014/main" val="1063592825"/>
                    </a:ext>
                  </a:extLst>
                </a:gridCol>
                <a:gridCol w="822960">
                  <a:extLst>
                    <a:ext uri="{9D8B030D-6E8A-4147-A177-3AD203B41FA5}">
                      <a16:colId xmlns:a16="http://schemas.microsoft.com/office/drawing/2014/main" val="2872372138"/>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943915112"/>
                  </a:ext>
                </a:extLst>
              </a:tr>
              <a:tr h="370840">
                <a:tc>
                  <a:txBody>
                    <a:bodyPr/>
                    <a:lstStyle/>
                    <a:p>
                      <a:r>
                        <a:rPr lang="de-DE" sz="1000" b="1"/>
                        <a:t>NDR 2 - 2017-10-18 14:30:01</a:t>
                      </a:r>
                      <a:r>
                        <a:rPr lang="de-DE" sz="1000"/>
                        <a:t>
Was hören eigentlich die Bauern bei der Ernte? Eine Landwirtschaftsseite hat Landwirte gefragt und dabei kamen die "Erntehits 2017" heraus. Ton an und ab geht's 🎶😀🚜</a:t>
                      </a:r>
                      <a:endParaRPr lang="en-US" sz="1000"/>
                    </a:p>
                  </a:txBody>
                  <a:tcPr/>
                </a:tc>
                <a:tc>
                  <a:txBody>
                    <a:bodyPr/>
                    <a:lstStyle/>
                    <a:p>
                      <a:r>
                        <a:rPr lang="en-US" sz="1000"/>
                        <a:t>2639</a:t>
                      </a:r>
                    </a:p>
                  </a:txBody>
                  <a:tcPr/>
                </a:tc>
                <a:tc>
                  <a:txBody>
                    <a:bodyPr/>
                    <a:lstStyle/>
                    <a:p>
                      <a:r>
                        <a:rPr lang="en-US" sz="1000"/>
                        <a:t>1925</a:t>
                      </a:r>
                    </a:p>
                  </a:txBody>
                  <a:tcPr/>
                </a:tc>
                <a:tc>
                  <a:txBody>
                    <a:bodyPr/>
                    <a:lstStyle/>
                    <a:p>
                      <a:r>
                        <a:rPr lang="en-US" sz="1000"/>
                        <a:t>651</a:t>
                      </a:r>
                    </a:p>
                  </a:txBody>
                  <a:tcPr/>
                </a:tc>
                <a:tc>
                  <a:txBody>
                    <a:bodyPr/>
                    <a:lstStyle/>
                    <a:p>
                      <a:r>
                        <a:rPr lang="en-US" sz="1000"/>
                        <a:t>5215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16328276"/>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2123</a:t>
                      </a:r>
                    </a:p>
                  </a:txBody>
                  <a:tcPr/>
                </a:tc>
                <a:tc>
                  <a:txBody>
                    <a:bodyPr/>
                    <a:lstStyle/>
                    <a:p>
                      <a:r>
                        <a:rPr lang="en-US" sz="1000"/>
                        <a:t>594</a:t>
                      </a:r>
                    </a:p>
                  </a:txBody>
                  <a:tcPr/>
                </a:tc>
                <a:tc>
                  <a:txBody>
                    <a:bodyPr/>
                    <a:lstStyle/>
                    <a:p>
                      <a:r>
                        <a:rPr lang="en-US" sz="1000"/>
                        <a:t>11953</a:t>
                      </a:r>
                    </a:p>
                  </a:txBody>
                  <a:tcPr/>
                </a:tc>
                <a:tc>
                  <a:txBody>
                    <a:bodyPr/>
                    <a:lstStyle/>
                    <a:p>
                      <a:r>
                        <a:rPr lang="en-US" sz="1000"/>
                        <a:t>14670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20659381"/>
                  </a:ext>
                </a:extLst>
              </a:tr>
              <a:tr h="370840">
                <a:tc>
                  <a:txBody>
                    <a:bodyPr/>
                    <a:lstStyle/>
                    <a:p>
                      <a:r>
                        <a:rPr lang="de-DE" sz="1000" b="1"/>
                        <a:t>NDR 2 - 2017-12-31 19:00:00</a:t>
                      </a:r>
                      <a:r>
                        <a:rPr lang="de-DE" sz="1000"/>
                        <a:t>
Die ersten 3 Wörter, die ihr findet, wird euch 2018 bringen. 🍀↕️↔️</a:t>
                      </a:r>
                      <a:endParaRPr lang="en-US" sz="1000"/>
                    </a:p>
                  </a:txBody>
                  <a:tcPr/>
                </a:tc>
                <a:tc>
                  <a:txBody>
                    <a:bodyPr/>
                    <a:lstStyle/>
                    <a:p>
                      <a:r>
                        <a:rPr lang="en-US" sz="1000"/>
                        <a:t>1696</a:t>
                      </a:r>
                    </a:p>
                  </a:txBody>
                  <a:tcPr/>
                </a:tc>
                <a:tc>
                  <a:txBody>
                    <a:bodyPr/>
                    <a:lstStyle/>
                    <a:p>
                      <a:r>
                        <a:rPr lang="en-US" sz="1000"/>
                        <a:t>191</a:t>
                      </a:r>
                    </a:p>
                  </a:txBody>
                  <a:tcPr/>
                </a:tc>
                <a:tc>
                  <a:txBody>
                    <a:bodyPr/>
                    <a:lstStyle/>
                    <a:p>
                      <a:r>
                        <a:rPr lang="en-US" sz="1000"/>
                        <a:t>104</a:t>
                      </a:r>
                    </a:p>
                  </a:txBody>
                  <a:tcPr/>
                </a:tc>
                <a:tc>
                  <a:txBody>
                    <a:bodyPr/>
                    <a:lstStyle/>
                    <a:p>
                      <a:r>
                        <a:rPr lang="en-US" sz="1000"/>
                        <a:t>1991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09243717"/>
                  </a:ext>
                </a:extLst>
              </a:tr>
              <a:tr h="370840">
                <a:tc>
                  <a:txBody>
                    <a:bodyPr/>
                    <a:lstStyle/>
                    <a:p>
                      <a:r>
                        <a:rPr lang="de-DE" sz="1000" b="1"/>
                        <a:t>NDR 2 - 2017-11-14 10:22:45</a:t>
                      </a:r>
                      <a:r>
                        <a:rPr lang="de-DE" sz="1000"/>
                        <a:t>
Mama und Papa gefällt das.</a:t>
                      </a:r>
                      <a:endParaRPr lang="en-US" sz="1000"/>
                    </a:p>
                  </a:txBody>
                  <a:tcPr/>
                </a:tc>
                <a:tc>
                  <a:txBody>
                    <a:bodyPr/>
                    <a:lstStyle/>
                    <a:p>
                      <a:r>
                        <a:rPr lang="en-US" sz="1000"/>
                        <a:t>1481</a:t>
                      </a:r>
                    </a:p>
                  </a:txBody>
                  <a:tcPr/>
                </a:tc>
                <a:tc>
                  <a:txBody>
                    <a:bodyPr/>
                    <a:lstStyle/>
                    <a:p>
                      <a:r>
                        <a:rPr lang="en-US" sz="1000"/>
                        <a:t>4875</a:t>
                      </a:r>
                    </a:p>
                  </a:txBody>
                  <a:tcPr/>
                </a:tc>
                <a:tc>
                  <a:txBody>
                    <a:bodyPr/>
                    <a:lstStyle/>
                    <a:p>
                      <a:r>
                        <a:rPr lang="en-US" sz="1000"/>
                        <a:t>1855</a:t>
                      </a:r>
                    </a:p>
                  </a:txBody>
                  <a:tcPr/>
                </a:tc>
                <a:tc>
                  <a:txBody>
                    <a:bodyPr/>
                    <a:lstStyle/>
                    <a:p>
                      <a:r>
                        <a:rPr lang="en-US" sz="1000"/>
                        <a:t>8211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52759968"/>
                  </a:ext>
                </a:extLst>
              </a:tr>
              <a:tr h="370840">
                <a:tc>
                  <a:txBody>
                    <a:bodyPr/>
                    <a:lstStyle/>
                    <a:p>
                      <a:r>
                        <a:rPr lang="de-DE" sz="1000" b="1"/>
                        <a:t>NDR 2 - 2017-11-27 17:15:02</a:t>
                      </a:r>
                      <a:r>
                        <a:rPr lang="de-DE" sz="1000"/>
                        <a:t>
Mehrfach-Nennungen möglich! 😆🍷🎄</a:t>
                      </a:r>
                      <a:endParaRPr lang="en-US" sz="1000"/>
                    </a:p>
                  </a:txBody>
                  <a:tcPr/>
                </a:tc>
                <a:tc>
                  <a:txBody>
                    <a:bodyPr/>
                    <a:lstStyle/>
                    <a:p>
                      <a:r>
                        <a:rPr lang="en-US" sz="1000"/>
                        <a:t>1472</a:t>
                      </a:r>
                    </a:p>
                  </a:txBody>
                  <a:tcPr/>
                </a:tc>
                <a:tc>
                  <a:txBody>
                    <a:bodyPr/>
                    <a:lstStyle/>
                    <a:p>
                      <a:r>
                        <a:rPr lang="en-US" sz="1000"/>
                        <a:t>100</a:t>
                      </a:r>
                    </a:p>
                  </a:txBody>
                  <a:tcPr/>
                </a:tc>
                <a:tc>
                  <a:txBody>
                    <a:bodyPr/>
                    <a:lstStyle/>
                    <a:p>
                      <a:r>
                        <a:rPr lang="en-US" sz="1000"/>
                        <a:t>20</a:t>
                      </a:r>
                    </a:p>
                  </a:txBody>
                  <a:tcPr/>
                </a:tc>
                <a:tc>
                  <a:txBody>
                    <a:bodyPr/>
                    <a:lstStyle/>
                    <a:p>
                      <a:r>
                        <a:rPr lang="en-US" sz="1000"/>
                        <a:t>1592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46182865"/>
                  </a:ext>
                </a:extLst>
              </a:tr>
            </a:tbl>
          </a:graphicData>
        </a:graphic>
      </p:graphicFrame>
      <p:sp>
        <p:nvSpPr>
          <p:cNvPr id="4" name="Text Placeholder 3">
            <a:extLst>
              <a:ext uri="{FF2B5EF4-FFF2-40B4-BE49-F238E27FC236}">
                <a16:creationId xmlns:a16="http://schemas.microsoft.com/office/drawing/2014/main" id="{B9876D89-5250-414E-A63D-4E98E128540C}"/>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3592005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3A838-247B-45F0-88B8-88F735E5582B}"/>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D72F7825-64A6-415E-BBC7-E56F9C3D58F3}"/>
              </a:ext>
            </a:extLst>
          </p:cNvPr>
          <p:cNvGraphicFramePr>
            <a:graphicFrameLocks noGrp="1"/>
          </p:cNvGraphicFramePr>
          <p:nvPr>
            <p:ph type="tbl" sz="quarter" idx="13"/>
            <p:extLst>
              <p:ext uri="{D42A27DB-BD31-4B8C-83A1-F6EECF244321}">
                <p14:modId xmlns:p14="http://schemas.microsoft.com/office/powerpoint/2010/main" val="1744853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15373614"/>
                    </a:ext>
                  </a:extLst>
                </a:gridCol>
                <a:gridCol w="822960">
                  <a:extLst>
                    <a:ext uri="{9D8B030D-6E8A-4147-A177-3AD203B41FA5}">
                      <a16:colId xmlns:a16="http://schemas.microsoft.com/office/drawing/2014/main" val="823201120"/>
                    </a:ext>
                  </a:extLst>
                </a:gridCol>
                <a:gridCol w="822960">
                  <a:extLst>
                    <a:ext uri="{9D8B030D-6E8A-4147-A177-3AD203B41FA5}">
                      <a16:colId xmlns:a16="http://schemas.microsoft.com/office/drawing/2014/main" val="2936964375"/>
                    </a:ext>
                  </a:extLst>
                </a:gridCol>
                <a:gridCol w="822960">
                  <a:extLst>
                    <a:ext uri="{9D8B030D-6E8A-4147-A177-3AD203B41FA5}">
                      <a16:colId xmlns:a16="http://schemas.microsoft.com/office/drawing/2014/main" val="1918344087"/>
                    </a:ext>
                  </a:extLst>
                </a:gridCol>
                <a:gridCol w="822960">
                  <a:extLst>
                    <a:ext uri="{9D8B030D-6E8A-4147-A177-3AD203B41FA5}">
                      <a16:colId xmlns:a16="http://schemas.microsoft.com/office/drawing/2014/main" val="1865368253"/>
                    </a:ext>
                  </a:extLst>
                </a:gridCol>
                <a:gridCol w="822960">
                  <a:extLst>
                    <a:ext uri="{9D8B030D-6E8A-4147-A177-3AD203B41FA5}">
                      <a16:colId xmlns:a16="http://schemas.microsoft.com/office/drawing/2014/main" val="1116151464"/>
                    </a:ext>
                  </a:extLst>
                </a:gridCol>
                <a:gridCol w="822960">
                  <a:extLst>
                    <a:ext uri="{9D8B030D-6E8A-4147-A177-3AD203B41FA5}">
                      <a16:colId xmlns:a16="http://schemas.microsoft.com/office/drawing/2014/main" val="4037560277"/>
                    </a:ext>
                  </a:extLst>
                </a:gridCol>
                <a:gridCol w="822960">
                  <a:extLst>
                    <a:ext uri="{9D8B030D-6E8A-4147-A177-3AD203B41FA5}">
                      <a16:colId xmlns:a16="http://schemas.microsoft.com/office/drawing/2014/main" val="693062830"/>
                    </a:ext>
                  </a:extLst>
                </a:gridCol>
                <a:gridCol w="822960">
                  <a:extLst>
                    <a:ext uri="{9D8B030D-6E8A-4147-A177-3AD203B41FA5}">
                      <a16:colId xmlns:a16="http://schemas.microsoft.com/office/drawing/2014/main" val="2144212246"/>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5939409"/>
                  </a:ext>
                </a:extLst>
              </a:tr>
              <a:tr h="370840">
                <a:tc>
                  <a:txBody>
                    <a:bodyPr/>
                    <a:lstStyle/>
                    <a:p>
                      <a:r>
                        <a:rPr lang="en-US" sz="1000" b="1"/>
                        <a:t>NDR 2 - 2017-10-01 17:40:00</a:t>
                      </a:r>
                      <a:r>
                        <a:rPr lang="en-US" sz="1000"/>
                        <a:t>
Dumm gelaufen... ¯\_(</a:t>
                      </a:r>
                      <a:r>
                        <a:rPr lang="ja-JP" altLang="en-US" sz="1000"/>
                        <a:t>ツ</a:t>
                      </a:r>
                      <a:r>
                        <a:rPr lang="en-US" altLang="ja-JP" sz="1000"/>
                        <a:t>)_/¯ </a:t>
                      </a:r>
                      <a:r>
                        <a:rPr lang="en-US" sz="1000"/>
                        <a:t>🏃‍♀️🏃🏃‍♀️🏃🏃‍♀️</a:t>
                      </a:r>
                    </a:p>
                  </a:txBody>
                  <a:tcPr/>
                </a:tc>
                <a:tc>
                  <a:txBody>
                    <a:bodyPr/>
                    <a:lstStyle/>
                    <a:p>
                      <a:r>
                        <a:rPr lang="en-US" sz="1000"/>
                        <a:t>7.3%</a:t>
                      </a:r>
                    </a:p>
                  </a:txBody>
                  <a:tcPr/>
                </a:tc>
                <a:tc>
                  <a:txBody>
                    <a:bodyPr/>
                    <a:lstStyle/>
                    <a:p>
                      <a:r>
                        <a:rPr lang="en-US" sz="1000"/>
                        <a:t>5190</a:t>
                      </a:r>
                    </a:p>
                  </a:txBody>
                  <a:tcPr/>
                </a:tc>
                <a:tc>
                  <a:txBody>
                    <a:bodyPr/>
                    <a:lstStyle/>
                    <a:p>
                      <a:r>
                        <a:rPr lang="en-US" sz="1000"/>
                        <a:t>70642</a:t>
                      </a:r>
                    </a:p>
                  </a:txBody>
                  <a:tcPr/>
                </a:tc>
                <a:tc>
                  <a:txBody>
                    <a:bodyPr/>
                    <a:lstStyle/>
                    <a:p>
                      <a:r>
                        <a:rPr lang="en-US" sz="1000"/>
                        <a:t>6397</a:t>
                      </a:r>
                    </a:p>
                  </a:txBody>
                  <a:tcPr/>
                </a:tc>
                <a:tc>
                  <a:txBody>
                    <a:bodyPr/>
                    <a:lstStyle/>
                    <a:p>
                      <a:r>
                        <a:rPr lang="en-US" sz="1000"/>
                        <a:t>9.1%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91648563"/>
                  </a:ext>
                </a:extLst>
              </a:tr>
              <a:tr h="370840">
                <a:tc>
                  <a:txBody>
                    <a:bodyPr/>
                    <a:lstStyle/>
                    <a:p>
                      <a:r>
                        <a:rPr lang="de-DE" sz="1000" b="1"/>
                        <a:t>NDR 2 - 2017-10-09 21:00:35</a:t>
                      </a:r>
                      <a:r>
                        <a:rPr lang="de-DE" sz="1000"/>
                        <a:t>
Richtung Westen geht's zwischen Tribsees und Sanitz jetzt nur noch über die Landstraße.</a:t>
                      </a:r>
                      <a:endParaRPr lang="en-US" sz="1000"/>
                    </a:p>
                  </a:txBody>
                  <a:tcPr/>
                </a:tc>
                <a:tc>
                  <a:txBody>
                    <a:bodyPr/>
                    <a:lstStyle/>
                    <a:p>
                      <a:r>
                        <a:rPr lang="en-US" sz="1000"/>
                        <a:t>5.4%</a:t>
                      </a:r>
                    </a:p>
                  </a:txBody>
                  <a:tcPr/>
                </a:tc>
                <a:tc>
                  <a:txBody>
                    <a:bodyPr/>
                    <a:lstStyle/>
                    <a:p>
                      <a:r>
                        <a:rPr lang="en-US" sz="1000"/>
                        <a:t>4578</a:t>
                      </a:r>
                    </a:p>
                  </a:txBody>
                  <a:tcPr/>
                </a:tc>
                <a:tc>
                  <a:txBody>
                    <a:bodyPr/>
                    <a:lstStyle/>
                    <a:p>
                      <a:r>
                        <a:rPr lang="en-US" sz="1000"/>
                        <a:t>84615</a:t>
                      </a:r>
                    </a:p>
                  </a:txBody>
                  <a:tcPr/>
                </a:tc>
                <a:tc>
                  <a:txBody>
                    <a:bodyPr/>
                    <a:lstStyle/>
                    <a:p>
                      <a:r>
                        <a:rPr lang="en-US" sz="1000"/>
                        <a:t>6811</a:t>
                      </a:r>
                    </a:p>
                  </a:txBody>
                  <a:tcPr/>
                </a:tc>
                <a:tc>
                  <a:txBody>
                    <a:bodyPr/>
                    <a:lstStyle/>
                    <a:p>
                      <a:r>
                        <a:rPr lang="en-US" sz="1000"/>
                        <a:t>8.0%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30048862"/>
                  </a:ext>
                </a:extLst>
              </a:tr>
              <a:tr h="370840">
                <a:tc>
                  <a:txBody>
                    <a:bodyPr/>
                    <a:lstStyle/>
                    <a:p>
                      <a:r>
                        <a:rPr lang="de-DE" sz="1000" b="1"/>
                        <a:t>NDR 2 - 2017-11-14 19:36:05</a:t>
                      </a:r>
                      <a:r>
                        <a:rPr lang="de-DE" sz="1000"/>
                        <a:t>
Vermisst ihr eure Post? Könnte hier gelandet sein. 🤦‍♀️</a:t>
                      </a:r>
                      <a:endParaRPr lang="en-US" sz="1000"/>
                    </a:p>
                  </a:txBody>
                  <a:tcPr/>
                </a:tc>
                <a:tc>
                  <a:txBody>
                    <a:bodyPr/>
                    <a:lstStyle/>
                    <a:p>
                      <a:r>
                        <a:rPr lang="en-US" sz="1000"/>
                        <a:t>4.9%</a:t>
                      </a:r>
                    </a:p>
                  </a:txBody>
                  <a:tcPr/>
                </a:tc>
                <a:tc>
                  <a:txBody>
                    <a:bodyPr/>
                    <a:lstStyle/>
                    <a:p>
                      <a:r>
                        <a:rPr lang="en-US" sz="1000"/>
                        <a:t>2127</a:t>
                      </a:r>
                    </a:p>
                  </a:txBody>
                  <a:tcPr/>
                </a:tc>
                <a:tc>
                  <a:txBody>
                    <a:bodyPr/>
                    <a:lstStyle/>
                    <a:p>
                      <a:r>
                        <a:rPr lang="en-US" sz="1000"/>
                        <a:t>43746</a:t>
                      </a:r>
                    </a:p>
                  </a:txBody>
                  <a:tcPr/>
                </a:tc>
                <a:tc>
                  <a:txBody>
                    <a:bodyPr/>
                    <a:lstStyle/>
                    <a:p>
                      <a:r>
                        <a:rPr lang="en-US" sz="1000"/>
                        <a:t>3028</a:t>
                      </a:r>
                    </a:p>
                  </a:txBody>
                  <a:tcPr/>
                </a:tc>
                <a:tc>
                  <a:txBody>
                    <a:bodyPr/>
                    <a:lstStyle/>
                    <a:p>
                      <a:r>
                        <a:rPr lang="en-US" sz="1000"/>
                        <a:t>6.9%</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78769335"/>
                  </a:ext>
                </a:extLst>
              </a:tr>
              <a:tr h="370840">
                <a:tc>
                  <a:txBody>
                    <a:bodyPr/>
                    <a:lstStyle/>
                    <a:p>
                      <a:r>
                        <a:rPr lang="de-DE" sz="1000" b="1"/>
                        <a:t>NDR 2 - 2017-10-03 13:00:00</a:t>
                      </a:r>
                      <a:r>
                        <a:rPr lang="de-DE" sz="1000"/>
                        <a:t>
Wie viele Punkte schafft ihr? Quiz machen, Ergebnis hier posten. 🤗</a:t>
                      </a:r>
                      <a:endParaRPr lang="en-US" sz="1000"/>
                    </a:p>
                  </a:txBody>
                  <a:tcPr/>
                </a:tc>
                <a:tc>
                  <a:txBody>
                    <a:bodyPr/>
                    <a:lstStyle/>
                    <a:p>
                      <a:r>
                        <a:rPr lang="en-US" sz="1000"/>
                        <a:t>4.5%</a:t>
                      </a:r>
                    </a:p>
                  </a:txBody>
                  <a:tcPr/>
                </a:tc>
                <a:tc>
                  <a:txBody>
                    <a:bodyPr/>
                    <a:lstStyle/>
                    <a:p>
                      <a:r>
                        <a:rPr lang="en-US" sz="1000"/>
                        <a:t>2216</a:t>
                      </a:r>
                    </a:p>
                  </a:txBody>
                  <a:tcPr/>
                </a:tc>
                <a:tc>
                  <a:txBody>
                    <a:bodyPr/>
                    <a:lstStyle/>
                    <a:p>
                      <a:r>
                        <a:rPr lang="en-US" sz="1000"/>
                        <a:t>49615</a:t>
                      </a:r>
                    </a:p>
                  </a:txBody>
                  <a:tcPr/>
                </a:tc>
                <a:tc>
                  <a:txBody>
                    <a:bodyPr/>
                    <a:lstStyle/>
                    <a:p>
                      <a:r>
                        <a:rPr lang="en-US" sz="1000"/>
                        <a:t>2494</a:t>
                      </a:r>
                    </a:p>
                  </a:txBody>
                  <a:tcPr/>
                </a:tc>
                <a:tc>
                  <a:txBody>
                    <a:bodyPr/>
                    <a:lstStyle/>
                    <a:p>
                      <a:r>
                        <a:rPr lang="en-US" sz="1000"/>
                        <a:t>5.0%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08859221"/>
                  </a:ext>
                </a:extLst>
              </a:tr>
              <a:tr h="370840">
                <a:tc>
                  <a:txBody>
                    <a:bodyPr/>
                    <a:lstStyle/>
                    <a:p>
                      <a:r>
                        <a:rPr lang="de-DE" sz="1000" b="1"/>
                        <a:t>NDR 2 - 2017-10-25 09:17:43</a:t>
                      </a:r>
                      <a:r>
                        <a:rPr lang="de-DE" sz="1000"/>
                        <a:t>
Aufsehen erregende Aktion frustrierter Pendler in Nordfriesland - Strecke nach Westerland ist blockiert.🚊⛔</a:t>
                      </a:r>
                      <a:endParaRPr lang="en-US" sz="1000"/>
                    </a:p>
                  </a:txBody>
                  <a:tcPr/>
                </a:tc>
                <a:tc>
                  <a:txBody>
                    <a:bodyPr/>
                    <a:lstStyle/>
                    <a:p>
                      <a:r>
                        <a:rPr lang="en-US" sz="1000"/>
                        <a:t>4.4%</a:t>
                      </a:r>
                    </a:p>
                  </a:txBody>
                  <a:tcPr/>
                </a:tc>
                <a:tc>
                  <a:txBody>
                    <a:bodyPr/>
                    <a:lstStyle/>
                    <a:p>
                      <a:r>
                        <a:rPr lang="en-US" sz="1000"/>
                        <a:t>2441</a:t>
                      </a:r>
                    </a:p>
                  </a:txBody>
                  <a:tcPr/>
                </a:tc>
                <a:tc>
                  <a:txBody>
                    <a:bodyPr/>
                    <a:lstStyle/>
                    <a:p>
                      <a:r>
                        <a:rPr lang="en-US" sz="1000"/>
                        <a:t>55027</a:t>
                      </a:r>
                    </a:p>
                  </a:txBody>
                  <a:tcPr/>
                </a:tc>
                <a:tc>
                  <a:txBody>
                    <a:bodyPr/>
                    <a:lstStyle/>
                    <a:p>
                      <a:r>
                        <a:rPr lang="en-US" sz="1000"/>
                        <a:t>3423</a:t>
                      </a:r>
                    </a:p>
                  </a:txBody>
                  <a:tcPr/>
                </a:tc>
                <a:tc>
                  <a:txBody>
                    <a:bodyPr/>
                    <a:lstStyle/>
                    <a:p>
                      <a:r>
                        <a:rPr lang="en-US" sz="1000"/>
                        <a:t>6.2%</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24792519"/>
                  </a:ext>
                </a:extLst>
              </a:tr>
            </a:tbl>
          </a:graphicData>
        </a:graphic>
      </p:graphicFrame>
      <p:sp>
        <p:nvSpPr>
          <p:cNvPr id="4" name="Text Placeholder 3">
            <a:extLst>
              <a:ext uri="{FF2B5EF4-FFF2-40B4-BE49-F238E27FC236}">
                <a16:creationId xmlns:a16="http://schemas.microsoft.com/office/drawing/2014/main" id="{96644E1E-4143-4652-8672-C12A9B33EFD2}"/>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1193656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B4D3E-294B-4863-ACDD-5949E8A6D67E}"/>
              </a:ext>
            </a:extLst>
          </p:cNvPr>
          <p:cNvSpPr>
            <a:spLocks noGrp="1"/>
          </p:cNvSpPr>
          <p:nvPr>
            <p:ph type="title"/>
          </p:nvPr>
        </p:nvSpPr>
        <p:spPr/>
        <p:txBody>
          <a:bodyPr/>
          <a:lstStyle/>
          <a:p>
            <a:r>
              <a:rPr lang="en-US"/>
              <a:t>Eigene Posts - Videostarts - Export</a:t>
            </a:r>
          </a:p>
        </p:txBody>
      </p:sp>
      <p:graphicFrame>
        <p:nvGraphicFramePr>
          <p:cNvPr id="5" name="Table Placeholder 4">
            <a:extLst>
              <a:ext uri="{FF2B5EF4-FFF2-40B4-BE49-F238E27FC236}">
                <a16:creationId xmlns:a16="http://schemas.microsoft.com/office/drawing/2014/main" id="{82D08334-16BA-46E4-A2FE-DB5F0220BFC6}"/>
              </a:ext>
            </a:extLst>
          </p:cNvPr>
          <p:cNvGraphicFramePr>
            <a:graphicFrameLocks noGrp="1"/>
          </p:cNvGraphicFramePr>
          <p:nvPr>
            <p:ph type="tbl" sz="quarter" idx="13"/>
            <p:extLst>
              <p:ext uri="{D42A27DB-BD31-4B8C-83A1-F6EECF244321}">
                <p14:modId xmlns:p14="http://schemas.microsoft.com/office/powerpoint/2010/main" val="2890541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6531304"/>
                    </a:ext>
                  </a:extLst>
                </a:gridCol>
                <a:gridCol w="822960">
                  <a:extLst>
                    <a:ext uri="{9D8B030D-6E8A-4147-A177-3AD203B41FA5}">
                      <a16:colId xmlns:a16="http://schemas.microsoft.com/office/drawing/2014/main" val="3625724167"/>
                    </a:ext>
                  </a:extLst>
                </a:gridCol>
                <a:gridCol w="822960">
                  <a:extLst>
                    <a:ext uri="{9D8B030D-6E8A-4147-A177-3AD203B41FA5}">
                      <a16:colId xmlns:a16="http://schemas.microsoft.com/office/drawing/2014/main" val="387736777"/>
                    </a:ext>
                  </a:extLst>
                </a:gridCol>
                <a:gridCol w="822960">
                  <a:extLst>
                    <a:ext uri="{9D8B030D-6E8A-4147-A177-3AD203B41FA5}">
                      <a16:colId xmlns:a16="http://schemas.microsoft.com/office/drawing/2014/main" val="3126052167"/>
                    </a:ext>
                  </a:extLst>
                </a:gridCol>
                <a:gridCol w="822960">
                  <a:extLst>
                    <a:ext uri="{9D8B030D-6E8A-4147-A177-3AD203B41FA5}">
                      <a16:colId xmlns:a16="http://schemas.microsoft.com/office/drawing/2014/main" val="3808704474"/>
                    </a:ext>
                  </a:extLst>
                </a:gridCol>
                <a:gridCol w="822960">
                  <a:extLst>
                    <a:ext uri="{9D8B030D-6E8A-4147-A177-3AD203B41FA5}">
                      <a16:colId xmlns:a16="http://schemas.microsoft.com/office/drawing/2014/main" val="1429436881"/>
                    </a:ext>
                  </a:extLst>
                </a:gridCol>
                <a:gridCol w="822960">
                  <a:extLst>
                    <a:ext uri="{9D8B030D-6E8A-4147-A177-3AD203B41FA5}">
                      <a16:colId xmlns:a16="http://schemas.microsoft.com/office/drawing/2014/main" val="1482262469"/>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543260657"/>
                  </a:ext>
                </a:extLst>
              </a:tr>
              <a:tr h="370840">
                <a:tc>
                  <a:txBody>
                    <a:bodyPr/>
                    <a:lstStyle/>
                    <a:p>
                      <a:r>
                        <a:rPr lang="de-DE" sz="1000" b="1"/>
                        <a:t>NDR 2 - 2017-11-18 19:00:01</a:t>
                      </a:r>
                      <a:r>
                        <a:rPr lang="de-DE" sz="1000"/>
                        <a:t>
Sein Lachen ist einfach ansteckend: De Schwatten Ostfrees Jung Keno Veith auf der AGRITECHNICA 🚜.</a:t>
                      </a:r>
                      <a:endParaRPr lang="en-US" sz="1000"/>
                    </a:p>
                  </a:txBody>
                  <a:tcPr/>
                </a:tc>
                <a:tc>
                  <a:txBody>
                    <a:bodyPr/>
                    <a:lstStyle/>
                    <a:p>
                      <a:r>
                        <a:rPr lang="en-US" sz="1000"/>
                        <a:t>252420</a:t>
                      </a:r>
                    </a:p>
                  </a:txBody>
                  <a:tcPr/>
                </a:tc>
                <a:tc>
                  <a:txBody>
                    <a:bodyPr/>
                    <a:lstStyle/>
                    <a:p>
                      <a:r>
                        <a:rPr lang="en-US" sz="1000"/>
                        <a:t>179603</a:t>
                      </a:r>
                    </a:p>
                  </a:txBody>
                  <a:tcPr/>
                </a:tc>
                <a:tc>
                  <a:txBody>
                    <a:bodyPr/>
                    <a:lstStyle/>
                    <a:p>
                      <a:r>
                        <a:rPr lang="en-US" sz="1000"/>
                        <a:t>31%</a:t>
                      </a:r>
                    </a:p>
                  </a:txBody>
                  <a:tcPr/>
                </a:tc>
                <a:tc>
                  <a:txBody>
                    <a:bodyPr/>
                    <a:lstStyle/>
                    <a:p>
                      <a:r>
                        <a:rPr lang="en-US" sz="1000"/>
                        <a:t>1:22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65381273"/>
                  </a:ext>
                </a:extLst>
              </a:tr>
              <a:tr h="370840">
                <a:tc>
                  <a:txBody>
                    <a:bodyPr/>
                    <a:lstStyle/>
                    <a:p>
                      <a:r>
                        <a:rPr lang="de-DE" sz="1000" b="1"/>
                        <a:t>NDR 2 - 2017-12-11 10:23:25</a:t>
                      </a:r>
                      <a:r>
                        <a:rPr lang="de-DE" sz="1000"/>
                        <a:t>
Wer einen Festtagsbraten will, muss vorher eine Gans schlachten! Die Kollegen von Quarks wagten ein Experiment. Und? Noch Appetit?</a:t>
                      </a:r>
                      <a:endParaRPr lang="en-US" sz="1000"/>
                    </a:p>
                  </a:txBody>
                  <a:tcPr/>
                </a:tc>
                <a:tc>
                  <a:txBody>
                    <a:bodyPr/>
                    <a:lstStyle/>
                    <a:p>
                      <a:r>
                        <a:rPr lang="en-US" sz="1000"/>
                        <a:t>205331</a:t>
                      </a:r>
                    </a:p>
                  </a:txBody>
                  <a:tcPr/>
                </a:tc>
                <a:tc>
                  <a:txBody>
                    <a:bodyPr/>
                    <a:lstStyle/>
                    <a:p>
                      <a:r>
                        <a:rPr lang="en-US" sz="1000"/>
                        <a:t>124209</a:t>
                      </a:r>
                    </a:p>
                  </a:txBody>
                  <a:tcPr/>
                </a:tc>
                <a:tc>
                  <a:txBody>
                    <a:bodyPr/>
                    <a:lstStyle/>
                    <a:p>
                      <a:r>
                        <a:rPr lang="en-US" sz="1000"/>
                        <a:t>25%</a:t>
                      </a:r>
                    </a:p>
                  </a:txBody>
                  <a:tcPr/>
                </a:tc>
                <a:tc>
                  <a:txBody>
                    <a:bodyPr/>
                    <a:lstStyle/>
                    <a:p>
                      <a:r>
                        <a:rPr lang="en-US" sz="1000"/>
                        <a:t>1:30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16386165"/>
                  </a:ext>
                </a:extLst>
              </a:tr>
              <a:tr h="370840">
                <a:tc>
                  <a:txBody>
                    <a:bodyPr/>
                    <a:lstStyle/>
                    <a:p>
                      <a:r>
                        <a:rPr lang="de-DE" sz="1000" b="1"/>
                        <a:t>NDR 2 - 2017-10-18 14:30:01</a:t>
                      </a:r>
                      <a:r>
                        <a:rPr lang="de-DE" sz="1000"/>
                        <a:t>
Was hören eigentlich die Bauern bei der Ernte? Eine Landwirtschaftsseite hat Landwirte gefragt und dabei kamen die "Erntehits 2017" heraus. Ton an und ab geht's 🎶😀🚜</a:t>
                      </a:r>
                      <a:endParaRPr lang="en-US" sz="1000"/>
                    </a:p>
                  </a:txBody>
                  <a:tcPr/>
                </a:tc>
                <a:tc>
                  <a:txBody>
                    <a:bodyPr/>
                    <a:lstStyle/>
                    <a:p>
                      <a:r>
                        <a:rPr lang="en-US" sz="1000"/>
                        <a:t>211267</a:t>
                      </a:r>
                    </a:p>
                  </a:txBody>
                  <a:tcPr/>
                </a:tc>
                <a:tc>
                  <a:txBody>
                    <a:bodyPr/>
                    <a:lstStyle/>
                    <a:p>
                      <a:r>
                        <a:rPr lang="en-US" sz="1000"/>
                        <a:t>91523</a:t>
                      </a:r>
                    </a:p>
                  </a:txBody>
                  <a:tcPr/>
                </a:tc>
                <a:tc>
                  <a:txBody>
                    <a:bodyPr/>
                    <a:lstStyle/>
                    <a:p>
                      <a:r>
                        <a:rPr lang="en-US" sz="1000"/>
                        <a:t>7%</a:t>
                      </a:r>
                    </a:p>
                  </a:txBody>
                  <a:tcPr/>
                </a:tc>
                <a:tc>
                  <a:txBody>
                    <a:bodyPr/>
                    <a:lstStyle/>
                    <a:p>
                      <a:r>
                        <a:rPr lang="en-US" sz="1000"/>
                        <a:t>3:25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14320328"/>
                  </a:ext>
                </a:extLst>
              </a:tr>
              <a:tr h="370840">
                <a:tc>
                  <a:txBody>
                    <a:bodyPr/>
                    <a:lstStyle/>
                    <a:p>
                      <a:r>
                        <a:rPr lang="de-DE" sz="1000" b="1"/>
                        <a:t>NDR 2 - 2017-10-19 19:43:05</a:t>
                      </a:r>
                      <a:r>
                        <a:rPr lang="de-DE" sz="1000"/>
                        <a:t>
Das Insektensterben muss aufhören. Sonst kriegen wir richtige Probleme. 😐🐝🐛</a:t>
                      </a:r>
                      <a:endParaRPr lang="en-US" sz="1000"/>
                    </a:p>
                  </a:txBody>
                  <a:tcPr/>
                </a:tc>
                <a:tc>
                  <a:txBody>
                    <a:bodyPr/>
                    <a:lstStyle/>
                    <a:p>
                      <a:r>
                        <a:rPr lang="en-US" sz="1000"/>
                        <a:t>198901</a:t>
                      </a:r>
                    </a:p>
                  </a:txBody>
                  <a:tcPr/>
                </a:tc>
                <a:tc>
                  <a:txBody>
                    <a:bodyPr/>
                    <a:lstStyle/>
                    <a:p>
                      <a:r>
                        <a:rPr lang="en-US" sz="1000"/>
                        <a:t>81127</a:t>
                      </a:r>
                    </a:p>
                  </a:txBody>
                  <a:tcPr/>
                </a:tc>
                <a:tc>
                  <a:txBody>
                    <a:bodyPr/>
                    <a:lstStyle/>
                    <a:p>
                      <a:r>
                        <a:rPr lang="en-US" sz="1000"/>
                        <a:t>13%</a:t>
                      </a:r>
                    </a:p>
                  </a:txBody>
                  <a:tcPr/>
                </a:tc>
                <a:tc>
                  <a:txBody>
                    <a:bodyPr/>
                    <a:lstStyle/>
                    <a:p>
                      <a:r>
                        <a:rPr lang="en-US" sz="1000"/>
                        <a:t>1:16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45361221"/>
                  </a:ext>
                </a:extLst>
              </a:tr>
              <a:tr h="370840">
                <a:tc>
                  <a:txBody>
                    <a:bodyPr/>
                    <a:lstStyle/>
                    <a:p>
                      <a:r>
                        <a:rPr lang="de-DE" sz="1000" b="1"/>
                        <a:t>NDR 2 - 2017-12-11 18:44:00</a:t>
                      </a:r>
                      <a:r>
                        <a:rPr lang="de-DE" sz="1000"/>
                        <a:t>
Es schneit! Im Dezember!!!! Wir freuen uns schon auf die Sondersendungen.</a:t>
                      </a:r>
                      <a:endParaRPr lang="en-US" sz="1000"/>
                    </a:p>
                  </a:txBody>
                  <a:tcPr/>
                </a:tc>
                <a:tc>
                  <a:txBody>
                    <a:bodyPr/>
                    <a:lstStyle/>
                    <a:p>
                      <a:r>
                        <a:rPr lang="en-US" sz="1000"/>
                        <a:t>156274</a:t>
                      </a:r>
                    </a:p>
                  </a:txBody>
                  <a:tcPr/>
                </a:tc>
                <a:tc>
                  <a:txBody>
                    <a:bodyPr/>
                    <a:lstStyle/>
                    <a:p>
                      <a:r>
                        <a:rPr lang="en-US" sz="1000"/>
                        <a:t>74440</a:t>
                      </a:r>
                    </a:p>
                  </a:txBody>
                  <a:tcPr/>
                </a:tc>
                <a:tc>
                  <a:txBody>
                    <a:bodyPr/>
                    <a:lstStyle/>
                    <a:p>
                      <a:r>
                        <a:rPr lang="en-US" sz="1000"/>
                        <a:t>7%</a:t>
                      </a:r>
                    </a:p>
                  </a:txBody>
                  <a:tcPr/>
                </a:tc>
                <a:tc>
                  <a:txBody>
                    <a:bodyPr/>
                    <a:lstStyle/>
                    <a:p>
                      <a:r>
                        <a:rPr lang="en-US" sz="1000"/>
                        <a:t>3:07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01231986"/>
                  </a:ext>
                </a:extLst>
              </a:tr>
            </a:tbl>
          </a:graphicData>
        </a:graphic>
      </p:graphicFrame>
      <p:sp>
        <p:nvSpPr>
          <p:cNvPr id="4" name="Text Placeholder 3">
            <a:extLst>
              <a:ext uri="{FF2B5EF4-FFF2-40B4-BE49-F238E27FC236}">
                <a16:creationId xmlns:a16="http://schemas.microsoft.com/office/drawing/2014/main" id="{25F3C71C-FA8C-498C-A55A-4222D4167ACA}"/>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1697389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C58C0-3340-471F-AA6F-23CEE35159DE}"/>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862E8390-287B-47E3-A269-9AA6336FBE86}"/>
              </a:ext>
            </a:extLst>
          </p:cNvPr>
          <p:cNvGraphicFramePr>
            <a:graphicFrameLocks noGrp="1"/>
          </p:cNvGraphicFramePr>
          <p:nvPr>
            <p:ph type="tbl" sz="quarter" idx="13"/>
            <p:extLst>
              <p:ext uri="{D42A27DB-BD31-4B8C-83A1-F6EECF244321}">
                <p14:modId xmlns:p14="http://schemas.microsoft.com/office/powerpoint/2010/main" val="1903029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82960886"/>
                    </a:ext>
                  </a:extLst>
                </a:gridCol>
                <a:gridCol w="822960">
                  <a:extLst>
                    <a:ext uri="{9D8B030D-6E8A-4147-A177-3AD203B41FA5}">
                      <a16:colId xmlns:a16="http://schemas.microsoft.com/office/drawing/2014/main" val="805354472"/>
                    </a:ext>
                  </a:extLst>
                </a:gridCol>
                <a:gridCol w="822960">
                  <a:extLst>
                    <a:ext uri="{9D8B030D-6E8A-4147-A177-3AD203B41FA5}">
                      <a16:colId xmlns:a16="http://schemas.microsoft.com/office/drawing/2014/main" val="3811813999"/>
                    </a:ext>
                  </a:extLst>
                </a:gridCol>
                <a:gridCol w="822960">
                  <a:extLst>
                    <a:ext uri="{9D8B030D-6E8A-4147-A177-3AD203B41FA5}">
                      <a16:colId xmlns:a16="http://schemas.microsoft.com/office/drawing/2014/main" val="526153862"/>
                    </a:ext>
                  </a:extLst>
                </a:gridCol>
                <a:gridCol w="822960">
                  <a:extLst>
                    <a:ext uri="{9D8B030D-6E8A-4147-A177-3AD203B41FA5}">
                      <a16:colId xmlns:a16="http://schemas.microsoft.com/office/drawing/2014/main" val="1588447832"/>
                    </a:ext>
                  </a:extLst>
                </a:gridCol>
                <a:gridCol w="822960">
                  <a:extLst>
                    <a:ext uri="{9D8B030D-6E8A-4147-A177-3AD203B41FA5}">
                      <a16:colId xmlns:a16="http://schemas.microsoft.com/office/drawing/2014/main" val="3292219273"/>
                    </a:ext>
                  </a:extLst>
                </a:gridCol>
                <a:gridCol w="822960">
                  <a:extLst>
                    <a:ext uri="{9D8B030D-6E8A-4147-A177-3AD203B41FA5}">
                      <a16:colId xmlns:a16="http://schemas.microsoft.com/office/drawing/2014/main" val="141799298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38586735"/>
                  </a:ext>
                </a:extLst>
              </a:tr>
              <a:tr h="370840">
                <a:tc>
                  <a:txBody>
                    <a:bodyPr/>
                    <a:lstStyle/>
                    <a:p>
                      <a:r>
                        <a:rPr lang="de-DE" sz="1000" b="1"/>
                        <a:t>NDR 2 - 2017-12-20 16:32:57</a:t>
                      </a:r>
                      <a:r>
                        <a:rPr lang="de-DE" sz="1000"/>
                        <a:t>
Warum liegt hier eigentlich Konfetti rum? Keine Ahnung,  wünscht euch doch was...  😂 #NDR2HITMIX</a:t>
                      </a:r>
                      <a:endParaRPr lang="en-US" sz="1000"/>
                    </a:p>
                  </a:txBody>
                  <a:tcPr/>
                </a:tc>
                <a:tc>
                  <a:txBody>
                    <a:bodyPr/>
                    <a:lstStyle/>
                    <a:p>
                      <a:r>
                        <a:rPr lang="en-US" sz="1000"/>
                        <a:t>57.18%</a:t>
                      </a:r>
                    </a:p>
                  </a:txBody>
                  <a:tcPr/>
                </a:tc>
                <a:tc>
                  <a:txBody>
                    <a:bodyPr/>
                    <a:lstStyle/>
                    <a:p>
                      <a:r>
                        <a:rPr lang="en-US" sz="1000"/>
                        <a:t>57.18%</a:t>
                      </a:r>
                    </a:p>
                  </a:txBody>
                  <a:tcPr/>
                </a:tc>
                <a:tc>
                  <a:txBody>
                    <a:bodyPr/>
                    <a:lstStyle/>
                    <a:p>
                      <a:r>
                        <a:rPr lang="en-US" sz="1000"/>
                        <a:t>15279</a:t>
                      </a:r>
                    </a:p>
                  </a:txBody>
                  <a:tcPr/>
                </a:tc>
                <a:tc>
                  <a:txBody>
                    <a:bodyPr/>
                    <a:lstStyle/>
                    <a:p>
                      <a:r>
                        <a:rPr lang="en-US" sz="1000"/>
                        <a:t>24521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07485636"/>
                  </a:ext>
                </a:extLst>
              </a:tr>
              <a:tr h="370840">
                <a:tc>
                  <a:txBody>
                    <a:bodyPr/>
                    <a:lstStyle/>
                    <a:p>
                      <a:r>
                        <a:rPr lang="de-DE" sz="1000" b="1"/>
                        <a:t>NDR 2 - 2017-12-20 19:09:17</a:t>
                      </a:r>
                      <a:r>
                        <a:rPr lang="de-DE" sz="1000"/>
                        <a:t>
"The Machine" hat seinem Namen alle Ehre gemacht! 😉🚘🙈</a:t>
                      </a:r>
                      <a:endParaRPr lang="en-US" sz="1000"/>
                    </a:p>
                  </a:txBody>
                  <a:tcPr/>
                </a:tc>
                <a:tc>
                  <a:txBody>
                    <a:bodyPr/>
                    <a:lstStyle/>
                    <a:p>
                      <a:r>
                        <a:rPr lang="en-US" sz="1000"/>
                        <a:t>39.83%</a:t>
                      </a:r>
                    </a:p>
                  </a:txBody>
                  <a:tcPr/>
                </a:tc>
                <a:tc>
                  <a:txBody>
                    <a:bodyPr/>
                    <a:lstStyle/>
                    <a:p>
                      <a:r>
                        <a:rPr lang="en-US" sz="1000"/>
                        <a:t>51.10%</a:t>
                      </a:r>
                    </a:p>
                  </a:txBody>
                  <a:tcPr/>
                </a:tc>
                <a:tc>
                  <a:txBody>
                    <a:bodyPr/>
                    <a:lstStyle/>
                    <a:p>
                      <a:r>
                        <a:rPr lang="en-US" sz="1000"/>
                        <a:t>41737</a:t>
                      </a:r>
                    </a:p>
                  </a:txBody>
                  <a:tcPr/>
                </a:tc>
                <a:tc>
                  <a:txBody>
                    <a:bodyPr/>
                    <a:lstStyle/>
                    <a:p>
                      <a:r>
                        <a:rPr lang="en-US" sz="1000"/>
                        <a:t>103117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02348594"/>
                  </a:ext>
                </a:extLst>
              </a:tr>
              <a:tr h="370840">
                <a:tc>
                  <a:txBody>
                    <a:bodyPr/>
                    <a:lstStyle/>
                    <a:p>
                      <a:r>
                        <a:rPr lang="de-DE" sz="1000" b="1"/>
                        <a:t>NDR 2 - 2017-10-20 15:26:21</a:t>
                      </a:r>
                      <a:r>
                        <a:rPr lang="de-DE" sz="1000"/>
                        <a:t>
Jagdszenen in Heide: Zwei Wildschweine versetzen die Innenstadt in Angst und Schrecken. Die Überwachungskamera eines Optikers filmt eines davon.</a:t>
                      </a:r>
                      <a:endParaRPr lang="en-US" sz="1000"/>
                    </a:p>
                  </a:txBody>
                  <a:tcPr/>
                </a:tc>
                <a:tc>
                  <a:txBody>
                    <a:bodyPr/>
                    <a:lstStyle/>
                    <a:p>
                      <a:r>
                        <a:rPr lang="en-US" sz="1000"/>
                        <a:t>36.03%</a:t>
                      </a:r>
                    </a:p>
                  </a:txBody>
                  <a:tcPr/>
                </a:tc>
                <a:tc>
                  <a:txBody>
                    <a:bodyPr/>
                    <a:lstStyle/>
                    <a:p>
                      <a:r>
                        <a:rPr lang="en-US" sz="1000"/>
                        <a:t>44.88%</a:t>
                      </a:r>
                    </a:p>
                  </a:txBody>
                  <a:tcPr/>
                </a:tc>
                <a:tc>
                  <a:txBody>
                    <a:bodyPr/>
                    <a:lstStyle/>
                    <a:p>
                      <a:r>
                        <a:rPr lang="en-US" sz="1000"/>
                        <a:t>24371</a:t>
                      </a:r>
                    </a:p>
                  </a:txBody>
                  <a:tcPr/>
                </a:tc>
                <a:tc>
                  <a:txBody>
                    <a:bodyPr/>
                    <a:lstStyle/>
                    <a:p>
                      <a:r>
                        <a:rPr lang="en-US" sz="1000"/>
                        <a:t>67635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71560499"/>
                  </a:ext>
                </a:extLst>
              </a:tr>
              <a:tr h="370840">
                <a:tc>
                  <a:txBody>
                    <a:bodyPr/>
                    <a:lstStyle/>
                    <a:p>
                      <a:r>
                        <a:rPr lang="de-DE" sz="1000" b="1"/>
                        <a:t>NDR 2 - 2017-11-07 16:18:02</a:t>
                      </a:r>
                      <a:r>
                        <a:rPr lang="de-DE" sz="1000"/>
                        <a:t>
STOP! Es ist Zeit für eure Musikwünsch für den NDR 2 Hitmix. Was wollt ihr hören? 🎧 🎼 😻</a:t>
                      </a:r>
                      <a:endParaRPr lang="en-US" sz="1000"/>
                    </a:p>
                  </a:txBody>
                  <a:tcPr/>
                </a:tc>
                <a:tc>
                  <a:txBody>
                    <a:bodyPr/>
                    <a:lstStyle/>
                    <a:p>
                      <a:r>
                        <a:rPr lang="en-US" sz="1000"/>
                        <a:t>32.61%</a:t>
                      </a:r>
                    </a:p>
                  </a:txBody>
                  <a:tcPr/>
                </a:tc>
                <a:tc>
                  <a:txBody>
                    <a:bodyPr/>
                    <a:lstStyle/>
                    <a:p>
                      <a:r>
                        <a:rPr lang="en-US" sz="1000"/>
                        <a:t>32.61%</a:t>
                      </a:r>
                    </a:p>
                  </a:txBody>
                  <a:tcPr/>
                </a:tc>
                <a:tc>
                  <a:txBody>
                    <a:bodyPr/>
                    <a:lstStyle/>
                    <a:p>
                      <a:r>
                        <a:rPr lang="en-US" sz="1000"/>
                        <a:t>8558</a:t>
                      </a:r>
                    </a:p>
                  </a:txBody>
                  <a:tcPr/>
                </a:tc>
                <a:tc>
                  <a:txBody>
                    <a:bodyPr/>
                    <a:lstStyle/>
                    <a:p>
                      <a:r>
                        <a:rPr lang="en-US" sz="1000"/>
                        <a:t>25375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22341657"/>
                  </a:ext>
                </a:extLst>
              </a:tr>
              <a:tr h="370840">
                <a:tc>
                  <a:txBody>
                    <a:bodyPr/>
                    <a:lstStyle/>
                    <a:p>
                      <a:r>
                        <a:rPr lang="de-DE" sz="1000" b="1"/>
                        <a:t>NDR 2 - 2017-10-28 17:00:00</a:t>
                      </a:r>
                      <a:r>
                        <a:rPr lang="de-DE" sz="1000"/>
                        <a:t>
So geht's: WhatsApp-Nachrichten zurückrufen!</a:t>
                      </a:r>
                      <a:endParaRPr lang="en-US" sz="1000"/>
                    </a:p>
                  </a:txBody>
                  <a:tcPr/>
                </a:tc>
                <a:tc>
                  <a:txBody>
                    <a:bodyPr/>
                    <a:lstStyle/>
                    <a:p>
                      <a:r>
                        <a:rPr lang="en-US" sz="1000"/>
                        <a:t>29.17%</a:t>
                      </a:r>
                    </a:p>
                  </a:txBody>
                  <a:tcPr/>
                </a:tc>
                <a:tc>
                  <a:txBody>
                    <a:bodyPr/>
                    <a:lstStyle/>
                    <a:p>
                      <a:r>
                        <a:rPr lang="en-US" sz="1000"/>
                        <a:t>38.66%</a:t>
                      </a:r>
                    </a:p>
                  </a:txBody>
                  <a:tcPr/>
                </a:tc>
                <a:tc>
                  <a:txBody>
                    <a:bodyPr/>
                    <a:lstStyle/>
                    <a:p>
                      <a:r>
                        <a:rPr lang="en-US" sz="1000"/>
                        <a:t>40138</a:t>
                      </a:r>
                    </a:p>
                  </a:txBody>
                  <a:tcPr/>
                </a:tc>
                <a:tc>
                  <a:txBody>
                    <a:bodyPr/>
                    <a:lstStyle/>
                    <a:p>
                      <a:r>
                        <a:rPr lang="en-US" sz="1000"/>
                        <a:t>135512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27101475"/>
                  </a:ext>
                </a:extLst>
              </a:tr>
            </a:tbl>
          </a:graphicData>
        </a:graphic>
      </p:graphicFrame>
      <p:sp>
        <p:nvSpPr>
          <p:cNvPr id="4" name="Text Placeholder 3">
            <a:extLst>
              <a:ext uri="{FF2B5EF4-FFF2-40B4-BE49-F238E27FC236}">
                <a16:creationId xmlns:a16="http://schemas.microsoft.com/office/drawing/2014/main" id="{E86CE0CF-6E35-4A9C-B601-04ADD8883BBA}"/>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2933862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15A41-4ECB-4648-A6DD-F1A4FA4FF149}"/>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DEE4C71C-4F58-4A75-8E9B-B66B5B9B69FB}"/>
              </a:ext>
            </a:extLst>
          </p:cNvPr>
          <p:cNvGraphicFramePr>
            <a:graphicFrameLocks noGrp="1"/>
          </p:cNvGraphicFramePr>
          <p:nvPr>
            <p:ph type="tbl" sz="quarter" idx="13"/>
            <p:extLst>
              <p:ext uri="{D42A27DB-BD31-4B8C-83A1-F6EECF244321}">
                <p14:modId xmlns:p14="http://schemas.microsoft.com/office/powerpoint/2010/main" val="3170610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75878295"/>
                    </a:ext>
                  </a:extLst>
                </a:gridCol>
                <a:gridCol w="822960">
                  <a:extLst>
                    <a:ext uri="{9D8B030D-6E8A-4147-A177-3AD203B41FA5}">
                      <a16:colId xmlns:a16="http://schemas.microsoft.com/office/drawing/2014/main" val="144268620"/>
                    </a:ext>
                  </a:extLst>
                </a:gridCol>
                <a:gridCol w="822960">
                  <a:extLst>
                    <a:ext uri="{9D8B030D-6E8A-4147-A177-3AD203B41FA5}">
                      <a16:colId xmlns:a16="http://schemas.microsoft.com/office/drawing/2014/main" val="2654569570"/>
                    </a:ext>
                  </a:extLst>
                </a:gridCol>
                <a:gridCol w="822960">
                  <a:extLst>
                    <a:ext uri="{9D8B030D-6E8A-4147-A177-3AD203B41FA5}">
                      <a16:colId xmlns:a16="http://schemas.microsoft.com/office/drawing/2014/main" val="1034691524"/>
                    </a:ext>
                  </a:extLst>
                </a:gridCol>
                <a:gridCol w="822960">
                  <a:extLst>
                    <a:ext uri="{9D8B030D-6E8A-4147-A177-3AD203B41FA5}">
                      <a16:colId xmlns:a16="http://schemas.microsoft.com/office/drawing/2014/main" val="18568863"/>
                    </a:ext>
                  </a:extLst>
                </a:gridCol>
                <a:gridCol w="822960">
                  <a:extLst>
                    <a:ext uri="{9D8B030D-6E8A-4147-A177-3AD203B41FA5}">
                      <a16:colId xmlns:a16="http://schemas.microsoft.com/office/drawing/2014/main" val="1931420408"/>
                    </a:ext>
                  </a:extLst>
                </a:gridCol>
                <a:gridCol w="822960">
                  <a:extLst>
                    <a:ext uri="{9D8B030D-6E8A-4147-A177-3AD203B41FA5}">
                      <a16:colId xmlns:a16="http://schemas.microsoft.com/office/drawing/2014/main" val="397902331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534603165"/>
                  </a:ext>
                </a:extLst>
              </a:tr>
              <a:tr h="370840">
                <a:tc>
                  <a:txBody>
                    <a:bodyPr/>
                    <a:lstStyle/>
                    <a:p>
                      <a:r>
                        <a:rPr lang="de-DE" sz="1000" b="1"/>
                        <a:t>NDR 2 - 2017-11-13 06:00:48</a:t>
                      </a:r>
                      <a:r>
                        <a:rPr lang="de-DE" sz="1000"/>
                        <a:t>
Guten Morgen! 😜</a:t>
                      </a:r>
                      <a:endParaRPr lang="en-US" sz="1000"/>
                    </a:p>
                  </a:txBody>
                  <a:tcPr/>
                </a:tc>
                <a:tc>
                  <a:txBody>
                    <a:bodyPr/>
                    <a:lstStyle/>
                    <a:p>
                      <a:r>
                        <a:rPr lang="en-US" sz="1000"/>
                        <a:t>0.0%</a:t>
                      </a:r>
                    </a:p>
                  </a:txBody>
                  <a:tcPr/>
                </a:tc>
                <a:tc>
                  <a:txBody>
                    <a:bodyPr/>
                    <a:lstStyle/>
                    <a:p>
                      <a:r>
                        <a:rPr lang="en-US" sz="1000"/>
                        <a:t>33.3%</a:t>
                      </a:r>
                    </a:p>
                  </a:txBody>
                  <a:tcPr/>
                </a:tc>
                <a:tc>
                  <a:txBody>
                    <a:bodyPr/>
                    <a:lstStyle/>
                    <a:p>
                      <a:r>
                        <a:rPr lang="en-US" sz="1000"/>
                        <a:t>0</a:t>
                      </a:r>
                    </a:p>
                  </a:txBody>
                  <a:tcPr/>
                </a:tc>
                <a:tc>
                  <a:txBody>
                    <a:bodyPr/>
                    <a:lstStyle/>
                    <a:p>
                      <a:r>
                        <a:rPr lang="en-US" sz="1000"/>
                        <a:t>85281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64003455"/>
                  </a:ext>
                </a:extLst>
              </a:tr>
              <a:tr h="370840">
                <a:tc>
                  <a:txBody>
                    <a:bodyPr/>
                    <a:lstStyle/>
                    <a:p>
                      <a:r>
                        <a:rPr lang="de-DE" sz="1000" b="1"/>
                        <a:t>NDR 2 - 2017-11-09 18:44:40</a:t>
                      </a:r>
                      <a:r>
                        <a:rPr lang="de-DE" sz="1000"/>
                        <a:t>
Vor 28 Jahren fiel die Mauer! "Dieser 9. November ist ein historischer Tag."</a:t>
                      </a:r>
                      <a:endParaRPr lang="en-US" sz="1000"/>
                    </a:p>
                  </a:txBody>
                  <a:tcPr/>
                </a:tc>
                <a:tc>
                  <a:txBody>
                    <a:bodyPr/>
                    <a:lstStyle/>
                    <a:p>
                      <a:r>
                        <a:rPr lang="en-US" sz="1000"/>
                        <a:t>0.0%</a:t>
                      </a:r>
                    </a:p>
                  </a:txBody>
                  <a:tcPr/>
                </a:tc>
                <a:tc>
                  <a:txBody>
                    <a:bodyPr/>
                    <a:lstStyle/>
                    <a:p>
                      <a:r>
                        <a:rPr lang="en-US" sz="1000"/>
                        <a:t>28.1%</a:t>
                      </a:r>
                    </a:p>
                  </a:txBody>
                  <a:tcPr/>
                </a:tc>
                <a:tc>
                  <a:txBody>
                    <a:bodyPr/>
                    <a:lstStyle/>
                    <a:p>
                      <a:r>
                        <a:rPr lang="en-US" sz="1000"/>
                        <a:t>0</a:t>
                      </a:r>
                    </a:p>
                  </a:txBody>
                  <a:tcPr/>
                </a:tc>
                <a:tc>
                  <a:txBody>
                    <a:bodyPr/>
                    <a:lstStyle/>
                    <a:p>
                      <a:r>
                        <a:rPr lang="en-US" sz="1000"/>
                        <a:t>38835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27357832"/>
                  </a:ext>
                </a:extLst>
              </a:tr>
              <a:tr h="370840">
                <a:tc>
                  <a:txBody>
                    <a:bodyPr/>
                    <a:lstStyle/>
                    <a:p>
                      <a:r>
                        <a:rPr lang="de-DE" sz="1000" b="1"/>
                        <a:t>NDR 2 - 2017-11-14 11:22:26</a:t>
                      </a:r>
                      <a:r>
                        <a:rPr lang="de-DE" sz="1000"/>
                        <a:t>
Und die Schweden so... 👊🇸🇪</a:t>
                      </a:r>
                      <a:endParaRPr lang="en-US" sz="1000"/>
                    </a:p>
                  </a:txBody>
                  <a:tcPr/>
                </a:tc>
                <a:tc>
                  <a:txBody>
                    <a:bodyPr/>
                    <a:lstStyle/>
                    <a:p>
                      <a:r>
                        <a:rPr lang="en-US" sz="1000"/>
                        <a:t>0.0%</a:t>
                      </a:r>
                    </a:p>
                  </a:txBody>
                  <a:tcPr/>
                </a:tc>
                <a:tc>
                  <a:txBody>
                    <a:bodyPr/>
                    <a:lstStyle/>
                    <a:p>
                      <a:r>
                        <a:rPr lang="en-US" sz="1000"/>
                        <a:t>34.4%</a:t>
                      </a:r>
                    </a:p>
                  </a:txBody>
                  <a:tcPr/>
                </a:tc>
                <a:tc>
                  <a:txBody>
                    <a:bodyPr/>
                    <a:lstStyle/>
                    <a:p>
                      <a:r>
                        <a:rPr lang="en-US" sz="1000"/>
                        <a:t>0</a:t>
                      </a:r>
                    </a:p>
                  </a:txBody>
                  <a:tcPr/>
                </a:tc>
                <a:tc>
                  <a:txBody>
                    <a:bodyPr/>
                    <a:lstStyle/>
                    <a:p>
                      <a:r>
                        <a:rPr lang="en-US" sz="1000"/>
                        <a:t>32937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80158906"/>
                  </a:ext>
                </a:extLst>
              </a:tr>
              <a:tr h="370840">
                <a:tc>
                  <a:txBody>
                    <a:bodyPr/>
                    <a:lstStyle/>
                    <a:p>
                      <a:r>
                        <a:rPr lang="de-DE" sz="1000" b="1"/>
                        <a:t>NDR 2 - 2017-11-14 15:50:39</a:t>
                      </a:r>
                      <a:r>
                        <a:rPr lang="de-DE" sz="1000"/>
                        <a:t>
"Und wenn sich alles in Kreisen bewegt..." Vorfreude auf Johannes Oerding heute Abend in Osnabrück! 😍</a:t>
                      </a:r>
                      <a:endParaRPr lang="en-US" sz="1000"/>
                    </a:p>
                  </a:txBody>
                  <a:tcPr/>
                </a:tc>
                <a:tc>
                  <a:txBody>
                    <a:bodyPr/>
                    <a:lstStyle/>
                    <a:p>
                      <a:r>
                        <a:rPr lang="en-US" sz="1000"/>
                        <a:t>0.0%</a:t>
                      </a:r>
                    </a:p>
                  </a:txBody>
                  <a:tcPr/>
                </a:tc>
                <a:tc>
                  <a:txBody>
                    <a:bodyPr/>
                    <a:lstStyle/>
                    <a:p>
                      <a:r>
                        <a:rPr lang="en-US" sz="1000"/>
                        <a:t>25.4%</a:t>
                      </a:r>
                    </a:p>
                  </a:txBody>
                  <a:tcPr/>
                </a:tc>
                <a:tc>
                  <a:txBody>
                    <a:bodyPr/>
                    <a:lstStyle/>
                    <a:p>
                      <a:r>
                        <a:rPr lang="en-US" sz="1000"/>
                        <a:t>0</a:t>
                      </a:r>
                    </a:p>
                  </a:txBody>
                  <a:tcPr/>
                </a:tc>
                <a:tc>
                  <a:txBody>
                    <a:bodyPr/>
                    <a:lstStyle/>
                    <a:p>
                      <a:r>
                        <a:rPr lang="en-US" sz="1000"/>
                        <a:t>33787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86666381"/>
                  </a:ext>
                </a:extLst>
              </a:tr>
              <a:tr h="370840">
                <a:tc>
                  <a:txBody>
                    <a:bodyPr/>
                    <a:lstStyle/>
                    <a:p>
                      <a:r>
                        <a:rPr lang="de-DE" sz="1000" b="1"/>
                        <a:t>NDR 2 - 2017-11-20 20:38:37</a:t>
                      </a:r>
                      <a:r>
                        <a:rPr lang="de-DE" sz="1000"/>
                        <a:t>
Neuwahlen sind die eine Option. Aber wie funktioniert eigentlich eine Minderheitsregierung? Kurz erklärt:</a:t>
                      </a:r>
                      <a:endParaRPr lang="en-US" sz="1000"/>
                    </a:p>
                  </a:txBody>
                  <a:tcPr/>
                </a:tc>
                <a:tc>
                  <a:txBody>
                    <a:bodyPr/>
                    <a:lstStyle/>
                    <a:p>
                      <a:r>
                        <a:rPr lang="en-US" sz="1000"/>
                        <a:t>0.0%</a:t>
                      </a:r>
                    </a:p>
                  </a:txBody>
                  <a:tcPr/>
                </a:tc>
                <a:tc>
                  <a:txBody>
                    <a:bodyPr/>
                    <a:lstStyle/>
                    <a:p>
                      <a:r>
                        <a:rPr lang="en-US" sz="1000"/>
                        <a:t>23.2%</a:t>
                      </a:r>
                    </a:p>
                  </a:txBody>
                  <a:tcPr/>
                </a:tc>
                <a:tc>
                  <a:txBody>
                    <a:bodyPr/>
                    <a:lstStyle/>
                    <a:p>
                      <a:r>
                        <a:rPr lang="en-US" sz="1000"/>
                        <a:t>0</a:t>
                      </a:r>
                    </a:p>
                  </a:txBody>
                  <a:tcPr/>
                </a:tc>
                <a:tc>
                  <a:txBody>
                    <a:bodyPr/>
                    <a:lstStyle/>
                    <a:p>
                      <a:r>
                        <a:rPr lang="en-US" sz="1000"/>
                        <a:t>27631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58853119"/>
                  </a:ext>
                </a:extLst>
              </a:tr>
            </a:tbl>
          </a:graphicData>
        </a:graphic>
      </p:graphicFrame>
      <p:sp>
        <p:nvSpPr>
          <p:cNvPr id="4" name="Text Placeholder 3">
            <a:extLst>
              <a:ext uri="{FF2B5EF4-FFF2-40B4-BE49-F238E27FC236}">
                <a16:creationId xmlns:a16="http://schemas.microsoft.com/office/drawing/2014/main" id="{562A3B97-6254-47B2-A94B-BA3887A07816}"/>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3523238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6495A-F272-498C-A338-F425443C6F9C}"/>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C32AB120-48FF-4988-8782-5B046FBC3657}"/>
              </a:ext>
            </a:extLst>
          </p:cNvPr>
          <p:cNvGraphicFramePr>
            <a:graphicFrameLocks noGrp="1"/>
          </p:cNvGraphicFramePr>
          <p:nvPr>
            <p:ph type="tbl" sz="quarter" idx="13"/>
            <p:extLst>
              <p:ext uri="{D42A27DB-BD31-4B8C-83A1-F6EECF244321}">
                <p14:modId xmlns:p14="http://schemas.microsoft.com/office/powerpoint/2010/main" val="1170463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76787065"/>
                    </a:ext>
                  </a:extLst>
                </a:gridCol>
                <a:gridCol w="822960">
                  <a:extLst>
                    <a:ext uri="{9D8B030D-6E8A-4147-A177-3AD203B41FA5}">
                      <a16:colId xmlns:a16="http://schemas.microsoft.com/office/drawing/2014/main" val="1394200588"/>
                    </a:ext>
                  </a:extLst>
                </a:gridCol>
                <a:gridCol w="822960">
                  <a:extLst>
                    <a:ext uri="{9D8B030D-6E8A-4147-A177-3AD203B41FA5}">
                      <a16:colId xmlns:a16="http://schemas.microsoft.com/office/drawing/2014/main" val="2994785956"/>
                    </a:ext>
                  </a:extLst>
                </a:gridCol>
                <a:gridCol w="822960">
                  <a:extLst>
                    <a:ext uri="{9D8B030D-6E8A-4147-A177-3AD203B41FA5}">
                      <a16:colId xmlns:a16="http://schemas.microsoft.com/office/drawing/2014/main" val="1032652236"/>
                    </a:ext>
                  </a:extLst>
                </a:gridCol>
                <a:gridCol w="822960">
                  <a:extLst>
                    <a:ext uri="{9D8B030D-6E8A-4147-A177-3AD203B41FA5}">
                      <a16:colId xmlns:a16="http://schemas.microsoft.com/office/drawing/2014/main" val="1733171808"/>
                    </a:ext>
                  </a:extLst>
                </a:gridCol>
                <a:gridCol w="822960">
                  <a:extLst>
                    <a:ext uri="{9D8B030D-6E8A-4147-A177-3AD203B41FA5}">
                      <a16:colId xmlns:a16="http://schemas.microsoft.com/office/drawing/2014/main" val="231234683"/>
                    </a:ext>
                  </a:extLst>
                </a:gridCol>
                <a:gridCol w="411480">
                  <a:extLst>
                    <a:ext uri="{9D8B030D-6E8A-4147-A177-3AD203B41FA5}">
                      <a16:colId xmlns:a16="http://schemas.microsoft.com/office/drawing/2014/main" val="1650145203"/>
                    </a:ext>
                  </a:extLst>
                </a:gridCol>
                <a:gridCol w="822960">
                  <a:extLst>
                    <a:ext uri="{9D8B030D-6E8A-4147-A177-3AD203B41FA5}">
                      <a16:colId xmlns:a16="http://schemas.microsoft.com/office/drawing/2014/main" val="3781449990"/>
                    </a:ext>
                  </a:extLst>
                </a:gridCol>
                <a:gridCol w="822960">
                  <a:extLst>
                    <a:ext uri="{9D8B030D-6E8A-4147-A177-3AD203B41FA5}">
                      <a16:colId xmlns:a16="http://schemas.microsoft.com/office/drawing/2014/main" val="492783504"/>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243557404"/>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1160848</a:t>
                      </a:r>
                    </a:p>
                  </a:txBody>
                  <a:tcPr/>
                </a:tc>
                <a:tc>
                  <a:txBody>
                    <a:bodyPr/>
                    <a:lstStyle/>
                    <a:p>
                      <a:r>
                        <a:rPr lang="en-US" sz="1000"/>
                        <a:t>0</a:t>
                      </a:r>
                    </a:p>
                  </a:txBody>
                  <a:tcPr/>
                </a:tc>
                <a:tc>
                  <a:txBody>
                    <a:bodyPr/>
                    <a:lstStyle/>
                    <a:p>
                      <a:r>
                        <a:rPr lang="en-US" sz="1000"/>
                        <a:t>1091390</a:t>
                      </a:r>
                    </a:p>
                  </a:txBody>
                  <a:tcPr/>
                </a:tc>
                <a:tc>
                  <a:txBody>
                    <a:bodyPr/>
                    <a:lstStyle/>
                    <a:p>
                      <a:r>
                        <a:rPr lang="en-US" sz="1000"/>
                        <a:t>80098</a:t>
                      </a:r>
                    </a:p>
                  </a:txBody>
                  <a:tcPr/>
                </a:tc>
                <a:tc>
                  <a:txBody>
                    <a:bodyPr/>
                    <a:lstStyle/>
                    <a:p>
                      <a:r>
                        <a:rPr lang="en-US" sz="1000"/>
                        <a:t>1160848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81077627"/>
                  </a:ext>
                </a:extLst>
              </a:tr>
              <a:tr h="370840">
                <a:tc>
                  <a:txBody>
                    <a:bodyPr/>
                    <a:lstStyle/>
                    <a:p>
                      <a:r>
                        <a:rPr lang="de-DE" sz="1000" b="1"/>
                        <a:t>NDR 2 - 2017-11-14 10:22:45</a:t>
                      </a:r>
                      <a:r>
                        <a:rPr lang="de-DE" sz="1000"/>
                        <a:t>
Mama und Papa gefällt das.</a:t>
                      </a:r>
                      <a:endParaRPr lang="en-US" sz="1000"/>
                    </a:p>
                  </a:txBody>
                  <a:tcPr/>
                </a:tc>
                <a:tc>
                  <a:txBody>
                    <a:bodyPr/>
                    <a:lstStyle/>
                    <a:p>
                      <a:r>
                        <a:rPr lang="en-US" sz="1000"/>
                        <a:t>660378</a:t>
                      </a:r>
                    </a:p>
                  </a:txBody>
                  <a:tcPr/>
                </a:tc>
                <a:tc>
                  <a:txBody>
                    <a:bodyPr/>
                    <a:lstStyle/>
                    <a:p>
                      <a:r>
                        <a:rPr lang="en-US" sz="1000"/>
                        <a:t>0</a:t>
                      </a:r>
                    </a:p>
                  </a:txBody>
                  <a:tcPr/>
                </a:tc>
                <a:tc>
                  <a:txBody>
                    <a:bodyPr/>
                    <a:lstStyle/>
                    <a:p>
                      <a:r>
                        <a:rPr lang="en-US" sz="1000"/>
                        <a:t>589495</a:t>
                      </a:r>
                    </a:p>
                  </a:txBody>
                  <a:tcPr/>
                </a:tc>
                <a:tc>
                  <a:txBody>
                    <a:bodyPr/>
                    <a:lstStyle/>
                    <a:p>
                      <a:r>
                        <a:rPr lang="en-US" sz="1000"/>
                        <a:t>78682</a:t>
                      </a:r>
                    </a:p>
                  </a:txBody>
                  <a:tcPr/>
                </a:tc>
                <a:tc>
                  <a:txBody>
                    <a:bodyPr/>
                    <a:lstStyle/>
                    <a:p>
                      <a:r>
                        <a:rPr lang="en-US" sz="1000"/>
                        <a:t>660378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32159071"/>
                  </a:ext>
                </a:extLst>
              </a:tr>
              <a:tr h="370840">
                <a:tc>
                  <a:txBody>
                    <a:bodyPr/>
                    <a:lstStyle/>
                    <a:p>
                      <a:r>
                        <a:rPr lang="de-DE" sz="1000" b="1"/>
                        <a:t>NDR 2 - 2017-12-11 18:44:00</a:t>
                      </a:r>
                      <a:r>
                        <a:rPr lang="de-DE" sz="1000"/>
                        <a:t>
Es schneit! Im Dezember!!!! Wir freuen uns schon auf die Sondersendungen.</a:t>
                      </a:r>
                      <a:endParaRPr lang="en-US" sz="1000"/>
                    </a:p>
                  </a:txBody>
                  <a:tcPr/>
                </a:tc>
                <a:tc>
                  <a:txBody>
                    <a:bodyPr/>
                    <a:lstStyle/>
                    <a:p>
                      <a:r>
                        <a:rPr lang="en-US" sz="1000"/>
                        <a:t>635693</a:t>
                      </a:r>
                    </a:p>
                  </a:txBody>
                  <a:tcPr/>
                </a:tc>
                <a:tc>
                  <a:txBody>
                    <a:bodyPr/>
                    <a:lstStyle/>
                    <a:p>
                      <a:r>
                        <a:rPr lang="en-US" sz="1000"/>
                        <a:t>0</a:t>
                      </a:r>
                    </a:p>
                  </a:txBody>
                  <a:tcPr/>
                </a:tc>
                <a:tc>
                  <a:txBody>
                    <a:bodyPr/>
                    <a:lstStyle/>
                    <a:p>
                      <a:r>
                        <a:rPr lang="en-US" sz="1000"/>
                        <a:t>361197</a:t>
                      </a:r>
                    </a:p>
                  </a:txBody>
                  <a:tcPr/>
                </a:tc>
                <a:tc>
                  <a:txBody>
                    <a:bodyPr/>
                    <a:lstStyle/>
                    <a:p>
                      <a:r>
                        <a:rPr lang="en-US" sz="1000"/>
                        <a:t>259408</a:t>
                      </a:r>
                    </a:p>
                  </a:txBody>
                  <a:tcPr/>
                </a:tc>
                <a:tc>
                  <a:txBody>
                    <a:bodyPr/>
                    <a:lstStyle/>
                    <a:p>
                      <a:r>
                        <a:rPr lang="en-US" sz="1000"/>
                        <a:t>635693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82734244"/>
                  </a:ext>
                </a:extLst>
              </a:tr>
              <a:tr h="370840">
                <a:tc>
                  <a:txBody>
                    <a:bodyPr/>
                    <a:lstStyle/>
                    <a:p>
                      <a:r>
                        <a:rPr lang="de-DE" sz="1000" b="1"/>
                        <a:t>NDR 2 - 2017-10-18 14:30:01</a:t>
                      </a:r>
                      <a:r>
                        <a:rPr lang="de-DE" sz="1000"/>
                        <a:t>
Was hören eigentlich die Bauern bei der Ernte? Eine Landwirtschaftsseite hat Landwirte gefragt und dabei kamen die "Erntehits 2017" heraus. Ton an und ab geht's 🎶😀🚜</a:t>
                      </a:r>
                      <a:endParaRPr lang="en-US" sz="1000"/>
                    </a:p>
                  </a:txBody>
                  <a:tcPr/>
                </a:tc>
                <a:tc>
                  <a:txBody>
                    <a:bodyPr/>
                    <a:lstStyle/>
                    <a:p>
                      <a:r>
                        <a:rPr lang="en-US" sz="1000"/>
                        <a:t>581925</a:t>
                      </a:r>
                    </a:p>
                  </a:txBody>
                  <a:tcPr/>
                </a:tc>
                <a:tc>
                  <a:txBody>
                    <a:bodyPr/>
                    <a:lstStyle/>
                    <a:p>
                      <a:r>
                        <a:rPr lang="en-US" sz="1000"/>
                        <a:t>0</a:t>
                      </a:r>
                    </a:p>
                  </a:txBody>
                  <a:tcPr/>
                </a:tc>
                <a:tc>
                  <a:txBody>
                    <a:bodyPr/>
                    <a:lstStyle/>
                    <a:p>
                      <a:r>
                        <a:rPr lang="en-US" sz="1000"/>
                        <a:t>499275</a:t>
                      </a:r>
                    </a:p>
                  </a:txBody>
                  <a:tcPr/>
                </a:tc>
                <a:tc>
                  <a:txBody>
                    <a:bodyPr/>
                    <a:lstStyle/>
                    <a:p>
                      <a:r>
                        <a:rPr lang="en-US" sz="1000"/>
                        <a:t>87613</a:t>
                      </a:r>
                    </a:p>
                  </a:txBody>
                  <a:tcPr/>
                </a:tc>
                <a:tc>
                  <a:txBody>
                    <a:bodyPr/>
                    <a:lstStyle/>
                    <a:p>
                      <a:r>
                        <a:rPr lang="en-US" sz="1000"/>
                        <a:t>581925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28487293"/>
                  </a:ext>
                </a:extLst>
              </a:tr>
              <a:tr h="370840">
                <a:tc>
                  <a:txBody>
                    <a:bodyPr/>
                    <a:lstStyle/>
                    <a:p>
                      <a:r>
                        <a:rPr lang="de-DE" sz="1000" b="1"/>
                        <a:t>NDR 2 - 2017-11-18 19:00:01</a:t>
                      </a:r>
                      <a:r>
                        <a:rPr lang="de-DE" sz="1000"/>
                        <a:t>
Sein Lachen ist einfach ansteckend: De Schwatten Ostfrees Jung Keno Veith auf der AGRITECHNICA 🚜.</a:t>
                      </a:r>
                      <a:endParaRPr lang="en-US" sz="1000"/>
                    </a:p>
                  </a:txBody>
                  <a:tcPr/>
                </a:tc>
                <a:tc>
                  <a:txBody>
                    <a:bodyPr/>
                    <a:lstStyle/>
                    <a:p>
                      <a:r>
                        <a:rPr lang="en-US" sz="1000"/>
                        <a:t>558748</a:t>
                      </a:r>
                    </a:p>
                  </a:txBody>
                  <a:tcPr/>
                </a:tc>
                <a:tc>
                  <a:txBody>
                    <a:bodyPr/>
                    <a:lstStyle/>
                    <a:p>
                      <a:r>
                        <a:rPr lang="en-US" sz="1000"/>
                        <a:t>0</a:t>
                      </a:r>
                    </a:p>
                  </a:txBody>
                  <a:tcPr/>
                </a:tc>
                <a:tc>
                  <a:txBody>
                    <a:bodyPr/>
                    <a:lstStyle/>
                    <a:p>
                      <a:r>
                        <a:rPr lang="en-US" sz="1000"/>
                        <a:t>36047</a:t>
                      </a:r>
                    </a:p>
                  </a:txBody>
                  <a:tcPr/>
                </a:tc>
                <a:tc>
                  <a:txBody>
                    <a:bodyPr/>
                    <a:lstStyle/>
                    <a:p>
                      <a:r>
                        <a:rPr lang="en-US" sz="1000"/>
                        <a:t>529000</a:t>
                      </a:r>
                    </a:p>
                  </a:txBody>
                  <a:tcPr/>
                </a:tc>
                <a:tc>
                  <a:txBody>
                    <a:bodyPr/>
                    <a:lstStyle/>
                    <a:p>
                      <a:r>
                        <a:rPr lang="en-US" sz="1000"/>
                        <a:t>558748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76115011"/>
                  </a:ext>
                </a:extLst>
              </a:tr>
            </a:tbl>
          </a:graphicData>
        </a:graphic>
      </p:graphicFrame>
      <p:sp>
        <p:nvSpPr>
          <p:cNvPr id="4" name="Text Placeholder 3">
            <a:extLst>
              <a:ext uri="{FF2B5EF4-FFF2-40B4-BE49-F238E27FC236}">
                <a16:creationId xmlns:a16="http://schemas.microsoft.com/office/drawing/2014/main" id="{0BDF14FC-07DB-4AD1-96CE-3378CEC1396D}"/>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2076618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A1C53-8FAC-4FFE-96DC-17B8AEFF8664}"/>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96FB1704-29A7-4332-9A16-CCCAA8001A8E}"/>
              </a:ext>
            </a:extLst>
          </p:cNvPr>
          <p:cNvGraphicFramePr>
            <a:graphicFrameLocks noGrp="1"/>
          </p:cNvGraphicFramePr>
          <p:nvPr>
            <p:ph type="tbl" sz="quarter" idx="13"/>
            <p:extLst>
              <p:ext uri="{D42A27DB-BD31-4B8C-83A1-F6EECF244321}">
                <p14:modId xmlns:p14="http://schemas.microsoft.com/office/powerpoint/2010/main" val="1760029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705856617"/>
                    </a:ext>
                  </a:extLst>
                </a:gridCol>
                <a:gridCol w="822960">
                  <a:extLst>
                    <a:ext uri="{9D8B030D-6E8A-4147-A177-3AD203B41FA5}">
                      <a16:colId xmlns:a16="http://schemas.microsoft.com/office/drawing/2014/main" val="3903111242"/>
                    </a:ext>
                  </a:extLst>
                </a:gridCol>
                <a:gridCol w="822960">
                  <a:extLst>
                    <a:ext uri="{9D8B030D-6E8A-4147-A177-3AD203B41FA5}">
                      <a16:colId xmlns:a16="http://schemas.microsoft.com/office/drawing/2014/main" val="358244188"/>
                    </a:ext>
                  </a:extLst>
                </a:gridCol>
                <a:gridCol w="822960">
                  <a:extLst>
                    <a:ext uri="{9D8B030D-6E8A-4147-A177-3AD203B41FA5}">
                      <a16:colId xmlns:a16="http://schemas.microsoft.com/office/drawing/2014/main" val="674355199"/>
                    </a:ext>
                  </a:extLst>
                </a:gridCol>
                <a:gridCol w="822960">
                  <a:extLst>
                    <a:ext uri="{9D8B030D-6E8A-4147-A177-3AD203B41FA5}">
                      <a16:colId xmlns:a16="http://schemas.microsoft.com/office/drawing/2014/main" val="4077961302"/>
                    </a:ext>
                  </a:extLst>
                </a:gridCol>
                <a:gridCol w="493776">
                  <a:extLst>
                    <a:ext uri="{9D8B030D-6E8A-4147-A177-3AD203B41FA5}">
                      <a16:colId xmlns:a16="http://schemas.microsoft.com/office/drawing/2014/main" val="1671484073"/>
                    </a:ext>
                  </a:extLst>
                </a:gridCol>
                <a:gridCol w="493776">
                  <a:extLst>
                    <a:ext uri="{9D8B030D-6E8A-4147-A177-3AD203B41FA5}">
                      <a16:colId xmlns:a16="http://schemas.microsoft.com/office/drawing/2014/main" val="4131653073"/>
                    </a:ext>
                  </a:extLst>
                </a:gridCol>
                <a:gridCol w="493776">
                  <a:extLst>
                    <a:ext uri="{9D8B030D-6E8A-4147-A177-3AD203B41FA5}">
                      <a16:colId xmlns:a16="http://schemas.microsoft.com/office/drawing/2014/main" val="413808466"/>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022884098"/>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82768</a:t>
                      </a:r>
                    </a:p>
                  </a:txBody>
                  <a:tcPr/>
                </a:tc>
                <a:tc>
                  <a:txBody>
                    <a:bodyPr/>
                    <a:lstStyle/>
                    <a:p>
                      <a:r>
                        <a:rPr lang="en-US" sz="1000"/>
                        <a:t>1160848</a:t>
                      </a:r>
                    </a:p>
                  </a:txBody>
                  <a:tcPr/>
                </a:tc>
                <a:tc>
                  <a:txBody>
                    <a:bodyPr/>
                    <a:lstStyle/>
                    <a:p>
                      <a:r>
                        <a:rPr lang="en-US" sz="1000"/>
                        <a:t>7.1%</a:t>
                      </a:r>
                    </a:p>
                  </a:txBody>
                  <a:tcPr/>
                </a:tc>
                <a:tc>
                  <a:txBody>
                    <a:bodyPr/>
                    <a:lstStyle/>
                    <a:p>
                      <a:r>
                        <a:rPr lang="en-US" sz="1000"/>
                        <a:t>5934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59536781"/>
                  </a:ext>
                </a:extLst>
              </a:tr>
              <a:tr h="370840">
                <a:tc>
                  <a:txBody>
                    <a:bodyPr/>
                    <a:lstStyle/>
                    <a:p>
                      <a:r>
                        <a:rPr lang="de-DE" sz="1000" b="1"/>
                        <a:t>NDR 2 - 2017-11-18 19:00:01</a:t>
                      </a:r>
                      <a:r>
                        <a:rPr lang="de-DE" sz="1000"/>
                        <a:t>
Sein Lachen ist einfach ansteckend: De Schwatten Ostfrees Jung Keno Veith auf der AGRITECHNICA 🚜.</a:t>
                      </a:r>
                      <a:endParaRPr lang="en-US" sz="1000"/>
                    </a:p>
                  </a:txBody>
                  <a:tcPr/>
                </a:tc>
                <a:tc>
                  <a:txBody>
                    <a:bodyPr/>
                    <a:lstStyle/>
                    <a:p>
                      <a:r>
                        <a:rPr lang="en-US" sz="1000"/>
                        <a:t>58962</a:t>
                      </a:r>
                    </a:p>
                  </a:txBody>
                  <a:tcPr/>
                </a:tc>
                <a:tc>
                  <a:txBody>
                    <a:bodyPr/>
                    <a:lstStyle/>
                    <a:p>
                      <a:r>
                        <a:rPr lang="en-US" sz="1000"/>
                        <a:t>558748</a:t>
                      </a:r>
                    </a:p>
                  </a:txBody>
                  <a:tcPr/>
                </a:tc>
                <a:tc>
                  <a:txBody>
                    <a:bodyPr/>
                    <a:lstStyle/>
                    <a:p>
                      <a:r>
                        <a:rPr lang="en-US" sz="1000"/>
                        <a:t>10.6%</a:t>
                      </a:r>
                    </a:p>
                  </a:txBody>
                  <a:tcPr/>
                </a:tc>
                <a:tc>
                  <a:txBody>
                    <a:bodyPr/>
                    <a:lstStyle/>
                    <a:p>
                      <a:r>
                        <a:rPr lang="en-US" sz="1000"/>
                        <a:t>2551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64329831"/>
                  </a:ext>
                </a:extLst>
              </a:tr>
              <a:tr h="370840">
                <a:tc>
                  <a:txBody>
                    <a:bodyPr/>
                    <a:lstStyle/>
                    <a:p>
                      <a:r>
                        <a:rPr lang="de-DE" sz="1000" b="1"/>
                        <a:t>NDR 2 - 2017-11-14 10:22:45</a:t>
                      </a:r>
                      <a:r>
                        <a:rPr lang="de-DE" sz="1000"/>
                        <a:t>
Mama und Papa gefällt das.</a:t>
                      </a:r>
                      <a:endParaRPr lang="en-US" sz="1000"/>
                    </a:p>
                  </a:txBody>
                  <a:tcPr/>
                </a:tc>
                <a:tc>
                  <a:txBody>
                    <a:bodyPr/>
                    <a:lstStyle/>
                    <a:p>
                      <a:r>
                        <a:rPr lang="en-US" sz="1000"/>
                        <a:t>56252</a:t>
                      </a:r>
                    </a:p>
                  </a:txBody>
                  <a:tcPr/>
                </a:tc>
                <a:tc>
                  <a:txBody>
                    <a:bodyPr/>
                    <a:lstStyle/>
                    <a:p>
                      <a:r>
                        <a:rPr lang="en-US" sz="1000"/>
                        <a:t>660378</a:t>
                      </a:r>
                    </a:p>
                  </a:txBody>
                  <a:tcPr/>
                </a:tc>
                <a:tc>
                  <a:txBody>
                    <a:bodyPr/>
                    <a:lstStyle/>
                    <a:p>
                      <a:r>
                        <a:rPr lang="en-US" sz="1000"/>
                        <a:t>8.5%</a:t>
                      </a:r>
                    </a:p>
                  </a:txBody>
                  <a:tcPr/>
                </a:tc>
                <a:tc>
                  <a:txBody>
                    <a:bodyPr/>
                    <a:lstStyle/>
                    <a:p>
                      <a:r>
                        <a:rPr lang="en-US" sz="1000"/>
                        <a:t>19156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92438731"/>
                  </a:ext>
                </a:extLst>
              </a:tr>
              <a:tr h="370840">
                <a:tc>
                  <a:txBody>
                    <a:bodyPr/>
                    <a:lstStyle/>
                    <a:p>
                      <a:r>
                        <a:rPr lang="de-DE" sz="1000" b="1"/>
                        <a:t>NDR 2 - 2017-10-18 14:30:01</a:t>
                      </a:r>
                      <a:r>
                        <a:rPr lang="de-DE" sz="1000"/>
                        <a:t>
Was hören eigentlich die Bauern bei der Ernte? Eine Landwirtschaftsseite hat Landwirte gefragt und dabei kamen die "Erntehits 2017" heraus. Ton an und ab geht's 🎶😀🚜</a:t>
                      </a:r>
                      <a:endParaRPr lang="en-US" sz="1000"/>
                    </a:p>
                  </a:txBody>
                  <a:tcPr/>
                </a:tc>
                <a:tc>
                  <a:txBody>
                    <a:bodyPr/>
                    <a:lstStyle/>
                    <a:p>
                      <a:r>
                        <a:rPr lang="en-US" sz="1000"/>
                        <a:t>45456</a:t>
                      </a:r>
                    </a:p>
                  </a:txBody>
                  <a:tcPr/>
                </a:tc>
                <a:tc>
                  <a:txBody>
                    <a:bodyPr/>
                    <a:lstStyle/>
                    <a:p>
                      <a:r>
                        <a:rPr lang="en-US" sz="1000"/>
                        <a:t>581925</a:t>
                      </a:r>
                    </a:p>
                  </a:txBody>
                  <a:tcPr/>
                </a:tc>
                <a:tc>
                  <a:txBody>
                    <a:bodyPr/>
                    <a:lstStyle/>
                    <a:p>
                      <a:r>
                        <a:rPr lang="en-US" sz="1000"/>
                        <a:t>7.8%</a:t>
                      </a:r>
                    </a:p>
                  </a:txBody>
                  <a:tcPr/>
                </a:tc>
                <a:tc>
                  <a:txBody>
                    <a:bodyPr/>
                    <a:lstStyle/>
                    <a:p>
                      <a:r>
                        <a:rPr lang="en-US" sz="1000"/>
                        <a:t>3118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57739490"/>
                  </a:ext>
                </a:extLst>
              </a:tr>
              <a:tr h="370840">
                <a:tc>
                  <a:txBody>
                    <a:bodyPr/>
                    <a:lstStyle/>
                    <a:p>
                      <a:r>
                        <a:rPr lang="de-DE" sz="1000" b="1"/>
                        <a:t>NDR 2 - 2017-12-11 10:23:25</a:t>
                      </a:r>
                      <a:r>
                        <a:rPr lang="de-DE" sz="1000"/>
                        <a:t>
Wer einen Festtagsbraten will, muss vorher eine Gans schlachten! Die Kollegen von Quarks wagten ein Experiment. Und? Noch Appetit?</a:t>
                      </a:r>
                      <a:endParaRPr lang="en-US" sz="1000"/>
                    </a:p>
                  </a:txBody>
                  <a:tcPr/>
                </a:tc>
                <a:tc>
                  <a:txBody>
                    <a:bodyPr/>
                    <a:lstStyle/>
                    <a:p>
                      <a:r>
                        <a:rPr lang="en-US" sz="1000"/>
                        <a:t>43752</a:t>
                      </a:r>
                    </a:p>
                  </a:txBody>
                  <a:tcPr/>
                </a:tc>
                <a:tc>
                  <a:txBody>
                    <a:bodyPr/>
                    <a:lstStyle/>
                    <a:p>
                      <a:r>
                        <a:rPr lang="en-US" sz="1000"/>
                        <a:t>426966</a:t>
                      </a:r>
                    </a:p>
                  </a:txBody>
                  <a:tcPr/>
                </a:tc>
                <a:tc>
                  <a:txBody>
                    <a:bodyPr/>
                    <a:lstStyle/>
                    <a:p>
                      <a:r>
                        <a:rPr lang="en-US" sz="1000"/>
                        <a:t>10.2%</a:t>
                      </a:r>
                    </a:p>
                  </a:txBody>
                  <a:tcPr/>
                </a:tc>
                <a:tc>
                  <a:txBody>
                    <a:bodyPr/>
                    <a:lstStyle/>
                    <a:p>
                      <a:r>
                        <a:rPr lang="en-US" sz="1000"/>
                        <a:t>5467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08993164"/>
                  </a:ext>
                </a:extLst>
              </a:tr>
            </a:tbl>
          </a:graphicData>
        </a:graphic>
      </p:graphicFrame>
      <p:sp>
        <p:nvSpPr>
          <p:cNvPr id="4" name="Text Placeholder 3">
            <a:extLst>
              <a:ext uri="{FF2B5EF4-FFF2-40B4-BE49-F238E27FC236}">
                <a16:creationId xmlns:a16="http://schemas.microsoft.com/office/drawing/2014/main" id="{2CA54CA1-9F2C-4523-B0AA-AD0966689D2D}"/>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29676211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26DB6-373A-4355-A43B-A713B2610E7A}"/>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679FDDDF-74F6-4722-9835-E6BED808AACB}"/>
              </a:ext>
            </a:extLst>
          </p:cNvPr>
          <p:cNvGraphicFramePr>
            <a:graphicFrameLocks noGrp="1"/>
          </p:cNvGraphicFramePr>
          <p:nvPr>
            <p:ph type="tbl" sz="quarter" idx="13"/>
            <p:extLst>
              <p:ext uri="{D42A27DB-BD31-4B8C-83A1-F6EECF244321}">
                <p14:modId xmlns:p14="http://schemas.microsoft.com/office/powerpoint/2010/main" val="1314011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42293970"/>
                    </a:ext>
                  </a:extLst>
                </a:gridCol>
                <a:gridCol w="822960">
                  <a:extLst>
                    <a:ext uri="{9D8B030D-6E8A-4147-A177-3AD203B41FA5}">
                      <a16:colId xmlns:a16="http://schemas.microsoft.com/office/drawing/2014/main" val="3523341457"/>
                    </a:ext>
                  </a:extLst>
                </a:gridCol>
                <a:gridCol w="822960">
                  <a:extLst>
                    <a:ext uri="{9D8B030D-6E8A-4147-A177-3AD203B41FA5}">
                      <a16:colId xmlns:a16="http://schemas.microsoft.com/office/drawing/2014/main" val="3668046970"/>
                    </a:ext>
                  </a:extLst>
                </a:gridCol>
                <a:gridCol w="822960">
                  <a:extLst>
                    <a:ext uri="{9D8B030D-6E8A-4147-A177-3AD203B41FA5}">
                      <a16:colId xmlns:a16="http://schemas.microsoft.com/office/drawing/2014/main" val="3283068824"/>
                    </a:ext>
                  </a:extLst>
                </a:gridCol>
                <a:gridCol w="822960">
                  <a:extLst>
                    <a:ext uri="{9D8B030D-6E8A-4147-A177-3AD203B41FA5}">
                      <a16:colId xmlns:a16="http://schemas.microsoft.com/office/drawing/2014/main" val="2188063302"/>
                    </a:ext>
                  </a:extLst>
                </a:gridCol>
                <a:gridCol w="822960">
                  <a:extLst>
                    <a:ext uri="{9D8B030D-6E8A-4147-A177-3AD203B41FA5}">
                      <a16:colId xmlns:a16="http://schemas.microsoft.com/office/drawing/2014/main" val="1842340410"/>
                    </a:ext>
                  </a:extLst>
                </a:gridCol>
                <a:gridCol w="822960">
                  <a:extLst>
                    <a:ext uri="{9D8B030D-6E8A-4147-A177-3AD203B41FA5}">
                      <a16:colId xmlns:a16="http://schemas.microsoft.com/office/drawing/2014/main" val="3367891553"/>
                    </a:ext>
                  </a:extLst>
                </a:gridCol>
                <a:gridCol w="822960">
                  <a:extLst>
                    <a:ext uri="{9D8B030D-6E8A-4147-A177-3AD203B41FA5}">
                      <a16:colId xmlns:a16="http://schemas.microsoft.com/office/drawing/2014/main" val="1181366218"/>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574489743"/>
                  </a:ext>
                </a:extLst>
              </a:tr>
              <a:tr h="370840">
                <a:tc>
                  <a:txBody>
                    <a:bodyPr/>
                    <a:lstStyle/>
                    <a:p>
                      <a:r>
                        <a:rPr lang="de-DE" sz="1000" b="1"/>
                        <a:t>NDR 2 - 2017-10-20 15:26:21</a:t>
                      </a:r>
                      <a:r>
                        <a:rPr lang="de-DE" sz="1000"/>
                        <a:t>
Jagdszenen in Heide: Zwei Wildschweine versetzen die Innenstadt in Angst und Schrecken. Die Überwachungskamera eines Optikers filmt eines davon.</a:t>
                      </a:r>
                      <a:endParaRPr lang="en-US" sz="1000"/>
                    </a:p>
                  </a:txBody>
                  <a:tcPr/>
                </a:tc>
                <a:tc>
                  <a:txBody>
                    <a:bodyPr/>
                    <a:lstStyle/>
                    <a:p>
                      <a:r>
                        <a:rPr lang="en-US" sz="1000"/>
                        <a:t>15.5%</a:t>
                      </a:r>
                    </a:p>
                  </a:txBody>
                  <a:tcPr/>
                </a:tc>
                <a:tc>
                  <a:txBody>
                    <a:bodyPr/>
                    <a:lstStyle/>
                    <a:p>
                      <a:r>
                        <a:rPr lang="en-US" sz="1000"/>
                        <a:t>10479</a:t>
                      </a:r>
                    </a:p>
                  </a:txBody>
                  <a:tcPr/>
                </a:tc>
                <a:tc>
                  <a:txBody>
                    <a:bodyPr/>
                    <a:lstStyle/>
                    <a:p>
                      <a:r>
                        <a:rPr lang="en-US" sz="1000"/>
                        <a:t>67635</a:t>
                      </a:r>
                    </a:p>
                  </a:txBody>
                  <a:tcPr/>
                </a:tc>
                <a:tc>
                  <a:txBody>
                    <a:bodyPr/>
                    <a:lstStyle/>
                    <a:p>
                      <a:r>
                        <a:rPr lang="en-US" sz="1000"/>
                        <a:t>402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15683350"/>
                  </a:ext>
                </a:extLst>
              </a:tr>
              <a:tr h="370840">
                <a:tc>
                  <a:txBody>
                    <a:bodyPr/>
                    <a:lstStyle/>
                    <a:p>
                      <a:r>
                        <a:rPr lang="de-DE" sz="1000" b="1"/>
                        <a:t>NDR 2 - 2017-12-20 19:09:17</a:t>
                      </a:r>
                      <a:r>
                        <a:rPr lang="de-DE" sz="1000"/>
                        <a:t>
"The Machine" hat seinem Namen alle Ehre gemacht! 😉🚘🙈</a:t>
                      </a:r>
                      <a:endParaRPr lang="en-US" sz="1000"/>
                    </a:p>
                  </a:txBody>
                  <a:tcPr/>
                </a:tc>
                <a:tc>
                  <a:txBody>
                    <a:bodyPr/>
                    <a:lstStyle/>
                    <a:p>
                      <a:r>
                        <a:rPr lang="en-US" sz="1000"/>
                        <a:t>15.5%</a:t>
                      </a:r>
                    </a:p>
                  </a:txBody>
                  <a:tcPr/>
                </a:tc>
                <a:tc>
                  <a:txBody>
                    <a:bodyPr/>
                    <a:lstStyle/>
                    <a:p>
                      <a:r>
                        <a:rPr lang="en-US" sz="1000"/>
                        <a:t>15960</a:t>
                      </a:r>
                    </a:p>
                  </a:txBody>
                  <a:tcPr/>
                </a:tc>
                <a:tc>
                  <a:txBody>
                    <a:bodyPr/>
                    <a:lstStyle/>
                    <a:p>
                      <a:r>
                        <a:rPr lang="en-US" sz="1000"/>
                        <a:t>103117</a:t>
                      </a:r>
                    </a:p>
                  </a:txBody>
                  <a:tcPr/>
                </a:tc>
                <a:tc>
                  <a:txBody>
                    <a:bodyPr/>
                    <a:lstStyle/>
                    <a:p>
                      <a:r>
                        <a:rPr lang="en-US" sz="1000"/>
                        <a:t>709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00349910"/>
                  </a:ext>
                </a:extLst>
              </a:tr>
              <a:tr h="370840">
                <a:tc>
                  <a:txBody>
                    <a:bodyPr/>
                    <a:lstStyle/>
                    <a:p>
                      <a:r>
                        <a:rPr lang="de-DE" sz="1000" b="1"/>
                        <a:t>NDR 2 - 2017-10-10 09:30:50</a:t>
                      </a:r>
                      <a:r>
                        <a:rPr lang="de-DE" sz="1000"/>
                        <a:t>
Die Wahl zum Jugendwort des Jahres läuft! Wie viele bekommt ihr heraus?</a:t>
                      </a:r>
                      <a:endParaRPr lang="en-US" sz="1000"/>
                    </a:p>
                  </a:txBody>
                  <a:tcPr/>
                </a:tc>
                <a:tc>
                  <a:txBody>
                    <a:bodyPr/>
                    <a:lstStyle/>
                    <a:p>
                      <a:r>
                        <a:rPr lang="en-US" sz="1000"/>
                        <a:t>15.5%</a:t>
                      </a:r>
                    </a:p>
                  </a:txBody>
                  <a:tcPr/>
                </a:tc>
                <a:tc>
                  <a:txBody>
                    <a:bodyPr/>
                    <a:lstStyle/>
                    <a:p>
                      <a:r>
                        <a:rPr lang="en-US" sz="1000"/>
                        <a:t>14446</a:t>
                      </a:r>
                    </a:p>
                  </a:txBody>
                  <a:tcPr/>
                </a:tc>
                <a:tc>
                  <a:txBody>
                    <a:bodyPr/>
                    <a:lstStyle/>
                    <a:p>
                      <a:r>
                        <a:rPr lang="en-US" sz="1000"/>
                        <a:t>93411</a:t>
                      </a:r>
                    </a:p>
                  </a:txBody>
                  <a:tcPr/>
                </a:tc>
                <a:tc>
                  <a:txBody>
                    <a:bodyPr/>
                    <a:lstStyle/>
                    <a:p>
                      <a:r>
                        <a:rPr lang="en-US" sz="1000"/>
                        <a:t>286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26088372"/>
                  </a:ext>
                </a:extLst>
              </a:tr>
              <a:tr h="370840">
                <a:tc>
                  <a:txBody>
                    <a:bodyPr/>
                    <a:lstStyle/>
                    <a:p>
                      <a:r>
                        <a:rPr lang="de-DE" sz="1000" b="1"/>
                        <a:t>NDR 2 - 2017-12-27 10:04:07</a:t>
                      </a:r>
                      <a:r>
                        <a:rPr lang="de-DE" sz="1000"/>
                        <a:t>
Das Beachvolleyball-Erfolgsduo Ludwig/Walkenhorst setzt 2018 aus - der Anlass ist ausgesprochen erfreulich! 👶😍🏐</a:t>
                      </a:r>
                      <a:endParaRPr lang="en-US" sz="1000"/>
                    </a:p>
                  </a:txBody>
                  <a:tcPr/>
                </a:tc>
                <a:tc>
                  <a:txBody>
                    <a:bodyPr/>
                    <a:lstStyle/>
                    <a:p>
                      <a:r>
                        <a:rPr lang="en-US" sz="1000"/>
                        <a:t>14.9%</a:t>
                      </a:r>
                    </a:p>
                  </a:txBody>
                  <a:tcPr/>
                </a:tc>
                <a:tc>
                  <a:txBody>
                    <a:bodyPr/>
                    <a:lstStyle/>
                    <a:p>
                      <a:r>
                        <a:rPr lang="en-US" sz="1000"/>
                        <a:t>7200</a:t>
                      </a:r>
                    </a:p>
                  </a:txBody>
                  <a:tcPr/>
                </a:tc>
                <a:tc>
                  <a:txBody>
                    <a:bodyPr/>
                    <a:lstStyle/>
                    <a:p>
                      <a:r>
                        <a:rPr lang="en-US" sz="1000"/>
                        <a:t>48473</a:t>
                      </a:r>
                    </a:p>
                  </a:txBody>
                  <a:tcPr/>
                </a:tc>
                <a:tc>
                  <a:txBody>
                    <a:bodyPr/>
                    <a:lstStyle/>
                    <a:p>
                      <a:r>
                        <a:rPr lang="en-US" sz="1000"/>
                        <a:t>195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9379804"/>
                  </a:ext>
                </a:extLst>
              </a:tr>
              <a:tr h="370840">
                <a:tc>
                  <a:txBody>
                    <a:bodyPr/>
                    <a:lstStyle/>
                    <a:p>
                      <a:r>
                        <a:rPr lang="de-DE" sz="1000" b="1"/>
                        <a:t>NDR 2 - 2017-11-22 11:28:01</a:t>
                      </a:r>
                      <a:r>
                        <a:rPr lang="de-DE" sz="1000"/>
                        <a:t>
Neugier wird belohnt! 😉</a:t>
                      </a:r>
                      <a:endParaRPr lang="en-US" sz="1000"/>
                    </a:p>
                  </a:txBody>
                  <a:tcPr/>
                </a:tc>
                <a:tc>
                  <a:txBody>
                    <a:bodyPr/>
                    <a:lstStyle/>
                    <a:p>
                      <a:r>
                        <a:rPr lang="en-US" sz="1000"/>
                        <a:t>12.8%</a:t>
                      </a:r>
                    </a:p>
                  </a:txBody>
                  <a:tcPr/>
                </a:tc>
                <a:tc>
                  <a:txBody>
                    <a:bodyPr/>
                    <a:lstStyle/>
                    <a:p>
                      <a:r>
                        <a:rPr lang="en-US" sz="1000"/>
                        <a:t>9914</a:t>
                      </a:r>
                    </a:p>
                  </a:txBody>
                  <a:tcPr/>
                </a:tc>
                <a:tc>
                  <a:txBody>
                    <a:bodyPr/>
                    <a:lstStyle/>
                    <a:p>
                      <a:r>
                        <a:rPr lang="en-US" sz="1000"/>
                        <a:t>77424</a:t>
                      </a:r>
                    </a:p>
                  </a:txBody>
                  <a:tcPr/>
                </a:tc>
                <a:tc>
                  <a:txBody>
                    <a:bodyPr/>
                    <a:lstStyle/>
                    <a:p>
                      <a:r>
                        <a:rPr lang="en-US" sz="1000"/>
                        <a:t>834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45543022"/>
                  </a:ext>
                </a:extLst>
              </a:tr>
            </a:tbl>
          </a:graphicData>
        </a:graphic>
      </p:graphicFrame>
      <p:sp>
        <p:nvSpPr>
          <p:cNvPr id="4" name="Text Placeholder 3">
            <a:extLst>
              <a:ext uri="{FF2B5EF4-FFF2-40B4-BE49-F238E27FC236}">
                <a16:creationId xmlns:a16="http://schemas.microsoft.com/office/drawing/2014/main" id="{7EFC8B31-D95B-4BF8-A392-EF35EE94BAEB}"/>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20977047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B73E7-9286-47A3-B898-25FB8F351CE3}"/>
              </a:ext>
            </a:extLst>
          </p:cNvPr>
          <p:cNvSpPr>
            <a:spLocks noGrp="1"/>
          </p:cNvSpPr>
          <p:nvPr>
            <p:ph type="title"/>
          </p:nvPr>
        </p:nvSpPr>
        <p:spPr/>
        <p:txBody>
          <a:bodyPr/>
          <a:lstStyle/>
          <a:p>
            <a:r>
              <a:rPr lang="de-DE"/>
              <a:t>Eigene Posts - I-Rate Aktive Nutzer-Flop - Export - 1 of 4</a:t>
            </a:r>
            <a:endParaRPr lang="en-US"/>
          </a:p>
        </p:txBody>
      </p:sp>
      <p:graphicFrame>
        <p:nvGraphicFramePr>
          <p:cNvPr id="5" name="Table Placeholder 4">
            <a:extLst>
              <a:ext uri="{FF2B5EF4-FFF2-40B4-BE49-F238E27FC236}">
                <a16:creationId xmlns:a16="http://schemas.microsoft.com/office/drawing/2014/main" id="{3F56C281-AB31-4DF5-8580-C9C80842ECEF}"/>
              </a:ext>
            </a:extLst>
          </p:cNvPr>
          <p:cNvGraphicFramePr>
            <a:graphicFrameLocks noGrp="1"/>
          </p:cNvGraphicFramePr>
          <p:nvPr>
            <p:ph type="tbl" sz="quarter" idx="13"/>
            <p:extLst>
              <p:ext uri="{D42A27DB-BD31-4B8C-83A1-F6EECF244321}">
                <p14:modId xmlns:p14="http://schemas.microsoft.com/office/powerpoint/2010/main" val="1077686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8766366"/>
                    </a:ext>
                  </a:extLst>
                </a:gridCol>
                <a:gridCol w="822960">
                  <a:extLst>
                    <a:ext uri="{9D8B030D-6E8A-4147-A177-3AD203B41FA5}">
                      <a16:colId xmlns:a16="http://schemas.microsoft.com/office/drawing/2014/main" val="3822124395"/>
                    </a:ext>
                  </a:extLst>
                </a:gridCol>
                <a:gridCol w="822960">
                  <a:extLst>
                    <a:ext uri="{9D8B030D-6E8A-4147-A177-3AD203B41FA5}">
                      <a16:colId xmlns:a16="http://schemas.microsoft.com/office/drawing/2014/main" val="4136107335"/>
                    </a:ext>
                  </a:extLst>
                </a:gridCol>
                <a:gridCol w="822960">
                  <a:extLst>
                    <a:ext uri="{9D8B030D-6E8A-4147-A177-3AD203B41FA5}">
                      <a16:colId xmlns:a16="http://schemas.microsoft.com/office/drawing/2014/main" val="1590948978"/>
                    </a:ext>
                  </a:extLst>
                </a:gridCol>
                <a:gridCol w="822960">
                  <a:extLst>
                    <a:ext uri="{9D8B030D-6E8A-4147-A177-3AD203B41FA5}">
                      <a16:colId xmlns:a16="http://schemas.microsoft.com/office/drawing/2014/main" val="139730645"/>
                    </a:ext>
                  </a:extLst>
                </a:gridCol>
                <a:gridCol w="822960">
                  <a:extLst>
                    <a:ext uri="{9D8B030D-6E8A-4147-A177-3AD203B41FA5}">
                      <a16:colId xmlns:a16="http://schemas.microsoft.com/office/drawing/2014/main" val="1206829621"/>
                    </a:ext>
                  </a:extLst>
                </a:gridCol>
                <a:gridCol w="822960">
                  <a:extLst>
                    <a:ext uri="{9D8B030D-6E8A-4147-A177-3AD203B41FA5}">
                      <a16:colId xmlns:a16="http://schemas.microsoft.com/office/drawing/2014/main" val="3108969643"/>
                    </a:ext>
                  </a:extLst>
                </a:gridCol>
                <a:gridCol w="822960">
                  <a:extLst>
                    <a:ext uri="{9D8B030D-6E8A-4147-A177-3AD203B41FA5}">
                      <a16:colId xmlns:a16="http://schemas.microsoft.com/office/drawing/2014/main" val="3221625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6027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2 - 2017-12-19 20:30:28</a:t>
                      </a:r>
                      <a:r>
                        <a:rPr kumimoji="0" lang="de-DE" sz="1000" b="0" i="0" u="none" strike="noStrike" kern="1200" cap="none" spc="0" normalizeH="0" baseline="0" noProof="0">
                          <a:ln>
                            <a:noFill/>
                          </a:ln>
                          <a:solidFill>
                            <a:prstClr val="black"/>
                          </a:solidFill>
                          <a:effectLst/>
                          <a:uLnTx/>
                          <a:uFillTx/>
                          <a:latin typeface="+mn-lt"/>
                          <a:ea typeface="+mn-ea"/>
                          <a:cs typeface="+mn-cs"/>
                        </a:rPr>
                        <a:t>
Gefühlvoll. eingängig, authentisch: Wir freuen uns auf Wincent Weiss im Hamburger Stadtpark! 
Karten gibt es ab 45,27 Euro zzgl. Gebühren im Vorverkauf an allen bekannten Vorverkaufsstellen.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9914055"/>
                  </a:ext>
                </a:extLst>
              </a:tr>
            </a:tbl>
          </a:graphicData>
        </a:graphic>
      </p:graphicFrame>
      <p:sp>
        <p:nvSpPr>
          <p:cNvPr id="4" name="Text Placeholder 3">
            <a:extLst>
              <a:ext uri="{FF2B5EF4-FFF2-40B4-BE49-F238E27FC236}">
                <a16:creationId xmlns:a16="http://schemas.microsoft.com/office/drawing/2014/main" id="{F74E1984-DBF7-467A-B625-20A5961870D6}"/>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14697892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0B644-DB43-467F-AD42-BE2F3857664C}"/>
              </a:ext>
            </a:extLst>
          </p:cNvPr>
          <p:cNvSpPr>
            <a:spLocks noGrp="1"/>
          </p:cNvSpPr>
          <p:nvPr>
            <p:ph type="title"/>
          </p:nvPr>
        </p:nvSpPr>
        <p:spPr/>
        <p:txBody>
          <a:bodyPr/>
          <a:lstStyle/>
          <a:p>
            <a:r>
              <a:rPr lang="de-DE"/>
              <a:t>Eigene Posts - I-Rate Aktive Nutzer-Flop - Export - 2 of 4</a:t>
            </a:r>
            <a:endParaRPr lang="en-US"/>
          </a:p>
        </p:txBody>
      </p:sp>
      <p:graphicFrame>
        <p:nvGraphicFramePr>
          <p:cNvPr id="5" name="Table Placeholder 4">
            <a:extLst>
              <a:ext uri="{FF2B5EF4-FFF2-40B4-BE49-F238E27FC236}">
                <a16:creationId xmlns:a16="http://schemas.microsoft.com/office/drawing/2014/main" id="{662C060F-0F6E-460F-B692-A38B59DA8898}"/>
              </a:ext>
            </a:extLst>
          </p:cNvPr>
          <p:cNvGraphicFramePr>
            <a:graphicFrameLocks noGrp="1"/>
          </p:cNvGraphicFramePr>
          <p:nvPr>
            <p:ph type="tbl" sz="quarter" idx="13"/>
            <p:extLst>
              <p:ext uri="{D42A27DB-BD31-4B8C-83A1-F6EECF244321}">
                <p14:modId xmlns:p14="http://schemas.microsoft.com/office/powerpoint/2010/main" val="3184351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96748795"/>
                    </a:ext>
                  </a:extLst>
                </a:gridCol>
                <a:gridCol w="822960">
                  <a:extLst>
                    <a:ext uri="{9D8B030D-6E8A-4147-A177-3AD203B41FA5}">
                      <a16:colId xmlns:a16="http://schemas.microsoft.com/office/drawing/2014/main" val="3494193973"/>
                    </a:ext>
                  </a:extLst>
                </a:gridCol>
                <a:gridCol w="822960">
                  <a:extLst>
                    <a:ext uri="{9D8B030D-6E8A-4147-A177-3AD203B41FA5}">
                      <a16:colId xmlns:a16="http://schemas.microsoft.com/office/drawing/2014/main" val="1168184586"/>
                    </a:ext>
                  </a:extLst>
                </a:gridCol>
                <a:gridCol w="822960">
                  <a:extLst>
                    <a:ext uri="{9D8B030D-6E8A-4147-A177-3AD203B41FA5}">
                      <a16:colId xmlns:a16="http://schemas.microsoft.com/office/drawing/2014/main" val="3974319150"/>
                    </a:ext>
                  </a:extLst>
                </a:gridCol>
                <a:gridCol w="822960">
                  <a:extLst>
                    <a:ext uri="{9D8B030D-6E8A-4147-A177-3AD203B41FA5}">
                      <a16:colId xmlns:a16="http://schemas.microsoft.com/office/drawing/2014/main" val="1435117738"/>
                    </a:ext>
                  </a:extLst>
                </a:gridCol>
                <a:gridCol w="822960">
                  <a:extLst>
                    <a:ext uri="{9D8B030D-6E8A-4147-A177-3AD203B41FA5}">
                      <a16:colId xmlns:a16="http://schemas.microsoft.com/office/drawing/2014/main" val="95819923"/>
                    </a:ext>
                  </a:extLst>
                </a:gridCol>
                <a:gridCol w="822960">
                  <a:extLst>
                    <a:ext uri="{9D8B030D-6E8A-4147-A177-3AD203B41FA5}">
                      <a16:colId xmlns:a16="http://schemas.microsoft.com/office/drawing/2014/main" val="174278408"/>
                    </a:ext>
                  </a:extLst>
                </a:gridCol>
                <a:gridCol w="822960">
                  <a:extLst>
                    <a:ext uri="{9D8B030D-6E8A-4147-A177-3AD203B41FA5}">
                      <a16:colId xmlns:a16="http://schemas.microsoft.com/office/drawing/2014/main" val="3028659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04756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2 - 2017-12-04 16:44:39</a:t>
                      </a:r>
                      <a:r>
                        <a:rPr kumimoji="0" lang="de-DE" sz="1000" b="0" i="0" u="none" strike="noStrike" kern="1200" cap="none" spc="0" normalizeH="0" baseline="0" noProof="0">
                          <a:ln>
                            <a:noFill/>
                          </a:ln>
                          <a:solidFill>
                            <a:prstClr val="black"/>
                          </a:solidFill>
                          <a:effectLst/>
                          <a:uLnTx/>
                          <a:uFillTx/>
                          <a:latin typeface="+mn-lt"/>
                          <a:ea typeface="+mn-ea"/>
                          <a:cs typeface="+mn-cs"/>
                        </a:rPr>
                        <a:t>
Mit „Neon“ rückt Rea Garvey sein neues Album und seine nächste Arena-Tour in ein besonderes Licht. Vom 10. September bis 4. Oktober präsentiert der in Deutschland lebende Ire seine mitreißende Liveshow in 18 Städten.
Natürlich dürfen sich die Fans auch auf Hits aus den drei vorangegangen Solo-CDs freuen, allesamt Top 5-Charterfolge, die sich mehr als eine Million Mal verkauften.
Telekom Pre-Sale: 06.12.2017 I 10.00 Uhr   
Allgem. Vorverkaufsstart:  08.12.2017 I 10.00 Uhr 
* An allen bekannten Vorverkaufsstellen. Je nach Art der Ticketbestellung (VVK-Stelle, Telefon, Internet) können zusätzliche Gebühren für Bearbeitung und Versand hinzukommen. NDR 2 hat hierauf keinen Einfluss.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5356275"/>
                  </a:ext>
                </a:extLst>
              </a:tr>
            </a:tbl>
          </a:graphicData>
        </a:graphic>
      </p:graphicFrame>
      <p:sp>
        <p:nvSpPr>
          <p:cNvPr id="4" name="Text Placeholder 3">
            <a:extLst>
              <a:ext uri="{FF2B5EF4-FFF2-40B4-BE49-F238E27FC236}">
                <a16:creationId xmlns:a16="http://schemas.microsoft.com/office/drawing/2014/main" id="{39F8C924-C2C8-4B8D-899C-24FF3645F32F}"/>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1397280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FC87-D7AC-4279-BC32-D749BC7D4486}"/>
              </a:ext>
            </a:extLst>
          </p:cNvPr>
          <p:cNvSpPr>
            <a:spLocks noGrp="1"/>
          </p:cNvSpPr>
          <p:nvPr>
            <p:ph type="title"/>
          </p:nvPr>
        </p:nvSpPr>
        <p:spPr/>
        <p:txBody>
          <a:bodyPr/>
          <a:lstStyle/>
          <a:p>
            <a:r>
              <a:rPr lang="de-DE"/>
              <a:t>Eigene Posts - I-Rate Aktive Nutzer-Flop - Export - 3 of 4</a:t>
            </a:r>
            <a:endParaRPr lang="en-US"/>
          </a:p>
        </p:txBody>
      </p:sp>
      <p:graphicFrame>
        <p:nvGraphicFramePr>
          <p:cNvPr id="5" name="Table Placeholder 4">
            <a:extLst>
              <a:ext uri="{FF2B5EF4-FFF2-40B4-BE49-F238E27FC236}">
                <a16:creationId xmlns:a16="http://schemas.microsoft.com/office/drawing/2014/main" id="{6F32D29B-6E14-4619-AEE6-AA57F98F3A98}"/>
              </a:ext>
            </a:extLst>
          </p:cNvPr>
          <p:cNvGraphicFramePr>
            <a:graphicFrameLocks noGrp="1"/>
          </p:cNvGraphicFramePr>
          <p:nvPr>
            <p:ph type="tbl" sz="quarter" idx="13"/>
            <p:extLst>
              <p:ext uri="{D42A27DB-BD31-4B8C-83A1-F6EECF244321}">
                <p14:modId xmlns:p14="http://schemas.microsoft.com/office/powerpoint/2010/main" val="2525053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2280407"/>
                    </a:ext>
                  </a:extLst>
                </a:gridCol>
                <a:gridCol w="822960">
                  <a:extLst>
                    <a:ext uri="{9D8B030D-6E8A-4147-A177-3AD203B41FA5}">
                      <a16:colId xmlns:a16="http://schemas.microsoft.com/office/drawing/2014/main" val="3141336265"/>
                    </a:ext>
                  </a:extLst>
                </a:gridCol>
                <a:gridCol w="822960">
                  <a:extLst>
                    <a:ext uri="{9D8B030D-6E8A-4147-A177-3AD203B41FA5}">
                      <a16:colId xmlns:a16="http://schemas.microsoft.com/office/drawing/2014/main" val="2562773425"/>
                    </a:ext>
                  </a:extLst>
                </a:gridCol>
                <a:gridCol w="822960">
                  <a:extLst>
                    <a:ext uri="{9D8B030D-6E8A-4147-A177-3AD203B41FA5}">
                      <a16:colId xmlns:a16="http://schemas.microsoft.com/office/drawing/2014/main" val="875820072"/>
                    </a:ext>
                  </a:extLst>
                </a:gridCol>
                <a:gridCol w="822960">
                  <a:extLst>
                    <a:ext uri="{9D8B030D-6E8A-4147-A177-3AD203B41FA5}">
                      <a16:colId xmlns:a16="http://schemas.microsoft.com/office/drawing/2014/main" val="1547879088"/>
                    </a:ext>
                  </a:extLst>
                </a:gridCol>
                <a:gridCol w="822960">
                  <a:extLst>
                    <a:ext uri="{9D8B030D-6E8A-4147-A177-3AD203B41FA5}">
                      <a16:colId xmlns:a16="http://schemas.microsoft.com/office/drawing/2014/main" val="1613405741"/>
                    </a:ext>
                  </a:extLst>
                </a:gridCol>
                <a:gridCol w="822960">
                  <a:extLst>
                    <a:ext uri="{9D8B030D-6E8A-4147-A177-3AD203B41FA5}">
                      <a16:colId xmlns:a16="http://schemas.microsoft.com/office/drawing/2014/main" val="655661419"/>
                    </a:ext>
                  </a:extLst>
                </a:gridCol>
                <a:gridCol w="822960">
                  <a:extLst>
                    <a:ext uri="{9D8B030D-6E8A-4147-A177-3AD203B41FA5}">
                      <a16:colId xmlns:a16="http://schemas.microsoft.com/office/drawing/2014/main" val="1444473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3484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2 - 2017-10-20 12:07:54</a:t>
                      </a:r>
                      <a:r>
                        <a:rPr kumimoji="0" lang="en-US" sz="1000" b="0" i="0" u="none" strike="noStrike" kern="1200" cap="none" spc="0" normalizeH="0" baseline="0" noProof="0">
                          <a:ln>
                            <a:noFill/>
                          </a:ln>
                          <a:solidFill>
                            <a:prstClr val="black"/>
                          </a:solidFill>
                          <a:effectLst/>
                          <a:uLnTx/>
                          <a:uFillTx/>
                          <a:latin typeface="+mn-lt"/>
                          <a:ea typeface="+mn-ea"/>
                          <a:cs typeface="+mn-cs"/>
                        </a:rPr>
                        <a:t>
Der vierfache GRAMMY-Gewinner Sam Smith
avancierte binnen eines einzigen Jahres zum
Weltstar und ist der aktuelle König des Soul-
Pop. Im April 2018 kommt er auf seiner "The Thrill Of It All Tour" nach Hamburg - präsentiert von NDR 2.
Support: Lewis Capaldi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942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2 - 2017-10-30 09:04:26</a:t>
                      </a:r>
                      <a:r>
                        <a:rPr kumimoji="0" lang="de-DE" sz="1000" b="0" i="0" u="none" strike="noStrike" kern="1200" cap="none" spc="0" normalizeH="0" baseline="0" noProof="0">
                          <a:ln>
                            <a:noFill/>
                          </a:ln>
                          <a:solidFill>
                            <a:prstClr val="black"/>
                          </a:solidFill>
                          <a:effectLst/>
                          <a:uLnTx/>
                          <a:uFillTx/>
                          <a:latin typeface="+mn-lt"/>
                          <a:ea typeface="+mn-ea"/>
                          <a:cs typeface="+mn-cs"/>
                        </a:rPr>
                        <a:t>
Live-Shows von Billy Joel sind Meilensteine der Konzertgeschichte: Am 30. Juni bildet das Volksparkstadion den perfekten Open Air-Rahmen für das einzige Konzert im gesamten deutschsprachigen Raum!  
Allgem. Vorverkaufsstart:  03.11.2017 I 10.00 Uhr
Mehr Infos: http://www.ndr.de/ndr2/events/index.html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7662298"/>
                  </a:ext>
                </a:extLst>
              </a:tr>
            </a:tbl>
          </a:graphicData>
        </a:graphic>
      </p:graphicFrame>
      <p:sp>
        <p:nvSpPr>
          <p:cNvPr id="4" name="Text Placeholder 3">
            <a:extLst>
              <a:ext uri="{FF2B5EF4-FFF2-40B4-BE49-F238E27FC236}">
                <a16:creationId xmlns:a16="http://schemas.microsoft.com/office/drawing/2014/main" id="{FA2FBCA1-AEC9-492A-B335-3F1908F14B7B}"/>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1993617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D0B4A-7665-4255-999E-B81A6586E464}"/>
              </a:ext>
            </a:extLst>
          </p:cNvPr>
          <p:cNvSpPr>
            <a:spLocks noGrp="1"/>
          </p:cNvSpPr>
          <p:nvPr>
            <p:ph type="title"/>
          </p:nvPr>
        </p:nvSpPr>
        <p:spPr/>
        <p:txBody>
          <a:bodyPr/>
          <a:lstStyle/>
          <a:p>
            <a:r>
              <a:rPr lang="de-DE"/>
              <a:t>Eigene Posts - I-Rate Aktive Nutzer-Flop - Export - 4 of 4</a:t>
            </a:r>
            <a:endParaRPr lang="en-US"/>
          </a:p>
        </p:txBody>
      </p:sp>
      <p:graphicFrame>
        <p:nvGraphicFramePr>
          <p:cNvPr id="5" name="Table Placeholder 4">
            <a:extLst>
              <a:ext uri="{FF2B5EF4-FFF2-40B4-BE49-F238E27FC236}">
                <a16:creationId xmlns:a16="http://schemas.microsoft.com/office/drawing/2014/main" id="{971D94CE-84A0-44B3-A46E-B82D0A5AE4E2}"/>
              </a:ext>
            </a:extLst>
          </p:cNvPr>
          <p:cNvGraphicFramePr>
            <a:graphicFrameLocks noGrp="1"/>
          </p:cNvGraphicFramePr>
          <p:nvPr>
            <p:ph type="tbl" sz="quarter" idx="13"/>
            <p:extLst>
              <p:ext uri="{D42A27DB-BD31-4B8C-83A1-F6EECF244321}">
                <p14:modId xmlns:p14="http://schemas.microsoft.com/office/powerpoint/2010/main" val="254007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05825295"/>
                    </a:ext>
                  </a:extLst>
                </a:gridCol>
                <a:gridCol w="822960">
                  <a:extLst>
                    <a:ext uri="{9D8B030D-6E8A-4147-A177-3AD203B41FA5}">
                      <a16:colId xmlns:a16="http://schemas.microsoft.com/office/drawing/2014/main" val="1606434035"/>
                    </a:ext>
                  </a:extLst>
                </a:gridCol>
                <a:gridCol w="822960">
                  <a:extLst>
                    <a:ext uri="{9D8B030D-6E8A-4147-A177-3AD203B41FA5}">
                      <a16:colId xmlns:a16="http://schemas.microsoft.com/office/drawing/2014/main" val="4094047563"/>
                    </a:ext>
                  </a:extLst>
                </a:gridCol>
                <a:gridCol w="822960">
                  <a:extLst>
                    <a:ext uri="{9D8B030D-6E8A-4147-A177-3AD203B41FA5}">
                      <a16:colId xmlns:a16="http://schemas.microsoft.com/office/drawing/2014/main" val="3940398961"/>
                    </a:ext>
                  </a:extLst>
                </a:gridCol>
                <a:gridCol w="822960">
                  <a:extLst>
                    <a:ext uri="{9D8B030D-6E8A-4147-A177-3AD203B41FA5}">
                      <a16:colId xmlns:a16="http://schemas.microsoft.com/office/drawing/2014/main" val="3077195042"/>
                    </a:ext>
                  </a:extLst>
                </a:gridCol>
                <a:gridCol w="822960">
                  <a:extLst>
                    <a:ext uri="{9D8B030D-6E8A-4147-A177-3AD203B41FA5}">
                      <a16:colId xmlns:a16="http://schemas.microsoft.com/office/drawing/2014/main" val="1945817209"/>
                    </a:ext>
                  </a:extLst>
                </a:gridCol>
                <a:gridCol w="822960">
                  <a:extLst>
                    <a:ext uri="{9D8B030D-6E8A-4147-A177-3AD203B41FA5}">
                      <a16:colId xmlns:a16="http://schemas.microsoft.com/office/drawing/2014/main" val="649913026"/>
                    </a:ext>
                  </a:extLst>
                </a:gridCol>
                <a:gridCol w="822960">
                  <a:extLst>
                    <a:ext uri="{9D8B030D-6E8A-4147-A177-3AD203B41FA5}">
                      <a16:colId xmlns:a16="http://schemas.microsoft.com/office/drawing/2014/main" val="3194383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57389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2 - 2017-12-18 12:55:23</a:t>
                      </a:r>
                      <a:r>
                        <a:rPr kumimoji="0" lang="de-DE" sz="1000" b="0" i="0" u="none" strike="noStrike" kern="1200" cap="none" spc="0" normalizeH="0" baseline="0" noProof="0">
                          <a:ln>
                            <a:noFill/>
                          </a:ln>
                          <a:solidFill>
                            <a:prstClr val="black"/>
                          </a:solidFill>
                          <a:effectLst/>
                          <a:uLnTx/>
                          <a:uFillTx/>
                          <a:latin typeface="+mn-lt"/>
                          <a:ea typeface="+mn-ea"/>
                          <a:cs typeface="+mn-cs"/>
                        </a:rPr>
                        <a:t>
"Mr. Slowhand" kommt in den Norden! Eric Clapton ist ohne Zweifel einer der besten Gitarristen der Welt und seit über 50 Jahren im Geschäft - mit den Yardbirds, mit Cream und als Solokünstler. 2018 kommt er nur für zwei Auftritte nach Deutschland. NDR 2 freut sich, das Konzert in Hamburg zu präsentieren!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6765960"/>
                  </a:ext>
                </a:extLst>
              </a:tr>
            </a:tbl>
          </a:graphicData>
        </a:graphic>
      </p:graphicFrame>
      <p:sp>
        <p:nvSpPr>
          <p:cNvPr id="4" name="Text Placeholder 3">
            <a:extLst>
              <a:ext uri="{FF2B5EF4-FFF2-40B4-BE49-F238E27FC236}">
                <a16:creationId xmlns:a16="http://schemas.microsoft.com/office/drawing/2014/main" id="{18331439-CD63-424E-9C00-65950D2D4D00}"/>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10526331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7890D-8F3E-4057-BF57-388EA04A6F4E}"/>
              </a:ext>
            </a:extLst>
          </p:cNvPr>
          <p:cNvSpPr>
            <a:spLocks noGrp="1"/>
          </p:cNvSpPr>
          <p:nvPr>
            <p:ph type="title"/>
          </p:nvPr>
        </p:nvSpPr>
        <p:spPr/>
        <p:txBody>
          <a:bodyPr/>
          <a:lstStyle/>
          <a:p>
            <a:r>
              <a:rPr lang="de-DE"/>
              <a:t>Eigene Post - Summe Interaktionen - Export</a:t>
            </a:r>
            <a:endParaRPr lang="en-US"/>
          </a:p>
        </p:txBody>
      </p:sp>
      <p:graphicFrame>
        <p:nvGraphicFramePr>
          <p:cNvPr id="5" name="Table Placeholder 4">
            <a:extLst>
              <a:ext uri="{FF2B5EF4-FFF2-40B4-BE49-F238E27FC236}">
                <a16:creationId xmlns:a16="http://schemas.microsoft.com/office/drawing/2014/main" id="{E2941133-C7B2-44EF-8665-F35C28D27EAF}"/>
              </a:ext>
            </a:extLst>
          </p:cNvPr>
          <p:cNvGraphicFramePr>
            <a:graphicFrameLocks noGrp="1"/>
          </p:cNvGraphicFramePr>
          <p:nvPr>
            <p:ph type="tbl" sz="quarter" idx="13"/>
            <p:extLst>
              <p:ext uri="{D42A27DB-BD31-4B8C-83A1-F6EECF244321}">
                <p14:modId xmlns:p14="http://schemas.microsoft.com/office/powerpoint/2010/main" val="19281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77781635"/>
                    </a:ext>
                  </a:extLst>
                </a:gridCol>
                <a:gridCol w="822960">
                  <a:extLst>
                    <a:ext uri="{9D8B030D-6E8A-4147-A177-3AD203B41FA5}">
                      <a16:colId xmlns:a16="http://schemas.microsoft.com/office/drawing/2014/main" val="2711574714"/>
                    </a:ext>
                  </a:extLst>
                </a:gridCol>
                <a:gridCol w="822960">
                  <a:extLst>
                    <a:ext uri="{9D8B030D-6E8A-4147-A177-3AD203B41FA5}">
                      <a16:colId xmlns:a16="http://schemas.microsoft.com/office/drawing/2014/main" val="2386333339"/>
                    </a:ext>
                  </a:extLst>
                </a:gridCol>
                <a:gridCol w="822960">
                  <a:extLst>
                    <a:ext uri="{9D8B030D-6E8A-4147-A177-3AD203B41FA5}">
                      <a16:colId xmlns:a16="http://schemas.microsoft.com/office/drawing/2014/main" val="659669241"/>
                    </a:ext>
                  </a:extLst>
                </a:gridCol>
                <a:gridCol w="822960">
                  <a:extLst>
                    <a:ext uri="{9D8B030D-6E8A-4147-A177-3AD203B41FA5}">
                      <a16:colId xmlns:a16="http://schemas.microsoft.com/office/drawing/2014/main" val="857742519"/>
                    </a:ext>
                  </a:extLst>
                </a:gridCol>
                <a:gridCol w="822960">
                  <a:extLst>
                    <a:ext uri="{9D8B030D-6E8A-4147-A177-3AD203B41FA5}">
                      <a16:colId xmlns:a16="http://schemas.microsoft.com/office/drawing/2014/main" val="434501673"/>
                    </a:ext>
                  </a:extLst>
                </a:gridCol>
                <a:gridCol w="822960">
                  <a:extLst>
                    <a:ext uri="{9D8B030D-6E8A-4147-A177-3AD203B41FA5}">
                      <a16:colId xmlns:a16="http://schemas.microsoft.com/office/drawing/2014/main" val="2966029020"/>
                    </a:ext>
                  </a:extLst>
                </a:gridCol>
                <a:gridCol w="822960">
                  <a:extLst>
                    <a:ext uri="{9D8B030D-6E8A-4147-A177-3AD203B41FA5}">
                      <a16:colId xmlns:a16="http://schemas.microsoft.com/office/drawing/2014/main" val="930200687"/>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011749740"/>
                  </a:ext>
                </a:extLst>
              </a:tr>
              <a:tr h="370840">
                <a:tc>
                  <a:txBody>
                    <a:bodyPr/>
                    <a:lstStyle/>
                    <a:p>
                      <a:r>
                        <a:rPr lang="de-DE" sz="1000" b="1"/>
                        <a:t>NDR 2 - 2017-11-14 10:22:45</a:t>
                      </a:r>
                      <a:r>
                        <a:rPr lang="de-DE" sz="1000"/>
                        <a:t>
Mama und Papa gefällt das.</a:t>
                      </a:r>
                      <a:endParaRPr lang="en-US" sz="1000"/>
                    </a:p>
                  </a:txBody>
                  <a:tcPr/>
                </a:tc>
                <a:tc>
                  <a:txBody>
                    <a:bodyPr/>
                    <a:lstStyle/>
                    <a:p>
                      <a:r>
                        <a:rPr lang="en-US" sz="1000"/>
                        <a:t>22492</a:t>
                      </a:r>
                    </a:p>
                  </a:txBody>
                  <a:tcPr/>
                </a:tc>
                <a:tc>
                  <a:txBody>
                    <a:bodyPr/>
                    <a:lstStyle/>
                    <a:p>
                      <a:r>
                        <a:rPr lang="en-US" sz="1000"/>
                        <a:t>19156</a:t>
                      </a:r>
                    </a:p>
                  </a:txBody>
                  <a:tcPr/>
                </a:tc>
                <a:tc>
                  <a:txBody>
                    <a:bodyPr/>
                    <a:lstStyle/>
                    <a:p>
                      <a:r>
                        <a:rPr lang="en-US" sz="1000"/>
                        <a:t>1481</a:t>
                      </a:r>
                    </a:p>
                  </a:txBody>
                  <a:tcPr/>
                </a:tc>
                <a:tc>
                  <a:txBody>
                    <a:bodyPr/>
                    <a:lstStyle/>
                    <a:p>
                      <a:r>
                        <a:rPr lang="en-US" sz="1000"/>
                        <a:t>1855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06725684"/>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20010</a:t>
                      </a:r>
                    </a:p>
                  </a:txBody>
                  <a:tcPr/>
                </a:tc>
                <a:tc>
                  <a:txBody>
                    <a:bodyPr/>
                    <a:lstStyle/>
                    <a:p>
                      <a:r>
                        <a:rPr lang="en-US" sz="1000"/>
                        <a:t>5934</a:t>
                      </a:r>
                    </a:p>
                  </a:txBody>
                  <a:tcPr/>
                </a:tc>
                <a:tc>
                  <a:txBody>
                    <a:bodyPr/>
                    <a:lstStyle/>
                    <a:p>
                      <a:r>
                        <a:rPr lang="en-US" sz="1000"/>
                        <a:t>2123</a:t>
                      </a:r>
                    </a:p>
                  </a:txBody>
                  <a:tcPr/>
                </a:tc>
                <a:tc>
                  <a:txBody>
                    <a:bodyPr/>
                    <a:lstStyle/>
                    <a:p>
                      <a:r>
                        <a:rPr lang="en-US" sz="1000"/>
                        <a:t>11953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85375840"/>
                  </a:ext>
                </a:extLst>
              </a:tr>
              <a:tr h="370840">
                <a:tc>
                  <a:txBody>
                    <a:bodyPr/>
                    <a:lstStyle/>
                    <a:p>
                      <a:r>
                        <a:rPr lang="de-DE" sz="1000" b="1"/>
                        <a:t>NDR 2 - 2017-10-19 19:43:05</a:t>
                      </a:r>
                      <a:r>
                        <a:rPr lang="de-DE" sz="1000"/>
                        <a:t>
Das Insektensterben muss aufhören. Sonst kriegen wir richtige Probleme. 😐🐝🐛</a:t>
                      </a:r>
                      <a:endParaRPr lang="en-US" sz="1000"/>
                    </a:p>
                  </a:txBody>
                  <a:tcPr/>
                </a:tc>
                <a:tc>
                  <a:txBody>
                    <a:bodyPr/>
                    <a:lstStyle/>
                    <a:p>
                      <a:r>
                        <a:rPr lang="en-US" sz="1000"/>
                        <a:t>11994</a:t>
                      </a:r>
                    </a:p>
                  </a:txBody>
                  <a:tcPr/>
                </a:tc>
                <a:tc>
                  <a:txBody>
                    <a:bodyPr/>
                    <a:lstStyle/>
                    <a:p>
                      <a:r>
                        <a:rPr lang="en-US" sz="1000"/>
                        <a:t>7297</a:t>
                      </a:r>
                    </a:p>
                  </a:txBody>
                  <a:tcPr/>
                </a:tc>
                <a:tc>
                  <a:txBody>
                    <a:bodyPr/>
                    <a:lstStyle/>
                    <a:p>
                      <a:r>
                        <a:rPr lang="en-US" sz="1000"/>
                        <a:t>200</a:t>
                      </a:r>
                    </a:p>
                  </a:txBody>
                  <a:tcPr/>
                </a:tc>
                <a:tc>
                  <a:txBody>
                    <a:bodyPr/>
                    <a:lstStyle/>
                    <a:p>
                      <a:r>
                        <a:rPr lang="en-US" sz="1000"/>
                        <a:t>4497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95226465"/>
                  </a:ext>
                </a:extLst>
              </a:tr>
              <a:tr h="370840">
                <a:tc>
                  <a:txBody>
                    <a:bodyPr/>
                    <a:lstStyle/>
                    <a:p>
                      <a:r>
                        <a:rPr lang="de-DE" sz="1000" b="1"/>
                        <a:t>NDR 2 - 2017-12-11 10:23:25</a:t>
                      </a:r>
                      <a:r>
                        <a:rPr lang="de-DE" sz="1000"/>
                        <a:t>
Wer einen Festtagsbraten will, muss vorher eine Gans schlachten! Die Kollegen von Quarks wagten ein Experiment. Und? Noch Appetit?</a:t>
                      </a:r>
                      <a:endParaRPr lang="en-US" sz="1000"/>
                    </a:p>
                  </a:txBody>
                  <a:tcPr/>
                </a:tc>
                <a:tc>
                  <a:txBody>
                    <a:bodyPr/>
                    <a:lstStyle/>
                    <a:p>
                      <a:r>
                        <a:rPr lang="en-US" sz="1000"/>
                        <a:t>7922</a:t>
                      </a:r>
                    </a:p>
                  </a:txBody>
                  <a:tcPr/>
                </a:tc>
                <a:tc>
                  <a:txBody>
                    <a:bodyPr/>
                    <a:lstStyle/>
                    <a:p>
                      <a:r>
                        <a:rPr lang="en-US" sz="1000"/>
                        <a:t>5467</a:t>
                      </a:r>
                    </a:p>
                  </a:txBody>
                  <a:tcPr/>
                </a:tc>
                <a:tc>
                  <a:txBody>
                    <a:bodyPr/>
                    <a:lstStyle/>
                    <a:p>
                      <a:r>
                        <a:rPr lang="en-US" sz="1000"/>
                        <a:t>544</a:t>
                      </a:r>
                    </a:p>
                  </a:txBody>
                  <a:tcPr/>
                </a:tc>
                <a:tc>
                  <a:txBody>
                    <a:bodyPr/>
                    <a:lstStyle/>
                    <a:p>
                      <a:r>
                        <a:rPr lang="en-US" sz="1000"/>
                        <a:t>1911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7499026"/>
                  </a:ext>
                </a:extLst>
              </a:tr>
              <a:tr h="370840">
                <a:tc>
                  <a:txBody>
                    <a:bodyPr/>
                    <a:lstStyle/>
                    <a:p>
                      <a:r>
                        <a:rPr lang="de-DE" sz="1000" b="1"/>
                        <a:t>NDR 2 - 2017-12-11 18:44:00</a:t>
                      </a:r>
                      <a:r>
                        <a:rPr lang="de-DE" sz="1000"/>
                        <a:t>
Es schneit! Im Dezember!!!! Wir freuen uns schon auf die Sondersendungen.</a:t>
                      </a:r>
                      <a:endParaRPr lang="en-US" sz="1000"/>
                    </a:p>
                  </a:txBody>
                  <a:tcPr/>
                </a:tc>
                <a:tc>
                  <a:txBody>
                    <a:bodyPr/>
                    <a:lstStyle/>
                    <a:p>
                      <a:r>
                        <a:rPr lang="en-US" sz="1000"/>
                        <a:t>7279</a:t>
                      </a:r>
                    </a:p>
                  </a:txBody>
                  <a:tcPr/>
                </a:tc>
                <a:tc>
                  <a:txBody>
                    <a:bodyPr/>
                    <a:lstStyle/>
                    <a:p>
                      <a:r>
                        <a:rPr lang="en-US" sz="1000"/>
                        <a:t>4597</a:t>
                      </a:r>
                    </a:p>
                  </a:txBody>
                  <a:tcPr/>
                </a:tc>
                <a:tc>
                  <a:txBody>
                    <a:bodyPr/>
                    <a:lstStyle/>
                    <a:p>
                      <a:r>
                        <a:rPr lang="en-US" sz="1000"/>
                        <a:t>327</a:t>
                      </a:r>
                    </a:p>
                  </a:txBody>
                  <a:tcPr/>
                </a:tc>
                <a:tc>
                  <a:txBody>
                    <a:bodyPr/>
                    <a:lstStyle/>
                    <a:p>
                      <a:r>
                        <a:rPr lang="en-US" sz="1000"/>
                        <a:t>2355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86798810"/>
                  </a:ext>
                </a:extLst>
              </a:tr>
            </a:tbl>
          </a:graphicData>
        </a:graphic>
      </p:graphicFrame>
      <p:sp>
        <p:nvSpPr>
          <p:cNvPr id="4" name="Text Placeholder 3">
            <a:extLst>
              <a:ext uri="{FF2B5EF4-FFF2-40B4-BE49-F238E27FC236}">
                <a16:creationId xmlns:a16="http://schemas.microsoft.com/office/drawing/2014/main" id="{F933EF59-75DF-4EE5-B241-B43B61DE0A24}"/>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1017745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B9411-22BB-41A3-9DE7-A7A34ACC749A}"/>
              </a:ext>
            </a:extLst>
          </p:cNvPr>
          <p:cNvSpPr>
            <a:spLocks noGrp="1"/>
          </p:cNvSpPr>
          <p:nvPr>
            <p:ph type="title"/>
          </p:nvPr>
        </p:nvSpPr>
        <p:spPr/>
        <p:txBody>
          <a:bodyPr/>
          <a:lstStyle/>
          <a:p>
            <a:r>
              <a:rPr lang="en-US"/>
              <a:t>Eigene Posts - Reaktionen - Export</a:t>
            </a:r>
          </a:p>
        </p:txBody>
      </p:sp>
      <p:graphicFrame>
        <p:nvGraphicFramePr>
          <p:cNvPr id="5" name="Table Placeholder 4">
            <a:extLst>
              <a:ext uri="{FF2B5EF4-FFF2-40B4-BE49-F238E27FC236}">
                <a16:creationId xmlns:a16="http://schemas.microsoft.com/office/drawing/2014/main" id="{4C8DCBD4-8041-4D48-BC58-AF662FD2A4BC}"/>
              </a:ext>
            </a:extLst>
          </p:cNvPr>
          <p:cNvGraphicFramePr>
            <a:graphicFrameLocks noGrp="1"/>
          </p:cNvGraphicFramePr>
          <p:nvPr>
            <p:ph type="tbl" sz="quarter" idx="13"/>
            <p:extLst>
              <p:ext uri="{D42A27DB-BD31-4B8C-83A1-F6EECF244321}">
                <p14:modId xmlns:p14="http://schemas.microsoft.com/office/powerpoint/2010/main" val="3320536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116609246"/>
                    </a:ext>
                  </a:extLst>
                </a:gridCol>
                <a:gridCol w="822960">
                  <a:extLst>
                    <a:ext uri="{9D8B030D-6E8A-4147-A177-3AD203B41FA5}">
                      <a16:colId xmlns:a16="http://schemas.microsoft.com/office/drawing/2014/main" val="1834730243"/>
                    </a:ext>
                  </a:extLst>
                </a:gridCol>
                <a:gridCol w="493776">
                  <a:extLst>
                    <a:ext uri="{9D8B030D-6E8A-4147-A177-3AD203B41FA5}">
                      <a16:colId xmlns:a16="http://schemas.microsoft.com/office/drawing/2014/main" val="2716166550"/>
                    </a:ext>
                  </a:extLst>
                </a:gridCol>
                <a:gridCol w="493776">
                  <a:extLst>
                    <a:ext uri="{9D8B030D-6E8A-4147-A177-3AD203B41FA5}">
                      <a16:colId xmlns:a16="http://schemas.microsoft.com/office/drawing/2014/main" val="749891365"/>
                    </a:ext>
                  </a:extLst>
                </a:gridCol>
                <a:gridCol w="493776">
                  <a:extLst>
                    <a:ext uri="{9D8B030D-6E8A-4147-A177-3AD203B41FA5}">
                      <a16:colId xmlns:a16="http://schemas.microsoft.com/office/drawing/2014/main" val="1898270365"/>
                    </a:ext>
                  </a:extLst>
                </a:gridCol>
                <a:gridCol w="493776">
                  <a:extLst>
                    <a:ext uri="{9D8B030D-6E8A-4147-A177-3AD203B41FA5}">
                      <a16:colId xmlns:a16="http://schemas.microsoft.com/office/drawing/2014/main" val="2592961015"/>
                    </a:ext>
                  </a:extLst>
                </a:gridCol>
                <a:gridCol w="493776">
                  <a:extLst>
                    <a:ext uri="{9D8B030D-6E8A-4147-A177-3AD203B41FA5}">
                      <a16:colId xmlns:a16="http://schemas.microsoft.com/office/drawing/2014/main" val="312203606"/>
                    </a:ext>
                  </a:extLst>
                </a:gridCol>
                <a:gridCol w="493776">
                  <a:extLst>
                    <a:ext uri="{9D8B030D-6E8A-4147-A177-3AD203B41FA5}">
                      <a16:colId xmlns:a16="http://schemas.microsoft.com/office/drawing/2014/main" val="1504350229"/>
                    </a:ext>
                  </a:extLst>
                </a:gridCol>
                <a:gridCol w="493776">
                  <a:extLst>
                    <a:ext uri="{9D8B030D-6E8A-4147-A177-3AD203B41FA5}">
                      <a16:colId xmlns:a16="http://schemas.microsoft.com/office/drawing/2014/main" val="1346018651"/>
                    </a:ext>
                  </a:extLst>
                </a:gridCol>
                <a:gridCol w="493776">
                  <a:extLst>
                    <a:ext uri="{9D8B030D-6E8A-4147-A177-3AD203B41FA5}">
                      <a16:colId xmlns:a16="http://schemas.microsoft.com/office/drawing/2014/main" val="2590659500"/>
                    </a:ext>
                  </a:extLst>
                </a:gridCol>
                <a:gridCol w="493776">
                  <a:extLst>
                    <a:ext uri="{9D8B030D-6E8A-4147-A177-3AD203B41FA5}">
                      <a16:colId xmlns:a16="http://schemas.microsoft.com/office/drawing/2014/main" val="2186109448"/>
                    </a:ext>
                  </a:extLst>
                </a:gridCol>
              </a:tblGrid>
              <a:tr h="370840">
                <a:tc>
                  <a:txBody>
                    <a:bodyPr/>
                    <a:lstStyle/>
                    <a:p>
                      <a:r>
                        <a:rPr lang="en-US" sz="1000"/>
                        <a:t>Post</a:t>
                      </a:r>
                    </a:p>
                  </a:txBody>
                  <a:tcPr/>
                </a:tc>
                <a:tc>
                  <a:txBody>
                    <a:bodyPr/>
                    <a:lstStyle/>
                    <a:p>
                      <a:r>
                        <a:rPr lang="en-US" sz="1000"/>
                        <a:t>Reaktionen</a:t>
                      </a:r>
                    </a:p>
                  </a:txBody>
                  <a:tcPr/>
                </a:tc>
                <a:tc>
                  <a:txBody>
                    <a:bodyPr/>
                    <a:lstStyle/>
                    <a:p>
                      <a:r>
                        <a:rPr lang="en-US" sz="1000"/>
                        <a:t>like</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sorry</a:t>
                      </a:r>
                    </a:p>
                  </a:txBody>
                  <a:tcPr/>
                </a:tc>
                <a:tc>
                  <a:txBody>
                    <a:bodyPr/>
                    <a:lstStyle/>
                    <a:p>
                      <a:r>
                        <a:rPr lang="en-US" sz="1000"/>
                        <a:t>anger</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59319987"/>
                  </a:ext>
                </a:extLst>
              </a:tr>
              <a:tr h="370840">
                <a:tc>
                  <a:txBody>
                    <a:bodyPr/>
                    <a:lstStyle/>
                    <a:p>
                      <a:r>
                        <a:rPr lang="de-DE" sz="1000" b="1"/>
                        <a:t>NDR 2 - 2017-11-14 10:22:45</a:t>
                      </a:r>
                      <a:r>
                        <a:rPr lang="de-DE" sz="1000"/>
                        <a:t>
Mama und Papa gefällt das.</a:t>
                      </a:r>
                      <a:endParaRPr lang="en-US" sz="1000"/>
                    </a:p>
                  </a:txBody>
                  <a:tcPr/>
                </a:tc>
                <a:tc>
                  <a:txBody>
                    <a:bodyPr/>
                    <a:lstStyle/>
                    <a:p>
                      <a:r>
                        <a:rPr lang="en-US" sz="1000"/>
                        <a:t>19156</a:t>
                      </a:r>
                    </a:p>
                  </a:txBody>
                  <a:tcPr/>
                </a:tc>
                <a:tc>
                  <a:txBody>
                    <a:bodyPr/>
                    <a:lstStyle/>
                    <a:p>
                      <a:r>
                        <a:rPr lang="en-US" sz="1000"/>
                        <a:t>18345</a:t>
                      </a:r>
                    </a:p>
                  </a:txBody>
                  <a:tcPr/>
                </a:tc>
                <a:tc>
                  <a:txBody>
                    <a:bodyPr/>
                    <a:lstStyle/>
                    <a:p>
                      <a:r>
                        <a:rPr lang="en-US" sz="1000"/>
                        <a:t>340</a:t>
                      </a:r>
                    </a:p>
                  </a:txBody>
                  <a:tcPr/>
                </a:tc>
                <a:tc>
                  <a:txBody>
                    <a:bodyPr/>
                    <a:lstStyle/>
                    <a:p>
                      <a:r>
                        <a:rPr lang="en-US" sz="1000"/>
                        <a:t>361</a:t>
                      </a:r>
                    </a:p>
                  </a:txBody>
                  <a:tcPr/>
                </a:tc>
                <a:tc>
                  <a:txBody>
                    <a:bodyPr/>
                    <a:lstStyle/>
                    <a:p>
                      <a:r>
                        <a:rPr lang="en-US" sz="1000"/>
                        <a:t>52</a:t>
                      </a:r>
                    </a:p>
                  </a:txBody>
                  <a:tcPr/>
                </a:tc>
                <a:tc>
                  <a:txBody>
                    <a:bodyPr/>
                    <a:lstStyle/>
                    <a:p>
                      <a:r>
                        <a:rPr lang="en-US" sz="1000"/>
                        <a:t>16</a:t>
                      </a:r>
                    </a:p>
                  </a:txBody>
                  <a:tcPr/>
                </a:tc>
                <a:tc>
                  <a:txBody>
                    <a:bodyPr/>
                    <a:lstStyle/>
                    <a:p>
                      <a:r>
                        <a:rPr lang="en-US" sz="1000"/>
                        <a:t>42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62384699"/>
                  </a:ext>
                </a:extLst>
              </a:tr>
              <a:tr h="370840">
                <a:tc>
                  <a:txBody>
                    <a:bodyPr/>
                    <a:lstStyle/>
                    <a:p>
                      <a:r>
                        <a:rPr lang="de-DE" sz="1000" b="1"/>
                        <a:t>NDR 2 - 2017-10-19 19:43:05</a:t>
                      </a:r>
                      <a:r>
                        <a:rPr lang="de-DE" sz="1000"/>
                        <a:t>
Das Insektensterben muss aufhören. Sonst kriegen wir richtige Probleme. 😐🐝🐛
</a:t>
                      </a:r>
                      <a:r>
                        <a:rPr lang="de-DE" sz="1000" b="1"/>
                        <a:t>Attachment:</a:t>
                      </a:r>
                      <a:r>
                        <a:rPr lang="de-DE" sz="1000"/>
                        <a:t>
</a:t>
                      </a:r>
                      <a:r>
                        <a:rPr lang="de-DE" sz="1000" i="1"/>
                        <a:t>Name</a:t>
                      </a:r>
                      <a:r>
                        <a:rPr lang="de-DE" sz="1000"/>
                        <a:t>: Die Welt ohne Insekten</a:t>
                      </a:r>
                      <a:endParaRPr lang="en-US" sz="1000"/>
                    </a:p>
                  </a:txBody>
                  <a:tcPr/>
                </a:tc>
                <a:tc>
                  <a:txBody>
                    <a:bodyPr/>
                    <a:lstStyle/>
                    <a:p>
                      <a:r>
                        <a:rPr lang="en-US" sz="1000"/>
                        <a:t>7297</a:t>
                      </a:r>
                    </a:p>
                  </a:txBody>
                  <a:tcPr/>
                </a:tc>
                <a:tc>
                  <a:txBody>
                    <a:bodyPr/>
                    <a:lstStyle/>
                    <a:p>
                      <a:r>
                        <a:rPr lang="en-US" sz="1000"/>
                        <a:t>4542</a:t>
                      </a:r>
                    </a:p>
                  </a:txBody>
                  <a:tcPr/>
                </a:tc>
                <a:tc>
                  <a:txBody>
                    <a:bodyPr/>
                    <a:lstStyle/>
                    <a:p>
                      <a:r>
                        <a:rPr lang="en-US" sz="1000"/>
                        <a:t>45</a:t>
                      </a:r>
                    </a:p>
                  </a:txBody>
                  <a:tcPr/>
                </a:tc>
                <a:tc>
                  <a:txBody>
                    <a:bodyPr/>
                    <a:lstStyle/>
                    <a:p>
                      <a:r>
                        <a:rPr lang="en-US" sz="1000"/>
                        <a:t>130</a:t>
                      </a:r>
                    </a:p>
                  </a:txBody>
                  <a:tcPr/>
                </a:tc>
                <a:tc>
                  <a:txBody>
                    <a:bodyPr/>
                    <a:lstStyle/>
                    <a:p>
                      <a:r>
                        <a:rPr lang="en-US" sz="1000"/>
                        <a:t>11</a:t>
                      </a:r>
                    </a:p>
                  </a:txBody>
                  <a:tcPr/>
                </a:tc>
                <a:tc>
                  <a:txBody>
                    <a:bodyPr/>
                    <a:lstStyle/>
                    <a:p>
                      <a:r>
                        <a:rPr lang="en-US" sz="1000"/>
                        <a:t>2003</a:t>
                      </a:r>
                    </a:p>
                  </a:txBody>
                  <a:tcPr/>
                </a:tc>
                <a:tc>
                  <a:txBody>
                    <a:bodyPr/>
                    <a:lstStyle/>
                    <a:p>
                      <a:r>
                        <a:rPr lang="en-US" sz="1000"/>
                        <a:t>566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29302207"/>
                  </a:ext>
                </a:extLst>
              </a:tr>
              <a:tr h="370840">
                <a:tc>
                  <a:txBody>
                    <a:bodyPr/>
                    <a:lstStyle/>
                    <a:p>
                      <a:r>
                        <a:rPr lang="de-DE" sz="1000" b="1"/>
                        <a:t>NDR 2 - 2017-10-04 10:59:14</a:t>
                      </a:r>
                      <a:r>
                        <a:rPr lang="de-DE" sz="1000"/>
                        <a:t>
Vorsicht, fiese Betrugswelle! ❗️❗️
Zurzeit rufen verstärkt Nummern aus Burundi, Tunesien und dem Tschad auf deutschen Handys an. Wenn’s klingelt: nicht rangehen &amp; bloß nicht zurückrufen! Sonst wird’s teuer.
Bitte teilen!</a:t>
                      </a:r>
                      <a:endParaRPr lang="en-US" sz="1000"/>
                    </a:p>
                  </a:txBody>
                  <a:tcPr/>
                </a:tc>
                <a:tc>
                  <a:txBody>
                    <a:bodyPr/>
                    <a:lstStyle/>
                    <a:p>
                      <a:r>
                        <a:rPr lang="en-US" sz="1000"/>
                        <a:t>5934</a:t>
                      </a:r>
                    </a:p>
                  </a:txBody>
                  <a:tcPr/>
                </a:tc>
                <a:tc>
                  <a:txBody>
                    <a:bodyPr/>
                    <a:lstStyle/>
                    <a:p>
                      <a:r>
                        <a:rPr lang="en-US" sz="1000"/>
                        <a:t>3857</a:t>
                      </a:r>
                    </a:p>
                  </a:txBody>
                  <a:tcPr/>
                </a:tc>
                <a:tc>
                  <a:txBody>
                    <a:bodyPr/>
                    <a:lstStyle/>
                    <a:p>
                      <a:r>
                        <a:rPr lang="en-US" sz="1000"/>
                        <a:t>26</a:t>
                      </a:r>
                    </a:p>
                  </a:txBody>
                  <a:tcPr/>
                </a:tc>
                <a:tc>
                  <a:txBody>
                    <a:bodyPr/>
                    <a:lstStyle/>
                    <a:p>
                      <a:r>
                        <a:rPr lang="en-US" sz="1000"/>
                        <a:t>271</a:t>
                      </a:r>
                    </a:p>
                  </a:txBody>
                  <a:tcPr/>
                </a:tc>
                <a:tc>
                  <a:txBody>
                    <a:bodyPr/>
                    <a:lstStyle/>
                    <a:p>
                      <a:r>
                        <a:rPr lang="en-US" sz="1000"/>
                        <a:t>31</a:t>
                      </a:r>
                    </a:p>
                  </a:txBody>
                  <a:tcPr/>
                </a:tc>
                <a:tc>
                  <a:txBody>
                    <a:bodyPr/>
                    <a:lstStyle/>
                    <a:p>
                      <a:r>
                        <a:rPr lang="en-US" sz="1000"/>
                        <a:t>69</a:t>
                      </a:r>
                    </a:p>
                  </a:txBody>
                  <a:tcPr/>
                </a:tc>
                <a:tc>
                  <a:txBody>
                    <a:bodyPr/>
                    <a:lstStyle/>
                    <a:p>
                      <a:r>
                        <a:rPr lang="en-US" sz="1000"/>
                        <a:t>1680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55788572"/>
                  </a:ext>
                </a:extLst>
              </a:tr>
              <a:tr h="370840">
                <a:tc>
                  <a:txBody>
                    <a:bodyPr/>
                    <a:lstStyle/>
                    <a:p>
                      <a:r>
                        <a:rPr lang="de-DE" sz="1000" b="1"/>
                        <a:t>NDR 2 - 2017-12-11 10:23:25</a:t>
                      </a:r>
                      <a:r>
                        <a:rPr lang="de-DE" sz="1000"/>
                        <a:t>
Wer einen Festtagsbraten will, muss vorher eine Gans schlachten! Die Kollegen von Quarks wagten ein Experiment. Und? Noch Appetit?
</a:t>
                      </a:r>
                      <a:r>
                        <a:rPr lang="de-DE" sz="1000" b="1"/>
                        <a:t>Attachment:</a:t>
                      </a:r>
                      <a:r>
                        <a:rPr lang="de-DE" sz="1000"/>
                        <a:t>
</a:t>
                      </a:r>
                      <a:r>
                        <a:rPr lang="de-DE" sz="1000" i="1"/>
                        <a:t>Name</a:t>
                      </a:r>
                      <a:r>
                        <a:rPr lang="de-DE" sz="1000"/>
                        <a:t>: Experiment: Öffentliche Schlachtung</a:t>
                      </a:r>
                      <a:endParaRPr lang="en-US" sz="1000"/>
                    </a:p>
                  </a:txBody>
                  <a:tcPr/>
                </a:tc>
                <a:tc>
                  <a:txBody>
                    <a:bodyPr/>
                    <a:lstStyle/>
                    <a:p>
                      <a:r>
                        <a:rPr lang="en-US" sz="1000"/>
                        <a:t>5467</a:t>
                      </a:r>
                    </a:p>
                  </a:txBody>
                  <a:tcPr/>
                </a:tc>
                <a:tc>
                  <a:txBody>
                    <a:bodyPr/>
                    <a:lstStyle/>
                    <a:p>
                      <a:r>
                        <a:rPr lang="en-US" sz="1000"/>
                        <a:t>4726</a:t>
                      </a:r>
                    </a:p>
                  </a:txBody>
                  <a:tcPr/>
                </a:tc>
                <a:tc>
                  <a:txBody>
                    <a:bodyPr/>
                    <a:lstStyle/>
                    <a:p>
                      <a:r>
                        <a:rPr lang="en-US" sz="1000"/>
                        <a:t>52</a:t>
                      </a:r>
                    </a:p>
                  </a:txBody>
                  <a:tcPr/>
                </a:tc>
                <a:tc>
                  <a:txBody>
                    <a:bodyPr/>
                    <a:lstStyle/>
                    <a:p>
                      <a:r>
                        <a:rPr lang="en-US" sz="1000"/>
                        <a:t>108</a:t>
                      </a:r>
                    </a:p>
                  </a:txBody>
                  <a:tcPr/>
                </a:tc>
                <a:tc>
                  <a:txBody>
                    <a:bodyPr/>
                    <a:lstStyle/>
                    <a:p>
                      <a:r>
                        <a:rPr lang="en-US" sz="1000"/>
                        <a:t>43</a:t>
                      </a:r>
                    </a:p>
                  </a:txBody>
                  <a:tcPr/>
                </a:tc>
                <a:tc>
                  <a:txBody>
                    <a:bodyPr/>
                    <a:lstStyle/>
                    <a:p>
                      <a:r>
                        <a:rPr lang="en-US" sz="1000"/>
                        <a:t>351</a:t>
                      </a:r>
                    </a:p>
                  </a:txBody>
                  <a:tcPr/>
                </a:tc>
                <a:tc>
                  <a:txBody>
                    <a:bodyPr/>
                    <a:lstStyle/>
                    <a:p>
                      <a:r>
                        <a:rPr lang="en-US" sz="1000"/>
                        <a:t>187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69053235"/>
                  </a:ext>
                </a:extLst>
              </a:tr>
              <a:tr h="370840">
                <a:tc>
                  <a:txBody>
                    <a:bodyPr/>
                    <a:lstStyle/>
                    <a:p>
                      <a:r>
                        <a:rPr lang="de-DE" sz="1000" b="1"/>
                        <a:t>NDR 2 - 2017-12-24 14:56:40</a:t>
                      </a:r>
                      <a:r>
                        <a:rPr lang="de-DE" sz="1000"/>
                        <a:t>
Haben wir jemanden vergessen?</a:t>
                      </a:r>
                      <a:endParaRPr lang="en-US" sz="1000"/>
                    </a:p>
                  </a:txBody>
                  <a:tcPr/>
                </a:tc>
                <a:tc>
                  <a:txBody>
                    <a:bodyPr/>
                    <a:lstStyle/>
                    <a:p>
                      <a:r>
                        <a:rPr lang="en-US" sz="1000"/>
                        <a:t>4809</a:t>
                      </a:r>
                    </a:p>
                  </a:txBody>
                  <a:tcPr/>
                </a:tc>
                <a:tc>
                  <a:txBody>
                    <a:bodyPr/>
                    <a:lstStyle/>
                    <a:p>
                      <a:r>
                        <a:rPr lang="en-US" sz="1000"/>
                        <a:t>4563</a:t>
                      </a:r>
                    </a:p>
                  </a:txBody>
                  <a:tcPr/>
                </a:tc>
                <a:tc>
                  <a:txBody>
                    <a:bodyPr/>
                    <a:lstStyle/>
                    <a:p>
                      <a:r>
                        <a:rPr lang="en-US" sz="1000"/>
                        <a:t>233</a:t>
                      </a:r>
                    </a:p>
                  </a:txBody>
                  <a:tcPr/>
                </a:tc>
                <a:tc>
                  <a:txBody>
                    <a:bodyPr/>
                    <a:lstStyle/>
                    <a:p>
                      <a:r>
                        <a:rPr lang="en-US" sz="1000"/>
                        <a:t>6</a:t>
                      </a:r>
                    </a:p>
                  </a:txBody>
                  <a:tcPr/>
                </a:tc>
                <a:tc>
                  <a:txBody>
                    <a:bodyPr/>
                    <a:lstStyle/>
                    <a:p>
                      <a:r>
                        <a:rPr lang="en-US" sz="1000"/>
                        <a:t>3</a:t>
                      </a:r>
                    </a:p>
                  </a:txBody>
                  <a:tcPr/>
                </a:tc>
                <a:tc>
                  <a:txBody>
                    <a:bodyPr/>
                    <a:lstStyle/>
                    <a:p>
                      <a:r>
                        <a:rPr lang="en-US" sz="1000"/>
                        <a:t>2</a:t>
                      </a:r>
                    </a:p>
                  </a:txBody>
                  <a:tcPr/>
                </a:tc>
                <a:tc>
                  <a:txBody>
                    <a:bodyPr/>
                    <a:lstStyle/>
                    <a:p>
                      <a:r>
                        <a:rPr lang="en-US" sz="1000"/>
                        <a:t>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64855919"/>
                  </a:ext>
                </a:extLst>
              </a:tr>
            </a:tbl>
          </a:graphicData>
        </a:graphic>
      </p:graphicFrame>
      <p:sp>
        <p:nvSpPr>
          <p:cNvPr id="4" name="Text Placeholder 3">
            <a:extLst>
              <a:ext uri="{FF2B5EF4-FFF2-40B4-BE49-F238E27FC236}">
                <a16:creationId xmlns:a16="http://schemas.microsoft.com/office/drawing/2014/main" id="{6F52B766-5279-4CE8-BD5C-9931789A6027}"/>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2470447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9AB7B-9420-418E-9EF6-DE6A6D813B68}"/>
              </a:ext>
            </a:extLst>
          </p:cNvPr>
          <p:cNvSpPr>
            <a:spLocks noGrp="1"/>
          </p:cNvSpPr>
          <p:nvPr>
            <p:ph type="title"/>
          </p:nvPr>
        </p:nvSpPr>
        <p:spPr/>
        <p:txBody>
          <a:bodyPr/>
          <a:lstStyle/>
          <a:p>
            <a:r>
              <a:rPr lang="en-US"/>
              <a:t>Eigene Videos - Crossposts - Export</a:t>
            </a:r>
          </a:p>
        </p:txBody>
      </p:sp>
      <p:graphicFrame>
        <p:nvGraphicFramePr>
          <p:cNvPr id="5" name="Table Placeholder 4">
            <a:extLst>
              <a:ext uri="{FF2B5EF4-FFF2-40B4-BE49-F238E27FC236}">
                <a16:creationId xmlns:a16="http://schemas.microsoft.com/office/drawing/2014/main" id="{85EEA833-8056-4198-B1A3-CDA6C93E2BA7}"/>
              </a:ext>
            </a:extLst>
          </p:cNvPr>
          <p:cNvGraphicFramePr>
            <a:graphicFrameLocks noGrp="1"/>
          </p:cNvGraphicFramePr>
          <p:nvPr>
            <p:ph type="tbl" sz="quarter" idx="13"/>
            <p:extLst>
              <p:ext uri="{D42A27DB-BD31-4B8C-83A1-F6EECF244321}">
                <p14:modId xmlns:p14="http://schemas.microsoft.com/office/powerpoint/2010/main" val="444080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863134250"/>
                    </a:ext>
                  </a:extLst>
                </a:gridCol>
                <a:gridCol w="493776">
                  <a:extLst>
                    <a:ext uri="{9D8B030D-6E8A-4147-A177-3AD203B41FA5}">
                      <a16:colId xmlns:a16="http://schemas.microsoft.com/office/drawing/2014/main" val="3719964999"/>
                    </a:ext>
                  </a:extLst>
                </a:gridCol>
                <a:gridCol w="411480">
                  <a:extLst>
                    <a:ext uri="{9D8B030D-6E8A-4147-A177-3AD203B41FA5}">
                      <a16:colId xmlns:a16="http://schemas.microsoft.com/office/drawing/2014/main" val="3359023867"/>
                    </a:ext>
                  </a:extLst>
                </a:gridCol>
                <a:gridCol w="411480">
                  <a:extLst>
                    <a:ext uri="{9D8B030D-6E8A-4147-A177-3AD203B41FA5}">
                      <a16:colId xmlns:a16="http://schemas.microsoft.com/office/drawing/2014/main" val="3483429107"/>
                    </a:ext>
                  </a:extLst>
                </a:gridCol>
                <a:gridCol w="246888">
                  <a:extLst>
                    <a:ext uri="{9D8B030D-6E8A-4147-A177-3AD203B41FA5}">
                      <a16:colId xmlns:a16="http://schemas.microsoft.com/office/drawing/2014/main" val="2592283954"/>
                    </a:ext>
                  </a:extLst>
                </a:gridCol>
                <a:gridCol w="658368">
                  <a:extLst>
                    <a:ext uri="{9D8B030D-6E8A-4147-A177-3AD203B41FA5}">
                      <a16:colId xmlns:a16="http://schemas.microsoft.com/office/drawing/2014/main" val="1398497688"/>
                    </a:ext>
                  </a:extLst>
                </a:gridCol>
                <a:gridCol w="576072">
                  <a:extLst>
                    <a:ext uri="{9D8B030D-6E8A-4147-A177-3AD203B41FA5}">
                      <a16:colId xmlns:a16="http://schemas.microsoft.com/office/drawing/2014/main" val="2143321059"/>
                    </a:ext>
                  </a:extLst>
                </a:gridCol>
                <a:gridCol w="576072">
                  <a:extLst>
                    <a:ext uri="{9D8B030D-6E8A-4147-A177-3AD203B41FA5}">
                      <a16:colId xmlns:a16="http://schemas.microsoft.com/office/drawing/2014/main" val="1057719410"/>
                    </a:ext>
                  </a:extLst>
                </a:gridCol>
                <a:gridCol w="411480">
                  <a:extLst>
                    <a:ext uri="{9D8B030D-6E8A-4147-A177-3AD203B41FA5}">
                      <a16:colId xmlns:a16="http://schemas.microsoft.com/office/drawing/2014/main" val="293055846"/>
                    </a:ext>
                  </a:extLst>
                </a:gridCol>
                <a:gridCol w="658368">
                  <a:extLst>
                    <a:ext uri="{9D8B030D-6E8A-4147-A177-3AD203B41FA5}">
                      <a16:colId xmlns:a16="http://schemas.microsoft.com/office/drawing/2014/main" val="1372109101"/>
                    </a:ext>
                  </a:extLst>
                </a:gridCol>
                <a:gridCol w="329184">
                  <a:extLst>
                    <a:ext uri="{9D8B030D-6E8A-4147-A177-3AD203B41FA5}">
                      <a16:colId xmlns:a16="http://schemas.microsoft.com/office/drawing/2014/main" val="3673742518"/>
                    </a:ext>
                  </a:extLst>
                </a:gridCol>
                <a:gridCol w="493776">
                  <a:extLst>
                    <a:ext uri="{9D8B030D-6E8A-4147-A177-3AD203B41FA5}">
                      <a16:colId xmlns:a16="http://schemas.microsoft.com/office/drawing/2014/main" val="2478423114"/>
                    </a:ext>
                  </a:extLst>
                </a:gridCol>
                <a:gridCol w="329184">
                  <a:extLst>
                    <a:ext uri="{9D8B030D-6E8A-4147-A177-3AD203B41FA5}">
                      <a16:colId xmlns:a16="http://schemas.microsoft.com/office/drawing/2014/main" val="3192252153"/>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286387767"/>
                  </a:ext>
                </a:extLst>
              </a:tr>
              <a:tr h="370840">
                <a:tc>
                  <a:txBody>
                    <a:bodyPr/>
                    <a:lstStyle/>
                    <a:p>
                      <a:r>
                        <a:rPr lang="de-DE" sz="1000" b="1"/>
                        <a:t>NDR 2 - 2017-11-18 19:00:01</a:t>
                      </a:r>
                      <a:r>
                        <a:rPr lang="de-DE" sz="1000"/>
                        <a:t>
Sein Lachen ist einfach ansteckend: De Schwatten Ostfrees Jung Keno Veith auf der AGRITECHNICA 🚜.</a:t>
                      </a:r>
                      <a:endParaRPr lang="en-US" sz="1000"/>
                    </a:p>
                  </a:txBody>
                  <a:tcPr/>
                </a:tc>
                <a:tc>
                  <a:txBody>
                    <a:bodyPr/>
                    <a:lstStyle/>
                    <a:p>
                      <a:r>
                        <a:rPr lang="en-US" sz="1000"/>
                        <a:t>179603</a:t>
                      </a:r>
                    </a:p>
                  </a:txBody>
                  <a:tcPr/>
                </a:tc>
                <a:tc>
                  <a:txBody>
                    <a:bodyPr/>
                    <a:lstStyle/>
                    <a:p>
                      <a:r>
                        <a:rPr lang="en-US" sz="1000"/>
                        <a:t>0</a:t>
                      </a:r>
                    </a:p>
                  </a:txBody>
                  <a:tcPr/>
                </a:tc>
                <a:tc>
                  <a:txBody>
                    <a:bodyPr/>
                    <a:lstStyle/>
                    <a:p>
                      <a:r>
                        <a:rPr lang="en-US" sz="1000"/>
                        <a:t>252420</a:t>
                      </a:r>
                    </a:p>
                  </a:txBody>
                  <a:tcPr/>
                </a:tc>
                <a:tc>
                  <a:txBody>
                    <a:bodyPr/>
                    <a:lstStyle/>
                    <a:p>
                      <a:r>
                        <a:rPr lang="en-US" sz="1000"/>
                        <a:t>01:22</a:t>
                      </a:r>
                    </a:p>
                  </a:txBody>
                  <a:tcPr/>
                </a:tc>
                <a:tc>
                  <a:txBody>
                    <a:bodyPr/>
                    <a:lstStyle/>
                    <a:p>
                      <a:r>
                        <a:rPr lang="en-US" sz="1000"/>
                        <a:t>30%</a:t>
                      </a:r>
                    </a:p>
                  </a:txBody>
                  <a:tcPr/>
                </a:tc>
                <a:tc>
                  <a:txBody>
                    <a:bodyPr/>
                    <a:lstStyle/>
                    <a:p>
                      <a:r>
                        <a:rPr lang="en-US" sz="1000"/>
                        <a:t>0</a:t>
                      </a:r>
                    </a:p>
                  </a:txBody>
                  <a:tcPr/>
                </a:tc>
                <a:tc>
                  <a:txBody>
                    <a:bodyPr/>
                    <a:lstStyle/>
                    <a:p>
                      <a:r>
                        <a:rPr lang="en-US" sz="1000"/>
                        <a:t>241317</a:t>
                      </a:r>
                    </a:p>
                  </a:txBody>
                  <a:tcPr/>
                </a:tc>
                <a:tc>
                  <a:txBody>
                    <a:bodyPr/>
                    <a:lstStyle/>
                    <a:p>
                      <a:r>
                        <a:rPr lang="en-US" sz="1000"/>
                        <a:t>11103</a:t>
                      </a:r>
                    </a:p>
                  </a:txBody>
                  <a:tcPr/>
                </a:tc>
                <a:tc>
                  <a:txBody>
                    <a:bodyPr/>
                    <a:lstStyle/>
                    <a:p>
                      <a:r>
                        <a:rPr lang="en-US" sz="1000"/>
                        <a:t>558748</a:t>
                      </a:r>
                    </a:p>
                  </a:txBody>
                  <a:tcPr/>
                </a:tc>
                <a:tc>
                  <a:txBody>
                    <a:bodyPr/>
                    <a:lstStyle/>
                    <a:p>
                      <a:r>
                        <a:rPr lang="en-US" sz="1000"/>
                        <a:t>2340</a:t>
                      </a:r>
                    </a:p>
                  </a:txBody>
                  <a:tcPr/>
                </a:tc>
                <a:tc>
                  <a:txBody>
                    <a:bodyPr/>
                    <a:lstStyle/>
                    <a:p>
                      <a:r>
                        <a:rPr lang="en-US" sz="1000"/>
                        <a:t>164</a:t>
                      </a:r>
                    </a:p>
                  </a:txBody>
                  <a:tcPr/>
                </a:tc>
                <a:tc>
                  <a:txBody>
                    <a:bodyPr/>
                    <a:lstStyle/>
                    <a:p>
                      <a:r>
                        <a:rPr lang="en-US" sz="1000"/>
                        <a:t>223</a:t>
                      </a:r>
                    </a:p>
                  </a:txBody>
                  <a:tcPr/>
                </a:tc>
                <a:extLst>
                  <a:ext uri="{0D108BD9-81ED-4DB2-BD59-A6C34878D82A}">
                    <a16:rowId xmlns:a16="http://schemas.microsoft.com/office/drawing/2014/main" val="2259546071"/>
                  </a:ext>
                </a:extLst>
              </a:tr>
              <a:tr h="370840">
                <a:tc>
                  <a:txBody>
                    <a:bodyPr/>
                    <a:lstStyle/>
                    <a:p>
                      <a:r>
                        <a:rPr lang="de-DE" sz="1000" b="1"/>
                        <a:t>NDR 2 - 2017-12-11 10:23:25</a:t>
                      </a:r>
                      <a:r>
                        <a:rPr lang="de-DE" sz="1000"/>
                        <a:t>
Wer einen Festtagsbraten will, muss vorher eine Gans schlachten! Die Kollegen von Quarks wagten ein Experiment. Und? Noch Appetit?</a:t>
                      </a:r>
                      <a:endParaRPr lang="en-US" sz="1000"/>
                    </a:p>
                  </a:txBody>
                  <a:tcPr/>
                </a:tc>
                <a:tc>
                  <a:txBody>
                    <a:bodyPr/>
                    <a:lstStyle/>
                    <a:p>
                      <a:r>
                        <a:rPr lang="en-US" sz="1000"/>
                        <a:t>124209</a:t>
                      </a:r>
                    </a:p>
                  </a:txBody>
                  <a:tcPr/>
                </a:tc>
                <a:tc>
                  <a:txBody>
                    <a:bodyPr/>
                    <a:lstStyle/>
                    <a:p>
                      <a:r>
                        <a:rPr lang="en-US" sz="1000"/>
                        <a:t>0</a:t>
                      </a:r>
                    </a:p>
                  </a:txBody>
                  <a:tcPr/>
                </a:tc>
                <a:tc>
                  <a:txBody>
                    <a:bodyPr/>
                    <a:lstStyle/>
                    <a:p>
                      <a:r>
                        <a:rPr lang="en-US" sz="1000"/>
                        <a:t>205331</a:t>
                      </a:r>
                    </a:p>
                  </a:txBody>
                  <a:tcPr/>
                </a:tc>
                <a:tc>
                  <a:txBody>
                    <a:bodyPr/>
                    <a:lstStyle/>
                    <a:p>
                      <a:r>
                        <a:rPr lang="en-US" sz="1000"/>
                        <a:t>01:30</a:t>
                      </a:r>
                    </a:p>
                  </a:txBody>
                  <a:tcPr/>
                </a:tc>
                <a:tc>
                  <a:txBody>
                    <a:bodyPr/>
                    <a:lstStyle/>
                    <a:p>
                      <a:r>
                        <a:rPr lang="en-US" sz="1000"/>
                        <a:t>23%</a:t>
                      </a:r>
                    </a:p>
                  </a:txBody>
                  <a:tcPr/>
                </a:tc>
                <a:tc>
                  <a:txBody>
                    <a:bodyPr/>
                    <a:lstStyle/>
                    <a:p>
                      <a:r>
                        <a:rPr lang="en-US" sz="1000"/>
                        <a:t>0</a:t>
                      </a:r>
                    </a:p>
                  </a:txBody>
                  <a:tcPr/>
                </a:tc>
                <a:tc>
                  <a:txBody>
                    <a:bodyPr/>
                    <a:lstStyle/>
                    <a:p>
                      <a:r>
                        <a:rPr lang="en-US" sz="1000"/>
                        <a:t>56242</a:t>
                      </a:r>
                    </a:p>
                  </a:txBody>
                  <a:tcPr/>
                </a:tc>
                <a:tc>
                  <a:txBody>
                    <a:bodyPr/>
                    <a:lstStyle/>
                    <a:p>
                      <a:r>
                        <a:rPr lang="en-US" sz="1000"/>
                        <a:t>149089</a:t>
                      </a:r>
                    </a:p>
                  </a:txBody>
                  <a:tcPr/>
                </a:tc>
                <a:tc>
                  <a:txBody>
                    <a:bodyPr/>
                    <a:lstStyle/>
                    <a:p>
                      <a:r>
                        <a:rPr lang="en-US" sz="1000"/>
                        <a:t>426966</a:t>
                      </a:r>
                    </a:p>
                  </a:txBody>
                  <a:tcPr/>
                </a:tc>
                <a:tc>
                  <a:txBody>
                    <a:bodyPr/>
                    <a:lstStyle/>
                    <a:p>
                      <a:r>
                        <a:rPr lang="en-US" sz="1000"/>
                        <a:t>4726</a:t>
                      </a:r>
                    </a:p>
                  </a:txBody>
                  <a:tcPr/>
                </a:tc>
                <a:tc>
                  <a:txBody>
                    <a:bodyPr/>
                    <a:lstStyle/>
                    <a:p>
                      <a:r>
                        <a:rPr lang="en-US" sz="1000"/>
                        <a:t>1889</a:t>
                      </a:r>
                    </a:p>
                  </a:txBody>
                  <a:tcPr/>
                </a:tc>
                <a:tc>
                  <a:txBody>
                    <a:bodyPr/>
                    <a:lstStyle/>
                    <a:p>
                      <a:r>
                        <a:rPr lang="en-US" sz="1000"/>
                        <a:t>2004</a:t>
                      </a:r>
                    </a:p>
                  </a:txBody>
                  <a:tcPr/>
                </a:tc>
                <a:extLst>
                  <a:ext uri="{0D108BD9-81ED-4DB2-BD59-A6C34878D82A}">
                    <a16:rowId xmlns:a16="http://schemas.microsoft.com/office/drawing/2014/main" val="3641669397"/>
                  </a:ext>
                </a:extLst>
              </a:tr>
              <a:tr h="370840">
                <a:tc>
                  <a:txBody>
                    <a:bodyPr/>
                    <a:lstStyle/>
                    <a:p>
                      <a:r>
                        <a:rPr lang="de-DE" sz="1000" b="1"/>
                        <a:t>NDR 2 - 2017-10-28 17:00:00</a:t>
                      </a:r>
                      <a:r>
                        <a:rPr lang="de-DE" sz="1000"/>
                        <a:t>
So geht's: WhatsApp-Nachrichten zurückrufen!</a:t>
                      </a:r>
                      <a:endParaRPr lang="en-US" sz="1000"/>
                    </a:p>
                  </a:txBody>
                  <a:tcPr/>
                </a:tc>
                <a:tc>
                  <a:txBody>
                    <a:bodyPr/>
                    <a:lstStyle/>
                    <a:p>
                      <a:r>
                        <a:rPr lang="en-US" sz="1000"/>
                        <a:t>104972</a:t>
                      </a:r>
                    </a:p>
                  </a:txBody>
                  <a:tcPr/>
                </a:tc>
                <a:tc>
                  <a:txBody>
                    <a:bodyPr/>
                    <a:lstStyle/>
                    <a:p>
                      <a:r>
                        <a:rPr lang="en-US" sz="1000"/>
                        <a:t>0</a:t>
                      </a:r>
                    </a:p>
                  </a:txBody>
                  <a:tcPr/>
                </a:tc>
                <a:tc>
                  <a:txBody>
                    <a:bodyPr/>
                    <a:lstStyle/>
                    <a:p>
                      <a:r>
                        <a:rPr lang="en-US" sz="1000"/>
                        <a:t>138139</a:t>
                      </a:r>
                    </a:p>
                  </a:txBody>
                  <a:tcPr/>
                </a:tc>
                <a:tc>
                  <a:txBody>
                    <a:bodyPr/>
                    <a:lstStyle/>
                    <a:p>
                      <a:r>
                        <a:rPr lang="en-US" sz="1000"/>
                        <a:t>00:33</a:t>
                      </a:r>
                    </a:p>
                  </a:txBody>
                  <a:tcPr/>
                </a:tc>
                <a:tc>
                  <a:txBody>
                    <a:bodyPr/>
                    <a:lstStyle/>
                    <a:p>
                      <a:r>
                        <a:rPr lang="en-US" sz="1000"/>
                        <a:t>40%</a:t>
                      </a:r>
                    </a:p>
                  </a:txBody>
                  <a:tcPr/>
                </a:tc>
                <a:tc>
                  <a:txBody>
                    <a:bodyPr/>
                    <a:lstStyle/>
                    <a:p>
                      <a:r>
                        <a:rPr lang="en-US" sz="1000"/>
                        <a:t>75158</a:t>
                      </a:r>
                    </a:p>
                  </a:txBody>
                  <a:tcPr/>
                </a:tc>
                <a:tc>
                  <a:txBody>
                    <a:bodyPr/>
                    <a:lstStyle/>
                    <a:p>
                      <a:r>
                        <a:rPr lang="en-US" sz="1000"/>
                        <a:t>49589</a:t>
                      </a:r>
                    </a:p>
                  </a:txBody>
                  <a:tcPr/>
                </a:tc>
                <a:tc>
                  <a:txBody>
                    <a:bodyPr/>
                    <a:lstStyle/>
                    <a:p>
                      <a:r>
                        <a:rPr lang="en-US" sz="1000"/>
                        <a:t>13392</a:t>
                      </a:r>
                    </a:p>
                  </a:txBody>
                  <a:tcPr/>
                </a:tc>
                <a:tc>
                  <a:txBody>
                    <a:bodyPr/>
                    <a:lstStyle/>
                    <a:p>
                      <a:r>
                        <a:rPr lang="en-US" sz="1000"/>
                        <a:t>323345</a:t>
                      </a:r>
                    </a:p>
                  </a:txBody>
                  <a:tcPr/>
                </a:tc>
                <a:tc>
                  <a:txBody>
                    <a:bodyPr/>
                    <a:lstStyle/>
                    <a:p>
                      <a:r>
                        <a:rPr lang="en-US" sz="1000"/>
                        <a:t>889</a:t>
                      </a:r>
                    </a:p>
                  </a:txBody>
                  <a:tcPr/>
                </a:tc>
                <a:tc>
                  <a:txBody>
                    <a:bodyPr/>
                    <a:lstStyle/>
                    <a:p>
                      <a:r>
                        <a:rPr lang="en-US" sz="1000"/>
                        <a:t>665</a:t>
                      </a:r>
                    </a:p>
                  </a:txBody>
                  <a:tcPr/>
                </a:tc>
                <a:tc>
                  <a:txBody>
                    <a:bodyPr/>
                    <a:lstStyle/>
                    <a:p>
                      <a:r>
                        <a:rPr lang="en-US" sz="1000"/>
                        <a:t>313</a:t>
                      </a:r>
                    </a:p>
                  </a:txBody>
                  <a:tcPr/>
                </a:tc>
                <a:extLst>
                  <a:ext uri="{0D108BD9-81ED-4DB2-BD59-A6C34878D82A}">
                    <a16:rowId xmlns:a16="http://schemas.microsoft.com/office/drawing/2014/main" val="1313511511"/>
                  </a:ext>
                </a:extLst>
              </a:tr>
              <a:tr h="370840">
                <a:tc>
                  <a:txBody>
                    <a:bodyPr/>
                    <a:lstStyle/>
                    <a:p>
                      <a:r>
                        <a:rPr lang="de-DE" sz="1000" b="1"/>
                        <a:t>NDR 2 - 2017-10-18 14:30:01</a:t>
                      </a:r>
                      <a:r>
                        <a:rPr lang="de-DE" sz="1000"/>
                        <a:t>
Was hören eigentlich die Bauern bei der Ernte? Eine Landwirtschaftsseite hat Landwirte gefragt und dabei kamen die "Erntehits 2017" heraus. Ton an und ab geht's 🎶😀🚜</a:t>
                      </a:r>
                      <a:endParaRPr lang="en-US" sz="1000"/>
                    </a:p>
                  </a:txBody>
                  <a:tcPr/>
                </a:tc>
                <a:tc>
                  <a:txBody>
                    <a:bodyPr/>
                    <a:lstStyle/>
                    <a:p>
                      <a:r>
                        <a:rPr lang="en-US" sz="1000"/>
                        <a:t>91523</a:t>
                      </a:r>
                    </a:p>
                  </a:txBody>
                  <a:tcPr/>
                </a:tc>
                <a:tc>
                  <a:txBody>
                    <a:bodyPr/>
                    <a:lstStyle/>
                    <a:p>
                      <a:r>
                        <a:rPr lang="en-US" sz="1000"/>
                        <a:t>0</a:t>
                      </a:r>
                    </a:p>
                  </a:txBody>
                  <a:tcPr/>
                </a:tc>
                <a:tc>
                  <a:txBody>
                    <a:bodyPr/>
                    <a:lstStyle/>
                    <a:p>
                      <a:r>
                        <a:rPr lang="en-US" sz="1000"/>
                        <a:t>211267</a:t>
                      </a:r>
                    </a:p>
                  </a:txBody>
                  <a:tcPr/>
                </a:tc>
                <a:tc>
                  <a:txBody>
                    <a:bodyPr/>
                    <a:lstStyle/>
                    <a:p>
                      <a:r>
                        <a:rPr lang="en-US" sz="1000"/>
                        <a:t>03:25</a:t>
                      </a:r>
                    </a:p>
                  </a:txBody>
                  <a:tcPr/>
                </a:tc>
                <a:tc>
                  <a:txBody>
                    <a:bodyPr/>
                    <a:lstStyle/>
                    <a:p>
                      <a:r>
                        <a:rPr lang="en-US" sz="1000"/>
                        <a:t>7%</a:t>
                      </a:r>
                    </a:p>
                  </a:txBody>
                  <a:tcPr/>
                </a:tc>
                <a:tc>
                  <a:txBody>
                    <a:bodyPr/>
                    <a:lstStyle/>
                    <a:p>
                      <a:r>
                        <a:rPr lang="en-US" sz="1000"/>
                        <a:t>0</a:t>
                      </a:r>
                    </a:p>
                  </a:txBody>
                  <a:tcPr/>
                </a:tc>
                <a:tc>
                  <a:txBody>
                    <a:bodyPr/>
                    <a:lstStyle/>
                    <a:p>
                      <a:r>
                        <a:rPr lang="en-US" sz="1000"/>
                        <a:t>175709</a:t>
                      </a:r>
                    </a:p>
                  </a:txBody>
                  <a:tcPr/>
                </a:tc>
                <a:tc>
                  <a:txBody>
                    <a:bodyPr/>
                    <a:lstStyle/>
                    <a:p>
                      <a:r>
                        <a:rPr lang="en-US" sz="1000"/>
                        <a:t>35558</a:t>
                      </a:r>
                    </a:p>
                  </a:txBody>
                  <a:tcPr/>
                </a:tc>
                <a:tc>
                  <a:txBody>
                    <a:bodyPr/>
                    <a:lstStyle/>
                    <a:p>
                      <a:r>
                        <a:rPr lang="en-US" sz="1000"/>
                        <a:t>581925</a:t>
                      </a:r>
                    </a:p>
                  </a:txBody>
                  <a:tcPr/>
                </a:tc>
                <a:tc>
                  <a:txBody>
                    <a:bodyPr/>
                    <a:lstStyle/>
                    <a:p>
                      <a:r>
                        <a:rPr lang="en-US" sz="1000"/>
                        <a:t>2588</a:t>
                      </a:r>
                    </a:p>
                  </a:txBody>
                  <a:tcPr/>
                </a:tc>
                <a:tc>
                  <a:txBody>
                    <a:bodyPr/>
                    <a:lstStyle/>
                    <a:p>
                      <a:r>
                        <a:rPr lang="en-US" sz="1000"/>
                        <a:t>2872</a:t>
                      </a:r>
                    </a:p>
                  </a:txBody>
                  <a:tcPr/>
                </a:tc>
                <a:tc>
                  <a:txBody>
                    <a:bodyPr/>
                    <a:lstStyle/>
                    <a:p>
                      <a:r>
                        <a:rPr lang="en-US" sz="1000"/>
                        <a:t>668</a:t>
                      </a:r>
                    </a:p>
                  </a:txBody>
                  <a:tcPr/>
                </a:tc>
                <a:extLst>
                  <a:ext uri="{0D108BD9-81ED-4DB2-BD59-A6C34878D82A}">
                    <a16:rowId xmlns:a16="http://schemas.microsoft.com/office/drawing/2014/main" val="2673185837"/>
                  </a:ext>
                </a:extLst>
              </a:tr>
              <a:tr h="370840">
                <a:tc>
                  <a:txBody>
                    <a:bodyPr/>
                    <a:lstStyle/>
                    <a:p>
                      <a:r>
                        <a:rPr lang="de-DE" sz="1000" b="1"/>
                        <a:t>NDR 2 - 2017-10-19 19:43:05</a:t>
                      </a:r>
                      <a:r>
                        <a:rPr lang="de-DE" sz="1000"/>
                        <a:t>
Das Insektensterben muss aufhören. Sonst kriegen wir richtige Probleme. 😐🐝🐛</a:t>
                      </a:r>
                      <a:endParaRPr lang="en-US" sz="1000"/>
                    </a:p>
                  </a:txBody>
                  <a:tcPr/>
                </a:tc>
                <a:tc>
                  <a:txBody>
                    <a:bodyPr/>
                    <a:lstStyle/>
                    <a:p>
                      <a:r>
                        <a:rPr lang="en-US" sz="1000"/>
                        <a:t>81127</a:t>
                      </a:r>
                    </a:p>
                  </a:txBody>
                  <a:tcPr/>
                </a:tc>
                <a:tc>
                  <a:txBody>
                    <a:bodyPr/>
                    <a:lstStyle/>
                    <a:p>
                      <a:r>
                        <a:rPr lang="en-US" sz="1000"/>
                        <a:t>0</a:t>
                      </a:r>
                    </a:p>
                  </a:txBody>
                  <a:tcPr/>
                </a:tc>
                <a:tc>
                  <a:txBody>
                    <a:bodyPr/>
                    <a:lstStyle/>
                    <a:p>
                      <a:r>
                        <a:rPr lang="en-US" sz="1000"/>
                        <a:t>198901</a:t>
                      </a:r>
                    </a:p>
                  </a:txBody>
                  <a:tcPr/>
                </a:tc>
                <a:tc>
                  <a:txBody>
                    <a:bodyPr/>
                    <a:lstStyle/>
                    <a:p>
                      <a:r>
                        <a:rPr lang="en-US" sz="1000"/>
                        <a:t>01:17</a:t>
                      </a:r>
                    </a:p>
                  </a:txBody>
                  <a:tcPr/>
                </a:tc>
                <a:tc>
                  <a:txBody>
                    <a:bodyPr/>
                    <a:lstStyle/>
                    <a:p>
                      <a:r>
                        <a:rPr lang="en-US" sz="1000"/>
                        <a:t>12%</a:t>
                      </a:r>
                    </a:p>
                  </a:txBody>
                  <a:tcPr/>
                </a:tc>
                <a:tc>
                  <a:txBody>
                    <a:bodyPr/>
                    <a:lstStyle/>
                    <a:p>
                      <a:r>
                        <a:rPr lang="en-US" sz="1000"/>
                        <a:t>0</a:t>
                      </a:r>
                    </a:p>
                  </a:txBody>
                  <a:tcPr/>
                </a:tc>
                <a:tc>
                  <a:txBody>
                    <a:bodyPr/>
                    <a:lstStyle/>
                    <a:p>
                      <a:r>
                        <a:rPr lang="en-US" sz="1000"/>
                        <a:t>49562</a:t>
                      </a:r>
                    </a:p>
                  </a:txBody>
                  <a:tcPr/>
                </a:tc>
                <a:tc>
                  <a:txBody>
                    <a:bodyPr/>
                    <a:lstStyle/>
                    <a:p>
                      <a:r>
                        <a:rPr lang="en-US" sz="1000"/>
                        <a:t>149339</a:t>
                      </a:r>
                    </a:p>
                  </a:txBody>
                  <a:tcPr/>
                </a:tc>
                <a:tc>
                  <a:txBody>
                    <a:bodyPr/>
                    <a:lstStyle/>
                    <a:p>
                      <a:r>
                        <a:rPr lang="en-US" sz="1000"/>
                        <a:t>504332</a:t>
                      </a:r>
                    </a:p>
                  </a:txBody>
                  <a:tcPr/>
                </a:tc>
                <a:tc>
                  <a:txBody>
                    <a:bodyPr/>
                    <a:lstStyle/>
                    <a:p>
                      <a:r>
                        <a:rPr lang="en-US" sz="1000"/>
                        <a:t>4542</a:t>
                      </a:r>
                    </a:p>
                  </a:txBody>
                  <a:tcPr/>
                </a:tc>
                <a:tc>
                  <a:txBody>
                    <a:bodyPr/>
                    <a:lstStyle/>
                    <a:p>
                      <a:r>
                        <a:rPr lang="en-US" sz="1000"/>
                        <a:t>853</a:t>
                      </a:r>
                    </a:p>
                  </a:txBody>
                  <a:tcPr/>
                </a:tc>
                <a:tc>
                  <a:txBody>
                    <a:bodyPr/>
                    <a:lstStyle/>
                    <a:p>
                      <a:r>
                        <a:rPr lang="en-US" sz="1000"/>
                        <a:t>4674</a:t>
                      </a:r>
                    </a:p>
                  </a:txBody>
                  <a:tcPr/>
                </a:tc>
                <a:extLst>
                  <a:ext uri="{0D108BD9-81ED-4DB2-BD59-A6C34878D82A}">
                    <a16:rowId xmlns:a16="http://schemas.microsoft.com/office/drawing/2014/main" val="458883595"/>
                  </a:ext>
                </a:extLst>
              </a:tr>
            </a:tbl>
          </a:graphicData>
        </a:graphic>
      </p:graphicFrame>
      <p:sp>
        <p:nvSpPr>
          <p:cNvPr id="4" name="Text Placeholder 3">
            <a:extLst>
              <a:ext uri="{FF2B5EF4-FFF2-40B4-BE49-F238E27FC236}">
                <a16:creationId xmlns:a16="http://schemas.microsoft.com/office/drawing/2014/main" id="{E6D7139C-3063-4386-9A38-1732ABBE0E8E}"/>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28831758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63AA-7D84-4B28-B339-1F7DEB776D19}"/>
              </a:ext>
            </a:extLst>
          </p:cNvPr>
          <p:cNvSpPr>
            <a:spLocks noGrp="1"/>
          </p:cNvSpPr>
          <p:nvPr>
            <p:ph type="title"/>
          </p:nvPr>
        </p:nvSpPr>
        <p:spPr/>
        <p:txBody>
          <a:bodyPr/>
          <a:lstStyle/>
          <a:p>
            <a:r>
              <a:rPr lang="de-DE"/>
              <a:t>Eigene Videos - Crossposts (nur Ersteller) - Export </a:t>
            </a:r>
            <a:endParaRPr lang="en-US"/>
          </a:p>
        </p:txBody>
      </p:sp>
      <p:graphicFrame>
        <p:nvGraphicFramePr>
          <p:cNvPr id="5" name="Table Placeholder 4">
            <a:extLst>
              <a:ext uri="{FF2B5EF4-FFF2-40B4-BE49-F238E27FC236}">
                <a16:creationId xmlns:a16="http://schemas.microsoft.com/office/drawing/2014/main" id="{4B1F3962-B428-49BF-88B5-D39D7916BB1B}"/>
              </a:ext>
            </a:extLst>
          </p:cNvPr>
          <p:cNvGraphicFramePr>
            <a:graphicFrameLocks noGrp="1"/>
          </p:cNvGraphicFramePr>
          <p:nvPr>
            <p:ph type="tbl" sz="quarter" idx="13"/>
            <p:extLst>
              <p:ext uri="{D42A27DB-BD31-4B8C-83A1-F6EECF244321}">
                <p14:modId xmlns:p14="http://schemas.microsoft.com/office/powerpoint/2010/main" val="2823692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234554381"/>
                    </a:ext>
                  </a:extLst>
                </a:gridCol>
                <a:gridCol w="493776">
                  <a:extLst>
                    <a:ext uri="{9D8B030D-6E8A-4147-A177-3AD203B41FA5}">
                      <a16:colId xmlns:a16="http://schemas.microsoft.com/office/drawing/2014/main" val="864363527"/>
                    </a:ext>
                  </a:extLst>
                </a:gridCol>
                <a:gridCol w="411480">
                  <a:extLst>
                    <a:ext uri="{9D8B030D-6E8A-4147-A177-3AD203B41FA5}">
                      <a16:colId xmlns:a16="http://schemas.microsoft.com/office/drawing/2014/main" val="2345298275"/>
                    </a:ext>
                  </a:extLst>
                </a:gridCol>
                <a:gridCol w="411480">
                  <a:extLst>
                    <a:ext uri="{9D8B030D-6E8A-4147-A177-3AD203B41FA5}">
                      <a16:colId xmlns:a16="http://schemas.microsoft.com/office/drawing/2014/main" val="2338159624"/>
                    </a:ext>
                  </a:extLst>
                </a:gridCol>
                <a:gridCol w="246888">
                  <a:extLst>
                    <a:ext uri="{9D8B030D-6E8A-4147-A177-3AD203B41FA5}">
                      <a16:colId xmlns:a16="http://schemas.microsoft.com/office/drawing/2014/main" val="4008987167"/>
                    </a:ext>
                  </a:extLst>
                </a:gridCol>
                <a:gridCol w="658368">
                  <a:extLst>
                    <a:ext uri="{9D8B030D-6E8A-4147-A177-3AD203B41FA5}">
                      <a16:colId xmlns:a16="http://schemas.microsoft.com/office/drawing/2014/main" val="3238317711"/>
                    </a:ext>
                  </a:extLst>
                </a:gridCol>
                <a:gridCol w="576072">
                  <a:extLst>
                    <a:ext uri="{9D8B030D-6E8A-4147-A177-3AD203B41FA5}">
                      <a16:colId xmlns:a16="http://schemas.microsoft.com/office/drawing/2014/main" val="148934533"/>
                    </a:ext>
                  </a:extLst>
                </a:gridCol>
                <a:gridCol w="576072">
                  <a:extLst>
                    <a:ext uri="{9D8B030D-6E8A-4147-A177-3AD203B41FA5}">
                      <a16:colId xmlns:a16="http://schemas.microsoft.com/office/drawing/2014/main" val="3380428472"/>
                    </a:ext>
                  </a:extLst>
                </a:gridCol>
                <a:gridCol w="411480">
                  <a:extLst>
                    <a:ext uri="{9D8B030D-6E8A-4147-A177-3AD203B41FA5}">
                      <a16:colId xmlns:a16="http://schemas.microsoft.com/office/drawing/2014/main" val="1702020557"/>
                    </a:ext>
                  </a:extLst>
                </a:gridCol>
                <a:gridCol w="658368">
                  <a:extLst>
                    <a:ext uri="{9D8B030D-6E8A-4147-A177-3AD203B41FA5}">
                      <a16:colId xmlns:a16="http://schemas.microsoft.com/office/drawing/2014/main" val="3745719475"/>
                    </a:ext>
                  </a:extLst>
                </a:gridCol>
                <a:gridCol w="329184">
                  <a:extLst>
                    <a:ext uri="{9D8B030D-6E8A-4147-A177-3AD203B41FA5}">
                      <a16:colId xmlns:a16="http://schemas.microsoft.com/office/drawing/2014/main" val="2072725336"/>
                    </a:ext>
                  </a:extLst>
                </a:gridCol>
                <a:gridCol w="493776">
                  <a:extLst>
                    <a:ext uri="{9D8B030D-6E8A-4147-A177-3AD203B41FA5}">
                      <a16:colId xmlns:a16="http://schemas.microsoft.com/office/drawing/2014/main" val="3398577805"/>
                    </a:ext>
                  </a:extLst>
                </a:gridCol>
                <a:gridCol w="329184">
                  <a:extLst>
                    <a:ext uri="{9D8B030D-6E8A-4147-A177-3AD203B41FA5}">
                      <a16:colId xmlns:a16="http://schemas.microsoft.com/office/drawing/2014/main" val="606316060"/>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173237401"/>
                  </a:ext>
                </a:extLst>
              </a:tr>
              <a:tr h="370840">
                <a:tc>
                  <a:txBody>
                    <a:bodyPr/>
                    <a:lstStyle/>
                    <a:p>
                      <a:r>
                        <a:rPr lang="de-DE" sz="1000" b="1"/>
                        <a:t>NDR 2 - 2017-10-28 17:00:00</a:t>
                      </a:r>
                      <a:r>
                        <a:rPr lang="de-DE" sz="1000"/>
                        <a:t>
So geht's: WhatsApp-Nachrichten zurückrufen!</a:t>
                      </a:r>
                      <a:endParaRPr lang="en-US" sz="1000"/>
                    </a:p>
                  </a:txBody>
                  <a:tcPr/>
                </a:tc>
                <a:tc>
                  <a:txBody>
                    <a:bodyPr/>
                    <a:lstStyle/>
                    <a:p>
                      <a:r>
                        <a:rPr lang="en-US" sz="1000"/>
                        <a:t>104972</a:t>
                      </a:r>
                    </a:p>
                  </a:txBody>
                  <a:tcPr/>
                </a:tc>
                <a:tc>
                  <a:txBody>
                    <a:bodyPr/>
                    <a:lstStyle/>
                    <a:p>
                      <a:r>
                        <a:rPr lang="en-US" sz="1000"/>
                        <a:t>0</a:t>
                      </a:r>
                    </a:p>
                  </a:txBody>
                  <a:tcPr/>
                </a:tc>
                <a:tc>
                  <a:txBody>
                    <a:bodyPr/>
                    <a:lstStyle/>
                    <a:p>
                      <a:r>
                        <a:rPr lang="en-US" sz="1000"/>
                        <a:t>138139</a:t>
                      </a:r>
                    </a:p>
                  </a:txBody>
                  <a:tcPr/>
                </a:tc>
                <a:tc>
                  <a:txBody>
                    <a:bodyPr/>
                    <a:lstStyle/>
                    <a:p>
                      <a:r>
                        <a:rPr lang="en-US" sz="1000"/>
                        <a:t>00:33</a:t>
                      </a:r>
                    </a:p>
                  </a:txBody>
                  <a:tcPr/>
                </a:tc>
                <a:tc>
                  <a:txBody>
                    <a:bodyPr/>
                    <a:lstStyle/>
                    <a:p>
                      <a:r>
                        <a:rPr lang="en-US" sz="1000"/>
                        <a:t>40%</a:t>
                      </a:r>
                    </a:p>
                  </a:txBody>
                  <a:tcPr/>
                </a:tc>
                <a:tc>
                  <a:txBody>
                    <a:bodyPr/>
                    <a:lstStyle/>
                    <a:p>
                      <a:r>
                        <a:rPr lang="en-US" sz="1000"/>
                        <a:t>75158</a:t>
                      </a:r>
                    </a:p>
                  </a:txBody>
                  <a:tcPr/>
                </a:tc>
                <a:tc>
                  <a:txBody>
                    <a:bodyPr/>
                    <a:lstStyle/>
                    <a:p>
                      <a:r>
                        <a:rPr lang="en-US" sz="1000"/>
                        <a:t>49589</a:t>
                      </a:r>
                    </a:p>
                  </a:txBody>
                  <a:tcPr/>
                </a:tc>
                <a:tc>
                  <a:txBody>
                    <a:bodyPr/>
                    <a:lstStyle/>
                    <a:p>
                      <a:r>
                        <a:rPr lang="en-US" sz="1000"/>
                        <a:t>13392</a:t>
                      </a:r>
                    </a:p>
                  </a:txBody>
                  <a:tcPr/>
                </a:tc>
                <a:tc>
                  <a:txBody>
                    <a:bodyPr/>
                    <a:lstStyle/>
                    <a:p>
                      <a:r>
                        <a:rPr lang="en-US" sz="1000"/>
                        <a:t>323345</a:t>
                      </a:r>
                    </a:p>
                  </a:txBody>
                  <a:tcPr/>
                </a:tc>
                <a:tc>
                  <a:txBody>
                    <a:bodyPr/>
                    <a:lstStyle/>
                    <a:p>
                      <a:r>
                        <a:rPr lang="en-US" sz="1000"/>
                        <a:t>889</a:t>
                      </a:r>
                    </a:p>
                  </a:txBody>
                  <a:tcPr/>
                </a:tc>
                <a:tc>
                  <a:txBody>
                    <a:bodyPr/>
                    <a:lstStyle/>
                    <a:p>
                      <a:r>
                        <a:rPr lang="en-US" sz="1000"/>
                        <a:t>665</a:t>
                      </a:r>
                    </a:p>
                  </a:txBody>
                  <a:tcPr/>
                </a:tc>
                <a:tc>
                  <a:txBody>
                    <a:bodyPr/>
                    <a:lstStyle/>
                    <a:p>
                      <a:r>
                        <a:rPr lang="en-US" sz="1000"/>
                        <a:t>313</a:t>
                      </a:r>
                    </a:p>
                  </a:txBody>
                  <a:tcPr/>
                </a:tc>
                <a:extLst>
                  <a:ext uri="{0D108BD9-81ED-4DB2-BD59-A6C34878D82A}">
                    <a16:rowId xmlns:a16="http://schemas.microsoft.com/office/drawing/2014/main" val="3186439099"/>
                  </a:ext>
                </a:extLst>
              </a:tr>
            </a:tbl>
          </a:graphicData>
        </a:graphic>
      </p:graphicFrame>
      <p:sp>
        <p:nvSpPr>
          <p:cNvPr id="4" name="Text Placeholder 3">
            <a:extLst>
              <a:ext uri="{FF2B5EF4-FFF2-40B4-BE49-F238E27FC236}">
                <a16:creationId xmlns:a16="http://schemas.microsoft.com/office/drawing/2014/main" id="{0131BC8C-7A7D-4220-BECF-B14FB5E7838B}"/>
              </a:ext>
            </a:extLst>
          </p:cNvPr>
          <p:cNvSpPr>
            <a:spLocks noGrp="1"/>
          </p:cNvSpPr>
          <p:nvPr>
            <p:ph type="body" sz="quarter" idx="14"/>
          </p:nvPr>
        </p:nvSpPr>
        <p:spPr/>
        <p:txBody>
          <a:bodyPr/>
          <a:lstStyle/>
          <a:p>
            <a:r>
              <a:rPr lang="en-US"/>
              <a:t>01.10.2017 - 31.12.2017</a:t>
            </a:r>
          </a:p>
        </p:txBody>
      </p:sp>
    </p:spTree>
    <p:extLst>
      <p:ext uri="{BB962C8B-B14F-4D97-AF65-F5344CB8AC3E}">
        <p14:creationId xmlns:p14="http://schemas.microsoft.com/office/powerpoint/2010/main" val="28088970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1674</Words>
  <Application>Microsoft Office PowerPoint</Application>
  <PresentationFormat>On-screen Show (4:3)</PresentationFormat>
  <Paragraphs>829</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ＭＳ Ｐゴシック</vt:lpstr>
      <vt:lpstr>Arial</vt:lpstr>
      <vt:lpstr>Calibri</vt:lpstr>
      <vt:lpstr>quintly_template</vt:lpstr>
      <vt:lpstr>MeFo - Facebook - Social Media - Evaluation</vt:lpstr>
      <vt:lpstr>Profil - Potenz.Reichw.,Aktive Nutzer,I-Rate,Fans</vt:lpstr>
      <vt:lpstr>Anzahl Post, Reaktionen (Kommentare, Shares, Likes) - FB Insights</vt:lpstr>
      <vt:lpstr>Profil - Fans</vt:lpstr>
      <vt:lpstr>Profil - Potenzielle Reichweite</vt:lpstr>
      <vt:lpstr>Profil - Aktive Nutzer</vt:lpstr>
      <vt:lpstr>Profil - Video-Starts ab 10 Sek.</vt:lpstr>
      <vt:lpstr>Profil - Durchschnitt Potenzi. Reichweite pro Tag</vt:lpstr>
      <vt:lpstr>Distributionstyp - FB Insights</vt:lpstr>
      <vt:lpstr>Distributionstyp - Tabelle - FB Insights</vt:lpstr>
      <vt:lpstr>Eigene Posts - Shares - Export</vt:lpstr>
      <vt:lpstr>Eigene Posts - Kommentare - Export</vt:lpstr>
      <vt:lpstr>Eigene Posts - Links - Export</vt:lpstr>
      <vt:lpstr>Eigene Posts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4</vt:lpstr>
      <vt:lpstr>Eigene Posts - I-Rate Aktive Nutzer-Flop - Export - 2 of 4</vt:lpstr>
      <vt:lpstr>Eigene Posts - I-Rate Aktive Nutzer-Flop - Export - 3 of 4</vt:lpstr>
      <vt:lpstr>Eigene Posts - I-Rate Aktive Nutzer-Flop - Export - 4 of 4</vt:lpstr>
      <vt:lpstr>Eigene Post - Summe Interaktionen - Export</vt:lpstr>
      <vt:lpstr>Eigene Posts - Reaktionen - Export</vt:lpstr>
      <vt:lpstr>Eigene Videos - Crossposts - Export</vt:lpstr>
      <vt:lpstr>Eigene Videos - Crossposts (nur Ersteller) - Export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2018-03-28T14:41:40Z</dcterms:created>
  <dcterms:modified xsi:type="dcterms:W3CDTF">2018-03-28T14:42:40Z</dcterms:modified>
</cp:coreProperties>
</file>