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Sheet1!$A$2:$A$152</c:f>
              <c:strCache>
                <c:ptCount val="151"/>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strCache>
            </c:strRef>
          </c:cat>
          <c:val>
            <c:numRef>
              <c:f>Sheet1!$B$2:$B$152</c:f>
              <c:numCache>
                <c:formatCode>General</c:formatCode>
                <c:ptCount val="151"/>
                <c:pt idx="0">
                  <c:v>117176</c:v>
                </c:pt>
                <c:pt idx="1">
                  <c:v>117195</c:v>
                </c:pt>
                <c:pt idx="2">
                  <c:v>117230</c:v>
                </c:pt>
                <c:pt idx="3">
                  <c:v>117346</c:v>
                </c:pt>
                <c:pt idx="4">
                  <c:v>117403</c:v>
                </c:pt>
                <c:pt idx="5">
                  <c:v>117432</c:v>
                </c:pt>
                <c:pt idx="6">
                  <c:v>117455</c:v>
                </c:pt>
                <c:pt idx="7">
                  <c:v>117504</c:v>
                </c:pt>
                <c:pt idx="8">
                  <c:v>117501</c:v>
                </c:pt>
                <c:pt idx="9">
                  <c:v>117545</c:v>
                </c:pt>
                <c:pt idx="10">
                  <c:v>117596</c:v>
                </c:pt>
                <c:pt idx="11">
                  <c:v>117654</c:v>
                </c:pt>
                <c:pt idx="12">
                  <c:v>117702</c:v>
                </c:pt>
                <c:pt idx="13">
                  <c:v>117715</c:v>
                </c:pt>
                <c:pt idx="14">
                  <c:v>117777</c:v>
                </c:pt>
                <c:pt idx="15">
                  <c:v>117815</c:v>
                </c:pt>
                <c:pt idx="16">
                  <c:v>117842</c:v>
                </c:pt>
                <c:pt idx="17">
                  <c:v>117870</c:v>
                </c:pt>
                <c:pt idx="18">
                  <c:v>117917</c:v>
                </c:pt>
                <c:pt idx="19">
                  <c:v>117937</c:v>
                </c:pt>
                <c:pt idx="20">
                  <c:v>117940</c:v>
                </c:pt>
                <c:pt idx="21">
                  <c:v>117967</c:v>
                </c:pt>
                <c:pt idx="22">
                  <c:v>118007</c:v>
                </c:pt>
                <c:pt idx="23">
                  <c:v>118038</c:v>
                </c:pt>
                <c:pt idx="24">
                  <c:v>118052</c:v>
                </c:pt>
                <c:pt idx="25">
                  <c:v>118070</c:v>
                </c:pt>
                <c:pt idx="26">
                  <c:v>118085</c:v>
                </c:pt>
                <c:pt idx="27">
                  <c:v>118094</c:v>
                </c:pt>
                <c:pt idx="28">
                  <c:v>118098</c:v>
                </c:pt>
                <c:pt idx="29">
                  <c:v>118188</c:v>
                </c:pt>
                <c:pt idx="30">
                  <c:v>118284</c:v>
                </c:pt>
                <c:pt idx="31">
                  <c:v>118349</c:v>
                </c:pt>
                <c:pt idx="32">
                  <c:v>118391</c:v>
                </c:pt>
                <c:pt idx="33">
                  <c:v>118419</c:v>
                </c:pt>
                <c:pt idx="34">
                  <c:v>118427</c:v>
                </c:pt>
                <c:pt idx="35">
                  <c:v>118435</c:v>
                </c:pt>
                <c:pt idx="36">
                  <c:v>118456</c:v>
                </c:pt>
                <c:pt idx="37">
                  <c:v>118506</c:v>
                </c:pt>
                <c:pt idx="38">
                  <c:v>118542</c:v>
                </c:pt>
                <c:pt idx="39">
                  <c:v>118587</c:v>
                </c:pt>
                <c:pt idx="40">
                  <c:v>118609</c:v>
                </c:pt>
                <c:pt idx="41">
                  <c:v>118646</c:v>
                </c:pt>
                <c:pt idx="42">
                  <c:v>118658</c:v>
                </c:pt>
                <c:pt idx="43">
                  <c:v>118806</c:v>
                </c:pt>
                <c:pt idx="44">
                  <c:v>118981</c:v>
                </c:pt>
                <c:pt idx="45">
                  <c:v>119148</c:v>
                </c:pt>
                <c:pt idx="46">
                  <c:v>119286</c:v>
                </c:pt>
                <c:pt idx="47">
                  <c:v>119416</c:v>
                </c:pt>
                <c:pt idx="48">
                  <c:v>119511</c:v>
                </c:pt>
                <c:pt idx="49">
                  <c:v>119572</c:v>
                </c:pt>
                <c:pt idx="50">
                  <c:v>119653</c:v>
                </c:pt>
                <c:pt idx="51">
                  <c:v>119739</c:v>
                </c:pt>
                <c:pt idx="52">
                  <c:v>119828</c:v>
                </c:pt>
                <c:pt idx="53">
                  <c:v>119900</c:v>
                </c:pt>
                <c:pt idx="54">
                  <c:v>119975</c:v>
                </c:pt>
                <c:pt idx="55">
                  <c:v>120026</c:v>
                </c:pt>
                <c:pt idx="56">
                  <c:v>120103</c:v>
                </c:pt>
                <c:pt idx="57">
                  <c:v>120195</c:v>
                </c:pt>
                <c:pt idx="58">
                  <c:v>120287</c:v>
                </c:pt>
                <c:pt idx="59">
                  <c:v>120344</c:v>
                </c:pt>
                <c:pt idx="60">
                  <c:v>120456</c:v>
                </c:pt>
                <c:pt idx="61">
                  <c:v>120521</c:v>
                </c:pt>
                <c:pt idx="62">
                  <c:v>120584</c:v>
                </c:pt>
                <c:pt idx="63">
                  <c:v>120625</c:v>
                </c:pt>
                <c:pt idx="64">
                  <c:v>120686</c:v>
                </c:pt>
                <c:pt idx="65">
                  <c:v>120740</c:v>
                </c:pt>
                <c:pt idx="66">
                  <c:v>120793</c:v>
                </c:pt>
                <c:pt idx="67">
                  <c:v>120869</c:v>
                </c:pt>
                <c:pt idx="68">
                  <c:v>120952</c:v>
                </c:pt>
                <c:pt idx="69">
                  <c:v>121029</c:v>
                </c:pt>
                <c:pt idx="70">
                  <c:v>121101</c:v>
                </c:pt>
                <c:pt idx="71">
                  <c:v>121220</c:v>
                </c:pt>
                <c:pt idx="72">
                  <c:v>121279</c:v>
                </c:pt>
                <c:pt idx="73">
                  <c:v>121347</c:v>
                </c:pt>
                <c:pt idx="74">
                  <c:v>121426</c:v>
                </c:pt>
                <c:pt idx="75">
                  <c:v>121496</c:v>
                </c:pt>
                <c:pt idx="76">
                  <c:v>121548</c:v>
                </c:pt>
                <c:pt idx="77">
                  <c:v>121625</c:v>
                </c:pt>
                <c:pt idx="78">
                  <c:v>121659</c:v>
                </c:pt>
                <c:pt idx="79">
                  <c:v>121729</c:v>
                </c:pt>
                <c:pt idx="80">
                  <c:v>121774</c:v>
                </c:pt>
                <c:pt idx="81">
                  <c:v>121826</c:v>
                </c:pt>
                <c:pt idx="82">
                  <c:v>121893</c:v>
                </c:pt>
                <c:pt idx="83">
                  <c:v>121960</c:v>
                </c:pt>
                <c:pt idx="84">
                  <c:v>122019</c:v>
                </c:pt>
                <c:pt idx="85">
                  <c:v>122067</c:v>
                </c:pt>
                <c:pt idx="86">
                  <c:v>122142</c:v>
                </c:pt>
                <c:pt idx="87">
                  <c:v>122228</c:v>
                </c:pt>
                <c:pt idx="88">
                  <c:v>122404</c:v>
                </c:pt>
                <c:pt idx="89">
                  <c:v>122479</c:v>
                </c:pt>
                <c:pt idx="90">
                  <c:v>122531</c:v>
                </c:pt>
                <c:pt idx="91">
                  <c:v>122593</c:v>
                </c:pt>
                <c:pt idx="92">
                  <c:v>122645</c:v>
                </c:pt>
                <c:pt idx="93">
                  <c:v>122718</c:v>
                </c:pt>
                <c:pt idx="94">
                  <c:v>122812</c:v>
                </c:pt>
                <c:pt idx="95">
                  <c:v>122863</c:v>
                </c:pt>
                <c:pt idx="96">
                  <c:v>122913</c:v>
                </c:pt>
                <c:pt idx="97">
                  <c:v>122967</c:v>
                </c:pt>
                <c:pt idx="98">
                  <c:v>123026</c:v>
                </c:pt>
                <c:pt idx="99">
                  <c:v>123061</c:v>
                </c:pt>
                <c:pt idx="100">
                  <c:v>123119</c:v>
                </c:pt>
                <c:pt idx="101">
                  <c:v>123193</c:v>
                </c:pt>
                <c:pt idx="102">
                  <c:v>123250</c:v>
                </c:pt>
                <c:pt idx="103">
                  <c:v>123250</c:v>
                </c:pt>
                <c:pt idx="104">
                  <c:v>123262</c:v>
                </c:pt>
                <c:pt idx="105">
                  <c:v>123279</c:v>
                </c:pt>
                <c:pt idx="106">
                  <c:v>123291</c:v>
                </c:pt>
                <c:pt idx="107">
                  <c:v>123316</c:v>
                </c:pt>
                <c:pt idx="108">
                  <c:v>123355</c:v>
                </c:pt>
                <c:pt idx="109">
                  <c:v>123395</c:v>
                </c:pt>
                <c:pt idx="110">
                  <c:v>123416</c:v>
                </c:pt>
                <c:pt idx="111">
                  <c:v>123424</c:v>
                </c:pt>
                <c:pt idx="112">
                  <c:v>123453</c:v>
                </c:pt>
                <c:pt idx="113">
                  <c:v>123454</c:v>
                </c:pt>
                <c:pt idx="114">
                  <c:v>123485</c:v>
                </c:pt>
                <c:pt idx="115">
                  <c:v>123514</c:v>
                </c:pt>
                <c:pt idx="116">
                  <c:v>123546</c:v>
                </c:pt>
                <c:pt idx="117">
                  <c:v>123616</c:v>
                </c:pt>
                <c:pt idx="118">
                  <c:v>123749</c:v>
                </c:pt>
                <c:pt idx="119">
                  <c:v>123777</c:v>
                </c:pt>
                <c:pt idx="120">
                  <c:v>123798</c:v>
                </c:pt>
                <c:pt idx="121">
                  <c:v>123822</c:v>
                </c:pt>
                <c:pt idx="122">
                  <c:v>123839</c:v>
                </c:pt>
                <c:pt idx="123">
                  <c:v>123850</c:v>
                </c:pt>
                <c:pt idx="124">
                  <c:v>123890</c:v>
                </c:pt>
                <c:pt idx="125">
                  <c:v>123893</c:v>
                </c:pt>
                <c:pt idx="126">
                  <c:v>123915</c:v>
                </c:pt>
                <c:pt idx="127">
                  <c:v>123921</c:v>
                </c:pt>
                <c:pt idx="128">
                  <c:v>123951</c:v>
                </c:pt>
                <c:pt idx="129">
                  <c:v>123986</c:v>
                </c:pt>
                <c:pt idx="130">
                  <c:v>124001</c:v>
                </c:pt>
                <c:pt idx="131">
                  <c:v>124020</c:v>
                </c:pt>
                <c:pt idx="132">
                  <c:v>124048</c:v>
                </c:pt>
                <c:pt idx="133">
                  <c:v>124072</c:v>
                </c:pt>
                <c:pt idx="134">
                  <c:v>124101</c:v>
                </c:pt>
                <c:pt idx="135">
                  <c:v>124127</c:v>
                </c:pt>
                <c:pt idx="136">
                  <c:v>124168</c:v>
                </c:pt>
                <c:pt idx="137">
                  <c:v>124202</c:v>
                </c:pt>
                <c:pt idx="138">
                  <c:v>124237</c:v>
                </c:pt>
                <c:pt idx="139">
                  <c:v>124338</c:v>
                </c:pt>
                <c:pt idx="140">
                  <c:v>124425</c:v>
                </c:pt>
                <c:pt idx="141">
                  <c:v>124477</c:v>
                </c:pt>
                <c:pt idx="142">
                  <c:v>124513</c:v>
                </c:pt>
                <c:pt idx="143">
                  <c:v>124526</c:v>
                </c:pt>
                <c:pt idx="144">
                  <c:v>124540</c:v>
                </c:pt>
                <c:pt idx="145">
                  <c:v>124573</c:v>
                </c:pt>
                <c:pt idx="146">
                  <c:v>124597</c:v>
                </c:pt>
                <c:pt idx="147">
                  <c:v>124618</c:v>
                </c:pt>
                <c:pt idx="148">
                  <c:v>124656</c:v>
                </c:pt>
                <c:pt idx="149">
                  <c:v>124703</c:v>
                </c:pt>
                <c:pt idx="150">
                  <c:v>124764</c:v>
                </c:pt>
              </c:numCache>
            </c:numRef>
          </c:val>
          <c:smooth val="0"/>
          <c:extLst>
            <c:ext xmlns:c16="http://schemas.microsoft.com/office/drawing/2014/chart" uri="{C3380CC4-5D6E-409C-BE32-E72D297353CC}">
              <c16:uniqueId val="{00000000-AF5B-4716-9602-209FEC825908}"/>
            </c:ext>
          </c:extLst>
        </c:ser>
        <c:dLbls>
          <c:showLegendKey val="0"/>
          <c:showVal val="0"/>
          <c:showCatName val="0"/>
          <c:showSerName val="0"/>
          <c:showPercent val="0"/>
          <c:showBubbleSize val="0"/>
        </c:dLbls>
        <c:smooth val="0"/>
        <c:axId val="316862056"/>
        <c:axId val="316862384"/>
      </c:lineChart>
      <c:catAx>
        <c:axId val="31686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862384"/>
        <c:crosses val="autoZero"/>
        <c:auto val="1"/>
        <c:lblAlgn val="ctr"/>
        <c:lblOffset val="100"/>
        <c:noMultiLvlLbl val="0"/>
      </c:catAx>
      <c:valAx>
        <c:axId val="31686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86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Sheet1!$A$2:$A$152</c:f>
              <c:strCache>
                <c:ptCount val="151"/>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strCache>
            </c:strRef>
          </c:cat>
          <c:val>
            <c:numRef>
              <c:f>Sheet1!$B$2:$B$152</c:f>
              <c:numCache>
                <c:formatCode>General</c:formatCode>
                <c:ptCount val="151"/>
                <c:pt idx="0">
                  <c:v>238097</c:v>
                </c:pt>
                <c:pt idx="1">
                  <c:v>166620</c:v>
                </c:pt>
                <c:pt idx="2">
                  <c:v>169360</c:v>
                </c:pt>
                <c:pt idx="3">
                  <c:v>395008</c:v>
                </c:pt>
                <c:pt idx="4">
                  <c:v>275662</c:v>
                </c:pt>
                <c:pt idx="5">
                  <c:v>162842</c:v>
                </c:pt>
                <c:pt idx="6">
                  <c:v>116829</c:v>
                </c:pt>
                <c:pt idx="7">
                  <c:v>155233</c:v>
                </c:pt>
                <c:pt idx="8">
                  <c:v>99616</c:v>
                </c:pt>
                <c:pt idx="9">
                  <c:v>122816</c:v>
                </c:pt>
                <c:pt idx="10">
                  <c:v>165324</c:v>
                </c:pt>
                <c:pt idx="11">
                  <c:v>161084</c:v>
                </c:pt>
                <c:pt idx="12">
                  <c:v>106360</c:v>
                </c:pt>
                <c:pt idx="13">
                  <c:v>109170</c:v>
                </c:pt>
                <c:pt idx="14">
                  <c:v>173656</c:v>
                </c:pt>
                <c:pt idx="15">
                  <c:v>256510</c:v>
                </c:pt>
                <c:pt idx="16">
                  <c:v>177101</c:v>
                </c:pt>
                <c:pt idx="17">
                  <c:v>128430</c:v>
                </c:pt>
                <c:pt idx="18">
                  <c:v>174445</c:v>
                </c:pt>
                <c:pt idx="19">
                  <c:v>111189</c:v>
                </c:pt>
                <c:pt idx="20">
                  <c:v>97756</c:v>
                </c:pt>
                <c:pt idx="21">
                  <c:v>135505</c:v>
                </c:pt>
                <c:pt idx="22">
                  <c:v>167047</c:v>
                </c:pt>
                <c:pt idx="23">
                  <c:v>208972</c:v>
                </c:pt>
                <c:pt idx="24">
                  <c:v>131182</c:v>
                </c:pt>
                <c:pt idx="25">
                  <c:v>104756</c:v>
                </c:pt>
                <c:pt idx="26">
                  <c:v>142946</c:v>
                </c:pt>
                <c:pt idx="27">
                  <c:v>134828</c:v>
                </c:pt>
                <c:pt idx="28">
                  <c:v>80859</c:v>
                </c:pt>
                <c:pt idx="29">
                  <c:v>289762</c:v>
                </c:pt>
                <c:pt idx="30">
                  <c:v>290353</c:v>
                </c:pt>
                <c:pt idx="31">
                  <c:v>189786</c:v>
                </c:pt>
                <c:pt idx="32">
                  <c:v>138796</c:v>
                </c:pt>
                <c:pt idx="33">
                  <c:v>155826</c:v>
                </c:pt>
                <c:pt idx="34">
                  <c:v>131830</c:v>
                </c:pt>
                <c:pt idx="35">
                  <c:v>135624</c:v>
                </c:pt>
                <c:pt idx="36">
                  <c:v>116331</c:v>
                </c:pt>
                <c:pt idx="37">
                  <c:v>268649</c:v>
                </c:pt>
                <c:pt idx="38">
                  <c:v>214505</c:v>
                </c:pt>
                <c:pt idx="39">
                  <c:v>145613</c:v>
                </c:pt>
                <c:pt idx="40">
                  <c:v>131502</c:v>
                </c:pt>
                <c:pt idx="41">
                  <c:v>108305</c:v>
                </c:pt>
                <c:pt idx="42">
                  <c:v>193580</c:v>
                </c:pt>
                <c:pt idx="43">
                  <c:v>528290</c:v>
                </c:pt>
                <c:pt idx="44">
                  <c:v>415672</c:v>
                </c:pt>
                <c:pt idx="45">
                  <c:v>469101</c:v>
                </c:pt>
                <c:pt idx="46">
                  <c:v>634903</c:v>
                </c:pt>
                <c:pt idx="47">
                  <c:v>506456</c:v>
                </c:pt>
                <c:pt idx="48">
                  <c:v>408643</c:v>
                </c:pt>
                <c:pt idx="49">
                  <c:v>457824</c:v>
                </c:pt>
                <c:pt idx="50">
                  <c:v>437178</c:v>
                </c:pt>
                <c:pt idx="51">
                  <c:v>400901</c:v>
                </c:pt>
                <c:pt idx="52">
                  <c:v>435821</c:v>
                </c:pt>
                <c:pt idx="53">
                  <c:v>448805</c:v>
                </c:pt>
                <c:pt idx="54">
                  <c:v>405151</c:v>
                </c:pt>
                <c:pt idx="55">
                  <c:v>385004</c:v>
                </c:pt>
                <c:pt idx="56">
                  <c:v>398644</c:v>
                </c:pt>
                <c:pt idx="57">
                  <c:v>500908</c:v>
                </c:pt>
                <c:pt idx="58">
                  <c:v>506049</c:v>
                </c:pt>
                <c:pt idx="59">
                  <c:v>422221</c:v>
                </c:pt>
                <c:pt idx="60">
                  <c:v>395107</c:v>
                </c:pt>
                <c:pt idx="61">
                  <c:v>345580</c:v>
                </c:pt>
                <c:pt idx="62">
                  <c:v>355667</c:v>
                </c:pt>
                <c:pt idx="63">
                  <c:v>378326</c:v>
                </c:pt>
                <c:pt idx="64">
                  <c:v>425245</c:v>
                </c:pt>
                <c:pt idx="65">
                  <c:v>440407</c:v>
                </c:pt>
                <c:pt idx="66">
                  <c:v>334588</c:v>
                </c:pt>
                <c:pt idx="67">
                  <c:v>410596</c:v>
                </c:pt>
                <c:pt idx="68">
                  <c:v>615928</c:v>
                </c:pt>
                <c:pt idx="69">
                  <c:v>564355</c:v>
                </c:pt>
                <c:pt idx="70">
                  <c:v>433873</c:v>
                </c:pt>
                <c:pt idx="71">
                  <c:v>536722</c:v>
                </c:pt>
                <c:pt idx="72">
                  <c:v>482121</c:v>
                </c:pt>
                <c:pt idx="73">
                  <c:v>483937</c:v>
                </c:pt>
                <c:pt idx="74">
                  <c:v>562762</c:v>
                </c:pt>
                <c:pt idx="75">
                  <c:v>523026</c:v>
                </c:pt>
                <c:pt idx="76">
                  <c:v>513433</c:v>
                </c:pt>
                <c:pt idx="77">
                  <c:v>534923</c:v>
                </c:pt>
                <c:pt idx="78">
                  <c:v>452027</c:v>
                </c:pt>
                <c:pt idx="79">
                  <c:v>476444</c:v>
                </c:pt>
                <c:pt idx="80">
                  <c:v>474699</c:v>
                </c:pt>
                <c:pt idx="81">
                  <c:v>422578</c:v>
                </c:pt>
                <c:pt idx="82">
                  <c:v>379310</c:v>
                </c:pt>
                <c:pt idx="83">
                  <c:v>418551</c:v>
                </c:pt>
                <c:pt idx="84">
                  <c:v>473252</c:v>
                </c:pt>
                <c:pt idx="85">
                  <c:v>424373</c:v>
                </c:pt>
                <c:pt idx="86">
                  <c:v>427410</c:v>
                </c:pt>
                <c:pt idx="87">
                  <c:v>563461</c:v>
                </c:pt>
                <c:pt idx="88">
                  <c:v>811024</c:v>
                </c:pt>
                <c:pt idx="89">
                  <c:v>485562</c:v>
                </c:pt>
                <c:pt idx="90">
                  <c:v>443349</c:v>
                </c:pt>
                <c:pt idx="91">
                  <c:v>431905</c:v>
                </c:pt>
                <c:pt idx="92">
                  <c:v>435542</c:v>
                </c:pt>
                <c:pt idx="93">
                  <c:v>405294</c:v>
                </c:pt>
                <c:pt idx="94">
                  <c:v>777516</c:v>
                </c:pt>
                <c:pt idx="95">
                  <c:v>611616</c:v>
                </c:pt>
                <c:pt idx="96">
                  <c:v>481219</c:v>
                </c:pt>
                <c:pt idx="97">
                  <c:v>435479</c:v>
                </c:pt>
                <c:pt idx="98">
                  <c:v>415088</c:v>
                </c:pt>
                <c:pt idx="99">
                  <c:v>416433</c:v>
                </c:pt>
                <c:pt idx="100">
                  <c:v>438927</c:v>
                </c:pt>
                <c:pt idx="101">
                  <c:v>472802</c:v>
                </c:pt>
                <c:pt idx="102">
                  <c:v>449430</c:v>
                </c:pt>
                <c:pt idx="103">
                  <c:v>167747</c:v>
                </c:pt>
                <c:pt idx="104">
                  <c:v>129882</c:v>
                </c:pt>
                <c:pt idx="105">
                  <c:v>128492</c:v>
                </c:pt>
                <c:pt idx="106">
                  <c:v>130086</c:v>
                </c:pt>
                <c:pt idx="107">
                  <c:v>99204</c:v>
                </c:pt>
                <c:pt idx="108">
                  <c:v>137878</c:v>
                </c:pt>
                <c:pt idx="109">
                  <c:v>168917</c:v>
                </c:pt>
                <c:pt idx="110">
                  <c:v>278631</c:v>
                </c:pt>
                <c:pt idx="111">
                  <c:v>234146</c:v>
                </c:pt>
                <c:pt idx="112">
                  <c:v>255597</c:v>
                </c:pt>
                <c:pt idx="113">
                  <c:v>147477</c:v>
                </c:pt>
                <c:pt idx="114">
                  <c:v>327958</c:v>
                </c:pt>
                <c:pt idx="115">
                  <c:v>347066</c:v>
                </c:pt>
                <c:pt idx="116">
                  <c:v>161408</c:v>
                </c:pt>
                <c:pt idx="117">
                  <c:v>152022</c:v>
                </c:pt>
                <c:pt idx="118">
                  <c:v>158735</c:v>
                </c:pt>
                <c:pt idx="119">
                  <c:v>174427</c:v>
                </c:pt>
                <c:pt idx="120">
                  <c:v>105012</c:v>
                </c:pt>
                <c:pt idx="121">
                  <c:v>86440</c:v>
                </c:pt>
                <c:pt idx="122">
                  <c:v>83668</c:v>
                </c:pt>
                <c:pt idx="123">
                  <c:v>99571</c:v>
                </c:pt>
                <c:pt idx="124">
                  <c:v>131722</c:v>
                </c:pt>
                <c:pt idx="125">
                  <c:v>75837</c:v>
                </c:pt>
                <c:pt idx="126">
                  <c:v>120251</c:v>
                </c:pt>
                <c:pt idx="127">
                  <c:v>80841</c:v>
                </c:pt>
                <c:pt idx="128">
                  <c:v>80226</c:v>
                </c:pt>
                <c:pt idx="129">
                  <c:v>172422</c:v>
                </c:pt>
                <c:pt idx="130">
                  <c:v>148398</c:v>
                </c:pt>
                <c:pt idx="131">
                  <c:v>114764</c:v>
                </c:pt>
                <c:pt idx="132">
                  <c:v>156987</c:v>
                </c:pt>
                <c:pt idx="133">
                  <c:v>148257</c:v>
                </c:pt>
                <c:pt idx="134">
                  <c:v>121376</c:v>
                </c:pt>
                <c:pt idx="135">
                  <c:v>151198</c:v>
                </c:pt>
                <c:pt idx="136">
                  <c:v>224138</c:v>
                </c:pt>
                <c:pt idx="137">
                  <c:v>159076</c:v>
                </c:pt>
                <c:pt idx="138">
                  <c:v>161840</c:v>
                </c:pt>
                <c:pt idx="139">
                  <c:v>253884</c:v>
                </c:pt>
                <c:pt idx="140">
                  <c:v>348472</c:v>
                </c:pt>
                <c:pt idx="141">
                  <c:v>235398</c:v>
                </c:pt>
                <c:pt idx="142">
                  <c:v>151641</c:v>
                </c:pt>
                <c:pt idx="143">
                  <c:v>128510</c:v>
                </c:pt>
                <c:pt idx="144">
                  <c:v>122965</c:v>
                </c:pt>
                <c:pt idx="145">
                  <c:v>160104</c:v>
                </c:pt>
                <c:pt idx="146">
                  <c:v>139037</c:v>
                </c:pt>
                <c:pt idx="147">
                  <c:v>116129</c:v>
                </c:pt>
                <c:pt idx="148">
                  <c:v>111916</c:v>
                </c:pt>
                <c:pt idx="149">
                  <c:v>133407</c:v>
                </c:pt>
                <c:pt idx="150">
                  <c:v>155903</c:v>
                </c:pt>
              </c:numCache>
            </c:numRef>
          </c:val>
          <c:smooth val="0"/>
          <c:extLst>
            <c:ext xmlns:c16="http://schemas.microsoft.com/office/drawing/2014/chart" uri="{C3380CC4-5D6E-409C-BE32-E72D297353CC}">
              <c16:uniqueId val="{00000000-4832-40C9-BC92-32F7A2FF1FCB}"/>
            </c:ext>
          </c:extLst>
        </c:ser>
        <c:dLbls>
          <c:showLegendKey val="0"/>
          <c:showVal val="0"/>
          <c:showCatName val="0"/>
          <c:showSerName val="0"/>
          <c:showPercent val="0"/>
          <c:showBubbleSize val="0"/>
        </c:dLbls>
        <c:smooth val="0"/>
        <c:axId val="316859760"/>
        <c:axId val="316858448"/>
      </c:lineChart>
      <c:catAx>
        <c:axId val="31685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858448"/>
        <c:crosses val="autoZero"/>
        <c:auto val="1"/>
        <c:lblAlgn val="ctr"/>
        <c:lblOffset val="100"/>
        <c:noMultiLvlLbl val="0"/>
      </c:catAx>
      <c:valAx>
        <c:axId val="31685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85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Sheet1!$A$2:$A$152</c:f>
              <c:strCache>
                <c:ptCount val="151"/>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strCache>
            </c:strRef>
          </c:cat>
          <c:val>
            <c:numRef>
              <c:f>Sheet1!$B$2:$B$152</c:f>
              <c:numCache>
                <c:formatCode>General</c:formatCode>
                <c:ptCount val="151"/>
                <c:pt idx="0">
                  <c:v>26286</c:v>
                </c:pt>
                <c:pt idx="1">
                  <c:v>12742</c:v>
                </c:pt>
                <c:pt idx="2">
                  <c:v>17176</c:v>
                </c:pt>
                <c:pt idx="3">
                  <c:v>47255</c:v>
                </c:pt>
                <c:pt idx="4">
                  <c:v>22149</c:v>
                </c:pt>
                <c:pt idx="5">
                  <c:v>18836</c:v>
                </c:pt>
                <c:pt idx="6">
                  <c:v>12397</c:v>
                </c:pt>
                <c:pt idx="7">
                  <c:v>8638</c:v>
                </c:pt>
                <c:pt idx="8">
                  <c:v>8867</c:v>
                </c:pt>
                <c:pt idx="9">
                  <c:v>10531</c:v>
                </c:pt>
                <c:pt idx="10">
                  <c:v>16073</c:v>
                </c:pt>
                <c:pt idx="11">
                  <c:v>12809</c:v>
                </c:pt>
                <c:pt idx="12">
                  <c:v>6111</c:v>
                </c:pt>
                <c:pt idx="13">
                  <c:v>8415</c:v>
                </c:pt>
                <c:pt idx="14">
                  <c:v>8566</c:v>
                </c:pt>
                <c:pt idx="15">
                  <c:v>20760</c:v>
                </c:pt>
                <c:pt idx="16">
                  <c:v>16268</c:v>
                </c:pt>
                <c:pt idx="17">
                  <c:v>9134</c:v>
                </c:pt>
                <c:pt idx="18">
                  <c:v>14848</c:v>
                </c:pt>
                <c:pt idx="19">
                  <c:v>9621</c:v>
                </c:pt>
                <c:pt idx="20">
                  <c:v>8707</c:v>
                </c:pt>
                <c:pt idx="21">
                  <c:v>9543</c:v>
                </c:pt>
                <c:pt idx="22">
                  <c:v>14772</c:v>
                </c:pt>
                <c:pt idx="23">
                  <c:v>18672</c:v>
                </c:pt>
                <c:pt idx="24">
                  <c:v>11929</c:v>
                </c:pt>
                <c:pt idx="25">
                  <c:v>6284</c:v>
                </c:pt>
                <c:pt idx="26">
                  <c:v>13686</c:v>
                </c:pt>
                <c:pt idx="27">
                  <c:v>11398</c:v>
                </c:pt>
                <c:pt idx="28">
                  <c:v>5204</c:v>
                </c:pt>
                <c:pt idx="29">
                  <c:v>22701</c:v>
                </c:pt>
                <c:pt idx="30">
                  <c:v>20766</c:v>
                </c:pt>
                <c:pt idx="31">
                  <c:v>11071</c:v>
                </c:pt>
                <c:pt idx="32">
                  <c:v>10383</c:v>
                </c:pt>
                <c:pt idx="33">
                  <c:v>14150</c:v>
                </c:pt>
                <c:pt idx="34">
                  <c:v>9480</c:v>
                </c:pt>
                <c:pt idx="35">
                  <c:v>9158</c:v>
                </c:pt>
                <c:pt idx="36">
                  <c:v>8786</c:v>
                </c:pt>
                <c:pt idx="37">
                  <c:v>17327</c:v>
                </c:pt>
                <c:pt idx="38">
                  <c:v>17736</c:v>
                </c:pt>
                <c:pt idx="39">
                  <c:v>12837</c:v>
                </c:pt>
                <c:pt idx="40">
                  <c:v>13460</c:v>
                </c:pt>
                <c:pt idx="41">
                  <c:v>8026</c:v>
                </c:pt>
                <c:pt idx="42">
                  <c:v>15728</c:v>
                </c:pt>
                <c:pt idx="43">
                  <c:v>28932</c:v>
                </c:pt>
                <c:pt idx="44">
                  <c:v>17156</c:v>
                </c:pt>
                <c:pt idx="45">
                  <c:v>19523</c:v>
                </c:pt>
                <c:pt idx="46">
                  <c:v>33616</c:v>
                </c:pt>
                <c:pt idx="47">
                  <c:v>14549</c:v>
                </c:pt>
                <c:pt idx="48">
                  <c:v>12319</c:v>
                </c:pt>
                <c:pt idx="49">
                  <c:v>22843</c:v>
                </c:pt>
                <c:pt idx="50">
                  <c:v>17097</c:v>
                </c:pt>
                <c:pt idx="51">
                  <c:v>12682</c:v>
                </c:pt>
                <c:pt idx="52">
                  <c:v>20104</c:v>
                </c:pt>
                <c:pt idx="53">
                  <c:v>15380</c:v>
                </c:pt>
                <c:pt idx="54">
                  <c:v>17243</c:v>
                </c:pt>
                <c:pt idx="55">
                  <c:v>13196</c:v>
                </c:pt>
                <c:pt idx="56">
                  <c:v>10260</c:v>
                </c:pt>
                <c:pt idx="57">
                  <c:v>22918</c:v>
                </c:pt>
                <c:pt idx="58">
                  <c:v>19857</c:v>
                </c:pt>
                <c:pt idx="59">
                  <c:v>10146</c:v>
                </c:pt>
                <c:pt idx="60">
                  <c:v>11412</c:v>
                </c:pt>
                <c:pt idx="61">
                  <c:v>12392</c:v>
                </c:pt>
                <c:pt idx="62">
                  <c:v>13341</c:v>
                </c:pt>
                <c:pt idx="63">
                  <c:v>17915</c:v>
                </c:pt>
                <c:pt idx="64">
                  <c:v>21056</c:v>
                </c:pt>
                <c:pt idx="65">
                  <c:v>21004</c:v>
                </c:pt>
                <c:pt idx="66">
                  <c:v>11833</c:v>
                </c:pt>
                <c:pt idx="67">
                  <c:v>18575</c:v>
                </c:pt>
                <c:pt idx="68">
                  <c:v>44403</c:v>
                </c:pt>
                <c:pt idx="69">
                  <c:v>38486</c:v>
                </c:pt>
                <c:pt idx="70">
                  <c:v>19263</c:v>
                </c:pt>
                <c:pt idx="71">
                  <c:v>17681</c:v>
                </c:pt>
                <c:pt idx="72">
                  <c:v>10558</c:v>
                </c:pt>
                <c:pt idx="73">
                  <c:v>14932</c:v>
                </c:pt>
                <c:pt idx="74">
                  <c:v>18061</c:v>
                </c:pt>
                <c:pt idx="75">
                  <c:v>21076</c:v>
                </c:pt>
                <c:pt idx="76">
                  <c:v>15548</c:v>
                </c:pt>
                <c:pt idx="77">
                  <c:v>7583</c:v>
                </c:pt>
                <c:pt idx="78">
                  <c:v>9270</c:v>
                </c:pt>
                <c:pt idx="79">
                  <c:v>12857</c:v>
                </c:pt>
                <c:pt idx="80">
                  <c:v>17883</c:v>
                </c:pt>
                <c:pt idx="81">
                  <c:v>10859</c:v>
                </c:pt>
                <c:pt idx="82">
                  <c:v>8879</c:v>
                </c:pt>
                <c:pt idx="83">
                  <c:v>10156</c:v>
                </c:pt>
                <c:pt idx="84">
                  <c:v>9024</c:v>
                </c:pt>
                <c:pt idx="85">
                  <c:v>9029</c:v>
                </c:pt>
                <c:pt idx="86">
                  <c:v>12771</c:v>
                </c:pt>
                <c:pt idx="87">
                  <c:v>17245</c:v>
                </c:pt>
                <c:pt idx="88">
                  <c:v>24990</c:v>
                </c:pt>
                <c:pt idx="89">
                  <c:v>10606</c:v>
                </c:pt>
                <c:pt idx="90">
                  <c:v>7020</c:v>
                </c:pt>
                <c:pt idx="91">
                  <c:v>7889</c:v>
                </c:pt>
                <c:pt idx="92">
                  <c:v>10642</c:v>
                </c:pt>
                <c:pt idx="93">
                  <c:v>7769</c:v>
                </c:pt>
                <c:pt idx="94">
                  <c:v>41700</c:v>
                </c:pt>
                <c:pt idx="95">
                  <c:v>21056</c:v>
                </c:pt>
                <c:pt idx="96">
                  <c:v>12725</c:v>
                </c:pt>
                <c:pt idx="97">
                  <c:v>12437</c:v>
                </c:pt>
                <c:pt idx="98">
                  <c:v>7044</c:v>
                </c:pt>
                <c:pt idx="99">
                  <c:v>8934</c:v>
                </c:pt>
                <c:pt idx="100">
                  <c:v>15177</c:v>
                </c:pt>
                <c:pt idx="101">
                  <c:v>19237</c:v>
                </c:pt>
                <c:pt idx="102">
                  <c:v>14633</c:v>
                </c:pt>
                <c:pt idx="103">
                  <c:v>11923</c:v>
                </c:pt>
                <c:pt idx="104">
                  <c:v>8253</c:v>
                </c:pt>
                <c:pt idx="105">
                  <c:v>8708</c:v>
                </c:pt>
                <c:pt idx="106">
                  <c:v>12166</c:v>
                </c:pt>
                <c:pt idx="107">
                  <c:v>6155</c:v>
                </c:pt>
                <c:pt idx="108">
                  <c:v>14763</c:v>
                </c:pt>
                <c:pt idx="109">
                  <c:v>20342</c:v>
                </c:pt>
                <c:pt idx="110">
                  <c:v>28726</c:v>
                </c:pt>
                <c:pt idx="111">
                  <c:v>14969</c:v>
                </c:pt>
                <c:pt idx="112">
                  <c:v>14762</c:v>
                </c:pt>
                <c:pt idx="113">
                  <c:v>11308</c:v>
                </c:pt>
                <c:pt idx="114">
                  <c:v>26870</c:v>
                </c:pt>
                <c:pt idx="115">
                  <c:v>26396</c:v>
                </c:pt>
                <c:pt idx="116">
                  <c:v>10903</c:v>
                </c:pt>
                <c:pt idx="117">
                  <c:v>13559</c:v>
                </c:pt>
                <c:pt idx="118">
                  <c:v>13123</c:v>
                </c:pt>
                <c:pt idx="119">
                  <c:v>20116</c:v>
                </c:pt>
                <c:pt idx="120">
                  <c:v>7235</c:v>
                </c:pt>
                <c:pt idx="121">
                  <c:v>5555</c:v>
                </c:pt>
                <c:pt idx="122">
                  <c:v>5825</c:v>
                </c:pt>
                <c:pt idx="123">
                  <c:v>7406</c:v>
                </c:pt>
                <c:pt idx="124">
                  <c:v>12432</c:v>
                </c:pt>
                <c:pt idx="125">
                  <c:v>4010</c:v>
                </c:pt>
                <c:pt idx="126">
                  <c:v>10569</c:v>
                </c:pt>
                <c:pt idx="127">
                  <c:v>4655</c:v>
                </c:pt>
                <c:pt idx="128">
                  <c:v>6543</c:v>
                </c:pt>
                <c:pt idx="129">
                  <c:v>15103</c:v>
                </c:pt>
                <c:pt idx="130">
                  <c:v>13262</c:v>
                </c:pt>
                <c:pt idx="131">
                  <c:v>10371</c:v>
                </c:pt>
                <c:pt idx="132">
                  <c:v>14471</c:v>
                </c:pt>
                <c:pt idx="133">
                  <c:v>10625</c:v>
                </c:pt>
                <c:pt idx="134">
                  <c:v>11464</c:v>
                </c:pt>
                <c:pt idx="135">
                  <c:v>12321</c:v>
                </c:pt>
                <c:pt idx="136">
                  <c:v>19414</c:v>
                </c:pt>
                <c:pt idx="137">
                  <c:v>12217</c:v>
                </c:pt>
                <c:pt idx="138">
                  <c:v>13155</c:v>
                </c:pt>
                <c:pt idx="139">
                  <c:v>29747</c:v>
                </c:pt>
                <c:pt idx="140">
                  <c:v>36144</c:v>
                </c:pt>
                <c:pt idx="141">
                  <c:v>22942</c:v>
                </c:pt>
                <c:pt idx="142">
                  <c:v>10450</c:v>
                </c:pt>
                <c:pt idx="143">
                  <c:v>6175</c:v>
                </c:pt>
                <c:pt idx="144">
                  <c:v>11341</c:v>
                </c:pt>
                <c:pt idx="145">
                  <c:v>14570</c:v>
                </c:pt>
                <c:pt idx="146">
                  <c:v>10399</c:v>
                </c:pt>
                <c:pt idx="147">
                  <c:v>7819</c:v>
                </c:pt>
                <c:pt idx="148">
                  <c:v>13526</c:v>
                </c:pt>
                <c:pt idx="149">
                  <c:v>18082</c:v>
                </c:pt>
                <c:pt idx="150">
                  <c:v>17593</c:v>
                </c:pt>
              </c:numCache>
            </c:numRef>
          </c:val>
          <c:smooth val="0"/>
          <c:extLst>
            <c:ext xmlns:c16="http://schemas.microsoft.com/office/drawing/2014/chart" uri="{C3380CC4-5D6E-409C-BE32-E72D297353CC}">
              <c16:uniqueId val="{00000000-D354-47AA-844B-753717EF93D8}"/>
            </c:ext>
          </c:extLst>
        </c:ser>
        <c:dLbls>
          <c:showLegendKey val="0"/>
          <c:showVal val="0"/>
          <c:showCatName val="0"/>
          <c:showSerName val="0"/>
          <c:showPercent val="0"/>
          <c:showBubbleSize val="0"/>
        </c:dLbls>
        <c:smooth val="0"/>
        <c:axId val="241955112"/>
        <c:axId val="241951504"/>
      </c:lineChart>
      <c:catAx>
        <c:axId val="241955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51504"/>
        <c:crosses val="autoZero"/>
        <c:auto val="1"/>
        <c:lblAlgn val="ctr"/>
        <c:lblOffset val="100"/>
        <c:noMultiLvlLbl val="0"/>
      </c:catAx>
      <c:valAx>
        <c:axId val="24195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5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Sheet1!$A$2:$A$152</c:f>
              <c:strCache>
                <c:ptCount val="151"/>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strCache>
            </c:strRef>
          </c:cat>
          <c:val>
            <c:numRef>
              <c:f>Sheet1!$B$2:$B$152</c:f>
              <c:numCache>
                <c:formatCode>General</c:formatCode>
                <c:ptCount val="151"/>
                <c:pt idx="0">
                  <c:v>24610</c:v>
                </c:pt>
                <c:pt idx="1">
                  <c:v>13033</c:v>
                </c:pt>
                <c:pt idx="2">
                  <c:v>14599</c:v>
                </c:pt>
                <c:pt idx="3">
                  <c:v>25217</c:v>
                </c:pt>
                <c:pt idx="4">
                  <c:v>16043</c:v>
                </c:pt>
                <c:pt idx="5">
                  <c:v>6630</c:v>
                </c:pt>
                <c:pt idx="6">
                  <c:v>1390</c:v>
                </c:pt>
                <c:pt idx="7">
                  <c:v>20323</c:v>
                </c:pt>
                <c:pt idx="8">
                  <c:v>2037</c:v>
                </c:pt>
                <c:pt idx="9">
                  <c:v>3485</c:v>
                </c:pt>
                <c:pt idx="10">
                  <c:v>22809</c:v>
                </c:pt>
                <c:pt idx="11">
                  <c:v>14789</c:v>
                </c:pt>
                <c:pt idx="12">
                  <c:v>6397</c:v>
                </c:pt>
                <c:pt idx="13">
                  <c:v>2602</c:v>
                </c:pt>
                <c:pt idx="14">
                  <c:v>10223</c:v>
                </c:pt>
                <c:pt idx="15">
                  <c:v>16434</c:v>
                </c:pt>
                <c:pt idx="16">
                  <c:v>3907</c:v>
                </c:pt>
                <c:pt idx="17">
                  <c:v>980</c:v>
                </c:pt>
                <c:pt idx="18">
                  <c:v>9786</c:v>
                </c:pt>
                <c:pt idx="19">
                  <c:v>6892</c:v>
                </c:pt>
                <c:pt idx="20">
                  <c:v>6899</c:v>
                </c:pt>
                <c:pt idx="21">
                  <c:v>16355</c:v>
                </c:pt>
                <c:pt idx="22">
                  <c:v>26489</c:v>
                </c:pt>
                <c:pt idx="23">
                  <c:v>16439</c:v>
                </c:pt>
                <c:pt idx="24">
                  <c:v>13361</c:v>
                </c:pt>
                <c:pt idx="25">
                  <c:v>6573</c:v>
                </c:pt>
                <c:pt idx="26">
                  <c:v>43868</c:v>
                </c:pt>
                <c:pt idx="27">
                  <c:v>30406</c:v>
                </c:pt>
                <c:pt idx="28">
                  <c:v>17144</c:v>
                </c:pt>
                <c:pt idx="29">
                  <c:v>62616</c:v>
                </c:pt>
                <c:pt idx="30">
                  <c:v>44928</c:v>
                </c:pt>
                <c:pt idx="31">
                  <c:v>17584</c:v>
                </c:pt>
                <c:pt idx="32">
                  <c:v>8042</c:v>
                </c:pt>
                <c:pt idx="33">
                  <c:v>26355</c:v>
                </c:pt>
                <c:pt idx="34">
                  <c:v>15705</c:v>
                </c:pt>
                <c:pt idx="35">
                  <c:v>12384</c:v>
                </c:pt>
                <c:pt idx="36">
                  <c:v>8129</c:v>
                </c:pt>
                <c:pt idx="37">
                  <c:v>24223</c:v>
                </c:pt>
                <c:pt idx="38">
                  <c:v>29271</c:v>
                </c:pt>
                <c:pt idx="39">
                  <c:v>10916</c:v>
                </c:pt>
                <c:pt idx="40">
                  <c:v>15609</c:v>
                </c:pt>
                <c:pt idx="41">
                  <c:v>14628</c:v>
                </c:pt>
                <c:pt idx="42">
                  <c:v>39393</c:v>
                </c:pt>
                <c:pt idx="43">
                  <c:v>62162</c:v>
                </c:pt>
                <c:pt idx="44">
                  <c:v>34617</c:v>
                </c:pt>
                <c:pt idx="45">
                  <c:v>27251</c:v>
                </c:pt>
                <c:pt idx="46">
                  <c:v>34659</c:v>
                </c:pt>
                <c:pt idx="47">
                  <c:v>29675</c:v>
                </c:pt>
                <c:pt idx="48">
                  <c:v>35514</c:v>
                </c:pt>
                <c:pt idx="49">
                  <c:v>35236</c:v>
                </c:pt>
                <c:pt idx="50">
                  <c:v>25814</c:v>
                </c:pt>
                <c:pt idx="51">
                  <c:v>32291</c:v>
                </c:pt>
                <c:pt idx="52">
                  <c:v>47616</c:v>
                </c:pt>
                <c:pt idx="53">
                  <c:v>39700</c:v>
                </c:pt>
                <c:pt idx="54">
                  <c:v>62948</c:v>
                </c:pt>
                <c:pt idx="55">
                  <c:v>31815</c:v>
                </c:pt>
                <c:pt idx="56">
                  <c:v>22005</c:v>
                </c:pt>
                <c:pt idx="57">
                  <c:v>59887</c:v>
                </c:pt>
                <c:pt idx="58">
                  <c:v>44190</c:v>
                </c:pt>
                <c:pt idx="59">
                  <c:v>18507</c:v>
                </c:pt>
                <c:pt idx="60">
                  <c:v>18863</c:v>
                </c:pt>
                <c:pt idx="61">
                  <c:v>25431</c:v>
                </c:pt>
                <c:pt idx="62">
                  <c:v>33398</c:v>
                </c:pt>
                <c:pt idx="63">
                  <c:v>33841</c:v>
                </c:pt>
                <c:pt idx="64">
                  <c:v>34830</c:v>
                </c:pt>
                <c:pt idx="65">
                  <c:v>69324</c:v>
                </c:pt>
                <c:pt idx="66">
                  <c:v>31310</c:v>
                </c:pt>
                <c:pt idx="67">
                  <c:v>78220</c:v>
                </c:pt>
                <c:pt idx="68">
                  <c:v>104673</c:v>
                </c:pt>
                <c:pt idx="69">
                  <c:v>69907</c:v>
                </c:pt>
                <c:pt idx="70">
                  <c:v>29221</c:v>
                </c:pt>
                <c:pt idx="71">
                  <c:v>53398</c:v>
                </c:pt>
                <c:pt idx="72">
                  <c:v>38178</c:v>
                </c:pt>
                <c:pt idx="73">
                  <c:v>45933</c:v>
                </c:pt>
                <c:pt idx="74">
                  <c:v>59632</c:v>
                </c:pt>
                <c:pt idx="75">
                  <c:v>53833</c:v>
                </c:pt>
                <c:pt idx="76">
                  <c:v>36713</c:v>
                </c:pt>
                <c:pt idx="77">
                  <c:v>24390</c:v>
                </c:pt>
                <c:pt idx="78">
                  <c:v>32640</c:v>
                </c:pt>
                <c:pt idx="79">
                  <c:v>34110</c:v>
                </c:pt>
                <c:pt idx="80">
                  <c:v>45503</c:v>
                </c:pt>
                <c:pt idx="81">
                  <c:v>27617</c:v>
                </c:pt>
                <c:pt idx="82">
                  <c:v>25987</c:v>
                </c:pt>
                <c:pt idx="83">
                  <c:v>33371</c:v>
                </c:pt>
                <c:pt idx="84">
                  <c:v>24206</c:v>
                </c:pt>
                <c:pt idx="85">
                  <c:v>15580</c:v>
                </c:pt>
                <c:pt idx="86">
                  <c:v>22928</c:v>
                </c:pt>
                <c:pt idx="87">
                  <c:v>46004</c:v>
                </c:pt>
                <c:pt idx="88">
                  <c:v>44398</c:v>
                </c:pt>
                <c:pt idx="89">
                  <c:v>23010</c:v>
                </c:pt>
                <c:pt idx="90">
                  <c:v>18983</c:v>
                </c:pt>
                <c:pt idx="91">
                  <c:v>21659</c:v>
                </c:pt>
                <c:pt idx="92">
                  <c:v>25884</c:v>
                </c:pt>
                <c:pt idx="93">
                  <c:v>21350</c:v>
                </c:pt>
                <c:pt idx="94">
                  <c:v>112667</c:v>
                </c:pt>
                <c:pt idx="95">
                  <c:v>52661</c:v>
                </c:pt>
                <c:pt idx="96">
                  <c:v>27885</c:v>
                </c:pt>
                <c:pt idx="97">
                  <c:v>48093</c:v>
                </c:pt>
                <c:pt idx="98">
                  <c:v>23498</c:v>
                </c:pt>
                <c:pt idx="99">
                  <c:v>25498</c:v>
                </c:pt>
                <c:pt idx="100">
                  <c:v>32267</c:v>
                </c:pt>
                <c:pt idx="101">
                  <c:v>34353</c:v>
                </c:pt>
                <c:pt idx="102">
                  <c:v>39379</c:v>
                </c:pt>
                <c:pt idx="103">
                  <c:v>9298</c:v>
                </c:pt>
                <c:pt idx="104">
                  <c:v>3788</c:v>
                </c:pt>
                <c:pt idx="105">
                  <c:v>4089</c:v>
                </c:pt>
                <c:pt idx="106">
                  <c:v>1877</c:v>
                </c:pt>
                <c:pt idx="107">
                  <c:v>1120</c:v>
                </c:pt>
                <c:pt idx="108">
                  <c:v>12663</c:v>
                </c:pt>
                <c:pt idx="109">
                  <c:v>7353</c:v>
                </c:pt>
                <c:pt idx="110">
                  <c:v>4061</c:v>
                </c:pt>
                <c:pt idx="111">
                  <c:v>40810</c:v>
                </c:pt>
                <c:pt idx="112">
                  <c:v>35279</c:v>
                </c:pt>
                <c:pt idx="113">
                  <c:v>23434</c:v>
                </c:pt>
                <c:pt idx="114">
                  <c:v>39523</c:v>
                </c:pt>
                <c:pt idx="115">
                  <c:v>58042</c:v>
                </c:pt>
                <c:pt idx="116">
                  <c:v>18383</c:v>
                </c:pt>
                <c:pt idx="117">
                  <c:v>27116</c:v>
                </c:pt>
                <c:pt idx="118">
                  <c:v>15702</c:v>
                </c:pt>
                <c:pt idx="119">
                  <c:v>23531</c:v>
                </c:pt>
                <c:pt idx="120">
                  <c:v>7082</c:v>
                </c:pt>
                <c:pt idx="121">
                  <c:v>4264</c:v>
                </c:pt>
                <c:pt idx="122">
                  <c:v>3427</c:v>
                </c:pt>
                <c:pt idx="123">
                  <c:v>7772</c:v>
                </c:pt>
                <c:pt idx="124">
                  <c:v>5770</c:v>
                </c:pt>
                <c:pt idx="125">
                  <c:v>1535</c:v>
                </c:pt>
                <c:pt idx="126">
                  <c:v>9885</c:v>
                </c:pt>
                <c:pt idx="127">
                  <c:v>6190</c:v>
                </c:pt>
                <c:pt idx="128">
                  <c:v>8247</c:v>
                </c:pt>
                <c:pt idx="129">
                  <c:v>15762</c:v>
                </c:pt>
                <c:pt idx="130">
                  <c:v>22378</c:v>
                </c:pt>
                <c:pt idx="131">
                  <c:v>7495</c:v>
                </c:pt>
                <c:pt idx="132">
                  <c:v>5048</c:v>
                </c:pt>
                <c:pt idx="133">
                  <c:v>2010</c:v>
                </c:pt>
                <c:pt idx="134">
                  <c:v>17744</c:v>
                </c:pt>
                <c:pt idx="135">
                  <c:v>24183</c:v>
                </c:pt>
                <c:pt idx="136">
                  <c:v>25026</c:v>
                </c:pt>
                <c:pt idx="137">
                  <c:v>7530</c:v>
                </c:pt>
                <c:pt idx="138">
                  <c:v>10201</c:v>
                </c:pt>
                <c:pt idx="139">
                  <c:v>52067</c:v>
                </c:pt>
                <c:pt idx="140">
                  <c:v>56402</c:v>
                </c:pt>
                <c:pt idx="141">
                  <c:v>21502</c:v>
                </c:pt>
                <c:pt idx="142">
                  <c:v>12938</c:v>
                </c:pt>
                <c:pt idx="143">
                  <c:v>5024</c:v>
                </c:pt>
                <c:pt idx="144">
                  <c:v>12234</c:v>
                </c:pt>
                <c:pt idx="145">
                  <c:v>18569</c:v>
                </c:pt>
                <c:pt idx="146">
                  <c:v>10593</c:v>
                </c:pt>
                <c:pt idx="147">
                  <c:v>4570</c:v>
                </c:pt>
                <c:pt idx="148">
                  <c:v>15502</c:v>
                </c:pt>
                <c:pt idx="149">
                  <c:v>25589</c:v>
                </c:pt>
                <c:pt idx="150">
                  <c:v>39323</c:v>
                </c:pt>
              </c:numCache>
            </c:numRef>
          </c:val>
          <c:smooth val="0"/>
          <c:extLst>
            <c:ext xmlns:c16="http://schemas.microsoft.com/office/drawing/2014/chart" uri="{C3380CC4-5D6E-409C-BE32-E72D297353CC}">
              <c16:uniqueId val="{00000000-6DB3-42F1-ACA1-5E6FB70DE329}"/>
            </c:ext>
          </c:extLst>
        </c:ser>
        <c:dLbls>
          <c:showLegendKey val="0"/>
          <c:showVal val="0"/>
          <c:showCatName val="0"/>
          <c:showSerName val="0"/>
          <c:showPercent val="0"/>
          <c:showBubbleSize val="0"/>
        </c:dLbls>
        <c:smooth val="0"/>
        <c:axId val="241956096"/>
        <c:axId val="241946256"/>
      </c:lineChart>
      <c:catAx>
        <c:axId val="24195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46256"/>
        <c:crosses val="autoZero"/>
        <c:auto val="1"/>
        <c:lblAlgn val="ctr"/>
        <c:lblOffset val="100"/>
        <c:noMultiLvlLbl val="0"/>
      </c:catAx>
      <c:valAx>
        <c:axId val="24194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5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2</c:v>
                </c:pt>
              </c:strCache>
            </c:strRef>
          </c:cat>
          <c:val>
            <c:numRef>
              <c:f>Sheet1!$B$2</c:f>
              <c:numCache>
                <c:formatCode>General</c:formatCode>
                <c:ptCount val="1"/>
                <c:pt idx="0">
                  <c:v>656</c:v>
                </c:pt>
              </c:numCache>
            </c:numRef>
          </c:val>
          <c:extLst>
            <c:ext xmlns:c16="http://schemas.microsoft.com/office/drawing/2014/chart" uri="{C3380CC4-5D6E-409C-BE32-E72D297353CC}">
              <c16:uniqueId val="{00000000-4AAD-4769-B906-583FB319C3A6}"/>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2</c:v>
                </c:pt>
              </c:strCache>
            </c:strRef>
          </c:cat>
          <c:val>
            <c:numRef>
              <c:f>Sheet1!$C$2</c:f>
              <c:numCache>
                <c:formatCode>General</c:formatCode>
                <c:ptCount val="1"/>
                <c:pt idx="0">
                  <c:v>31</c:v>
                </c:pt>
              </c:numCache>
            </c:numRef>
          </c:val>
          <c:extLst>
            <c:ext xmlns:c16="http://schemas.microsoft.com/office/drawing/2014/chart" uri="{C3380CC4-5D6E-409C-BE32-E72D297353CC}">
              <c16:uniqueId val="{00000001-4AAD-4769-B906-583FB319C3A6}"/>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2</c:v>
                </c:pt>
              </c:strCache>
            </c:strRef>
          </c:cat>
          <c:val>
            <c:numRef>
              <c:f>Sheet1!$D$2</c:f>
              <c:numCache>
                <c:formatCode>General</c:formatCode>
                <c:ptCount val="1"/>
                <c:pt idx="0">
                  <c:v>471</c:v>
                </c:pt>
              </c:numCache>
            </c:numRef>
          </c:val>
          <c:extLst>
            <c:ext xmlns:c16="http://schemas.microsoft.com/office/drawing/2014/chart" uri="{C3380CC4-5D6E-409C-BE32-E72D297353CC}">
              <c16:uniqueId val="{00000002-4AAD-4769-B906-583FB319C3A6}"/>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2</c:v>
                </c:pt>
              </c:strCache>
            </c:strRef>
          </c:cat>
          <c:val>
            <c:numRef>
              <c:f>Sheet1!$E$2</c:f>
              <c:numCache>
                <c:formatCode>General</c:formatCode>
                <c:ptCount val="1"/>
                <c:pt idx="0">
                  <c:v>20</c:v>
                </c:pt>
              </c:numCache>
            </c:numRef>
          </c:val>
          <c:extLst>
            <c:ext xmlns:c16="http://schemas.microsoft.com/office/drawing/2014/chart" uri="{C3380CC4-5D6E-409C-BE32-E72D297353CC}">
              <c16:uniqueId val="{00000003-4AAD-4769-B906-583FB319C3A6}"/>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2</c:v>
                </c:pt>
              </c:strCache>
            </c:strRef>
          </c:cat>
          <c:val>
            <c:numRef>
              <c:f>Sheet1!$F$2</c:f>
              <c:numCache>
                <c:formatCode>General</c:formatCode>
                <c:ptCount val="1"/>
                <c:pt idx="0">
                  <c:v>330</c:v>
                </c:pt>
              </c:numCache>
            </c:numRef>
          </c:val>
          <c:extLst>
            <c:ext xmlns:c16="http://schemas.microsoft.com/office/drawing/2014/chart" uri="{C3380CC4-5D6E-409C-BE32-E72D297353CC}">
              <c16:uniqueId val="{00000004-4AAD-4769-B906-583FB319C3A6}"/>
            </c:ext>
          </c:extLst>
        </c:ser>
        <c:dLbls>
          <c:showLegendKey val="0"/>
          <c:showVal val="0"/>
          <c:showCatName val="0"/>
          <c:showSerName val="0"/>
          <c:showPercent val="0"/>
          <c:showBubbleSize val="0"/>
        </c:dLbls>
        <c:gapWidth val="150"/>
        <c:overlap val="100"/>
        <c:axId val="320170032"/>
        <c:axId val="320175608"/>
      </c:barChart>
      <c:catAx>
        <c:axId val="32017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175608"/>
        <c:crosses val="autoZero"/>
        <c:auto val="1"/>
        <c:lblAlgn val="ctr"/>
        <c:lblOffset val="100"/>
        <c:noMultiLvlLbl val="0"/>
      </c:catAx>
      <c:valAx>
        <c:axId val="320175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17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CED8F-46E3-4687-868D-7F879F0B527E}"/>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EDD5F7AB-A5F8-4A5A-A08E-3B7C6D7D6D4A}"/>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74463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32E77-4987-4B33-A89C-451393B654F0}"/>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74FB00AF-D713-4647-B491-17DEAF50A493}"/>
              </a:ext>
            </a:extLst>
          </p:cNvPr>
          <p:cNvGraphicFramePr>
            <a:graphicFrameLocks noGrp="1"/>
          </p:cNvGraphicFramePr>
          <p:nvPr>
            <p:ph type="tbl" sz="quarter" idx="13"/>
            <p:extLst>
              <p:ext uri="{D42A27DB-BD31-4B8C-83A1-F6EECF244321}">
                <p14:modId xmlns:p14="http://schemas.microsoft.com/office/powerpoint/2010/main" val="869976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18130660"/>
                    </a:ext>
                  </a:extLst>
                </a:gridCol>
                <a:gridCol w="1645920">
                  <a:extLst>
                    <a:ext uri="{9D8B030D-6E8A-4147-A177-3AD203B41FA5}">
                      <a16:colId xmlns:a16="http://schemas.microsoft.com/office/drawing/2014/main" val="3145378197"/>
                    </a:ext>
                  </a:extLst>
                </a:gridCol>
                <a:gridCol w="1645920">
                  <a:extLst>
                    <a:ext uri="{9D8B030D-6E8A-4147-A177-3AD203B41FA5}">
                      <a16:colId xmlns:a16="http://schemas.microsoft.com/office/drawing/2014/main" val="524748713"/>
                    </a:ext>
                  </a:extLst>
                </a:gridCol>
                <a:gridCol w="1234440">
                  <a:extLst>
                    <a:ext uri="{9D8B030D-6E8A-4147-A177-3AD203B41FA5}">
                      <a16:colId xmlns:a16="http://schemas.microsoft.com/office/drawing/2014/main" val="3817286462"/>
                    </a:ext>
                  </a:extLst>
                </a:gridCol>
                <a:gridCol w="1234440">
                  <a:extLst>
                    <a:ext uri="{9D8B030D-6E8A-4147-A177-3AD203B41FA5}">
                      <a16:colId xmlns:a16="http://schemas.microsoft.com/office/drawing/2014/main" val="3003070468"/>
                    </a:ext>
                  </a:extLst>
                </a:gridCol>
                <a:gridCol w="822960">
                  <a:extLst>
                    <a:ext uri="{9D8B030D-6E8A-4147-A177-3AD203B41FA5}">
                      <a16:colId xmlns:a16="http://schemas.microsoft.com/office/drawing/2014/main" val="16710070"/>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65053748"/>
                  </a:ext>
                </a:extLst>
              </a:tr>
              <a:tr h="370840">
                <a:tc>
                  <a:txBody>
                    <a:bodyPr/>
                    <a:lstStyle/>
                    <a:p>
                      <a:r>
                        <a:rPr lang="en-US" sz="1000"/>
                        <a:t>NDR 2</a:t>
                      </a:r>
                    </a:p>
                  </a:txBody>
                  <a:tcPr/>
                </a:tc>
                <a:tc>
                  <a:txBody>
                    <a:bodyPr/>
                    <a:lstStyle/>
                    <a:p>
                      <a:r>
                        <a:rPr lang="en-US" sz="1000"/>
                        <a:t>284637</a:t>
                      </a:r>
                    </a:p>
                  </a:txBody>
                  <a:tcPr/>
                </a:tc>
                <a:tc>
                  <a:txBody>
                    <a:bodyPr/>
                    <a:lstStyle/>
                    <a:p>
                      <a:r>
                        <a:rPr lang="en-US" sz="1000"/>
                        <a:t>119772</a:t>
                      </a:r>
                    </a:p>
                  </a:txBody>
                  <a:tcPr/>
                </a:tc>
                <a:tc>
                  <a:txBody>
                    <a:bodyPr/>
                    <a:lstStyle/>
                    <a:p>
                      <a:r>
                        <a:rPr lang="en-US" sz="1000"/>
                        <a:t>14838</a:t>
                      </a:r>
                    </a:p>
                  </a:txBody>
                  <a:tcPr/>
                </a:tc>
                <a:tc>
                  <a:txBody>
                    <a:bodyPr/>
                    <a:lstStyle/>
                    <a:p>
                      <a:r>
                        <a:rPr lang="en-US" sz="1000"/>
                        <a:t>6.4%</a:t>
                      </a:r>
                    </a:p>
                  </a:txBody>
                  <a:tcPr/>
                </a:tc>
                <a:tc>
                  <a:txBody>
                    <a:bodyPr/>
                    <a:lstStyle/>
                    <a:p>
                      <a:r>
                        <a:rPr lang="en-US" sz="1000"/>
                        <a:t>124764</a:t>
                      </a:r>
                    </a:p>
                  </a:txBody>
                  <a:tcPr/>
                </a:tc>
                <a:extLst>
                  <a:ext uri="{0D108BD9-81ED-4DB2-BD59-A6C34878D82A}">
                    <a16:rowId xmlns:a16="http://schemas.microsoft.com/office/drawing/2014/main" val="3220169900"/>
                  </a:ext>
                </a:extLst>
              </a:tr>
            </a:tbl>
          </a:graphicData>
        </a:graphic>
      </p:graphicFrame>
      <p:sp>
        <p:nvSpPr>
          <p:cNvPr id="4" name="Text Placeholder 3">
            <a:extLst>
              <a:ext uri="{FF2B5EF4-FFF2-40B4-BE49-F238E27FC236}">
                <a16:creationId xmlns:a16="http://schemas.microsoft.com/office/drawing/2014/main" id="{DF97E8C4-9A43-4081-A432-85C8EDAA6CFD}"/>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1311647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6DF47-3827-43D2-B105-794502392114}"/>
              </a:ext>
            </a:extLst>
          </p:cNvPr>
          <p:cNvSpPr>
            <a:spLocks noGrp="1"/>
          </p:cNvSpPr>
          <p:nvPr>
            <p:ph type="title"/>
          </p:nvPr>
        </p:nvSpPr>
        <p:spPr/>
        <p:txBody>
          <a:bodyPr/>
          <a:lstStyle/>
          <a:p>
            <a:r>
              <a:rPr lang="en-US"/>
              <a:t>Anzahl Post, Reaktionen (Kommentare, Shares, Likes) - FB Insights</a:t>
            </a:r>
          </a:p>
        </p:txBody>
      </p:sp>
      <p:graphicFrame>
        <p:nvGraphicFramePr>
          <p:cNvPr id="5" name="Table Placeholder 4">
            <a:extLst>
              <a:ext uri="{FF2B5EF4-FFF2-40B4-BE49-F238E27FC236}">
                <a16:creationId xmlns:a16="http://schemas.microsoft.com/office/drawing/2014/main" id="{266C7628-A822-4597-8D9A-D4822028787D}"/>
              </a:ext>
            </a:extLst>
          </p:cNvPr>
          <p:cNvGraphicFramePr>
            <a:graphicFrameLocks noGrp="1"/>
          </p:cNvGraphicFramePr>
          <p:nvPr>
            <p:ph type="tbl" sz="quarter" idx="13"/>
            <p:extLst>
              <p:ext uri="{D42A27DB-BD31-4B8C-83A1-F6EECF244321}">
                <p14:modId xmlns:p14="http://schemas.microsoft.com/office/powerpoint/2010/main" val="1355028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76943644"/>
                    </a:ext>
                  </a:extLst>
                </a:gridCol>
                <a:gridCol w="1234440">
                  <a:extLst>
                    <a:ext uri="{9D8B030D-6E8A-4147-A177-3AD203B41FA5}">
                      <a16:colId xmlns:a16="http://schemas.microsoft.com/office/drawing/2014/main" val="524164126"/>
                    </a:ext>
                  </a:extLst>
                </a:gridCol>
                <a:gridCol w="1234440">
                  <a:extLst>
                    <a:ext uri="{9D8B030D-6E8A-4147-A177-3AD203B41FA5}">
                      <a16:colId xmlns:a16="http://schemas.microsoft.com/office/drawing/2014/main" val="145980633"/>
                    </a:ext>
                  </a:extLst>
                </a:gridCol>
                <a:gridCol w="1234440">
                  <a:extLst>
                    <a:ext uri="{9D8B030D-6E8A-4147-A177-3AD203B41FA5}">
                      <a16:colId xmlns:a16="http://schemas.microsoft.com/office/drawing/2014/main" val="3139392154"/>
                    </a:ext>
                  </a:extLst>
                </a:gridCol>
                <a:gridCol w="1234440">
                  <a:extLst>
                    <a:ext uri="{9D8B030D-6E8A-4147-A177-3AD203B41FA5}">
                      <a16:colId xmlns:a16="http://schemas.microsoft.com/office/drawing/2014/main" val="126081390"/>
                    </a:ext>
                  </a:extLst>
                </a:gridCol>
                <a:gridCol w="1234440">
                  <a:extLst>
                    <a:ext uri="{9D8B030D-6E8A-4147-A177-3AD203B41FA5}">
                      <a16:colId xmlns:a16="http://schemas.microsoft.com/office/drawing/2014/main" val="1984488270"/>
                    </a:ext>
                  </a:extLst>
                </a:gridCol>
                <a:gridCol w="822960">
                  <a:extLst>
                    <a:ext uri="{9D8B030D-6E8A-4147-A177-3AD203B41FA5}">
                      <a16:colId xmlns:a16="http://schemas.microsoft.com/office/drawing/2014/main" val="16292024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568426182"/>
                  </a:ext>
                </a:extLst>
              </a:tr>
              <a:tr h="370840">
                <a:tc>
                  <a:txBody>
                    <a:bodyPr/>
                    <a:lstStyle/>
                    <a:p>
                      <a:r>
                        <a:rPr lang="en-US" sz="1000"/>
                        <a:t>NDR 2</a:t>
                      </a:r>
                    </a:p>
                  </a:txBody>
                  <a:tcPr/>
                </a:tc>
                <a:tc>
                  <a:txBody>
                    <a:bodyPr/>
                    <a:lstStyle/>
                    <a:p>
                      <a:r>
                        <a:rPr lang="en-US" sz="1000"/>
                        <a:t>124764</a:t>
                      </a:r>
                    </a:p>
                  </a:txBody>
                  <a:tcPr/>
                </a:tc>
                <a:tc>
                  <a:txBody>
                    <a:bodyPr/>
                    <a:lstStyle/>
                    <a:p>
                      <a:r>
                        <a:rPr lang="en-US" sz="1000"/>
                        <a:t>1508</a:t>
                      </a:r>
                    </a:p>
                  </a:txBody>
                  <a:tcPr/>
                </a:tc>
                <a:tc>
                  <a:txBody>
                    <a:bodyPr/>
                    <a:lstStyle/>
                    <a:p>
                      <a:r>
                        <a:rPr lang="en-US" sz="1000"/>
                        <a:t>329745</a:t>
                      </a:r>
                    </a:p>
                  </a:txBody>
                  <a:tcPr/>
                </a:tc>
                <a:tc>
                  <a:txBody>
                    <a:bodyPr/>
                    <a:lstStyle/>
                    <a:p>
                      <a:r>
                        <a:rPr lang="en-US" sz="1000"/>
                        <a:t>64829</a:t>
                      </a:r>
                    </a:p>
                  </a:txBody>
                  <a:tcPr/>
                </a:tc>
                <a:tc>
                  <a:txBody>
                    <a:bodyPr/>
                    <a:lstStyle/>
                    <a:p>
                      <a:r>
                        <a:rPr lang="en-US" sz="1000"/>
                        <a:t>30424</a:t>
                      </a:r>
                    </a:p>
                  </a:txBody>
                  <a:tcPr/>
                </a:tc>
                <a:tc>
                  <a:txBody>
                    <a:bodyPr/>
                    <a:lstStyle/>
                    <a:p>
                      <a:r>
                        <a:rPr lang="en-US" sz="1000"/>
                        <a:t>244239</a:t>
                      </a:r>
                    </a:p>
                  </a:txBody>
                  <a:tcPr/>
                </a:tc>
                <a:extLst>
                  <a:ext uri="{0D108BD9-81ED-4DB2-BD59-A6C34878D82A}">
                    <a16:rowId xmlns:a16="http://schemas.microsoft.com/office/drawing/2014/main" val="4093967608"/>
                  </a:ext>
                </a:extLst>
              </a:tr>
            </a:tbl>
          </a:graphicData>
        </a:graphic>
      </p:graphicFrame>
      <p:sp>
        <p:nvSpPr>
          <p:cNvPr id="4" name="Text Placeholder 3">
            <a:extLst>
              <a:ext uri="{FF2B5EF4-FFF2-40B4-BE49-F238E27FC236}">
                <a16:creationId xmlns:a16="http://schemas.microsoft.com/office/drawing/2014/main" id="{65D83D60-51EC-4030-8B8F-DF7B8507AFB3}"/>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4102582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51A7-4319-4BEB-AFC1-84FC3F2922E3}"/>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3D3D0A89-136F-4005-A920-87A01B069EDF}"/>
              </a:ext>
            </a:extLst>
          </p:cNvPr>
          <p:cNvGraphicFramePr>
            <a:graphicFrameLocks noGrp="1"/>
          </p:cNvGraphicFramePr>
          <p:nvPr>
            <p:ph type="chart" sz="quarter" idx="13"/>
            <p:extLst>
              <p:ext uri="{D42A27DB-BD31-4B8C-83A1-F6EECF244321}">
                <p14:modId xmlns:p14="http://schemas.microsoft.com/office/powerpoint/2010/main" val="280210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093FCA-4A88-481E-8F28-D50009CF4AC9}"/>
              </a:ext>
            </a:extLst>
          </p:cNvPr>
          <p:cNvSpPr>
            <a:spLocks noGrp="1"/>
          </p:cNvSpPr>
          <p:nvPr>
            <p:ph type="body" sz="quarter" idx="14"/>
          </p:nvPr>
        </p:nvSpPr>
        <p:spPr/>
        <p:txBody>
          <a:bodyPr/>
          <a:lstStyle/>
          <a:p>
            <a:r>
              <a:rPr lang="en-US"/>
              <a:t>01.01.2017 - 31.05.2017</a:t>
            </a:r>
          </a:p>
        </p:txBody>
      </p:sp>
      <p:sp>
        <p:nvSpPr>
          <p:cNvPr id="5" name="Footer Placeholder 4">
            <a:extLst>
              <a:ext uri="{FF2B5EF4-FFF2-40B4-BE49-F238E27FC236}">
                <a16:creationId xmlns:a16="http://schemas.microsoft.com/office/drawing/2014/main" id="{5444C369-1F9A-464E-9D3B-C2D20A2842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1703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CA439-0BD3-46A3-87A7-2761455A9371}"/>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79C8B349-0029-4E67-95D0-D0BA6C66F1E0}"/>
              </a:ext>
            </a:extLst>
          </p:cNvPr>
          <p:cNvGraphicFramePr>
            <a:graphicFrameLocks noGrp="1"/>
          </p:cNvGraphicFramePr>
          <p:nvPr>
            <p:ph type="chart" sz="quarter" idx="13"/>
            <p:extLst>
              <p:ext uri="{D42A27DB-BD31-4B8C-83A1-F6EECF244321}">
                <p14:modId xmlns:p14="http://schemas.microsoft.com/office/powerpoint/2010/main" val="464567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B645D5-10B9-449E-A7EA-F64FF1AC8ED7}"/>
              </a:ext>
            </a:extLst>
          </p:cNvPr>
          <p:cNvSpPr>
            <a:spLocks noGrp="1"/>
          </p:cNvSpPr>
          <p:nvPr>
            <p:ph type="body" sz="quarter" idx="14"/>
          </p:nvPr>
        </p:nvSpPr>
        <p:spPr/>
        <p:txBody>
          <a:bodyPr/>
          <a:lstStyle/>
          <a:p>
            <a:r>
              <a:rPr lang="en-US"/>
              <a:t>01.01.2017 - 31.05.2017</a:t>
            </a:r>
          </a:p>
        </p:txBody>
      </p:sp>
      <p:sp>
        <p:nvSpPr>
          <p:cNvPr id="5" name="Footer Placeholder 4">
            <a:extLst>
              <a:ext uri="{FF2B5EF4-FFF2-40B4-BE49-F238E27FC236}">
                <a16:creationId xmlns:a16="http://schemas.microsoft.com/office/drawing/2014/main" id="{987536AE-712F-48F2-BDDD-7E6BB1B8E4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102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A83DC-7861-4C2B-B3D3-0A202B30AB4A}"/>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C20154F9-48CB-41BE-B742-235777992BC5}"/>
              </a:ext>
            </a:extLst>
          </p:cNvPr>
          <p:cNvGraphicFramePr>
            <a:graphicFrameLocks noGrp="1"/>
          </p:cNvGraphicFramePr>
          <p:nvPr>
            <p:ph type="chart" sz="quarter" idx="13"/>
            <p:extLst>
              <p:ext uri="{D42A27DB-BD31-4B8C-83A1-F6EECF244321}">
                <p14:modId xmlns:p14="http://schemas.microsoft.com/office/powerpoint/2010/main" val="4124124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ED3A73-85C4-4473-9E62-0DC1072046B5}"/>
              </a:ext>
            </a:extLst>
          </p:cNvPr>
          <p:cNvSpPr>
            <a:spLocks noGrp="1"/>
          </p:cNvSpPr>
          <p:nvPr>
            <p:ph type="body" sz="quarter" idx="14"/>
          </p:nvPr>
        </p:nvSpPr>
        <p:spPr/>
        <p:txBody>
          <a:bodyPr/>
          <a:lstStyle/>
          <a:p>
            <a:r>
              <a:rPr lang="en-US"/>
              <a:t>01.01.2017 - 31.05.2017</a:t>
            </a:r>
          </a:p>
        </p:txBody>
      </p:sp>
      <p:sp>
        <p:nvSpPr>
          <p:cNvPr id="5" name="Footer Placeholder 4">
            <a:extLst>
              <a:ext uri="{FF2B5EF4-FFF2-40B4-BE49-F238E27FC236}">
                <a16:creationId xmlns:a16="http://schemas.microsoft.com/office/drawing/2014/main" id="{91581192-D1A1-4681-AEF3-DF27E27B07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4397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B1C21-5329-4757-9A85-CA181F4CDB2C}"/>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6B7DB64A-2EE3-4D91-B503-2081EC089124}"/>
              </a:ext>
            </a:extLst>
          </p:cNvPr>
          <p:cNvGraphicFramePr>
            <a:graphicFrameLocks noGrp="1"/>
          </p:cNvGraphicFramePr>
          <p:nvPr>
            <p:ph type="chart" sz="quarter" idx="13"/>
            <p:extLst>
              <p:ext uri="{D42A27DB-BD31-4B8C-83A1-F6EECF244321}">
                <p14:modId xmlns:p14="http://schemas.microsoft.com/office/powerpoint/2010/main" val="2869816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663A0A-D4F3-4573-AA5D-BFCEA1388098}"/>
              </a:ext>
            </a:extLst>
          </p:cNvPr>
          <p:cNvSpPr>
            <a:spLocks noGrp="1"/>
          </p:cNvSpPr>
          <p:nvPr>
            <p:ph type="body" sz="quarter" idx="14"/>
          </p:nvPr>
        </p:nvSpPr>
        <p:spPr/>
        <p:txBody>
          <a:bodyPr/>
          <a:lstStyle/>
          <a:p>
            <a:r>
              <a:rPr lang="en-US"/>
              <a:t>01.01.2017 - 31.05.2017</a:t>
            </a:r>
          </a:p>
        </p:txBody>
      </p:sp>
      <p:sp>
        <p:nvSpPr>
          <p:cNvPr id="5" name="Footer Placeholder 4">
            <a:extLst>
              <a:ext uri="{FF2B5EF4-FFF2-40B4-BE49-F238E27FC236}">
                <a16:creationId xmlns:a16="http://schemas.microsoft.com/office/drawing/2014/main" id="{E2A23B00-E32D-4583-BD71-756585A8AC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8247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A3521-BC5F-46D7-975A-042B5E649D1D}"/>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3D548D78-2EE2-4D95-B677-8D923FFE3178}"/>
              </a:ext>
            </a:extLst>
          </p:cNvPr>
          <p:cNvGraphicFramePr>
            <a:graphicFrameLocks noGrp="1"/>
          </p:cNvGraphicFramePr>
          <p:nvPr>
            <p:ph type="tbl" sz="quarter" idx="13"/>
            <p:extLst>
              <p:ext uri="{D42A27DB-BD31-4B8C-83A1-F6EECF244321}">
                <p14:modId xmlns:p14="http://schemas.microsoft.com/office/powerpoint/2010/main" val="3939371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80855346"/>
                    </a:ext>
                  </a:extLst>
                </a:gridCol>
                <a:gridCol w="1645920">
                  <a:extLst>
                    <a:ext uri="{9D8B030D-6E8A-4147-A177-3AD203B41FA5}">
                      <a16:colId xmlns:a16="http://schemas.microsoft.com/office/drawing/2014/main" val="2000038634"/>
                    </a:ext>
                  </a:extLst>
                </a:gridCol>
                <a:gridCol w="1234440">
                  <a:extLst>
                    <a:ext uri="{9D8B030D-6E8A-4147-A177-3AD203B41FA5}">
                      <a16:colId xmlns:a16="http://schemas.microsoft.com/office/drawing/2014/main" val="1796693577"/>
                    </a:ext>
                  </a:extLst>
                </a:gridCol>
                <a:gridCol w="1234440">
                  <a:extLst>
                    <a:ext uri="{9D8B030D-6E8A-4147-A177-3AD203B41FA5}">
                      <a16:colId xmlns:a16="http://schemas.microsoft.com/office/drawing/2014/main" val="1836534559"/>
                    </a:ext>
                  </a:extLst>
                </a:gridCol>
                <a:gridCol w="1234440">
                  <a:extLst>
                    <a:ext uri="{9D8B030D-6E8A-4147-A177-3AD203B41FA5}">
                      <a16:colId xmlns:a16="http://schemas.microsoft.com/office/drawing/2014/main" val="1804034608"/>
                    </a:ext>
                  </a:extLst>
                </a:gridCol>
                <a:gridCol w="1234440">
                  <a:extLst>
                    <a:ext uri="{9D8B030D-6E8A-4147-A177-3AD203B41FA5}">
                      <a16:colId xmlns:a16="http://schemas.microsoft.com/office/drawing/2014/main" val="3333355553"/>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582290451"/>
                  </a:ext>
                </a:extLst>
              </a:tr>
              <a:tr h="370840">
                <a:tc>
                  <a:txBody>
                    <a:bodyPr/>
                    <a:lstStyle/>
                    <a:p>
                      <a:r>
                        <a:rPr lang="en-US" sz="1000"/>
                        <a:t>NDR 2</a:t>
                      </a:r>
                    </a:p>
                  </a:txBody>
                  <a:tcPr/>
                </a:tc>
                <a:tc>
                  <a:txBody>
                    <a:bodyPr/>
                    <a:lstStyle/>
                    <a:p>
                      <a:r>
                        <a:rPr lang="en-US" sz="1000"/>
                        <a:t>284637</a:t>
                      </a:r>
                    </a:p>
                  </a:txBody>
                  <a:tcPr/>
                </a:tc>
                <a:tc>
                  <a:txBody>
                    <a:bodyPr/>
                    <a:lstStyle/>
                    <a:p>
                      <a:r>
                        <a:rPr lang="en-US" sz="1000"/>
                        <a:t>99126</a:t>
                      </a:r>
                    </a:p>
                  </a:txBody>
                  <a:tcPr/>
                </a:tc>
                <a:tc>
                  <a:txBody>
                    <a:bodyPr/>
                    <a:lstStyle/>
                    <a:p>
                      <a:r>
                        <a:rPr lang="en-US" sz="1000"/>
                        <a:t>119772</a:t>
                      </a:r>
                    </a:p>
                  </a:txBody>
                  <a:tcPr/>
                </a:tc>
                <a:tc>
                  <a:txBody>
                    <a:bodyPr/>
                    <a:lstStyle/>
                    <a:p>
                      <a:r>
                        <a:rPr lang="en-US" sz="1000"/>
                        <a:t>81239</a:t>
                      </a:r>
                    </a:p>
                  </a:txBody>
                  <a:tcPr/>
                </a:tc>
                <a:tc>
                  <a:txBody>
                    <a:bodyPr/>
                    <a:lstStyle/>
                    <a:p>
                      <a:r>
                        <a:rPr lang="en-US" sz="1000"/>
                        <a:t>164865</a:t>
                      </a:r>
                    </a:p>
                  </a:txBody>
                  <a:tcPr/>
                </a:tc>
                <a:extLst>
                  <a:ext uri="{0D108BD9-81ED-4DB2-BD59-A6C34878D82A}">
                    <a16:rowId xmlns:a16="http://schemas.microsoft.com/office/drawing/2014/main" val="2201870814"/>
                  </a:ext>
                </a:extLst>
              </a:tr>
            </a:tbl>
          </a:graphicData>
        </a:graphic>
      </p:graphicFrame>
      <p:sp>
        <p:nvSpPr>
          <p:cNvPr id="4" name="Text Placeholder 3">
            <a:extLst>
              <a:ext uri="{FF2B5EF4-FFF2-40B4-BE49-F238E27FC236}">
                <a16:creationId xmlns:a16="http://schemas.microsoft.com/office/drawing/2014/main" id="{FE7D942B-CE68-41CB-A60A-D56F68122B68}"/>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3452559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4AF8D-445B-4221-969B-7775AB7CF670}"/>
              </a:ext>
            </a:extLst>
          </p:cNvPr>
          <p:cNvSpPr>
            <a:spLocks noGrp="1"/>
          </p:cNvSpPr>
          <p:nvPr>
            <p:ph type="title"/>
          </p:nvPr>
        </p:nvSpPr>
        <p:spPr/>
        <p:txBody>
          <a:bodyPr/>
          <a:lstStyle/>
          <a:p>
            <a:r>
              <a:rPr lang="en-US"/>
              <a:t>Distributionstyp - FB Insights</a:t>
            </a:r>
          </a:p>
        </p:txBody>
      </p:sp>
      <p:graphicFrame>
        <p:nvGraphicFramePr>
          <p:cNvPr id="6" name="Chart Placeholder 5">
            <a:extLst>
              <a:ext uri="{FF2B5EF4-FFF2-40B4-BE49-F238E27FC236}">
                <a16:creationId xmlns:a16="http://schemas.microsoft.com/office/drawing/2014/main" id="{393714B6-AC84-4147-8763-5839B1FEE79D}"/>
              </a:ext>
            </a:extLst>
          </p:cNvPr>
          <p:cNvGraphicFramePr>
            <a:graphicFrameLocks noGrp="1"/>
          </p:cNvGraphicFramePr>
          <p:nvPr>
            <p:ph type="chart" sz="quarter" idx="13"/>
            <p:extLst>
              <p:ext uri="{D42A27DB-BD31-4B8C-83A1-F6EECF244321}">
                <p14:modId xmlns:p14="http://schemas.microsoft.com/office/powerpoint/2010/main" val="1019055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A5ED6F-EA3C-46C0-8C42-8101F79BAECB}"/>
              </a:ext>
            </a:extLst>
          </p:cNvPr>
          <p:cNvSpPr>
            <a:spLocks noGrp="1"/>
          </p:cNvSpPr>
          <p:nvPr>
            <p:ph type="body" sz="quarter" idx="14"/>
          </p:nvPr>
        </p:nvSpPr>
        <p:spPr/>
        <p:txBody>
          <a:bodyPr/>
          <a:lstStyle/>
          <a:p>
            <a:r>
              <a:rPr lang="en-US"/>
              <a:t>01.01.2017 - 31.05.2017</a:t>
            </a:r>
          </a:p>
        </p:txBody>
      </p:sp>
      <p:sp>
        <p:nvSpPr>
          <p:cNvPr id="5" name="Footer Placeholder 4">
            <a:extLst>
              <a:ext uri="{FF2B5EF4-FFF2-40B4-BE49-F238E27FC236}">
                <a16:creationId xmlns:a16="http://schemas.microsoft.com/office/drawing/2014/main" id="{7B8B1B86-E2BA-478A-9556-CA9E9AE422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2616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40775-E9A4-4ACC-8FC6-667886006884}"/>
              </a:ext>
            </a:extLst>
          </p:cNvPr>
          <p:cNvSpPr>
            <a:spLocks noGrp="1"/>
          </p:cNvSpPr>
          <p:nvPr>
            <p:ph type="title"/>
          </p:nvPr>
        </p:nvSpPr>
        <p:spPr/>
        <p:txBody>
          <a:bodyPr/>
          <a:lstStyle/>
          <a:p>
            <a:r>
              <a:rPr lang="en-US"/>
              <a:t>Distributionstyp - Tabelle - FB Insights</a:t>
            </a:r>
          </a:p>
        </p:txBody>
      </p:sp>
      <p:graphicFrame>
        <p:nvGraphicFramePr>
          <p:cNvPr id="5" name="Table Placeholder 4">
            <a:extLst>
              <a:ext uri="{FF2B5EF4-FFF2-40B4-BE49-F238E27FC236}">
                <a16:creationId xmlns:a16="http://schemas.microsoft.com/office/drawing/2014/main" id="{E8E05EFD-74BD-4C9E-9920-B34A2DC32AF0}"/>
              </a:ext>
            </a:extLst>
          </p:cNvPr>
          <p:cNvGraphicFramePr>
            <a:graphicFrameLocks noGrp="1"/>
          </p:cNvGraphicFramePr>
          <p:nvPr>
            <p:ph type="tbl" sz="quarter" idx="13"/>
            <p:extLst>
              <p:ext uri="{D42A27DB-BD31-4B8C-83A1-F6EECF244321}">
                <p14:modId xmlns:p14="http://schemas.microsoft.com/office/powerpoint/2010/main" val="3905036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1149840"/>
                    </a:ext>
                  </a:extLst>
                </a:gridCol>
                <a:gridCol w="1234440">
                  <a:extLst>
                    <a:ext uri="{9D8B030D-6E8A-4147-A177-3AD203B41FA5}">
                      <a16:colId xmlns:a16="http://schemas.microsoft.com/office/drawing/2014/main" val="3451394788"/>
                    </a:ext>
                  </a:extLst>
                </a:gridCol>
                <a:gridCol w="822960">
                  <a:extLst>
                    <a:ext uri="{9D8B030D-6E8A-4147-A177-3AD203B41FA5}">
                      <a16:colId xmlns:a16="http://schemas.microsoft.com/office/drawing/2014/main" val="1371538438"/>
                    </a:ext>
                  </a:extLst>
                </a:gridCol>
                <a:gridCol w="822960">
                  <a:extLst>
                    <a:ext uri="{9D8B030D-6E8A-4147-A177-3AD203B41FA5}">
                      <a16:colId xmlns:a16="http://schemas.microsoft.com/office/drawing/2014/main" val="1307178658"/>
                    </a:ext>
                  </a:extLst>
                </a:gridCol>
                <a:gridCol w="822960">
                  <a:extLst>
                    <a:ext uri="{9D8B030D-6E8A-4147-A177-3AD203B41FA5}">
                      <a16:colId xmlns:a16="http://schemas.microsoft.com/office/drawing/2014/main" val="4244406932"/>
                    </a:ext>
                  </a:extLst>
                </a:gridCol>
                <a:gridCol w="822960">
                  <a:extLst>
                    <a:ext uri="{9D8B030D-6E8A-4147-A177-3AD203B41FA5}">
                      <a16:colId xmlns:a16="http://schemas.microsoft.com/office/drawing/2014/main" val="4229223873"/>
                    </a:ext>
                  </a:extLst>
                </a:gridCol>
                <a:gridCol w="822960">
                  <a:extLst>
                    <a:ext uri="{9D8B030D-6E8A-4147-A177-3AD203B41FA5}">
                      <a16:colId xmlns:a16="http://schemas.microsoft.com/office/drawing/2014/main" val="1122546114"/>
                    </a:ext>
                  </a:extLst>
                </a:gridCol>
                <a:gridCol w="822960">
                  <a:extLst>
                    <a:ext uri="{9D8B030D-6E8A-4147-A177-3AD203B41FA5}">
                      <a16:colId xmlns:a16="http://schemas.microsoft.com/office/drawing/2014/main" val="2420687264"/>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033873789"/>
                  </a:ext>
                </a:extLst>
              </a:tr>
              <a:tr h="370840">
                <a:tc>
                  <a:txBody>
                    <a:bodyPr/>
                    <a:lstStyle/>
                    <a:p>
                      <a:r>
                        <a:rPr lang="en-US" sz="1000"/>
                        <a:t>NDR 2</a:t>
                      </a:r>
                    </a:p>
                  </a:txBody>
                  <a:tcPr/>
                </a:tc>
                <a:tc>
                  <a:txBody>
                    <a:bodyPr/>
                    <a:lstStyle/>
                    <a:p>
                      <a:r>
                        <a:rPr lang="en-US" sz="1000"/>
                        <a:t>1508</a:t>
                      </a:r>
                    </a:p>
                  </a:txBody>
                  <a:tcPr/>
                </a:tc>
                <a:tc>
                  <a:txBody>
                    <a:bodyPr/>
                    <a:lstStyle/>
                    <a:p>
                      <a:r>
                        <a:rPr lang="en-US" sz="1000"/>
                        <a:t>471</a:t>
                      </a:r>
                    </a:p>
                  </a:txBody>
                  <a:tcPr/>
                </a:tc>
                <a:tc>
                  <a:txBody>
                    <a:bodyPr/>
                    <a:lstStyle/>
                    <a:p>
                      <a:r>
                        <a:rPr lang="en-US" sz="1000"/>
                        <a:t>330</a:t>
                      </a:r>
                    </a:p>
                  </a:txBody>
                  <a:tcPr/>
                </a:tc>
                <a:tc>
                  <a:txBody>
                    <a:bodyPr/>
                    <a:lstStyle/>
                    <a:p>
                      <a:r>
                        <a:rPr lang="en-US" sz="1000"/>
                        <a:t>20</a:t>
                      </a:r>
                    </a:p>
                  </a:txBody>
                  <a:tcPr/>
                </a:tc>
                <a:tc>
                  <a:txBody>
                    <a:bodyPr/>
                    <a:lstStyle/>
                    <a:p>
                      <a:r>
                        <a:rPr lang="en-US" sz="1000"/>
                        <a:t>656</a:t>
                      </a:r>
                    </a:p>
                  </a:txBody>
                  <a:tcPr/>
                </a:tc>
                <a:tc>
                  <a:txBody>
                    <a:bodyPr/>
                    <a:lstStyle/>
                    <a:p>
                      <a:r>
                        <a:rPr lang="en-US" sz="1000"/>
                        <a:t>0</a:t>
                      </a:r>
                    </a:p>
                  </a:txBody>
                  <a:tcPr/>
                </a:tc>
                <a:tc>
                  <a:txBody>
                    <a:bodyPr/>
                    <a:lstStyle/>
                    <a:p>
                      <a:r>
                        <a:rPr lang="en-US" sz="1000"/>
                        <a:t>31</a:t>
                      </a:r>
                    </a:p>
                  </a:txBody>
                  <a:tcPr/>
                </a:tc>
                <a:extLst>
                  <a:ext uri="{0D108BD9-81ED-4DB2-BD59-A6C34878D82A}">
                    <a16:rowId xmlns:a16="http://schemas.microsoft.com/office/drawing/2014/main" val="4284367635"/>
                  </a:ext>
                </a:extLst>
              </a:tr>
            </a:tbl>
          </a:graphicData>
        </a:graphic>
      </p:graphicFrame>
      <p:sp>
        <p:nvSpPr>
          <p:cNvPr id="4" name="Text Placeholder 3">
            <a:extLst>
              <a:ext uri="{FF2B5EF4-FFF2-40B4-BE49-F238E27FC236}">
                <a16:creationId xmlns:a16="http://schemas.microsoft.com/office/drawing/2014/main" id="{BFECB6A4-DF0F-4FD5-971F-96AB200E7F3A}"/>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3588128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5F4A0-9C69-42EF-9EC7-1F769E31C68B}"/>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3A81BEDD-480D-4E4E-A1B4-807F0705C983}"/>
              </a:ext>
            </a:extLst>
          </p:cNvPr>
          <p:cNvGraphicFramePr>
            <a:graphicFrameLocks noGrp="1"/>
          </p:cNvGraphicFramePr>
          <p:nvPr>
            <p:ph type="tbl" sz="quarter" idx="13"/>
            <p:extLst>
              <p:ext uri="{D42A27DB-BD31-4B8C-83A1-F6EECF244321}">
                <p14:modId xmlns:p14="http://schemas.microsoft.com/office/powerpoint/2010/main" val="2955155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31239997"/>
                    </a:ext>
                  </a:extLst>
                </a:gridCol>
                <a:gridCol w="822960">
                  <a:extLst>
                    <a:ext uri="{9D8B030D-6E8A-4147-A177-3AD203B41FA5}">
                      <a16:colId xmlns:a16="http://schemas.microsoft.com/office/drawing/2014/main" val="1205306046"/>
                    </a:ext>
                  </a:extLst>
                </a:gridCol>
                <a:gridCol w="822960">
                  <a:extLst>
                    <a:ext uri="{9D8B030D-6E8A-4147-A177-3AD203B41FA5}">
                      <a16:colId xmlns:a16="http://schemas.microsoft.com/office/drawing/2014/main" val="2007146144"/>
                    </a:ext>
                  </a:extLst>
                </a:gridCol>
                <a:gridCol w="822960">
                  <a:extLst>
                    <a:ext uri="{9D8B030D-6E8A-4147-A177-3AD203B41FA5}">
                      <a16:colId xmlns:a16="http://schemas.microsoft.com/office/drawing/2014/main" val="2975694943"/>
                    </a:ext>
                  </a:extLst>
                </a:gridCol>
                <a:gridCol w="822960">
                  <a:extLst>
                    <a:ext uri="{9D8B030D-6E8A-4147-A177-3AD203B41FA5}">
                      <a16:colId xmlns:a16="http://schemas.microsoft.com/office/drawing/2014/main" val="3262575355"/>
                    </a:ext>
                  </a:extLst>
                </a:gridCol>
                <a:gridCol w="822960">
                  <a:extLst>
                    <a:ext uri="{9D8B030D-6E8A-4147-A177-3AD203B41FA5}">
                      <a16:colId xmlns:a16="http://schemas.microsoft.com/office/drawing/2014/main" val="1663525292"/>
                    </a:ext>
                  </a:extLst>
                </a:gridCol>
                <a:gridCol w="822960">
                  <a:extLst>
                    <a:ext uri="{9D8B030D-6E8A-4147-A177-3AD203B41FA5}">
                      <a16:colId xmlns:a16="http://schemas.microsoft.com/office/drawing/2014/main" val="2712104915"/>
                    </a:ext>
                  </a:extLst>
                </a:gridCol>
                <a:gridCol w="822960">
                  <a:extLst>
                    <a:ext uri="{9D8B030D-6E8A-4147-A177-3AD203B41FA5}">
                      <a16:colId xmlns:a16="http://schemas.microsoft.com/office/drawing/2014/main" val="1876604151"/>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581246034"/>
                  </a:ext>
                </a:extLst>
              </a:tr>
              <a:tr h="370840">
                <a:tc>
                  <a:txBody>
                    <a:bodyPr/>
                    <a:lstStyle/>
                    <a:p>
                      <a:r>
                        <a:rPr lang="de-DE" sz="1000" b="1"/>
                        <a:t>NDR 2 - 2017-03-10 06:01:44</a:t>
                      </a:r>
                      <a:r>
                        <a:rPr lang="de-DE" sz="1000"/>
                        <a:t>
Wenn der Jubel nicht groß genug ist, hilft Martin Schulz halt persönlich nach. 👏</a:t>
                      </a:r>
                      <a:endParaRPr lang="en-US" sz="1000"/>
                    </a:p>
                  </a:txBody>
                  <a:tcPr/>
                </a:tc>
                <a:tc>
                  <a:txBody>
                    <a:bodyPr/>
                    <a:lstStyle/>
                    <a:p>
                      <a:r>
                        <a:rPr lang="en-US" sz="1000"/>
                        <a:t>1763</a:t>
                      </a:r>
                    </a:p>
                  </a:txBody>
                  <a:tcPr/>
                </a:tc>
                <a:tc>
                  <a:txBody>
                    <a:bodyPr/>
                    <a:lstStyle/>
                    <a:p>
                      <a:r>
                        <a:rPr lang="en-US" sz="1000"/>
                        <a:t>277</a:t>
                      </a:r>
                    </a:p>
                  </a:txBody>
                  <a:tcPr/>
                </a:tc>
                <a:tc>
                  <a:txBody>
                    <a:bodyPr/>
                    <a:lstStyle/>
                    <a:p>
                      <a:r>
                        <a:rPr lang="en-US" sz="1000"/>
                        <a:t>411</a:t>
                      </a:r>
                    </a:p>
                  </a:txBody>
                  <a:tcPr/>
                </a:tc>
                <a:tc>
                  <a:txBody>
                    <a:bodyPr/>
                    <a:lstStyle/>
                    <a:p>
                      <a:r>
                        <a:rPr lang="en-US" sz="1000"/>
                        <a:t>2451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11526633"/>
                  </a:ext>
                </a:extLst>
              </a:tr>
              <a:tr h="370840">
                <a:tc>
                  <a:txBody>
                    <a:bodyPr/>
                    <a:lstStyle/>
                    <a:p>
                      <a:r>
                        <a:rPr lang="de-DE" sz="1000" b="1"/>
                        <a:t>NDR 2 - 2017-01-30 12:15:00</a:t>
                      </a:r>
                      <a:r>
                        <a:rPr lang="de-DE" sz="1000"/>
                        <a:t>
Der schiefste Turm der Welt steht in ... genau: Ostfriesland! 😜</a:t>
                      </a:r>
                      <a:endParaRPr lang="en-US" sz="1000"/>
                    </a:p>
                  </a:txBody>
                  <a:tcPr/>
                </a:tc>
                <a:tc>
                  <a:txBody>
                    <a:bodyPr/>
                    <a:lstStyle/>
                    <a:p>
                      <a:r>
                        <a:rPr lang="en-US" sz="1000"/>
                        <a:t>1642</a:t>
                      </a:r>
                    </a:p>
                  </a:txBody>
                  <a:tcPr/>
                </a:tc>
                <a:tc>
                  <a:txBody>
                    <a:bodyPr/>
                    <a:lstStyle/>
                    <a:p>
                      <a:r>
                        <a:rPr lang="en-US" sz="1000"/>
                        <a:t>1894</a:t>
                      </a:r>
                    </a:p>
                  </a:txBody>
                  <a:tcPr/>
                </a:tc>
                <a:tc>
                  <a:txBody>
                    <a:bodyPr/>
                    <a:lstStyle/>
                    <a:p>
                      <a:r>
                        <a:rPr lang="en-US" sz="1000"/>
                        <a:t>437</a:t>
                      </a:r>
                    </a:p>
                  </a:txBody>
                  <a:tcPr/>
                </a:tc>
                <a:tc>
                  <a:txBody>
                    <a:bodyPr/>
                    <a:lstStyle/>
                    <a:p>
                      <a:r>
                        <a:rPr lang="en-US" sz="1000"/>
                        <a:t>3973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19063880"/>
                  </a:ext>
                </a:extLst>
              </a:tr>
              <a:tr h="370840">
                <a:tc>
                  <a:txBody>
                    <a:bodyPr/>
                    <a:lstStyle/>
                    <a:p>
                      <a:r>
                        <a:rPr lang="en-US" sz="1000" b="1"/>
                        <a:t>NDR 2 - 2017-02-07 12:10:41</a:t>
                      </a:r>
                      <a:r>
                        <a:rPr lang="en-US" sz="1000"/>
                        <a:t>
America first, Ostfriesland.de second?</a:t>
                      </a:r>
                    </a:p>
                  </a:txBody>
                  <a:tcPr/>
                </a:tc>
                <a:tc>
                  <a:txBody>
                    <a:bodyPr/>
                    <a:lstStyle/>
                    <a:p>
                      <a:r>
                        <a:rPr lang="en-US" sz="1000"/>
                        <a:t>1565</a:t>
                      </a:r>
                    </a:p>
                  </a:txBody>
                  <a:tcPr/>
                </a:tc>
                <a:tc>
                  <a:txBody>
                    <a:bodyPr/>
                    <a:lstStyle/>
                    <a:p>
                      <a:r>
                        <a:rPr lang="en-US" sz="1000"/>
                        <a:t>1839</a:t>
                      </a:r>
                    </a:p>
                  </a:txBody>
                  <a:tcPr/>
                </a:tc>
                <a:tc>
                  <a:txBody>
                    <a:bodyPr/>
                    <a:lstStyle/>
                    <a:p>
                      <a:r>
                        <a:rPr lang="en-US" sz="1000"/>
                        <a:t>225</a:t>
                      </a:r>
                    </a:p>
                  </a:txBody>
                  <a:tcPr/>
                </a:tc>
                <a:tc>
                  <a:txBody>
                    <a:bodyPr/>
                    <a:lstStyle/>
                    <a:p>
                      <a:r>
                        <a:rPr lang="en-US" sz="1000"/>
                        <a:t>3629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80472901"/>
                  </a:ext>
                </a:extLst>
              </a:tr>
              <a:tr h="370840">
                <a:tc>
                  <a:txBody>
                    <a:bodyPr/>
                    <a:lstStyle/>
                    <a:p>
                      <a:r>
                        <a:rPr lang="de-DE" sz="1000" b="1"/>
                        <a:t>NDR 2 - 2017-04-05 07:36:53</a:t>
                      </a:r>
                      <a:r>
                        <a:rPr lang="de-DE" sz="1000"/>
                        <a:t>
Report Mainz berichtet über heimlich gedrehte Aufnahmen im Erlebnis-Zoo Hannover. Tierschützer von PETA Deutschland kritisieren, wie das Personal jungen Elefanten Kunststückchen beibringt.</a:t>
                      </a:r>
                      <a:endParaRPr lang="en-US" sz="1000"/>
                    </a:p>
                  </a:txBody>
                  <a:tcPr/>
                </a:tc>
                <a:tc>
                  <a:txBody>
                    <a:bodyPr/>
                    <a:lstStyle/>
                    <a:p>
                      <a:r>
                        <a:rPr lang="en-US" sz="1000"/>
                        <a:t>1350</a:t>
                      </a:r>
                    </a:p>
                  </a:txBody>
                  <a:tcPr/>
                </a:tc>
                <a:tc>
                  <a:txBody>
                    <a:bodyPr/>
                    <a:lstStyle/>
                    <a:p>
                      <a:r>
                        <a:rPr lang="en-US" sz="1000"/>
                        <a:t>129</a:t>
                      </a:r>
                    </a:p>
                  </a:txBody>
                  <a:tcPr/>
                </a:tc>
                <a:tc>
                  <a:txBody>
                    <a:bodyPr/>
                    <a:lstStyle/>
                    <a:p>
                      <a:r>
                        <a:rPr lang="en-US" sz="1000"/>
                        <a:t>1030</a:t>
                      </a:r>
                    </a:p>
                  </a:txBody>
                  <a:tcPr/>
                </a:tc>
                <a:tc>
                  <a:txBody>
                    <a:bodyPr/>
                    <a:lstStyle/>
                    <a:p>
                      <a:r>
                        <a:rPr lang="en-US" sz="1000"/>
                        <a:t>2509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39596848"/>
                  </a:ext>
                </a:extLst>
              </a:tr>
              <a:tr h="370840">
                <a:tc>
                  <a:txBody>
                    <a:bodyPr/>
                    <a:lstStyle/>
                    <a:p>
                      <a:r>
                        <a:rPr lang="de-DE" sz="1000" b="1"/>
                        <a:t>NDR 2 - 2017-01-04 17:23:06</a:t>
                      </a:r>
                      <a:r>
                        <a:rPr lang="de-DE" sz="1000"/>
                        <a:t>
Ei, Ei, Ei... 🐣😂 Sturm #Axel hat zehntausende Ü-Eier auf Langeoog angespült!</a:t>
                      </a:r>
                      <a:endParaRPr lang="en-US" sz="1000"/>
                    </a:p>
                  </a:txBody>
                  <a:tcPr/>
                </a:tc>
                <a:tc>
                  <a:txBody>
                    <a:bodyPr/>
                    <a:lstStyle/>
                    <a:p>
                      <a:r>
                        <a:rPr lang="en-US" sz="1000"/>
                        <a:t>796</a:t>
                      </a:r>
                    </a:p>
                  </a:txBody>
                  <a:tcPr/>
                </a:tc>
                <a:tc>
                  <a:txBody>
                    <a:bodyPr/>
                    <a:lstStyle/>
                    <a:p>
                      <a:r>
                        <a:rPr lang="en-US" sz="1000"/>
                        <a:t>1865</a:t>
                      </a:r>
                    </a:p>
                  </a:txBody>
                  <a:tcPr/>
                </a:tc>
                <a:tc>
                  <a:txBody>
                    <a:bodyPr/>
                    <a:lstStyle/>
                    <a:p>
                      <a:r>
                        <a:rPr lang="en-US" sz="1000"/>
                        <a:t>342</a:t>
                      </a:r>
                    </a:p>
                  </a:txBody>
                  <a:tcPr/>
                </a:tc>
                <a:tc>
                  <a:txBody>
                    <a:bodyPr/>
                    <a:lstStyle/>
                    <a:p>
                      <a:r>
                        <a:rPr lang="en-US" sz="1000"/>
                        <a:t>3003</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91935088"/>
                  </a:ext>
                </a:extLst>
              </a:tr>
            </a:tbl>
          </a:graphicData>
        </a:graphic>
      </p:graphicFrame>
      <p:sp>
        <p:nvSpPr>
          <p:cNvPr id="4" name="Text Placeholder 3">
            <a:extLst>
              <a:ext uri="{FF2B5EF4-FFF2-40B4-BE49-F238E27FC236}">
                <a16:creationId xmlns:a16="http://schemas.microsoft.com/office/drawing/2014/main" id="{A09D4E79-67BB-4C67-9457-9691E865B51B}"/>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1424651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D2EE5-F616-4924-A396-A0EB042468BE}"/>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8CB2A027-57B7-4DC4-ADDF-12810F44840E}"/>
              </a:ext>
            </a:extLst>
          </p:cNvPr>
          <p:cNvGraphicFramePr>
            <a:graphicFrameLocks noGrp="1"/>
          </p:cNvGraphicFramePr>
          <p:nvPr>
            <p:ph type="tbl" sz="quarter" idx="13"/>
            <p:extLst>
              <p:ext uri="{D42A27DB-BD31-4B8C-83A1-F6EECF244321}">
                <p14:modId xmlns:p14="http://schemas.microsoft.com/office/powerpoint/2010/main" val="1870806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38062993"/>
                    </a:ext>
                  </a:extLst>
                </a:gridCol>
                <a:gridCol w="822960">
                  <a:extLst>
                    <a:ext uri="{9D8B030D-6E8A-4147-A177-3AD203B41FA5}">
                      <a16:colId xmlns:a16="http://schemas.microsoft.com/office/drawing/2014/main" val="3838891962"/>
                    </a:ext>
                  </a:extLst>
                </a:gridCol>
                <a:gridCol w="822960">
                  <a:extLst>
                    <a:ext uri="{9D8B030D-6E8A-4147-A177-3AD203B41FA5}">
                      <a16:colId xmlns:a16="http://schemas.microsoft.com/office/drawing/2014/main" val="19544095"/>
                    </a:ext>
                  </a:extLst>
                </a:gridCol>
                <a:gridCol w="822960">
                  <a:extLst>
                    <a:ext uri="{9D8B030D-6E8A-4147-A177-3AD203B41FA5}">
                      <a16:colId xmlns:a16="http://schemas.microsoft.com/office/drawing/2014/main" val="1041217564"/>
                    </a:ext>
                  </a:extLst>
                </a:gridCol>
                <a:gridCol w="822960">
                  <a:extLst>
                    <a:ext uri="{9D8B030D-6E8A-4147-A177-3AD203B41FA5}">
                      <a16:colId xmlns:a16="http://schemas.microsoft.com/office/drawing/2014/main" val="4112439826"/>
                    </a:ext>
                  </a:extLst>
                </a:gridCol>
                <a:gridCol w="822960">
                  <a:extLst>
                    <a:ext uri="{9D8B030D-6E8A-4147-A177-3AD203B41FA5}">
                      <a16:colId xmlns:a16="http://schemas.microsoft.com/office/drawing/2014/main" val="2377181088"/>
                    </a:ext>
                  </a:extLst>
                </a:gridCol>
                <a:gridCol w="822960">
                  <a:extLst>
                    <a:ext uri="{9D8B030D-6E8A-4147-A177-3AD203B41FA5}">
                      <a16:colId xmlns:a16="http://schemas.microsoft.com/office/drawing/2014/main" val="998652315"/>
                    </a:ext>
                  </a:extLst>
                </a:gridCol>
                <a:gridCol w="822960">
                  <a:extLst>
                    <a:ext uri="{9D8B030D-6E8A-4147-A177-3AD203B41FA5}">
                      <a16:colId xmlns:a16="http://schemas.microsoft.com/office/drawing/2014/main" val="2533773356"/>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85838560"/>
                  </a:ext>
                </a:extLst>
              </a:tr>
              <a:tr h="370840">
                <a:tc>
                  <a:txBody>
                    <a:bodyPr/>
                    <a:lstStyle/>
                    <a:p>
                      <a:r>
                        <a:rPr lang="de-DE" sz="1000" b="1"/>
                        <a:t>NDR 2 - 2017-02-15 05:34:46</a:t>
                      </a:r>
                      <a:r>
                        <a:rPr lang="de-DE" sz="1000"/>
                        <a:t>
Wer hat das schmutzigste Auto? Jetzt mitmachen und bei Ponik &amp; Petersen - Der NDR 2 Morgen eine Komplettreinigung gewinnen! 👍🚗🌊💦🚙🌟</a:t>
                      </a:r>
                      <a:endParaRPr lang="en-US" sz="1000"/>
                    </a:p>
                  </a:txBody>
                  <a:tcPr/>
                </a:tc>
                <a:tc>
                  <a:txBody>
                    <a:bodyPr/>
                    <a:lstStyle/>
                    <a:p>
                      <a:r>
                        <a:rPr lang="en-US" sz="1000"/>
                        <a:t>1467</a:t>
                      </a:r>
                    </a:p>
                  </a:txBody>
                  <a:tcPr/>
                </a:tc>
                <a:tc>
                  <a:txBody>
                    <a:bodyPr/>
                    <a:lstStyle/>
                    <a:p>
                      <a:r>
                        <a:rPr lang="en-US" sz="1000"/>
                        <a:t>137</a:t>
                      </a:r>
                    </a:p>
                  </a:txBody>
                  <a:tcPr/>
                </a:tc>
                <a:tc>
                  <a:txBody>
                    <a:bodyPr/>
                    <a:lstStyle/>
                    <a:p>
                      <a:r>
                        <a:rPr lang="en-US" sz="1000"/>
                        <a:t>22</a:t>
                      </a:r>
                    </a:p>
                  </a:txBody>
                  <a:tcPr/>
                </a:tc>
                <a:tc>
                  <a:txBody>
                    <a:bodyPr/>
                    <a:lstStyle/>
                    <a:p>
                      <a:r>
                        <a:rPr lang="en-US" sz="1000"/>
                        <a:t>1626</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07149842"/>
                  </a:ext>
                </a:extLst>
              </a:tr>
              <a:tr h="370840">
                <a:tc>
                  <a:txBody>
                    <a:bodyPr/>
                    <a:lstStyle/>
                    <a:p>
                      <a:r>
                        <a:rPr lang="de-DE" sz="1000" b="1"/>
                        <a:t>NDR 2 - 2017-04-21 12:09:49</a:t>
                      </a:r>
                      <a:r>
                        <a:rPr lang="de-DE" sz="1000"/>
                        <a:t>
Elke Wiswedel und Jens aus dem NDR 2 Nachmittag würden sich niemals tätowieren lassen! Wie ist das bei euch? Verpassen Elke und Jens da was? Jetzt hier als Kommentar oder per WhatsApp - gern auch mit Foto.</a:t>
                      </a:r>
                      <a:endParaRPr lang="en-US" sz="1000"/>
                    </a:p>
                  </a:txBody>
                  <a:tcPr/>
                </a:tc>
                <a:tc>
                  <a:txBody>
                    <a:bodyPr/>
                    <a:lstStyle/>
                    <a:p>
                      <a:r>
                        <a:rPr lang="en-US" sz="1000"/>
                        <a:t>1184</a:t>
                      </a:r>
                    </a:p>
                  </a:txBody>
                  <a:tcPr/>
                </a:tc>
                <a:tc>
                  <a:txBody>
                    <a:bodyPr/>
                    <a:lstStyle/>
                    <a:p>
                      <a:r>
                        <a:rPr lang="en-US" sz="1000"/>
                        <a:t>82</a:t>
                      </a:r>
                    </a:p>
                  </a:txBody>
                  <a:tcPr/>
                </a:tc>
                <a:tc>
                  <a:txBody>
                    <a:bodyPr/>
                    <a:lstStyle/>
                    <a:p>
                      <a:r>
                        <a:rPr lang="en-US" sz="1000"/>
                        <a:t>8</a:t>
                      </a:r>
                    </a:p>
                  </a:txBody>
                  <a:tcPr/>
                </a:tc>
                <a:tc>
                  <a:txBody>
                    <a:bodyPr/>
                    <a:lstStyle/>
                    <a:p>
                      <a:r>
                        <a:rPr lang="en-US" sz="1000"/>
                        <a:t>1274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37749880"/>
                  </a:ext>
                </a:extLst>
              </a:tr>
              <a:tr h="370840">
                <a:tc>
                  <a:txBody>
                    <a:bodyPr/>
                    <a:lstStyle/>
                    <a:p>
                      <a:r>
                        <a:rPr lang="de-DE" sz="1000" b="1"/>
                        <a:t>NDR 2 - 2017-04-05 07:36:53</a:t>
                      </a:r>
                      <a:r>
                        <a:rPr lang="de-DE" sz="1000"/>
                        <a:t>
Report Mainz berichtet über heimlich gedrehte Aufnahmen im Erlebnis-Zoo Hannover. Tierschützer von PETA Deutschland kritisieren, wie das Personal jungen Elefanten Kunststückchen beibringt.</a:t>
                      </a:r>
                      <a:endParaRPr lang="en-US" sz="1000"/>
                    </a:p>
                  </a:txBody>
                  <a:tcPr/>
                </a:tc>
                <a:tc>
                  <a:txBody>
                    <a:bodyPr/>
                    <a:lstStyle/>
                    <a:p>
                      <a:r>
                        <a:rPr lang="en-US" sz="1000"/>
                        <a:t>1030</a:t>
                      </a:r>
                    </a:p>
                  </a:txBody>
                  <a:tcPr/>
                </a:tc>
                <a:tc>
                  <a:txBody>
                    <a:bodyPr/>
                    <a:lstStyle/>
                    <a:p>
                      <a:r>
                        <a:rPr lang="en-US" sz="1000"/>
                        <a:t>129</a:t>
                      </a:r>
                    </a:p>
                  </a:txBody>
                  <a:tcPr/>
                </a:tc>
                <a:tc>
                  <a:txBody>
                    <a:bodyPr/>
                    <a:lstStyle/>
                    <a:p>
                      <a:r>
                        <a:rPr lang="en-US" sz="1000"/>
                        <a:t>1350</a:t>
                      </a:r>
                    </a:p>
                  </a:txBody>
                  <a:tcPr/>
                </a:tc>
                <a:tc>
                  <a:txBody>
                    <a:bodyPr/>
                    <a:lstStyle/>
                    <a:p>
                      <a:r>
                        <a:rPr lang="en-US" sz="1000"/>
                        <a:t>2509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15731550"/>
                  </a:ext>
                </a:extLst>
              </a:tr>
              <a:tr h="370840">
                <a:tc>
                  <a:txBody>
                    <a:bodyPr/>
                    <a:lstStyle/>
                    <a:p>
                      <a:r>
                        <a:rPr lang="de-DE" sz="1000" b="1"/>
                        <a:t>NDR 2 - 2017-04-25 17:35:46</a:t>
                      </a:r>
                      <a:r>
                        <a:rPr lang="de-DE" sz="1000"/>
                        <a:t>
Na, wer erinnert sich?
Hier geht's zur NDR Debatte "Wer bestimmt, was Kinder lernen?" ➡ ndr.de/lernen122.html</a:t>
                      </a:r>
                      <a:endParaRPr lang="en-US" sz="1000"/>
                    </a:p>
                  </a:txBody>
                  <a:tcPr/>
                </a:tc>
                <a:tc>
                  <a:txBody>
                    <a:bodyPr/>
                    <a:lstStyle/>
                    <a:p>
                      <a:r>
                        <a:rPr lang="en-US" sz="1000"/>
                        <a:t>1022</a:t>
                      </a:r>
                    </a:p>
                  </a:txBody>
                  <a:tcPr/>
                </a:tc>
                <a:tc>
                  <a:txBody>
                    <a:bodyPr/>
                    <a:lstStyle/>
                    <a:p>
                      <a:r>
                        <a:rPr lang="en-US" sz="1000"/>
                        <a:t>1246</a:t>
                      </a:r>
                    </a:p>
                  </a:txBody>
                  <a:tcPr/>
                </a:tc>
                <a:tc>
                  <a:txBody>
                    <a:bodyPr/>
                    <a:lstStyle/>
                    <a:p>
                      <a:r>
                        <a:rPr lang="en-US" sz="1000"/>
                        <a:t>295</a:t>
                      </a:r>
                    </a:p>
                  </a:txBody>
                  <a:tcPr/>
                </a:tc>
                <a:tc>
                  <a:txBody>
                    <a:bodyPr/>
                    <a:lstStyle/>
                    <a:p>
                      <a:r>
                        <a:rPr lang="en-US" sz="1000"/>
                        <a:t>2563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07776189"/>
                  </a:ext>
                </a:extLst>
              </a:tr>
              <a:tr h="370840">
                <a:tc>
                  <a:txBody>
                    <a:bodyPr/>
                    <a:lstStyle/>
                    <a:p>
                      <a:r>
                        <a:rPr lang="de-DE" sz="1000" b="1"/>
                        <a:t>NDR 2 - 2017-01-24 05:21:48</a:t>
                      </a:r>
                      <a:r>
                        <a:rPr lang="de-DE" sz="1000"/>
                        <a:t>
Brauchen wir eine Katzensteuer? Hier abstimmen und Meinung posten - oder Ponik und Petersen eine WhatsApp schreiben!</a:t>
                      </a:r>
                      <a:endParaRPr lang="en-US" sz="1000"/>
                    </a:p>
                  </a:txBody>
                  <a:tcPr/>
                </a:tc>
                <a:tc>
                  <a:txBody>
                    <a:bodyPr/>
                    <a:lstStyle/>
                    <a:p>
                      <a:r>
                        <a:rPr lang="en-US" sz="1000"/>
                        <a:t>1009</a:t>
                      </a:r>
                    </a:p>
                  </a:txBody>
                  <a:tcPr/>
                </a:tc>
                <a:tc>
                  <a:txBody>
                    <a:bodyPr/>
                    <a:lstStyle/>
                    <a:p>
                      <a:r>
                        <a:rPr lang="en-US" sz="1000"/>
                        <a:t>2011</a:t>
                      </a:r>
                    </a:p>
                  </a:txBody>
                  <a:tcPr/>
                </a:tc>
                <a:tc>
                  <a:txBody>
                    <a:bodyPr/>
                    <a:lstStyle/>
                    <a:p>
                      <a:r>
                        <a:rPr lang="en-US" sz="1000"/>
                        <a:t>64</a:t>
                      </a:r>
                    </a:p>
                  </a:txBody>
                  <a:tcPr/>
                </a:tc>
                <a:tc>
                  <a:txBody>
                    <a:bodyPr/>
                    <a:lstStyle/>
                    <a:p>
                      <a:r>
                        <a:rPr lang="en-US" sz="1000"/>
                        <a:t>3084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77049870"/>
                  </a:ext>
                </a:extLst>
              </a:tr>
            </a:tbl>
          </a:graphicData>
        </a:graphic>
      </p:graphicFrame>
      <p:sp>
        <p:nvSpPr>
          <p:cNvPr id="4" name="Text Placeholder 3">
            <a:extLst>
              <a:ext uri="{FF2B5EF4-FFF2-40B4-BE49-F238E27FC236}">
                <a16:creationId xmlns:a16="http://schemas.microsoft.com/office/drawing/2014/main" id="{D2F9CEF8-6015-4F9D-8AB3-0DF2AB3C9259}"/>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3428931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A7F33-15B7-4A80-8283-C568C419EF00}"/>
              </a:ext>
            </a:extLst>
          </p:cNvPr>
          <p:cNvSpPr>
            <a:spLocks noGrp="1"/>
          </p:cNvSpPr>
          <p:nvPr>
            <p:ph type="title"/>
          </p:nvPr>
        </p:nvSpPr>
        <p:spPr/>
        <p:txBody>
          <a:bodyPr/>
          <a:lstStyle/>
          <a:p>
            <a:r>
              <a:rPr lang="en-US"/>
              <a:t>Eigene Posts - Links - Export - 1 of 2</a:t>
            </a:r>
          </a:p>
        </p:txBody>
      </p:sp>
      <p:graphicFrame>
        <p:nvGraphicFramePr>
          <p:cNvPr id="5" name="Table Placeholder 4">
            <a:extLst>
              <a:ext uri="{FF2B5EF4-FFF2-40B4-BE49-F238E27FC236}">
                <a16:creationId xmlns:a16="http://schemas.microsoft.com/office/drawing/2014/main" id="{5FE074B7-457D-4B8F-ABFD-A557E56450C7}"/>
              </a:ext>
            </a:extLst>
          </p:cNvPr>
          <p:cNvGraphicFramePr>
            <a:graphicFrameLocks noGrp="1"/>
          </p:cNvGraphicFramePr>
          <p:nvPr>
            <p:ph type="tbl" sz="quarter" idx="13"/>
            <p:extLst>
              <p:ext uri="{D42A27DB-BD31-4B8C-83A1-F6EECF244321}">
                <p14:modId xmlns:p14="http://schemas.microsoft.com/office/powerpoint/2010/main" val="1661806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33678648"/>
                    </a:ext>
                  </a:extLst>
                </a:gridCol>
                <a:gridCol w="822960">
                  <a:extLst>
                    <a:ext uri="{9D8B030D-6E8A-4147-A177-3AD203B41FA5}">
                      <a16:colId xmlns:a16="http://schemas.microsoft.com/office/drawing/2014/main" val="3512755893"/>
                    </a:ext>
                  </a:extLst>
                </a:gridCol>
                <a:gridCol w="822960">
                  <a:extLst>
                    <a:ext uri="{9D8B030D-6E8A-4147-A177-3AD203B41FA5}">
                      <a16:colId xmlns:a16="http://schemas.microsoft.com/office/drawing/2014/main" val="2089855197"/>
                    </a:ext>
                  </a:extLst>
                </a:gridCol>
                <a:gridCol w="822960">
                  <a:extLst>
                    <a:ext uri="{9D8B030D-6E8A-4147-A177-3AD203B41FA5}">
                      <a16:colId xmlns:a16="http://schemas.microsoft.com/office/drawing/2014/main" val="359600761"/>
                    </a:ext>
                  </a:extLst>
                </a:gridCol>
                <a:gridCol w="822960">
                  <a:extLst>
                    <a:ext uri="{9D8B030D-6E8A-4147-A177-3AD203B41FA5}">
                      <a16:colId xmlns:a16="http://schemas.microsoft.com/office/drawing/2014/main" val="355384460"/>
                    </a:ext>
                  </a:extLst>
                </a:gridCol>
                <a:gridCol w="822960">
                  <a:extLst>
                    <a:ext uri="{9D8B030D-6E8A-4147-A177-3AD203B41FA5}">
                      <a16:colId xmlns:a16="http://schemas.microsoft.com/office/drawing/2014/main" val="1486445186"/>
                    </a:ext>
                  </a:extLst>
                </a:gridCol>
                <a:gridCol w="822960">
                  <a:extLst>
                    <a:ext uri="{9D8B030D-6E8A-4147-A177-3AD203B41FA5}">
                      <a16:colId xmlns:a16="http://schemas.microsoft.com/office/drawing/2014/main" val="1667457016"/>
                    </a:ext>
                  </a:extLst>
                </a:gridCol>
                <a:gridCol w="822960">
                  <a:extLst>
                    <a:ext uri="{9D8B030D-6E8A-4147-A177-3AD203B41FA5}">
                      <a16:colId xmlns:a16="http://schemas.microsoft.com/office/drawing/2014/main" val="407451734"/>
                    </a:ext>
                  </a:extLst>
                </a:gridCol>
                <a:gridCol w="822960">
                  <a:extLst>
                    <a:ext uri="{9D8B030D-6E8A-4147-A177-3AD203B41FA5}">
                      <a16:colId xmlns:a16="http://schemas.microsoft.com/office/drawing/2014/main" val="1472489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44654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2 - 2017-01-06 21:10:39</a:t>
                      </a:r>
                      <a:r>
                        <a:rPr kumimoji="0" lang="de-DE" sz="1000" b="0" i="0" u="none" strike="noStrike" kern="1200" cap="none" spc="0" normalizeH="0" baseline="0" noProof="0">
                          <a:ln>
                            <a:noFill/>
                          </a:ln>
                          <a:solidFill>
                            <a:prstClr val="black"/>
                          </a:solidFill>
                          <a:effectLst/>
                          <a:uLnTx/>
                          <a:uFillTx/>
                          <a:latin typeface="+mn-lt"/>
                          <a:ea typeface="+mn-ea"/>
                          <a:cs typeface="+mn-cs"/>
                        </a:rPr>
                        <a:t>
Nicht vergessen: Es ist glatt auf den Straßen!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7329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2 - 2017-01-17 12:40:31</a:t>
                      </a:r>
                      <a:r>
                        <a:rPr kumimoji="0" lang="de-DE" sz="1000" b="0" i="0" u="none" strike="noStrike" kern="1200" cap="none" spc="0" normalizeH="0" baseline="0" noProof="0">
                          <a:ln>
                            <a:noFill/>
                          </a:ln>
                          <a:solidFill>
                            <a:prstClr val="black"/>
                          </a:solidFill>
                          <a:effectLst/>
                          <a:uLnTx/>
                          <a:uFillTx/>
                          <a:latin typeface="+mn-lt"/>
                          <a:ea typeface="+mn-ea"/>
                          <a:cs typeface="+mn-cs"/>
                        </a:rPr>
                        <a:t>
"Katharina" ist intelligent, "Rico" ist forsch. 😳 Eine Studie hat das Image von Vornamen untersucht. Wenn ihr wissen wollt, wie euer Name ankommt: Ruft uns an unter (0800) 11 77 220 oder schreibt eine WhatsApp und wir reden im #NDR2Nachmittag drüber! Wer lieber selbst nachschauen möchte, kann das auf dieser Seite tun: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5069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2 - 2017-05-13 15:47:36</a:t>
                      </a:r>
                      <a:r>
                        <a:rPr kumimoji="0" lang="de-DE" sz="1000" b="0" i="0" u="none" strike="noStrike" kern="1200" cap="none" spc="0" normalizeH="0" baseline="0" noProof="0">
                          <a:ln>
                            <a:noFill/>
                          </a:ln>
                          <a:solidFill>
                            <a:prstClr val="black"/>
                          </a:solidFill>
                          <a:effectLst/>
                          <a:uLnTx/>
                          <a:uFillTx/>
                          <a:latin typeface="+mn-lt"/>
                          <a:ea typeface="+mn-ea"/>
                          <a:cs typeface="+mn-cs"/>
                        </a:rPr>
                        <a:t>
Die gute Nachricht: Es bleibt warm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7116330"/>
                  </a:ext>
                </a:extLst>
              </a:tr>
            </a:tbl>
          </a:graphicData>
        </a:graphic>
      </p:graphicFrame>
      <p:sp>
        <p:nvSpPr>
          <p:cNvPr id="4" name="Text Placeholder 3">
            <a:extLst>
              <a:ext uri="{FF2B5EF4-FFF2-40B4-BE49-F238E27FC236}">
                <a16:creationId xmlns:a16="http://schemas.microsoft.com/office/drawing/2014/main" id="{BD09CECF-EEA1-476D-A9DF-B083FAB7627B}"/>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4200554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7DD3E-4F9C-485A-AFCF-02DE12B0608B}"/>
              </a:ext>
            </a:extLst>
          </p:cNvPr>
          <p:cNvSpPr>
            <a:spLocks noGrp="1"/>
          </p:cNvSpPr>
          <p:nvPr>
            <p:ph type="title"/>
          </p:nvPr>
        </p:nvSpPr>
        <p:spPr/>
        <p:txBody>
          <a:bodyPr/>
          <a:lstStyle/>
          <a:p>
            <a:r>
              <a:rPr lang="en-US"/>
              <a:t>Eigene Posts - Links - Export - 2 of 2</a:t>
            </a:r>
          </a:p>
        </p:txBody>
      </p:sp>
      <p:graphicFrame>
        <p:nvGraphicFramePr>
          <p:cNvPr id="5" name="Table Placeholder 4">
            <a:extLst>
              <a:ext uri="{FF2B5EF4-FFF2-40B4-BE49-F238E27FC236}">
                <a16:creationId xmlns:a16="http://schemas.microsoft.com/office/drawing/2014/main" id="{9AF2B909-6D37-49D8-98D2-8B3FB005F2EE}"/>
              </a:ext>
            </a:extLst>
          </p:cNvPr>
          <p:cNvGraphicFramePr>
            <a:graphicFrameLocks noGrp="1"/>
          </p:cNvGraphicFramePr>
          <p:nvPr>
            <p:ph type="tbl" sz="quarter" idx="13"/>
            <p:extLst>
              <p:ext uri="{D42A27DB-BD31-4B8C-83A1-F6EECF244321}">
                <p14:modId xmlns:p14="http://schemas.microsoft.com/office/powerpoint/2010/main" val="3703077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29967873"/>
                    </a:ext>
                  </a:extLst>
                </a:gridCol>
                <a:gridCol w="822960">
                  <a:extLst>
                    <a:ext uri="{9D8B030D-6E8A-4147-A177-3AD203B41FA5}">
                      <a16:colId xmlns:a16="http://schemas.microsoft.com/office/drawing/2014/main" val="425698043"/>
                    </a:ext>
                  </a:extLst>
                </a:gridCol>
                <a:gridCol w="822960">
                  <a:extLst>
                    <a:ext uri="{9D8B030D-6E8A-4147-A177-3AD203B41FA5}">
                      <a16:colId xmlns:a16="http://schemas.microsoft.com/office/drawing/2014/main" val="3691918353"/>
                    </a:ext>
                  </a:extLst>
                </a:gridCol>
                <a:gridCol w="822960">
                  <a:extLst>
                    <a:ext uri="{9D8B030D-6E8A-4147-A177-3AD203B41FA5}">
                      <a16:colId xmlns:a16="http://schemas.microsoft.com/office/drawing/2014/main" val="985710550"/>
                    </a:ext>
                  </a:extLst>
                </a:gridCol>
                <a:gridCol w="822960">
                  <a:extLst>
                    <a:ext uri="{9D8B030D-6E8A-4147-A177-3AD203B41FA5}">
                      <a16:colId xmlns:a16="http://schemas.microsoft.com/office/drawing/2014/main" val="254814438"/>
                    </a:ext>
                  </a:extLst>
                </a:gridCol>
                <a:gridCol w="822960">
                  <a:extLst>
                    <a:ext uri="{9D8B030D-6E8A-4147-A177-3AD203B41FA5}">
                      <a16:colId xmlns:a16="http://schemas.microsoft.com/office/drawing/2014/main" val="1610444156"/>
                    </a:ext>
                  </a:extLst>
                </a:gridCol>
                <a:gridCol w="822960">
                  <a:extLst>
                    <a:ext uri="{9D8B030D-6E8A-4147-A177-3AD203B41FA5}">
                      <a16:colId xmlns:a16="http://schemas.microsoft.com/office/drawing/2014/main" val="1905163734"/>
                    </a:ext>
                  </a:extLst>
                </a:gridCol>
                <a:gridCol w="822960">
                  <a:extLst>
                    <a:ext uri="{9D8B030D-6E8A-4147-A177-3AD203B41FA5}">
                      <a16:colId xmlns:a16="http://schemas.microsoft.com/office/drawing/2014/main" val="291749487"/>
                    </a:ext>
                  </a:extLst>
                </a:gridCol>
                <a:gridCol w="822960">
                  <a:extLst>
                    <a:ext uri="{9D8B030D-6E8A-4147-A177-3AD203B41FA5}">
                      <a16:colId xmlns:a16="http://schemas.microsoft.com/office/drawing/2014/main" val="2711615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36224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2 - 2017-01-04 17:23:06</a:t>
                      </a:r>
                      <a:r>
                        <a:rPr kumimoji="0" lang="de-DE" sz="1000" b="0" i="0" u="none" strike="noStrike" kern="1200" cap="none" spc="0" normalizeH="0" baseline="0" noProof="0">
                          <a:ln>
                            <a:noFill/>
                          </a:ln>
                          <a:solidFill>
                            <a:prstClr val="black"/>
                          </a:solidFill>
                          <a:effectLst/>
                          <a:uLnTx/>
                          <a:uFillTx/>
                          <a:latin typeface="+mn-lt"/>
                          <a:ea typeface="+mn-ea"/>
                          <a:cs typeface="+mn-cs"/>
                        </a:rPr>
                        <a:t>
Ei, Ei, Ei... 🐣😂 Sturm #Axel hat zehntausende Ü-Eier auf Langeoog angespült!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754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2 - 2017-04-14 12:17:57</a:t>
                      </a:r>
                      <a:r>
                        <a:rPr kumimoji="0" lang="de-DE" sz="1000" b="0" i="0" u="none" strike="noStrike" kern="1200" cap="none" spc="0" normalizeH="0" baseline="0" noProof="0">
                          <a:ln>
                            <a:noFill/>
                          </a:ln>
                          <a:solidFill>
                            <a:prstClr val="black"/>
                          </a:solidFill>
                          <a:effectLst/>
                          <a:uLnTx/>
                          <a:uFillTx/>
                          <a:latin typeface="+mn-lt"/>
                          <a:ea typeface="+mn-ea"/>
                          <a:cs typeface="+mn-cs"/>
                        </a:rPr>
                        <a:t>
Hannover steht vermutlich eine der größten Evakuierungen seit Ende des Zweiten Weltkriegs bevor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5773289"/>
                  </a:ext>
                </a:extLst>
              </a:tr>
            </a:tbl>
          </a:graphicData>
        </a:graphic>
      </p:graphicFrame>
      <p:sp>
        <p:nvSpPr>
          <p:cNvPr id="4" name="Text Placeholder 3">
            <a:extLst>
              <a:ext uri="{FF2B5EF4-FFF2-40B4-BE49-F238E27FC236}">
                <a16:creationId xmlns:a16="http://schemas.microsoft.com/office/drawing/2014/main" id="{C10CBF89-7B42-4011-8775-7D932A0E1D9E}"/>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1016657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394B6-0C6F-43FC-84E3-875C1A5D648F}"/>
              </a:ext>
            </a:extLst>
          </p:cNvPr>
          <p:cNvSpPr>
            <a:spLocks noGrp="1"/>
          </p:cNvSpPr>
          <p:nvPr>
            <p:ph type="title"/>
          </p:nvPr>
        </p:nvSpPr>
        <p:spPr/>
        <p:txBody>
          <a:bodyPr/>
          <a:lstStyle/>
          <a:p>
            <a:r>
              <a:rPr lang="en-US"/>
              <a:t>Eigene Posts - Videostarts - Export</a:t>
            </a:r>
          </a:p>
        </p:txBody>
      </p:sp>
      <p:graphicFrame>
        <p:nvGraphicFramePr>
          <p:cNvPr id="5" name="Table Placeholder 4">
            <a:extLst>
              <a:ext uri="{FF2B5EF4-FFF2-40B4-BE49-F238E27FC236}">
                <a16:creationId xmlns:a16="http://schemas.microsoft.com/office/drawing/2014/main" id="{AEFC7329-9CBD-4ACC-92F2-575CE4097E4D}"/>
              </a:ext>
            </a:extLst>
          </p:cNvPr>
          <p:cNvGraphicFramePr>
            <a:graphicFrameLocks noGrp="1"/>
          </p:cNvGraphicFramePr>
          <p:nvPr>
            <p:ph type="tbl" sz="quarter" idx="13"/>
            <p:extLst>
              <p:ext uri="{D42A27DB-BD31-4B8C-83A1-F6EECF244321}">
                <p14:modId xmlns:p14="http://schemas.microsoft.com/office/powerpoint/2010/main" val="208592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41881836"/>
                    </a:ext>
                  </a:extLst>
                </a:gridCol>
                <a:gridCol w="822960">
                  <a:extLst>
                    <a:ext uri="{9D8B030D-6E8A-4147-A177-3AD203B41FA5}">
                      <a16:colId xmlns:a16="http://schemas.microsoft.com/office/drawing/2014/main" val="3900820544"/>
                    </a:ext>
                  </a:extLst>
                </a:gridCol>
                <a:gridCol w="822960">
                  <a:extLst>
                    <a:ext uri="{9D8B030D-6E8A-4147-A177-3AD203B41FA5}">
                      <a16:colId xmlns:a16="http://schemas.microsoft.com/office/drawing/2014/main" val="951341615"/>
                    </a:ext>
                  </a:extLst>
                </a:gridCol>
                <a:gridCol w="822960">
                  <a:extLst>
                    <a:ext uri="{9D8B030D-6E8A-4147-A177-3AD203B41FA5}">
                      <a16:colId xmlns:a16="http://schemas.microsoft.com/office/drawing/2014/main" val="2629508417"/>
                    </a:ext>
                  </a:extLst>
                </a:gridCol>
                <a:gridCol w="822960">
                  <a:extLst>
                    <a:ext uri="{9D8B030D-6E8A-4147-A177-3AD203B41FA5}">
                      <a16:colId xmlns:a16="http://schemas.microsoft.com/office/drawing/2014/main" val="1893569885"/>
                    </a:ext>
                  </a:extLst>
                </a:gridCol>
                <a:gridCol w="822960">
                  <a:extLst>
                    <a:ext uri="{9D8B030D-6E8A-4147-A177-3AD203B41FA5}">
                      <a16:colId xmlns:a16="http://schemas.microsoft.com/office/drawing/2014/main" val="2580319147"/>
                    </a:ext>
                  </a:extLst>
                </a:gridCol>
                <a:gridCol w="822960">
                  <a:extLst>
                    <a:ext uri="{9D8B030D-6E8A-4147-A177-3AD203B41FA5}">
                      <a16:colId xmlns:a16="http://schemas.microsoft.com/office/drawing/2014/main" val="3185281982"/>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900450526"/>
                  </a:ext>
                </a:extLst>
              </a:tr>
              <a:tr h="370840">
                <a:tc>
                  <a:txBody>
                    <a:bodyPr/>
                    <a:lstStyle/>
                    <a:p>
                      <a:r>
                        <a:rPr lang="de-DE" sz="1000" b="1"/>
                        <a:t>NDR 2 - 2017-03-10 06:01:44</a:t>
                      </a:r>
                      <a:r>
                        <a:rPr lang="de-DE" sz="1000"/>
                        <a:t>
Wenn der Jubel nicht groß genug ist, hilft Martin Schulz halt persönlich nach. 👏</a:t>
                      </a:r>
                      <a:endParaRPr lang="en-US" sz="1000"/>
                    </a:p>
                  </a:txBody>
                  <a:tcPr/>
                </a:tc>
                <a:tc>
                  <a:txBody>
                    <a:bodyPr/>
                    <a:lstStyle/>
                    <a:p>
                      <a:r>
                        <a:rPr lang="en-US" sz="1000"/>
                        <a:t>218542</a:t>
                      </a:r>
                    </a:p>
                  </a:txBody>
                  <a:tcPr/>
                </a:tc>
                <a:tc>
                  <a:txBody>
                    <a:bodyPr/>
                    <a:lstStyle/>
                    <a:p>
                      <a:r>
                        <a:rPr lang="en-US" sz="1000"/>
                        <a:t>123523</a:t>
                      </a:r>
                    </a:p>
                  </a:txBody>
                  <a:tcPr/>
                </a:tc>
                <a:tc>
                  <a:txBody>
                    <a:bodyPr/>
                    <a:lstStyle/>
                    <a:p>
                      <a:r>
                        <a:rPr lang="en-US" sz="1000"/>
                        <a:t>50%</a:t>
                      </a:r>
                    </a:p>
                  </a:txBody>
                  <a:tcPr/>
                </a:tc>
                <a:tc>
                  <a:txBody>
                    <a:bodyPr/>
                    <a:lstStyle/>
                    <a:p>
                      <a:r>
                        <a:rPr lang="en-US" sz="1000"/>
                        <a:t>0:15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47393659"/>
                  </a:ext>
                </a:extLst>
              </a:tr>
              <a:tr h="370840">
                <a:tc>
                  <a:txBody>
                    <a:bodyPr/>
                    <a:lstStyle/>
                    <a:p>
                      <a:r>
                        <a:rPr lang="de-DE" sz="1000" b="1"/>
                        <a:t>NDR 2 - 2017-01-30 12:15:00</a:t>
                      </a:r>
                      <a:r>
                        <a:rPr lang="de-DE" sz="1000"/>
                        <a:t>
Der schiefste Turm der Welt steht in ... genau: Ostfriesland! 😜</a:t>
                      </a:r>
                      <a:endParaRPr lang="en-US" sz="1000"/>
                    </a:p>
                  </a:txBody>
                  <a:tcPr/>
                </a:tc>
                <a:tc>
                  <a:txBody>
                    <a:bodyPr/>
                    <a:lstStyle/>
                    <a:p>
                      <a:r>
                        <a:rPr lang="en-US" sz="1000"/>
                        <a:t>243131</a:t>
                      </a:r>
                    </a:p>
                  </a:txBody>
                  <a:tcPr/>
                </a:tc>
                <a:tc>
                  <a:txBody>
                    <a:bodyPr/>
                    <a:lstStyle/>
                    <a:p>
                      <a:r>
                        <a:rPr lang="en-US" sz="1000"/>
                        <a:t>122950</a:t>
                      </a:r>
                    </a:p>
                  </a:txBody>
                  <a:tcPr/>
                </a:tc>
                <a:tc>
                  <a:txBody>
                    <a:bodyPr/>
                    <a:lstStyle/>
                    <a:p>
                      <a:r>
                        <a:rPr lang="en-US" sz="1000"/>
                        <a:t>29%</a:t>
                      </a:r>
                    </a:p>
                  </a:txBody>
                  <a:tcPr/>
                </a:tc>
                <a:tc>
                  <a:txBody>
                    <a:bodyPr/>
                    <a:lstStyle/>
                    <a:p>
                      <a:r>
                        <a:rPr lang="en-US" sz="1000"/>
                        <a:t>0:31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99382387"/>
                  </a:ext>
                </a:extLst>
              </a:tr>
              <a:tr h="370840">
                <a:tc>
                  <a:txBody>
                    <a:bodyPr/>
                    <a:lstStyle/>
                    <a:p>
                      <a:r>
                        <a:rPr lang="de-DE" sz="1000" b="1"/>
                        <a:t>NDR 2 - 2017-04-05 07:36:53</a:t>
                      </a:r>
                      <a:r>
                        <a:rPr lang="de-DE" sz="1000"/>
                        <a:t>
Report Mainz berichtet über heimlich gedrehte Aufnahmen im Erlebnis-Zoo Hannover. Tierschützer von PETA Deutschland kritisieren, wie das Personal jungen Elefanten Kunststückchen beibringt.</a:t>
                      </a:r>
                      <a:endParaRPr lang="en-US" sz="1000"/>
                    </a:p>
                  </a:txBody>
                  <a:tcPr/>
                </a:tc>
                <a:tc>
                  <a:txBody>
                    <a:bodyPr/>
                    <a:lstStyle/>
                    <a:p>
                      <a:r>
                        <a:rPr lang="en-US" sz="1000"/>
                        <a:t>160941</a:t>
                      </a:r>
                    </a:p>
                  </a:txBody>
                  <a:tcPr/>
                </a:tc>
                <a:tc>
                  <a:txBody>
                    <a:bodyPr/>
                    <a:lstStyle/>
                    <a:p>
                      <a:r>
                        <a:rPr lang="en-US" sz="1000"/>
                        <a:t>101836</a:t>
                      </a:r>
                    </a:p>
                  </a:txBody>
                  <a:tcPr/>
                </a:tc>
                <a:tc>
                  <a:txBody>
                    <a:bodyPr/>
                    <a:lstStyle/>
                    <a:p>
                      <a:r>
                        <a:rPr lang="en-US" sz="1000"/>
                        <a:t>20%</a:t>
                      </a:r>
                    </a:p>
                  </a:txBody>
                  <a:tcPr/>
                </a:tc>
                <a:tc>
                  <a:txBody>
                    <a:bodyPr/>
                    <a:lstStyle/>
                    <a:p>
                      <a:r>
                        <a:rPr lang="en-US" sz="1000"/>
                        <a:t>1:09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71436183"/>
                  </a:ext>
                </a:extLst>
              </a:tr>
              <a:tr h="370840">
                <a:tc>
                  <a:txBody>
                    <a:bodyPr/>
                    <a:lstStyle/>
                    <a:p>
                      <a:r>
                        <a:rPr lang="de-DE" sz="1000" b="1"/>
                        <a:t>NDR 2 - 2017-05-20 16:27:15</a:t>
                      </a:r>
                      <a:r>
                        <a:rPr lang="de-DE" sz="1000"/>
                        <a:t>
Der Schlusspfiff bei HSV gegen VfL Wolfsburg aus unserer Sicht. Da hält es NDR 2 Reporter Alexander Bleick nicht mehr auf dem Sitz. 😉👍⚽️</a:t>
                      </a:r>
                      <a:endParaRPr lang="en-US" sz="1000"/>
                    </a:p>
                  </a:txBody>
                  <a:tcPr/>
                </a:tc>
                <a:tc>
                  <a:txBody>
                    <a:bodyPr/>
                    <a:lstStyle/>
                    <a:p>
                      <a:r>
                        <a:rPr lang="en-US" sz="1000"/>
                        <a:t>149082</a:t>
                      </a:r>
                    </a:p>
                  </a:txBody>
                  <a:tcPr/>
                </a:tc>
                <a:tc>
                  <a:txBody>
                    <a:bodyPr/>
                    <a:lstStyle/>
                    <a:p>
                      <a:r>
                        <a:rPr lang="en-US" sz="1000"/>
                        <a:t>76752</a:t>
                      </a:r>
                    </a:p>
                  </a:txBody>
                  <a:tcPr/>
                </a:tc>
                <a:tc>
                  <a:txBody>
                    <a:bodyPr/>
                    <a:lstStyle/>
                    <a:p>
                      <a:r>
                        <a:rPr lang="en-US" sz="1000"/>
                        <a:t>17%</a:t>
                      </a:r>
                    </a:p>
                  </a:txBody>
                  <a:tcPr/>
                </a:tc>
                <a:tc>
                  <a:txBody>
                    <a:bodyPr/>
                    <a:lstStyle/>
                    <a:p>
                      <a:r>
                        <a:rPr lang="en-US" sz="1000"/>
                        <a:t>1:19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78251304"/>
                  </a:ext>
                </a:extLst>
              </a:tr>
              <a:tr h="370840">
                <a:tc>
                  <a:txBody>
                    <a:bodyPr/>
                    <a:lstStyle/>
                    <a:p>
                      <a:r>
                        <a:rPr lang="de-DE" sz="1000" b="1"/>
                        <a:t>NDR 2 - 2017-04-25 17:35:46</a:t>
                      </a:r>
                      <a:r>
                        <a:rPr lang="de-DE" sz="1000"/>
                        <a:t>
Na, wer erinnert sich?
Hier geht's zur NDR Debatte "Wer bestimmt, was Kinder lernen?" ➡ ndr.de/lernen122.html</a:t>
                      </a:r>
                      <a:endParaRPr lang="en-US" sz="1000"/>
                    </a:p>
                  </a:txBody>
                  <a:tcPr/>
                </a:tc>
                <a:tc>
                  <a:txBody>
                    <a:bodyPr/>
                    <a:lstStyle/>
                    <a:p>
                      <a:r>
                        <a:rPr lang="en-US" sz="1000"/>
                        <a:t>113575</a:t>
                      </a:r>
                    </a:p>
                  </a:txBody>
                  <a:tcPr/>
                </a:tc>
                <a:tc>
                  <a:txBody>
                    <a:bodyPr/>
                    <a:lstStyle/>
                    <a:p>
                      <a:r>
                        <a:rPr lang="en-US" sz="1000"/>
                        <a:t>56542</a:t>
                      </a:r>
                    </a:p>
                  </a:txBody>
                  <a:tcPr/>
                </a:tc>
                <a:tc>
                  <a:txBody>
                    <a:bodyPr/>
                    <a:lstStyle/>
                    <a:p>
                      <a:r>
                        <a:rPr lang="en-US" sz="1000"/>
                        <a:t>18%</a:t>
                      </a:r>
                    </a:p>
                  </a:txBody>
                  <a:tcPr/>
                </a:tc>
                <a:tc>
                  <a:txBody>
                    <a:bodyPr/>
                    <a:lstStyle/>
                    <a:p>
                      <a:r>
                        <a:rPr lang="en-US" sz="1000"/>
                        <a:t>1:19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5789847"/>
                  </a:ext>
                </a:extLst>
              </a:tr>
            </a:tbl>
          </a:graphicData>
        </a:graphic>
      </p:graphicFrame>
      <p:sp>
        <p:nvSpPr>
          <p:cNvPr id="4" name="Text Placeholder 3">
            <a:extLst>
              <a:ext uri="{FF2B5EF4-FFF2-40B4-BE49-F238E27FC236}">
                <a16:creationId xmlns:a16="http://schemas.microsoft.com/office/drawing/2014/main" id="{224FF243-1797-4B0C-BCDB-5F1A8207F21C}"/>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3032029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BADDA-DDB8-4459-B735-FF4311D42AFC}"/>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73ED06DE-7A60-4F05-90C7-165908798B94}"/>
              </a:ext>
            </a:extLst>
          </p:cNvPr>
          <p:cNvGraphicFramePr>
            <a:graphicFrameLocks noGrp="1"/>
          </p:cNvGraphicFramePr>
          <p:nvPr>
            <p:ph type="tbl" sz="quarter" idx="13"/>
            <p:extLst>
              <p:ext uri="{D42A27DB-BD31-4B8C-83A1-F6EECF244321}">
                <p14:modId xmlns:p14="http://schemas.microsoft.com/office/powerpoint/2010/main" val="1286683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07948599"/>
                    </a:ext>
                  </a:extLst>
                </a:gridCol>
                <a:gridCol w="822960">
                  <a:extLst>
                    <a:ext uri="{9D8B030D-6E8A-4147-A177-3AD203B41FA5}">
                      <a16:colId xmlns:a16="http://schemas.microsoft.com/office/drawing/2014/main" val="589353922"/>
                    </a:ext>
                  </a:extLst>
                </a:gridCol>
                <a:gridCol w="822960">
                  <a:extLst>
                    <a:ext uri="{9D8B030D-6E8A-4147-A177-3AD203B41FA5}">
                      <a16:colId xmlns:a16="http://schemas.microsoft.com/office/drawing/2014/main" val="2029301517"/>
                    </a:ext>
                  </a:extLst>
                </a:gridCol>
                <a:gridCol w="822960">
                  <a:extLst>
                    <a:ext uri="{9D8B030D-6E8A-4147-A177-3AD203B41FA5}">
                      <a16:colId xmlns:a16="http://schemas.microsoft.com/office/drawing/2014/main" val="2776030016"/>
                    </a:ext>
                  </a:extLst>
                </a:gridCol>
                <a:gridCol w="822960">
                  <a:extLst>
                    <a:ext uri="{9D8B030D-6E8A-4147-A177-3AD203B41FA5}">
                      <a16:colId xmlns:a16="http://schemas.microsoft.com/office/drawing/2014/main" val="634595736"/>
                    </a:ext>
                  </a:extLst>
                </a:gridCol>
                <a:gridCol w="822960">
                  <a:extLst>
                    <a:ext uri="{9D8B030D-6E8A-4147-A177-3AD203B41FA5}">
                      <a16:colId xmlns:a16="http://schemas.microsoft.com/office/drawing/2014/main" val="4203528801"/>
                    </a:ext>
                  </a:extLst>
                </a:gridCol>
                <a:gridCol w="822960">
                  <a:extLst>
                    <a:ext uri="{9D8B030D-6E8A-4147-A177-3AD203B41FA5}">
                      <a16:colId xmlns:a16="http://schemas.microsoft.com/office/drawing/2014/main" val="628741017"/>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646080569"/>
                  </a:ext>
                </a:extLst>
              </a:tr>
              <a:tr h="370840">
                <a:tc>
                  <a:txBody>
                    <a:bodyPr/>
                    <a:lstStyle/>
                    <a:p>
                      <a:r>
                        <a:rPr lang="de-DE" sz="1000" b="1"/>
                        <a:t>NDR 2 - 2017-03-07 10:46:35</a:t>
                      </a:r>
                      <a:r>
                        <a:rPr lang="de-DE" sz="1000"/>
                        <a:t>
Dieser Blitzer ist hyperaktiv! Er hat in Schwerin nicht nur Rotlichtsünder geblitzt, sondern auch bei Grün ausgelöst. 🚦 📸 Hunderte Autofahrer sind betroffen! Die müssen jetzt natürlich nicht zahlen.
(Video von Blitzerwarner Schwerin)</a:t>
                      </a:r>
                      <a:endParaRPr lang="en-US" sz="1000"/>
                    </a:p>
                  </a:txBody>
                  <a:tcPr/>
                </a:tc>
                <a:tc>
                  <a:txBody>
                    <a:bodyPr/>
                    <a:lstStyle/>
                    <a:p>
                      <a:r>
                        <a:rPr lang="en-US" sz="1000"/>
                        <a:t>36.41%</a:t>
                      </a:r>
                    </a:p>
                  </a:txBody>
                  <a:tcPr/>
                </a:tc>
                <a:tc>
                  <a:txBody>
                    <a:bodyPr/>
                    <a:lstStyle/>
                    <a:p>
                      <a:r>
                        <a:rPr lang="en-US" sz="1000"/>
                        <a:t>45.18%</a:t>
                      </a:r>
                    </a:p>
                  </a:txBody>
                  <a:tcPr/>
                </a:tc>
                <a:tc>
                  <a:txBody>
                    <a:bodyPr/>
                    <a:lstStyle/>
                    <a:p>
                      <a:r>
                        <a:rPr lang="en-US" sz="1000"/>
                        <a:t>19711</a:t>
                      </a:r>
                    </a:p>
                  </a:txBody>
                  <a:tcPr/>
                </a:tc>
                <a:tc>
                  <a:txBody>
                    <a:bodyPr/>
                    <a:lstStyle/>
                    <a:p>
                      <a:r>
                        <a:rPr lang="en-US" sz="1000"/>
                        <a:t>54142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976499"/>
                  </a:ext>
                </a:extLst>
              </a:tr>
              <a:tr h="370840">
                <a:tc>
                  <a:txBody>
                    <a:bodyPr/>
                    <a:lstStyle/>
                    <a:p>
                      <a:r>
                        <a:rPr lang="de-DE" sz="1000" b="1"/>
                        <a:t>NDR 2 - 2017-02-22 16:16:30</a:t>
                      </a:r>
                      <a:r>
                        <a:rPr lang="de-DE" sz="1000"/>
                        <a:t>
Eure Lieblingssongs im #NDR2Hitmix gegen Wind und Wetter - Jessica Müller freut sich auf Eure Postings!</a:t>
                      </a:r>
                      <a:endParaRPr lang="en-US" sz="1000"/>
                    </a:p>
                  </a:txBody>
                  <a:tcPr/>
                </a:tc>
                <a:tc>
                  <a:txBody>
                    <a:bodyPr/>
                    <a:lstStyle/>
                    <a:p>
                      <a:r>
                        <a:rPr lang="en-US" sz="1000"/>
                        <a:t>31.01%</a:t>
                      </a:r>
                    </a:p>
                  </a:txBody>
                  <a:tcPr/>
                </a:tc>
                <a:tc>
                  <a:txBody>
                    <a:bodyPr/>
                    <a:lstStyle/>
                    <a:p>
                      <a:r>
                        <a:rPr lang="en-US" sz="1000"/>
                        <a:t>35.36%</a:t>
                      </a:r>
                    </a:p>
                  </a:txBody>
                  <a:tcPr/>
                </a:tc>
                <a:tc>
                  <a:txBody>
                    <a:bodyPr/>
                    <a:lstStyle/>
                    <a:p>
                      <a:r>
                        <a:rPr lang="en-US" sz="1000"/>
                        <a:t>5445</a:t>
                      </a:r>
                    </a:p>
                  </a:txBody>
                  <a:tcPr/>
                </a:tc>
                <a:tc>
                  <a:txBody>
                    <a:bodyPr/>
                    <a:lstStyle/>
                    <a:p>
                      <a:r>
                        <a:rPr lang="en-US" sz="1000"/>
                        <a:t>17038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34033848"/>
                  </a:ext>
                </a:extLst>
              </a:tr>
              <a:tr h="370840">
                <a:tc>
                  <a:txBody>
                    <a:bodyPr/>
                    <a:lstStyle/>
                    <a:p>
                      <a:r>
                        <a:rPr lang="de-DE" sz="1000" b="1"/>
                        <a:t>NDR 2 - 2017-05-16 14:30:00</a:t>
                      </a:r>
                      <a:r>
                        <a:rPr lang="de-DE" sz="1000"/>
                        <a:t>
Uptown Funk im #NDR2Morgen: Gewinnt Last-Minute-Tickets für Bruno Mars bei Ponik &amp; Petersen am Mittwoch!</a:t>
                      </a:r>
                      <a:endParaRPr lang="en-US" sz="1000"/>
                    </a:p>
                  </a:txBody>
                  <a:tcPr/>
                </a:tc>
                <a:tc>
                  <a:txBody>
                    <a:bodyPr/>
                    <a:lstStyle/>
                    <a:p>
                      <a:r>
                        <a:rPr lang="en-US" sz="1000"/>
                        <a:t>29.36%</a:t>
                      </a:r>
                    </a:p>
                  </a:txBody>
                  <a:tcPr/>
                </a:tc>
                <a:tc>
                  <a:txBody>
                    <a:bodyPr/>
                    <a:lstStyle/>
                    <a:p>
                      <a:r>
                        <a:rPr lang="en-US" sz="1000"/>
                        <a:t>33.38%</a:t>
                      </a:r>
                    </a:p>
                  </a:txBody>
                  <a:tcPr/>
                </a:tc>
                <a:tc>
                  <a:txBody>
                    <a:bodyPr/>
                    <a:lstStyle/>
                    <a:p>
                      <a:r>
                        <a:rPr lang="en-US" sz="1000"/>
                        <a:t>3117</a:t>
                      </a:r>
                    </a:p>
                  </a:txBody>
                  <a:tcPr/>
                </a:tc>
                <a:tc>
                  <a:txBody>
                    <a:bodyPr/>
                    <a:lstStyle/>
                    <a:p>
                      <a:r>
                        <a:rPr lang="en-US" sz="1000"/>
                        <a:t>10178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02403336"/>
                  </a:ext>
                </a:extLst>
              </a:tr>
              <a:tr h="370840">
                <a:tc>
                  <a:txBody>
                    <a:bodyPr/>
                    <a:lstStyle/>
                    <a:p>
                      <a:r>
                        <a:rPr lang="de-DE" sz="1000" b="1"/>
                        <a:t>NDR 2 - 2017-03-10 15:42:57</a:t>
                      </a:r>
                      <a:r>
                        <a:rPr lang="de-DE" sz="1000"/>
                        <a:t>
Nicht alles was von oben kommt ist gut! 😇</a:t>
                      </a:r>
                      <a:endParaRPr lang="en-US" sz="1000"/>
                    </a:p>
                  </a:txBody>
                  <a:tcPr/>
                </a:tc>
                <a:tc>
                  <a:txBody>
                    <a:bodyPr/>
                    <a:lstStyle/>
                    <a:p>
                      <a:r>
                        <a:rPr lang="en-US" sz="1000"/>
                        <a:t>28.01%</a:t>
                      </a:r>
                    </a:p>
                  </a:txBody>
                  <a:tcPr/>
                </a:tc>
                <a:tc>
                  <a:txBody>
                    <a:bodyPr/>
                    <a:lstStyle/>
                    <a:p>
                      <a:r>
                        <a:rPr lang="en-US" sz="1000"/>
                        <a:t>55.51%</a:t>
                      </a:r>
                    </a:p>
                  </a:txBody>
                  <a:tcPr/>
                </a:tc>
                <a:tc>
                  <a:txBody>
                    <a:bodyPr/>
                    <a:lstStyle/>
                    <a:p>
                      <a:r>
                        <a:rPr lang="en-US" sz="1000"/>
                        <a:t>10938</a:t>
                      </a:r>
                    </a:p>
                  </a:txBody>
                  <a:tcPr/>
                </a:tc>
                <a:tc>
                  <a:txBody>
                    <a:bodyPr/>
                    <a:lstStyle/>
                    <a:p>
                      <a:r>
                        <a:rPr lang="en-US" sz="1000"/>
                        <a:t>37877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24539986"/>
                  </a:ext>
                </a:extLst>
              </a:tr>
              <a:tr h="370840">
                <a:tc>
                  <a:txBody>
                    <a:bodyPr/>
                    <a:lstStyle/>
                    <a:p>
                      <a:r>
                        <a:rPr lang="en-US" sz="1000" b="1"/>
                        <a:t>NDR 2 - 2017-04-08 15:12:48</a:t>
                      </a:r>
                      <a:r>
                        <a:rPr lang="en-US" sz="1000"/>
                        <a:t>
Heute im Hamburger Volkspark:
⬅️ HUNTball ➡️ HANDball 😉
HSV - TSG 1899 Hoffenheim  2:1 📻💨</a:t>
                      </a:r>
                    </a:p>
                  </a:txBody>
                  <a:tcPr/>
                </a:tc>
                <a:tc>
                  <a:txBody>
                    <a:bodyPr/>
                    <a:lstStyle/>
                    <a:p>
                      <a:r>
                        <a:rPr lang="en-US" sz="1000"/>
                        <a:t>27.69%</a:t>
                      </a:r>
                    </a:p>
                  </a:txBody>
                  <a:tcPr/>
                </a:tc>
                <a:tc>
                  <a:txBody>
                    <a:bodyPr/>
                    <a:lstStyle/>
                    <a:p>
                      <a:r>
                        <a:rPr lang="en-US" sz="1000"/>
                        <a:t>35.86%</a:t>
                      </a:r>
                    </a:p>
                  </a:txBody>
                  <a:tcPr/>
                </a:tc>
                <a:tc>
                  <a:txBody>
                    <a:bodyPr/>
                    <a:lstStyle/>
                    <a:p>
                      <a:r>
                        <a:rPr lang="en-US" sz="1000"/>
                        <a:t>5883</a:t>
                      </a:r>
                    </a:p>
                  </a:txBody>
                  <a:tcPr/>
                </a:tc>
                <a:tc>
                  <a:txBody>
                    <a:bodyPr/>
                    <a:lstStyle/>
                    <a:p>
                      <a:r>
                        <a:rPr lang="en-US" sz="1000"/>
                        <a:t>21246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88449576"/>
                  </a:ext>
                </a:extLst>
              </a:tr>
            </a:tbl>
          </a:graphicData>
        </a:graphic>
      </p:graphicFrame>
      <p:sp>
        <p:nvSpPr>
          <p:cNvPr id="4" name="Text Placeholder 3">
            <a:extLst>
              <a:ext uri="{FF2B5EF4-FFF2-40B4-BE49-F238E27FC236}">
                <a16:creationId xmlns:a16="http://schemas.microsoft.com/office/drawing/2014/main" id="{F812F778-4142-46EB-ABFF-8E070620E024}"/>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93566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129BF-E13E-44D7-976D-0814B535E264}"/>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24A2D64E-8077-406B-836B-CE94933AA5E5}"/>
              </a:ext>
            </a:extLst>
          </p:cNvPr>
          <p:cNvGraphicFramePr>
            <a:graphicFrameLocks noGrp="1"/>
          </p:cNvGraphicFramePr>
          <p:nvPr>
            <p:ph type="tbl" sz="quarter" idx="13"/>
            <p:extLst>
              <p:ext uri="{D42A27DB-BD31-4B8C-83A1-F6EECF244321}">
                <p14:modId xmlns:p14="http://schemas.microsoft.com/office/powerpoint/2010/main" val="3517330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8617398"/>
                    </a:ext>
                  </a:extLst>
                </a:gridCol>
                <a:gridCol w="822960">
                  <a:extLst>
                    <a:ext uri="{9D8B030D-6E8A-4147-A177-3AD203B41FA5}">
                      <a16:colId xmlns:a16="http://schemas.microsoft.com/office/drawing/2014/main" val="397203960"/>
                    </a:ext>
                  </a:extLst>
                </a:gridCol>
                <a:gridCol w="822960">
                  <a:extLst>
                    <a:ext uri="{9D8B030D-6E8A-4147-A177-3AD203B41FA5}">
                      <a16:colId xmlns:a16="http://schemas.microsoft.com/office/drawing/2014/main" val="618762476"/>
                    </a:ext>
                  </a:extLst>
                </a:gridCol>
                <a:gridCol w="822960">
                  <a:extLst>
                    <a:ext uri="{9D8B030D-6E8A-4147-A177-3AD203B41FA5}">
                      <a16:colId xmlns:a16="http://schemas.microsoft.com/office/drawing/2014/main" val="1207915577"/>
                    </a:ext>
                  </a:extLst>
                </a:gridCol>
                <a:gridCol w="822960">
                  <a:extLst>
                    <a:ext uri="{9D8B030D-6E8A-4147-A177-3AD203B41FA5}">
                      <a16:colId xmlns:a16="http://schemas.microsoft.com/office/drawing/2014/main" val="2186636313"/>
                    </a:ext>
                  </a:extLst>
                </a:gridCol>
                <a:gridCol w="822960">
                  <a:extLst>
                    <a:ext uri="{9D8B030D-6E8A-4147-A177-3AD203B41FA5}">
                      <a16:colId xmlns:a16="http://schemas.microsoft.com/office/drawing/2014/main" val="3960740967"/>
                    </a:ext>
                  </a:extLst>
                </a:gridCol>
                <a:gridCol w="822960">
                  <a:extLst>
                    <a:ext uri="{9D8B030D-6E8A-4147-A177-3AD203B41FA5}">
                      <a16:colId xmlns:a16="http://schemas.microsoft.com/office/drawing/2014/main" val="3467531373"/>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60433881"/>
                  </a:ext>
                </a:extLst>
              </a:tr>
              <a:tr h="370840">
                <a:tc>
                  <a:txBody>
                    <a:bodyPr/>
                    <a:lstStyle/>
                    <a:p>
                      <a:r>
                        <a:rPr lang="de-DE" sz="1000" b="1"/>
                        <a:t>NDR 2 - 2017-03-10 08:00:01</a:t>
                      </a:r>
                      <a:r>
                        <a:rPr lang="de-DE" sz="1000"/>
                        <a:t>
Die siebte Staffel "Game of Thrones" geht im Juli los!</a:t>
                      </a:r>
                      <a:endParaRPr lang="en-US" sz="1000"/>
                    </a:p>
                  </a:txBody>
                  <a:tcPr/>
                </a:tc>
                <a:tc>
                  <a:txBody>
                    <a:bodyPr/>
                    <a:lstStyle/>
                    <a:p>
                      <a:r>
                        <a:rPr lang="en-US" sz="1000"/>
                        <a:t>0.0%</a:t>
                      </a:r>
                    </a:p>
                  </a:txBody>
                  <a:tcPr/>
                </a:tc>
                <a:tc>
                  <a:txBody>
                    <a:bodyPr/>
                    <a:lstStyle/>
                    <a:p>
                      <a:r>
                        <a:rPr lang="en-US" sz="1000"/>
                        <a:t>17.6%</a:t>
                      </a:r>
                    </a:p>
                  </a:txBody>
                  <a:tcPr/>
                </a:tc>
                <a:tc>
                  <a:txBody>
                    <a:bodyPr/>
                    <a:lstStyle/>
                    <a:p>
                      <a:r>
                        <a:rPr lang="en-US" sz="1000"/>
                        <a:t>0</a:t>
                      </a:r>
                    </a:p>
                  </a:txBody>
                  <a:tcPr/>
                </a:tc>
                <a:tc>
                  <a:txBody>
                    <a:bodyPr/>
                    <a:lstStyle/>
                    <a:p>
                      <a:r>
                        <a:rPr lang="en-US" sz="1000"/>
                        <a:t>46919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81079303"/>
                  </a:ext>
                </a:extLst>
              </a:tr>
              <a:tr h="370840">
                <a:tc>
                  <a:txBody>
                    <a:bodyPr/>
                    <a:lstStyle/>
                    <a:p>
                      <a:r>
                        <a:rPr lang="de-DE" sz="1000" b="1"/>
                        <a:t>NDR 2 - 2017-03-10 13:57:06</a:t>
                      </a:r>
                      <a:r>
                        <a:rPr lang="de-DE" sz="1000"/>
                        <a:t>
Homeoffice mit Tücken. Er so 🙈! Wir so 😍</a:t>
                      </a:r>
                      <a:endParaRPr lang="en-US" sz="1000"/>
                    </a:p>
                  </a:txBody>
                  <a:tcPr/>
                </a:tc>
                <a:tc>
                  <a:txBody>
                    <a:bodyPr/>
                    <a:lstStyle/>
                    <a:p>
                      <a:r>
                        <a:rPr lang="en-US" sz="1000"/>
                        <a:t>0.0%</a:t>
                      </a:r>
                    </a:p>
                  </a:txBody>
                  <a:tcPr/>
                </a:tc>
                <a:tc>
                  <a:txBody>
                    <a:bodyPr/>
                    <a:lstStyle/>
                    <a:p>
                      <a:r>
                        <a:rPr lang="en-US" sz="1000"/>
                        <a:t>20.2%</a:t>
                      </a:r>
                    </a:p>
                  </a:txBody>
                  <a:tcPr/>
                </a:tc>
                <a:tc>
                  <a:txBody>
                    <a:bodyPr/>
                    <a:lstStyle/>
                    <a:p>
                      <a:r>
                        <a:rPr lang="en-US" sz="1000"/>
                        <a:t>0</a:t>
                      </a:r>
                    </a:p>
                  </a:txBody>
                  <a:tcPr/>
                </a:tc>
                <a:tc>
                  <a:txBody>
                    <a:bodyPr/>
                    <a:lstStyle/>
                    <a:p>
                      <a:r>
                        <a:rPr lang="en-US" sz="1000"/>
                        <a:t>76991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59947759"/>
                  </a:ext>
                </a:extLst>
              </a:tr>
              <a:tr h="370840">
                <a:tc>
                  <a:txBody>
                    <a:bodyPr/>
                    <a:lstStyle/>
                    <a:p>
                      <a:r>
                        <a:rPr lang="de-DE" sz="1000" b="1"/>
                        <a:t>NDR 2 - 2017-03-13 09:40:11</a:t>
                      </a:r>
                      <a:r>
                        <a:rPr lang="de-DE" sz="1000"/>
                        <a:t>
Montag? Jaa! Endlich wieder Spaß im Büro! 😂👍
 #MondayMotivation</a:t>
                      </a:r>
                      <a:endParaRPr lang="en-US" sz="1000"/>
                    </a:p>
                  </a:txBody>
                  <a:tcPr/>
                </a:tc>
                <a:tc>
                  <a:txBody>
                    <a:bodyPr/>
                    <a:lstStyle/>
                    <a:p>
                      <a:r>
                        <a:rPr lang="en-US" sz="1000"/>
                        <a:t>0.0%</a:t>
                      </a:r>
                    </a:p>
                  </a:txBody>
                  <a:tcPr/>
                </a:tc>
                <a:tc>
                  <a:txBody>
                    <a:bodyPr/>
                    <a:lstStyle/>
                    <a:p>
                      <a:r>
                        <a:rPr lang="en-US" sz="1000"/>
                        <a:t>32.5%</a:t>
                      </a:r>
                    </a:p>
                  </a:txBody>
                  <a:tcPr/>
                </a:tc>
                <a:tc>
                  <a:txBody>
                    <a:bodyPr/>
                    <a:lstStyle/>
                    <a:p>
                      <a:r>
                        <a:rPr lang="en-US" sz="1000"/>
                        <a:t>0</a:t>
                      </a:r>
                    </a:p>
                  </a:txBody>
                  <a:tcPr/>
                </a:tc>
                <a:tc>
                  <a:txBody>
                    <a:bodyPr/>
                    <a:lstStyle/>
                    <a:p>
                      <a:r>
                        <a:rPr lang="en-US" sz="1000"/>
                        <a:t>61758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23140808"/>
                  </a:ext>
                </a:extLst>
              </a:tr>
              <a:tr h="370840">
                <a:tc>
                  <a:txBody>
                    <a:bodyPr/>
                    <a:lstStyle/>
                    <a:p>
                      <a:r>
                        <a:rPr lang="de-DE" sz="1000" b="1"/>
                        <a:t>NDR 2 - 2017-03-15 08:10:01</a:t>
                      </a:r>
                      <a:r>
                        <a:rPr lang="de-DE" sz="1000"/>
                        <a:t>
Alle guten Dinge sind... GELB. 😍</a:t>
                      </a:r>
                      <a:endParaRPr lang="en-US" sz="1000"/>
                    </a:p>
                  </a:txBody>
                  <a:tcPr/>
                </a:tc>
                <a:tc>
                  <a:txBody>
                    <a:bodyPr/>
                    <a:lstStyle/>
                    <a:p>
                      <a:r>
                        <a:rPr lang="en-US" sz="1000"/>
                        <a:t>0.0%</a:t>
                      </a:r>
                    </a:p>
                  </a:txBody>
                  <a:tcPr/>
                </a:tc>
                <a:tc>
                  <a:txBody>
                    <a:bodyPr/>
                    <a:lstStyle/>
                    <a:p>
                      <a:r>
                        <a:rPr lang="en-US" sz="1000"/>
                        <a:t>22.7%</a:t>
                      </a:r>
                    </a:p>
                  </a:txBody>
                  <a:tcPr/>
                </a:tc>
                <a:tc>
                  <a:txBody>
                    <a:bodyPr/>
                    <a:lstStyle/>
                    <a:p>
                      <a:r>
                        <a:rPr lang="en-US" sz="1000"/>
                        <a:t>0</a:t>
                      </a:r>
                    </a:p>
                  </a:txBody>
                  <a:tcPr/>
                </a:tc>
                <a:tc>
                  <a:txBody>
                    <a:bodyPr/>
                    <a:lstStyle/>
                    <a:p>
                      <a:r>
                        <a:rPr lang="en-US" sz="1000"/>
                        <a:t>28382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82836252"/>
                  </a:ext>
                </a:extLst>
              </a:tr>
              <a:tr h="370840">
                <a:tc>
                  <a:txBody>
                    <a:bodyPr/>
                    <a:lstStyle/>
                    <a:p>
                      <a:r>
                        <a:rPr lang="de-DE" sz="1000" b="1"/>
                        <a:t>NDR 2 - 2017-03-09 20:35:16</a:t>
                      </a:r>
                      <a:r>
                        <a:rPr lang="de-DE" sz="1000"/>
                        <a:t>
Wir sind dann mal weg! Nach London! 😋</a:t>
                      </a:r>
                      <a:endParaRPr lang="en-US" sz="1000"/>
                    </a:p>
                  </a:txBody>
                  <a:tcPr/>
                </a:tc>
                <a:tc>
                  <a:txBody>
                    <a:bodyPr/>
                    <a:lstStyle/>
                    <a:p>
                      <a:r>
                        <a:rPr lang="en-US" sz="1000"/>
                        <a:t>0.0%</a:t>
                      </a:r>
                    </a:p>
                  </a:txBody>
                  <a:tcPr/>
                </a:tc>
                <a:tc>
                  <a:txBody>
                    <a:bodyPr/>
                    <a:lstStyle/>
                    <a:p>
                      <a:r>
                        <a:rPr lang="en-US" sz="1000"/>
                        <a:t>37.9%</a:t>
                      </a:r>
                    </a:p>
                  </a:txBody>
                  <a:tcPr/>
                </a:tc>
                <a:tc>
                  <a:txBody>
                    <a:bodyPr/>
                    <a:lstStyle/>
                    <a:p>
                      <a:r>
                        <a:rPr lang="en-US" sz="1000"/>
                        <a:t>0</a:t>
                      </a:r>
                    </a:p>
                  </a:txBody>
                  <a:tcPr/>
                </a:tc>
                <a:tc>
                  <a:txBody>
                    <a:bodyPr/>
                    <a:lstStyle/>
                    <a:p>
                      <a:r>
                        <a:rPr lang="en-US" sz="1000"/>
                        <a:t>130447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55871004"/>
                  </a:ext>
                </a:extLst>
              </a:tr>
            </a:tbl>
          </a:graphicData>
        </a:graphic>
      </p:graphicFrame>
      <p:sp>
        <p:nvSpPr>
          <p:cNvPr id="4" name="Text Placeholder 3">
            <a:extLst>
              <a:ext uri="{FF2B5EF4-FFF2-40B4-BE49-F238E27FC236}">
                <a16:creationId xmlns:a16="http://schemas.microsoft.com/office/drawing/2014/main" id="{8A5B00B8-3883-466F-B3DD-79AD58CF6090}"/>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354937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FA489-C37F-4182-97A7-AF1D76CFEB29}"/>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45312932-6DEF-4D97-AB7B-276BEB031109}"/>
              </a:ext>
            </a:extLst>
          </p:cNvPr>
          <p:cNvGraphicFramePr>
            <a:graphicFrameLocks noGrp="1"/>
          </p:cNvGraphicFramePr>
          <p:nvPr>
            <p:ph type="tbl" sz="quarter" idx="13"/>
            <p:extLst>
              <p:ext uri="{D42A27DB-BD31-4B8C-83A1-F6EECF244321}">
                <p14:modId xmlns:p14="http://schemas.microsoft.com/office/powerpoint/2010/main" val="668629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9748349"/>
                    </a:ext>
                  </a:extLst>
                </a:gridCol>
                <a:gridCol w="822960">
                  <a:extLst>
                    <a:ext uri="{9D8B030D-6E8A-4147-A177-3AD203B41FA5}">
                      <a16:colId xmlns:a16="http://schemas.microsoft.com/office/drawing/2014/main" val="1161334164"/>
                    </a:ext>
                  </a:extLst>
                </a:gridCol>
                <a:gridCol w="822960">
                  <a:extLst>
                    <a:ext uri="{9D8B030D-6E8A-4147-A177-3AD203B41FA5}">
                      <a16:colId xmlns:a16="http://schemas.microsoft.com/office/drawing/2014/main" val="4255774419"/>
                    </a:ext>
                  </a:extLst>
                </a:gridCol>
                <a:gridCol w="822960">
                  <a:extLst>
                    <a:ext uri="{9D8B030D-6E8A-4147-A177-3AD203B41FA5}">
                      <a16:colId xmlns:a16="http://schemas.microsoft.com/office/drawing/2014/main" val="859731165"/>
                    </a:ext>
                  </a:extLst>
                </a:gridCol>
                <a:gridCol w="822960">
                  <a:extLst>
                    <a:ext uri="{9D8B030D-6E8A-4147-A177-3AD203B41FA5}">
                      <a16:colId xmlns:a16="http://schemas.microsoft.com/office/drawing/2014/main" val="1660619042"/>
                    </a:ext>
                  </a:extLst>
                </a:gridCol>
                <a:gridCol w="822960">
                  <a:extLst>
                    <a:ext uri="{9D8B030D-6E8A-4147-A177-3AD203B41FA5}">
                      <a16:colId xmlns:a16="http://schemas.microsoft.com/office/drawing/2014/main" val="2853995842"/>
                    </a:ext>
                  </a:extLst>
                </a:gridCol>
                <a:gridCol w="411480">
                  <a:extLst>
                    <a:ext uri="{9D8B030D-6E8A-4147-A177-3AD203B41FA5}">
                      <a16:colId xmlns:a16="http://schemas.microsoft.com/office/drawing/2014/main" val="2232826475"/>
                    </a:ext>
                  </a:extLst>
                </a:gridCol>
                <a:gridCol w="822960">
                  <a:extLst>
                    <a:ext uri="{9D8B030D-6E8A-4147-A177-3AD203B41FA5}">
                      <a16:colId xmlns:a16="http://schemas.microsoft.com/office/drawing/2014/main" val="133523982"/>
                    </a:ext>
                  </a:extLst>
                </a:gridCol>
                <a:gridCol w="822960">
                  <a:extLst>
                    <a:ext uri="{9D8B030D-6E8A-4147-A177-3AD203B41FA5}">
                      <a16:colId xmlns:a16="http://schemas.microsoft.com/office/drawing/2014/main" val="2947470087"/>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805051133"/>
                  </a:ext>
                </a:extLst>
              </a:tr>
              <a:tr h="370840">
                <a:tc>
                  <a:txBody>
                    <a:bodyPr/>
                    <a:lstStyle/>
                    <a:p>
                      <a:r>
                        <a:rPr lang="de-DE" sz="1000" b="1"/>
                        <a:t>NDR 2 - 2017-04-05 07:36:53</a:t>
                      </a:r>
                      <a:r>
                        <a:rPr lang="de-DE" sz="1000"/>
                        <a:t>
Report Mainz berichtet über heimlich gedrehte Aufnahmen im Erlebnis-Zoo Hannover. Tierschützer von PETA Deutschland kritisieren, wie das Personal jungen Elefanten Kunststückchen beibringt.</a:t>
                      </a:r>
                      <a:endParaRPr lang="en-US" sz="1000"/>
                    </a:p>
                  </a:txBody>
                  <a:tcPr/>
                </a:tc>
                <a:tc>
                  <a:txBody>
                    <a:bodyPr/>
                    <a:lstStyle/>
                    <a:p>
                      <a:r>
                        <a:rPr lang="en-US" sz="1000"/>
                        <a:t>625463</a:t>
                      </a:r>
                    </a:p>
                  </a:txBody>
                  <a:tcPr/>
                </a:tc>
                <a:tc>
                  <a:txBody>
                    <a:bodyPr/>
                    <a:lstStyle/>
                    <a:p>
                      <a:r>
                        <a:rPr lang="en-US" sz="1000"/>
                        <a:t>0</a:t>
                      </a:r>
                    </a:p>
                  </a:txBody>
                  <a:tcPr/>
                </a:tc>
                <a:tc>
                  <a:txBody>
                    <a:bodyPr/>
                    <a:lstStyle/>
                    <a:p>
                      <a:r>
                        <a:rPr lang="en-US" sz="1000"/>
                        <a:t>352397</a:t>
                      </a:r>
                    </a:p>
                  </a:txBody>
                  <a:tcPr/>
                </a:tc>
                <a:tc>
                  <a:txBody>
                    <a:bodyPr/>
                    <a:lstStyle/>
                    <a:p>
                      <a:r>
                        <a:rPr lang="en-US" sz="1000"/>
                        <a:t>265730</a:t>
                      </a:r>
                    </a:p>
                  </a:txBody>
                  <a:tcPr/>
                </a:tc>
                <a:tc>
                  <a:txBody>
                    <a:bodyPr/>
                    <a:lstStyle/>
                    <a:p>
                      <a:r>
                        <a:rPr lang="en-US" sz="1000"/>
                        <a:t>625463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87730308"/>
                  </a:ext>
                </a:extLst>
              </a:tr>
              <a:tr h="370840">
                <a:tc>
                  <a:txBody>
                    <a:bodyPr/>
                    <a:lstStyle/>
                    <a:p>
                      <a:r>
                        <a:rPr lang="de-DE" sz="1000" b="1"/>
                        <a:t>NDR 2 - 2017-03-10 06:01:44</a:t>
                      </a:r>
                      <a:r>
                        <a:rPr lang="de-DE" sz="1000"/>
                        <a:t>
Wenn der Jubel nicht groß genug ist, hilft Martin Schulz halt persönlich nach. 👏</a:t>
                      </a:r>
                      <a:endParaRPr lang="en-US" sz="1000"/>
                    </a:p>
                  </a:txBody>
                  <a:tcPr/>
                </a:tc>
                <a:tc>
                  <a:txBody>
                    <a:bodyPr/>
                    <a:lstStyle/>
                    <a:p>
                      <a:r>
                        <a:rPr lang="en-US" sz="1000"/>
                        <a:t>623697</a:t>
                      </a:r>
                    </a:p>
                  </a:txBody>
                  <a:tcPr/>
                </a:tc>
                <a:tc>
                  <a:txBody>
                    <a:bodyPr/>
                    <a:lstStyle/>
                    <a:p>
                      <a:r>
                        <a:rPr lang="en-US" sz="1000"/>
                        <a:t>0</a:t>
                      </a:r>
                    </a:p>
                  </a:txBody>
                  <a:tcPr/>
                </a:tc>
                <a:tc>
                  <a:txBody>
                    <a:bodyPr/>
                    <a:lstStyle/>
                    <a:p>
                      <a:r>
                        <a:rPr lang="en-US" sz="1000"/>
                        <a:t>562515</a:t>
                      </a:r>
                    </a:p>
                  </a:txBody>
                  <a:tcPr/>
                </a:tc>
                <a:tc>
                  <a:txBody>
                    <a:bodyPr/>
                    <a:lstStyle/>
                    <a:p>
                      <a:r>
                        <a:rPr lang="en-US" sz="1000"/>
                        <a:t>59148</a:t>
                      </a:r>
                    </a:p>
                  </a:txBody>
                  <a:tcPr/>
                </a:tc>
                <a:tc>
                  <a:txBody>
                    <a:bodyPr/>
                    <a:lstStyle/>
                    <a:p>
                      <a:r>
                        <a:rPr lang="en-US" sz="1000"/>
                        <a:t>623697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69759580"/>
                  </a:ext>
                </a:extLst>
              </a:tr>
              <a:tr h="370840">
                <a:tc>
                  <a:txBody>
                    <a:bodyPr/>
                    <a:lstStyle/>
                    <a:p>
                      <a:r>
                        <a:rPr lang="en-US" sz="1000" b="1"/>
                        <a:t>NDR 2 - 2017-03-29 16:54:04</a:t>
                      </a:r>
                      <a:r>
                        <a:rPr lang="en-US" sz="1000"/>
                        <a:t>
stars@ndr2 unplugged mit James Blunt! ❤️
"Make Me Better" komplett hier 👉 ndr.de/ndr2/jamesblunt532.html</a:t>
                      </a:r>
                    </a:p>
                  </a:txBody>
                  <a:tcPr/>
                </a:tc>
                <a:tc>
                  <a:txBody>
                    <a:bodyPr/>
                    <a:lstStyle/>
                    <a:p>
                      <a:r>
                        <a:rPr lang="en-US" sz="1000"/>
                        <a:t>556917</a:t>
                      </a:r>
                    </a:p>
                  </a:txBody>
                  <a:tcPr/>
                </a:tc>
                <a:tc>
                  <a:txBody>
                    <a:bodyPr/>
                    <a:lstStyle/>
                    <a:p>
                      <a:r>
                        <a:rPr lang="en-US" sz="1000"/>
                        <a:t>35536</a:t>
                      </a:r>
                    </a:p>
                  </a:txBody>
                  <a:tcPr/>
                </a:tc>
                <a:tc>
                  <a:txBody>
                    <a:bodyPr/>
                    <a:lstStyle/>
                    <a:p>
                      <a:r>
                        <a:rPr lang="en-US" sz="1000"/>
                        <a:t>434461</a:t>
                      </a:r>
                    </a:p>
                  </a:txBody>
                  <a:tcPr/>
                </a:tc>
                <a:tc>
                  <a:txBody>
                    <a:bodyPr/>
                    <a:lstStyle/>
                    <a:p>
                      <a:r>
                        <a:rPr lang="en-US" sz="1000"/>
                        <a:t>74672</a:t>
                      </a:r>
                    </a:p>
                  </a:txBody>
                  <a:tcPr/>
                </a:tc>
                <a:tc>
                  <a:txBody>
                    <a:bodyPr/>
                    <a:lstStyle/>
                    <a:p>
                      <a:r>
                        <a:rPr lang="en-US" sz="1000"/>
                        <a:t>521381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08197950"/>
                  </a:ext>
                </a:extLst>
              </a:tr>
              <a:tr h="370840">
                <a:tc>
                  <a:txBody>
                    <a:bodyPr/>
                    <a:lstStyle/>
                    <a:p>
                      <a:r>
                        <a:rPr lang="de-DE" sz="1000" b="1"/>
                        <a:t>NDR 2 - 2017-01-30 12:15:00</a:t>
                      </a:r>
                      <a:r>
                        <a:rPr lang="de-DE" sz="1000"/>
                        <a:t>
Der schiefste Turm der Welt steht in ... genau: Ostfriesland! 😜</a:t>
                      </a:r>
                      <a:endParaRPr lang="en-US" sz="1000"/>
                    </a:p>
                  </a:txBody>
                  <a:tcPr/>
                </a:tc>
                <a:tc>
                  <a:txBody>
                    <a:bodyPr/>
                    <a:lstStyle/>
                    <a:p>
                      <a:r>
                        <a:rPr lang="en-US" sz="1000"/>
                        <a:t>548396</a:t>
                      </a:r>
                    </a:p>
                  </a:txBody>
                  <a:tcPr/>
                </a:tc>
                <a:tc>
                  <a:txBody>
                    <a:bodyPr/>
                    <a:lstStyle/>
                    <a:p>
                      <a:r>
                        <a:rPr lang="en-US" sz="1000"/>
                        <a:t>0</a:t>
                      </a:r>
                    </a:p>
                  </a:txBody>
                  <a:tcPr/>
                </a:tc>
                <a:tc>
                  <a:txBody>
                    <a:bodyPr/>
                    <a:lstStyle/>
                    <a:p>
                      <a:r>
                        <a:rPr lang="en-US" sz="1000"/>
                        <a:t>385147</a:t>
                      </a:r>
                    </a:p>
                  </a:txBody>
                  <a:tcPr/>
                </a:tc>
                <a:tc>
                  <a:txBody>
                    <a:bodyPr/>
                    <a:lstStyle/>
                    <a:p>
                      <a:r>
                        <a:rPr lang="en-US" sz="1000"/>
                        <a:t>174534</a:t>
                      </a:r>
                    </a:p>
                  </a:txBody>
                  <a:tcPr/>
                </a:tc>
                <a:tc>
                  <a:txBody>
                    <a:bodyPr/>
                    <a:lstStyle/>
                    <a:p>
                      <a:r>
                        <a:rPr lang="en-US" sz="1000"/>
                        <a:t>548396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15185741"/>
                  </a:ext>
                </a:extLst>
              </a:tr>
              <a:tr h="370840">
                <a:tc>
                  <a:txBody>
                    <a:bodyPr/>
                    <a:lstStyle/>
                    <a:p>
                      <a:r>
                        <a:rPr lang="en-US" sz="1000" b="1"/>
                        <a:t>NDR 2 - 2017-02-07 12:10:41</a:t>
                      </a:r>
                      <a:r>
                        <a:rPr lang="en-US" sz="1000"/>
                        <a:t>
America first, Ostfriesland.de second?</a:t>
                      </a:r>
                    </a:p>
                  </a:txBody>
                  <a:tcPr/>
                </a:tc>
                <a:tc>
                  <a:txBody>
                    <a:bodyPr/>
                    <a:lstStyle/>
                    <a:p>
                      <a:r>
                        <a:rPr lang="en-US" sz="1000"/>
                        <a:t>535483</a:t>
                      </a:r>
                    </a:p>
                  </a:txBody>
                  <a:tcPr/>
                </a:tc>
                <a:tc>
                  <a:txBody>
                    <a:bodyPr/>
                    <a:lstStyle/>
                    <a:p>
                      <a:r>
                        <a:rPr lang="en-US" sz="1000"/>
                        <a:t>0</a:t>
                      </a:r>
                    </a:p>
                  </a:txBody>
                  <a:tcPr/>
                </a:tc>
                <a:tc>
                  <a:txBody>
                    <a:bodyPr/>
                    <a:lstStyle/>
                    <a:p>
                      <a:r>
                        <a:rPr lang="en-US" sz="1000"/>
                        <a:t>243975</a:t>
                      </a:r>
                    </a:p>
                  </a:txBody>
                  <a:tcPr/>
                </a:tc>
                <a:tc>
                  <a:txBody>
                    <a:bodyPr/>
                    <a:lstStyle/>
                    <a:p>
                      <a:r>
                        <a:rPr lang="en-US" sz="1000"/>
                        <a:t>305122</a:t>
                      </a:r>
                    </a:p>
                  </a:txBody>
                  <a:tcPr/>
                </a:tc>
                <a:tc>
                  <a:txBody>
                    <a:bodyPr/>
                    <a:lstStyle/>
                    <a:p>
                      <a:r>
                        <a:rPr lang="en-US" sz="1000"/>
                        <a:t>535483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40135454"/>
                  </a:ext>
                </a:extLst>
              </a:tr>
            </a:tbl>
          </a:graphicData>
        </a:graphic>
      </p:graphicFrame>
      <p:sp>
        <p:nvSpPr>
          <p:cNvPr id="4" name="Text Placeholder 3">
            <a:extLst>
              <a:ext uri="{FF2B5EF4-FFF2-40B4-BE49-F238E27FC236}">
                <a16:creationId xmlns:a16="http://schemas.microsoft.com/office/drawing/2014/main" id="{8007DA5D-0AF8-4510-90D6-D6D90CA36131}"/>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418961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4E8E-447F-4E94-AF4E-E41E2524B320}"/>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854F7FD7-08E2-4B42-9BFB-D707E859D800}"/>
              </a:ext>
            </a:extLst>
          </p:cNvPr>
          <p:cNvGraphicFramePr>
            <a:graphicFrameLocks noGrp="1"/>
          </p:cNvGraphicFramePr>
          <p:nvPr>
            <p:ph type="tbl" sz="quarter" idx="13"/>
            <p:extLst>
              <p:ext uri="{D42A27DB-BD31-4B8C-83A1-F6EECF244321}">
                <p14:modId xmlns:p14="http://schemas.microsoft.com/office/powerpoint/2010/main" val="4247806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070380095"/>
                    </a:ext>
                  </a:extLst>
                </a:gridCol>
                <a:gridCol w="822960">
                  <a:extLst>
                    <a:ext uri="{9D8B030D-6E8A-4147-A177-3AD203B41FA5}">
                      <a16:colId xmlns:a16="http://schemas.microsoft.com/office/drawing/2014/main" val="488549316"/>
                    </a:ext>
                  </a:extLst>
                </a:gridCol>
                <a:gridCol w="822960">
                  <a:extLst>
                    <a:ext uri="{9D8B030D-6E8A-4147-A177-3AD203B41FA5}">
                      <a16:colId xmlns:a16="http://schemas.microsoft.com/office/drawing/2014/main" val="3645844074"/>
                    </a:ext>
                  </a:extLst>
                </a:gridCol>
                <a:gridCol w="822960">
                  <a:extLst>
                    <a:ext uri="{9D8B030D-6E8A-4147-A177-3AD203B41FA5}">
                      <a16:colId xmlns:a16="http://schemas.microsoft.com/office/drawing/2014/main" val="3223673841"/>
                    </a:ext>
                  </a:extLst>
                </a:gridCol>
                <a:gridCol w="822960">
                  <a:extLst>
                    <a:ext uri="{9D8B030D-6E8A-4147-A177-3AD203B41FA5}">
                      <a16:colId xmlns:a16="http://schemas.microsoft.com/office/drawing/2014/main" val="101666892"/>
                    </a:ext>
                  </a:extLst>
                </a:gridCol>
                <a:gridCol w="493776">
                  <a:extLst>
                    <a:ext uri="{9D8B030D-6E8A-4147-A177-3AD203B41FA5}">
                      <a16:colId xmlns:a16="http://schemas.microsoft.com/office/drawing/2014/main" val="1199071635"/>
                    </a:ext>
                  </a:extLst>
                </a:gridCol>
                <a:gridCol w="493776">
                  <a:extLst>
                    <a:ext uri="{9D8B030D-6E8A-4147-A177-3AD203B41FA5}">
                      <a16:colId xmlns:a16="http://schemas.microsoft.com/office/drawing/2014/main" val="1448886241"/>
                    </a:ext>
                  </a:extLst>
                </a:gridCol>
                <a:gridCol w="493776">
                  <a:extLst>
                    <a:ext uri="{9D8B030D-6E8A-4147-A177-3AD203B41FA5}">
                      <a16:colId xmlns:a16="http://schemas.microsoft.com/office/drawing/2014/main" val="4221826957"/>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042852043"/>
                  </a:ext>
                </a:extLst>
              </a:tr>
              <a:tr h="370840">
                <a:tc>
                  <a:txBody>
                    <a:bodyPr/>
                    <a:lstStyle/>
                    <a:p>
                      <a:r>
                        <a:rPr lang="de-DE" sz="1000" b="1"/>
                        <a:t>NDR 2 - 2017-03-10 06:01:44</a:t>
                      </a:r>
                      <a:r>
                        <a:rPr lang="de-DE" sz="1000"/>
                        <a:t>
Wenn der Jubel nicht groß genug ist, hilft Martin Schulz halt persönlich nach. 👏</a:t>
                      </a:r>
                      <a:endParaRPr lang="en-US" sz="1000"/>
                    </a:p>
                  </a:txBody>
                  <a:tcPr/>
                </a:tc>
                <a:tc>
                  <a:txBody>
                    <a:bodyPr/>
                    <a:lstStyle/>
                    <a:p>
                      <a:r>
                        <a:rPr lang="en-US" sz="1000"/>
                        <a:t>64181</a:t>
                      </a:r>
                    </a:p>
                  </a:txBody>
                  <a:tcPr/>
                </a:tc>
                <a:tc>
                  <a:txBody>
                    <a:bodyPr/>
                    <a:lstStyle/>
                    <a:p>
                      <a:r>
                        <a:rPr lang="en-US" sz="1000"/>
                        <a:t>623697</a:t>
                      </a:r>
                    </a:p>
                  </a:txBody>
                  <a:tcPr/>
                </a:tc>
                <a:tc>
                  <a:txBody>
                    <a:bodyPr/>
                    <a:lstStyle/>
                    <a:p>
                      <a:r>
                        <a:rPr lang="en-US" sz="1000"/>
                        <a:t>10.3%</a:t>
                      </a:r>
                    </a:p>
                  </a:txBody>
                  <a:tcPr/>
                </a:tc>
                <a:tc>
                  <a:txBody>
                    <a:bodyPr/>
                    <a:lstStyle/>
                    <a:p>
                      <a:r>
                        <a:rPr lang="en-US" sz="1000"/>
                        <a:t>8850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5479630"/>
                  </a:ext>
                </a:extLst>
              </a:tr>
              <a:tr h="370840">
                <a:tc>
                  <a:txBody>
                    <a:bodyPr/>
                    <a:lstStyle/>
                    <a:p>
                      <a:r>
                        <a:rPr lang="de-DE" sz="1000" b="1"/>
                        <a:t>NDR 2 - 2017-05-20 16:27:15</a:t>
                      </a:r>
                      <a:r>
                        <a:rPr lang="de-DE" sz="1000"/>
                        <a:t>
Der Schlusspfiff bei HSV gegen VfL Wolfsburg aus unserer Sicht. Da hält es NDR 2 Reporter Alexander Bleick nicht mehr auf dem Sitz. 😉👍⚽️</a:t>
                      </a:r>
                      <a:endParaRPr lang="en-US" sz="1000"/>
                    </a:p>
                  </a:txBody>
                  <a:tcPr/>
                </a:tc>
                <a:tc>
                  <a:txBody>
                    <a:bodyPr/>
                    <a:lstStyle/>
                    <a:p>
                      <a:r>
                        <a:rPr lang="en-US" sz="1000"/>
                        <a:t>45156</a:t>
                      </a:r>
                    </a:p>
                  </a:txBody>
                  <a:tcPr/>
                </a:tc>
                <a:tc>
                  <a:txBody>
                    <a:bodyPr/>
                    <a:lstStyle/>
                    <a:p>
                      <a:r>
                        <a:rPr lang="en-US" sz="1000"/>
                        <a:t>341158</a:t>
                      </a:r>
                    </a:p>
                  </a:txBody>
                  <a:tcPr/>
                </a:tc>
                <a:tc>
                  <a:txBody>
                    <a:bodyPr/>
                    <a:lstStyle/>
                    <a:p>
                      <a:r>
                        <a:rPr lang="en-US" sz="1000"/>
                        <a:t>13.2%</a:t>
                      </a:r>
                    </a:p>
                  </a:txBody>
                  <a:tcPr/>
                </a:tc>
                <a:tc>
                  <a:txBody>
                    <a:bodyPr/>
                    <a:lstStyle/>
                    <a:p>
                      <a:r>
                        <a:rPr lang="en-US" sz="1000"/>
                        <a:t>2924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96379794"/>
                  </a:ext>
                </a:extLst>
              </a:tr>
              <a:tr h="370840">
                <a:tc>
                  <a:txBody>
                    <a:bodyPr/>
                    <a:lstStyle/>
                    <a:p>
                      <a:r>
                        <a:rPr lang="de-DE" sz="1000" b="1"/>
                        <a:t>NDR 2 - 2017-01-04 17:23:06</a:t>
                      </a:r>
                      <a:r>
                        <a:rPr lang="de-DE" sz="1000"/>
                        <a:t>
Ei, Ei, Ei... 🐣😂 Sturm #Axel hat zehntausende Ü-Eier auf Langeoog angespült!</a:t>
                      </a:r>
                      <a:endParaRPr lang="en-US" sz="1000"/>
                    </a:p>
                  </a:txBody>
                  <a:tcPr/>
                </a:tc>
                <a:tc>
                  <a:txBody>
                    <a:bodyPr/>
                    <a:lstStyle/>
                    <a:p>
                      <a:r>
                        <a:rPr lang="en-US" sz="1000"/>
                        <a:t>40640</a:t>
                      </a:r>
                    </a:p>
                  </a:txBody>
                  <a:tcPr/>
                </a:tc>
                <a:tc>
                  <a:txBody>
                    <a:bodyPr/>
                    <a:lstStyle/>
                    <a:p>
                      <a:r>
                        <a:rPr lang="en-US" sz="1000"/>
                        <a:t>401468</a:t>
                      </a:r>
                    </a:p>
                  </a:txBody>
                  <a:tcPr/>
                </a:tc>
                <a:tc>
                  <a:txBody>
                    <a:bodyPr/>
                    <a:lstStyle/>
                    <a:p>
                      <a:r>
                        <a:rPr lang="en-US" sz="1000"/>
                        <a:t>10.1%</a:t>
                      </a:r>
                    </a:p>
                  </a:txBody>
                  <a:tcPr/>
                </a:tc>
                <a:tc>
                  <a:txBody>
                    <a:bodyPr/>
                    <a:lstStyle/>
                    <a:p>
                      <a:r>
                        <a:rPr lang="en-US" sz="1000"/>
                        <a:t>4902</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962035"/>
                  </a:ext>
                </a:extLst>
              </a:tr>
              <a:tr h="370840">
                <a:tc>
                  <a:txBody>
                    <a:bodyPr/>
                    <a:lstStyle/>
                    <a:p>
                      <a:r>
                        <a:rPr lang="de-DE" sz="1000" b="1"/>
                        <a:t>NDR 2 - 2017-04-05 07:36:53</a:t>
                      </a:r>
                      <a:r>
                        <a:rPr lang="de-DE" sz="1000"/>
                        <a:t>
Report Mainz berichtet über heimlich gedrehte Aufnahmen im Erlebnis-Zoo Hannover. Tierschützer von PETA Deutschland kritisieren, wie das Personal jungen Elefanten Kunststückchen beibringt.</a:t>
                      </a:r>
                      <a:endParaRPr lang="en-US" sz="1000"/>
                    </a:p>
                  </a:txBody>
                  <a:tcPr/>
                </a:tc>
                <a:tc>
                  <a:txBody>
                    <a:bodyPr/>
                    <a:lstStyle/>
                    <a:p>
                      <a:r>
                        <a:rPr lang="en-US" sz="1000"/>
                        <a:t>37745</a:t>
                      </a:r>
                    </a:p>
                  </a:txBody>
                  <a:tcPr/>
                </a:tc>
                <a:tc>
                  <a:txBody>
                    <a:bodyPr/>
                    <a:lstStyle/>
                    <a:p>
                      <a:r>
                        <a:rPr lang="en-US" sz="1000"/>
                        <a:t>625463</a:t>
                      </a:r>
                    </a:p>
                  </a:txBody>
                  <a:tcPr/>
                </a:tc>
                <a:tc>
                  <a:txBody>
                    <a:bodyPr/>
                    <a:lstStyle/>
                    <a:p>
                      <a:r>
                        <a:rPr lang="en-US" sz="1000"/>
                        <a:t>6.0%</a:t>
                      </a:r>
                    </a:p>
                  </a:txBody>
                  <a:tcPr/>
                </a:tc>
                <a:tc>
                  <a:txBody>
                    <a:bodyPr/>
                    <a:lstStyle/>
                    <a:p>
                      <a:r>
                        <a:rPr lang="en-US" sz="1000"/>
                        <a:t>5752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48622537"/>
                  </a:ext>
                </a:extLst>
              </a:tr>
              <a:tr h="370840">
                <a:tc>
                  <a:txBody>
                    <a:bodyPr/>
                    <a:lstStyle/>
                    <a:p>
                      <a:r>
                        <a:rPr lang="de-DE" sz="1000" b="1"/>
                        <a:t>NDR 2 - 2017-01-30 12:15:00</a:t>
                      </a:r>
                      <a:r>
                        <a:rPr lang="de-DE" sz="1000"/>
                        <a:t>
Der schiefste Turm der Welt steht in ... genau: Ostfriesland! 😜</a:t>
                      </a:r>
                      <a:endParaRPr lang="en-US" sz="1000"/>
                    </a:p>
                  </a:txBody>
                  <a:tcPr/>
                </a:tc>
                <a:tc>
                  <a:txBody>
                    <a:bodyPr/>
                    <a:lstStyle/>
                    <a:p>
                      <a:r>
                        <a:rPr lang="en-US" sz="1000"/>
                        <a:t>32300</a:t>
                      </a:r>
                    </a:p>
                  </a:txBody>
                  <a:tcPr/>
                </a:tc>
                <a:tc>
                  <a:txBody>
                    <a:bodyPr/>
                    <a:lstStyle/>
                    <a:p>
                      <a:r>
                        <a:rPr lang="en-US" sz="1000"/>
                        <a:t>548396</a:t>
                      </a:r>
                    </a:p>
                  </a:txBody>
                  <a:tcPr/>
                </a:tc>
                <a:tc>
                  <a:txBody>
                    <a:bodyPr/>
                    <a:lstStyle/>
                    <a:p>
                      <a:r>
                        <a:rPr lang="en-US" sz="1000"/>
                        <a:t>5.9%</a:t>
                      </a:r>
                    </a:p>
                  </a:txBody>
                  <a:tcPr/>
                </a:tc>
                <a:tc>
                  <a:txBody>
                    <a:bodyPr/>
                    <a:lstStyle/>
                    <a:p>
                      <a:r>
                        <a:rPr lang="en-US" sz="1000"/>
                        <a:t>7440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14333100"/>
                  </a:ext>
                </a:extLst>
              </a:tr>
            </a:tbl>
          </a:graphicData>
        </a:graphic>
      </p:graphicFrame>
      <p:sp>
        <p:nvSpPr>
          <p:cNvPr id="4" name="Text Placeholder 3">
            <a:extLst>
              <a:ext uri="{FF2B5EF4-FFF2-40B4-BE49-F238E27FC236}">
                <a16:creationId xmlns:a16="http://schemas.microsoft.com/office/drawing/2014/main" id="{770F4FBC-79A5-4582-851C-F3940606A2E2}"/>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3619245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BD28A-8903-4C42-AD51-AC00C97867B1}"/>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4E03158F-84D8-4475-91E6-4D3D74908E40}"/>
              </a:ext>
            </a:extLst>
          </p:cNvPr>
          <p:cNvGraphicFramePr>
            <a:graphicFrameLocks noGrp="1"/>
          </p:cNvGraphicFramePr>
          <p:nvPr>
            <p:ph type="tbl" sz="quarter" idx="13"/>
            <p:extLst>
              <p:ext uri="{D42A27DB-BD31-4B8C-83A1-F6EECF244321}">
                <p14:modId xmlns:p14="http://schemas.microsoft.com/office/powerpoint/2010/main" val="1127269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06707585"/>
                    </a:ext>
                  </a:extLst>
                </a:gridCol>
                <a:gridCol w="822960">
                  <a:extLst>
                    <a:ext uri="{9D8B030D-6E8A-4147-A177-3AD203B41FA5}">
                      <a16:colId xmlns:a16="http://schemas.microsoft.com/office/drawing/2014/main" val="1390899127"/>
                    </a:ext>
                  </a:extLst>
                </a:gridCol>
                <a:gridCol w="822960">
                  <a:extLst>
                    <a:ext uri="{9D8B030D-6E8A-4147-A177-3AD203B41FA5}">
                      <a16:colId xmlns:a16="http://schemas.microsoft.com/office/drawing/2014/main" val="811094590"/>
                    </a:ext>
                  </a:extLst>
                </a:gridCol>
                <a:gridCol w="822960">
                  <a:extLst>
                    <a:ext uri="{9D8B030D-6E8A-4147-A177-3AD203B41FA5}">
                      <a16:colId xmlns:a16="http://schemas.microsoft.com/office/drawing/2014/main" val="3914340075"/>
                    </a:ext>
                  </a:extLst>
                </a:gridCol>
                <a:gridCol w="822960">
                  <a:extLst>
                    <a:ext uri="{9D8B030D-6E8A-4147-A177-3AD203B41FA5}">
                      <a16:colId xmlns:a16="http://schemas.microsoft.com/office/drawing/2014/main" val="3260240717"/>
                    </a:ext>
                  </a:extLst>
                </a:gridCol>
                <a:gridCol w="822960">
                  <a:extLst>
                    <a:ext uri="{9D8B030D-6E8A-4147-A177-3AD203B41FA5}">
                      <a16:colId xmlns:a16="http://schemas.microsoft.com/office/drawing/2014/main" val="3472793388"/>
                    </a:ext>
                  </a:extLst>
                </a:gridCol>
                <a:gridCol w="822960">
                  <a:extLst>
                    <a:ext uri="{9D8B030D-6E8A-4147-A177-3AD203B41FA5}">
                      <a16:colId xmlns:a16="http://schemas.microsoft.com/office/drawing/2014/main" val="974574519"/>
                    </a:ext>
                  </a:extLst>
                </a:gridCol>
                <a:gridCol w="822960">
                  <a:extLst>
                    <a:ext uri="{9D8B030D-6E8A-4147-A177-3AD203B41FA5}">
                      <a16:colId xmlns:a16="http://schemas.microsoft.com/office/drawing/2014/main" val="1472298356"/>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44068287"/>
                  </a:ext>
                </a:extLst>
              </a:tr>
              <a:tr h="370840">
                <a:tc>
                  <a:txBody>
                    <a:bodyPr/>
                    <a:lstStyle/>
                    <a:p>
                      <a:r>
                        <a:rPr lang="de-DE" sz="1000" b="1"/>
                        <a:t>NDR 2 - 2017-02-13 20:46:26</a:t>
                      </a:r>
                      <a:r>
                        <a:rPr lang="de-DE" sz="1000"/>
                        <a:t>
Amy Macdonald bei ihrem stars@ndr2 Konzert im Rolf-Liebermann-Studio am 13. Februar 2017. Foto: Mirko Hannemann</a:t>
                      </a:r>
                      <a:endParaRPr lang="en-US" sz="1000"/>
                    </a:p>
                  </a:txBody>
                  <a:tcPr/>
                </a:tc>
                <a:tc>
                  <a:txBody>
                    <a:bodyPr/>
                    <a:lstStyle/>
                    <a:p>
                      <a:r>
                        <a:rPr lang="en-US" sz="1000"/>
                        <a:t>3900.0%</a:t>
                      </a:r>
                    </a:p>
                  </a:txBody>
                  <a:tcPr/>
                </a:tc>
                <a:tc>
                  <a:txBody>
                    <a:bodyPr/>
                    <a:lstStyle/>
                    <a:p>
                      <a:r>
                        <a:rPr lang="en-US" sz="1000"/>
                        <a:t>78</a:t>
                      </a:r>
                    </a:p>
                  </a:txBody>
                  <a:tcPr/>
                </a:tc>
                <a:tc>
                  <a:txBody>
                    <a:bodyPr/>
                    <a:lstStyle/>
                    <a:p>
                      <a:r>
                        <a:rPr lang="en-US" sz="1000"/>
                        <a:t>2</a:t>
                      </a:r>
                    </a:p>
                  </a:txBody>
                  <a:tcPr/>
                </a:tc>
                <a:tc>
                  <a:txBody>
                    <a:bodyPr/>
                    <a:lstStyle/>
                    <a:p>
                      <a:r>
                        <a:rPr lang="en-US" sz="1000"/>
                        <a:t>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01963882"/>
                  </a:ext>
                </a:extLst>
              </a:tr>
              <a:tr h="370840">
                <a:tc>
                  <a:txBody>
                    <a:bodyPr/>
                    <a:lstStyle/>
                    <a:p>
                      <a:r>
                        <a:rPr lang="de-DE" sz="1000" b="1"/>
                        <a:t>NDR 2 - 2017-02-13 19:53:09</a:t>
                      </a:r>
                      <a:r>
                        <a:rPr lang="de-DE" sz="1000"/>
                        <a:t>
Amy Macdonald beim ihrem stars@ndr2 Konzert im Rolf-Liebermann-Studio am 13. Februar 2017 - Fotograf: Mirko Hannemann</a:t>
                      </a:r>
                      <a:endParaRPr lang="en-US" sz="1000"/>
                    </a:p>
                  </a:txBody>
                  <a:tcPr/>
                </a:tc>
                <a:tc>
                  <a:txBody>
                    <a:bodyPr/>
                    <a:lstStyle/>
                    <a:p>
                      <a:r>
                        <a:rPr lang="en-US" sz="1000"/>
                        <a:t>36.8%</a:t>
                      </a:r>
                    </a:p>
                  </a:txBody>
                  <a:tcPr/>
                </a:tc>
                <a:tc>
                  <a:txBody>
                    <a:bodyPr/>
                    <a:lstStyle/>
                    <a:p>
                      <a:r>
                        <a:rPr lang="en-US" sz="1000"/>
                        <a:t>120</a:t>
                      </a:r>
                    </a:p>
                  </a:txBody>
                  <a:tcPr/>
                </a:tc>
                <a:tc>
                  <a:txBody>
                    <a:bodyPr/>
                    <a:lstStyle/>
                    <a:p>
                      <a:r>
                        <a:rPr lang="en-US" sz="1000"/>
                        <a:t>326</a:t>
                      </a:r>
                    </a:p>
                  </a:txBody>
                  <a:tcPr/>
                </a:tc>
                <a:tc>
                  <a:txBody>
                    <a:bodyPr/>
                    <a:lstStyle/>
                    <a:p>
                      <a:r>
                        <a:rPr lang="en-US" sz="1000"/>
                        <a:t>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97451912"/>
                  </a:ext>
                </a:extLst>
              </a:tr>
              <a:tr h="370840">
                <a:tc>
                  <a:txBody>
                    <a:bodyPr/>
                    <a:lstStyle/>
                    <a:p>
                      <a:r>
                        <a:rPr lang="de-DE" sz="1000" b="1"/>
                        <a:t>NDR 2 - 2017-02-13 19:53:09</a:t>
                      </a:r>
                      <a:r>
                        <a:rPr lang="de-DE" sz="1000"/>
                        <a:t>
Amy Macdonald beim ihrem stars@ndr2 Konzert im Rolf-Liebermann-Studio am 13. Februar 2017 - Fotograf: Mirko Hannemann</a:t>
                      </a:r>
                      <a:endParaRPr lang="en-US" sz="1000"/>
                    </a:p>
                  </a:txBody>
                  <a:tcPr/>
                </a:tc>
                <a:tc>
                  <a:txBody>
                    <a:bodyPr/>
                    <a:lstStyle/>
                    <a:p>
                      <a:r>
                        <a:rPr lang="en-US" sz="1000"/>
                        <a:t>33.0%</a:t>
                      </a:r>
                    </a:p>
                  </a:txBody>
                  <a:tcPr/>
                </a:tc>
                <a:tc>
                  <a:txBody>
                    <a:bodyPr/>
                    <a:lstStyle/>
                    <a:p>
                      <a:r>
                        <a:rPr lang="en-US" sz="1000"/>
                        <a:t>160</a:t>
                      </a:r>
                    </a:p>
                  </a:txBody>
                  <a:tcPr/>
                </a:tc>
                <a:tc>
                  <a:txBody>
                    <a:bodyPr/>
                    <a:lstStyle/>
                    <a:p>
                      <a:r>
                        <a:rPr lang="en-US" sz="1000"/>
                        <a:t>485</a:t>
                      </a:r>
                    </a:p>
                  </a:txBody>
                  <a:tcPr/>
                </a:tc>
                <a:tc>
                  <a:txBody>
                    <a:bodyPr/>
                    <a:lstStyle/>
                    <a:p>
                      <a:r>
                        <a:rPr lang="en-US" sz="1000"/>
                        <a:t>12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04999517"/>
                  </a:ext>
                </a:extLst>
              </a:tr>
              <a:tr h="370840">
                <a:tc>
                  <a:txBody>
                    <a:bodyPr/>
                    <a:lstStyle/>
                    <a:p>
                      <a:r>
                        <a:rPr lang="de-DE" sz="1000" b="1"/>
                        <a:t>NDR 2 - 2017-02-13 19:53:09</a:t>
                      </a:r>
                      <a:r>
                        <a:rPr lang="de-DE" sz="1000"/>
                        <a:t>
Amy Macdonald beim ihrem stars@ndr2 Konzert im Rolf-Liebermann-Studio am 13. Februar 2017 - Fotograf: Mirko Hannemann</a:t>
                      </a:r>
                      <a:endParaRPr lang="en-US" sz="1000"/>
                    </a:p>
                  </a:txBody>
                  <a:tcPr/>
                </a:tc>
                <a:tc>
                  <a:txBody>
                    <a:bodyPr/>
                    <a:lstStyle/>
                    <a:p>
                      <a:r>
                        <a:rPr lang="en-US" sz="1000"/>
                        <a:t>30.9%</a:t>
                      </a:r>
                    </a:p>
                  </a:txBody>
                  <a:tcPr/>
                </a:tc>
                <a:tc>
                  <a:txBody>
                    <a:bodyPr/>
                    <a:lstStyle/>
                    <a:p>
                      <a:r>
                        <a:rPr lang="en-US" sz="1000"/>
                        <a:t>124</a:t>
                      </a:r>
                    </a:p>
                  </a:txBody>
                  <a:tcPr/>
                </a:tc>
                <a:tc>
                  <a:txBody>
                    <a:bodyPr/>
                    <a:lstStyle/>
                    <a:p>
                      <a:r>
                        <a:rPr lang="en-US" sz="1000"/>
                        <a:t>401</a:t>
                      </a:r>
                    </a:p>
                  </a:txBody>
                  <a:tcPr/>
                </a:tc>
                <a:tc>
                  <a:txBody>
                    <a:bodyPr/>
                    <a:lstStyle/>
                    <a:p>
                      <a:r>
                        <a:rPr lang="en-US" sz="1000"/>
                        <a:t>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18264347"/>
                  </a:ext>
                </a:extLst>
              </a:tr>
              <a:tr h="370840">
                <a:tc>
                  <a:txBody>
                    <a:bodyPr/>
                    <a:lstStyle/>
                    <a:p>
                      <a:r>
                        <a:rPr lang="de-DE" sz="1000" b="1"/>
                        <a:t>NDR 2 - 2017-05-22 09:36:41</a:t>
                      </a:r>
                      <a:r>
                        <a:rPr lang="de-DE" sz="1000"/>
                        <a:t>
Torhüter René Adler gibt seinen Abschied vom HSV bekannt!</a:t>
                      </a:r>
                      <a:endParaRPr lang="en-US" sz="1000"/>
                    </a:p>
                  </a:txBody>
                  <a:tcPr/>
                </a:tc>
                <a:tc>
                  <a:txBody>
                    <a:bodyPr/>
                    <a:lstStyle/>
                    <a:p>
                      <a:r>
                        <a:rPr lang="en-US" sz="1000"/>
                        <a:t>14.6%</a:t>
                      </a:r>
                    </a:p>
                  </a:txBody>
                  <a:tcPr/>
                </a:tc>
                <a:tc>
                  <a:txBody>
                    <a:bodyPr/>
                    <a:lstStyle/>
                    <a:p>
                      <a:r>
                        <a:rPr lang="en-US" sz="1000"/>
                        <a:t>7857</a:t>
                      </a:r>
                    </a:p>
                  </a:txBody>
                  <a:tcPr/>
                </a:tc>
                <a:tc>
                  <a:txBody>
                    <a:bodyPr/>
                    <a:lstStyle/>
                    <a:p>
                      <a:r>
                        <a:rPr lang="en-US" sz="1000"/>
                        <a:t>53651</a:t>
                      </a:r>
                    </a:p>
                  </a:txBody>
                  <a:tcPr/>
                </a:tc>
                <a:tc>
                  <a:txBody>
                    <a:bodyPr/>
                    <a:lstStyle/>
                    <a:p>
                      <a:r>
                        <a:rPr lang="en-US" sz="1000"/>
                        <a:t>153</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58638424"/>
                  </a:ext>
                </a:extLst>
              </a:tr>
            </a:tbl>
          </a:graphicData>
        </a:graphic>
      </p:graphicFrame>
      <p:sp>
        <p:nvSpPr>
          <p:cNvPr id="4" name="Text Placeholder 3">
            <a:extLst>
              <a:ext uri="{FF2B5EF4-FFF2-40B4-BE49-F238E27FC236}">
                <a16:creationId xmlns:a16="http://schemas.microsoft.com/office/drawing/2014/main" id="{8E0B44ED-741C-4642-81EF-496F6C66D4DF}"/>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3657551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8DE6E-C45C-43ED-84B1-D476426E91A9}"/>
              </a:ext>
            </a:extLst>
          </p:cNvPr>
          <p:cNvSpPr>
            <a:spLocks noGrp="1"/>
          </p:cNvSpPr>
          <p:nvPr>
            <p:ph type="title"/>
          </p:nvPr>
        </p:nvSpPr>
        <p:spPr/>
        <p:txBody>
          <a:bodyPr/>
          <a:lstStyle/>
          <a:p>
            <a:r>
              <a:rPr lang="de-DE"/>
              <a:t>Eigene Posts - I-Rate Aktive Nutzer-Flop - Export - 1 of 4</a:t>
            </a:r>
            <a:endParaRPr lang="en-US"/>
          </a:p>
        </p:txBody>
      </p:sp>
      <p:graphicFrame>
        <p:nvGraphicFramePr>
          <p:cNvPr id="5" name="Table Placeholder 4">
            <a:extLst>
              <a:ext uri="{FF2B5EF4-FFF2-40B4-BE49-F238E27FC236}">
                <a16:creationId xmlns:a16="http://schemas.microsoft.com/office/drawing/2014/main" id="{3D5C192C-BFCC-44CA-9739-715B63981015}"/>
              </a:ext>
            </a:extLst>
          </p:cNvPr>
          <p:cNvGraphicFramePr>
            <a:graphicFrameLocks noGrp="1"/>
          </p:cNvGraphicFramePr>
          <p:nvPr>
            <p:ph type="tbl" sz="quarter" idx="13"/>
            <p:extLst>
              <p:ext uri="{D42A27DB-BD31-4B8C-83A1-F6EECF244321}">
                <p14:modId xmlns:p14="http://schemas.microsoft.com/office/powerpoint/2010/main" val="3303591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84589551"/>
                    </a:ext>
                  </a:extLst>
                </a:gridCol>
                <a:gridCol w="822960">
                  <a:extLst>
                    <a:ext uri="{9D8B030D-6E8A-4147-A177-3AD203B41FA5}">
                      <a16:colId xmlns:a16="http://schemas.microsoft.com/office/drawing/2014/main" val="3199960471"/>
                    </a:ext>
                  </a:extLst>
                </a:gridCol>
                <a:gridCol w="822960">
                  <a:extLst>
                    <a:ext uri="{9D8B030D-6E8A-4147-A177-3AD203B41FA5}">
                      <a16:colId xmlns:a16="http://schemas.microsoft.com/office/drawing/2014/main" val="3038033627"/>
                    </a:ext>
                  </a:extLst>
                </a:gridCol>
                <a:gridCol w="822960">
                  <a:extLst>
                    <a:ext uri="{9D8B030D-6E8A-4147-A177-3AD203B41FA5}">
                      <a16:colId xmlns:a16="http://schemas.microsoft.com/office/drawing/2014/main" val="2645424486"/>
                    </a:ext>
                  </a:extLst>
                </a:gridCol>
                <a:gridCol w="822960">
                  <a:extLst>
                    <a:ext uri="{9D8B030D-6E8A-4147-A177-3AD203B41FA5}">
                      <a16:colId xmlns:a16="http://schemas.microsoft.com/office/drawing/2014/main" val="610684782"/>
                    </a:ext>
                  </a:extLst>
                </a:gridCol>
                <a:gridCol w="822960">
                  <a:extLst>
                    <a:ext uri="{9D8B030D-6E8A-4147-A177-3AD203B41FA5}">
                      <a16:colId xmlns:a16="http://schemas.microsoft.com/office/drawing/2014/main" val="3526894"/>
                    </a:ext>
                  </a:extLst>
                </a:gridCol>
                <a:gridCol w="822960">
                  <a:extLst>
                    <a:ext uri="{9D8B030D-6E8A-4147-A177-3AD203B41FA5}">
                      <a16:colId xmlns:a16="http://schemas.microsoft.com/office/drawing/2014/main" val="3291813550"/>
                    </a:ext>
                  </a:extLst>
                </a:gridCol>
                <a:gridCol w="822960">
                  <a:extLst>
                    <a:ext uri="{9D8B030D-6E8A-4147-A177-3AD203B41FA5}">
                      <a16:colId xmlns:a16="http://schemas.microsoft.com/office/drawing/2014/main" val="1169075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87288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2 - 2017-01-30 15:56:54</a:t>
                      </a:r>
                      <a:r>
                        <a:rPr kumimoji="0" lang="de-DE" sz="1000" b="0" i="0" u="none" strike="noStrike" kern="1200" cap="none" spc="0" normalizeH="0" baseline="0" noProof="0">
                          <a:ln>
                            <a:noFill/>
                          </a:ln>
                          <a:solidFill>
                            <a:prstClr val="black"/>
                          </a:solidFill>
                          <a:effectLst/>
                          <a:uLnTx/>
                          <a:uFillTx/>
                          <a:latin typeface="+mn-lt"/>
                          <a:ea typeface="+mn-ea"/>
                          <a:cs typeface="+mn-cs"/>
                        </a:rPr>
                        <a:t>
Am 13. Februar holt NDR 2 Amy Macdonald für ein exklusives stars@ndr2-Konzert ins Rolf-Liebermann-Studio nach Hamburg. 400 NDR 2 Hörer können dabei sein, wenn die schottische Singer/Songwriterin ihr viertes Album "Under Stars" präsentiert, das vier Tage später am 17. Februar veröffentlicht wird! Mehr Druck, mehr Volumen, mehr Lautstärke und größerer Stimmumfang - das gilt für "Under Stars“ und vor allem auch für die erste Single "Dream On“, die einen Vorgeschmack auf das neue Album liefert.
Hinweis: Karten gibt es nicht zu kaufen, sondern nur bei NDR 2 zu gewinnen. Hier geht's zum Quiz: http://www.ndr.de/unterhaltung/events/Tickets-fuer-Amy-Macdonald-live,quiz9614.html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8786508"/>
                  </a:ext>
                </a:extLst>
              </a:tr>
            </a:tbl>
          </a:graphicData>
        </a:graphic>
      </p:graphicFrame>
      <p:sp>
        <p:nvSpPr>
          <p:cNvPr id="4" name="Text Placeholder 3">
            <a:extLst>
              <a:ext uri="{FF2B5EF4-FFF2-40B4-BE49-F238E27FC236}">
                <a16:creationId xmlns:a16="http://schemas.microsoft.com/office/drawing/2014/main" id="{90D1CED3-7F0A-41D4-85EA-AA023FED1DEE}"/>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1916037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A3075-CC24-468B-874A-2ADC9ECDCB40}"/>
              </a:ext>
            </a:extLst>
          </p:cNvPr>
          <p:cNvSpPr>
            <a:spLocks noGrp="1"/>
          </p:cNvSpPr>
          <p:nvPr>
            <p:ph type="title"/>
          </p:nvPr>
        </p:nvSpPr>
        <p:spPr/>
        <p:txBody>
          <a:bodyPr/>
          <a:lstStyle/>
          <a:p>
            <a:r>
              <a:rPr lang="de-DE"/>
              <a:t>Eigene Posts - I-Rate Aktive Nutzer-Flop - Export - 2 of 4</a:t>
            </a:r>
            <a:endParaRPr lang="en-US"/>
          </a:p>
        </p:txBody>
      </p:sp>
      <p:graphicFrame>
        <p:nvGraphicFramePr>
          <p:cNvPr id="5" name="Table Placeholder 4">
            <a:extLst>
              <a:ext uri="{FF2B5EF4-FFF2-40B4-BE49-F238E27FC236}">
                <a16:creationId xmlns:a16="http://schemas.microsoft.com/office/drawing/2014/main" id="{C50A549E-A587-43CE-ACE5-D3868B722D03}"/>
              </a:ext>
            </a:extLst>
          </p:cNvPr>
          <p:cNvGraphicFramePr>
            <a:graphicFrameLocks noGrp="1"/>
          </p:cNvGraphicFramePr>
          <p:nvPr>
            <p:ph type="tbl" sz="quarter" idx="13"/>
            <p:extLst>
              <p:ext uri="{D42A27DB-BD31-4B8C-83A1-F6EECF244321}">
                <p14:modId xmlns:p14="http://schemas.microsoft.com/office/powerpoint/2010/main" val="3272467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3983591"/>
                    </a:ext>
                  </a:extLst>
                </a:gridCol>
                <a:gridCol w="822960">
                  <a:extLst>
                    <a:ext uri="{9D8B030D-6E8A-4147-A177-3AD203B41FA5}">
                      <a16:colId xmlns:a16="http://schemas.microsoft.com/office/drawing/2014/main" val="3507986158"/>
                    </a:ext>
                  </a:extLst>
                </a:gridCol>
                <a:gridCol w="822960">
                  <a:extLst>
                    <a:ext uri="{9D8B030D-6E8A-4147-A177-3AD203B41FA5}">
                      <a16:colId xmlns:a16="http://schemas.microsoft.com/office/drawing/2014/main" val="1202083096"/>
                    </a:ext>
                  </a:extLst>
                </a:gridCol>
                <a:gridCol w="822960">
                  <a:extLst>
                    <a:ext uri="{9D8B030D-6E8A-4147-A177-3AD203B41FA5}">
                      <a16:colId xmlns:a16="http://schemas.microsoft.com/office/drawing/2014/main" val="2999853775"/>
                    </a:ext>
                  </a:extLst>
                </a:gridCol>
                <a:gridCol w="822960">
                  <a:extLst>
                    <a:ext uri="{9D8B030D-6E8A-4147-A177-3AD203B41FA5}">
                      <a16:colId xmlns:a16="http://schemas.microsoft.com/office/drawing/2014/main" val="832694735"/>
                    </a:ext>
                  </a:extLst>
                </a:gridCol>
                <a:gridCol w="822960">
                  <a:extLst>
                    <a:ext uri="{9D8B030D-6E8A-4147-A177-3AD203B41FA5}">
                      <a16:colId xmlns:a16="http://schemas.microsoft.com/office/drawing/2014/main" val="626480072"/>
                    </a:ext>
                  </a:extLst>
                </a:gridCol>
                <a:gridCol w="822960">
                  <a:extLst>
                    <a:ext uri="{9D8B030D-6E8A-4147-A177-3AD203B41FA5}">
                      <a16:colId xmlns:a16="http://schemas.microsoft.com/office/drawing/2014/main" val="1588672577"/>
                    </a:ext>
                  </a:extLst>
                </a:gridCol>
                <a:gridCol w="822960">
                  <a:extLst>
                    <a:ext uri="{9D8B030D-6E8A-4147-A177-3AD203B41FA5}">
                      <a16:colId xmlns:a16="http://schemas.microsoft.com/office/drawing/2014/main" val="2981792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87221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2 - 2017-05-30 17:47:40</a:t>
                      </a:r>
                      <a:r>
                        <a:rPr kumimoji="0" lang="en-US" sz="1000" b="0" i="0" u="none" strike="noStrike" kern="1200" cap="none" spc="0" normalizeH="0" baseline="0" noProof="0">
                          <a:ln>
                            <a:noFill/>
                          </a:ln>
                          <a:solidFill>
                            <a:prstClr val="black"/>
                          </a:solidFill>
                          <a:effectLst/>
                          <a:uLnTx/>
                          <a:uFillTx/>
                          <a:latin typeface="+mn-lt"/>
                          <a:ea typeface="+mn-ea"/>
                          <a:cs typeface="+mn-cs"/>
                        </a:rPr>
                        <a:t>
Mit Roger Hodgson, dem ehemaligen Sänger von Supertramp, Melanie C, Culcha Candela, John Miles und Emily Bear stehen die ersten Künstler der diesjährigen Ausgabe der Night of the Proms fest. Zusammen mit dem Antwerp Philharmonic Orchestra, dem Chor Fine Fleur und der NOTP-Backbone Band präsentiert die Night of the Proms populäre Hits aus den letzten drei Jahrhunderten. Bei diesem außergewöhnlichen audiovisuellem Happening treffen Klassik auf Pop, Chucks auf Stilettos und Hiphop auf Tschaikowski.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3492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2 - 2017-02-14 08:56:37</a:t>
                      </a:r>
                      <a:r>
                        <a:rPr kumimoji="0" lang="de-DE" sz="1000" b="0" i="0" u="none" strike="noStrike" kern="1200" cap="none" spc="0" normalizeH="0" baseline="0" noProof="0">
                          <a:ln>
                            <a:noFill/>
                          </a:ln>
                          <a:solidFill>
                            <a:prstClr val="black"/>
                          </a:solidFill>
                          <a:effectLst/>
                          <a:uLnTx/>
                          <a:uFillTx/>
                          <a:latin typeface="+mn-lt"/>
                          <a:ea typeface="+mn-ea"/>
                          <a:cs typeface="+mn-cs"/>
                        </a:rPr>
                        <a:t>
Das NDR 2 Anti-Lovesong-Voting für alle, die den Valentinstag nicht feiern: Welchen dieser Songs wollt ihr bei Sascha Sommer im NDR 2 Vormittag hören? Jetzt abstimmen und schreibt uns gern hier oder per WhatsApp, warum der Song euer Favorit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79494"/>
                  </a:ext>
                </a:extLst>
              </a:tr>
            </a:tbl>
          </a:graphicData>
        </a:graphic>
      </p:graphicFrame>
      <p:sp>
        <p:nvSpPr>
          <p:cNvPr id="4" name="Text Placeholder 3">
            <a:extLst>
              <a:ext uri="{FF2B5EF4-FFF2-40B4-BE49-F238E27FC236}">
                <a16:creationId xmlns:a16="http://schemas.microsoft.com/office/drawing/2014/main" id="{DD453464-1C5A-4C32-9C5F-DED89E8707F9}"/>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2695937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FF281-AD96-47FD-9DD4-F4F8AFCE25D5}"/>
              </a:ext>
            </a:extLst>
          </p:cNvPr>
          <p:cNvSpPr>
            <a:spLocks noGrp="1"/>
          </p:cNvSpPr>
          <p:nvPr>
            <p:ph type="title"/>
          </p:nvPr>
        </p:nvSpPr>
        <p:spPr/>
        <p:txBody>
          <a:bodyPr/>
          <a:lstStyle/>
          <a:p>
            <a:r>
              <a:rPr lang="de-DE"/>
              <a:t>Eigene Posts - I-Rate Aktive Nutzer-Flop - Export - 3 of 4</a:t>
            </a:r>
            <a:endParaRPr lang="en-US"/>
          </a:p>
        </p:txBody>
      </p:sp>
      <p:graphicFrame>
        <p:nvGraphicFramePr>
          <p:cNvPr id="5" name="Table Placeholder 4">
            <a:extLst>
              <a:ext uri="{FF2B5EF4-FFF2-40B4-BE49-F238E27FC236}">
                <a16:creationId xmlns:a16="http://schemas.microsoft.com/office/drawing/2014/main" id="{34D10BE1-A631-4E47-85AF-BD6066F9485E}"/>
              </a:ext>
            </a:extLst>
          </p:cNvPr>
          <p:cNvGraphicFramePr>
            <a:graphicFrameLocks noGrp="1"/>
          </p:cNvGraphicFramePr>
          <p:nvPr>
            <p:ph type="tbl" sz="quarter" idx="13"/>
            <p:extLst>
              <p:ext uri="{D42A27DB-BD31-4B8C-83A1-F6EECF244321}">
                <p14:modId xmlns:p14="http://schemas.microsoft.com/office/powerpoint/2010/main" val="161174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30062414"/>
                    </a:ext>
                  </a:extLst>
                </a:gridCol>
                <a:gridCol w="822960">
                  <a:extLst>
                    <a:ext uri="{9D8B030D-6E8A-4147-A177-3AD203B41FA5}">
                      <a16:colId xmlns:a16="http://schemas.microsoft.com/office/drawing/2014/main" val="2287019388"/>
                    </a:ext>
                  </a:extLst>
                </a:gridCol>
                <a:gridCol w="822960">
                  <a:extLst>
                    <a:ext uri="{9D8B030D-6E8A-4147-A177-3AD203B41FA5}">
                      <a16:colId xmlns:a16="http://schemas.microsoft.com/office/drawing/2014/main" val="296028084"/>
                    </a:ext>
                  </a:extLst>
                </a:gridCol>
                <a:gridCol w="822960">
                  <a:extLst>
                    <a:ext uri="{9D8B030D-6E8A-4147-A177-3AD203B41FA5}">
                      <a16:colId xmlns:a16="http://schemas.microsoft.com/office/drawing/2014/main" val="144598549"/>
                    </a:ext>
                  </a:extLst>
                </a:gridCol>
                <a:gridCol w="822960">
                  <a:extLst>
                    <a:ext uri="{9D8B030D-6E8A-4147-A177-3AD203B41FA5}">
                      <a16:colId xmlns:a16="http://schemas.microsoft.com/office/drawing/2014/main" val="2922977664"/>
                    </a:ext>
                  </a:extLst>
                </a:gridCol>
                <a:gridCol w="822960">
                  <a:extLst>
                    <a:ext uri="{9D8B030D-6E8A-4147-A177-3AD203B41FA5}">
                      <a16:colId xmlns:a16="http://schemas.microsoft.com/office/drawing/2014/main" val="3056734806"/>
                    </a:ext>
                  </a:extLst>
                </a:gridCol>
                <a:gridCol w="822960">
                  <a:extLst>
                    <a:ext uri="{9D8B030D-6E8A-4147-A177-3AD203B41FA5}">
                      <a16:colId xmlns:a16="http://schemas.microsoft.com/office/drawing/2014/main" val="1646279687"/>
                    </a:ext>
                  </a:extLst>
                </a:gridCol>
                <a:gridCol w="822960">
                  <a:extLst>
                    <a:ext uri="{9D8B030D-6E8A-4147-A177-3AD203B41FA5}">
                      <a16:colId xmlns:a16="http://schemas.microsoft.com/office/drawing/2014/main" val="2216382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091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2 - 2017-01-12 16:41:13</a:t>
                      </a:r>
                      <a:r>
                        <a:rPr kumimoji="0" lang="de-DE" sz="1000" b="0" i="0" u="none" strike="noStrike" kern="1200" cap="none" spc="0" normalizeH="0" baseline="0" noProof="0">
                          <a:ln>
                            <a:noFill/>
                          </a:ln>
                          <a:solidFill>
                            <a:prstClr val="black"/>
                          </a:solidFill>
                          <a:effectLst/>
                          <a:uLnTx/>
                          <a:uFillTx/>
                          <a:latin typeface="+mn-lt"/>
                          <a:ea typeface="+mn-ea"/>
                          <a:cs typeface="+mn-cs"/>
                        </a:rPr>
                        <a:t>
2016 kann wohl jetzt schon ohne Übertreibung als das Jahr des Max Giesinger bezeichnet werden. Ganz seinem Albumtitel entsprechend eroberte „Der Junge, der rennt“ die deutsche Musiklandschaft im Sturm und ein Ende scheint nicht in Sicht. „80 Millionen“, die erste Single aus seinem aktuellen Album, bringt es inzwischen auf über 15 Millionen Views bei YouTube und kletterte bis auf Platz 2 der deutschen Single Charts. Mit weit über 200.000 abgesetzten Exemplaren erreichte der Song im Juli sogar Goldstatus.
Im September folgte Giesingers zweite Single „Wenn sie tanzt“, die von der Flucht aus dem Alltag handelt. Der Song erfreut sich einer starken Beliebtheit in den Streamingportalen, was sicherlich neben der eingängigen Melodie vor allem dem Inhalt geschuldet ist, mit dem sich in der heutigen Zeit viele Menschen identifizieren können.
Auch live hält der Run auf Giesinger an: Nach einem umfangreichen Open-Air Sommer 2016 mit über 60 Shows geht es für Giesinger und Band 2017 weiter.
NDR 2 präsentiert sein Konzert auf Rügen.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9940970"/>
                  </a:ext>
                </a:extLst>
              </a:tr>
            </a:tbl>
          </a:graphicData>
        </a:graphic>
      </p:graphicFrame>
      <p:sp>
        <p:nvSpPr>
          <p:cNvPr id="4" name="Text Placeholder 3">
            <a:extLst>
              <a:ext uri="{FF2B5EF4-FFF2-40B4-BE49-F238E27FC236}">
                <a16:creationId xmlns:a16="http://schemas.microsoft.com/office/drawing/2014/main" id="{80A401A9-87E8-43C0-8B20-6A413C914195}"/>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3256344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E25EE-33C7-4130-BFB0-2C6C50703333}"/>
              </a:ext>
            </a:extLst>
          </p:cNvPr>
          <p:cNvSpPr>
            <a:spLocks noGrp="1"/>
          </p:cNvSpPr>
          <p:nvPr>
            <p:ph type="title"/>
          </p:nvPr>
        </p:nvSpPr>
        <p:spPr/>
        <p:txBody>
          <a:bodyPr/>
          <a:lstStyle/>
          <a:p>
            <a:r>
              <a:rPr lang="de-DE"/>
              <a:t>Eigene Posts - I-Rate Aktive Nutzer-Flop - Export - 4 of 4</a:t>
            </a:r>
            <a:endParaRPr lang="en-US"/>
          </a:p>
        </p:txBody>
      </p:sp>
      <p:graphicFrame>
        <p:nvGraphicFramePr>
          <p:cNvPr id="5" name="Table Placeholder 4">
            <a:extLst>
              <a:ext uri="{FF2B5EF4-FFF2-40B4-BE49-F238E27FC236}">
                <a16:creationId xmlns:a16="http://schemas.microsoft.com/office/drawing/2014/main" id="{2B20152E-828B-4877-9260-5FDE6EF51ABF}"/>
              </a:ext>
            </a:extLst>
          </p:cNvPr>
          <p:cNvGraphicFramePr>
            <a:graphicFrameLocks noGrp="1"/>
          </p:cNvGraphicFramePr>
          <p:nvPr>
            <p:ph type="tbl" sz="quarter" idx="13"/>
            <p:extLst>
              <p:ext uri="{D42A27DB-BD31-4B8C-83A1-F6EECF244321}">
                <p14:modId xmlns:p14="http://schemas.microsoft.com/office/powerpoint/2010/main" val="2859235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59354668"/>
                    </a:ext>
                  </a:extLst>
                </a:gridCol>
                <a:gridCol w="822960">
                  <a:extLst>
                    <a:ext uri="{9D8B030D-6E8A-4147-A177-3AD203B41FA5}">
                      <a16:colId xmlns:a16="http://schemas.microsoft.com/office/drawing/2014/main" val="4192698154"/>
                    </a:ext>
                  </a:extLst>
                </a:gridCol>
                <a:gridCol w="822960">
                  <a:extLst>
                    <a:ext uri="{9D8B030D-6E8A-4147-A177-3AD203B41FA5}">
                      <a16:colId xmlns:a16="http://schemas.microsoft.com/office/drawing/2014/main" val="4109762725"/>
                    </a:ext>
                  </a:extLst>
                </a:gridCol>
                <a:gridCol w="822960">
                  <a:extLst>
                    <a:ext uri="{9D8B030D-6E8A-4147-A177-3AD203B41FA5}">
                      <a16:colId xmlns:a16="http://schemas.microsoft.com/office/drawing/2014/main" val="1267453571"/>
                    </a:ext>
                  </a:extLst>
                </a:gridCol>
                <a:gridCol w="822960">
                  <a:extLst>
                    <a:ext uri="{9D8B030D-6E8A-4147-A177-3AD203B41FA5}">
                      <a16:colId xmlns:a16="http://schemas.microsoft.com/office/drawing/2014/main" val="2059968977"/>
                    </a:ext>
                  </a:extLst>
                </a:gridCol>
                <a:gridCol w="822960">
                  <a:extLst>
                    <a:ext uri="{9D8B030D-6E8A-4147-A177-3AD203B41FA5}">
                      <a16:colId xmlns:a16="http://schemas.microsoft.com/office/drawing/2014/main" val="246505569"/>
                    </a:ext>
                  </a:extLst>
                </a:gridCol>
                <a:gridCol w="822960">
                  <a:extLst>
                    <a:ext uri="{9D8B030D-6E8A-4147-A177-3AD203B41FA5}">
                      <a16:colId xmlns:a16="http://schemas.microsoft.com/office/drawing/2014/main" val="3838405553"/>
                    </a:ext>
                  </a:extLst>
                </a:gridCol>
                <a:gridCol w="822960">
                  <a:extLst>
                    <a:ext uri="{9D8B030D-6E8A-4147-A177-3AD203B41FA5}">
                      <a16:colId xmlns:a16="http://schemas.microsoft.com/office/drawing/2014/main" val="1583712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79581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2 - 2017-05-30 17:15:07</a:t>
                      </a:r>
                      <a:r>
                        <a:rPr kumimoji="0" lang="en-US" sz="1000" b="0" i="0" u="none" strike="noStrike" kern="1200" cap="none" spc="0" normalizeH="0" baseline="0" noProof="0">
                          <a:ln>
                            <a:noFill/>
                          </a:ln>
                          <a:solidFill>
                            <a:prstClr val="black"/>
                          </a:solidFill>
                          <a:effectLst/>
                          <a:uLnTx/>
                          <a:uFillTx/>
                          <a:latin typeface="+mn-lt"/>
                          <a:ea typeface="+mn-ea"/>
                          <a:cs typeface="+mn-cs"/>
                        </a:rPr>
                        <a:t>
Mit Roger Hodgson, dem ehemaligen Sänger von Supertramp, Melanie C, Culcha Candela, John Miles und Emily Bear stehen die ersten Künstler der diesjährigen Ausgabe der Night of the Proms fest. Zusammen mit dem Antwerp Philharmonic Orchestra, dem Chor Fine Fleur und der NOTP-Backbone Band präsentiert die Night of the Proms populäre Hits aus den letzten drei Jahrhunderten. Bei diesem außergewöhnlichen audiovisuellem Happening treffen Klassik auf Pop, Chucks auf Stilettos und Hiphop auf Tschaikowski.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4719245"/>
                  </a:ext>
                </a:extLst>
              </a:tr>
            </a:tbl>
          </a:graphicData>
        </a:graphic>
      </p:graphicFrame>
      <p:sp>
        <p:nvSpPr>
          <p:cNvPr id="4" name="Text Placeholder 3">
            <a:extLst>
              <a:ext uri="{FF2B5EF4-FFF2-40B4-BE49-F238E27FC236}">
                <a16:creationId xmlns:a16="http://schemas.microsoft.com/office/drawing/2014/main" id="{6B7F9DD8-7D14-4F99-A2D5-6B5001C9C335}"/>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3124379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17E6-3A01-47DD-93B3-5DEBE23A5136}"/>
              </a:ext>
            </a:extLst>
          </p:cNvPr>
          <p:cNvSpPr>
            <a:spLocks noGrp="1"/>
          </p:cNvSpPr>
          <p:nvPr>
            <p:ph type="title"/>
          </p:nvPr>
        </p:nvSpPr>
        <p:spPr/>
        <p:txBody>
          <a:bodyPr/>
          <a:lstStyle/>
          <a:p>
            <a:r>
              <a:rPr lang="de-DE"/>
              <a:t>Eigene Post - Summe Interaktionen - Export</a:t>
            </a:r>
            <a:endParaRPr lang="en-US"/>
          </a:p>
        </p:txBody>
      </p:sp>
      <p:graphicFrame>
        <p:nvGraphicFramePr>
          <p:cNvPr id="5" name="Table Placeholder 4">
            <a:extLst>
              <a:ext uri="{FF2B5EF4-FFF2-40B4-BE49-F238E27FC236}">
                <a16:creationId xmlns:a16="http://schemas.microsoft.com/office/drawing/2014/main" id="{CAC76174-F6FE-4994-8115-9F015B1330FB}"/>
              </a:ext>
            </a:extLst>
          </p:cNvPr>
          <p:cNvGraphicFramePr>
            <a:graphicFrameLocks noGrp="1"/>
          </p:cNvGraphicFramePr>
          <p:nvPr>
            <p:ph type="tbl" sz="quarter" idx="13"/>
            <p:extLst>
              <p:ext uri="{D42A27DB-BD31-4B8C-83A1-F6EECF244321}">
                <p14:modId xmlns:p14="http://schemas.microsoft.com/office/powerpoint/2010/main" val="2379075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19959898"/>
                    </a:ext>
                  </a:extLst>
                </a:gridCol>
                <a:gridCol w="822960">
                  <a:extLst>
                    <a:ext uri="{9D8B030D-6E8A-4147-A177-3AD203B41FA5}">
                      <a16:colId xmlns:a16="http://schemas.microsoft.com/office/drawing/2014/main" val="135538665"/>
                    </a:ext>
                  </a:extLst>
                </a:gridCol>
                <a:gridCol w="822960">
                  <a:extLst>
                    <a:ext uri="{9D8B030D-6E8A-4147-A177-3AD203B41FA5}">
                      <a16:colId xmlns:a16="http://schemas.microsoft.com/office/drawing/2014/main" val="3463886647"/>
                    </a:ext>
                  </a:extLst>
                </a:gridCol>
                <a:gridCol w="822960">
                  <a:extLst>
                    <a:ext uri="{9D8B030D-6E8A-4147-A177-3AD203B41FA5}">
                      <a16:colId xmlns:a16="http://schemas.microsoft.com/office/drawing/2014/main" val="3541280727"/>
                    </a:ext>
                  </a:extLst>
                </a:gridCol>
                <a:gridCol w="822960">
                  <a:extLst>
                    <a:ext uri="{9D8B030D-6E8A-4147-A177-3AD203B41FA5}">
                      <a16:colId xmlns:a16="http://schemas.microsoft.com/office/drawing/2014/main" val="2768992989"/>
                    </a:ext>
                  </a:extLst>
                </a:gridCol>
                <a:gridCol w="822960">
                  <a:extLst>
                    <a:ext uri="{9D8B030D-6E8A-4147-A177-3AD203B41FA5}">
                      <a16:colId xmlns:a16="http://schemas.microsoft.com/office/drawing/2014/main" val="3462791550"/>
                    </a:ext>
                  </a:extLst>
                </a:gridCol>
                <a:gridCol w="822960">
                  <a:extLst>
                    <a:ext uri="{9D8B030D-6E8A-4147-A177-3AD203B41FA5}">
                      <a16:colId xmlns:a16="http://schemas.microsoft.com/office/drawing/2014/main" val="3242892841"/>
                    </a:ext>
                  </a:extLst>
                </a:gridCol>
                <a:gridCol w="822960">
                  <a:extLst>
                    <a:ext uri="{9D8B030D-6E8A-4147-A177-3AD203B41FA5}">
                      <a16:colId xmlns:a16="http://schemas.microsoft.com/office/drawing/2014/main" val="3053268220"/>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263579274"/>
                  </a:ext>
                </a:extLst>
              </a:tr>
              <a:tr h="370840">
                <a:tc>
                  <a:txBody>
                    <a:bodyPr/>
                    <a:lstStyle/>
                    <a:p>
                      <a:r>
                        <a:rPr lang="de-DE" sz="1000" b="1"/>
                        <a:t>NDR 2 - 2017-03-10 06:01:44</a:t>
                      </a:r>
                      <a:r>
                        <a:rPr lang="de-DE" sz="1000"/>
                        <a:t>
Wenn der Jubel nicht groß genug ist, hilft Martin Schulz halt persönlich nach. 👏</a:t>
                      </a:r>
                      <a:endParaRPr lang="en-US" sz="1000"/>
                    </a:p>
                  </a:txBody>
                  <a:tcPr/>
                </a:tc>
                <a:tc>
                  <a:txBody>
                    <a:bodyPr/>
                    <a:lstStyle/>
                    <a:p>
                      <a:r>
                        <a:rPr lang="en-US" sz="1000"/>
                        <a:t>11024</a:t>
                      </a:r>
                    </a:p>
                  </a:txBody>
                  <a:tcPr/>
                </a:tc>
                <a:tc>
                  <a:txBody>
                    <a:bodyPr/>
                    <a:lstStyle/>
                    <a:p>
                      <a:r>
                        <a:rPr lang="en-US" sz="1000"/>
                        <a:t>8850</a:t>
                      </a:r>
                    </a:p>
                  </a:txBody>
                  <a:tcPr/>
                </a:tc>
                <a:tc>
                  <a:txBody>
                    <a:bodyPr/>
                    <a:lstStyle/>
                    <a:p>
                      <a:r>
                        <a:rPr lang="en-US" sz="1000"/>
                        <a:t>411</a:t>
                      </a:r>
                    </a:p>
                  </a:txBody>
                  <a:tcPr/>
                </a:tc>
                <a:tc>
                  <a:txBody>
                    <a:bodyPr/>
                    <a:lstStyle/>
                    <a:p>
                      <a:r>
                        <a:rPr lang="en-US" sz="1000"/>
                        <a:t>1763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80597891"/>
                  </a:ext>
                </a:extLst>
              </a:tr>
              <a:tr h="370840">
                <a:tc>
                  <a:txBody>
                    <a:bodyPr/>
                    <a:lstStyle/>
                    <a:p>
                      <a:r>
                        <a:rPr lang="de-DE" sz="1000" b="1"/>
                        <a:t>NDR 2 - 2017-01-30 12:15:00</a:t>
                      </a:r>
                      <a:r>
                        <a:rPr lang="de-DE" sz="1000"/>
                        <a:t>
Der schiefste Turm der Welt steht in ... genau: Ostfriesland! 😜</a:t>
                      </a:r>
                      <a:endParaRPr lang="en-US" sz="1000"/>
                    </a:p>
                  </a:txBody>
                  <a:tcPr/>
                </a:tc>
                <a:tc>
                  <a:txBody>
                    <a:bodyPr/>
                    <a:lstStyle/>
                    <a:p>
                      <a:r>
                        <a:rPr lang="en-US" sz="1000"/>
                        <a:t>9519</a:t>
                      </a:r>
                    </a:p>
                  </a:txBody>
                  <a:tcPr/>
                </a:tc>
                <a:tc>
                  <a:txBody>
                    <a:bodyPr/>
                    <a:lstStyle/>
                    <a:p>
                      <a:r>
                        <a:rPr lang="en-US" sz="1000"/>
                        <a:t>7440</a:t>
                      </a:r>
                    </a:p>
                  </a:txBody>
                  <a:tcPr/>
                </a:tc>
                <a:tc>
                  <a:txBody>
                    <a:bodyPr/>
                    <a:lstStyle/>
                    <a:p>
                      <a:r>
                        <a:rPr lang="en-US" sz="1000"/>
                        <a:t>437</a:t>
                      </a:r>
                    </a:p>
                  </a:txBody>
                  <a:tcPr/>
                </a:tc>
                <a:tc>
                  <a:txBody>
                    <a:bodyPr/>
                    <a:lstStyle/>
                    <a:p>
                      <a:r>
                        <a:rPr lang="en-US" sz="1000"/>
                        <a:t>1642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72079860"/>
                  </a:ext>
                </a:extLst>
              </a:tr>
              <a:tr h="370840">
                <a:tc>
                  <a:txBody>
                    <a:bodyPr/>
                    <a:lstStyle/>
                    <a:p>
                      <a:r>
                        <a:rPr lang="de-DE" sz="1000" b="1"/>
                        <a:t>NDR 2 - 2017-04-05 07:36:53</a:t>
                      </a:r>
                      <a:r>
                        <a:rPr lang="de-DE" sz="1000"/>
                        <a:t>
Report Mainz berichtet über heimlich gedrehte Aufnahmen im Erlebnis-Zoo Hannover. Tierschützer von PETA Deutschland kritisieren, wie das Personal jungen Elefanten Kunststückchen beibringt.</a:t>
                      </a:r>
                      <a:endParaRPr lang="en-US" sz="1000"/>
                    </a:p>
                  </a:txBody>
                  <a:tcPr/>
                </a:tc>
                <a:tc>
                  <a:txBody>
                    <a:bodyPr/>
                    <a:lstStyle/>
                    <a:p>
                      <a:r>
                        <a:rPr lang="en-US" sz="1000"/>
                        <a:t>8132</a:t>
                      </a:r>
                    </a:p>
                  </a:txBody>
                  <a:tcPr/>
                </a:tc>
                <a:tc>
                  <a:txBody>
                    <a:bodyPr/>
                    <a:lstStyle/>
                    <a:p>
                      <a:r>
                        <a:rPr lang="en-US" sz="1000"/>
                        <a:t>5752</a:t>
                      </a:r>
                    </a:p>
                  </a:txBody>
                  <a:tcPr/>
                </a:tc>
                <a:tc>
                  <a:txBody>
                    <a:bodyPr/>
                    <a:lstStyle/>
                    <a:p>
                      <a:r>
                        <a:rPr lang="en-US" sz="1000"/>
                        <a:t>1030</a:t>
                      </a:r>
                    </a:p>
                  </a:txBody>
                  <a:tcPr/>
                </a:tc>
                <a:tc>
                  <a:txBody>
                    <a:bodyPr/>
                    <a:lstStyle/>
                    <a:p>
                      <a:r>
                        <a:rPr lang="en-US" sz="1000"/>
                        <a:t>1350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87534202"/>
                  </a:ext>
                </a:extLst>
              </a:tr>
              <a:tr h="370840">
                <a:tc>
                  <a:txBody>
                    <a:bodyPr/>
                    <a:lstStyle/>
                    <a:p>
                      <a:r>
                        <a:rPr lang="en-US" sz="1000" b="1"/>
                        <a:t>NDR 2 - 2017-02-07 12:10:41</a:t>
                      </a:r>
                      <a:r>
                        <a:rPr lang="en-US" sz="1000"/>
                        <a:t>
America first, Ostfriesland.de second?</a:t>
                      </a:r>
                    </a:p>
                  </a:txBody>
                  <a:tcPr/>
                </a:tc>
                <a:tc>
                  <a:txBody>
                    <a:bodyPr/>
                    <a:lstStyle/>
                    <a:p>
                      <a:r>
                        <a:rPr lang="en-US" sz="1000"/>
                        <a:t>7238</a:t>
                      </a:r>
                    </a:p>
                  </a:txBody>
                  <a:tcPr/>
                </a:tc>
                <a:tc>
                  <a:txBody>
                    <a:bodyPr/>
                    <a:lstStyle/>
                    <a:p>
                      <a:r>
                        <a:rPr lang="en-US" sz="1000"/>
                        <a:t>5448</a:t>
                      </a:r>
                    </a:p>
                  </a:txBody>
                  <a:tcPr/>
                </a:tc>
                <a:tc>
                  <a:txBody>
                    <a:bodyPr/>
                    <a:lstStyle/>
                    <a:p>
                      <a:r>
                        <a:rPr lang="en-US" sz="1000"/>
                        <a:t>225</a:t>
                      </a:r>
                    </a:p>
                  </a:txBody>
                  <a:tcPr/>
                </a:tc>
                <a:tc>
                  <a:txBody>
                    <a:bodyPr/>
                    <a:lstStyle/>
                    <a:p>
                      <a:r>
                        <a:rPr lang="en-US" sz="1000"/>
                        <a:t>1565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72071836"/>
                  </a:ext>
                </a:extLst>
              </a:tr>
              <a:tr h="370840">
                <a:tc>
                  <a:txBody>
                    <a:bodyPr/>
                    <a:lstStyle/>
                    <a:p>
                      <a:r>
                        <a:rPr lang="de-DE" sz="1000" b="1"/>
                        <a:t>NDR 2 - 2017-03-29 05:33:46</a:t>
                      </a:r>
                      <a:r>
                        <a:rPr lang="de-DE" sz="1000"/>
                        <a:t>
Polarlichter über Schleswig-Holstein - gefilmt am Leuchtturm Bülk! 😍</a:t>
                      </a:r>
                      <a:endParaRPr lang="en-US" sz="1000"/>
                    </a:p>
                  </a:txBody>
                  <a:tcPr/>
                </a:tc>
                <a:tc>
                  <a:txBody>
                    <a:bodyPr/>
                    <a:lstStyle/>
                    <a:p>
                      <a:r>
                        <a:rPr lang="en-US" sz="1000"/>
                        <a:t>6529</a:t>
                      </a:r>
                    </a:p>
                  </a:txBody>
                  <a:tcPr/>
                </a:tc>
                <a:tc>
                  <a:txBody>
                    <a:bodyPr/>
                    <a:lstStyle/>
                    <a:p>
                      <a:r>
                        <a:rPr lang="en-US" sz="1000"/>
                        <a:t>5660</a:t>
                      </a:r>
                    </a:p>
                  </a:txBody>
                  <a:tcPr/>
                </a:tc>
                <a:tc>
                  <a:txBody>
                    <a:bodyPr/>
                    <a:lstStyle/>
                    <a:p>
                      <a:r>
                        <a:rPr lang="en-US" sz="1000"/>
                        <a:t>377</a:t>
                      </a:r>
                    </a:p>
                  </a:txBody>
                  <a:tcPr/>
                </a:tc>
                <a:tc>
                  <a:txBody>
                    <a:bodyPr/>
                    <a:lstStyle/>
                    <a:p>
                      <a:r>
                        <a:rPr lang="en-US" sz="1000"/>
                        <a:t>492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81869623"/>
                  </a:ext>
                </a:extLst>
              </a:tr>
            </a:tbl>
          </a:graphicData>
        </a:graphic>
      </p:graphicFrame>
      <p:sp>
        <p:nvSpPr>
          <p:cNvPr id="4" name="Text Placeholder 3">
            <a:extLst>
              <a:ext uri="{FF2B5EF4-FFF2-40B4-BE49-F238E27FC236}">
                <a16:creationId xmlns:a16="http://schemas.microsoft.com/office/drawing/2014/main" id="{3782AA35-C70B-4EE3-B7E8-C6F4E44A7B28}"/>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2284328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E1B26-4600-4880-8070-F2B0724DD3C6}"/>
              </a:ext>
            </a:extLst>
          </p:cNvPr>
          <p:cNvSpPr>
            <a:spLocks noGrp="1"/>
          </p:cNvSpPr>
          <p:nvPr>
            <p:ph type="title"/>
          </p:nvPr>
        </p:nvSpPr>
        <p:spPr/>
        <p:txBody>
          <a:bodyPr/>
          <a:lstStyle/>
          <a:p>
            <a:r>
              <a:rPr lang="en-US"/>
              <a:t>Eigene Posts - Reaktionen - Export</a:t>
            </a:r>
          </a:p>
        </p:txBody>
      </p:sp>
      <p:graphicFrame>
        <p:nvGraphicFramePr>
          <p:cNvPr id="5" name="Table Placeholder 4">
            <a:extLst>
              <a:ext uri="{FF2B5EF4-FFF2-40B4-BE49-F238E27FC236}">
                <a16:creationId xmlns:a16="http://schemas.microsoft.com/office/drawing/2014/main" id="{35D74EC7-2E65-4E04-8589-C9E591756F03}"/>
              </a:ext>
            </a:extLst>
          </p:cNvPr>
          <p:cNvGraphicFramePr>
            <a:graphicFrameLocks noGrp="1"/>
          </p:cNvGraphicFramePr>
          <p:nvPr>
            <p:ph type="tbl" sz="quarter" idx="13"/>
            <p:extLst>
              <p:ext uri="{D42A27DB-BD31-4B8C-83A1-F6EECF244321}">
                <p14:modId xmlns:p14="http://schemas.microsoft.com/office/powerpoint/2010/main" val="3182909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218993533"/>
                    </a:ext>
                  </a:extLst>
                </a:gridCol>
                <a:gridCol w="822960">
                  <a:extLst>
                    <a:ext uri="{9D8B030D-6E8A-4147-A177-3AD203B41FA5}">
                      <a16:colId xmlns:a16="http://schemas.microsoft.com/office/drawing/2014/main" val="65974549"/>
                    </a:ext>
                  </a:extLst>
                </a:gridCol>
                <a:gridCol w="493776">
                  <a:extLst>
                    <a:ext uri="{9D8B030D-6E8A-4147-A177-3AD203B41FA5}">
                      <a16:colId xmlns:a16="http://schemas.microsoft.com/office/drawing/2014/main" val="2370505090"/>
                    </a:ext>
                  </a:extLst>
                </a:gridCol>
                <a:gridCol w="493776">
                  <a:extLst>
                    <a:ext uri="{9D8B030D-6E8A-4147-A177-3AD203B41FA5}">
                      <a16:colId xmlns:a16="http://schemas.microsoft.com/office/drawing/2014/main" val="2335879552"/>
                    </a:ext>
                  </a:extLst>
                </a:gridCol>
                <a:gridCol w="493776">
                  <a:extLst>
                    <a:ext uri="{9D8B030D-6E8A-4147-A177-3AD203B41FA5}">
                      <a16:colId xmlns:a16="http://schemas.microsoft.com/office/drawing/2014/main" val="3601071423"/>
                    </a:ext>
                  </a:extLst>
                </a:gridCol>
                <a:gridCol w="493776">
                  <a:extLst>
                    <a:ext uri="{9D8B030D-6E8A-4147-A177-3AD203B41FA5}">
                      <a16:colId xmlns:a16="http://schemas.microsoft.com/office/drawing/2014/main" val="1019283644"/>
                    </a:ext>
                  </a:extLst>
                </a:gridCol>
                <a:gridCol w="493776">
                  <a:extLst>
                    <a:ext uri="{9D8B030D-6E8A-4147-A177-3AD203B41FA5}">
                      <a16:colId xmlns:a16="http://schemas.microsoft.com/office/drawing/2014/main" val="341001435"/>
                    </a:ext>
                  </a:extLst>
                </a:gridCol>
                <a:gridCol w="493776">
                  <a:extLst>
                    <a:ext uri="{9D8B030D-6E8A-4147-A177-3AD203B41FA5}">
                      <a16:colId xmlns:a16="http://schemas.microsoft.com/office/drawing/2014/main" val="2687024511"/>
                    </a:ext>
                  </a:extLst>
                </a:gridCol>
                <a:gridCol w="493776">
                  <a:extLst>
                    <a:ext uri="{9D8B030D-6E8A-4147-A177-3AD203B41FA5}">
                      <a16:colId xmlns:a16="http://schemas.microsoft.com/office/drawing/2014/main" val="2202033434"/>
                    </a:ext>
                  </a:extLst>
                </a:gridCol>
                <a:gridCol w="493776">
                  <a:extLst>
                    <a:ext uri="{9D8B030D-6E8A-4147-A177-3AD203B41FA5}">
                      <a16:colId xmlns:a16="http://schemas.microsoft.com/office/drawing/2014/main" val="1653452670"/>
                    </a:ext>
                  </a:extLst>
                </a:gridCol>
                <a:gridCol w="493776">
                  <a:extLst>
                    <a:ext uri="{9D8B030D-6E8A-4147-A177-3AD203B41FA5}">
                      <a16:colId xmlns:a16="http://schemas.microsoft.com/office/drawing/2014/main" val="2775120766"/>
                    </a:ext>
                  </a:extLst>
                </a:gridCol>
              </a:tblGrid>
              <a:tr h="370840">
                <a:tc>
                  <a:txBody>
                    <a:bodyPr/>
                    <a:lstStyle/>
                    <a:p>
                      <a:r>
                        <a:rPr lang="en-US" sz="1000"/>
                        <a:t>Post</a:t>
                      </a:r>
                    </a:p>
                  </a:txBody>
                  <a:tcPr/>
                </a:tc>
                <a:tc>
                  <a:txBody>
                    <a:bodyPr/>
                    <a:lstStyle/>
                    <a:p>
                      <a:r>
                        <a:rPr lang="en-US" sz="1000"/>
                        <a:t>Reaktionen</a:t>
                      </a:r>
                    </a:p>
                  </a:txBody>
                  <a:tcPr/>
                </a:tc>
                <a:tc>
                  <a:txBody>
                    <a:bodyPr/>
                    <a:lstStyle/>
                    <a:p>
                      <a:r>
                        <a:rPr lang="en-US" sz="1000"/>
                        <a:t>like</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sorry</a:t>
                      </a:r>
                    </a:p>
                  </a:txBody>
                  <a:tcPr/>
                </a:tc>
                <a:tc>
                  <a:txBody>
                    <a:bodyPr/>
                    <a:lstStyle/>
                    <a:p>
                      <a:r>
                        <a:rPr lang="en-US" sz="1000"/>
                        <a:t>anger</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117582089"/>
                  </a:ext>
                </a:extLst>
              </a:tr>
              <a:tr h="370840">
                <a:tc>
                  <a:txBody>
                    <a:bodyPr/>
                    <a:lstStyle/>
                    <a:p>
                      <a:r>
                        <a:rPr lang="de-DE" sz="1000" b="1"/>
                        <a:t>NDR 2 - 2017-03-10 06:01:44</a:t>
                      </a:r>
                      <a:r>
                        <a:rPr lang="de-DE" sz="1000"/>
                        <a:t>
Wenn der Jubel nicht groß genug ist, hilft Martin Schulz halt persönlich nach. 👏
</a:t>
                      </a:r>
                      <a:r>
                        <a:rPr lang="de-DE" sz="1000" b="1"/>
                        <a:t>Attachment:</a:t>
                      </a:r>
                      <a:r>
                        <a:rPr lang="de-DE" sz="1000"/>
                        <a:t>
</a:t>
                      </a:r>
                      <a:r>
                        <a:rPr lang="de-DE" sz="1000" i="1"/>
                        <a:t>Name</a:t>
                      </a:r>
                      <a:r>
                        <a:rPr lang="de-DE" sz="1000"/>
                        <a:t>: Martin. Macht. Stimmung.</a:t>
                      </a:r>
                      <a:endParaRPr lang="en-US" sz="1000"/>
                    </a:p>
                  </a:txBody>
                  <a:tcPr/>
                </a:tc>
                <a:tc>
                  <a:txBody>
                    <a:bodyPr/>
                    <a:lstStyle/>
                    <a:p>
                      <a:r>
                        <a:rPr lang="en-US" sz="1000"/>
                        <a:t>8850</a:t>
                      </a:r>
                    </a:p>
                  </a:txBody>
                  <a:tcPr/>
                </a:tc>
                <a:tc>
                  <a:txBody>
                    <a:bodyPr/>
                    <a:lstStyle/>
                    <a:p>
                      <a:r>
                        <a:rPr lang="en-US" sz="1000"/>
                        <a:t>4019</a:t>
                      </a:r>
                    </a:p>
                  </a:txBody>
                  <a:tcPr/>
                </a:tc>
                <a:tc>
                  <a:txBody>
                    <a:bodyPr/>
                    <a:lstStyle/>
                    <a:p>
                      <a:r>
                        <a:rPr lang="en-US" sz="1000"/>
                        <a:t>76</a:t>
                      </a:r>
                    </a:p>
                  </a:txBody>
                  <a:tcPr/>
                </a:tc>
                <a:tc>
                  <a:txBody>
                    <a:bodyPr/>
                    <a:lstStyle/>
                    <a:p>
                      <a:r>
                        <a:rPr lang="en-US" sz="1000"/>
                        <a:t>132</a:t>
                      </a:r>
                    </a:p>
                  </a:txBody>
                  <a:tcPr/>
                </a:tc>
                <a:tc>
                  <a:txBody>
                    <a:bodyPr/>
                    <a:lstStyle/>
                    <a:p>
                      <a:r>
                        <a:rPr lang="en-US" sz="1000"/>
                        <a:t>4199</a:t>
                      </a:r>
                    </a:p>
                  </a:txBody>
                  <a:tcPr/>
                </a:tc>
                <a:tc>
                  <a:txBody>
                    <a:bodyPr/>
                    <a:lstStyle/>
                    <a:p>
                      <a:r>
                        <a:rPr lang="en-US" sz="1000"/>
                        <a:t>102</a:t>
                      </a:r>
                    </a:p>
                  </a:txBody>
                  <a:tcPr/>
                </a:tc>
                <a:tc>
                  <a:txBody>
                    <a:bodyPr/>
                    <a:lstStyle/>
                    <a:p>
                      <a:r>
                        <a:rPr lang="en-US" sz="1000"/>
                        <a:t>322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05759088"/>
                  </a:ext>
                </a:extLst>
              </a:tr>
              <a:tr h="370840">
                <a:tc>
                  <a:txBody>
                    <a:bodyPr/>
                    <a:lstStyle/>
                    <a:p>
                      <a:r>
                        <a:rPr lang="de-DE" sz="1000" b="1"/>
                        <a:t>NDR 2 - 2017-01-30 12:15:00</a:t>
                      </a:r>
                      <a:r>
                        <a:rPr lang="de-DE" sz="1000"/>
                        <a:t>
Der schiefste Turm der Welt steht in ... genau: Ostfriesland! 😜
</a:t>
                      </a:r>
                      <a:r>
                        <a:rPr lang="de-DE" sz="1000" b="1"/>
                        <a:t>Attachment:</a:t>
                      </a:r>
                      <a:r>
                        <a:rPr lang="de-DE" sz="1000"/>
                        <a:t>
</a:t>
                      </a:r>
                      <a:r>
                        <a:rPr lang="de-DE" sz="1000" i="1"/>
                        <a:t>Name</a:t>
                      </a:r>
                      <a:r>
                        <a:rPr lang="de-DE" sz="1000"/>
                        <a:t>: Der schiefe Turm von Suurhusen</a:t>
                      </a:r>
                      <a:endParaRPr lang="en-US" sz="1000"/>
                    </a:p>
                  </a:txBody>
                  <a:tcPr/>
                </a:tc>
                <a:tc>
                  <a:txBody>
                    <a:bodyPr/>
                    <a:lstStyle/>
                    <a:p>
                      <a:r>
                        <a:rPr lang="en-US" sz="1000"/>
                        <a:t>7440</a:t>
                      </a:r>
                    </a:p>
                  </a:txBody>
                  <a:tcPr/>
                </a:tc>
                <a:tc>
                  <a:txBody>
                    <a:bodyPr/>
                    <a:lstStyle/>
                    <a:p>
                      <a:r>
                        <a:rPr lang="en-US" sz="1000"/>
                        <a:t>6913</a:t>
                      </a:r>
                    </a:p>
                  </a:txBody>
                  <a:tcPr/>
                </a:tc>
                <a:tc>
                  <a:txBody>
                    <a:bodyPr/>
                    <a:lstStyle/>
                    <a:p>
                      <a:r>
                        <a:rPr lang="en-US" sz="1000"/>
                        <a:t>133</a:t>
                      </a:r>
                    </a:p>
                  </a:txBody>
                  <a:tcPr/>
                </a:tc>
                <a:tc>
                  <a:txBody>
                    <a:bodyPr/>
                    <a:lstStyle/>
                    <a:p>
                      <a:r>
                        <a:rPr lang="en-US" sz="1000"/>
                        <a:t>226</a:t>
                      </a:r>
                    </a:p>
                  </a:txBody>
                  <a:tcPr/>
                </a:tc>
                <a:tc>
                  <a:txBody>
                    <a:bodyPr/>
                    <a:lstStyle/>
                    <a:p>
                      <a:r>
                        <a:rPr lang="en-US" sz="1000"/>
                        <a:t>165</a:t>
                      </a:r>
                    </a:p>
                  </a:txBody>
                  <a:tcPr/>
                </a:tc>
                <a:tc>
                  <a:txBody>
                    <a:bodyPr/>
                    <a:lstStyle/>
                    <a:p>
                      <a:r>
                        <a:rPr lang="en-US" sz="1000"/>
                        <a:t>3</a:t>
                      </a:r>
                    </a:p>
                  </a:txBody>
                  <a:tcPr/>
                </a:tc>
                <a:tc>
                  <a:txBody>
                    <a:bodyPr/>
                    <a:lstStyle/>
                    <a:p>
                      <a:r>
                        <a:rPr lang="en-US" sz="1000"/>
                        <a:t>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60836332"/>
                  </a:ext>
                </a:extLst>
              </a:tr>
              <a:tr h="370840">
                <a:tc>
                  <a:txBody>
                    <a:bodyPr/>
                    <a:lstStyle/>
                    <a:p>
                      <a:r>
                        <a:rPr lang="de-DE" sz="1000" b="1"/>
                        <a:t>NDR 2 - 2017-04-05 07:36:53</a:t>
                      </a:r>
                      <a:r>
                        <a:rPr lang="de-DE" sz="1000"/>
                        <a:t>
Report Mainz berichtet über heimlich gedrehte Aufnahmen im Erlebnis-Zoo Hannover. Tierschützer von PETA Deutschland kritisieren, wie das Personal jungen Elefanten Kunststückchen beibringt.</a:t>
                      </a:r>
                      <a:endParaRPr lang="en-US" sz="1000"/>
                    </a:p>
                  </a:txBody>
                  <a:tcPr/>
                </a:tc>
                <a:tc>
                  <a:txBody>
                    <a:bodyPr/>
                    <a:lstStyle/>
                    <a:p>
                      <a:r>
                        <a:rPr lang="en-US" sz="1000"/>
                        <a:t>5752</a:t>
                      </a:r>
                    </a:p>
                  </a:txBody>
                  <a:tcPr/>
                </a:tc>
                <a:tc>
                  <a:txBody>
                    <a:bodyPr/>
                    <a:lstStyle/>
                    <a:p>
                      <a:r>
                        <a:rPr lang="en-US" sz="1000"/>
                        <a:t>665</a:t>
                      </a:r>
                    </a:p>
                  </a:txBody>
                  <a:tcPr/>
                </a:tc>
                <a:tc>
                  <a:txBody>
                    <a:bodyPr/>
                    <a:lstStyle/>
                    <a:p>
                      <a:r>
                        <a:rPr lang="en-US" sz="1000"/>
                        <a:t>20</a:t>
                      </a:r>
                    </a:p>
                  </a:txBody>
                  <a:tcPr/>
                </a:tc>
                <a:tc>
                  <a:txBody>
                    <a:bodyPr/>
                    <a:lstStyle/>
                    <a:p>
                      <a:r>
                        <a:rPr lang="en-US" sz="1000"/>
                        <a:t>18</a:t>
                      </a:r>
                    </a:p>
                  </a:txBody>
                  <a:tcPr/>
                </a:tc>
                <a:tc>
                  <a:txBody>
                    <a:bodyPr/>
                    <a:lstStyle/>
                    <a:p>
                      <a:r>
                        <a:rPr lang="en-US" sz="1000"/>
                        <a:t>7</a:t>
                      </a:r>
                    </a:p>
                  </a:txBody>
                  <a:tcPr/>
                </a:tc>
                <a:tc>
                  <a:txBody>
                    <a:bodyPr/>
                    <a:lstStyle/>
                    <a:p>
                      <a:r>
                        <a:rPr lang="en-US" sz="1000"/>
                        <a:t>974</a:t>
                      </a:r>
                    </a:p>
                  </a:txBody>
                  <a:tcPr/>
                </a:tc>
                <a:tc>
                  <a:txBody>
                    <a:bodyPr/>
                    <a:lstStyle/>
                    <a:p>
                      <a:r>
                        <a:rPr lang="en-US" sz="1000"/>
                        <a:t>4068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44017824"/>
                  </a:ext>
                </a:extLst>
              </a:tr>
              <a:tr h="370840">
                <a:tc>
                  <a:txBody>
                    <a:bodyPr/>
                    <a:lstStyle/>
                    <a:p>
                      <a:r>
                        <a:rPr lang="de-DE" sz="1000" b="1"/>
                        <a:t>NDR 2 - 2017-03-29 05:33:46</a:t>
                      </a:r>
                      <a:r>
                        <a:rPr lang="de-DE" sz="1000"/>
                        <a:t>
Polarlichter über Schleswig-Holstein - gefilmt am Leuchtturm Bülk! 😍
</a:t>
                      </a:r>
                      <a:r>
                        <a:rPr lang="de-DE" sz="1000" b="1"/>
                        <a:t>Attachment:</a:t>
                      </a:r>
                      <a:r>
                        <a:rPr lang="de-DE" sz="1000"/>
                        <a:t>
</a:t>
                      </a:r>
                      <a:r>
                        <a:rPr lang="de-DE" sz="1000" i="1"/>
                        <a:t>Name</a:t>
                      </a:r>
                      <a:r>
                        <a:rPr lang="de-DE" sz="1000"/>
                        <a:t>: Polarlichter über Schleswig-Holstein</a:t>
                      </a:r>
                      <a:endParaRPr lang="en-US" sz="1000"/>
                    </a:p>
                  </a:txBody>
                  <a:tcPr/>
                </a:tc>
                <a:tc>
                  <a:txBody>
                    <a:bodyPr/>
                    <a:lstStyle/>
                    <a:p>
                      <a:r>
                        <a:rPr lang="en-US" sz="1000"/>
                        <a:t>5660</a:t>
                      </a:r>
                    </a:p>
                  </a:txBody>
                  <a:tcPr/>
                </a:tc>
                <a:tc>
                  <a:txBody>
                    <a:bodyPr/>
                    <a:lstStyle/>
                    <a:p>
                      <a:r>
                        <a:rPr lang="en-US" sz="1000"/>
                        <a:t>4718</a:t>
                      </a:r>
                    </a:p>
                  </a:txBody>
                  <a:tcPr/>
                </a:tc>
                <a:tc>
                  <a:txBody>
                    <a:bodyPr/>
                    <a:lstStyle/>
                    <a:p>
                      <a:r>
                        <a:rPr lang="en-US" sz="1000"/>
                        <a:t>390</a:t>
                      </a:r>
                    </a:p>
                  </a:txBody>
                  <a:tcPr/>
                </a:tc>
                <a:tc>
                  <a:txBody>
                    <a:bodyPr/>
                    <a:lstStyle/>
                    <a:p>
                      <a:r>
                        <a:rPr lang="en-US" sz="1000"/>
                        <a:t>534</a:t>
                      </a:r>
                    </a:p>
                  </a:txBody>
                  <a:tcPr/>
                </a:tc>
                <a:tc>
                  <a:txBody>
                    <a:bodyPr/>
                    <a:lstStyle/>
                    <a:p>
                      <a:r>
                        <a:rPr lang="en-US" sz="1000"/>
                        <a:t>13</a:t>
                      </a:r>
                    </a:p>
                  </a:txBody>
                  <a:tcPr/>
                </a:tc>
                <a:tc>
                  <a:txBody>
                    <a:bodyPr/>
                    <a:lstStyle/>
                    <a:p>
                      <a:r>
                        <a:rPr lang="en-US" sz="1000"/>
                        <a:t>5</a:t>
                      </a:r>
                    </a:p>
                  </a:txBody>
                  <a:tcPr/>
                </a:tc>
                <a:tc>
                  <a:txBody>
                    <a:bodyPr/>
                    <a:lstStyle/>
                    <a:p>
                      <a:r>
                        <a:rPr lang="en-US" sz="1000"/>
                        <a:t>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553593"/>
                  </a:ext>
                </a:extLst>
              </a:tr>
              <a:tr h="370840">
                <a:tc>
                  <a:txBody>
                    <a:bodyPr/>
                    <a:lstStyle/>
                    <a:p>
                      <a:r>
                        <a:rPr lang="en-US" sz="1000" b="1"/>
                        <a:t>NDR 2 - 2017-02-07 12:10:41</a:t>
                      </a:r>
                      <a:r>
                        <a:rPr lang="en-US" sz="1000"/>
                        <a:t>
America first, Ostfriesland.de second?
</a:t>
                      </a:r>
                      <a:r>
                        <a:rPr lang="en-US" sz="1000" b="1"/>
                        <a:t>Attachment:</a:t>
                      </a:r>
                      <a:r>
                        <a:rPr lang="en-US" sz="1000"/>
                        <a:t>
</a:t>
                      </a:r>
                      <a:r>
                        <a:rPr lang="en-US" sz="1000" i="1"/>
                        <a:t>Name</a:t>
                      </a:r>
                      <a:r>
                        <a:rPr lang="en-US" sz="1000"/>
                        <a:t>: America first, Ostfriesland second?</a:t>
                      </a:r>
                    </a:p>
                  </a:txBody>
                  <a:tcPr/>
                </a:tc>
                <a:tc>
                  <a:txBody>
                    <a:bodyPr/>
                    <a:lstStyle/>
                    <a:p>
                      <a:r>
                        <a:rPr lang="en-US" sz="1000"/>
                        <a:t>5448</a:t>
                      </a:r>
                    </a:p>
                  </a:txBody>
                  <a:tcPr/>
                </a:tc>
                <a:tc>
                  <a:txBody>
                    <a:bodyPr/>
                    <a:lstStyle/>
                    <a:p>
                      <a:r>
                        <a:rPr lang="en-US" sz="1000"/>
                        <a:t>4607</a:t>
                      </a:r>
                    </a:p>
                  </a:txBody>
                  <a:tcPr/>
                </a:tc>
                <a:tc>
                  <a:txBody>
                    <a:bodyPr/>
                    <a:lstStyle/>
                    <a:p>
                      <a:r>
                        <a:rPr lang="en-US" sz="1000"/>
                        <a:t>306</a:t>
                      </a:r>
                    </a:p>
                  </a:txBody>
                  <a:tcPr/>
                </a:tc>
                <a:tc>
                  <a:txBody>
                    <a:bodyPr/>
                    <a:lstStyle/>
                    <a:p>
                      <a:r>
                        <a:rPr lang="en-US" sz="1000"/>
                        <a:t>21</a:t>
                      </a:r>
                    </a:p>
                  </a:txBody>
                  <a:tcPr/>
                </a:tc>
                <a:tc>
                  <a:txBody>
                    <a:bodyPr/>
                    <a:lstStyle/>
                    <a:p>
                      <a:r>
                        <a:rPr lang="en-US" sz="1000"/>
                        <a:t>511</a:t>
                      </a:r>
                    </a:p>
                  </a:txBody>
                  <a:tcPr/>
                </a:tc>
                <a:tc>
                  <a:txBody>
                    <a:bodyPr/>
                    <a:lstStyle/>
                    <a:p>
                      <a:r>
                        <a:rPr lang="en-US" sz="1000"/>
                        <a:t>0</a:t>
                      </a:r>
                    </a:p>
                  </a:txBody>
                  <a:tcPr/>
                </a:tc>
                <a:tc>
                  <a:txBody>
                    <a:bodyPr/>
                    <a:lstStyle/>
                    <a:p>
                      <a:r>
                        <a:rPr lang="en-US" sz="1000"/>
                        <a:t>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38385191"/>
                  </a:ext>
                </a:extLst>
              </a:tr>
            </a:tbl>
          </a:graphicData>
        </a:graphic>
      </p:graphicFrame>
      <p:sp>
        <p:nvSpPr>
          <p:cNvPr id="4" name="Text Placeholder 3">
            <a:extLst>
              <a:ext uri="{FF2B5EF4-FFF2-40B4-BE49-F238E27FC236}">
                <a16:creationId xmlns:a16="http://schemas.microsoft.com/office/drawing/2014/main" id="{8D6EC32E-8CDB-45CB-9CFB-25229FD30ABC}"/>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3103269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395D9-F858-43B7-816B-E7604148F21F}"/>
              </a:ext>
            </a:extLst>
          </p:cNvPr>
          <p:cNvSpPr>
            <a:spLocks noGrp="1"/>
          </p:cNvSpPr>
          <p:nvPr>
            <p:ph type="title"/>
          </p:nvPr>
        </p:nvSpPr>
        <p:spPr/>
        <p:txBody>
          <a:bodyPr/>
          <a:lstStyle/>
          <a:p>
            <a:r>
              <a:rPr lang="en-US"/>
              <a:t>Eigene Videos - Crossposts - Export</a:t>
            </a:r>
          </a:p>
        </p:txBody>
      </p:sp>
      <p:graphicFrame>
        <p:nvGraphicFramePr>
          <p:cNvPr id="5" name="Table Placeholder 4">
            <a:extLst>
              <a:ext uri="{FF2B5EF4-FFF2-40B4-BE49-F238E27FC236}">
                <a16:creationId xmlns:a16="http://schemas.microsoft.com/office/drawing/2014/main" id="{2B9D0A99-8088-47CF-AABA-2CB01FF7612E}"/>
              </a:ext>
            </a:extLst>
          </p:cNvPr>
          <p:cNvGraphicFramePr>
            <a:graphicFrameLocks noGrp="1"/>
          </p:cNvGraphicFramePr>
          <p:nvPr>
            <p:ph type="tbl" sz="quarter" idx="13"/>
            <p:extLst>
              <p:ext uri="{D42A27DB-BD31-4B8C-83A1-F6EECF244321}">
                <p14:modId xmlns:p14="http://schemas.microsoft.com/office/powerpoint/2010/main" val="4234249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08874144"/>
                    </a:ext>
                  </a:extLst>
                </a:gridCol>
                <a:gridCol w="493776">
                  <a:extLst>
                    <a:ext uri="{9D8B030D-6E8A-4147-A177-3AD203B41FA5}">
                      <a16:colId xmlns:a16="http://schemas.microsoft.com/office/drawing/2014/main" val="189112873"/>
                    </a:ext>
                  </a:extLst>
                </a:gridCol>
                <a:gridCol w="411480">
                  <a:extLst>
                    <a:ext uri="{9D8B030D-6E8A-4147-A177-3AD203B41FA5}">
                      <a16:colId xmlns:a16="http://schemas.microsoft.com/office/drawing/2014/main" val="1034080559"/>
                    </a:ext>
                  </a:extLst>
                </a:gridCol>
                <a:gridCol w="411480">
                  <a:extLst>
                    <a:ext uri="{9D8B030D-6E8A-4147-A177-3AD203B41FA5}">
                      <a16:colId xmlns:a16="http://schemas.microsoft.com/office/drawing/2014/main" val="4243679299"/>
                    </a:ext>
                  </a:extLst>
                </a:gridCol>
                <a:gridCol w="246888">
                  <a:extLst>
                    <a:ext uri="{9D8B030D-6E8A-4147-A177-3AD203B41FA5}">
                      <a16:colId xmlns:a16="http://schemas.microsoft.com/office/drawing/2014/main" val="3269326091"/>
                    </a:ext>
                  </a:extLst>
                </a:gridCol>
                <a:gridCol w="658368">
                  <a:extLst>
                    <a:ext uri="{9D8B030D-6E8A-4147-A177-3AD203B41FA5}">
                      <a16:colId xmlns:a16="http://schemas.microsoft.com/office/drawing/2014/main" val="923601944"/>
                    </a:ext>
                  </a:extLst>
                </a:gridCol>
                <a:gridCol w="576072">
                  <a:extLst>
                    <a:ext uri="{9D8B030D-6E8A-4147-A177-3AD203B41FA5}">
                      <a16:colId xmlns:a16="http://schemas.microsoft.com/office/drawing/2014/main" val="4059729027"/>
                    </a:ext>
                  </a:extLst>
                </a:gridCol>
                <a:gridCol w="576072">
                  <a:extLst>
                    <a:ext uri="{9D8B030D-6E8A-4147-A177-3AD203B41FA5}">
                      <a16:colId xmlns:a16="http://schemas.microsoft.com/office/drawing/2014/main" val="994698749"/>
                    </a:ext>
                  </a:extLst>
                </a:gridCol>
                <a:gridCol w="411480">
                  <a:extLst>
                    <a:ext uri="{9D8B030D-6E8A-4147-A177-3AD203B41FA5}">
                      <a16:colId xmlns:a16="http://schemas.microsoft.com/office/drawing/2014/main" val="1020424313"/>
                    </a:ext>
                  </a:extLst>
                </a:gridCol>
                <a:gridCol w="658368">
                  <a:extLst>
                    <a:ext uri="{9D8B030D-6E8A-4147-A177-3AD203B41FA5}">
                      <a16:colId xmlns:a16="http://schemas.microsoft.com/office/drawing/2014/main" val="1553348972"/>
                    </a:ext>
                  </a:extLst>
                </a:gridCol>
                <a:gridCol w="329184">
                  <a:extLst>
                    <a:ext uri="{9D8B030D-6E8A-4147-A177-3AD203B41FA5}">
                      <a16:colId xmlns:a16="http://schemas.microsoft.com/office/drawing/2014/main" val="1125480229"/>
                    </a:ext>
                  </a:extLst>
                </a:gridCol>
                <a:gridCol w="493776">
                  <a:extLst>
                    <a:ext uri="{9D8B030D-6E8A-4147-A177-3AD203B41FA5}">
                      <a16:colId xmlns:a16="http://schemas.microsoft.com/office/drawing/2014/main" val="2139899604"/>
                    </a:ext>
                  </a:extLst>
                </a:gridCol>
                <a:gridCol w="329184">
                  <a:extLst>
                    <a:ext uri="{9D8B030D-6E8A-4147-A177-3AD203B41FA5}">
                      <a16:colId xmlns:a16="http://schemas.microsoft.com/office/drawing/2014/main" val="1740110075"/>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042041343"/>
                  </a:ext>
                </a:extLst>
              </a:tr>
              <a:tr h="370840">
                <a:tc>
                  <a:txBody>
                    <a:bodyPr/>
                    <a:lstStyle/>
                    <a:p>
                      <a:r>
                        <a:rPr lang="de-DE" sz="1000" b="1"/>
                        <a:t>NDR 2 - 2017-03-10 06:01:44</a:t>
                      </a:r>
                      <a:r>
                        <a:rPr lang="de-DE" sz="1000"/>
                        <a:t>
Wenn der Jubel nicht groß genug ist, hilft Martin Schulz halt persönlich nach. 👏</a:t>
                      </a:r>
                      <a:endParaRPr lang="en-US" sz="1000"/>
                    </a:p>
                  </a:txBody>
                  <a:tcPr/>
                </a:tc>
                <a:tc>
                  <a:txBody>
                    <a:bodyPr/>
                    <a:lstStyle/>
                    <a:p>
                      <a:r>
                        <a:rPr lang="en-US" sz="1000"/>
                        <a:t>123523</a:t>
                      </a:r>
                    </a:p>
                  </a:txBody>
                  <a:tcPr/>
                </a:tc>
                <a:tc>
                  <a:txBody>
                    <a:bodyPr/>
                    <a:lstStyle/>
                    <a:p>
                      <a:r>
                        <a:rPr lang="en-US" sz="1000"/>
                        <a:t>3</a:t>
                      </a:r>
                    </a:p>
                  </a:txBody>
                  <a:tcPr/>
                </a:tc>
                <a:tc>
                  <a:txBody>
                    <a:bodyPr/>
                    <a:lstStyle/>
                    <a:p>
                      <a:r>
                        <a:rPr lang="en-US" sz="1000"/>
                        <a:t>218542</a:t>
                      </a:r>
                    </a:p>
                  </a:txBody>
                  <a:tcPr/>
                </a:tc>
                <a:tc>
                  <a:txBody>
                    <a:bodyPr/>
                    <a:lstStyle/>
                    <a:p>
                      <a:r>
                        <a:rPr lang="en-US" sz="1000"/>
                        <a:t>00:15</a:t>
                      </a:r>
                    </a:p>
                  </a:txBody>
                  <a:tcPr/>
                </a:tc>
                <a:tc>
                  <a:txBody>
                    <a:bodyPr/>
                    <a:lstStyle/>
                    <a:p>
                      <a:r>
                        <a:rPr lang="en-US" sz="1000"/>
                        <a:t>47%</a:t>
                      </a:r>
                    </a:p>
                  </a:txBody>
                  <a:tcPr/>
                </a:tc>
                <a:tc>
                  <a:txBody>
                    <a:bodyPr/>
                    <a:lstStyle/>
                    <a:p>
                      <a:r>
                        <a:rPr lang="en-US" sz="1000"/>
                        <a:t>0</a:t>
                      </a:r>
                    </a:p>
                  </a:txBody>
                  <a:tcPr/>
                </a:tc>
                <a:tc>
                  <a:txBody>
                    <a:bodyPr/>
                    <a:lstStyle/>
                    <a:p>
                      <a:r>
                        <a:rPr lang="en-US" sz="1000"/>
                        <a:t>28100</a:t>
                      </a:r>
                    </a:p>
                  </a:txBody>
                  <a:tcPr/>
                </a:tc>
                <a:tc>
                  <a:txBody>
                    <a:bodyPr/>
                    <a:lstStyle/>
                    <a:p>
                      <a:r>
                        <a:rPr lang="en-US" sz="1000"/>
                        <a:t>190442</a:t>
                      </a:r>
                    </a:p>
                  </a:txBody>
                  <a:tcPr/>
                </a:tc>
                <a:tc>
                  <a:txBody>
                    <a:bodyPr/>
                    <a:lstStyle/>
                    <a:p>
                      <a:r>
                        <a:rPr lang="en-US" sz="1000"/>
                        <a:t>648460</a:t>
                      </a:r>
                    </a:p>
                  </a:txBody>
                  <a:tcPr/>
                </a:tc>
                <a:tc>
                  <a:txBody>
                    <a:bodyPr/>
                    <a:lstStyle/>
                    <a:p>
                      <a:r>
                        <a:rPr lang="en-US" sz="1000"/>
                        <a:t>4075</a:t>
                      </a:r>
                    </a:p>
                  </a:txBody>
                  <a:tcPr/>
                </a:tc>
                <a:tc>
                  <a:txBody>
                    <a:bodyPr/>
                    <a:lstStyle/>
                    <a:p>
                      <a:r>
                        <a:rPr lang="en-US" sz="1000"/>
                        <a:t>3404</a:t>
                      </a:r>
                    </a:p>
                  </a:txBody>
                  <a:tcPr/>
                </a:tc>
                <a:tc>
                  <a:txBody>
                    <a:bodyPr/>
                    <a:lstStyle/>
                    <a:p>
                      <a:r>
                        <a:rPr lang="en-US" sz="1000"/>
                        <a:t>2060</a:t>
                      </a:r>
                    </a:p>
                  </a:txBody>
                  <a:tcPr/>
                </a:tc>
                <a:extLst>
                  <a:ext uri="{0D108BD9-81ED-4DB2-BD59-A6C34878D82A}">
                    <a16:rowId xmlns:a16="http://schemas.microsoft.com/office/drawing/2014/main" val="1890781084"/>
                  </a:ext>
                </a:extLst>
              </a:tr>
              <a:tr h="370840">
                <a:tc>
                  <a:txBody>
                    <a:bodyPr/>
                    <a:lstStyle/>
                    <a:p>
                      <a:r>
                        <a:rPr lang="de-DE" sz="1000" b="1"/>
                        <a:t>NDR 2 - 2017-01-30 12:15:00</a:t>
                      </a:r>
                      <a:r>
                        <a:rPr lang="de-DE" sz="1000"/>
                        <a:t>
Der schiefste Turm der Welt steht in ... genau: Ostfriesland! 😜</a:t>
                      </a:r>
                      <a:endParaRPr lang="en-US" sz="1000"/>
                    </a:p>
                  </a:txBody>
                  <a:tcPr/>
                </a:tc>
                <a:tc>
                  <a:txBody>
                    <a:bodyPr/>
                    <a:lstStyle/>
                    <a:p>
                      <a:r>
                        <a:rPr lang="en-US" sz="1000"/>
                        <a:t>122950</a:t>
                      </a:r>
                    </a:p>
                  </a:txBody>
                  <a:tcPr/>
                </a:tc>
                <a:tc>
                  <a:txBody>
                    <a:bodyPr/>
                    <a:lstStyle/>
                    <a:p>
                      <a:r>
                        <a:rPr lang="en-US" sz="1000"/>
                        <a:t>0</a:t>
                      </a:r>
                    </a:p>
                  </a:txBody>
                  <a:tcPr/>
                </a:tc>
                <a:tc>
                  <a:txBody>
                    <a:bodyPr/>
                    <a:lstStyle/>
                    <a:p>
                      <a:r>
                        <a:rPr lang="en-US" sz="1000"/>
                        <a:t>243131</a:t>
                      </a:r>
                    </a:p>
                  </a:txBody>
                  <a:tcPr/>
                </a:tc>
                <a:tc>
                  <a:txBody>
                    <a:bodyPr/>
                    <a:lstStyle/>
                    <a:p>
                      <a:r>
                        <a:rPr lang="en-US" sz="1000"/>
                        <a:t>00:31</a:t>
                      </a:r>
                    </a:p>
                  </a:txBody>
                  <a:tcPr/>
                </a:tc>
                <a:tc>
                  <a:txBody>
                    <a:bodyPr/>
                    <a:lstStyle/>
                    <a:p>
                      <a:r>
                        <a:rPr lang="en-US" sz="1000"/>
                        <a:t>26%</a:t>
                      </a:r>
                    </a:p>
                  </a:txBody>
                  <a:tcPr/>
                </a:tc>
                <a:tc>
                  <a:txBody>
                    <a:bodyPr/>
                    <a:lstStyle/>
                    <a:p>
                      <a:r>
                        <a:rPr lang="en-US" sz="1000"/>
                        <a:t>0</a:t>
                      </a:r>
                    </a:p>
                  </a:txBody>
                  <a:tcPr/>
                </a:tc>
                <a:tc>
                  <a:txBody>
                    <a:bodyPr/>
                    <a:lstStyle/>
                    <a:p>
                      <a:r>
                        <a:rPr lang="en-US" sz="1000"/>
                        <a:t>101995</a:t>
                      </a:r>
                    </a:p>
                  </a:txBody>
                  <a:tcPr/>
                </a:tc>
                <a:tc>
                  <a:txBody>
                    <a:bodyPr/>
                    <a:lstStyle/>
                    <a:p>
                      <a:r>
                        <a:rPr lang="en-US" sz="1000"/>
                        <a:t>141136</a:t>
                      </a:r>
                    </a:p>
                  </a:txBody>
                  <a:tcPr/>
                </a:tc>
                <a:tc>
                  <a:txBody>
                    <a:bodyPr/>
                    <a:lstStyle/>
                    <a:p>
                      <a:r>
                        <a:rPr lang="en-US" sz="1000"/>
                        <a:t>548396</a:t>
                      </a:r>
                    </a:p>
                  </a:txBody>
                  <a:tcPr/>
                </a:tc>
                <a:tc>
                  <a:txBody>
                    <a:bodyPr/>
                    <a:lstStyle/>
                    <a:p>
                      <a:r>
                        <a:rPr lang="en-US" sz="1000"/>
                        <a:t>6913</a:t>
                      </a:r>
                    </a:p>
                  </a:txBody>
                  <a:tcPr/>
                </a:tc>
                <a:tc>
                  <a:txBody>
                    <a:bodyPr/>
                    <a:lstStyle/>
                    <a:p>
                      <a:r>
                        <a:rPr lang="en-US" sz="1000"/>
                        <a:t>1109</a:t>
                      </a:r>
                    </a:p>
                  </a:txBody>
                  <a:tcPr/>
                </a:tc>
                <a:tc>
                  <a:txBody>
                    <a:bodyPr/>
                    <a:lstStyle/>
                    <a:p>
                      <a:r>
                        <a:rPr lang="en-US" sz="1000"/>
                        <a:t>1745</a:t>
                      </a:r>
                    </a:p>
                  </a:txBody>
                  <a:tcPr/>
                </a:tc>
                <a:extLst>
                  <a:ext uri="{0D108BD9-81ED-4DB2-BD59-A6C34878D82A}">
                    <a16:rowId xmlns:a16="http://schemas.microsoft.com/office/drawing/2014/main" val="1379343890"/>
                  </a:ext>
                </a:extLst>
              </a:tr>
              <a:tr h="370840">
                <a:tc>
                  <a:txBody>
                    <a:bodyPr/>
                    <a:lstStyle/>
                    <a:p>
                      <a:r>
                        <a:rPr lang="de-DE" sz="1000" b="1"/>
                        <a:t>NDR 2 - 2017-04-05 07:36:53</a:t>
                      </a:r>
                      <a:r>
                        <a:rPr lang="de-DE" sz="1000"/>
                        <a:t>
Report Mainz berichtet über heimlich gedrehte Aufnahmen im Erlebnis-Zoo Hannover. Tierschützer von PETA Deutschland kritisieren, wie das Personal jungen Elefanten Kunststückchen beibringt.</a:t>
                      </a:r>
                      <a:endParaRPr lang="en-US" sz="1000"/>
                    </a:p>
                  </a:txBody>
                  <a:tcPr/>
                </a:tc>
                <a:tc>
                  <a:txBody>
                    <a:bodyPr/>
                    <a:lstStyle/>
                    <a:p>
                      <a:r>
                        <a:rPr lang="en-US" sz="1000"/>
                        <a:t>101836</a:t>
                      </a:r>
                    </a:p>
                  </a:txBody>
                  <a:tcPr/>
                </a:tc>
                <a:tc>
                  <a:txBody>
                    <a:bodyPr/>
                    <a:lstStyle/>
                    <a:p>
                      <a:r>
                        <a:rPr lang="en-US" sz="1000"/>
                        <a:t>0</a:t>
                      </a:r>
                    </a:p>
                  </a:txBody>
                  <a:tcPr/>
                </a:tc>
                <a:tc>
                  <a:txBody>
                    <a:bodyPr/>
                    <a:lstStyle/>
                    <a:p>
                      <a:r>
                        <a:rPr lang="en-US" sz="1000"/>
                        <a:t>160941</a:t>
                      </a:r>
                    </a:p>
                  </a:txBody>
                  <a:tcPr/>
                </a:tc>
                <a:tc>
                  <a:txBody>
                    <a:bodyPr/>
                    <a:lstStyle/>
                    <a:p>
                      <a:r>
                        <a:rPr lang="en-US" sz="1000"/>
                        <a:t>01:09</a:t>
                      </a:r>
                    </a:p>
                  </a:txBody>
                  <a:tcPr/>
                </a:tc>
                <a:tc>
                  <a:txBody>
                    <a:bodyPr/>
                    <a:lstStyle/>
                    <a:p>
                      <a:r>
                        <a:rPr lang="en-US" sz="1000"/>
                        <a:t>20%</a:t>
                      </a:r>
                    </a:p>
                  </a:txBody>
                  <a:tcPr/>
                </a:tc>
                <a:tc>
                  <a:txBody>
                    <a:bodyPr/>
                    <a:lstStyle/>
                    <a:p>
                      <a:r>
                        <a:rPr lang="en-US" sz="1000"/>
                        <a:t>0</a:t>
                      </a:r>
                    </a:p>
                  </a:txBody>
                  <a:tcPr/>
                </a:tc>
                <a:tc>
                  <a:txBody>
                    <a:bodyPr/>
                    <a:lstStyle/>
                    <a:p>
                      <a:r>
                        <a:rPr lang="en-US" sz="1000"/>
                        <a:t>80173</a:t>
                      </a:r>
                    </a:p>
                  </a:txBody>
                  <a:tcPr/>
                </a:tc>
                <a:tc>
                  <a:txBody>
                    <a:bodyPr/>
                    <a:lstStyle/>
                    <a:p>
                      <a:r>
                        <a:rPr lang="en-US" sz="1000"/>
                        <a:t>80768</a:t>
                      </a:r>
                    </a:p>
                  </a:txBody>
                  <a:tcPr/>
                </a:tc>
                <a:tc>
                  <a:txBody>
                    <a:bodyPr/>
                    <a:lstStyle/>
                    <a:p>
                      <a:r>
                        <a:rPr lang="en-US" sz="1000"/>
                        <a:t>625463</a:t>
                      </a:r>
                    </a:p>
                  </a:txBody>
                  <a:tcPr/>
                </a:tc>
                <a:tc>
                  <a:txBody>
                    <a:bodyPr/>
                    <a:lstStyle/>
                    <a:p>
                      <a:r>
                        <a:rPr lang="en-US" sz="1000"/>
                        <a:t>665</a:t>
                      </a:r>
                    </a:p>
                  </a:txBody>
                  <a:tcPr/>
                </a:tc>
                <a:tc>
                  <a:txBody>
                    <a:bodyPr/>
                    <a:lstStyle/>
                    <a:p>
                      <a:r>
                        <a:rPr lang="en-US" sz="1000"/>
                        <a:t>2422</a:t>
                      </a:r>
                    </a:p>
                  </a:txBody>
                  <a:tcPr/>
                </a:tc>
                <a:tc>
                  <a:txBody>
                    <a:bodyPr/>
                    <a:lstStyle/>
                    <a:p>
                      <a:r>
                        <a:rPr lang="en-US" sz="1000"/>
                        <a:t>1547</a:t>
                      </a:r>
                    </a:p>
                  </a:txBody>
                  <a:tcPr/>
                </a:tc>
                <a:extLst>
                  <a:ext uri="{0D108BD9-81ED-4DB2-BD59-A6C34878D82A}">
                    <a16:rowId xmlns:a16="http://schemas.microsoft.com/office/drawing/2014/main" val="1117171268"/>
                  </a:ext>
                </a:extLst>
              </a:tr>
              <a:tr h="370840">
                <a:tc>
                  <a:txBody>
                    <a:bodyPr/>
                    <a:lstStyle/>
                    <a:p>
                      <a:r>
                        <a:rPr lang="de-DE" sz="1000" b="1"/>
                        <a:t>NDR 2 - 2017-05-20 16:27:15</a:t>
                      </a:r>
                      <a:r>
                        <a:rPr lang="de-DE" sz="1000"/>
                        <a:t>
Der Schlusspfiff bei HSV gegen VfL Wolfsburg aus unserer Sicht. Da hält es NDR 2 Reporter Alexander Bleick nicht mehr auf dem Sitz. 😉👍⚽️</a:t>
                      </a:r>
                      <a:endParaRPr lang="en-US" sz="1000"/>
                    </a:p>
                  </a:txBody>
                  <a:tcPr/>
                </a:tc>
                <a:tc>
                  <a:txBody>
                    <a:bodyPr/>
                    <a:lstStyle/>
                    <a:p>
                      <a:r>
                        <a:rPr lang="en-US" sz="1000"/>
                        <a:t>76752</a:t>
                      </a:r>
                    </a:p>
                  </a:txBody>
                  <a:tcPr/>
                </a:tc>
                <a:tc>
                  <a:txBody>
                    <a:bodyPr/>
                    <a:lstStyle/>
                    <a:p>
                      <a:r>
                        <a:rPr lang="en-US" sz="1000"/>
                        <a:t>0</a:t>
                      </a:r>
                    </a:p>
                  </a:txBody>
                  <a:tcPr/>
                </a:tc>
                <a:tc>
                  <a:txBody>
                    <a:bodyPr/>
                    <a:lstStyle/>
                    <a:p>
                      <a:r>
                        <a:rPr lang="en-US" sz="1000"/>
                        <a:t>149082</a:t>
                      </a:r>
                    </a:p>
                  </a:txBody>
                  <a:tcPr/>
                </a:tc>
                <a:tc>
                  <a:txBody>
                    <a:bodyPr/>
                    <a:lstStyle/>
                    <a:p>
                      <a:r>
                        <a:rPr lang="en-US" sz="1000"/>
                        <a:t>01:19</a:t>
                      </a:r>
                    </a:p>
                  </a:txBody>
                  <a:tcPr/>
                </a:tc>
                <a:tc>
                  <a:txBody>
                    <a:bodyPr/>
                    <a:lstStyle/>
                    <a:p>
                      <a:r>
                        <a:rPr lang="en-US" sz="1000"/>
                        <a:t>17%</a:t>
                      </a:r>
                    </a:p>
                  </a:txBody>
                  <a:tcPr/>
                </a:tc>
                <a:tc>
                  <a:txBody>
                    <a:bodyPr/>
                    <a:lstStyle/>
                    <a:p>
                      <a:r>
                        <a:rPr lang="en-US" sz="1000"/>
                        <a:t>0</a:t>
                      </a:r>
                    </a:p>
                  </a:txBody>
                  <a:tcPr/>
                </a:tc>
                <a:tc>
                  <a:txBody>
                    <a:bodyPr/>
                    <a:lstStyle/>
                    <a:p>
                      <a:r>
                        <a:rPr lang="en-US" sz="1000"/>
                        <a:t>56134</a:t>
                      </a:r>
                    </a:p>
                  </a:txBody>
                  <a:tcPr/>
                </a:tc>
                <a:tc>
                  <a:txBody>
                    <a:bodyPr/>
                    <a:lstStyle/>
                    <a:p>
                      <a:r>
                        <a:rPr lang="en-US" sz="1000"/>
                        <a:t>92948</a:t>
                      </a:r>
                    </a:p>
                  </a:txBody>
                  <a:tcPr/>
                </a:tc>
                <a:tc>
                  <a:txBody>
                    <a:bodyPr/>
                    <a:lstStyle/>
                    <a:p>
                      <a:r>
                        <a:rPr lang="en-US" sz="1000"/>
                        <a:t>326601</a:t>
                      </a:r>
                    </a:p>
                  </a:txBody>
                  <a:tcPr/>
                </a:tc>
                <a:tc>
                  <a:txBody>
                    <a:bodyPr/>
                    <a:lstStyle/>
                    <a:p>
                      <a:r>
                        <a:rPr lang="en-US" sz="1000"/>
                        <a:t>2639</a:t>
                      </a:r>
                    </a:p>
                  </a:txBody>
                  <a:tcPr/>
                </a:tc>
                <a:tc>
                  <a:txBody>
                    <a:bodyPr/>
                    <a:lstStyle/>
                    <a:p>
                      <a:r>
                        <a:rPr lang="en-US" sz="1000"/>
                        <a:t>204</a:t>
                      </a:r>
                    </a:p>
                  </a:txBody>
                  <a:tcPr/>
                </a:tc>
                <a:tc>
                  <a:txBody>
                    <a:bodyPr/>
                    <a:lstStyle/>
                    <a:p>
                      <a:r>
                        <a:rPr lang="en-US" sz="1000"/>
                        <a:t>319</a:t>
                      </a:r>
                    </a:p>
                  </a:txBody>
                  <a:tcPr/>
                </a:tc>
                <a:extLst>
                  <a:ext uri="{0D108BD9-81ED-4DB2-BD59-A6C34878D82A}">
                    <a16:rowId xmlns:a16="http://schemas.microsoft.com/office/drawing/2014/main" val="4078587390"/>
                  </a:ext>
                </a:extLst>
              </a:tr>
              <a:tr h="370840">
                <a:tc>
                  <a:txBody>
                    <a:bodyPr/>
                    <a:lstStyle/>
                    <a:p>
                      <a:r>
                        <a:rPr lang="de-DE" sz="1000" b="1"/>
                        <a:t>NDR 2 - 2017-04-25 17:35:46</a:t>
                      </a:r>
                      <a:r>
                        <a:rPr lang="de-DE" sz="1000"/>
                        <a:t>
Na, wer erinnert sich?
Hier geht's zur NDR Debatte "Wer bestimmt, was Kinder lernen?" ➡ ndr.de/lernen122.html</a:t>
                      </a:r>
                      <a:endParaRPr lang="en-US" sz="1000"/>
                    </a:p>
                  </a:txBody>
                  <a:tcPr/>
                </a:tc>
                <a:tc>
                  <a:txBody>
                    <a:bodyPr/>
                    <a:lstStyle/>
                    <a:p>
                      <a:r>
                        <a:rPr lang="en-US" sz="1000"/>
                        <a:t>56542</a:t>
                      </a:r>
                    </a:p>
                  </a:txBody>
                  <a:tcPr/>
                </a:tc>
                <a:tc>
                  <a:txBody>
                    <a:bodyPr/>
                    <a:lstStyle/>
                    <a:p>
                      <a:r>
                        <a:rPr lang="en-US" sz="1000"/>
                        <a:t>0</a:t>
                      </a:r>
                    </a:p>
                  </a:txBody>
                  <a:tcPr/>
                </a:tc>
                <a:tc>
                  <a:txBody>
                    <a:bodyPr/>
                    <a:lstStyle/>
                    <a:p>
                      <a:r>
                        <a:rPr lang="en-US" sz="1000"/>
                        <a:t>113575</a:t>
                      </a:r>
                    </a:p>
                  </a:txBody>
                  <a:tcPr/>
                </a:tc>
                <a:tc>
                  <a:txBody>
                    <a:bodyPr/>
                    <a:lstStyle/>
                    <a:p>
                      <a:r>
                        <a:rPr lang="en-US" sz="1000"/>
                        <a:t>01:19</a:t>
                      </a:r>
                    </a:p>
                  </a:txBody>
                  <a:tcPr/>
                </a:tc>
                <a:tc>
                  <a:txBody>
                    <a:bodyPr/>
                    <a:lstStyle/>
                    <a:p>
                      <a:r>
                        <a:rPr lang="en-US" sz="1000"/>
                        <a:t>18%</a:t>
                      </a:r>
                    </a:p>
                  </a:txBody>
                  <a:tcPr/>
                </a:tc>
                <a:tc>
                  <a:txBody>
                    <a:bodyPr/>
                    <a:lstStyle/>
                    <a:p>
                      <a:r>
                        <a:rPr lang="en-US" sz="1000"/>
                        <a:t>0</a:t>
                      </a:r>
                    </a:p>
                  </a:txBody>
                  <a:tcPr/>
                </a:tc>
                <a:tc>
                  <a:txBody>
                    <a:bodyPr/>
                    <a:lstStyle/>
                    <a:p>
                      <a:r>
                        <a:rPr lang="en-US" sz="1000"/>
                        <a:t>96847</a:t>
                      </a:r>
                    </a:p>
                  </a:txBody>
                  <a:tcPr/>
                </a:tc>
                <a:tc>
                  <a:txBody>
                    <a:bodyPr/>
                    <a:lstStyle/>
                    <a:p>
                      <a:r>
                        <a:rPr lang="en-US" sz="1000"/>
                        <a:t>16728</a:t>
                      </a:r>
                    </a:p>
                  </a:txBody>
                  <a:tcPr/>
                </a:tc>
                <a:tc>
                  <a:txBody>
                    <a:bodyPr/>
                    <a:lstStyle/>
                    <a:p>
                      <a:r>
                        <a:rPr lang="en-US" sz="1000"/>
                        <a:t>324012</a:t>
                      </a:r>
                    </a:p>
                  </a:txBody>
                  <a:tcPr/>
                </a:tc>
                <a:tc>
                  <a:txBody>
                    <a:bodyPr/>
                    <a:lstStyle/>
                    <a:p>
                      <a:r>
                        <a:rPr lang="en-US" sz="1000"/>
                        <a:t>1713</a:t>
                      </a:r>
                    </a:p>
                  </a:txBody>
                  <a:tcPr/>
                </a:tc>
                <a:tc>
                  <a:txBody>
                    <a:bodyPr/>
                    <a:lstStyle/>
                    <a:p>
                      <a:r>
                        <a:rPr lang="en-US" sz="1000"/>
                        <a:t>1197</a:t>
                      </a:r>
                    </a:p>
                  </a:txBody>
                  <a:tcPr/>
                </a:tc>
                <a:tc>
                  <a:txBody>
                    <a:bodyPr/>
                    <a:lstStyle/>
                    <a:p>
                      <a:r>
                        <a:rPr lang="en-US" sz="1000"/>
                        <a:t>313</a:t>
                      </a:r>
                    </a:p>
                  </a:txBody>
                  <a:tcPr/>
                </a:tc>
                <a:extLst>
                  <a:ext uri="{0D108BD9-81ED-4DB2-BD59-A6C34878D82A}">
                    <a16:rowId xmlns:a16="http://schemas.microsoft.com/office/drawing/2014/main" val="751847427"/>
                  </a:ext>
                </a:extLst>
              </a:tr>
            </a:tbl>
          </a:graphicData>
        </a:graphic>
      </p:graphicFrame>
      <p:sp>
        <p:nvSpPr>
          <p:cNvPr id="4" name="Text Placeholder 3">
            <a:extLst>
              <a:ext uri="{FF2B5EF4-FFF2-40B4-BE49-F238E27FC236}">
                <a16:creationId xmlns:a16="http://schemas.microsoft.com/office/drawing/2014/main" id="{62125CC3-EF52-45B4-90A8-36D9AF579494}"/>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3047415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260BD-2B7D-49AD-9946-3E218C94D3ED}"/>
              </a:ext>
            </a:extLst>
          </p:cNvPr>
          <p:cNvSpPr>
            <a:spLocks noGrp="1"/>
          </p:cNvSpPr>
          <p:nvPr>
            <p:ph type="title"/>
          </p:nvPr>
        </p:nvSpPr>
        <p:spPr/>
        <p:txBody>
          <a:bodyPr/>
          <a:lstStyle/>
          <a:p>
            <a:r>
              <a:rPr lang="de-DE"/>
              <a:t>Eigene Videos - Crossposts (nur Ersteller) - Export </a:t>
            </a:r>
            <a:endParaRPr lang="en-US"/>
          </a:p>
        </p:txBody>
      </p:sp>
      <p:graphicFrame>
        <p:nvGraphicFramePr>
          <p:cNvPr id="5" name="Table Placeholder 4">
            <a:extLst>
              <a:ext uri="{FF2B5EF4-FFF2-40B4-BE49-F238E27FC236}">
                <a16:creationId xmlns:a16="http://schemas.microsoft.com/office/drawing/2014/main" id="{BE1F0B5D-1D56-426D-A4DE-1A922B667CE6}"/>
              </a:ext>
            </a:extLst>
          </p:cNvPr>
          <p:cNvGraphicFramePr>
            <a:graphicFrameLocks noGrp="1"/>
          </p:cNvGraphicFramePr>
          <p:nvPr>
            <p:ph type="tbl" sz="quarter" idx="13"/>
            <p:extLst>
              <p:ext uri="{D42A27DB-BD31-4B8C-83A1-F6EECF244321}">
                <p14:modId xmlns:p14="http://schemas.microsoft.com/office/powerpoint/2010/main" val="2440319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81074654"/>
                    </a:ext>
                  </a:extLst>
                </a:gridCol>
                <a:gridCol w="493776">
                  <a:extLst>
                    <a:ext uri="{9D8B030D-6E8A-4147-A177-3AD203B41FA5}">
                      <a16:colId xmlns:a16="http://schemas.microsoft.com/office/drawing/2014/main" val="1536548935"/>
                    </a:ext>
                  </a:extLst>
                </a:gridCol>
                <a:gridCol w="411480">
                  <a:extLst>
                    <a:ext uri="{9D8B030D-6E8A-4147-A177-3AD203B41FA5}">
                      <a16:colId xmlns:a16="http://schemas.microsoft.com/office/drawing/2014/main" val="1544667678"/>
                    </a:ext>
                  </a:extLst>
                </a:gridCol>
                <a:gridCol w="411480">
                  <a:extLst>
                    <a:ext uri="{9D8B030D-6E8A-4147-A177-3AD203B41FA5}">
                      <a16:colId xmlns:a16="http://schemas.microsoft.com/office/drawing/2014/main" val="433684861"/>
                    </a:ext>
                  </a:extLst>
                </a:gridCol>
                <a:gridCol w="246888">
                  <a:extLst>
                    <a:ext uri="{9D8B030D-6E8A-4147-A177-3AD203B41FA5}">
                      <a16:colId xmlns:a16="http://schemas.microsoft.com/office/drawing/2014/main" val="3809702015"/>
                    </a:ext>
                  </a:extLst>
                </a:gridCol>
                <a:gridCol w="658368">
                  <a:extLst>
                    <a:ext uri="{9D8B030D-6E8A-4147-A177-3AD203B41FA5}">
                      <a16:colId xmlns:a16="http://schemas.microsoft.com/office/drawing/2014/main" val="1008474081"/>
                    </a:ext>
                  </a:extLst>
                </a:gridCol>
                <a:gridCol w="576072">
                  <a:extLst>
                    <a:ext uri="{9D8B030D-6E8A-4147-A177-3AD203B41FA5}">
                      <a16:colId xmlns:a16="http://schemas.microsoft.com/office/drawing/2014/main" val="134754997"/>
                    </a:ext>
                  </a:extLst>
                </a:gridCol>
                <a:gridCol w="576072">
                  <a:extLst>
                    <a:ext uri="{9D8B030D-6E8A-4147-A177-3AD203B41FA5}">
                      <a16:colId xmlns:a16="http://schemas.microsoft.com/office/drawing/2014/main" val="2380028807"/>
                    </a:ext>
                  </a:extLst>
                </a:gridCol>
                <a:gridCol w="411480">
                  <a:extLst>
                    <a:ext uri="{9D8B030D-6E8A-4147-A177-3AD203B41FA5}">
                      <a16:colId xmlns:a16="http://schemas.microsoft.com/office/drawing/2014/main" val="1781129976"/>
                    </a:ext>
                  </a:extLst>
                </a:gridCol>
                <a:gridCol w="658368">
                  <a:extLst>
                    <a:ext uri="{9D8B030D-6E8A-4147-A177-3AD203B41FA5}">
                      <a16:colId xmlns:a16="http://schemas.microsoft.com/office/drawing/2014/main" val="2308473158"/>
                    </a:ext>
                  </a:extLst>
                </a:gridCol>
                <a:gridCol w="329184">
                  <a:extLst>
                    <a:ext uri="{9D8B030D-6E8A-4147-A177-3AD203B41FA5}">
                      <a16:colId xmlns:a16="http://schemas.microsoft.com/office/drawing/2014/main" val="2204385702"/>
                    </a:ext>
                  </a:extLst>
                </a:gridCol>
                <a:gridCol w="493776">
                  <a:extLst>
                    <a:ext uri="{9D8B030D-6E8A-4147-A177-3AD203B41FA5}">
                      <a16:colId xmlns:a16="http://schemas.microsoft.com/office/drawing/2014/main" val="426704793"/>
                    </a:ext>
                  </a:extLst>
                </a:gridCol>
                <a:gridCol w="329184">
                  <a:extLst>
                    <a:ext uri="{9D8B030D-6E8A-4147-A177-3AD203B41FA5}">
                      <a16:colId xmlns:a16="http://schemas.microsoft.com/office/drawing/2014/main" val="3719658316"/>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852450980"/>
                  </a:ext>
                </a:extLst>
              </a:tr>
              <a:tr h="370840">
                <a:tc>
                  <a:txBody>
                    <a:bodyPr/>
                    <a:lstStyle/>
                    <a:p>
                      <a:r>
                        <a:rPr lang="de-DE" sz="1000" b="1"/>
                        <a:t>NDR 2 - 2017-04-29 12:02:19</a:t>
                      </a:r>
                      <a:r>
                        <a:rPr lang="de-DE" sz="1000"/>
                        <a:t>
EXKLUSIV 😉! Eintracht Braunschweig-Fan Bosse steht auch auf SV Werder Bremen und glaubt an einen Sieg heute!
⚽️⚽️📻 Jedes Tor sofort ins Ohr in der Bundesligashow ab 15:30 Uhr</a:t>
                      </a:r>
                      <a:endParaRPr lang="en-US" sz="1000"/>
                    </a:p>
                  </a:txBody>
                  <a:tcPr/>
                </a:tc>
                <a:tc>
                  <a:txBody>
                    <a:bodyPr/>
                    <a:lstStyle/>
                    <a:p>
                      <a:r>
                        <a:rPr lang="en-US" sz="1000"/>
                        <a:t>1502</a:t>
                      </a:r>
                    </a:p>
                  </a:txBody>
                  <a:tcPr/>
                </a:tc>
                <a:tc>
                  <a:txBody>
                    <a:bodyPr/>
                    <a:lstStyle/>
                    <a:p>
                      <a:r>
                        <a:rPr lang="en-US" sz="1000"/>
                        <a:t>0</a:t>
                      </a:r>
                    </a:p>
                  </a:txBody>
                  <a:tcPr/>
                </a:tc>
                <a:tc>
                  <a:txBody>
                    <a:bodyPr/>
                    <a:lstStyle/>
                    <a:p>
                      <a:r>
                        <a:rPr lang="en-US" sz="1000"/>
                        <a:t>5600</a:t>
                      </a:r>
                    </a:p>
                  </a:txBody>
                  <a:tcPr/>
                </a:tc>
                <a:tc>
                  <a:txBody>
                    <a:bodyPr/>
                    <a:lstStyle/>
                    <a:p>
                      <a:r>
                        <a:rPr lang="en-US" sz="1000"/>
                        <a:t>00:29</a:t>
                      </a:r>
                    </a:p>
                  </a:txBody>
                  <a:tcPr/>
                </a:tc>
                <a:tc>
                  <a:txBody>
                    <a:bodyPr/>
                    <a:lstStyle/>
                    <a:p>
                      <a:r>
                        <a:rPr lang="en-US" sz="1000"/>
                        <a:t>14%</a:t>
                      </a:r>
                    </a:p>
                  </a:txBody>
                  <a:tcPr/>
                </a:tc>
                <a:tc>
                  <a:txBody>
                    <a:bodyPr/>
                    <a:lstStyle/>
                    <a:p>
                      <a:r>
                        <a:rPr lang="en-US" sz="1000"/>
                        <a:t>322</a:t>
                      </a:r>
                    </a:p>
                  </a:txBody>
                  <a:tcPr/>
                </a:tc>
                <a:tc>
                  <a:txBody>
                    <a:bodyPr/>
                    <a:lstStyle/>
                    <a:p>
                      <a:r>
                        <a:rPr lang="en-US" sz="1000"/>
                        <a:t>5277</a:t>
                      </a:r>
                    </a:p>
                  </a:txBody>
                  <a:tcPr/>
                </a:tc>
                <a:tc>
                  <a:txBody>
                    <a:bodyPr/>
                    <a:lstStyle/>
                    <a:p>
                      <a:r>
                        <a:rPr lang="en-US" sz="1000"/>
                        <a:t>1</a:t>
                      </a:r>
                    </a:p>
                  </a:txBody>
                  <a:tcPr/>
                </a:tc>
                <a:tc>
                  <a:txBody>
                    <a:bodyPr/>
                    <a:lstStyle/>
                    <a:p>
                      <a:r>
                        <a:rPr lang="en-US" sz="1000"/>
                        <a:t>16375</a:t>
                      </a:r>
                    </a:p>
                  </a:txBody>
                  <a:tcPr/>
                </a:tc>
                <a:tc>
                  <a:txBody>
                    <a:bodyPr/>
                    <a:lstStyle/>
                    <a:p>
                      <a:r>
                        <a:rPr lang="en-US" sz="1000"/>
                        <a:t>46</a:t>
                      </a:r>
                    </a:p>
                  </a:txBody>
                  <a:tcPr/>
                </a:tc>
                <a:tc>
                  <a:txBody>
                    <a:bodyPr/>
                    <a:lstStyle/>
                    <a:p>
                      <a:r>
                        <a:rPr lang="en-US" sz="1000"/>
                        <a:t>4</a:t>
                      </a:r>
                    </a:p>
                  </a:txBody>
                  <a:tcPr/>
                </a:tc>
                <a:tc>
                  <a:txBody>
                    <a:bodyPr/>
                    <a:lstStyle/>
                    <a:p>
                      <a:r>
                        <a:rPr lang="en-US" sz="1000"/>
                        <a:t>2</a:t>
                      </a:r>
                    </a:p>
                  </a:txBody>
                  <a:tcPr/>
                </a:tc>
                <a:extLst>
                  <a:ext uri="{0D108BD9-81ED-4DB2-BD59-A6C34878D82A}">
                    <a16:rowId xmlns:a16="http://schemas.microsoft.com/office/drawing/2014/main" val="4181267553"/>
                  </a:ext>
                </a:extLst>
              </a:tr>
              <a:tr h="370840">
                <a:tc>
                  <a:txBody>
                    <a:bodyPr/>
                    <a:lstStyle/>
                    <a:p>
                      <a:r>
                        <a:rPr lang="en-US" sz="1000" b="1"/>
                        <a:t>NDR 2 - 2017-05-12 17:30:00</a:t>
                      </a:r>
                      <a:r>
                        <a:rPr lang="en-US" sz="1000"/>
                        <a:t>
Bleibt Claudio Pizarro in Bremen? Punktet der HSV auf Schalke? Macht der VfL Wolfsburg gegen Gladbach alles klar? #bulishow</a:t>
                      </a:r>
                    </a:p>
                  </a:txBody>
                  <a:tcPr/>
                </a:tc>
                <a:tc>
                  <a:txBody>
                    <a:bodyPr/>
                    <a:lstStyle/>
                    <a:p>
                      <a:r>
                        <a:rPr lang="en-US" sz="1000"/>
                        <a:t>1301</a:t>
                      </a:r>
                    </a:p>
                  </a:txBody>
                  <a:tcPr/>
                </a:tc>
                <a:tc>
                  <a:txBody>
                    <a:bodyPr/>
                    <a:lstStyle/>
                    <a:p>
                      <a:r>
                        <a:rPr lang="en-US" sz="1000"/>
                        <a:t>0</a:t>
                      </a:r>
                    </a:p>
                  </a:txBody>
                  <a:tcPr/>
                </a:tc>
                <a:tc>
                  <a:txBody>
                    <a:bodyPr/>
                    <a:lstStyle/>
                    <a:p>
                      <a:r>
                        <a:rPr lang="en-US" sz="1000"/>
                        <a:t>6961</a:t>
                      </a:r>
                    </a:p>
                  </a:txBody>
                  <a:tcPr/>
                </a:tc>
                <a:tc>
                  <a:txBody>
                    <a:bodyPr/>
                    <a:lstStyle/>
                    <a:p>
                      <a:r>
                        <a:rPr lang="en-US" sz="1000"/>
                        <a:t>00:39</a:t>
                      </a:r>
                    </a:p>
                  </a:txBody>
                  <a:tcPr/>
                </a:tc>
                <a:tc>
                  <a:txBody>
                    <a:bodyPr/>
                    <a:lstStyle/>
                    <a:p>
                      <a:r>
                        <a:rPr lang="en-US" sz="1000"/>
                        <a:t>8%</a:t>
                      </a:r>
                    </a:p>
                  </a:txBody>
                  <a:tcPr/>
                </a:tc>
                <a:tc>
                  <a:txBody>
                    <a:bodyPr/>
                    <a:lstStyle/>
                    <a:p>
                      <a:r>
                        <a:rPr lang="en-US" sz="1000"/>
                        <a:t>522</a:t>
                      </a:r>
                    </a:p>
                  </a:txBody>
                  <a:tcPr/>
                </a:tc>
                <a:tc>
                  <a:txBody>
                    <a:bodyPr/>
                    <a:lstStyle/>
                    <a:p>
                      <a:r>
                        <a:rPr lang="en-US" sz="1000"/>
                        <a:t>6438</a:t>
                      </a:r>
                    </a:p>
                  </a:txBody>
                  <a:tcPr/>
                </a:tc>
                <a:tc>
                  <a:txBody>
                    <a:bodyPr/>
                    <a:lstStyle/>
                    <a:p>
                      <a:r>
                        <a:rPr lang="en-US" sz="1000"/>
                        <a:t>1</a:t>
                      </a:r>
                    </a:p>
                  </a:txBody>
                  <a:tcPr/>
                </a:tc>
                <a:tc>
                  <a:txBody>
                    <a:bodyPr/>
                    <a:lstStyle/>
                    <a:p>
                      <a:r>
                        <a:rPr lang="en-US" sz="1000"/>
                        <a:t>21657</a:t>
                      </a:r>
                    </a:p>
                  </a:txBody>
                  <a:tcPr/>
                </a:tc>
                <a:tc>
                  <a:txBody>
                    <a:bodyPr/>
                    <a:lstStyle/>
                    <a:p>
                      <a:r>
                        <a:rPr lang="en-US" sz="1000"/>
                        <a:t>23</a:t>
                      </a:r>
                    </a:p>
                  </a:txBody>
                  <a:tcPr/>
                </a:tc>
                <a:tc>
                  <a:txBody>
                    <a:bodyPr/>
                    <a:lstStyle/>
                    <a:p>
                      <a:r>
                        <a:rPr lang="en-US" sz="1000"/>
                        <a:t>6</a:t>
                      </a:r>
                    </a:p>
                  </a:txBody>
                  <a:tcPr/>
                </a:tc>
                <a:tc>
                  <a:txBody>
                    <a:bodyPr/>
                    <a:lstStyle/>
                    <a:p>
                      <a:r>
                        <a:rPr lang="en-US" sz="1000"/>
                        <a:t>2</a:t>
                      </a:r>
                    </a:p>
                  </a:txBody>
                  <a:tcPr/>
                </a:tc>
                <a:extLst>
                  <a:ext uri="{0D108BD9-81ED-4DB2-BD59-A6C34878D82A}">
                    <a16:rowId xmlns:a16="http://schemas.microsoft.com/office/drawing/2014/main" val="1936368889"/>
                  </a:ext>
                </a:extLst>
              </a:tr>
              <a:tr h="370840">
                <a:tc>
                  <a:txBody>
                    <a:bodyPr/>
                    <a:lstStyle/>
                    <a:p>
                      <a:r>
                        <a:rPr lang="de-DE" sz="1000" b="1"/>
                        <a:t>NDR 2 - 2017-05-06 12:19:34</a:t>
                      </a:r>
                      <a:r>
                        <a:rPr lang="de-DE" sz="1000"/>
                        <a:t>
Unser Reporter Thorsten Iffland vor dem Spiel Eintracht Frankfurt - VfL Wolfsburg mit seiner Einschätzung. Mehr ab 15 Uhr in der NDR 2 Bundesligashow.</a:t>
                      </a:r>
                      <a:endParaRPr lang="en-US" sz="1000"/>
                    </a:p>
                  </a:txBody>
                  <a:tcPr/>
                </a:tc>
                <a:tc>
                  <a:txBody>
                    <a:bodyPr/>
                    <a:lstStyle/>
                    <a:p>
                      <a:r>
                        <a:rPr lang="en-US" sz="1000"/>
                        <a:t>1096</a:t>
                      </a:r>
                    </a:p>
                  </a:txBody>
                  <a:tcPr/>
                </a:tc>
                <a:tc>
                  <a:txBody>
                    <a:bodyPr/>
                    <a:lstStyle/>
                    <a:p>
                      <a:r>
                        <a:rPr lang="en-US" sz="1000"/>
                        <a:t>0</a:t>
                      </a:r>
                    </a:p>
                  </a:txBody>
                  <a:tcPr/>
                </a:tc>
                <a:tc>
                  <a:txBody>
                    <a:bodyPr/>
                    <a:lstStyle/>
                    <a:p>
                      <a:r>
                        <a:rPr lang="en-US" sz="1000"/>
                        <a:t>7242</a:t>
                      </a:r>
                    </a:p>
                  </a:txBody>
                  <a:tcPr/>
                </a:tc>
                <a:tc>
                  <a:txBody>
                    <a:bodyPr/>
                    <a:lstStyle/>
                    <a:p>
                      <a:r>
                        <a:rPr lang="en-US" sz="1000"/>
                        <a:t>00:52</a:t>
                      </a:r>
                    </a:p>
                  </a:txBody>
                  <a:tcPr/>
                </a:tc>
                <a:tc>
                  <a:txBody>
                    <a:bodyPr/>
                    <a:lstStyle/>
                    <a:p>
                      <a:r>
                        <a:rPr lang="en-US" sz="1000"/>
                        <a:t>8%</a:t>
                      </a:r>
                    </a:p>
                  </a:txBody>
                  <a:tcPr/>
                </a:tc>
                <a:tc>
                  <a:txBody>
                    <a:bodyPr/>
                    <a:lstStyle/>
                    <a:p>
                      <a:r>
                        <a:rPr lang="en-US" sz="1000"/>
                        <a:t>610</a:t>
                      </a:r>
                    </a:p>
                  </a:txBody>
                  <a:tcPr/>
                </a:tc>
                <a:tc>
                  <a:txBody>
                    <a:bodyPr/>
                    <a:lstStyle/>
                    <a:p>
                      <a:r>
                        <a:rPr lang="en-US" sz="1000"/>
                        <a:t>6504</a:t>
                      </a:r>
                    </a:p>
                  </a:txBody>
                  <a:tcPr/>
                </a:tc>
                <a:tc>
                  <a:txBody>
                    <a:bodyPr/>
                    <a:lstStyle/>
                    <a:p>
                      <a:r>
                        <a:rPr lang="en-US" sz="1000"/>
                        <a:t>128</a:t>
                      </a:r>
                    </a:p>
                  </a:txBody>
                  <a:tcPr/>
                </a:tc>
                <a:tc>
                  <a:txBody>
                    <a:bodyPr/>
                    <a:lstStyle/>
                    <a:p>
                      <a:r>
                        <a:rPr lang="en-US" sz="1000"/>
                        <a:t>20650</a:t>
                      </a:r>
                    </a:p>
                  </a:txBody>
                  <a:tcPr/>
                </a:tc>
                <a:tc>
                  <a:txBody>
                    <a:bodyPr/>
                    <a:lstStyle/>
                    <a:p>
                      <a:r>
                        <a:rPr lang="en-US" sz="1000"/>
                        <a:t>27</a:t>
                      </a:r>
                    </a:p>
                  </a:txBody>
                  <a:tcPr/>
                </a:tc>
                <a:tc>
                  <a:txBody>
                    <a:bodyPr/>
                    <a:lstStyle/>
                    <a:p>
                      <a:r>
                        <a:rPr lang="en-US" sz="1000"/>
                        <a:t>4</a:t>
                      </a:r>
                    </a:p>
                  </a:txBody>
                  <a:tcPr/>
                </a:tc>
                <a:tc>
                  <a:txBody>
                    <a:bodyPr/>
                    <a:lstStyle/>
                    <a:p>
                      <a:r>
                        <a:rPr lang="en-US" sz="1000"/>
                        <a:t>4</a:t>
                      </a:r>
                    </a:p>
                  </a:txBody>
                  <a:tcPr/>
                </a:tc>
                <a:extLst>
                  <a:ext uri="{0D108BD9-81ED-4DB2-BD59-A6C34878D82A}">
                    <a16:rowId xmlns:a16="http://schemas.microsoft.com/office/drawing/2014/main" val="2371148088"/>
                  </a:ext>
                </a:extLst>
              </a:tr>
            </a:tbl>
          </a:graphicData>
        </a:graphic>
      </p:graphicFrame>
      <p:sp>
        <p:nvSpPr>
          <p:cNvPr id="4" name="Text Placeholder 3">
            <a:extLst>
              <a:ext uri="{FF2B5EF4-FFF2-40B4-BE49-F238E27FC236}">
                <a16:creationId xmlns:a16="http://schemas.microsoft.com/office/drawing/2014/main" id="{0856BEE0-CD4B-4867-9E80-CDFDC6FA96A7}"/>
              </a:ext>
            </a:extLst>
          </p:cNvPr>
          <p:cNvSpPr>
            <a:spLocks noGrp="1"/>
          </p:cNvSpPr>
          <p:nvPr>
            <p:ph type="body" sz="quarter" idx="14"/>
          </p:nvPr>
        </p:nvSpPr>
        <p:spPr/>
        <p:txBody>
          <a:bodyPr/>
          <a:lstStyle/>
          <a:p>
            <a:r>
              <a:rPr lang="en-US"/>
              <a:t>01.01.2017 - 31.05.2017</a:t>
            </a:r>
          </a:p>
        </p:txBody>
      </p:sp>
    </p:spTree>
    <p:extLst>
      <p:ext uri="{BB962C8B-B14F-4D97-AF65-F5344CB8AC3E}">
        <p14:creationId xmlns:p14="http://schemas.microsoft.com/office/powerpoint/2010/main" val="29115632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1748</Words>
  <Application>Microsoft Office PowerPoint</Application>
  <PresentationFormat>On-screen Show (4:3)</PresentationFormat>
  <Paragraphs>866</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MeFo - Facebook - Social Media - Evaluation</vt:lpstr>
      <vt:lpstr>Profil - Potenz.Reichw.,Aktive Nutzer,I-Rate,Fans</vt:lpstr>
      <vt:lpstr>Anzahl Post, Reaktionen (Kommentare, Shares, Likes) - FB Insights</vt:lpstr>
      <vt:lpstr>Profil - Fans</vt:lpstr>
      <vt:lpstr>Profil - Potenzielle Reichweite</vt:lpstr>
      <vt:lpstr>Profil - Aktive Nutzer</vt:lpstr>
      <vt:lpstr>Profil - Video-Starts ab 10 Sek.</vt:lpstr>
      <vt:lpstr>Profil - Durchschnitt Potenzi. Reichweite pro Tag</vt:lpstr>
      <vt:lpstr>Distributionstyp - FB Insights</vt:lpstr>
      <vt:lpstr>Distributionstyp - Tabelle - FB Insights</vt:lpstr>
      <vt:lpstr>Eigene Posts - Shares - Export</vt:lpstr>
      <vt:lpstr>Eigene Posts - Kommentare - Export</vt:lpstr>
      <vt:lpstr>Eigene Posts - Links - Export - 1 of 2</vt:lpstr>
      <vt:lpstr>Eigene Posts - Links - Export - 2 of 2</vt:lpstr>
      <vt:lpstr>Eigene Posts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4</vt:lpstr>
      <vt:lpstr>Eigene Posts - I-Rate Aktive Nutzer-Flop - Export - 2 of 4</vt:lpstr>
      <vt:lpstr>Eigene Posts - I-Rate Aktive Nutzer-Flop - Export - 3 of 4</vt:lpstr>
      <vt:lpstr>Eigene Posts - I-Rate Aktive Nutzer-Flop - Export - 4 of 4</vt:lpstr>
      <vt:lpstr>Eigene Post - Summe Interaktionen - Export</vt:lpstr>
      <vt:lpstr>Eigene Posts - Reaktionen - Export</vt:lpstr>
      <vt:lpstr>Eigene Videos - Crossposts - Export</vt:lpstr>
      <vt:lpstr>Eigene Videos - Crossposts (nur Ersteller) - Export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2018-03-28T14:04:42Z</dcterms:created>
  <dcterms:modified xsi:type="dcterms:W3CDTF">2018-03-28T14:05:35Z</dcterms:modified>
</cp:coreProperties>
</file>