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1" r:id="rId5"/>
    <p:sldId id="262" r:id="rId6"/>
    <p:sldId id="263" r:id="rId7"/>
    <p:sldId id="264" r:id="rId8"/>
    <p:sldId id="265" r:id="rId9"/>
    <p:sldId id="266" r:id="rId10"/>
    <p:sldId id="268" r:id="rId11"/>
    <p:sldId id="269" r:id="rId12"/>
    <p:sldId id="270" r:id="rId13"/>
    <p:sldId id="272" r:id="rId14"/>
    <p:sldId id="273" r:id="rId15"/>
    <p:sldId id="274" r:id="rId16"/>
    <p:sldId id="276" r:id="rId17"/>
    <p:sldId id="277" r:id="rId18"/>
    <p:sldId id="278" r:id="rId19"/>
    <p:sldId id="279" r:id="rId20"/>
    <p:sldId id="280" r:id="rId21"/>
    <p:sldId id="281" r:id="rId22"/>
    <p:sldId id="282" r:id="rId23"/>
    <p:sldId id="283" r:id="rId24"/>
    <p:sldId id="284" r:id="rId25"/>
    <p:sldId id="286" r:id="rId26"/>
    <p:sldId id="287" r:id="rId27"/>
    <p:sldId id="288" r:id="rId28"/>
    <p:sldId id="289" r:id="rId29"/>
    <p:sldId id="291" r:id="rId30"/>
    <p:sldId id="292" r:id="rId31"/>
    <p:sldId id="293" r:id="rId32"/>
    <p:sldId id="294"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N-JOY</c:v>
                </c:pt>
              </c:strCache>
            </c:strRef>
          </c:tx>
          <c:spPr>
            <a:ln w="28575" cap="rnd">
              <a:solidFill>
                <a:schemeClr val="accent1"/>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Sheet1!$B$2:$B$16</c:f>
              <c:numCache>
                <c:formatCode>General</c:formatCode>
                <c:ptCount val="15"/>
                <c:pt idx="0">
                  <c:v>271790</c:v>
                </c:pt>
                <c:pt idx="1">
                  <c:v>271788</c:v>
                </c:pt>
                <c:pt idx="2">
                  <c:v>271919</c:v>
                </c:pt>
                <c:pt idx="3">
                  <c:v>272052</c:v>
                </c:pt>
                <c:pt idx="4">
                  <c:v>272209</c:v>
                </c:pt>
                <c:pt idx="5">
                  <c:v>272266</c:v>
                </c:pt>
                <c:pt idx="6">
                  <c:v>272288</c:v>
                </c:pt>
                <c:pt idx="7">
                  <c:v>272299</c:v>
                </c:pt>
                <c:pt idx="8">
                  <c:v>272464</c:v>
                </c:pt>
                <c:pt idx="9">
                  <c:v>272625</c:v>
                </c:pt>
                <c:pt idx="10">
                  <c:v>272661</c:v>
                </c:pt>
                <c:pt idx="11">
                  <c:v>272684</c:v>
                </c:pt>
                <c:pt idx="12">
                  <c:v>272696</c:v>
                </c:pt>
                <c:pt idx="13">
                  <c:v>272685</c:v>
                </c:pt>
                <c:pt idx="14">
                  <c:v>272674</c:v>
                </c:pt>
              </c:numCache>
            </c:numRef>
          </c:val>
          <c:smooth val="0"/>
          <c:extLst>
            <c:ext xmlns:c16="http://schemas.microsoft.com/office/drawing/2014/chart" uri="{C3380CC4-5D6E-409C-BE32-E72D297353CC}">
              <c16:uniqueId val="{00000000-1097-4BD4-A54B-71DABFAD3D1C}"/>
            </c:ext>
          </c:extLst>
        </c:ser>
        <c:ser>
          <c:idx val="1"/>
          <c:order val="1"/>
          <c:tx>
            <c:strRef>
              <c:f>Sheet1!$C$1</c:f>
              <c:strCache>
                <c:ptCount val="1"/>
                <c:pt idx="0">
                  <c:v>NDR 2</c:v>
                </c:pt>
              </c:strCache>
            </c:strRef>
          </c:tx>
          <c:spPr>
            <a:ln w="28575" cap="rnd">
              <a:solidFill>
                <a:schemeClr val="accent2"/>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Sheet1!$C$2:$C$16</c:f>
              <c:numCache>
                <c:formatCode>General</c:formatCode>
                <c:ptCount val="15"/>
                <c:pt idx="0">
                  <c:v>135771</c:v>
                </c:pt>
                <c:pt idx="1">
                  <c:v>135769</c:v>
                </c:pt>
                <c:pt idx="2">
                  <c:v>135776</c:v>
                </c:pt>
                <c:pt idx="3">
                  <c:v>135784</c:v>
                </c:pt>
                <c:pt idx="4">
                  <c:v>135796</c:v>
                </c:pt>
                <c:pt idx="5">
                  <c:v>135855</c:v>
                </c:pt>
                <c:pt idx="6">
                  <c:v>135911</c:v>
                </c:pt>
                <c:pt idx="7">
                  <c:v>135937</c:v>
                </c:pt>
                <c:pt idx="8">
                  <c:v>136029</c:v>
                </c:pt>
                <c:pt idx="9">
                  <c:v>136105</c:v>
                </c:pt>
                <c:pt idx="10">
                  <c:v>136142</c:v>
                </c:pt>
                <c:pt idx="11">
                  <c:v>136197</c:v>
                </c:pt>
                <c:pt idx="12">
                  <c:v>136237</c:v>
                </c:pt>
                <c:pt idx="13">
                  <c:v>136268</c:v>
                </c:pt>
                <c:pt idx="14">
                  <c:v>136327</c:v>
                </c:pt>
              </c:numCache>
            </c:numRef>
          </c:val>
          <c:smooth val="0"/>
          <c:extLst>
            <c:ext xmlns:c16="http://schemas.microsoft.com/office/drawing/2014/chart" uri="{C3380CC4-5D6E-409C-BE32-E72D297353CC}">
              <c16:uniqueId val="{00000001-1097-4BD4-A54B-71DABFAD3D1C}"/>
            </c:ext>
          </c:extLst>
        </c:ser>
        <c:ser>
          <c:idx val="2"/>
          <c:order val="2"/>
          <c:tx>
            <c:strRef>
              <c:f>Sheet1!$D$1</c:f>
              <c:strCache>
                <c:ptCount val="1"/>
                <c:pt idx="0">
                  <c:v>INAS NACHT</c:v>
                </c:pt>
              </c:strCache>
            </c:strRef>
          </c:tx>
          <c:spPr>
            <a:ln w="28575" cap="rnd">
              <a:solidFill>
                <a:schemeClr val="accent3"/>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Sheet1!$D$2:$D$16</c:f>
              <c:numCache>
                <c:formatCode>General</c:formatCode>
                <c:ptCount val="15"/>
                <c:pt idx="0">
                  <c:v>358167</c:v>
                </c:pt>
                <c:pt idx="1">
                  <c:v>358180</c:v>
                </c:pt>
                <c:pt idx="2">
                  <c:v>358180</c:v>
                </c:pt>
                <c:pt idx="3">
                  <c:v>358188</c:v>
                </c:pt>
                <c:pt idx="4">
                  <c:v>358195</c:v>
                </c:pt>
                <c:pt idx="5">
                  <c:v>358228</c:v>
                </c:pt>
                <c:pt idx="6">
                  <c:v>358232</c:v>
                </c:pt>
                <c:pt idx="7">
                  <c:v>358230</c:v>
                </c:pt>
                <c:pt idx="8">
                  <c:v>358234</c:v>
                </c:pt>
                <c:pt idx="9">
                  <c:v>358225</c:v>
                </c:pt>
                <c:pt idx="10">
                  <c:v>358227</c:v>
                </c:pt>
                <c:pt idx="11">
                  <c:v>358235</c:v>
                </c:pt>
                <c:pt idx="12">
                  <c:v>358242</c:v>
                </c:pt>
                <c:pt idx="13">
                  <c:v>358259</c:v>
                </c:pt>
                <c:pt idx="14">
                  <c:v>358263</c:v>
                </c:pt>
              </c:numCache>
            </c:numRef>
          </c:val>
          <c:smooth val="0"/>
          <c:extLst>
            <c:ext xmlns:c16="http://schemas.microsoft.com/office/drawing/2014/chart" uri="{C3380CC4-5D6E-409C-BE32-E72D297353CC}">
              <c16:uniqueId val="{00000002-1097-4BD4-A54B-71DABFAD3D1C}"/>
            </c:ext>
          </c:extLst>
        </c:ser>
        <c:ser>
          <c:idx val="3"/>
          <c:order val="3"/>
          <c:tx>
            <c:strRef>
              <c:f>Sheet1!$E$1</c:f>
              <c:strCache>
                <c:ptCount val="1"/>
                <c:pt idx="0">
                  <c:v>NDR.de</c:v>
                </c:pt>
              </c:strCache>
            </c:strRef>
          </c:tx>
          <c:spPr>
            <a:ln w="28575" cap="rnd">
              <a:solidFill>
                <a:schemeClr val="accent4"/>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Sheet1!$E$2:$E$16</c:f>
              <c:numCache>
                <c:formatCode>General</c:formatCode>
                <c:ptCount val="15"/>
                <c:pt idx="0">
                  <c:v>160249</c:v>
                </c:pt>
                <c:pt idx="1">
                  <c:v>160279</c:v>
                </c:pt>
                <c:pt idx="2">
                  <c:v>160314</c:v>
                </c:pt>
                <c:pt idx="3">
                  <c:v>160339</c:v>
                </c:pt>
                <c:pt idx="4">
                  <c:v>160396</c:v>
                </c:pt>
                <c:pt idx="5">
                  <c:v>160437</c:v>
                </c:pt>
                <c:pt idx="6">
                  <c:v>160472</c:v>
                </c:pt>
                <c:pt idx="7">
                  <c:v>160583</c:v>
                </c:pt>
                <c:pt idx="8">
                  <c:v>160636</c:v>
                </c:pt>
                <c:pt idx="9">
                  <c:v>160688</c:v>
                </c:pt>
                <c:pt idx="10">
                  <c:v>160734</c:v>
                </c:pt>
                <c:pt idx="11">
                  <c:v>160795</c:v>
                </c:pt>
                <c:pt idx="12">
                  <c:v>160851</c:v>
                </c:pt>
                <c:pt idx="13">
                  <c:v>160908</c:v>
                </c:pt>
                <c:pt idx="14">
                  <c:v>161012</c:v>
                </c:pt>
              </c:numCache>
            </c:numRef>
          </c:val>
          <c:smooth val="0"/>
          <c:extLst>
            <c:ext xmlns:c16="http://schemas.microsoft.com/office/drawing/2014/chart" uri="{C3380CC4-5D6E-409C-BE32-E72D297353CC}">
              <c16:uniqueId val="{00000003-1097-4BD4-A54B-71DABFAD3D1C}"/>
            </c:ext>
          </c:extLst>
        </c:ser>
        <c:ser>
          <c:idx val="4"/>
          <c:order val="4"/>
          <c:tx>
            <c:strRef>
              <c:f>Sheet1!$F$1</c:f>
              <c:strCache>
                <c:ptCount val="1"/>
                <c:pt idx="0">
                  <c:v>NDR Niedersachsen</c:v>
                </c:pt>
              </c:strCache>
            </c:strRef>
          </c:tx>
          <c:spPr>
            <a:ln w="28575" cap="rnd">
              <a:solidFill>
                <a:schemeClr val="accent5"/>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Sheet1!$F$2:$F$16</c:f>
              <c:numCache>
                <c:formatCode>General</c:formatCode>
                <c:ptCount val="15"/>
                <c:pt idx="0">
                  <c:v>70351</c:v>
                </c:pt>
                <c:pt idx="1">
                  <c:v>70491</c:v>
                </c:pt>
                <c:pt idx="2">
                  <c:v>70528</c:v>
                </c:pt>
                <c:pt idx="3">
                  <c:v>70550</c:v>
                </c:pt>
                <c:pt idx="4">
                  <c:v>70582</c:v>
                </c:pt>
                <c:pt idx="5">
                  <c:v>70649</c:v>
                </c:pt>
                <c:pt idx="6">
                  <c:v>70690</c:v>
                </c:pt>
                <c:pt idx="7">
                  <c:v>71159</c:v>
                </c:pt>
                <c:pt idx="8">
                  <c:v>71295</c:v>
                </c:pt>
                <c:pt idx="9">
                  <c:v>71355</c:v>
                </c:pt>
                <c:pt idx="10">
                  <c:v>71592</c:v>
                </c:pt>
                <c:pt idx="11">
                  <c:v>71900</c:v>
                </c:pt>
                <c:pt idx="12">
                  <c:v>72124</c:v>
                </c:pt>
                <c:pt idx="13">
                  <c:v>72398</c:v>
                </c:pt>
                <c:pt idx="14">
                  <c:v>72544</c:v>
                </c:pt>
              </c:numCache>
            </c:numRef>
          </c:val>
          <c:smooth val="0"/>
          <c:extLst>
            <c:ext xmlns:c16="http://schemas.microsoft.com/office/drawing/2014/chart" uri="{C3380CC4-5D6E-409C-BE32-E72D297353CC}">
              <c16:uniqueId val="{00000004-1097-4BD4-A54B-71DABFAD3D1C}"/>
            </c:ext>
          </c:extLst>
        </c:ser>
        <c:ser>
          <c:idx val="5"/>
          <c:order val="5"/>
          <c:tx>
            <c:strRef>
              <c:f>Sheet1!$G$1</c:f>
              <c:strCache>
                <c:ptCount val="1"/>
                <c:pt idx="0">
                  <c:v>NDR Talk Show</c:v>
                </c:pt>
              </c:strCache>
            </c:strRef>
          </c:tx>
          <c:spPr>
            <a:ln w="28575" cap="rnd">
              <a:solidFill>
                <a:schemeClr val="accent6"/>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Sheet1!$G$2:$G$16</c:f>
              <c:numCache>
                <c:formatCode>General</c:formatCode>
                <c:ptCount val="15"/>
                <c:pt idx="0">
                  <c:v>125993</c:v>
                </c:pt>
                <c:pt idx="1">
                  <c:v>125999</c:v>
                </c:pt>
                <c:pt idx="2">
                  <c:v>125994</c:v>
                </c:pt>
                <c:pt idx="3">
                  <c:v>126107</c:v>
                </c:pt>
                <c:pt idx="4">
                  <c:v>126153</c:v>
                </c:pt>
                <c:pt idx="5">
                  <c:v>126278</c:v>
                </c:pt>
                <c:pt idx="6">
                  <c:v>126373</c:v>
                </c:pt>
                <c:pt idx="7">
                  <c:v>126393</c:v>
                </c:pt>
                <c:pt idx="8">
                  <c:v>126423</c:v>
                </c:pt>
                <c:pt idx="9">
                  <c:v>126445</c:v>
                </c:pt>
                <c:pt idx="10">
                  <c:v>126518</c:v>
                </c:pt>
                <c:pt idx="11">
                  <c:v>126580</c:v>
                </c:pt>
                <c:pt idx="12">
                  <c:v>126632</c:v>
                </c:pt>
                <c:pt idx="13">
                  <c:v>126682</c:v>
                </c:pt>
                <c:pt idx="14">
                  <c:v>126711</c:v>
                </c:pt>
              </c:numCache>
            </c:numRef>
          </c:val>
          <c:smooth val="0"/>
          <c:extLst>
            <c:ext xmlns:c16="http://schemas.microsoft.com/office/drawing/2014/chart" uri="{C3380CC4-5D6E-409C-BE32-E72D297353CC}">
              <c16:uniqueId val="{00000005-1097-4BD4-A54B-71DABFAD3D1C}"/>
            </c:ext>
          </c:extLst>
        </c:ser>
        <c:ser>
          <c:idx val="6"/>
          <c:order val="6"/>
          <c:tx>
            <c:strRef>
              <c:f>Sheet1!$H$1</c:f>
              <c:strCache>
                <c:ptCount val="1"/>
                <c:pt idx="0">
                  <c:v>Kuhlage und Hardeland</c:v>
                </c:pt>
              </c:strCache>
            </c:strRef>
          </c:tx>
          <c:spPr>
            <a:ln w="28575" cap="rnd">
              <a:solidFill>
                <a:schemeClr val="accent1">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Sheet1!$H$2:$H$16</c:f>
              <c:numCache>
                <c:formatCode>General</c:formatCode>
                <c:ptCount val="15"/>
                <c:pt idx="0">
                  <c:v>73650</c:v>
                </c:pt>
                <c:pt idx="1">
                  <c:v>73644</c:v>
                </c:pt>
                <c:pt idx="2">
                  <c:v>73641</c:v>
                </c:pt>
                <c:pt idx="3">
                  <c:v>73643</c:v>
                </c:pt>
                <c:pt idx="4">
                  <c:v>73641</c:v>
                </c:pt>
                <c:pt idx="5">
                  <c:v>73640</c:v>
                </c:pt>
                <c:pt idx="6">
                  <c:v>73639</c:v>
                </c:pt>
                <c:pt idx="7">
                  <c:v>73640</c:v>
                </c:pt>
                <c:pt idx="8">
                  <c:v>73631</c:v>
                </c:pt>
                <c:pt idx="9">
                  <c:v>73639</c:v>
                </c:pt>
                <c:pt idx="10">
                  <c:v>73648</c:v>
                </c:pt>
                <c:pt idx="11">
                  <c:v>73648</c:v>
                </c:pt>
                <c:pt idx="12">
                  <c:v>73640</c:v>
                </c:pt>
                <c:pt idx="13">
                  <c:v>73636</c:v>
                </c:pt>
                <c:pt idx="14">
                  <c:v>73639</c:v>
                </c:pt>
              </c:numCache>
            </c:numRef>
          </c:val>
          <c:smooth val="0"/>
          <c:extLst>
            <c:ext xmlns:c16="http://schemas.microsoft.com/office/drawing/2014/chart" uri="{C3380CC4-5D6E-409C-BE32-E72D297353CC}">
              <c16:uniqueId val="{00000006-1097-4BD4-A54B-71DABFAD3D1C}"/>
            </c:ext>
          </c:extLst>
        </c:ser>
        <c:ser>
          <c:idx val="7"/>
          <c:order val="7"/>
          <c:tx>
            <c:strRef>
              <c:f>Sheet1!$I$1</c:f>
              <c:strCache>
                <c:ptCount val="1"/>
                <c:pt idx="0">
                  <c:v>Weltbilder</c:v>
                </c:pt>
              </c:strCache>
            </c:strRef>
          </c:tx>
          <c:spPr>
            <a:ln w="28575" cap="rnd">
              <a:solidFill>
                <a:schemeClr val="accent2">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Sheet1!$I$2:$I$16</c:f>
              <c:numCache>
                <c:formatCode>General</c:formatCode>
                <c:ptCount val="15"/>
                <c:pt idx="0">
                  <c:v>29087</c:v>
                </c:pt>
                <c:pt idx="1">
                  <c:v>29083</c:v>
                </c:pt>
                <c:pt idx="2">
                  <c:v>29086</c:v>
                </c:pt>
                <c:pt idx="3">
                  <c:v>29089</c:v>
                </c:pt>
                <c:pt idx="4">
                  <c:v>29085</c:v>
                </c:pt>
                <c:pt idx="5">
                  <c:v>29082</c:v>
                </c:pt>
                <c:pt idx="6">
                  <c:v>29084</c:v>
                </c:pt>
                <c:pt idx="7">
                  <c:v>29090</c:v>
                </c:pt>
                <c:pt idx="8">
                  <c:v>29091</c:v>
                </c:pt>
                <c:pt idx="9">
                  <c:v>29092</c:v>
                </c:pt>
                <c:pt idx="10">
                  <c:v>29089</c:v>
                </c:pt>
                <c:pt idx="11">
                  <c:v>29089</c:v>
                </c:pt>
                <c:pt idx="12">
                  <c:v>29086</c:v>
                </c:pt>
                <c:pt idx="13">
                  <c:v>29082</c:v>
                </c:pt>
                <c:pt idx="14">
                  <c:v>29082</c:v>
                </c:pt>
              </c:numCache>
            </c:numRef>
          </c:val>
          <c:smooth val="0"/>
          <c:extLst>
            <c:ext xmlns:c16="http://schemas.microsoft.com/office/drawing/2014/chart" uri="{C3380CC4-5D6E-409C-BE32-E72D297353CC}">
              <c16:uniqueId val="{00000007-1097-4BD4-A54B-71DABFAD3D1C}"/>
            </c:ext>
          </c:extLst>
        </c:ser>
        <c:ser>
          <c:idx val="8"/>
          <c:order val="8"/>
          <c:tx>
            <c:strRef>
              <c:f>Sheet1!$J$1</c:f>
              <c:strCache>
                <c:ptCount val="1"/>
                <c:pt idx="0">
                  <c:v>Panorama</c:v>
                </c:pt>
              </c:strCache>
            </c:strRef>
          </c:tx>
          <c:spPr>
            <a:ln w="28575" cap="rnd">
              <a:solidFill>
                <a:schemeClr val="accent3">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Sheet1!$J$2:$J$16</c:f>
              <c:numCache>
                <c:formatCode>General</c:formatCode>
                <c:ptCount val="15"/>
                <c:pt idx="0">
                  <c:v>174725</c:v>
                </c:pt>
                <c:pt idx="1">
                  <c:v>174748</c:v>
                </c:pt>
                <c:pt idx="2">
                  <c:v>174785</c:v>
                </c:pt>
                <c:pt idx="3">
                  <c:v>174796</c:v>
                </c:pt>
                <c:pt idx="4">
                  <c:v>174796</c:v>
                </c:pt>
                <c:pt idx="5">
                  <c:v>174823</c:v>
                </c:pt>
                <c:pt idx="6">
                  <c:v>174839</c:v>
                </c:pt>
                <c:pt idx="7">
                  <c:v>174844</c:v>
                </c:pt>
                <c:pt idx="8">
                  <c:v>174839</c:v>
                </c:pt>
                <c:pt idx="9">
                  <c:v>174860</c:v>
                </c:pt>
                <c:pt idx="10">
                  <c:v>174893</c:v>
                </c:pt>
                <c:pt idx="11">
                  <c:v>174931</c:v>
                </c:pt>
                <c:pt idx="12">
                  <c:v>175051</c:v>
                </c:pt>
                <c:pt idx="13">
                  <c:v>175287</c:v>
                </c:pt>
                <c:pt idx="14">
                  <c:v>175448</c:v>
                </c:pt>
              </c:numCache>
            </c:numRef>
          </c:val>
          <c:smooth val="0"/>
          <c:extLst>
            <c:ext xmlns:c16="http://schemas.microsoft.com/office/drawing/2014/chart" uri="{C3380CC4-5D6E-409C-BE32-E72D297353CC}">
              <c16:uniqueId val="{00000008-1097-4BD4-A54B-71DABFAD3D1C}"/>
            </c:ext>
          </c:extLst>
        </c:ser>
        <c:ser>
          <c:idx val="9"/>
          <c:order val="9"/>
          <c:tx>
            <c:strRef>
              <c:f>Sheet1!$K$1</c:f>
              <c:strCache>
                <c:ptCount val="1"/>
                <c:pt idx="0">
                  <c:v>Extra 3</c:v>
                </c:pt>
              </c:strCache>
            </c:strRef>
          </c:tx>
          <c:spPr>
            <a:ln w="28575" cap="rnd">
              <a:solidFill>
                <a:schemeClr val="accent4">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Sheet1!$K$2:$K$16</c:f>
              <c:numCache>
                <c:formatCode>General</c:formatCode>
                <c:ptCount val="15"/>
                <c:pt idx="0">
                  <c:v>798891</c:v>
                </c:pt>
                <c:pt idx="1">
                  <c:v>799161</c:v>
                </c:pt>
                <c:pt idx="2">
                  <c:v>799417</c:v>
                </c:pt>
                <c:pt idx="3">
                  <c:v>799591</c:v>
                </c:pt>
                <c:pt idx="4">
                  <c:v>799697</c:v>
                </c:pt>
                <c:pt idx="5">
                  <c:v>799867</c:v>
                </c:pt>
                <c:pt idx="6">
                  <c:v>800108</c:v>
                </c:pt>
                <c:pt idx="7">
                  <c:v>800272</c:v>
                </c:pt>
                <c:pt idx="8">
                  <c:v>800477</c:v>
                </c:pt>
                <c:pt idx="9">
                  <c:v>800641</c:v>
                </c:pt>
                <c:pt idx="10">
                  <c:v>800856</c:v>
                </c:pt>
                <c:pt idx="11">
                  <c:v>801410</c:v>
                </c:pt>
                <c:pt idx="12">
                  <c:v>801892</c:v>
                </c:pt>
                <c:pt idx="13">
                  <c:v>802383</c:v>
                </c:pt>
                <c:pt idx="14">
                  <c:v>802925</c:v>
                </c:pt>
              </c:numCache>
            </c:numRef>
          </c:val>
          <c:smooth val="0"/>
          <c:extLst>
            <c:ext xmlns:c16="http://schemas.microsoft.com/office/drawing/2014/chart" uri="{C3380CC4-5D6E-409C-BE32-E72D297353CC}">
              <c16:uniqueId val="{00000009-1097-4BD4-A54B-71DABFAD3D1C}"/>
            </c:ext>
          </c:extLst>
        </c:ser>
        <c:ser>
          <c:idx val="10"/>
          <c:order val="10"/>
          <c:tx>
            <c:strRef>
              <c:f>Sheet1!$L$1</c:f>
              <c:strCache>
                <c:ptCount val="1"/>
                <c:pt idx="0">
                  <c:v>NDR Doku</c:v>
                </c:pt>
              </c:strCache>
            </c:strRef>
          </c:tx>
          <c:spPr>
            <a:ln w="28575" cap="rnd">
              <a:solidFill>
                <a:schemeClr val="accent5">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Sheet1!$L$2:$L$16</c:f>
              <c:numCache>
                <c:formatCode>General</c:formatCode>
                <c:ptCount val="15"/>
                <c:pt idx="0">
                  <c:v>17637</c:v>
                </c:pt>
                <c:pt idx="1">
                  <c:v>17639</c:v>
                </c:pt>
                <c:pt idx="2">
                  <c:v>17644</c:v>
                </c:pt>
                <c:pt idx="3">
                  <c:v>17647</c:v>
                </c:pt>
                <c:pt idx="4">
                  <c:v>17649</c:v>
                </c:pt>
                <c:pt idx="5">
                  <c:v>17654</c:v>
                </c:pt>
                <c:pt idx="6">
                  <c:v>17657</c:v>
                </c:pt>
                <c:pt idx="7">
                  <c:v>17662</c:v>
                </c:pt>
                <c:pt idx="8">
                  <c:v>17664</c:v>
                </c:pt>
                <c:pt idx="9">
                  <c:v>17666</c:v>
                </c:pt>
                <c:pt idx="10">
                  <c:v>17670</c:v>
                </c:pt>
                <c:pt idx="11">
                  <c:v>17674</c:v>
                </c:pt>
                <c:pt idx="12">
                  <c:v>17678</c:v>
                </c:pt>
                <c:pt idx="13">
                  <c:v>17695</c:v>
                </c:pt>
                <c:pt idx="14">
                  <c:v>17697</c:v>
                </c:pt>
              </c:numCache>
            </c:numRef>
          </c:val>
          <c:smooth val="0"/>
          <c:extLst>
            <c:ext xmlns:c16="http://schemas.microsoft.com/office/drawing/2014/chart" uri="{C3380CC4-5D6E-409C-BE32-E72D297353CC}">
              <c16:uniqueId val="{0000000A-1097-4BD4-A54B-71DABFAD3D1C}"/>
            </c:ext>
          </c:extLst>
        </c:ser>
        <c:ser>
          <c:idx val="11"/>
          <c:order val="11"/>
          <c:tx>
            <c:strRef>
              <c:f>Sheet1!$M$1</c:f>
              <c:strCache>
                <c:ptCount val="1"/>
                <c:pt idx="0">
                  <c:v>Kulturjournal</c:v>
                </c:pt>
              </c:strCache>
            </c:strRef>
          </c:tx>
          <c:spPr>
            <a:ln w="28575" cap="rnd">
              <a:solidFill>
                <a:schemeClr val="accent6">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Sheet1!$M$2:$M$16</c:f>
              <c:numCache>
                <c:formatCode>General</c:formatCode>
                <c:ptCount val="15"/>
                <c:pt idx="0">
                  <c:v>13951</c:v>
                </c:pt>
                <c:pt idx="1">
                  <c:v>13976</c:v>
                </c:pt>
                <c:pt idx="2">
                  <c:v>13999</c:v>
                </c:pt>
                <c:pt idx="3">
                  <c:v>14014</c:v>
                </c:pt>
                <c:pt idx="4">
                  <c:v>14020</c:v>
                </c:pt>
                <c:pt idx="5">
                  <c:v>14020</c:v>
                </c:pt>
                <c:pt idx="6">
                  <c:v>14023</c:v>
                </c:pt>
                <c:pt idx="7">
                  <c:v>14024</c:v>
                </c:pt>
                <c:pt idx="8">
                  <c:v>14026</c:v>
                </c:pt>
                <c:pt idx="9">
                  <c:v>14025</c:v>
                </c:pt>
                <c:pt idx="10">
                  <c:v>14032</c:v>
                </c:pt>
                <c:pt idx="11">
                  <c:v>14037</c:v>
                </c:pt>
                <c:pt idx="12">
                  <c:v>14038</c:v>
                </c:pt>
                <c:pt idx="13">
                  <c:v>14044</c:v>
                </c:pt>
                <c:pt idx="14">
                  <c:v>14050</c:v>
                </c:pt>
              </c:numCache>
            </c:numRef>
          </c:val>
          <c:smooth val="0"/>
          <c:extLst>
            <c:ext xmlns:c16="http://schemas.microsoft.com/office/drawing/2014/chart" uri="{C3380CC4-5D6E-409C-BE32-E72D297353CC}">
              <c16:uniqueId val="{0000000B-1097-4BD4-A54B-71DABFAD3D1C}"/>
            </c:ext>
          </c:extLst>
        </c:ser>
        <c:ser>
          <c:idx val="12"/>
          <c:order val="12"/>
          <c:tx>
            <c:strRef>
              <c:f>Sheet1!$N$1</c:f>
              <c:strCache>
                <c:ptCount val="1"/>
                <c:pt idx="0">
                  <c:v>NDR Fernsehen</c:v>
                </c:pt>
              </c:strCache>
            </c:strRef>
          </c:tx>
          <c:spPr>
            <a:ln w="28575" cap="rnd">
              <a:solidFill>
                <a:schemeClr val="accent1">
                  <a:lumMod val="80000"/>
                  <a:lumOff val="2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Sheet1!$N$2:$N$16</c:f>
              <c:numCache>
                <c:formatCode>General</c:formatCode>
                <c:ptCount val="15"/>
                <c:pt idx="0">
                  <c:v>77789</c:v>
                </c:pt>
                <c:pt idx="1">
                  <c:v>77848</c:v>
                </c:pt>
                <c:pt idx="2">
                  <c:v>77892</c:v>
                </c:pt>
                <c:pt idx="3">
                  <c:v>77916</c:v>
                </c:pt>
                <c:pt idx="4">
                  <c:v>77948</c:v>
                </c:pt>
                <c:pt idx="5">
                  <c:v>77970</c:v>
                </c:pt>
                <c:pt idx="6">
                  <c:v>77985</c:v>
                </c:pt>
                <c:pt idx="7">
                  <c:v>78021</c:v>
                </c:pt>
                <c:pt idx="8">
                  <c:v>78057</c:v>
                </c:pt>
                <c:pt idx="9">
                  <c:v>78090</c:v>
                </c:pt>
                <c:pt idx="10">
                  <c:v>78109</c:v>
                </c:pt>
                <c:pt idx="11">
                  <c:v>78132</c:v>
                </c:pt>
                <c:pt idx="12">
                  <c:v>78175</c:v>
                </c:pt>
                <c:pt idx="13">
                  <c:v>78248</c:v>
                </c:pt>
                <c:pt idx="14">
                  <c:v>78300</c:v>
                </c:pt>
              </c:numCache>
            </c:numRef>
          </c:val>
          <c:smooth val="0"/>
          <c:extLst>
            <c:ext xmlns:c16="http://schemas.microsoft.com/office/drawing/2014/chart" uri="{C3380CC4-5D6E-409C-BE32-E72D297353CC}">
              <c16:uniqueId val="{0000000C-1097-4BD4-A54B-71DABFAD3D1C}"/>
            </c:ext>
          </c:extLst>
        </c:ser>
        <c:ser>
          <c:idx val="13"/>
          <c:order val="13"/>
          <c:tx>
            <c:strRef>
              <c:f>Sheet1!$O$1</c:f>
              <c:strCache>
                <c:ptCount val="1"/>
                <c:pt idx="0">
                  <c:v>Visite</c:v>
                </c:pt>
              </c:strCache>
            </c:strRef>
          </c:tx>
          <c:spPr>
            <a:ln w="28575" cap="rnd">
              <a:solidFill>
                <a:schemeClr val="accent2">
                  <a:lumMod val="80000"/>
                  <a:lumOff val="2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Sheet1!$O$2:$O$16</c:f>
              <c:numCache>
                <c:formatCode>General</c:formatCode>
                <c:ptCount val="15"/>
                <c:pt idx="0">
                  <c:v>23467</c:v>
                </c:pt>
                <c:pt idx="1">
                  <c:v>23504</c:v>
                </c:pt>
                <c:pt idx="2">
                  <c:v>23558</c:v>
                </c:pt>
                <c:pt idx="3">
                  <c:v>23599</c:v>
                </c:pt>
                <c:pt idx="4">
                  <c:v>23625</c:v>
                </c:pt>
                <c:pt idx="5">
                  <c:v>23654</c:v>
                </c:pt>
                <c:pt idx="6">
                  <c:v>23680</c:v>
                </c:pt>
                <c:pt idx="7">
                  <c:v>23723</c:v>
                </c:pt>
                <c:pt idx="8">
                  <c:v>23773</c:v>
                </c:pt>
                <c:pt idx="9">
                  <c:v>23815</c:v>
                </c:pt>
                <c:pt idx="10">
                  <c:v>23846</c:v>
                </c:pt>
                <c:pt idx="11">
                  <c:v>23890</c:v>
                </c:pt>
                <c:pt idx="12">
                  <c:v>23902</c:v>
                </c:pt>
                <c:pt idx="13">
                  <c:v>23913</c:v>
                </c:pt>
                <c:pt idx="14">
                  <c:v>23936</c:v>
                </c:pt>
              </c:numCache>
            </c:numRef>
          </c:val>
          <c:smooth val="0"/>
          <c:extLst>
            <c:ext xmlns:c16="http://schemas.microsoft.com/office/drawing/2014/chart" uri="{C3380CC4-5D6E-409C-BE32-E72D297353CC}">
              <c16:uniqueId val="{0000000D-1097-4BD4-A54B-71DABFAD3D1C}"/>
            </c:ext>
          </c:extLst>
        </c:ser>
        <c:dLbls>
          <c:showLegendKey val="0"/>
          <c:showVal val="0"/>
          <c:showCatName val="0"/>
          <c:showSerName val="0"/>
          <c:showPercent val="0"/>
          <c:showBubbleSize val="0"/>
        </c:dLbls>
        <c:smooth val="0"/>
        <c:axId val="387146792"/>
        <c:axId val="387150072"/>
      </c:lineChart>
      <c:catAx>
        <c:axId val="38714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50072"/>
        <c:crosses val="autoZero"/>
        <c:auto val="1"/>
        <c:lblAlgn val="ctr"/>
        <c:lblOffset val="100"/>
        <c:noMultiLvlLbl val="0"/>
      </c:catAx>
      <c:valAx>
        <c:axId val="38715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4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N-JOY</c:v>
                </c:pt>
              </c:strCache>
            </c:strRef>
          </c:tx>
          <c:spPr>
            <a:ln w="28575" cap="rnd">
              <a:solidFill>
                <a:schemeClr val="accent1"/>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Sheet1!$B$2:$B$16</c:f>
              <c:numCache>
                <c:formatCode>General</c:formatCode>
                <c:ptCount val="15"/>
                <c:pt idx="0">
                  <c:v>159867</c:v>
                </c:pt>
                <c:pt idx="1">
                  <c:v>200331</c:v>
                </c:pt>
                <c:pt idx="2">
                  <c:v>276184</c:v>
                </c:pt>
                <c:pt idx="3">
                  <c:v>274352</c:v>
                </c:pt>
                <c:pt idx="4">
                  <c:v>263001</c:v>
                </c:pt>
                <c:pt idx="5">
                  <c:v>180142</c:v>
                </c:pt>
                <c:pt idx="6">
                  <c:v>151949</c:v>
                </c:pt>
                <c:pt idx="7">
                  <c:v>140735</c:v>
                </c:pt>
                <c:pt idx="8">
                  <c:v>205292</c:v>
                </c:pt>
                <c:pt idx="9">
                  <c:v>205010</c:v>
                </c:pt>
                <c:pt idx="10">
                  <c:v>130520</c:v>
                </c:pt>
                <c:pt idx="11">
                  <c:v>133598</c:v>
                </c:pt>
                <c:pt idx="12">
                  <c:v>149395</c:v>
                </c:pt>
                <c:pt idx="13">
                  <c:v>132474</c:v>
                </c:pt>
                <c:pt idx="14">
                  <c:v>122740</c:v>
                </c:pt>
              </c:numCache>
            </c:numRef>
          </c:val>
          <c:smooth val="0"/>
          <c:extLst>
            <c:ext xmlns:c16="http://schemas.microsoft.com/office/drawing/2014/chart" uri="{C3380CC4-5D6E-409C-BE32-E72D297353CC}">
              <c16:uniqueId val="{00000000-F117-47C2-B35D-79563C03E8A8}"/>
            </c:ext>
          </c:extLst>
        </c:ser>
        <c:ser>
          <c:idx val="1"/>
          <c:order val="1"/>
          <c:tx>
            <c:strRef>
              <c:f>Sheet1!$C$1</c:f>
              <c:strCache>
                <c:ptCount val="1"/>
                <c:pt idx="0">
                  <c:v>NDR 2</c:v>
                </c:pt>
              </c:strCache>
            </c:strRef>
          </c:tx>
          <c:spPr>
            <a:ln w="28575" cap="rnd">
              <a:solidFill>
                <a:schemeClr val="accent2"/>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Sheet1!$C$2:$C$16</c:f>
              <c:numCache>
                <c:formatCode>General</c:formatCode>
                <c:ptCount val="15"/>
                <c:pt idx="0">
                  <c:v>62490</c:v>
                </c:pt>
                <c:pt idx="1">
                  <c:v>77383</c:v>
                </c:pt>
                <c:pt idx="2">
                  <c:v>63844</c:v>
                </c:pt>
                <c:pt idx="3">
                  <c:v>53760</c:v>
                </c:pt>
                <c:pt idx="4">
                  <c:v>90582</c:v>
                </c:pt>
                <c:pt idx="5">
                  <c:v>153765</c:v>
                </c:pt>
                <c:pt idx="6">
                  <c:v>152698</c:v>
                </c:pt>
                <c:pt idx="7">
                  <c:v>99522</c:v>
                </c:pt>
                <c:pt idx="8">
                  <c:v>231020</c:v>
                </c:pt>
                <c:pt idx="9">
                  <c:v>303833</c:v>
                </c:pt>
                <c:pt idx="10">
                  <c:v>355293</c:v>
                </c:pt>
                <c:pt idx="11">
                  <c:v>283248</c:v>
                </c:pt>
                <c:pt idx="12">
                  <c:v>241176</c:v>
                </c:pt>
                <c:pt idx="13">
                  <c:v>272146</c:v>
                </c:pt>
                <c:pt idx="14">
                  <c:v>288424</c:v>
                </c:pt>
              </c:numCache>
            </c:numRef>
          </c:val>
          <c:smooth val="0"/>
          <c:extLst>
            <c:ext xmlns:c16="http://schemas.microsoft.com/office/drawing/2014/chart" uri="{C3380CC4-5D6E-409C-BE32-E72D297353CC}">
              <c16:uniqueId val="{00000001-F117-47C2-B35D-79563C03E8A8}"/>
            </c:ext>
          </c:extLst>
        </c:ser>
        <c:ser>
          <c:idx val="2"/>
          <c:order val="2"/>
          <c:tx>
            <c:strRef>
              <c:f>Sheet1!$D$1</c:f>
              <c:strCache>
                <c:ptCount val="1"/>
                <c:pt idx="0">
                  <c:v>INAS NACHT</c:v>
                </c:pt>
              </c:strCache>
            </c:strRef>
          </c:tx>
          <c:spPr>
            <a:ln w="28575" cap="rnd">
              <a:solidFill>
                <a:schemeClr val="accent3"/>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Sheet1!$D$2:$D$16</c:f>
              <c:numCache>
                <c:formatCode>General</c:formatCode>
                <c:ptCount val="15"/>
                <c:pt idx="0">
                  <c:v>6755</c:v>
                </c:pt>
                <c:pt idx="1">
                  <c:v>3607</c:v>
                </c:pt>
                <c:pt idx="2">
                  <c:v>18232</c:v>
                </c:pt>
                <c:pt idx="3">
                  <c:v>144188</c:v>
                </c:pt>
                <c:pt idx="4">
                  <c:v>23692</c:v>
                </c:pt>
                <c:pt idx="5">
                  <c:v>79413</c:v>
                </c:pt>
                <c:pt idx="6">
                  <c:v>27725</c:v>
                </c:pt>
                <c:pt idx="7">
                  <c:v>6226</c:v>
                </c:pt>
                <c:pt idx="8">
                  <c:v>3726</c:v>
                </c:pt>
                <c:pt idx="9">
                  <c:v>1782</c:v>
                </c:pt>
                <c:pt idx="10">
                  <c:v>975</c:v>
                </c:pt>
                <c:pt idx="11">
                  <c:v>1090</c:v>
                </c:pt>
                <c:pt idx="12">
                  <c:v>116607</c:v>
                </c:pt>
                <c:pt idx="13">
                  <c:v>75041</c:v>
                </c:pt>
                <c:pt idx="14">
                  <c:v>21375</c:v>
                </c:pt>
              </c:numCache>
            </c:numRef>
          </c:val>
          <c:smooth val="0"/>
          <c:extLst>
            <c:ext xmlns:c16="http://schemas.microsoft.com/office/drawing/2014/chart" uri="{C3380CC4-5D6E-409C-BE32-E72D297353CC}">
              <c16:uniqueId val="{00000002-F117-47C2-B35D-79563C03E8A8}"/>
            </c:ext>
          </c:extLst>
        </c:ser>
        <c:ser>
          <c:idx val="3"/>
          <c:order val="3"/>
          <c:tx>
            <c:strRef>
              <c:f>Sheet1!$E$1</c:f>
              <c:strCache>
                <c:ptCount val="1"/>
                <c:pt idx="0">
                  <c:v>NDR.de</c:v>
                </c:pt>
              </c:strCache>
            </c:strRef>
          </c:tx>
          <c:spPr>
            <a:ln w="28575" cap="rnd">
              <a:solidFill>
                <a:schemeClr val="accent4"/>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Sheet1!$E$2:$E$16</c:f>
              <c:numCache>
                <c:formatCode>General</c:formatCode>
                <c:ptCount val="15"/>
                <c:pt idx="0">
                  <c:v>64255</c:v>
                </c:pt>
                <c:pt idx="1">
                  <c:v>58735</c:v>
                </c:pt>
                <c:pt idx="2">
                  <c:v>83573</c:v>
                </c:pt>
                <c:pt idx="3">
                  <c:v>81903</c:v>
                </c:pt>
                <c:pt idx="4">
                  <c:v>73200</c:v>
                </c:pt>
                <c:pt idx="5">
                  <c:v>98688</c:v>
                </c:pt>
                <c:pt idx="6">
                  <c:v>70422</c:v>
                </c:pt>
                <c:pt idx="7">
                  <c:v>119870</c:v>
                </c:pt>
                <c:pt idx="8">
                  <c:v>88766</c:v>
                </c:pt>
                <c:pt idx="9">
                  <c:v>95045</c:v>
                </c:pt>
                <c:pt idx="10">
                  <c:v>88907</c:v>
                </c:pt>
                <c:pt idx="11">
                  <c:v>98133</c:v>
                </c:pt>
                <c:pt idx="12">
                  <c:v>119971</c:v>
                </c:pt>
                <c:pt idx="13">
                  <c:v>175475</c:v>
                </c:pt>
                <c:pt idx="14">
                  <c:v>188753</c:v>
                </c:pt>
              </c:numCache>
            </c:numRef>
          </c:val>
          <c:smooth val="0"/>
          <c:extLst>
            <c:ext xmlns:c16="http://schemas.microsoft.com/office/drawing/2014/chart" uri="{C3380CC4-5D6E-409C-BE32-E72D297353CC}">
              <c16:uniqueId val="{00000003-F117-47C2-B35D-79563C03E8A8}"/>
            </c:ext>
          </c:extLst>
        </c:ser>
        <c:ser>
          <c:idx val="4"/>
          <c:order val="4"/>
          <c:tx>
            <c:strRef>
              <c:f>Sheet1!$F$1</c:f>
              <c:strCache>
                <c:ptCount val="1"/>
                <c:pt idx="0">
                  <c:v>NDR Niedersachsen</c:v>
                </c:pt>
              </c:strCache>
            </c:strRef>
          </c:tx>
          <c:spPr>
            <a:ln w="28575" cap="rnd">
              <a:solidFill>
                <a:schemeClr val="accent5"/>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Sheet1!$F$2:$F$16</c:f>
              <c:numCache>
                <c:formatCode>General</c:formatCode>
                <c:ptCount val="15"/>
                <c:pt idx="0">
                  <c:v>113740</c:v>
                </c:pt>
                <c:pt idx="1">
                  <c:v>65601</c:v>
                </c:pt>
                <c:pt idx="2">
                  <c:v>55782</c:v>
                </c:pt>
                <c:pt idx="3">
                  <c:v>49242</c:v>
                </c:pt>
                <c:pt idx="4">
                  <c:v>50719</c:v>
                </c:pt>
                <c:pt idx="5">
                  <c:v>82448</c:v>
                </c:pt>
                <c:pt idx="6">
                  <c:v>66832</c:v>
                </c:pt>
                <c:pt idx="7">
                  <c:v>256788</c:v>
                </c:pt>
                <c:pt idx="8">
                  <c:v>189335</c:v>
                </c:pt>
                <c:pt idx="9">
                  <c:v>119832</c:v>
                </c:pt>
                <c:pt idx="10">
                  <c:v>204100</c:v>
                </c:pt>
                <c:pt idx="11">
                  <c:v>296067</c:v>
                </c:pt>
                <c:pt idx="12">
                  <c:v>229792</c:v>
                </c:pt>
                <c:pt idx="13">
                  <c:v>198379</c:v>
                </c:pt>
                <c:pt idx="14">
                  <c:v>209013</c:v>
                </c:pt>
              </c:numCache>
            </c:numRef>
          </c:val>
          <c:smooth val="0"/>
          <c:extLst>
            <c:ext xmlns:c16="http://schemas.microsoft.com/office/drawing/2014/chart" uri="{C3380CC4-5D6E-409C-BE32-E72D297353CC}">
              <c16:uniqueId val="{00000004-F117-47C2-B35D-79563C03E8A8}"/>
            </c:ext>
          </c:extLst>
        </c:ser>
        <c:ser>
          <c:idx val="5"/>
          <c:order val="5"/>
          <c:tx>
            <c:strRef>
              <c:f>Sheet1!$G$1</c:f>
              <c:strCache>
                <c:ptCount val="1"/>
                <c:pt idx="0">
                  <c:v>NDR Talk Show</c:v>
                </c:pt>
              </c:strCache>
            </c:strRef>
          </c:tx>
          <c:spPr>
            <a:ln w="28575" cap="rnd">
              <a:solidFill>
                <a:schemeClr val="accent6"/>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Sheet1!$G$2:$G$16</c:f>
              <c:numCache>
                <c:formatCode>General</c:formatCode>
                <c:ptCount val="15"/>
                <c:pt idx="0">
                  <c:v>74892</c:v>
                </c:pt>
                <c:pt idx="1">
                  <c:v>60563</c:v>
                </c:pt>
                <c:pt idx="2">
                  <c:v>53398</c:v>
                </c:pt>
                <c:pt idx="3">
                  <c:v>276414</c:v>
                </c:pt>
                <c:pt idx="4">
                  <c:v>141034</c:v>
                </c:pt>
                <c:pt idx="5">
                  <c:v>113853</c:v>
                </c:pt>
                <c:pt idx="6">
                  <c:v>142991</c:v>
                </c:pt>
                <c:pt idx="7">
                  <c:v>122494</c:v>
                </c:pt>
                <c:pt idx="8">
                  <c:v>103861</c:v>
                </c:pt>
                <c:pt idx="9">
                  <c:v>101376</c:v>
                </c:pt>
                <c:pt idx="10">
                  <c:v>168023</c:v>
                </c:pt>
                <c:pt idx="11">
                  <c:v>140684</c:v>
                </c:pt>
                <c:pt idx="12">
                  <c:v>126916</c:v>
                </c:pt>
                <c:pt idx="13">
                  <c:v>124369</c:v>
                </c:pt>
                <c:pt idx="14">
                  <c:v>120314</c:v>
                </c:pt>
              </c:numCache>
            </c:numRef>
          </c:val>
          <c:smooth val="0"/>
          <c:extLst>
            <c:ext xmlns:c16="http://schemas.microsoft.com/office/drawing/2014/chart" uri="{C3380CC4-5D6E-409C-BE32-E72D297353CC}">
              <c16:uniqueId val="{00000005-F117-47C2-B35D-79563C03E8A8}"/>
            </c:ext>
          </c:extLst>
        </c:ser>
        <c:ser>
          <c:idx val="6"/>
          <c:order val="6"/>
          <c:tx>
            <c:strRef>
              <c:f>Sheet1!$H$1</c:f>
              <c:strCache>
                <c:ptCount val="1"/>
                <c:pt idx="0">
                  <c:v>Kuhlage und Hardeland</c:v>
                </c:pt>
              </c:strCache>
            </c:strRef>
          </c:tx>
          <c:spPr>
            <a:ln w="28575" cap="rnd">
              <a:solidFill>
                <a:schemeClr val="accent1">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Sheet1!$H$2:$H$16</c:f>
              <c:numCache>
                <c:formatCode>General</c:formatCode>
                <c:ptCount val="15"/>
                <c:pt idx="0">
                  <c:v>17705</c:v>
                </c:pt>
                <c:pt idx="1">
                  <c:v>19942</c:v>
                </c:pt>
                <c:pt idx="2">
                  <c:v>16060</c:v>
                </c:pt>
                <c:pt idx="3">
                  <c:v>17511</c:v>
                </c:pt>
                <c:pt idx="4">
                  <c:v>2181</c:v>
                </c:pt>
                <c:pt idx="5">
                  <c:v>1068</c:v>
                </c:pt>
                <c:pt idx="6">
                  <c:v>1003</c:v>
                </c:pt>
                <c:pt idx="7">
                  <c:v>12910</c:v>
                </c:pt>
                <c:pt idx="8">
                  <c:v>13129</c:v>
                </c:pt>
                <c:pt idx="9">
                  <c:v>23593</c:v>
                </c:pt>
                <c:pt idx="10">
                  <c:v>20048</c:v>
                </c:pt>
                <c:pt idx="11">
                  <c:v>19142</c:v>
                </c:pt>
                <c:pt idx="12">
                  <c:v>16475</c:v>
                </c:pt>
                <c:pt idx="13">
                  <c:v>4382</c:v>
                </c:pt>
                <c:pt idx="14">
                  <c:v>14571</c:v>
                </c:pt>
              </c:numCache>
            </c:numRef>
          </c:val>
          <c:smooth val="0"/>
          <c:extLst>
            <c:ext xmlns:c16="http://schemas.microsoft.com/office/drawing/2014/chart" uri="{C3380CC4-5D6E-409C-BE32-E72D297353CC}">
              <c16:uniqueId val="{00000006-F117-47C2-B35D-79563C03E8A8}"/>
            </c:ext>
          </c:extLst>
        </c:ser>
        <c:ser>
          <c:idx val="7"/>
          <c:order val="7"/>
          <c:tx>
            <c:strRef>
              <c:f>Sheet1!$I$1</c:f>
              <c:strCache>
                <c:ptCount val="1"/>
                <c:pt idx="0">
                  <c:v>Weltbilder</c:v>
                </c:pt>
              </c:strCache>
            </c:strRef>
          </c:tx>
          <c:spPr>
            <a:ln w="28575" cap="rnd">
              <a:solidFill>
                <a:schemeClr val="accent2">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Sheet1!$I$2:$I$16</c:f>
              <c:numCache>
                <c:formatCode>General</c:formatCode>
                <c:ptCount val="15"/>
                <c:pt idx="0">
                  <c:v>7829</c:v>
                </c:pt>
                <c:pt idx="1">
                  <c:v>6714</c:v>
                </c:pt>
                <c:pt idx="2">
                  <c:v>7263</c:v>
                </c:pt>
                <c:pt idx="3">
                  <c:v>4443</c:v>
                </c:pt>
                <c:pt idx="4">
                  <c:v>13294</c:v>
                </c:pt>
                <c:pt idx="5">
                  <c:v>8557</c:v>
                </c:pt>
                <c:pt idx="6">
                  <c:v>10070</c:v>
                </c:pt>
                <c:pt idx="7">
                  <c:v>6937</c:v>
                </c:pt>
                <c:pt idx="8">
                  <c:v>2237</c:v>
                </c:pt>
                <c:pt idx="9">
                  <c:v>8387</c:v>
                </c:pt>
                <c:pt idx="10">
                  <c:v>7898</c:v>
                </c:pt>
                <c:pt idx="11">
                  <c:v>5515</c:v>
                </c:pt>
                <c:pt idx="12">
                  <c:v>3776</c:v>
                </c:pt>
                <c:pt idx="13">
                  <c:v>5174</c:v>
                </c:pt>
                <c:pt idx="14">
                  <c:v>45589</c:v>
                </c:pt>
              </c:numCache>
            </c:numRef>
          </c:val>
          <c:smooth val="0"/>
          <c:extLst>
            <c:ext xmlns:c16="http://schemas.microsoft.com/office/drawing/2014/chart" uri="{C3380CC4-5D6E-409C-BE32-E72D297353CC}">
              <c16:uniqueId val="{00000007-F117-47C2-B35D-79563C03E8A8}"/>
            </c:ext>
          </c:extLst>
        </c:ser>
        <c:ser>
          <c:idx val="8"/>
          <c:order val="8"/>
          <c:tx>
            <c:strRef>
              <c:f>Sheet1!$J$1</c:f>
              <c:strCache>
                <c:ptCount val="1"/>
                <c:pt idx="0">
                  <c:v>Panorama</c:v>
                </c:pt>
              </c:strCache>
            </c:strRef>
          </c:tx>
          <c:spPr>
            <a:ln w="28575" cap="rnd">
              <a:solidFill>
                <a:schemeClr val="accent3">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Sheet1!$J$2:$J$16</c:f>
              <c:numCache>
                <c:formatCode>General</c:formatCode>
                <c:ptCount val="15"/>
                <c:pt idx="0">
                  <c:v>231439</c:v>
                </c:pt>
                <c:pt idx="1">
                  <c:v>114978</c:v>
                </c:pt>
                <c:pt idx="2">
                  <c:v>88903</c:v>
                </c:pt>
                <c:pt idx="3">
                  <c:v>97632</c:v>
                </c:pt>
                <c:pt idx="4">
                  <c:v>61229</c:v>
                </c:pt>
                <c:pt idx="5">
                  <c:v>29567</c:v>
                </c:pt>
                <c:pt idx="6">
                  <c:v>36021</c:v>
                </c:pt>
                <c:pt idx="7">
                  <c:v>40391</c:v>
                </c:pt>
                <c:pt idx="8">
                  <c:v>41368</c:v>
                </c:pt>
                <c:pt idx="9">
                  <c:v>60304</c:v>
                </c:pt>
                <c:pt idx="10">
                  <c:v>122873</c:v>
                </c:pt>
                <c:pt idx="11">
                  <c:v>121919</c:v>
                </c:pt>
                <c:pt idx="12">
                  <c:v>213778</c:v>
                </c:pt>
                <c:pt idx="13">
                  <c:v>306743</c:v>
                </c:pt>
                <c:pt idx="14">
                  <c:v>237984</c:v>
                </c:pt>
              </c:numCache>
            </c:numRef>
          </c:val>
          <c:smooth val="0"/>
          <c:extLst>
            <c:ext xmlns:c16="http://schemas.microsoft.com/office/drawing/2014/chart" uri="{C3380CC4-5D6E-409C-BE32-E72D297353CC}">
              <c16:uniqueId val="{00000008-F117-47C2-B35D-79563C03E8A8}"/>
            </c:ext>
          </c:extLst>
        </c:ser>
        <c:ser>
          <c:idx val="9"/>
          <c:order val="9"/>
          <c:tx>
            <c:strRef>
              <c:f>Sheet1!$K$1</c:f>
              <c:strCache>
                <c:ptCount val="1"/>
                <c:pt idx="0">
                  <c:v>Extra 3</c:v>
                </c:pt>
              </c:strCache>
            </c:strRef>
          </c:tx>
          <c:spPr>
            <a:ln w="28575" cap="rnd">
              <a:solidFill>
                <a:schemeClr val="accent4">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Sheet1!$K$2:$K$16</c:f>
              <c:numCache>
                <c:formatCode>General</c:formatCode>
                <c:ptCount val="15"/>
                <c:pt idx="0">
                  <c:v>864617</c:v>
                </c:pt>
                <c:pt idx="1">
                  <c:v>879334</c:v>
                </c:pt>
                <c:pt idx="2">
                  <c:v>873930</c:v>
                </c:pt>
                <c:pt idx="3">
                  <c:v>715736</c:v>
                </c:pt>
                <c:pt idx="4">
                  <c:v>621442</c:v>
                </c:pt>
                <c:pt idx="5">
                  <c:v>715645</c:v>
                </c:pt>
                <c:pt idx="6">
                  <c:v>736914</c:v>
                </c:pt>
                <c:pt idx="7">
                  <c:v>708345</c:v>
                </c:pt>
                <c:pt idx="8">
                  <c:v>776374</c:v>
                </c:pt>
                <c:pt idx="9">
                  <c:v>741480</c:v>
                </c:pt>
                <c:pt idx="10">
                  <c:v>845413</c:v>
                </c:pt>
                <c:pt idx="11">
                  <c:v>1209560</c:v>
                </c:pt>
                <c:pt idx="12">
                  <c:v>1261169</c:v>
                </c:pt>
                <c:pt idx="13">
                  <c:v>1228764</c:v>
                </c:pt>
                <c:pt idx="14">
                  <c:v>1398901</c:v>
                </c:pt>
              </c:numCache>
            </c:numRef>
          </c:val>
          <c:smooth val="0"/>
          <c:extLst>
            <c:ext xmlns:c16="http://schemas.microsoft.com/office/drawing/2014/chart" uri="{C3380CC4-5D6E-409C-BE32-E72D297353CC}">
              <c16:uniqueId val="{00000009-F117-47C2-B35D-79563C03E8A8}"/>
            </c:ext>
          </c:extLst>
        </c:ser>
        <c:ser>
          <c:idx val="10"/>
          <c:order val="10"/>
          <c:tx>
            <c:strRef>
              <c:f>Sheet1!$L$1</c:f>
              <c:strCache>
                <c:ptCount val="1"/>
                <c:pt idx="0">
                  <c:v>NDR Doku</c:v>
                </c:pt>
              </c:strCache>
            </c:strRef>
          </c:tx>
          <c:spPr>
            <a:ln w="28575" cap="rnd">
              <a:solidFill>
                <a:schemeClr val="accent5">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Sheet1!$L$2:$L$16</c:f>
              <c:numCache>
                <c:formatCode>General</c:formatCode>
                <c:ptCount val="15"/>
                <c:pt idx="0">
                  <c:v>5531</c:v>
                </c:pt>
                <c:pt idx="1">
                  <c:v>6885</c:v>
                </c:pt>
                <c:pt idx="2">
                  <c:v>5494</c:v>
                </c:pt>
                <c:pt idx="3">
                  <c:v>24120</c:v>
                </c:pt>
                <c:pt idx="4">
                  <c:v>12570</c:v>
                </c:pt>
                <c:pt idx="5">
                  <c:v>6112</c:v>
                </c:pt>
                <c:pt idx="6">
                  <c:v>7873</c:v>
                </c:pt>
                <c:pt idx="7">
                  <c:v>5585</c:v>
                </c:pt>
                <c:pt idx="8">
                  <c:v>11670</c:v>
                </c:pt>
                <c:pt idx="9">
                  <c:v>11097</c:v>
                </c:pt>
                <c:pt idx="10">
                  <c:v>10841</c:v>
                </c:pt>
                <c:pt idx="11">
                  <c:v>26260</c:v>
                </c:pt>
                <c:pt idx="12">
                  <c:v>5672</c:v>
                </c:pt>
                <c:pt idx="13">
                  <c:v>12453</c:v>
                </c:pt>
                <c:pt idx="14">
                  <c:v>11326</c:v>
                </c:pt>
              </c:numCache>
            </c:numRef>
          </c:val>
          <c:smooth val="0"/>
          <c:extLst>
            <c:ext xmlns:c16="http://schemas.microsoft.com/office/drawing/2014/chart" uri="{C3380CC4-5D6E-409C-BE32-E72D297353CC}">
              <c16:uniqueId val="{0000000A-F117-47C2-B35D-79563C03E8A8}"/>
            </c:ext>
          </c:extLst>
        </c:ser>
        <c:ser>
          <c:idx val="11"/>
          <c:order val="11"/>
          <c:tx>
            <c:strRef>
              <c:f>Sheet1!$M$1</c:f>
              <c:strCache>
                <c:ptCount val="1"/>
                <c:pt idx="0">
                  <c:v>Kulturjournal</c:v>
                </c:pt>
              </c:strCache>
            </c:strRef>
          </c:tx>
          <c:spPr>
            <a:ln w="28575" cap="rnd">
              <a:solidFill>
                <a:schemeClr val="accent6">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Sheet1!$M$2:$M$16</c:f>
              <c:numCache>
                <c:formatCode>General</c:formatCode>
                <c:ptCount val="15"/>
                <c:pt idx="0">
                  <c:v>25192</c:v>
                </c:pt>
                <c:pt idx="1">
                  <c:v>14116</c:v>
                </c:pt>
                <c:pt idx="2">
                  <c:v>10084</c:v>
                </c:pt>
                <c:pt idx="3">
                  <c:v>5325</c:v>
                </c:pt>
                <c:pt idx="4">
                  <c:v>5563</c:v>
                </c:pt>
                <c:pt idx="5">
                  <c:v>3482</c:v>
                </c:pt>
                <c:pt idx="6">
                  <c:v>1993</c:v>
                </c:pt>
                <c:pt idx="7">
                  <c:v>2427</c:v>
                </c:pt>
                <c:pt idx="8">
                  <c:v>3745</c:v>
                </c:pt>
                <c:pt idx="9">
                  <c:v>3355</c:v>
                </c:pt>
                <c:pt idx="10">
                  <c:v>6514</c:v>
                </c:pt>
                <c:pt idx="11">
                  <c:v>7503</c:v>
                </c:pt>
                <c:pt idx="12">
                  <c:v>3802</c:v>
                </c:pt>
                <c:pt idx="13">
                  <c:v>7399</c:v>
                </c:pt>
                <c:pt idx="14">
                  <c:v>4806</c:v>
                </c:pt>
              </c:numCache>
            </c:numRef>
          </c:val>
          <c:smooth val="0"/>
          <c:extLst>
            <c:ext xmlns:c16="http://schemas.microsoft.com/office/drawing/2014/chart" uri="{C3380CC4-5D6E-409C-BE32-E72D297353CC}">
              <c16:uniqueId val="{0000000B-F117-47C2-B35D-79563C03E8A8}"/>
            </c:ext>
          </c:extLst>
        </c:ser>
        <c:ser>
          <c:idx val="12"/>
          <c:order val="12"/>
          <c:tx>
            <c:strRef>
              <c:f>Sheet1!$N$1</c:f>
              <c:strCache>
                <c:ptCount val="1"/>
                <c:pt idx="0">
                  <c:v>NDR Fernsehen</c:v>
                </c:pt>
              </c:strCache>
            </c:strRef>
          </c:tx>
          <c:spPr>
            <a:ln w="28575" cap="rnd">
              <a:solidFill>
                <a:schemeClr val="accent1">
                  <a:lumMod val="80000"/>
                  <a:lumOff val="2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Sheet1!$N$2:$N$16</c:f>
              <c:numCache>
                <c:formatCode>General</c:formatCode>
                <c:ptCount val="15"/>
                <c:pt idx="0">
                  <c:v>89956</c:v>
                </c:pt>
                <c:pt idx="1">
                  <c:v>71900</c:v>
                </c:pt>
                <c:pt idx="2">
                  <c:v>83103</c:v>
                </c:pt>
                <c:pt idx="3">
                  <c:v>69111</c:v>
                </c:pt>
                <c:pt idx="4">
                  <c:v>53090</c:v>
                </c:pt>
                <c:pt idx="5">
                  <c:v>59005</c:v>
                </c:pt>
                <c:pt idx="6">
                  <c:v>46980</c:v>
                </c:pt>
                <c:pt idx="7">
                  <c:v>51450</c:v>
                </c:pt>
                <c:pt idx="8">
                  <c:v>39007</c:v>
                </c:pt>
                <c:pt idx="9">
                  <c:v>35966</c:v>
                </c:pt>
                <c:pt idx="10">
                  <c:v>31303</c:v>
                </c:pt>
                <c:pt idx="11">
                  <c:v>46537</c:v>
                </c:pt>
                <c:pt idx="12">
                  <c:v>82779</c:v>
                </c:pt>
                <c:pt idx="13">
                  <c:v>262814</c:v>
                </c:pt>
                <c:pt idx="14">
                  <c:v>178903</c:v>
                </c:pt>
              </c:numCache>
            </c:numRef>
          </c:val>
          <c:smooth val="0"/>
          <c:extLst>
            <c:ext xmlns:c16="http://schemas.microsoft.com/office/drawing/2014/chart" uri="{C3380CC4-5D6E-409C-BE32-E72D297353CC}">
              <c16:uniqueId val="{0000000C-F117-47C2-B35D-79563C03E8A8}"/>
            </c:ext>
          </c:extLst>
        </c:ser>
        <c:ser>
          <c:idx val="13"/>
          <c:order val="13"/>
          <c:tx>
            <c:strRef>
              <c:f>Sheet1!$O$1</c:f>
              <c:strCache>
                <c:ptCount val="1"/>
                <c:pt idx="0">
                  <c:v>Visite</c:v>
                </c:pt>
              </c:strCache>
            </c:strRef>
          </c:tx>
          <c:spPr>
            <a:ln w="28575" cap="rnd">
              <a:solidFill>
                <a:schemeClr val="accent2">
                  <a:lumMod val="80000"/>
                  <a:lumOff val="2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Sheet1!$O$2:$O$16</c:f>
              <c:numCache>
                <c:formatCode>General</c:formatCode>
                <c:ptCount val="15"/>
                <c:pt idx="0">
                  <c:v>30404</c:v>
                </c:pt>
                <c:pt idx="1">
                  <c:v>23765</c:v>
                </c:pt>
                <c:pt idx="2">
                  <c:v>40015</c:v>
                </c:pt>
                <c:pt idx="3">
                  <c:v>39534</c:v>
                </c:pt>
                <c:pt idx="4">
                  <c:v>30254</c:v>
                </c:pt>
                <c:pt idx="5">
                  <c:v>30455</c:v>
                </c:pt>
                <c:pt idx="6">
                  <c:v>26275</c:v>
                </c:pt>
                <c:pt idx="7">
                  <c:v>38419</c:v>
                </c:pt>
                <c:pt idx="8">
                  <c:v>44007</c:v>
                </c:pt>
                <c:pt idx="9">
                  <c:v>36493</c:v>
                </c:pt>
                <c:pt idx="10">
                  <c:v>30700</c:v>
                </c:pt>
                <c:pt idx="11">
                  <c:v>42002</c:v>
                </c:pt>
                <c:pt idx="12">
                  <c:v>24496</c:v>
                </c:pt>
                <c:pt idx="13">
                  <c:v>23478</c:v>
                </c:pt>
                <c:pt idx="14">
                  <c:v>29989</c:v>
                </c:pt>
              </c:numCache>
            </c:numRef>
          </c:val>
          <c:smooth val="0"/>
          <c:extLst>
            <c:ext xmlns:c16="http://schemas.microsoft.com/office/drawing/2014/chart" uri="{C3380CC4-5D6E-409C-BE32-E72D297353CC}">
              <c16:uniqueId val="{0000000D-F117-47C2-B35D-79563C03E8A8}"/>
            </c:ext>
          </c:extLst>
        </c:ser>
        <c:dLbls>
          <c:showLegendKey val="0"/>
          <c:showVal val="0"/>
          <c:showCatName val="0"/>
          <c:showSerName val="0"/>
          <c:showPercent val="0"/>
          <c:showBubbleSize val="0"/>
        </c:dLbls>
        <c:smooth val="0"/>
        <c:axId val="387147120"/>
        <c:axId val="387156304"/>
      </c:lineChart>
      <c:catAx>
        <c:axId val="387147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56304"/>
        <c:crosses val="autoZero"/>
        <c:auto val="1"/>
        <c:lblAlgn val="ctr"/>
        <c:lblOffset val="100"/>
        <c:noMultiLvlLbl val="0"/>
      </c:catAx>
      <c:valAx>
        <c:axId val="38715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4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N-JOY</c:v>
                </c:pt>
              </c:strCache>
            </c:strRef>
          </c:tx>
          <c:spPr>
            <a:ln w="28575" cap="rnd">
              <a:solidFill>
                <a:schemeClr val="accent1"/>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Sheet1!$B$2:$B$16</c:f>
              <c:numCache>
                <c:formatCode>General</c:formatCode>
                <c:ptCount val="15"/>
                <c:pt idx="0">
                  <c:v>19454</c:v>
                </c:pt>
                <c:pt idx="1">
                  <c:v>18143</c:v>
                </c:pt>
                <c:pt idx="2">
                  <c:v>29274</c:v>
                </c:pt>
                <c:pt idx="3">
                  <c:v>29002</c:v>
                </c:pt>
                <c:pt idx="4">
                  <c:v>34916</c:v>
                </c:pt>
                <c:pt idx="5">
                  <c:v>17627</c:v>
                </c:pt>
                <c:pt idx="6">
                  <c:v>19126</c:v>
                </c:pt>
                <c:pt idx="7">
                  <c:v>30955</c:v>
                </c:pt>
                <c:pt idx="8">
                  <c:v>24847</c:v>
                </c:pt>
                <c:pt idx="9">
                  <c:v>17085</c:v>
                </c:pt>
                <c:pt idx="10">
                  <c:v>14859</c:v>
                </c:pt>
                <c:pt idx="11">
                  <c:v>16437</c:v>
                </c:pt>
                <c:pt idx="12">
                  <c:v>21434</c:v>
                </c:pt>
                <c:pt idx="13">
                  <c:v>17438</c:v>
                </c:pt>
                <c:pt idx="14">
                  <c:v>21596</c:v>
                </c:pt>
              </c:numCache>
            </c:numRef>
          </c:val>
          <c:smooth val="0"/>
          <c:extLst>
            <c:ext xmlns:c16="http://schemas.microsoft.com/office/drawing/2014/chart" uri="{C3380CC4-5D6E-409C-BE32-E72D297353CC}">
              <c16:uniqueId val="{00000000-4F55-4809-B84E-F95BC2BF7ECD}"/>
            </c:ext>
          </c:extLst>
        </c:ser>
        <c:ser>
          <c:idx val="1"/>
          <c:order val="1"/>
          <c:tx>
            <c:strRef>
              <c:f>Sheet1!$C$1</c:f>
              <c:strCache>
                <c:ptCount val="1"/>
                <c:pt idx="0">
                  <c:v>NDR 2</c:v>
                </c:pt>
              </c:strCache>
            </c:strRef>
          </c:tx>
          <c:spPr>
            <a:ln w="28575" cap="rnd">
              <a:solidFill>
                <a:schemeClr val="accent2"/>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Sheet1!$C$2:$C$16</c:f>
              <c:numCache>
                <c:formatCode>General</c:formatCode>
                <c:ptCount val="15"/>
                <c:pt idx="0">
                  <c:v>5682</c:v>
                </c:pt>
                <c:pt idx="1">
                  <c:v>11020</c:v>
                </c:pt>
                <c:pt idx="2">
                  <c:v>10879</c:v>
                </c:pt>
                <c:pt idx="3">
                  <c:v>7954</c:v>
                </c:pt>
                <c:pt idx="4">
                  <c:v>13991</c:v>
                </c:pt>
                <c:pt idx="5">
                  <c:v>17450</c:v>
                </c:pt>
                <c:pt idx="6">
                  <c:v>16946</c:v>
                </c:pt>
                <c:pt idx="7">
                  <c:v>8869</c:v>
                </c:pt>
                <c:pt idx="8">
                  <c:v>10812</c:v>
                </c:pt>
                <c:pt idx="9">
                  <c:v>15324</c:v>
                </c:pt>
                <c:pt idx="10">
                  <c:v>16963</c:v>
                </c:pt>
                <c:pt idx="11">
                  <c:v>17652</c:v>
                </c:pt>
                <c:pt idx="12">
                  <c:v>16135</c:v>
                </c:pt>
                <c:pt idx="13">
                  <c:v>11440</c:v>
                </c:pt>
                <c:pt idx="14">
                  <c:v>17063</c:v>
                </c:pt>
              </c:numCache>
            </c:numRef>
          </c:val>
          <c:smooth val="0"/>
          <c:extLst>
            <c:ext xmlns:c16="http://schemas.microsoft.com/office/drawing/2014/chart" uri="{C3380CC4-5D6E-409C-BE32-E72D297353CC}">
              <c16:uniqueId val="{00000001-4F55-4809-B84E-F95BC2BF7ECD}"/>
            </c:ext>
          </c:extLst>
        </c:ser>
        <c:ser>
          <c:idx val="2"/>
          <c:order val="2"/>
          <c:tx>
            <c:strRef>
              <c:f>Sheet1!$D$1</c:f>
              <c:strCache>
                <c:ptCount val="1"/>
                <c:pt idx="0">
                  <c:v>INAS NACHT</c:v>
                </c:pt>
              </c:strCache>
            </c:strRef>
          </c:tx>
          <c:spPr>
            <a:ln w="28575" cap="rnd">
              <a:solidFill>
                <a:schemeClr val="accent3"/>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Sheet1!$D$2:$D$16</c:f>
              <c:numCache>
                <c:formatCode>General</c:formatCode>
                <c:ptCount val="15"/>
                <c:pt idx="0">
                  <c:v>261</c:v>
                </c:pt>
                <c:pt idx="1">
                  <c:v>154</c:v>
                </c:pt>
                <c:pt idx="2">
                  <c:v>1454</c:v>
                </c:pt>
                <c:pt idx="3">
                  <c:v>11091</c:v>
                </c:pt>
                <c:pt idx="4">
                  <c:v>1943</c:v>
                </c:pt>
                <c:pt idx="5">
                  <c:v>2917</c:v>
                </c:pt>
                <c:pt idx="6">
                  <c:v>1307</c:v>
                </c:pt>
                <c:pt idx="7">
                  <c:v>315</c:v>
                </c:pt>
                <c:pt idx="8">
                  <c:v>170</c:v>
                </c:pt>
                <c:pt idx="9">
                  <c:v>99</c:v>
                </c:pt>
                <c:pt idx="10">
                  <c:v>88</c:v>
                </c:pt>
                <c:pt idx="11">
                  <c:v>103</c:v>
                </c:pt>
                <c:pt idx="12">
                  <c:v>6855</c:v>
                </c:pt>
                <c:pt idx="13">
                  <c:v>4267</c:v>
                </c:pt>
                <c:pt idx="14">
                  <c:v>1078</c:v>
                </c:pt>
              </c:numCache>
            </c:numRef>
          </c:val>
          <c:smooth val="0"/>
          <c:extLst>
            <c:ext xmlns:c16="http://schemas.microsoft.com/office/drawing/2014/chart" uri="{C3380CC4-5D6E-409C-BE32-E72D297353CC}">
              <c16:uniqueId val="{00000002-4F55-4809-B84E-F95BC2BF7ECD}"/>
            </c:ext>
          </c:extLst>
        </c:ser>
        <c:ser>
          <c:idx val="3"/>
          <c:order val="3"/>
          <c:tx>
            <c:strRef>
              <c:f>Sheet1!$E$1</c:f>
              <c:strCache>
                <c:ptCount val="1"/>
                <c:pt idx="0">
                  <c:v>NDR.de</c:v>
                </c:pt>
              </c:strCache>
            </c:strRef>
          </c:tx>
          <c:spPr>
            <a:ln w="28575" cap="rnd">
              <a:solidFill>
                <a:schemeClr val="accent4"/>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Sheet1!$E$2:$E$16</c:f>
              <c:numCache>
                <c:formatCode>General</c:formatCode>
                <c:ptCount val="15"/>
                <c:pt idx="0">
                  <c:v>5193</c:v>
                </c:pt>
                <c:pt idx="1">
                  <c:v>5887</c:v>
                </c:pt>
                <c:pt idx="2">
                  <c:v>11280</c:v>
                </c:pt>
                <c:pt idx="3">
                  <c:v>7559</c:v>
                </c:pt>
                <c:pt idx="4">
                  <c:v>9476</c:v>
                </c:pt>
                <c:pt idx="5">
                  <c:v>11589</c:v>
                </c:pt>
                <c:pt idx="6">
                  <c:v>6076</c:v>
                </c:pt>
                <c:pt idx="7">
                  <c:v>15796</c:v>
                </c:pt>
                <c:pt idx="8">
                  <c:v>9915</c:v>
                </c:pt>
                <c:pt idx="9">
                  <c:v>9321</c:v>
                </c:pt>
                <c:pt idx="10">
                  <c:v>9876</c:v>
                </c:pt>
                <c:pt idx="11">
                  <c:v>11084</c:v>
                </c:pt>
                <c:pt idx="12">
                  <c:v>14684</c:v>
                </c:pt>
                <c:pt idx="13">
                  <c:v>18729</c:v>
                </c:pt>
                <c:pt idx="14">
                  <c:v>23592</c:v>
                </c:pt>
              </c:numCache>
            </c:numRef>
          </c:val>
          <c:smooth val="0"/>
          <c:extLst>
            <c:ext xmlns:c16="http://schemas.microsoft.com/office/drawing/2014/chart" uri="{C3380CC4-5D6E-409C-BE32-E72D297353CC}">
              <c16:uniqueId val="{00000003-4F55-4809-B84E-F95BC2BF7ECD}"/>
            </c:ext>
          </c:extLst>
        </c:ser>
        <c:ser>
          <c:idx val="4"/>
          <c:order val="4"/>
          <c:tx>
            <c:strRef>
              <c:f>Sheet1!$F$1</c:f>
              <c:strCache>
                <c:ptCount val="1"/>
                <c:pt idx="0">
                  <c:v>NDR Niedersachsen</c:v>
                </c:pt>
              </c:strCache>
            </c:strRef>
          </c:tx>
          <c:spPr>
            <a:ln w="28575" cap="rnd">
              <a:solidFill>
                <a:schemeClr val="accent5"/>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Sheet1!$F$2:$F$16</c:f>
              <c:numCache>
                <c:formatCode>General</c:formatCode>
                <c:ptCount val="15"/>
                <c:pt idx="0">
                  <c:v>10166</c:v>
                </c:pt>
                <c:pt idx="1">
                  <c:v>7052</c:v>
                </c:pt>
                <c:pt idx="2">
                  <c:v>5358</c:v>
                </c:pt>
                <c:pt idx="3">
                  <c:v>4243</c:v>
                </c:pt>
                <c:pt idx="4">
                  <c:v>6370</c:v>
                </c:pt>
                <c:pt idx="5">
                  <c:v>9884</c:v>
                </c:pt>
                <c:pt idx="6">
                  <c:v>6647</c:v>
                </c:pt>
                <c:pt idx="7">
                  <c:v>38303</c:v>
                </c:pt>
                <c:pt idx="8">
                  <c:v>20719</c:v>
                </c:pt>
                <c:pt idx="9">
                  <c:v>13293</c:v>
                </c:pt>
                <c:pt idx="10">
                  <c:v>22334</c:v>
                </c:pt>
                <c:pt idx="11">
                  <c:v>31583</c:v>
                </c:pt>
                <c:pt idx="12">
                  <c:v>27166</c:v>
                </c:pt>
                <c:pt idx="13">
                  <c:v>20592</c:v>
                </c:pt>
                <c:pt idx="14">
                  <c:v>24557</c:v>
                </c:pt>
              </c:numCache>
            </c:numRef>
          </c:val>
          <c:smooth val="0"/>
          <c:extLst>
            <c:ext xmlns:c16="http://schemas.microsoft.com/office/drawing/2014/chart" uri="{C3380CC4-5D6E-409C-BE32-E72D297353CC}">
              <c16:uniqueId val="{00000004-4F55-4809-B84E-F95BC2BF7ECD}"/>
            </c:ext>
          </c:extLst>
        </c:ser>
        <c:ser>
          <c:idx val="5"/>
          <c:order val="5"/>
          <c:tx>
            <c:strRef>
              <c:f>Sheet1!$G$1</c:f>
              <c:strCache>
                <c:ptCount val="1"/>
                <c:pt idx="0">
                  <c:v>NDR Talk Show</c:v>
                </c:pt>
              </c:strCache>
            </c:strRef>
          </c:tx>
          <c:spPr>
            <a:ln w="28575" cap="rnd">
              <a:solidFill>
                <a:schemeClr val="accent6"/>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Sheet1!$G$2:$G$16</c:f>
              <c:numCache>
                <c:formatCode>General</c:formatCode>
                <c:ptCount val="15"/>
                <c:pt idx="0">
                  <c:v>5424</c:v>
                </c:pt>
                <c:pt idx="1">
                  <c:v>3482</c:v>
                </c:pt>
                <c:pt idx="2">
                  <c:v>2559</c:v>
                </c:pt>
                <c:pt idx="3">
                  <c:v>15371</c:v>
                </c:pt>
                <c:pt idx="4">
                  <c:v>9172</c:v>
                </c:pt>
                <c:pt idx="5">
                  <c:v>16044</c:v>
                </c:pt>
                <c:pt idx="6">
                  <c:v>18376</c:v>
                </c:pt>
                <c:pt idx="7">
                  <c:v>15470</c:v>
                </c:pt>
                <c:pt idx="8">
                  <c:v>9569</c:v>
                </c:pt>
                <c:pt idx="9">
                  <c:v>8165</c:v>
                </c:pt>
                <c:pt idx="10">
                  <c:v>16346</c:v>
                </c:pt>
                <c:pt idx="11">
                  <c:v>12621</c:v>
                </c:pt>
                <c:pt idx="12">
                  <c:v>15499</c:v>
                </c:pt>
                <c:pt idx="13">
                  <c:v>14751</c:v>
                </c:pt>
                <c:pt idx="14">
                  <c:v>14409</c:v>
                </c:pt>
              </c:numCache>
            </c:numRef>
          </c:val>
          <c:smooth val="0"/>
          <c:extLst>
            <c:ext xmlns:c16="http://schemas.microsoft.com/office/drawing/2014/chart" uri="{C3380CC4-5D6E-409C-BE32-E72D297353CC}">
              <c16:uniqueId val="{00000005-4F55-4809-B84E-F95BC2BF7ECD}"/>
            </c:ext>
          </c:extLst>
        </c:ser>
        <c:ser>
          <c:idx val="6"/>
          <c:order val="6"/>
          <c:tx>
            <c:strRef>
              <c:f>Sheet1!$H$1</c:f>
              <c:strCache>
                <c:ptCount val="1"/>
                <c:pt idx="0">
                  <c:v>Kuhlage und Hardeland</c:v>
                </c:pt>
              </c:strCache>
            </c:strRef>
          </c:tx>
          <c:spPr>
            <a:ln w="28575" cap="rnd">
              <a:solidFill>
                <a:schemeClr val="accent1">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Sheet1!$H$2:$H$16</c:f>
              <c:numCache>
                <c:formatCode>General</c:formatCode>
                <c:ptCount val="15"/>
                <c:pt idx="0">
                  <c:v>1917</c:v>
                </c:pt>
                <c:pt idx="1">
                  <c:v>1245</c:v>
                </c:pt>
                <c:pt idx="2">
                  <c:v>1254</c:v>
                </c:pt>
                <c:pt idx="3">
                  <c:v>889</c:v>
                </c:pt>
                <c:pt idx="4">
                  <c:v>117</c:v>
                </c:pt>
                <c:pt idx="5">
                  <c:v>53</c:v>
                </c:pt>
                <c:pt idx="6">
                  <c:v>60</c:v>
                </c:pt>
                <c:pt idx="7">
                  <c:v>974</c:v>
                </c:pt>
                <c:pt idx="8">
                  <c:v>507</c:v>
                </c:pt>
                <c:pt idx="9">
                  <c:v>1799</c:v>
                </c:pt>
                <c:pt idx="10">
                  <c:v>1372</c:v>
                </c:pt>
                <c:pt idx="11">
                  <c:v>1813</c:v>
                </c:pt>
                <c:pt idx="12">
                  <c:v>1312</c:v>
                </c:pt>
                <c:pt idx="13">
                  <c:v>251</c:v>
                </c:pt>
                <c:pt idx="14">
                  <c:v>940</c:v>
                </c:pt>
              </c:numCache>
            </c:numRef>
          </c:val>
          <c:smooth val="0"/>
          <c:extLst>
            <c:ext xmlns:c16="http://schemas.microsoft.com/office/drawing/2014/chart" uri="{C3380CC4-5D6E-409C-BE32-E72D297353CC}">
              <c16:uniqueId val="{00000006-4F55-4809-B84E-F95BC2BF7ECD}"/>
            </c:ext>
          </c:extLst>
        </c:ser>
        <c:ser>
          <c:idx val="7"/>
          <c:order val="7"/>
          <c:tx>
            <c:strRef>
              <c:f>Sheet1!$I$1</c:f>
              <c:strCache>
                <c:ptCount val="1"/>
                <c:pt idx="0">
                  <c:v>Weltbilder</c:v>
                </c:pt>
              </c:strCache>
            </c:strRef>
          </c:tx>
          <c:spPr>
            <a:ln w="28575" cap="rnd">
              <a:solidFill>
                <a:schemeClr val="accent2">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Sheet1!$I$2:$I$16</c:f>
              <c:numCache>
                <c:formatCode>General</c:formatCode>
                <c:ptCount val="15"/>
                <c:pt idx="0">
                  <c:v>762</c:v>
                </c:pt>
                <c:pt idx="1">
                  <c:v>575</c:v>
                </c:pt>
                <c:pt idx="2">
                  <c:v>333</c:v>
                </c:pt>
                <c:pt idx="3">
                  <c:v>196</c:v>
                </c:pt>
                <c:pt idx="4">
                  <c:v>656</c:v>
                </c:pt>
                <c:pt idx="5">
                  <c:v>512</c:v>
                </c:pt>
                <c:pt idx="6">
                  <c:v>704</c:v>
                </c:pt>
                <c:pt idx="7">
                  <c:v>372</c:v>
                </c:pt>
                <c:pt idx="8">
                  <c:v>111</c:v>
                </c:pt>
                <c:pt idx="9">
                  <c:v>772</c:v>
                </c:pt>
                <c:pt idx="10">
                  <c:v>551</c:v>
                </c:pt>
                <c:pt idx="11">
                  <c:v>283</c:v>
                </c:pt>
                <c:pt idx="12">
                  <c:v>150</c:v>
                </c:pt>
                <c:pt idx="13">
                  <c:v>228</c:v>
                </c:pt>
                <c:pt idx="14">
                  <c:v>2118</c:v>
                </c:pt>
              </c:numCache>
            </c:numRef>
          </c:val>
          <c:smooth val="0"/>
          <c:extLst>
            <c:ext xmlns:c16="http://schemas.microsoft.com/office/drawing/2014/chart" uri="{C3380CC4-5D6E-409C-BE32-E72D297353CC}">
              <c16:uniqueId val="{00000007-4F55-4809-B84E-F95BC2BF7ECD}"/>
            </c:ext>
          </c:extLst>
        </c:ser>
        <c:ser>
          <c:idx val="8"/>
          <c:order val="8"/>
          <c:tx>
            <c:strRef>
              <c:f>Sheet1!$J$1</c:f>
              <c:strCache>
                <c:ptCount val="1"/>
                <c:pt idx="0">
                  <c:v>Panorama</c:v>
                </c:pt>
              </c:strCache>
            </c:strRef>
          </c:tx>
          <c:spPr>
            <a:ln w="28575" cap="rnd">
              <a:solidFill>
                <a:schemeClr val="accent3">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Sheet1!$J$2:$J$16</c:f>
              <c:numCache>
                <c:formatCode>General</c:formatCode>
                <c:ptCount val="15"/>
                <c:pt idx="0">
                  <c:v>20462</c:v>
                </c:pt>
                <c:pt idx="1">
                  <c:v>10337</c:v>
                </c:pt>
                <c:pt idx="2">
                  <c:v>8170</c:v>
                </c:pt>
                <c:pt idx="3">
                  <c:v>8377</c:v>
                </c:pt>
                <c:pt idx="4">
                  <c:v>5676</c:v>
                </c:pt>
                <c:pt idx="5">
                  <c:v>1865</c:v>
                </c:pt>
                <c:pt idx="6">
                  <c:v>2601</c:v>
                </c:pt>
                <c:pt idx="7">
                  <c:v>2971</c:v>
                </c:pt>
                <c:pt idx="8">
                  <c:v>3045</c:v>
                </c:pt>
                <c:pt idx="9">
                  <c:v>4764</c:v>
                </c:pt>
                <c:pt idx="10">
                  <c:v>13091</c:v>
                </c:pt>
                <c:pt idx="11">
                  <c:v>11064</c:v>
                </c:pt>
                <c:pt idx="12">
                  <c:v>28977</c:v>
                </c:pt>
                <c:pt idx="13">
                  <c:v>37108</c:v>
                </c:pt>
                <c:pt idx="14">
                  <c:v>27102</c:v>
                </c:pt>
              </c:numCache>
            </c:numRef>
          </c:val>
          <c:smooth val="0"/>
          <c:extLst>
            <c:ext xmlns:c16="http://schemas.microsoft.com/office/drawing/2014/chart" uri="{C3380CC4-5D6E-409C-BE32-E72D297353CC}">
              <c16:uniqueId val="{00000008-4F55-4809-B84E-F95BC2BF7ECD}"/>
            </c:ext>
          </c:extLst>
        </c:ser>
        <c:ser>
          <c:idx val="9"/>
          <c:order val="9"/>
          <c:tx>
            <c:strRef>
              <c:f>Sheet1!$K$1</c:f>
              <c:strCache>
                <c:ptCount val="1"/>
                <c:pt idx="0">
                  <c:v>Extra 3</c:v>
                </c:pt>
              </c:strCache>
            </c:strRef>
          </c:tx>
          <c:spPr>
            <a:ln w="28575" cap="rnd">
              <a:solidFill>
                <a:schemeClr val="accent4">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Sheet1!$K$2:$K$16</c:f>
              <c:numCache>
                <c:formatCode>General</c:formatCode>
                <c:ptCount val="15"/>
                <c:pt idx="0">
                  <c:v>80886</c:v>
                </c:pt>
                <c:pt idx="1">
                  <c:v>101011</c:v>
                </c:pt>
                <c:pt idx="2">
                  <c:v>99064</c:v>
                </c:pt>
                <c:pt idx="3">
                  <c:v>66837</c:v>
                </c:pt>
                <c:pt idx="4">
                  <c:v>49595</c:v>
                </c:pt>
                <c:pt idx="5">
                  <c:v>66747</c:v>
                </c:pt>
                <c:pt idx="6">
                  <c:v>62645</c:v>
                </c:pt>
                <c:pt idx="7">
                  <c:v>71039</c:v>
                </c:pt>
                <c:pt idx="8">
                  <c:v>80407</c:v>
                </c:pt>
                <c:pt idx="9">
                  <c:v>58729</c:v>
                </c:pt>
                <c:pt idx="10">
                  <c:v>72971</c:v>
                </c:pt>
                <c:pt idx="11">
                  <c:v>152068</c:v>
                </c:pt>
                <c:pt idx="12">
                  <c:v>144022</c:v>
                </c:pt>
                <c:pt idx="13">
                  <c:v>124986</c:v>
                </c:pt>
                <c:pt idx="14">
                  <c:v>149583</c:v>
                </c:pt>
              </c:numCache>
            </c:numRef>
          </c:val>
          <c:smooth val="0"/>
          <c:extLst>
            <c:ext xmlns:c16="http://schemas.microsoft.com/office/drawing/2014/chart" uri="{C3380CC4-5D6E-409C-BE32-E72D297353CC}">
              <c16:uniqueId val="{00000009-4F55-4809-B84E-F95BC2BF7ECD}"/>
            </c:ext>
          </c:extLst>
        </c:ser>
        <c:ser>
          <c:idx val="10"/>
          <c:order val="10"/>
          <c:tx>
            <c:strRef>
              <c:f>Sheet1!$L$1</c:f>
              <c:strCache>
                <c:ptCount val="1"/>
                <c:pt idx="0">
                  <c:v>NDR Doku</c:v>
                </c:pt>
              </c:strCache>
            </c:strRef>
          </c:tx>
          <c:spPr>
            <a:ln w="28575" cap="rnd">
              <a:solidFill>
                <a:schemeClr val="accent5">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Sheet1!$L$2:$L$16</c:f>
              <c:numCache>
                <c:formatCode>General</c:formatCode>
                <c:ptCount val="15"/>
                <c:pt idx="0">
                  <c:v>576</c:v>
                </c:pt>
                <c:pt idx="1">
                  <c:v>690</c:v>
                </c:pt>
                <c:pt idx="2">
                  <c:v>538</c:v>
                </c:pt>
                <c:pt idx="3">
                  <c:v>1282</c:v>
                </c:pt>
                <c:pt idx="4">
                  <c:v>520</c:v>
                </c:pt>
                <c:pt idx="5">
                  <c:v>337</c:v>
                </c:pt>
                <c:pt idx="6">
                  <c:v>328</c:v>
                </c:pt>
                <c:pt idx="7">
                  <c:v>261</c:v>
                </c:pt>
                <c:pt idx="8">
                  <c:v>552</c:v>
                </c:pt>
                <c:pt idx="9">
                  <c:v>753</c:v>
                </c:pt>
                <c:pt idx="10">
                  <c:v>900</c:v>
                </c:pt>
                <c:pt idx="11">
                  <c:v>814</c:v>
                </c:pt>
                <c:pt idx="12">
                  <c:v>185</c:v>
                </c:pt>
                <c:pt idx="13">
                  <c:v>797</c:v>
                </c:pt>
                <c:pt idx="14">
                  <c:v>1105</c:v>
                </c:pt>
              </c:numCache>
            </c:numRef>
          </c:val>
          <c:smooth val="0"/>
          <c:extLst>
            <c:ext xmlns:c16="http://schemas.microsoft.com/office/drawing/2014/chart" uri="{C3380CC4-5D6E-409C-BE32-E72D297353CC}">
              <c16:uniqueId val="{0000000A-4F55-4809-B84E-F95BC2BF7ECD}"/>
            </c:ext>
          </c:extLst>
        </c:ser>
        <c:ser>
          <c:idx val="11"/>
          <c:order val="11"/>
          <c:tx>
            <c:strRef>
              <c:f>Sheet1!$M$1</c:f>
              <c:strCache>
                <c:ptCount val="1"/>
                <c:pt idx="0">
                  <c:v>Kulturjournal</c:v>
                </c:pt>
              </c:strCache>
            </c:strRef>
          </c:tx>
          <c:spPr>
            <a:ln w="28575" cap="rnd">
              <a:solidFill>
                <a:schemeClr val="accent6">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Sheet1!$M$2:$M$16</c:f>
              <c:numCache>
                <c:formatCode>General</c:formatCode>
                <c:ptCount val="15"/>
                <c:pt idx="0">
                  <c:v>6220</c:v>
                </c:pt>
                <c:pt idx="1">
                  <c:v>2507</c:v>
                </c:pt>
                <c:pt idx="2">
                  <c:v>1915</c:v>
                </c:pt>
                <c:pt idx="3">
                  <c:v>689</c:v>
                </c:pt>
                <c:pt idx="4">
                  <c:v>327</c:v>
                </c:pt>
                <c:pt idx="5">
                  <c:v>336</c:v>
                </c:pt>
                <c:pt idx="6">
                  <c:v>217</c:v>
                </c:pt>
                <c:pt idx="7">
                  <c:v>153</c:v>
                </c:pt>
                <c:pt idx="8">
                  <c:v>277</c:v>
                </c:pt>
                <c:pt idx="9">
                  <c:v>260</c:v>
                </c:pt>
                <c:pt idx="10">
                  <c:v>484</c:v>
                </c:pt>
                <c:pt idx="11">
                  <c:v>807</c:v>
                </c:pt>
                <c:pt idx="12">
                  <c:v>481</c:v>
                </c:pt>
                <c:pt idx="13">
                  <c:v>873</c:v>
                </c:pt>
                <c:pt idx="14">
                  <c:v>551</c:v>
                </c:pt>
              </c:numCache>
            </c:numRef>
          </c:val>
          <c:smooth val="0"/>
          <c:extLst>
            <c:ext xmlns:c16="http://schemas.microsoft.com/office/drawing/2014/chart" uri="{C3380CC4-5D6E-409C-BE32-E72D297353CC}">
              <c16:uniqueId val="{0000000B-4F55-4809-B84E-F95BC2BF7ECD}"/>
            </c:ext>
          </c:extLst>
        </c:ser>
        <c:ser>
          <c:idx val="12"/>
          <c:order val="12"/>
          <c:tx>
            <c:strRef>
              <c:f>Sheet1!$N$1</c:f>
              <c:strCache>
                <c:ptCount val="1"/>
                <c:pt idx="0">
                  <c:v>NDR Fernsehen</c:v>
                </c:pt>
              </c:strCache>
            </c:strRef>
          </c:tx>
          <c:spPr>
            <a:ln w="28575" cap="rnd">
              <a:solidFill>
                <a:schemeClr val="accent1">
                  <a:lumMod val="80000"/>
                  <a:lumOff val="2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Sheet1!$N$2:$N$16</c:f>
              <c:numCache>
                <c:formatCode>General</c:formatCode>
                <c:ptCount val="15"/>
                <c:pt idx="0">
                  <c:v>8839</c:v>
                </c:pt>
                <c:pt idx="1">
                  <c:v>8438</c:v>
                </c:pt>
                <c:pt idx="2">
                  <c:v>8076</c:v>
                </c:pt>
                <c:pt idx="3">
                  <c:v>7560</c:v>
                </c:pt>
                <c:pt idx="4">
                  <c:v>5740</c:v>
                </c:pt>
                <c:pt idx="5">
                  <c:v>6945</c:v>
                </c:pt>
                <c:pt idx="6">
                  <c:v>3412</c:v>
                </c:pt>
                <c:pt idx="7">
                  <c:v>3418</c:v>
                </c:pt>
                <c:pt idx="8">
                  <c:v>2831</c:v>
                </c:pt>
                <c:pt idx="9">
                  <c:v>2645</c:v>
                </c:pt>
                <c:pt idx="10">
                  <c:v>2511</c:v>
                </c:pt>
                <c:pt idx="11">
                  <c:v>5563</c:v>
                </c:pt>
                <c:pt idx="12">
                  <c:v>11753</c:v>
                </c:pt>
                <c:pt idx="13">
                  <c:v>29704</c:v>
                </c:pt>
                <c:pt idx="14">
                  <c:v>18609</c:v>
                </c:pt>
              </c:numCache>
            </c:numRef>
          </c:val>
          <c:smooth val="0"/>
          <c:extLst>
            <c:ext xmlns:c16="http://schemas.microsoft.com/office/drawing/2014/chart" uri="{C3380CC4-5D6E-409C-BE32-E72D297353CC}">
              <c16:uniqueId val="{0000000C-4F55-4809-B84E-F95BC2BF7ECD}"/>
            </c:ext>
          </c:extLst>
        </c:ser>
        <c:ser>
          <c:idx val="13"/>
          <c:order val="13"/>
          <c:tx>
            <c:strRef>
              <c:f>Sheet1!$O$1</c:f>
              <c:strCache>
                <c:ptCount val="1"/>
                <c:pt idx="0">
                  <c:v>Visite</c:v>
                </c:pt>
              </c:strCache>
            </c:strRef>
          </c:tx>
          <c:spPr>
            <a:ln w="28575" cap="rnd">
              <a:solidFill>
                <a:schemeClr val="accent2">
                  <a:lumMod val="80000"/>
                  <a:lumOff val="2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Sheet1!$O$2:$O$16</c:f>
              <c:numCache>
                <c:formatCode>General</c:formatCode>
                <c:ptCount val="15"/>
                <c:pt idx="0">
                  <c:v>4291</c:v>
                </c:pt>
                <c:pt idx="1">
                  <c:v>2328</c:v>
                </c:pt>
                <c:pt idx="2">
                  <c:v>2997</c:v>
                </c:pt>
                <c:pt idx="3">
                  <c:v>2411</c:v>
                </c:pt>
                <c:pt idx="4">
                  <c:v>2859</c:v>
                </c:pt>
                <c:pt idx="5">
                  <c:v>2723</c:v>
                </c:pt>
                <c:pt idx="6">
                  <c:v>2107</c:v>
                </c:pt>
                <c:pt idx="7">
                  <c:v>2656</c:v>
                </c:pt>
                <c:pt idx="8">
                  <c:v>2963</c:v>
                </c:pt>
                <c:pt idx="9">
                  <c:v>2734</c:v>
                </c:pt>
                <c:pt idx="10">
                  <c:v>3197</c:v>
                </c:pt>
                <c:pt idx="11">
                  <c:v>2831</c:v>
                </c:pt>
                <c:pt idx="12">
                  <c:v>1460</c:v>
                </c:pt>
                <c:pt idx="13">
                  <c:v>1682</c:v>
                </c:pt>
                <c:pt idx="14">
                  <c:v>1964</c:v>
                </c:pt>
              </c:numCache>
            </c:numRef>
          </c:val>
          <c:smooth val="0"/>
          <c:extLst>
            <c:ext xmlns:c16="http://schemas.microsoft.com/office/drawing/2014/chart" uri="{C3380CC4-5D6E-409C-BE32-E72D297353CC}">
              <c16:uniqueId val="{0000000D-4F55-4809-B84E-F95BC2BF7ECD}"/>
            </c:ext>
          </c:extLst>
        </c:ser>
        <c:dLbls>
          <c:showLegendKey val="0"/>
          <c:showVal val="0"/>
          <c:showCatName val="0"/>
          <c:showSerName val="0"/>
          <c:showPercent val="0"/>
          <c:showBubbleSize val="0"/>
        </c:dLbls>
        <c:smooth val="0"/>
        <c:axId val="393151856"/>
        <c:axId val="393154808"/>
      </c:lineChart>
      <c:catAx>
        <c:axId val="39315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54808"/>
        <c:crosses val="autoZero"/>
        <c:auto val="1"/>
        <c:lblAlgn val="ctr"/>
        <c:lblOffset val="100"/>
        <c:noMultiLvlLbl val="0"/>
      </c:catAx>
      <c:valAx>
        <c:axId val="39315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5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N-JOY</c:v>
                </c:pt>
              </c:strCache>
            </c:strRef>
          </c:tx>
          <c:spPr>
            <a:ln w="28575" cap="rnd">
              <a:solidFill>
                <a:schemeClr val="accent1"/>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Sheet1!$B$2:$B$16</c:f>
              <c:numCache>
                <c:formatCode>General</c:formatCode>
                <c:ptCount val="15"/>
                <c:pt idx="0">
                  <c:v>23139</c:v>
                </c:pt>
                <c:pt idx="1">
                  <c:v>19724</c:v>
                </c:pt>
                <c:pt idx="2">
                  <c:v>20941</c:v>
                </c:pt>
                <c:pt idx="3">
                  <c:v>22782</c:v>
                </c:pt>
                <c:pt idx="4">
                  <c:v>27333</c:v>
                </c:pt>
                <c:pt idx="5">
                  <c:v>13710</c:v>
                </c:pt>
                <c:pt idx="6">
                  <c:v>25570</c:v>
                </c:pt>
                <c:pt idx="7">
                  <c:v>20154</c:v>
                </c:pt>
                <c:pt idx="8">
                  <c:v>11405</c:v>
                </c:pt>
                <c:pt idx="9">
                  <c:v>12895</c:v>
                </c:pt>
                <c:pt idx="10">
                  <c:v>10187</c:v>
                </c:pt>
                <c:pt idx="11">
                  <c:v>22867</c:v>
                </c:pt>
                <c:pt idx="12">
                  <c:v>19396</c:v>
                </c:pt>
                <c:pt idx="13">
                  <c:v>24349</c:v>
                </c:pt>
                <c:pt idx="14">
                  <c:v>30923</c:v>
                </c:pt>
              </c:numCache>
            </c:numRef>
          </c:val>
          <c:smooth val="0"/>
          <c:extLst>
            <c:ext xmlns:c16="http://schemas.microsoft.com/office/drawing/2014/chart" uri="{C3380CC4-5D6E-409C-BE32-E72D297353CC}">
              <c16:uniqueId val="{00000000-8731-471B-8008-7E3611EA261C}"/>
            </c:ext>
          </c:extLst>
        </c:ser>
        <c:ser>
          <c:idx val="1"/>
          <c:order val="1"/>
          <c:tx>
            <c:strRef>
              <c:f>Sheet1!$C$1</c:f>
              <c:strCache>
                <c:ptCount val="1"/>
                <c:pt idx="0">
                  <c:v>NDR 2</c:v>
                </c:pt>
              </c:strCache>
            </c:strRef>
          </c:tx>
          <c:spPr>
            <a:ln w="28575" cap="rnd">
              <a:solidFill>
                <a:schemeClr val="accent2"/>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Sheet1!$C$2:$C$16</c:f>
              <c:numCache>
                <c:formatCode>General</c:formatCode>
                <c:ptCount val="15"/>
                <c:pt idx="0">
                  <c:v>14566</c:v>
                </c:pt>
                <c:pt idx="1">
                  <c:v>7829</c:v>
                </c:pt>
                <c:pt idx="2">
                  <c:v>14614</c:v>
                </c:pt>
                <c:pt idx="3">
                  <c:v>4353</c:v>
                </c:pt>
                <c:pt idx="4">
                  <c:v>14504</c:v>
                </c:pt>
                <c:pt idx="5">
                  <c:v>19333</c:v>
                </c:pt>
                <c:pt idx="6">
                  <c:v>15651</c:v>
                </c:pt>
                <c:pt idx="7">
                  <c:v>8984</c:v>
                </c:pt>
                <c:pt idx="8">
                  <c:v>26911</c:v>
                </c:pt>
                <c:pt idx="9">
                  <c:v>41274</c:v>
                </c:pt>
                <c:pt idx="10">
                  <c:v>56511</c:v>
                </c:pt>
                <c:pt idx="11">
                  <c:v>41931</c:v>
                </c:pt>
                <c:pt idx="12">
                  <c:v>33076</c:v>
                </c:pt>
                <c:pt idx="13">
                  <c:v>32842</c:v>
                </c:pt>
                <c:pt idx="14">
                  <c:v>25495</c:v>
                </c:pt>
              </c:numCache>
            </c:numRef>
          </c:val>
          <c:smooth val="0"/>
          <c:extLst>
            <c:ext xmlns:c16="http://schemas.microsoft.com/office/drawing/2014/chart" uri="{C3380CC4-5D6E-409C-BE32-E72D297353CC}">
              <c16:uniqueId val="{00000001-8731-471B-8008-7E3611EA261C}"/>
            </c:ext>
          </c:extLst>
        </c:ser>
        <c:ser>
          <c:idx val="2"/>
          <c:order val="2"/>
          <c:tx>
            <c:strRef>
              <c:f>Sheet1!$D$1</c:f>
              <c:strCache>
                <c:ptCount val="1"/>
                <c:pt idx="0">
                  <c:v>INAS NACHT</c:v>
                </c:pt>
              </c:strCache>
            </c:strRef>
          </c:tx>
          <c:spPr>
            <a:ln w="28575" cap="rnd">
              <a:solidFill>
                <a:schemeClr val="accent3"/>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Sheet1!$D$2:$D$16</c:f>
              <c:numCache>
                <c:formatCode>General</c:formatCode>
                <c:ptCount val="15"/>
                <c:pt idx="0">
                  <c:v>177</c:v>
                </c:pt>
                <c:pt idx="1">
                  <c:v>119</c:v>
                </c:pt>
                <c:pt idx="2">
                  <c:v>3663</c:v>
                </c:pt>
                <c:pt idx="3">
                  <c:v>29087</c:v>
                </c:pt>
                <c:pt idx="4">
                  <c:v>4697</c:v>
                </c:pt>
                <c:pt idx="5">
                  <c:v>1969</c:v>
                </c:pt>
                <c:pt idx="6">
                  <c:v>1645</c:v>
                </c:pt>
                <c:pt idx="7">
                  <c:v>432</c:v>
                </c:pt>
                <c:pt idx="8">
                  <c:v>184</c:v>
                </c:pt>
                <c:pt idx="9">
                  <c:v>159</c:v>
                </c:pt>
                <c:pt idx="10">
                  <c:v>113</c:v>
                </c:pt>
                <c:pt idx="11">
                  <c:v>120</c:v>
                </c:pt>
                <c:pt idx="12">
                  <c:v>26512</c:v>
                </c:pt>
                <c:pt idx="13">
                  <c:v>13857</c:v>
                </c:pt>
                <c:pt idx="14">
                  <c:v>3744</c:v>
                </c:pt>
              </c:numCache>
            </c:numRef>
          </c:val>
          <c:smooth val="0"/>
          <c:extLst>
            <c:ext xmlns:c16="http://schemas.microsoft.com/office/drawing/2014/chart" uri="{C3380CC4-5D6E-409C-BE32-E72D297353CC}">
              <c16:uniqueId val="{00000002-8731-471B-8008-7E3611EA261C}"/>
            </c:ext>
          </c:extLst>
        </c:ser>
        <c:ser>
          <c:idx val="3"/>
          <c:order val="3"/>
          <c:tx>
            <c:strRef>
              <c:f>Sheet1!$E$1</c:f>
              <c:strCache>
                <c:ptCount val="1"/>
                <c:pt idx="0">
                  <c:v>NDR.de</c:v>
                </c:pt>
              </c:strCache>
            </c:strRef>
          </c:tx>
          <c:spPr>
            <a:ln w="28575" cap="rnd">
              <a:solidFill>
                <a:schemeClr val="accent4"/>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Sheet1!$E$2:$E$16</c:f>
              <c:numCache>
                <c:formatCode>General</c:formatCode>
                <c:ptCount val="15"/>
                <c:pt idx="0">
                  <c:v>14142</c:v>
                </c:pt>
                <c:pt idx="1">
                  <c:v>14125</c:v>
                </c:pt>
                <c:pt idx="2">
                  <c:v>23648</c:v>
                </c:pt>
                <c:pt idx="3">
                  <c:v>13043</c:v>
                </c:pt>
                <c:pt idx="4">
                  <c:v>16586</c:v>
                </c:pt>
                <c:pt idx="5">
                  <c:v>15645</c:v>
                </c:pt>
                <c:pt idx="6">
                  <c:v>10371</c:v>
                </c:pt>
                <c:pt idx="7">
                  <c:v>33422</c:v>
                </c:pt>
                <c:pt idx="8">
                  <c:v>23355</c:v>
                </c:pt>
                <c:pt idx="9">
                  <c:v>18157</c:v>
                </c:pt>
                <c:pt idx="10">
                  <c:v>29672</c:v>
                </c:pt>
                <c:pt idx="11">
                  <c:v>32719</c:v>
                </c:pt>
                <c:pt idx="12">
                  <c:v>34953</c:v>
                </c:pt>
                <c:pt idx="13">
                  <c:v>35551</c:v>
                </c:pt>
                <c:pt idx="14">
                  <c:v>27327</c:v>
                </c:pt>
              </c:numCache>
            </c:numRef>
          </c:val>
          <c:smooth val="0"/>
          <c:extLst>
            <c:ext xmlns:c16="http://schemas.microsoft.com/office/drawing/2014/chart" uri="{C3380CC4-5D6E-409C-BE32-E72D297353CC}">
              <c16:uniqueId val="{00000003-8731-471B-8008-7E3611EA261C}"/>
            </c:ext>
          </c:extLst>
        </c:ser>
        <c:ser>
          <c:idx val="4"/>
          <c:order val="4"/>
          <c:tx>
            <c:strRef>
              <c:f>Sheet1!$F$1</c:f>
              <c:strCache>
                <c:ptCount val="1"/>
                <c:pt idx="0">
                  <c:v>NDR Niedersachsen</c:v>
                </c:pt>
              </c:strCache>
            </c:strRef>
          </c:tx>
          <c:spPr>
            <a:ln w="28575" cap="rnd">
              <a:solidFill>
                <a:schemeClr val="accent5"/>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Sheet1!$F$2:$F$16</c:f>
              <c:numCache>
                <c:formatCode>General</c:formatCode>
                <c:ptCount val="15"/>
                <c:pt idx="0">
                  <c:v>23549</c:v>
                </c:pt>
                <c:pt idx="1">
                  <c:v>17208</c:v>
                </c:pt>
                <c:pt idx="2">
                  <c:v>9856</c:v>
                </c:pt>
                <c:pt idx="3">
                  <c:v>12676</c:v>
                </c:pt>
                <c:pt idx="4">
                  <c:v>13676</c:v>
                </c:pt>
                <c:pt idx="5">
                  <c:v>17590</c:v>
                </c:pt>
                <c:pt idx="6">
                  <c:v>15891</c:v>
                </c:pt>
                <c:pt idx="7">
                  <c:v>97486</c:v>
                </c:pt>
                <c:pt idx="8">
                  <c:v>46186</c:v>
                </c:pt>
                <c:pt idx="9">
                  <c:v>23565</c:v>
                </c:pt>
                <c:pt idx="10">
                  <c:v>60688</c:v>
                </c:pt>
                <c:pt idx="11">
                  <c:v>84932</c:v>
                </c:pt>
                <c:pt idx="12">
                  <c:v>77897</c:v>
                </c:pt>
                <c:pt idx="13">
                  <c:v>61047</c:v>
                </c:pt>
                <c:pt idx="14">
                  <c:v>54731</c:v>
                </c:pt>
              </c:numCache>
            </c:numRef>
          </c:val>
          <c:smooth val="0"/>
          <c:extLst>
            <c:ext xmlns:c16="http://schemas.microsoft.com/office/drawing/2014/chart" uri="{C3380CC4-5D6E-409C-BE32-E72D297353CC}">
              <c16:uniqueId val="{00000004-8731-471B-8008-7E3611EA261C}"/>
            </c:ext>
          </c:extLst>
        </c:ser>
        <c:ser>
          <c:idx val="5"/>
          <c:order val="5"/>
          <c:tx>
            <c:strRef>
              <c:f>Sheet1!$G$1</c:f>
              <c:strCache>
                <c:ptCount val="1"/>
                <c:pt idx="0">
                  <c:v>NDR Talk Show</c:v>
                </c:pt>
              </c:strCache>
            </c:strRef>
          </c:tx>
          <c:spPr>
            <a:ln w="28575" cap="rnd">
              <a:solidFill>
                <a:schemeClr val="accent6"/>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Sheet1!$G$2:$G$16</c:f>
              <c:numCache>
                <c:formatCode>General</c:formatCode>
                <c:ptCount val="15"/>
                <c:pt idx="0">
                  <c:v>12515</c:v>
                </c:pt>
                <c:pt idx="1">
                  <c:v>7089</c:v>
                </c:pt>
                <c:pt idx="2">
                  <c:v>5306</c:v>
                </c:pt>
                <c:pt idx="3">
                  <c:v>6917</c:v>
                </c:pt>
                <c:pt idx="4">
                  <c:v>13954</c:v>
                </c:pt>
                <c:pt idx="5">
                  <c:v>31722</c:v>
                </c:pt>
                <c:pt idx="6">
                  <c:v>32660</c:v>
                </c:pt>
                <c:pt idx="7">
                  <c:v>27700</c:v>
                </c:pt>
                <c:pt idx="8">
                  <c:v>24842</c:v>
                </c:pt>
                <c:pt idx="9">
                  <c:v>24077</c:v>
                </c:pt>
                <c:pt idx="10">
                  <c:v>43217</c:v>
                </c:pt>
                <c:pt idx="11">
                  <c:v>35265</c:v>
                </c:pt>
                <c:pt idx="12">
                  <c:v>54673</c:v>
                </c:pt>
                <c:pt idx="13">
                  <c:v>50314</c:v>
                </c:pt>
                <c:pt idx="14">
                  <c:v>50638</c:v>
                </c:pt>
              </c:numCache>
            </c:numRef>
          </c:val>
          <c:smooth val="0"/>
          <c:extLst>
            <c:ext xmlns:c16="http://schemas.microsoft.com/office/drawing/2014/chart" uri="{C3380CC4-5D6E-409C-BE32-E72D297353CC}">
              <c16:uniqueId val="{00000005-8731-471B-8008-7E3611EA261C}"/>
            </c:ext>
          </c:extLst>
        </c:ser>
        <c:ser>
          <c:idx val="6"/>
          <c:order val="6"/>
          <c:tx>
            <c:strRef>
              <c:f>Sheet1!$H$1</c:f>
              <c:strCache>
                <c:ptCount val="1"/>
                <c:pt idx="0">
                  <c:v>Kuhlage und Hardeland</c:v>
                </c:pt>
              </c:strCache>
            </c:strRef>
          </c:tx>
          <c:spPr>
            <a:ln w="28575" cap="rnd">
              <a:solidFill>
                <a:schemeClr val="accent1">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Sheet1!$H$2:$H$16</c:f>
              <c:numCache>
                <c:formatCode>General</c:formatCode>
                <c:ptCount val="15"/>
                <c:pt idx="0">
                  <c:v>302</c:v>
                </c:pt>
                <c:pt idx="1">
                  <c:v>182</c:v>
                </c:pt>
                <c:pt idx="2">
                  <c:v>78</c:v>
                </c:pt>
                <c:pt idx="3">
                  <c:v>80</c:v>
                </c:pt>
                <c:pt idx="4">
                  <c:v>23</c:v>
                </c:pt>
                <c:pt idx="5">
                  <c:v>58</c:v>
                </c:pt>
                <c:pt idx="6">
                  <c:v>9</c:v>
                </c:pt>
                <c:pt idx="7">
                  <c:v>35</c:v>
                </c:pt>
                <c:pt idx="8">
                  <c:v>39</c:v>
                </c:pt>
                <c:pt idx="9">
                  <c:v>101</c:v>
                </c:pt>
                <c:pt idx="10">
                  <c:v>50</c:v>
                </c:pt>
                <c:pt idx="11">
                  <c:v>75</c:v>
                </c:pt>
                <c:pt idx="12">
                  <c:v>122</c:v>
                </c:pt>
                <c:pt idx="13">
                  <c:v>22</c:v>
                </c:pt>
                <c:pt idx="14">
                  <c:v>11</c:v>
                </c:pt>
              </c:numCache>
            </c:numRef>
          </c:val>
          <c:smooth val="0"/>
          <c:extLst>
            <c:ext xmlns:c16="http://schemas.microsoft.com/office/drawing/2014/chart" uri="{C3380CC4-5D6E-409C-BE32-E72D297353CC}">
              <c16:uniqueId val="{00000006-8731-471B-8008-7E3611EA261C}"/>
            </c:ext>
          </c:extLst>
        </c:ser>
        <c:ser>
          <c:idx val="7"/>
          <c:order val="7"/>
          <c:tx>
            <c:strRef>
              <c:f>Sheet1!$I$1</c:f>
              <c:strCache>
                <c:ptCount val="1"/>
                <c:pt idx="0">
                  <c:v>Weltbilder</c:v>
                </c:pt>
              </c:strCache>
            </c:strRef>
          </c:tx>
          <c:spPr>
            <a:ln w="28575" cap="rnd">
              <a:solidFill>
                <a:schemeClr val="accent2">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Sheet1!$I$2:$I$16</c:f>
              <c:numCache>
                <c:formatCode>General</c:formatCode>
                <c:ptCount val="15"/>
                <c:pt idx="0">
                  <c:v>3621</c:v>
                </c:pt>
                <c:pt idx="1">
                  <c:v>2321</c:v>
                </c:pt>
                <c:pt idx="2">
                  <c:v>1121</c:v>
                </c:pt>
                <c:pt idx="3">
                  <c:v>765</c:v>
                </c:pt>
                <c:pt idx="4">
                  <c:v>3541</c:v>
                </c:pt>
                <c:pt idx="5">
                  <c:v>2472</c:v>
                </c:pt>
                <c:pt idx="6">
                  <c:v>2965</c:v>
                </c:pt>
                <c:pt idx="7">
                  <c:v>1439</c:v>
                </c:pt>
                <c:pt idx="8">
                  <c:v>396</c:v>
                </c:pt>
                <c:pt idx="9">
                  <c:v>3617</c:v>
                </c:pt>
                <c:pt idx="10">
                  <c:v>2435</c:v>
                </c:pt>
                <c:pt idx="11">
                  <c:v>1316</c:v>
                </c:pt>
                <c:pt idx="12">
                  <c:v>838</c:v>
                </c:pt>
                <c:pt idx="13">
                  <c:v>1053</c:v>
                </c:pt>
                <c:pt idx="14">
                  <c:v>2907</c:v>
                </c:pt>
              </c:numCache>
            </c:numRef>
          </c:val>
          <c:smooth val="0"/>
          <c:extLst>
            <c:ext xmlns:c16="http://schemas.microsoft.com/office/drawing/2014/chart" uri="{C3380CC4-5D6E-409C-BE32-E72D297353CC}">
              <c16:uniqueId val="{00000007-8731-471B-8008-7E3611EA261C}"/>
            </c:ext>
          </c:extLst>
        </c:ser>
        <c:ser>
          <c:idx val="8"/>
          <c:order val="8"/>
          <c:tx>
            <c:strRef>
              <c:f>Sheet1!$J$1</c:f>
              <c:strCache>
                <c:ptCount val="1"/>
                <c:pt idx="0">
                  <c:v>Panorama</c:v>
                </c:pt>
              </c:strCache>
            </c:strRef>
          </c:tx>
          <c:spPr>
            <a:ln w="28575" cap="rnd">
              <a:solidFill>
                <a:schemeClr val="accent3">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Sheet1!$J$2:$J$16</c:f>
              <c:numCache>
                <c:formatCode>General</c:formatCode>
                <c:ptCount val="15"/>
                <c:pt idx="0">
                  <c:v>37540</c:v>
                </c:pt>
                <c:pt idx="1">
                  <c:v>19525</c:v>
                </c:pt>
                <c:pt idx="2">
                  <c:v>17727</c:v>
                </c:pt>
                <c:pt idx="3">
                  <c:v>20434</c:v>
                </c:pt>
                <c:pt idx="4">
                  <c:v>8144</c:v>
                </c:pt>
                <c:pt idx="5">
                  <c:v>4026</c:v>
                </c:pt>
                <c:pt idx="6">
                  <c:v>5687</c:v>
                </c:pt>
                <c:pt idx="7">
                  <c:v>7401</c:v>
                </c:pt>
                <c:pt idx="8">
                  <c:v>5036</c:v>
                </c:pt>
                <c:pt idx="9">
                  <c:v>10991</c:v>
                </c:pt>
                <c:pt idx="10">
                  <c:v>32640</c:v>
                </c:pt>
                <c:pt idx="11">
                  <c:v>21598</c:v>
                </c:pt>
                <c:pt idx="12">
                  <c:v>59707</c:v>
                </c:pt>
                <c:pt idx="13">
                  <c:v>80361</c:v>
                </c:pt>
                <c:pt idx="14">
                  <c:v>49816</c:v>
                </c:pt>
              </c:numCache>
            </c:numRef>
          </c:val>
          <c:smooth val="0"/>
          <c:extLst>
            <c:ext xmlns:c16="http://schemas.microsoft.com/office/drawing/2014/chart" uri="{C3380CC4-5D6E-409C-BE32-E72D297353CC}">
              <c16:uniqueId val="{00000008-8731-471B-8008-7E3611EA261C}"/>
            </c:ext>
          </c:extLst>
        </c:ser>
        <c:ser>
          <c:idx val="9"/>
          <c:order val="9"/>
          <c:tx>
            <c:strRef>
              <c:f>Sheet1!$K$1</c:f>
              <c:strCache>
                <c:ptCount val="1"/>
                <c:pt idx="0">
                  <c:v>Extra 3</c:v>
                </c:pt>
              </c:strCache>
            </c:strRef>
          </c:tx>
          <c:spPr>
            <a:ln w="28575" cap="rnd">
              <a:solidFill>
                <a:schemeClr val="accent4">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Sheet1!$K$2:$K$16</c:f>
              <c:numCache>
                <c:formatCode>General</c:formatCode>
                <c:ptCount val="15"/>
                <c:pt idx="0">
                  <c:v>242881</c:v>
                </c:pt>
                <c:pt idx="1">
                  <c:v>331650</c:v>
                </c:pt>
                <c:pt idx="2">
                  <c:v>253736</c:v>
                </c:pt>
                <c:pt idx="3">
                  <c:v>165460</c:v>
                </c:pt>
                <c:pt idx="4">
                  <c:v>128289</c:v>
                </c:pt>
                <c:pt idx="5">
                  <c:v>133631</c:v>
                </c:pt>
                <c:pt idx="6">
                  <c:v>138610</c:v>
                </c:pt>
                <c:pt idx="7">
                  <c:v>182348</c:v>
                </c:pt>
                <c:pt idx="8">
                  <c:v>241912</c:v>
                </c:pt>
                <c:pt idx="9">
                  <c:v>136809</c:v>
                </c:pt>
                <c:pt idx="10">
                  <c:v>219884</c:v>
                </c:pt>
                <c:pt idx="11">
                  <c:v>418725</c:v>
                </c:pt>
                <c:pt idx="12">
                  <c:v>434897</c:v>
                </c:pt>
                <c:pt idx="13">
                  <c:v>368386</c:v>
                </c:pt>
                <c:pt idx="14">
                  <c:v>387836</c:v>
                </c:pt>
              </c:numCache>
            </c:numRef>
          </c:val>
          <c:smooth val="0"/>
          <c:extLst>
            <c:ext xmlns:c16="http://schemas.microsoft.com/office/drawing/2014/chart" uri="{C3380CC4-5D6E-409C-BE32-E72D297353CC}">
              <c16:uniqueId val="{00000009-8731-471B-8008-7E3611EA261C}"/>
            </c:ext>
          </c:extLst>
        </c:ser>
        <c:ser>
          <c:idx val="10"/>
          <c:order val="10"/>
          <c:tx>
            <c:strRef>
              <c:f>Sheet1!$L$1</c:f>
              <c:strCache>
                <c:ptCount val="1"/>
                <c:pt idx="0">
                  <c:v>NDR Doku</c:v>
                </c:pt>
              </c:strCache>
            </c:strRef>
          </c:tx>
          <c:spPr>
            <a:ln w="28575" cap="rnd">
              <a:solidFill>
                <a:schemeClr val="accent5">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Sheet1!$L$2:$L$16</c:f>
              <c:numCache>
                <c:formatCode>General</c:formatCode>
                <c:ptCount val="15"/>
                <c:pt idx="0">
                  <c:v>365</c:v>
                </c:pt>
                <c:pt idx="1">
                  <c:v>1274</c:v>
                </c:pt>
                <c:pt idx="2">
                  <c:v>1043</c:v>
                </c:pt>
                <c:pt idx="3">
                  <c:v>677</c:v>
                </c:pt>
                <c:pt idx="4">
                  <c:v>552</c:v>
                </c:pt>
                <c:pt idx="5">
                  <c:v>1572</c:v>
                </c:pt>
                <c:pt idx="6">
                  <c:v>472</c:v>
                </c:pt>
                <c:pt idx="7">
                  <c:v>775</c:v>
                </c:pt>
                <c:pt idx="8">
                  <c:v>1542</c:v>
                </c:pt>
                <c:pt idx="9">
                  <c:v>1423</c:v>
                </c:pt>
                <c:pt idx="10">
                  <c:v>1689</c:v>
                </c:pt>
                <c:pt idx="11">
                  <c:v>816</c:v>
                </c:pt>
                <c:pt idx="12">
                  <c:v>319</c:v>
                </c:pt>
                <c:pt idx="13">
                  <c:v>2101</c:v>
                </c:pt>
                <c:pt idx="14">
                  <c:v>2558</c:v>
                </c:pt>
              </c:numCache>
            </c:numRef>
          </c:val>
          <c:smooth val="0"/>
          <c:extLst>
            <c:ext xmlns:c16="http://schemas.microsoft.com/office/drawing/2014/chart" uri="{C3380CC4-5D6E-409C-BE32-E72D297353CC}">
              <c16:uniqueId val="{0000000A-8731-471B-8008-7E3611EA261C}"/>
            </c:ext>
          </c:extLst>
        </c:ser>
        <c:ser>
          <c:idx val="11"/>
          <c:order val="11"/>
          <c:tx>
            <c:strRef>
              <c:f>Sheet1!$M$1</c:f>
              <c:strCache>
                <c:ptCount val="1"/>
                <c:pt idx="0">
                  <c:v>Kulturjournal</c:v>
                </c:pt>
              </c:strCache>
            </c:strRef>
          </c:tx>
          <c:spPr>
            <a:ln w="28575" cap="rnd">
              <a:solidFill>
                <a:schemeClr val="accent6">
                  <a:lumMod val="6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Sheet1!$M$2:$M$16</c:f>
              <c:numCache>
                <c:formatCode>General</c:formatCode>
                <c:ptCount val="15"/>
                <c:pt idx="0">
                  <c:v>18647</c:v>
                </c:pt>
                <c:pt idx="1">
                  <c:v>7057</c:v>
                </c:pt>
                <c:pt idx="2">
                  <c:v>5708</c:v>
                </c:pt>
                <c:pt idx="3">
                  <c:v>1805</c:v>
                </c:pt>
                <c:pt idx="4">
                  <c:v>724</c:v>
                </c:pt>
                <c:pt idx="5">
                  <c:v>656</c:v>
                </c:pt>
                <c:pt idx="6">
                  <c:v>475</c:v>
                </c:pt>
                <c:pt idx="7">
                  <c:v>382</c:v>
                </c:pt>
                <c:pt idx="8">
                  <c:v>790</c:v>
                </c:pt>
                <c:pt idx="9">
                  <c:v>845</c:v>
                </c:pt>
                <c:pt idx="10">
                  <c:v>862</c:v>
                </c:pt>
                <c:pt idx="11">
                  <c:v>1769</c:v>
                </c:pt>
                <c:pt idx="12">
                  <c:v>908</c:v>
                </c:pt>
                <c:pt idx="13">
                  <c:v>1809</c:v>
                </c:pt>
                <c:pt idx="14">
                  <c:v>1212</c:v>
                </c:pt>
              </c:numCache>
            </c:numRef>
          </c:val>
          <c:smooth val="0"/>
          <c:extLst>
            <c:ext xmlns:c16="http://schemas.microsoft.com/office/drawing/2014/chart" uri="{C3380CC4-5D6E-409C-BE32-E72D297353CC}">
              <c16:uniqueId val="{0000000B-8731-471B-8008-7E3611EA261C}"/>
            </c:ext>
          </c:extLst>
        </c:ser>
        <c:ser>
          <c:idx val="12"/>
          <c:order val="12"/>
          <c:tx>
            <c:strRef>
              <c:f>Sheet1!$N$1</c:f>
              <c:strCache>
                <c:ptCount val="1"/>
                <c:pt idx="0">
                  <c:v>NDR Fernsehen</c:v>
                </c:pt>
              </c:strCache>
            </c:strRef>
          </c:tx>
          <c:spPr>
            <a:ln w="28575" cap="rnd">
              <a:solidFill>
                <a:schemeClr val="accent1">
                  <a:lumMod val="80000"/>
                  <a:lumOff val="2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Sheet1!$N$2:$N$16</c:f>
              <c:numCache>
                <c:formatCode>General</c:formatCode>
                <c:ptCount val="15"/>
                <c:pt idx="0">
                  <c:v>29730</c:v>
                </c:pt>
                <c:pt idx="1">
                  <c:v>25436</c:v>
                </c:pt>
                <c:pt idx="2">
                  <c:v>18688</c:v>
                </c:pt>
                <c:pt idx="3">
                  <c:v>17451</c:v>
                </c:pt>
                <c:pt idx="4">
                  <c:v>17195</c:v>
                </c:pt>
                <c:pt idx="5">
                  <c:v>14205</c:v>
                </c:pt>
                <c:pt idx="6">
                  <c:v>8761</c:v>
                </c:pt>
                <c:pt idx="7">
                  <c:v>9458</c:v>
                </c:pt>
                <c:pt idx="8">
                  <c:v>7333</c:v>
                </c:pt>
                <c:pt idx="9">
                  <c:v>8077</c:v>
                </c:pt>
                <c:pt idx="10">
                  <c:v>9491</c:v>
                </c:pt>
                <c:pt idx="11">
                  <c:v>23348</c:v>
                </c:pt>
                <c:pt idx="12">
                  <c:v>35853</c:v>
                </c:pt>
                <c:pt idx="13">
                  <c:v>71335</c:v>
                </c:pt>
                <c:pt idx="14">
                  <c:v>55975</c:v>
                </c:pt>
              </c:numCache>
            </c:numRef>
          </c:val>
          <c:smooth val="0"/>
          <c:extLst>
            <c:ext xmlns:c16="http://schemas.microsoft.com/office/drawing/2014/chart" uri="{C3380CC4-5D6E-409C-BE32-E72D297353CC}">
              <c16:uniqueId val="{0000000C-8731-471B-8008-7E3611EA261C}"/>
            </c:ext>
          </c:extLst>
        </c:ser>
        <c:ser>
          <c:idx val="13"/>
          <c:order val="13"/>
          <c:tx>
            <c:strRef>
              <c:f>Sheet1!$O$1</c:f>
              <c:strCache>
                <c:ptCount val="1"/>
                <c:pt idx="0">
                  <c:v>Visite</c:v>
                </c:pt>
              </c:strCache>
            </c:strRef>
          </c:tx>
          <c:spPr>
            <a:ln w="28575" cap="rnd">
              <a:solidFill>
                <a:schemeClr val="accent2">
                  <a:lumMod val="80000"/>
                  <a:lumOff val="20000"/>
                </a:schemeClr>
              </a:solidFill>
              <a:round/>
            </a:ln>
            <a:effectLst/>
          </c:spPr>
          <c:marker>
            <c:symbol val="none"/>
          </c:marker>
          <c:cat>
            <c:strRef>
              <c:f>Sheet1!$A$2:$A$16</c:f>
              <c:strCache>
                <c:ptCount val="15"/>
                <c:pt idx="0">
                  <c:v>18.02.2018</c:v>
                </c:pt>
                <c:pt idx="1">
                  <c:v>19.02.2018</c:v>
                </c:pt>
                <c:pt idx="2">
                  <c:v>20.02.2018</c:v>
                </c:pt>
                <c:pt idx="3">
                  <c:v>21.02.2018</c:v>
                </c:pt>
                <c:pt idx="4">
                  <c:v>22.02.2018</c:v>
                </c:pt>
                <c:pt idx="5">
                  <c:v>23.02.2018</c:v>
                </c:pt>
                <c:pt idx="6">
                  <c:v>24.02.2018</c:v>
                </c:pt>
                <c:pt idx="7">
                  <c:v>25.02.2018</c:v>
                </c:pt>
                <c:pt idx="8">
                  <c:v>26.02.2018</c:v>
                </c:pt>
                <c:pt idx="9">
                  <c:v>27.02.2018</c:v>
                </c:pt>
                <c:pt idx="10">
                  <c:v>28.02.2018</c:v>
                </c:pt>
                <c:pt idx="11">
                  <c:v>01.03.2018</c:v>
                </c:pt>
                <c:pt idx="12">
                  <c:v>02.03.2018</c:v>
                </c:pt>
                <c:pt idx="13">
                  <c:v>03.03.2018</c:v>
                </c:pt>
                <c:pt idx="14">
                  <c:v>04.03.2018</c:v>
                </c:pt>
              </c:strCache>
            </c:strRef>
          </c:cat>
          <c:val>
            <c:numRef>
              <c:f>Sheet1!$O$2:$O$16</c:f>
              <c:numCache>
                <c:formatCode>General</c:formatCode>
                <c:ptCount val="15"/>
                <c:pt idx="0">
                  <c:v>6847</c:v>
                </c:pt>
                <c:pt idx="1">
                  <c:v>3437</c:v>
                </c:pt>
                <c:pt idx="2">
                  <c:v>1520</c:v>
                </c:pt>
                <c:pt idx="3">
                  <c:v>3651</c:v>
                </c:pt>
                <c:pt idx="4">
                  <c:v>3086</c:v>
                </c:pt>
                <c:pt idx="5">
                  <c:v>2165</c:v>
                </c:pt>
                <c:pt idx="6">
                  <c:v>2900</c:v>
                </c:pt>
                <c:pt idx="7">
                  <c:v>6606</c:v>
                </c:pt>
                <c:pt idx="8">
                  <c:v>9078</c:v>
                </c:pt>
                <c:pt idx="9">
                  <c:v>6860</c:v>
                </c:pt>
                <c:pt idx="10">
                  <c:v>7485</c:v>
                </c:pt>
                <c:pt idx="11">
                  <c:v>6262</c:v>
                </c:pt>
                <c:pt idx="12">
                  <c:v>4245</c:v>
                </c:pt>
                <c:pt idx="13">
                  <c:v>4726</c:v>
                </c:pt>
                <c:pt idx="14">
                  <c:v>5284</c:v>
                </c:pt>
              </c:numCache>
            </c:numRef>
          </c:val>
          <c:smooth val="0"/>
          <c:extLst>
            <c:ext xmlns:c16="http://schemas.microsoft.com/office/drawing/2014/chart" uri="{C3380CC4-5D6E-409C-BE32-E72D297353CC}">
              <c16:uniqueId val="{0000000D-8731-471B-8008-7E3611EA261C}"/>
            </c:ext>
          </c:extLst>
        </c:ser>
        <c:dLbls>
          <c:showLegendKey val="0"/>
          <c:showVal val="0"/>
          <c:showCatName val="0"/>
          <c:showSerName val="0"/>
          <c:showPercent val="0"/>
          <c:showBubbleSize val="0"/>
        </c:dLbls>
        <c:smooth val="0"/>
        <c:axId val="393144968"/>
        <c:axId val="393149560"/>
      </c:lineChart>
      <c:catAx>
        <c:axId val="393144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49560"/>
        <c:crosses val="autoZero"/>
        <c:auto val="1"/>
        <c:lblAlgn val="ctr"/>
        <c:lblOffset val="100"/>
        <c:noMultiLvlLbl val="0"/>
      </c:catAx>
      <c:valAx>
        <c:axId val="39314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4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Sheet1!$A$2:$A$15</c:f>
              <c:strCache>
                <c:ptCount val="14"/>
                <c:pt idx="0">
                  <c:v>N-JOY</c:v>
                </c:pt>
                <c:pt idx="1">
                  <c:v>NDR 2</c:v>
                </c:pt>
                <c:pt idx="2">
                  <c:v>INAS NACHT</c:v>
                </c:pt>
                <c:pt idx="3">
                  <c:v>NDR.de</c:v>
                </c:pt>
                <c:pt idx="4">
                  <c:v>NDR Niedersachsen</c:v>
                </c:pt>
                <c:pt idx="5">
                  <c:v>NDR Talk Show</c:v>
                </c:pt>
                <c:pt idx="6">
                  <c:v>Kuhlage und Hardeland</c:v>
                </c:pt>
                <c:pt idx="7">
                  <c:v>Weltbilder</c:v>
                </c:pt>
                <c:pt idx="8">
                  <c:v>Panorama</c:v>
                </c:pt>
                <c:pt idx="9">
                  <c:v>Extra 3</c:v>
                </c:pt>
                <c:pt idx="10">
                  <c:v>NDR Doku</c:v>
                </c:pt>
                <c:pt idx="11">
                  <c:v>Kulturjournal</c:v>
                </c:pt>
                <c:pt idx="12">
                  <c:v>NDR Fernsehen</c:v>
                </c:pt>
                <c:pt idx="13">
                  <c:v>Visite</c:v>
                </c:pt>
              </c:strCache>
            </c:strRef>
          </c:cat>
          <c:val>
            <c:numRef>
              <c:f>Sheet1!$B$2:$B$15</c:f>
              <c:numCache>
                <c:formatCode>General</c:formatCode>
                <c:ptCount val="14"/>
                <c:pt idx="0">
                  <c:v>10</c:v>
                </c:pt>
                <c:pt idx="1">
                  <c:v>16</c:v>
                </c:pt>
                <c:pt idx="2">
                  <c:v>1</c:v>
                </c:pt>
                <c:pt idx="3">
                  <c:v>23</c:v>
                </c:pt>
                <c:pt idx="4">
                  <c:v>36</c:v>
                </c:pt>
                <c:pt idx="5">
                  <c:v>1</c:v>
                </c:pt>
                <c:pt idx="6">
                  <c:v>0</c:v>
                </c:pt>
                <c:pt idx="7">
                  <c:v>1</c:v>
                </c:pt>
                <c:pt idx="8">
                  <c:v>9</c:v>
                </c:pt>
                <c:pt idx="9">
                  <c:v>0</c:v>
                </c:pt>
                <c:pt idx="10">
                  <c:v>1</c:v>
                </c:pt>
                <c:pt idx="11">
                  <c:v>2</c:v>
                </c:pt>
                <c:pt idx="12">
                  <c:v>3</c:v>
                </c:pt>
                <c:pt idx="13">
                  <c:v>12</c:v>
                </c:pt>
              </c:numCache>
            </c:numRef>
          </c:val>
          <c:extLst>
            <c:ext xmlns:c16="http://schemas.microsoft.com/office/drawing/2014/chart" uri="{C3380CC4-5D6E-409C-BE32-E72D297353CC}">
              <c16:uniqueId val="{00000000-80DE-4E9A-BD24-5CCF929E7760}"/>
            </c:ext>
          </c:extLst>
        </c:ser>
        <c:ser>
          <c:idx val="1"/>
          <c:order val="1"/>
          <c:tx>
            <c:strRef>
              <c:f>Sheet1!$C$1</c:f>
              <c:strCache>
                <c:ptCount val="1"/>
                <c:pt idx="0">
                  <c:v>Photo</c:v>
                </c:pt>
              </c:strCache>
            </c:strRef>
          </c:tx>
          <c:spPr>
            <a:solidFill>
              <a:schemeClr val="accent2"/>
            </a:solidFill>
            <a:ln>
              <a:noFill/>
            </a:ln>
            <a:effectLst/>
          </c:spPr>
          <c:invertIfNegative val="0"/>
          <c:cat>
            <c:strRef>
              <c:f>Sheet1!$A$2:$A$15</c:f>
              <c:strCache>
                <c:ptCount val="14"/>
                <c:pt idx="0">
                  <c:v>N-JOY</c:v>
                </c:pt>
                <c:pt idx="1">
                  <c:v>NDR 2</c:v>
                </c:pt>
                <c:pt idx="2">
                  <c:v>INAS NACHT</c:v>
                </c:pt>
                <c:pt idx="3">
                  <c:v>NDR.de</c:v>
                </c:pt>
                <c:pt idx="4">
                  <c:v>NDR Niedersachsen</c:v>
                </c:pt>
                <c:pt idx="5">
                  <c:v>NDR Talk Show</c:v>
                </c:pt>
                <c:pt idx="6">
                  <c:v>Kuhlage und Hardeland</c:v>
                </c:pt>
                <c:pt idx="7">
                  <c:v>Weltbilder</c:v>
                </c:pt>
                <c:pt idx="8">
                  <c:v>Panorama</c:v>
                </c:pt>
                <c:pt idx="9">
                  <c:v>Extra 3</c:v>
                </c:pt>
                <c:pt idx="10">
                  <c:v>NDR Doku</c:v>
                </c:pt>
                <c:pt idx="11">
                  <c:v>Kulturjournal</c:v>
                </c:pt>
                <c:pt idx="12">
                  <c:v>NDR Fernsehen</c:v>
                </c:pt>
                <c:pt idx="13">
                  <c:v>Visite</c:v>
                </c:pt>
              </c:strCache>
            </c:strRef>
          </c:cat>
          <c:val>
            <c:numRef>
              <c:f>Sheet1!$C$2:$C$15</c:f>
              <c:numCache>
                <c:formatCode>General</c:formatCode>
                <c:ptCount val="14"/>
                <c:pt idx="0">
                  <c:v>45</c:v>
                </c:pt>
                <c:pt idx="1">
                  <c:v>80</c:v>
                </c:pt>
                <c:pt idx="2">
                  <c:v>0</c:v>
                </c:pt>
                <c:pt idx="3">
                  <c:v>35</c:v>
                </c:pt>
                <c:pt idx="4">
                  <c:v>35</c:v>
                </c:pt>
                <c:pt idx="5">
                  <c:v>10</c:v>
                </c:pt>
                <c:pt idx="6">
                  <c:v>6</c:v>
                </c:pt>
                <c:pt idx="7">
                  <c:v>0</c:v>
                </c:pt>
                <c:pt idx="8">
                  <c:v>6</c:v>
                </c:pt>
                <c:pt idx="9">
                  <c:v>12</c:v>
                </c:pt>
                <c:pt idx="10">
                  <c:v>1</c:v>
                </c:pt>
                <c:pt idx="11">
                  <c:v>2</c:v>
                </c:pt>
                <c:pt idx="12">
                  <c:v>32</c:v>
                </c:pt>
                <c:pt idx="13">
                  <c:v>20</c:v>
                </c:pt>
              </c:numCache>
            </c:numRef>
          </c:val>
          <c:extLst>
            <c:ext xmlns:c16="http://schemas.microsoft.com/office/drawing/2014/chart" uri="{C3380CC4-5D6E-409C-BE32-E72D297353CC}">
              <c16:uniqueId val="{00000001-80DE-4E9A-BD24-5CCF929E7760}"/>
            </c:ext>
          </c:extLst>
        </c:ser>
        <c:ser>
          <c:idx val="2"/>
          <c:order val="2"/>
          <c:tx>
            <c:strRef>
              <c:f>Sheet1!$D$1</c:f>
              <c:strCache>
                <c:ptCount val="1"/>
                <c:pt idx="0">
                  <c:v>Video</c:v>
                </c:pt>
              </c:strCache>
            </c:strRef>
          </c:tx>
          <c:spPr>
            <a:solidFill>
              <a:schemeClr val="accent3"/>
            </a:solidFill>
            <a:ln>
              <a:noFill/>
            </a:ln>
            <a:effectLst/>
          </c:spPr>
          <c:invertIfNegative val="0"/>
          <c:cat>
            <c:strRef>
              <c:f>Sheet1!$A$2:$A$15</c:f>
              <c:strCache>
                <c:ptCount val="14"/>
                <c:pt idx="0">
                  <c:v>N-JOY</c:v>
                </c:pt>
                <c:pt idx="1">
                  <c:v>NDR 2</c:v>
                </c:pt>
                <c:pt idx="2">
                  <c:v>INAS NACHT</c:v>
                </c:pt>
                <c:pt idx="3">
                  <c:v>NDR.de</c:v>
                </c:pt>
                <c:pt idx="4">
                  <c:v>NDR Niedersachsen</c:v>
                </c:pt>
                <c:pt idx="5">
                  <c:v>NDR Talk Show</c:v>
                </c:pt>
                <c:pt idx="6">
                  <c:v>Kuhlage und Hardeland</c:v>
                </c:pt>
                <c:pt idx="7">
                  <c:v>Weltbilder</c:v>
                </c:pt>
                <c:pt idx="8">
                  <c:v>Panorama</c:v>
                </c:pt>
                <c:pt idx="9">
                  <c:v>Extra 3</c:v>
                </c:pt>
                <c:pt idx="10">
                  <c:v>NDR Doku</c:v>
                </c:pt>
                <c:pt idx="11">
                  <c:v>Kulturjournal</c:v>
                </c:pt>
                <c:pt idx="12">
                  <c:v>NDR Fernsehen</c:v>
                </c:pt>
                <c:pt idx="13">
                  <c:v>Visite</c:v>
                </c:pt>
              </c:strCache>
            </c:strRef>
          </c:cat>
          <c:val>
            <c:numRef>
              <c:f>Sheet1!$D$2:$D$15</c:f>
              <c:numCache>
                <c:formatCode>General</c:formatCode>
                <c:ptCount val="14"/>
                <c:pt idx="0">
                  <c:v>15</c:v>
                </c:pt>
                <c:pt idx="1">
                  <c:v>37</c:v>
                </c:pt>
                <c:pt idx="2">
                  <c:v>2</c:v>
                </c:pt>
                <c:pt idx="3">
                  <c:v>67</c:v>
                </c:pt>
                <c:pt idx="4">
                  <c:v>85</c:v>
                </c:pt>
                <c:pt idx="5">
                  <c:v>14</c:v>
                </c:pt>
                <c:pt idx="6">
                  <c:v>0</c:v>
                </c:pt>
                <c:pt idx="7">
                  <c:v>31</c:v>
                </c:pt>
                <c:pt idx="8">
                  <c:v>13</c:v>
                </c:pt>
                <c:pt idx="9">
                  <c:v>17</c:v>
                </c:pt>
                <c:pt idx="10">
                  <c:v>17</c:v>
                </c:pt>
                <c:pt idx="11">
                  <c:v>8</c:v>
                </c:pt>
                <c:pt idx="12">
                  <c:v>105</c:v>
                </c:pt>
                <c:pt idx="13">
                  <c:v>28</c:v>
                </c:pt>
              </c:numCache>
            </c:numRef>
          </c:val>
          <c:extLst>
            <c:ext xmlns:c16="http://schemas.microsoft.com/office/drawing/2014/chart" uri="{C3380CC4-5D6E-409C-BE32-E72D297353CC}">
              <c16:uniqueId val="{00000002-80DE-4E9A-BD24-5CCF929E7760}"/>
            </c:ext>
          </c:extLst>
        </c:ser>
        <c:ser>
          <c:idx val="3"/>
          <c:order val="3"/>
          <c:tx>
            <c:strRef>
              <c:f>Sheet1!$E$1</c:f>
              <c:strCache>
                <c:ptCount val="1"/>
                <c:pt idx="0">
                  <c:v>Misc</c:v>
                </c:pt>
              </c:strCache>
            </c:strRef>
          </c:tx>
          <c:spPr>
            <a:solidFill>
              <a:schemeClr val="accent4"/>
            </a:solidFill>
            <a:ln>
              <a:noFill/>
            </a:ln>
            <a:effectLst/>
          </c:spPr>
          <c:invertIfNegative val="0"/>
          <c:cat>
            <c:strRef>
              <c:f>Sheet1!$A$2:$A$15</c:f>
              <c:strCache>
                <c:ptCount val="14"/>
                <c:pt idx="0">
                  <c:v>N-JOY</c:v>
                </c:pt>
                <c:pt idx="1">
                  <c:v>NDR 2</c:v>
                </c:pt>
                <c:pt idx="2">
                  <c:v>INAS NACHT</c:v>
                </c:pt>
                <c:pt idx="3">
                  <c:v>NDR.de</c:v>
                </c:pt>
                <c:pt idx="4">
                  <c:v>NDR Niedersachsen</c:v>
                </c:pt>
                <c:pt idx="5">
                  <c:v>NDR Talk Show</c:v>
                </c:pt>
                <c:pt idx="6">
                  <c:v>Kuhlage und Hardeland</c:v>
                </c:pt>
                <c:pt idx="7">
                  <c:v>Weltbilder</c:v>
                </c:pt>
                <c:pt idx="8">
                  <c:v>Panorama</c:v>
                </c:pt>
                <c:pt idx="9">
                  <c:v>Extra 3</c:v>
                </c:pt>
                <c:pt idx="10">
                  <c:v>NDR Doku</c:v>
                </c:pt>
                <c:pt idx="11">
                  <c:v>Kulturjournal</c:v>
                </c:pt>
                <c:pt idx="12">
                  <c:v>NDR Fernsehen</c:v>
                </c:pt>
                <c:pt idx="13">
                  <c:v>Visite</c:v>
                </c:pt>
              </c:strCache>
            </c:strRef>
          </c:cat>
          <c:val>
            <c:numRef>
              <c:f>Sheet1!$E$2:$E$15</c:f>
              <c:numCache>
                <c:formatCode>General</c:formatCode>
                <c:ptCount val="14"/>
                <c:pt idx="0">
                  <c:v>0</c:v>
                </c:pt>
                <c:pt idx="1">
                  <c:v>2</c:v>
                </c:pt>
                <c:pt idx="2">
                  <c:v>0</c:v>
                </c:pt>
                <c:pt idx="3">
                  <c:v>0</c:v>
                </c:pt>
                <c:pt idx="4">
                  <c:v>0</c:v>
                </c:pt>
                <c:pt idx="5">
                  <c:v>0</c:v>
                </c:pt>
                <c:pt idx="6">
                  <c:v>0</c:v>
                </c:pt>
                <c:pt idx="7">
                  <c:v>0</c:v>
                </c:pt>
                <c:pt idx="8">
                  <c:v>0</c:v>
                </c:pt>
                <c:pt idx="9">
                  <c:v>0</c:v>
                </c:pt>
                <c:pt idx="10">
                  <c:v>0</c:v>
                </c:pt>
                <c:pt idx="11">
                  <c:v>0</c:v>
                </c:pt>
                <c:pt idx="12">
                  <c:v>0</c:v>
                </c:pt>
                <c:pt idx="13">
                  <c:v>0</c:v>
                </c:pt>
              </c:numCache>
            </c:numRef>
          </c:val>
          <c:extLst>
            <c:ext xmlns:c16="http://schemas.microsoft.com/office/drawing/2014/chart" uri="{C3380CC4-5D6E-409C-BE32-E72D297353CC}">
              <c16:uniqueId val="{00000003-80DE-4E9A-BD24-5CCF929E7760}"/>
            </c:ext>
          </c:extLst>
        </c:ser>
        <c:ser>
          <c:idx val="4"/>
          <c:order val="4"/>
          <c:tx>
            <c:strRef>
              <c:f>Sheet1!$F$1</c:f>
              <c:strCache>
                <c:ptCount val="1"/>
                <c:pt idx="0">
                  <c:v>Status</c:v>
                </c:pt>
              </c:strCache>
            </c:strRef>
          </c:tx>
          <c:spPr>
            <a:solidFill>
              <a:schemeClr val="accent5"/>
            </a:solidFill>
            <a:ln>
              <a:noFill/>
            </a:ln>
            <a:effectLst/>
          </c:spPr>
          <c:invertIfNegative val="0"/>
          <c:cat>
            <c:strRef>
              <c:f>Sheet1!$A$2:$A$15</c:f>
              <c:strCache>
                <c:ptCount val="14"/>
                <c:pt idx="0">
                  <c:v>N-JOY</c:v>
                </c:pt>
                <c:pt idx="1">
                  <c:v>NDR 2</c:v>
                </c:pt>
                <c:pt idx="2">
                  <c:v>INAS NACHT</c:v>
                </c:pt>
                <c:pt idx="3">
                  <c:v>NDR.de</c:v>
                </c:pt>
                <c:pt idx="4">
                  <c:v>NDR Niedersachsen</c:v>
                </c:pt>
                <c:pt idx="5">
                  <c:v>NDR Talk Show</c:v>
                </c:pt>
                <c:pt idx="6">
                  <c:v>Kuhlage und Hardeland</c:v>
                </c:pt>
                <c:pt idx="7">
                  <c:v>Weltbilder</c:v>
                </c:pt>
                <c:pt idx="8">
                  <c:v>Panorama</c:v>
                </c:pt>
                <c:pt idx="9">
                  <c:v>Extra 3</c:v>
                </c:pt>
                <c:pt idx="10">
                  <c:v>NDR Doku</c:v>
                </c:pt>
                <c:pt idx="11">
                  <c:v>Kulturjournal</c:v>
                </c:pt>
                <c:pt idx="12">
                  <c:v>NDR Fernsehen</c:v>
                </c:pt>
                <c:pt idx="13">
                  <c:v>Visite</c:v>
                </c:pt>
              </c:strCache>
            </c:strRef>
          </c:cat>
          <c:val>
            <c:numRef>
              <c:f>Sheet1!$F$2:$F$15</c:f>
              <c:numCache>
                <c:formatCode>General</c:formatCode>
                <c:ptCount val="14"/>
                <c:pt idx="0">
                  <c:v>0</c:v>
                </c:pt>
                <c:pt idx="1">
                  <c:v>2</c:v>
                </c:pt>
                <c:pt idx="2">
                  <c:v>0</c:v>
                </c:pt>
                <c:pt idx="3">
                  <c:v>0</c:v>
                </c:pt>
                <c:pt idx="4">
                  <c:v>0</c:v>
                </c:pt>
                <c:pt idx="5">
                  <c:v>0</c:v>
                </c:pt>
                <c:pt idx="6">
                  <c:v>1</c:v>
                </c:pt>
                <c:pt idx="7">
                  <c:v>0</c:v>
                </c:pt>
                <c:pt idx="8">
                  <c:v>0</c:v>
                </c:pt>
                <c:pt idx="9">
                  <c:v>1</c:v>
                </c:pt>
                <c:pt idx="10">
                  <c:v>0</c:v>
                </c:pt>
                <c:pt idx="11">
                  <c:v>0</c:v>
                </c:pt>
                <c:pt idx="12">
                  <c:v>0</c:v>
                </c:pt>
                <c:pt idx="13">
                  <c:v>0</c:v>
                </c:pt>
              </c:numCache>
            </c:numRef>
          </c:val>
          <c:extLst>
            <c:ext xmlns:c16="http://schemas.microsoft.com/office/drawing/2014/chart" uri="{C3380CC4-5D6E-409C-BE32-E72D297353CC}">
              <c16:uniqueId val="{00000004-80DE-4E9A-BD24-5CCF929E7760}"/>
            </c:ext>
          </c:extLst>
        </c:ser>
        <c:dLbls>
          <c:showLegendKey val="0"/>
          <c:showVal val="0"/>
          <c:showCatName val="0"/>
          <c:showSerName val="0"/>
          <c:showPercent val="0"/>
          <c:showBubbleSize val="0"/>
        </c:dLbls>
        <c:gapWidth val="150"/>
        <c:overlap val="100"/>
        <c:axId val="400350832"/>
        <c:axId val="400344272"/>
      </c:barChart>
      <c:catAx>
        <c:axId val="40035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44272"/>
        <c:crosses val="autoZero"/>
        <c:auto val="1"/>
        <c:lblAlgn val="ctr"/>
        <c:lblOffset val="100"/>
        <c:noMultiLvlLbl val="0"/>
      </c:catAx>
      <c:valAx>
        <c:axId val="400344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35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C03A6-2910-4B4A-9FD6-293F6C77377F}"/>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C20C5328-0D5E-4438-A13D-AF0EB2F5B82F}"/>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541425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8AF27-D028-4792-A92F-09F9B7C72CBD}"/>
              </a:ext>
            </a:extLst>
          </p:cNvPr>
          <p:cNvSpPr>
            <a:spLocks noGrp="1"/>
          </p:cNvSpPr>
          <p:nvPr>
            <p:ph type="title"/>
          </p:nvPr>
        </p:nvSpPr>
        <p:spPr/>
        <p:txBody>
          <a:bodyPr/>
          <a:lstStyle/>
          <a:p>
            <a:r>
              <a:rPr lang="en-US"/>
              <a:t>Profil - Potenz.Reichw.,Aktive Nutzer,I-Rate,Fans - 1 of 2</a:t>
            </a:r>
          </a:p>
        </p:txBody>
      </p:sp>
      <p:graphicFrame>
        <p:nvGraphicFramePr>
          <p:cNvPr id="5" name="Table Placeholder 4">
            <a:extLst>
              <a:ext uri="{FF2B5EF4-FFF2-40B4-BE49-F238E27FC236}">
                <a16:creationId xmlns:a16="http://schemas.microsoft.com/office/drawing/2014/main" id="{7C100585-32AE-4869-A825-08719DA2990A}"/>
              </a:ext>
            </a:extLst>
          </p:cNvPr>
          <p:cNvGraphicFramePr>
            <a:graphicFrameLocks noGrp="1"/>
          </p:cNvGraphicFramePr>
          <p:nvPr>
            <p:ph type="tbl" sz="quarter" idx="13"/>
            <p:extLst>
              <p:ext uri="{D42A27DB-BD31-4B8C-83A1-F6EECF244321}">
                <p14:modId xmlns:p14="http://schemas.microsoft.com/office/powerpoint/2010/main" val="402154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61886037"/>
                    </a:ext>
                  </a:extLst>
                </a:gridCol>
                <a:gridCol w="1645920">
                  <a:extLst>
                    <a:ext uri="{9D8B030D-6E8A-4147-A177-3AD203B41FA5}">
                      <a16:colId xmlns:a16="http://schemas.microsoft.com/office/drawing/2014/main" val="4065840771"/>
                    </a:ext>
                  </a:extLst>
                </a:gridCol>
                <a:gridCol w="1645920">
                  <a:extLst>
                    <a:ext uri="{9D8B030D-6E8A-4147-A177-3AD203B41FA5}">
                      <a16:colId xmlns:a16="http://schemas.microsoft.com/office/drawing/2014/main" val="350898765"/>
                    </a:ext>
                  </a:extLst>
                </a:gridCol>
                <a:gridCol w="1234440">
                  <a:extLst>
                    <a:ext uri="{9D8B030D-6E8A-4147-A177-3AD203B41FA5}">
                      <a16:colId xmlns:a16="http://schemas.microsoft.com/office/drawing/2014/main" val="1717819220"/>
                    </a:ext>
                  </a:extLst>
                </a:gridCol>
                <a:gridCol w="1234440">
                  <a:extLst>
                    <a:ext uri="{9D8B030D-6E8A-4147-A177-3AD203B41FA5}">
                      <a16:colId xmlns:a16="http://schemas.microsoft.com/office/drawing/2014/main" val="3406218059"/>
                    </a:ext>
                  </a:extLst>
                </a:gridCol>
                <a:gridCol w="822960">
                  <a:extLst>
                    <a:ext uri="{9D8B030D-6E8A-4147-A177-3AD203B41FA5}">
                      <a16:colId xmlns:a16="http://schemas.microsoft.com/office/drawing/2014/main" val="192695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Potenzielle Reichweite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Bez. Potenzielle Reichweite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Aktive Nutzer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I-Rate Aktive Nutzer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extLst>
                  <a:ext uri="{0D108BD9-81ED-4DB2-BD59-A6C34878D82A}">
                    <a16:rowId xmlns:a16="http://schemas.microsoft.com/office/drawing/2014/main" val="165277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272674</a:t>
                      </a:r>
                    </a:p>
                  </a:txBody>
                  <a:tcPr/>
                </a:tc>
                <a:extLst>
                  <a:ext uri="{0D108BD9-81ED-4DB2-BD59-A6C34878D82A}">
                    <a16:rowId xmlns:a16="http://schemas.microsoft.com/office/drawing/2014/main" val="1064725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136327</a:t>
                      </a:r>
                    </a:p>
                  </a:txBody>
                  <a:tcPr/>
                </a:tc>
                <a:extLst>
                  <a:ext uri="{0D108BD9-81ED-4DB2-BD59-A6C34878D82A}">
                    <a16:rowId xmlns:a16="http://schemas.microsoft.com/office/drawing/2014/main" val="1110965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INAS NACHT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358263</a:t>
                      </a:r>
                    </a:p>
                  </a:txBody>
                  <a:tcPr/>
                </a:tc>
                <a:extLst>
                  <a:ext uri="{0D108BD9-81ED-4DB2-BD59-A6C34878D82A}">
                    <a16:rowId xmlns:a16="http://schemas.microsoft.com/office/drawing/2014/main" val="106728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161012</a:t>
                      </a:r>
                    </a:p>
                  </a:txBody>
                  <a:tcPr/>
                </a:tc>
                <a:extLst>
                  <a:ext uri="{0D108BD9-81ED-4DB2-BD59-A6C34878D82A}">
                    <a16:rowId xmlns:a16="http://schemas.microsoft.com/office/drawing/2014/main" val="358898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72544</a:t>
                      </a:r>
                    </a:p>
                  </a:txBody>
                  <a:tcPr/>
                </a:tc>
                <a:extLst>
                  <a:ext uri="{0D108BD9-81ED-4DB2-BD59-A6C34878D82A}">
                    <a16:rowId xmlns:a16="http://schemas.microsoft.com/office/drawing/2014/main" val="110355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Talk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126711</a:t>
                      </a:r>
                    </a:p>
                  </a:txBody>
                  <a:tcPr/>
                </a:tc>
                <a:extLst>
                  <a:ext uri="{0D108BD9-81ED-4DB2-BD59-A6C34878D82A}">
                    <a16:rowId xmlns:a16="http://schemas.microsoft.com/office/drawing/2014/main" val="167979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Kuhlage und Hardeland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73639</a:t>
                      </a:r>
                    </a:p>
                  </a:txBody>
                  <a:tcPr/>
                </a:tc>
                <a:extLst>
                  <a:ext uri="{0D108BD9-81ED-4DB2-BD59-A6C34878D82A}">
                    <a16:rowId xmlns:a16="http://schemas.microsoft.com/office/drawing/2014/main" val="1403903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29082</a:t>
                      </a:r>
                    </a:p>
                  </a:txBody>
                  <a:tcPr/>
                </a:tc>
                <a:extLst>
                  <a:ext uri="{0D108BD9-81ED-4DB2-BD59-A6C34878D82A}">
                    <a16:rowId xmlns:a16="http://schemas.microsoft.com/office/drawing/2014/main" val="177597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175448</a:t>
                      </a:r>
                    </a:p>
                  </a:txBody>
                  <a:tcPr/>
                </a:tc>
                <a:extLst>
                  <a:ext uri="{0D108BD9-81ED-4DB2-BD59-A6C34878D82A}">
                    <a16:rowId xmlns:a16="http://schemas.microsoft.com/office/drawing/2014/main" val="177399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802925</a:t>
                      </a:r>
                    </a:p>
                  </a:txBody>
                  <a:tcPr/>
                </a:tc>
                <a:extLst>
                  <a:ext uri="{0D108BD9-81ED-4DB2-BD59-A6C34878D82A}">
                    <a16:rowId xmlns:a16="http://schemas.microsoft.com/office/drawing/2014/main" val="3095536461"/>
                  </a:ext>
                </a:extLst>
              </a:tr>
            </a:tbl>
          </a:graphicData>
        </a:graphic>
      </p:graphicFrame>
      <p:sp>
        <p:nvSpPr>
          <p:cNvPr id="4" name="Text Placeholder 3">
            <a:extLst>
              <a:ext uri="{FF2B5EF4-FFF2-40B4-BE49-F238E27FC236}">
                <a16:creationId xmlns:a16="http://schemas.microsoft.com/office/drawing/2014/main" id="{6D9924E0-FC53-4442-848B-A4677CC88217}"/>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861304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18D79-2EA2-49EC-9556-44FB0226188C}"/>
              </a:ext>
            </a:extLst>
          </p:cNvPr>
          <p:cNvSpPr>
            <a:spLocks noGrp="1"/>
          </p:cNvSpPr>
          <p:nvPr>
            <p:ph type="title"/>
          </p:nvPr>
        </p:nvSpPr>
        <p:spPr/>
        <p:txBody>
          <a:bodyPr/>
          <a:lstStyle/>
          <a:p>
            <a:r>
              <a:rPr lang="en-US"/>
              <a:t>Profil - Potenz.Reichw.,Aktive Nutzer,I-Rate,Fans - 2 of 2</a:t>
            </a:r>
          </a:p>
        </p:txBody>
      </p:sp>
      <p:graphicFrame>
        <p:nvGraphicFramePr>
          <p:cNvPr id="5" name="Table Placeholder 4">
            <a:extLst>
              <a:ext uri="{FF2B5EF4-FFF2-40B4-BE49-F238E27FC236}">
                <a16:creationId xmlns:a16="http://schemas.microsoft.com/office/drawing/2014/main" id="{65091554-94E2-4CC8-91A4-C2710B14AA4A}"/>
              </a:ext>
            </a:extLst>
          </p:cNvPr>
          <p:cNvGraphicFramePr>
            <a:graphicFrameLocks noGrp="1"/>
          </p:cNvGraphicFramePr>
          <p:nvPr>
            <p:ph type="tbl" sz="quarter" idx="13"/>
            <p:extLst>
              <p:ext uri="{D42A27DB-BD31-4B8C-83A1-F6EECF244321}">
                <p14:modId xmlns:p14="http://schemas.microsoft.com/office/powerpoint/2010/main" val="2505817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03556619"/>
                    </a:ext>
                  </a:extLst>
                </a:gridCol>
                <a:gridCol w="1645920">
                  <a:extLst>
                    <a:ext uri="{9D8B030D-6E8A-4147-A177-3AD203B41FA5}">
                      <a16:colId xmlns:a16="http://schemas.microsoft.com/office/drawing/2014/main" val="3525251914"/>
                    </a:ext>
                  </a:extLst>
                </a:gridCol>
                <a:gridCol w="1645920">
                  <a:extLst>
                    <a:ext uri="{9D8B030D-6E8A-4147-A177-3AD203B41FA5}">
                      <a16:colId xmlns:a16="http://schemas.microsoft.com/office/drawing/2014/main" val="2438065432"/>
                    </a:ext>
                  </a:extLst>
                </a:gridCol>
                <a:gridCol w="1234440">
                  <a:extLst>
                    <a:ext uri="{9D8B030D-6E8A-4147-A177-3AD203B41FA5}">
                      <a16:colId xmlns:a16="http://schemas.microsoft.com/office/drawing/2014/main" val="1657039351"/>
                    </a:ext>
                  </a:extLst>
                </a:gridCol>
                <a:gridCol w="1234440">
                  <a:extLst>
                    <a:ext uri="{9D8B030D-6E8A-4147-A177-3AD203B41FA5}">
                      <a16:colId xmlns:a16="http://schemas.microsoft.com/office/drawing/2014/main" val="2704236819"/>
                    </a:ext>
                  </a:extLst>
                </a:gridCol>
                <a:gridCol w="822960">
                  <a:extLst>
                    <a:ext uri="{9D8B030D-6E8A-4147-A177-3AD203B41FA5}">
                      <a16:colId xmlns:a16="http://schemas.microsoft.com/office/drawing/2014/main" val="1663659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Potenzielle Reichweite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Bez. Potenzielle Reichweite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Aktive Nutzer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white"/>
                          </a:solidFill>
                          <a:effectLst/>
                          <a:uLnTx/>
                          <a:uFillTx/>
                          <a:latin typeface="+mn-lt"/>
                          <a:ea typeface="+mn-ea"/>
                          <a:cs typeface="+mn-cs"/>
                        </a:rPr>
                        <a:t>Ø I-Rate Aktive Nutzer pro Tag</a:t>
                      </a: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extLst>
                  <a:ext uri="{0D108BD9-81ED-4DB2-BD59-A6C34878D82A}">
                    <a16:rowId xmlns:a16="http://schemas.microsoft.com/office/drawing/2014/main" val="219146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Doku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17697</a:t>
                      </a:r>
                    </a:p>
                  </a:txBody>
                  <a:tcPr/>
                </a:tc>
                <a:extLst>
                  <a:ext uri="{0D108BD9-81ED-4DB2-BD59-A6C34878D82A}">
                    <a16:rowId xmlns:a16="http://schemas.microsoft.com/office/drawing/2014/main" val="362439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Kulturjournal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14050</a:t>
                      </a:r>
                    </a:p>
                  </a:txBody>
                  <a:tcPr/>
                </a:tc>
                <a:extLst>
                  <a:ext uri="{0D108BD9-81ED-4DB2-BD59-A6C34878D82A}">
                    <a16:rowId xmlns:a16="http://schemas.microsoft.com/office/drawing/2014/main" val="275271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78300</a:t>
                      </a:r>
                    </a:p>
                  </a:txBody>
                  <a:tcPr/>
                </a:tc>
                <a:extLst>
                  <a:ext uri="{0D108BD9-81ED-4DB2-BD59-A6C34878D82A}">
                    <a16:rowId xmlns:a16="http://schemas.microsoft.com/office/drawing/2014/main" val="336815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23936</a:t>
                      </a:r>
                    </a:p>
                  </a:txBody>
                  <a:tcPr/>
                </a:tc>
                <a:extLst>
                  <a:ext uri="{0D108BD9-81ED-4DB2-BD59-A6C34878D82A}">
                    <a16:rowId xmlns:a16="http://schemas.microsoft.com/office/drawing/2014/main" val="961057837"/>
                  </a:ext>
                </a:extLst>
              </a:tr>
            </a:tbl>
          </a:graphicData>
        </a:graphic>
      </p:graphicFrame>
      <p:sp>
        <p:nvSpPr>
          <p:cNvPr id="4" name="Text Placeholder 3">
            <a:extLst>
              <a:ext uri="{FF2B5EF4-FFF2-40B4-BE49-F238E27FC236}">
                <a16:creationId xmlns:a16="http://schemas.microsoft.com/office/drawing/2014/main" id="{DD0E7754-9C80-4DE3-AF61-24DADF3D9DDF}"/>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3546462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36034-7723-4605-95D7-F39B0AE4120C}"/>
              </a:ext>
            </a:extLst>
          </p:cNvPr>
          <p:cNvSpPr>
            <a:spLocks noGrp="1"/>
          </p:cNvSpPr>
          <p:nvPr>
            <p:ph type="title"/>
          </p:nvPr>
        </p:nvSpPr>
        <p:spPr/>
        <p:txBody>
          <a:bodyPr/>
          <a:lstStyle/>
          <a:p>
            <a:r>
              <a:rPr lang="en-US"/>
              <a:t>Anzahl Post, Reaktionen (Kommentare, Shares, Likes) - FB Insights - 1 of 2</a:t>
            </a:r>
          </a:p>
        </p:txBody>
      </p:sp>
      <p:graphicFrame>
        <p:nvGraphicFramePr>
          <p:cNvPr id="5" name="Table Placeholder 4">
            <a:extLst>
              <a:ext uri="{FF2B5EF4-FFF2-40B4-BE49-F238E27FC236}">
                <a16:creationId xmlns:a16="http://schemas.microsoft.com/office/drawing/2014/main" id="{1B6C2E44-0495-45C4-A03D-222EED52EEFA}"/>
              </a:ext>
            </a:extLst>
          </p:cNvPr>
          <p:cNvGraphicFramePr>
            <a:graphicFrameLocks noGrp="1"/>
          </p:cNvGraphicFramePr>
          <p:nvPr>
            <p:ph type="tbl" sz="quarter" idx="13"/>
            <p:extLst>
              <p:ext uri="{D42A27DB-BD31-4B8C-83A1-F6EECF244321}">
                <p14:modId xmlns:p14="http://schemas.microsoft.com/office/powerpoint/2010/main" val="1303949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72907131"/>
                    </a:ext>
                  </a:extLst>
                </a:gridCol>
                <a:gridCol w="1234440">
                  <a:extLst>
                    <a:ext uri="{9D8B030D-6E8A-4147-A177-3AD203B41FA5}">
                      <a16:colId xmlns:a16="http://schemas.microsoft.com/office/drawing/2014/main" val="3852933411"/>
                    </a:ext>
                  </a:extLst>
                </a:gridCol>
                <a:gridCol w="1234440">
                  <a:extLst>
                    <a:ext uri="{9D8B030D-6E8A-4147-A177-3AD203B41FA5}">
                      <a16:colId xmlns:a16="http://schemas.microsoft.com/office/drawing/2014/main" val="2281595519"/>
                    </a:ext>
                  </a:extLst>
                </a:gridCol>
                <a:gridCol w="1234440">
                  <a:extLst>
                    <a:ext uri="{9D8B030D-6E8A-4147-A177-3AD203B41FA5}">
                      <a16:colId xmlns:a16="http://schemas.microsoft.com/office/drawing/2014/main" val="3543453331"/>
                    </a:ext>
                  </a:extLst>
                </a:gridCol>
                <a:gridCol w="1234440">
                  <a:extLst>
                    <a:ext uri="{9D8B030D-6E8A-4147-A177-3AD203B41FA5}">
                      <a16:colId xmlns:a16="http://schemas.microsoft.com/office/drawing/2014/main" val="2667621357"/>
                    </a:ext>
                  </a:extLst>
                </a:gridCol>
                <a:gridCol w="1234440">
                  <a:extLst>
                    <a:ext uri="{9D8B030D-6E8A-4147-A177-3AD203B41FA5}">
                      <a16:colId xmlns:a16="http://schemas.microsoft.com/office/drawing/2014/main" val="342893938"/>
                    </a:ext>
                  </a:extLst>
                </a:gridCol>
                <a:gridCol w="822960">
                  <a:extLst>
                    <a:ext uri="{9D8B030D-6E8A-4147-A177-3AD203B41FA5}">
                      <a16:colId xmlns:a16="http://schemas.microsoft.com/office/drawing/2014/main" val="1272744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 insgesamt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insgesamt</a:t>
                      </a:r>
                    </a:p>
                  </a:txBody>
                  <a:tcPr/>
                </a:tc>
                <a:extLst>
                  <a:ext uri="{0D108BD9-81ED-4DB2-BD59-A6C34878D82A}">
                    <a16:rowId xmlns:a16="http://schemas.microsoft.com/office/drawing/2014/main" val="840132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35103</a:t>
                      </a:r>
                    </a:p>
                  </a:txBody>
                  <a:tcPr/>
                </a:tc>
                <a:extLst>
                  <a:ext uri="{0D108BD9-81ED-4DB2-BD59-A6C34878D82A}">
                    <a16:rowId xmlns:a16="http://schemas.microsoft.com/office/drawing/2014/main" val="2479586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83672</a:t>
                      </a:r>
                    </a:p>
                  </a:txBody>
                  <a:tcPr/>
                </a:tc>
                <a:extLst>
                  <a:ext uri="{0D108BD9-81ED-4DB2-BD59-A6C34878D82A}">
                    <a16:rowId xmlns:a16="http://schemas.microsoft.com/office/drawing/2014/main" val="348196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34369</a:t>
                      </a:r>
                    </a:p>
                  </a:txBody>
                  <a:tcPr/>
                </a:tc>
                <a:extLst>
                  <a:ext uri="{0D108BD9-81ED-4DB2-BD59-A6C34878D82A}">
                    <a16:rowId xmlns:a16="http://schemas.microsoft.com/office/drawing/2014/main" val="40720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35090</a:t>
                      </a:r>
                    </a:p>
                  </a:txBody>
                  <a:tcPr/>
                </a:tc>
                <a:extLst>
                  <a:ext uri="{0D108BD9-81ED-4DB2-BD59-A6C34878D82A}">
                    <a16:rowId xmlns:a16="http://schemas.microsoft.com/office/drawing/2014/main" val="56267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24818</a:t>
                      </a:r>
                    </a:p>
                  </a:txBody>
                  <a:tcPr/>
                </a:tc>
                <a:extLst>
                  <a:ext uri="{0D108BD9-81ED-4DB2-BD59-A6C34878D82A}">
                    <a16:rowId xmlns:a16="http://schemas.microsoft.com/office/drawing/2014/main" val="18318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11418</a:t>
                      </a:r>
                    </a:p>
                  </a:txBody>
                  <a:tcPr/>
                </a:tc>
                <a:extLst>
                  <a:ext uri="{0D108BD9-81ED-4DB2-BD59-A6C34878D82A}">
                    <a16:rowId xmlns:a16="http://schemas.microsoft.com/office/drawing/2014/main" val="544011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13997</a:t>
                      </a:r>
                    </a:p>
                  </a:txBody>
                  <a:tcPr/>
                </a:tc>
                <a:extLst>
                  <a:ext uri="{0D108BD9-81ED-4DB2-BD59-A6C34878D82A}">
                    <a16:rowId xmlns:a16="http://schemas.microsoft.com/office/drawing/2014/main" val="136878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Talk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14447</a:t>
                      </a:r>
                    </a:p>
                  </a:txBody>
                  <a:tcPr/>
                </a:tc>
                <a:extLst>
                  <a:ext uri="{0D108BD9-81ED-4DB2-BD59-A6C34878D82A}">
                    <a16:rowId xmlns:a16="http://schemas.microsoft.com/office/drawing/2014/main" val="131996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Kuhlage und Hardeland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extLst>
                  <a:ext uri="{0D108BD9-81ED-4DB2-BD59-A6C34878D82A}">
                    <a16:rowId xmlns:a16="http://schemas.microsoft.com/office/drawing/2014/main" val="413262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a:t>
                      </a:r>
                    </a:p>
                  </a:txBody>
                  <a:tcPr/>
                </a:tc>
                <a:extLst>
                  <a:ext uri="{0D108BD9-81ED-4DB2-BD59-A6C34878D82A}">
                    <a16:rowId xmlns:a16="http://schemas.microsoft.com/office/drawing/2014/main" val="885831990"/>
                  </a:ext>
                </a:extLst>
              </a:tr>
            </a:tbl>
          </a:graphicData>
        </a:graphic>
      </p:graphicFrame>
      <p:sp>
        <p:nvSpPr>
          <p:cNvPr id="4" name="Text Placeholder 3">
            <a:extLst>
              <a:ext uri="{FF2B5EF4-FFF2-40B4-BE49-F238E27FC236}">
                <a16:creationId xmlns:a16="http://schemas.microsoft.com/office/drawing/2014/main" id="{82D26829-7359-49AB-9586-FAAF4DE4DBFF}"/>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3745234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6B0EE-862F-48B5-882A-0F9034344239}"/>
              </a:ext>
            </a:extLst>
          </p:cNvPr>
          <p:cNvSpPr>
            <a:spLocks noGrp="1"/>
          </p:cNvSpPr>
          <p:nvPr>
            <p:ph type="title"/>
          </p:nvPr>
        </p:nvSpPr>
        <p:spPr/>
        <p:txBody>
          <a:bodyPr/>
          <a:lstStyle/>
          <a:p>
            <a:r>
              <a:rPr lang="en-US"/>
              <a:t>Anzahl Post, Reaktionen (Kommentare, Shares, Likes) - FB Insights - 2 of 2</a:t>
            </a:r>
          </a:p>
        </p:txBody>
      </p:sp>
      <p:graphicFrame>
        <p:nvGraphicFramePr>
          <p:cNvPr id="5" name="Table Placeholder 4">
            <a:extLst>
              <a:ext uri="{FF2B5EF4-FFF2-40B4-BE49-F238E27FC236}">
                <a16:creationId xmlns:a16="http://schemas.microsoft.com/office/drawing/2014/main" id="{8B6BCDDD-C8F7-4C4F-AA7E-ABE7273C2149}"/>
              </a:ext>
            </a:extLst>
          </p:cNvPr>
          <p:cNvGraphicFramePr>
            <a:graphicFrameLocks noGrp="1"/>
          </p:cNvGraphicFramePr>
          <p:nvPr>
            <p:ph type="tbl" sz="quarter" idx="13"/>
            <p:extLst>
              <p:ext uri="{D42A27DB-BD31-4B8C-83A1-F6EECF244321}">
                <p14:modId xmlns:p14="http://schemas.microsoft.com/office/powerpoint/2010/main" val="1136934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47933544"/>
                    </a:ext>
                  </a:extLst>
                </a:gridCol>
                <a:gridCol w="1234440">
                  <a:extLst>
                    <a:ext uri="{9D8B030D-6E8A-4147-A177-3AD203B41FA5}">
                      <a16:colId xmlns:a16="http://schemas.microsoft.com/office/drawing/2014/main" val="3451451324"/>
                    </a:ext>
                  </a:extLst>
                </a:gridCol>
                <a:gridCol w="1234440">
                  <a:extLst>
                    <a:ext uri="{9D8B030D-6E8A-4147-A177-3AD203B41FA5}">
                      <a16:colId xmlns:a16="http://schemas.microsoft.com/office/drawing/2014/main" val="619461364"/>
                    </a:ext>
                  </a:extLst>
                </a:gridCol>
                <a:gridCol w="1234440">
                  <a:extLst>
                    <a:ext uri="{9D8B030D-6E8A-4147-A177-3AD203B41FA5}">
                      <a16:colId xmlns:a16="http://schemas.microsoft.com/office/drawing/2014/main" val="478856815"/>
                    </a:ext>
                  </a:extLst>
                </a:gridCol>
                <a:gridCol w="1234440">
                  <a:extLst>
                    <a:ext uri="{9D8B030D-6E8A-4147-A177-3AD203B41FA5}">
                      <a16:colId xmlns:a16="http://schemas.microsoft.com/office/drawing/2014/main" val="2566420969"/>
                    </a:ext>
                  </a:extLst>
                </a:gridCol>
                <a:gridCol w="1234440">
                  <a:extLst>
                    <a:ext uri="{9D8B030D-6E8A-4147-A177-3AD203B41FA5}">
                      <a16:colId xmlns:a16="http://schemas.microsoft.com/office/drawing/2014/main" val="115737549"/>
                    </a:ext>
                  </a:extLst>
                </a:gridCol>
                <a:gridCol w="822960">
                  <a:extLst>
                    <a:ext uri="{9D8B030D-6E8A-4147-A177-3AD203B41FA5}">
                      <a16:colId xmlns:a16="http://schemas.microsoft.com/office/drawing/2014/main" val="3085331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 insgesamt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insgesamt</a:t>
                      </a:r>
                    </a:p>
                  </a:txBody>
                  <a:tcPr/>
                </a:tc>
                <a:extLst>
                  <a:ext uri="{0D108BD9-81ED-4DB2-BD59-A6C34878D82A}">
                    <a16:rowId xmlns:a16="http://schemas.microsoft.com/office/drawing/2014/main" val="17726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INAS NACHT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5005</a:t>
                      </a:r>
                    </a:p>
                  </a:txBody>
                  <a:tcPr/>
                </a:tc>
                <a:extLst>
                  <a:ext uri="{0D108BD9-81ED-4DB2-BD59-A6C34878D82A}">
                    <a16:rowId xmlns:a16="http://schemas.microsoft.com/office/drawing/2014/main" val="3121498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extLst>
                  <a:ext uri="{0D108BD9-81ED-4DB2-BD59-A6C34878D82A}">
                    <a16:rowId xmlns:a16="http://schemas.microsoft.com/office/drawing/2014/main" val="29090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Doku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extLst>
                  <a:ext uri="{0D108BD9-81ED-4DB2-BD59-A6C34878D82A}">
                    <a16:rowId xmlns:a16="http://schemas.microsoft.com/office/drawing/2014/main" val="979750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Kulturjournal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1296120651"/>
                  </a:ext>
                </a:extLst>
              </a:tr>
            </a:tbl>
          </a:graphicData>
        </a:graphic>
      </p:graphicFrame>
      <p:sp>
        <p:nvSpPr>
          <p:cNvPr id="4" name="Text Placeholder 3">
            <a:extLst>
              <a:ext uri="{FF2B5EF4-FFF2-40B4-BE49-F238E27FC236}">
                <a16:creationId xmlns:a16="http://schemas.microsoft.com/office/drawing/2014/main" id="{F1B597FC-EEFC-477C-A56B-B31DD230C120}"/>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2695978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B359C-0983-4978-AC5B-56B5FB03991E}"/>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47AD7C77-3F5D-4AEB-8877-6DAF690FF660}"/>
              </a:ext>
            </a:extLst>
          </p:cNvPr>
          <p:cNvGraphicFramePr>
            <a:graphicFrameLocks noGrp="1"/>
          </p:cNvGraphicFramePr>
          <p:nvPr>
            <p:ph type="chart" sz="quarter" idx="13"/>
            <p:extLst>
              <p:ext uri="{D42A27DB-BD31-4B8C-83A1-F6EECF244321}">
                <p14:modId xmlns:p14="http://schemas.microsoft.com/office/powerpoint/2010/main" val="582274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768DB1-C2C9-4644-B125-A270D20E7BFA}"/>
              </a:ext>
            </a:extLst>
          </p:cNvPr>
          <p:cNvSpPr>
            <a:spLocks noGrp="1"/>
          </p:cNvSpPr>
          <p:nvPr>
            <p:ph type="body" sz="quarter" idx="14"/>
          </p:nvPr>
        </p:nvSpPr>
        <p:spPr/>
        <p:txBody>
          <a:bodyPr/>
          <a:lstStyle/>
          <a:p>
            <a:r>
              <a:rPr lang="en-US"/>
              <a:t>18.02.2018 - 04.03.2018</a:t>
            </a:r>
          </a:p>
        </p:txBody>
      </p:sp>
      <p:sp>
        <p:nvSpPr>
          <p:cNvPr id="5" name="Footer Placeholder 4">
            <a:extLst>
              <a:ext uri="{FF2B5EF4-FFF2-40B4-BE49-F238E27FC236}">
                <a16:creationId xmlns:a16="http://schemas.microsoft.com/office/drawing/2014/main" id="{58776A4B-A5DB-4670-95C6-53901C7675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7852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037A8-4F7C-4E50-ABF5-756BB2A2CE98}"/>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D2AD8C4D-6488-48DE-A640-ADECC946E8E0}"/>
              </a:ext>
            </a:extLst>
          </p:cNvPr>
          <p:cNvGraphicFramePr>
            <a:graphicFrameLocks noGrp="1"/>
          </p:cNvGraphicFramePr>
          <p:nvPr>
            <p:ph type="chart" sz="quarter" idx="13"/>
            <p:extLst>
              <p:ext uri="{D42A27DB-BD31-4B8C-83A1-F6EECF244321}">
                <p14:modId xmlns:p14="http://schemas.microsoft.com/office/powerpoint/2010/main" val="2047447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651191-878D-4B34-94E6-BE996F67F707}"/>
              </a:ext>
            </a:extLst>
          </p:cNvPr>
          <p:cNvSpPr>
            <a:spLocks noGrp="1"/>
          </p:cNvSpPr>
          <p:nvPr>
            <p:ph type="body" sz="quarter" idx="14"/>
          </p:nvPr>
        </p:nvSpPr>
        <p:spPr/>
        <p:txBody>
          <a:bodyPr/>
          <a:lstStyle/>
          <a:p>
            <a:r>
              <a:rPr lang="en-US"/>
              <a:t>18.02.2018 - 04.03.2018</a:t>
            </a:r>
          </a:p>
        </p:txBody>
      </p:sp>
      <p:sp>
        <p:nvSpPr>
          <p:cNvPr id="5" name="Footer Placeholder 4">
            <a:extLst>
              <a:ext uri="{FF2B5EF4-FFF2-40B4-BE49-F238E27FC236}">
                <a16:creationId xmlns:a16="http://schemas.microsoft.com/office/drawing/2014/main" id="{D57C9773-9D28-485D-8962-5B6F7A96CF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6191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98E10-4EE7-43B6-87B7-BB16862C67FC}"/>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7201DDAD-8B58-4E29-97F2-C789E494DDD1}"/>
              </a:ext>
            </a:extLst>
          </p:cNvPr>
          <p:cNvGraphicFramePr>
            <a:graphicFrameLocks noGrp="1"/>
          </p:cNvGraphicFramePr>
          <p:nvPr>
            <p:ph type="chart" sz="quarter" idx="13"/>
            <p:extLst>
              <p:ext uri="{D42A27DB-BD31-4B8C-83A1-F6EECF244321}">
                <p14:modId xmlns:p14="http://schemas.microsoft.com/office/powerpoint/2010/main" val="3957672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96F0D1-B131-4DE4-B8FC-48153DE4CACF}"/>
              </a:ext>
            </a:extLst>
          </p:cNvPr>
          <p:cNvSpPr>
            <a:spLocks noGrp="1"/>
          </p:cNvSpPr>
          <p:nvPr>
            <p:ph type="body" sz="quarter" idx="14"/>
          </p:nvPr>
        </p:nvSpPr>
        <p:spPr/>
        <p:txBody>
          <a:bodyPr/>
          <a:lstStyle/>
          <a:p>
            <a:r>
              <a:rPr lang="en-US"/>
              <a:t>18.02.2018 - 04.03.2018</a:t>
            </a:r>
          </a:p>
        </p:txBody>
      </p:sp>
      <p:sp>
        <p:nvSpPr>
          <p:cNvPr id="5" name="Footer Placeholder 4">
            <a:extLst>
              <a:ext uri="{FF2B5EF4-FFF2-40B4-BE49-F238E27FC236}">
                <a16:creationId xmlns:a16="http://schemas.microsoft.com/office/drawing/2014/main" id="{DD2B9D0B-C89C-4353-B5B6-5EEF0D2234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8273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F6CE8-175A-479C-B9C3-B7D03478DEA8}"/>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095C69EC-ADD9-4C54-95DD-FC3F19012D69}"/>
              </a:ext>
            </a:extLst>
          </p:cNvPr>
          <p:cNvGraphicFramePr>
            <a:graphicFrameLocks noGrp="1"/>
          </p:cNvGraphicFramePr>
          <p:nvPr>
            <p:ph type="chart" sz="quarter" idx="13"/>
            <p:extLst>
              <p:ext uri="{D42A27DB-BD31-4B8C-83A1-F6EECF244321}">
                <p14:modId xmlns:p14="http://schemas.microsoft.com/office/powerpoint/2010/main" val="1607635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EB6642-2793-448E-9073-6EE34250C6D5}"/>
              </a:ext>
            </a:extLst>
          </p:cNvPr>
          <p:cNvSpPr>
            <a:spLocks noGrp="1"/>
          </p:cNvSpPr>
          <p:nvPr>
            <p:ph type="body" sz="quarter" idx="14"/>
          </p:nvPr>
        </p:nvSpPr>
        <p:spPr/>
        <p:txBody>
          <a:bodyPr/>
          <a:lstStyle/>
          <a:p>
            <a:r>
              <a:rPr lang="en-US"/>
              <a:t>18.02.2018 - 04.03.2018</a:t>
            </a:r>
          </a:p>
        </p:txBody>
      </p:sp>
      <p:sp>
        <p:nvSpPr>
          <p:cNvPr id="5" name="Footer Placeholder 4">
            <a:extLst>
              <a:ext uri="{FF2B5EF4-FFF2-40B4-BE49-F238E27FC236}">
                <a16:creationId xmlns:a16="http://schemas.microsoft.com/office/drawing/2014/main" id="{E30CBDF1-5265-40C0-9C7D-DE1F83E4CE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0388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28420-F3C1-4A9D-8124-061A2271A139}"/>
              </a:ext>
            </a:extLst>
          </p:cNvPr>
          <p:cNvSpPr>
            <a:spLocks noGrp="1"/>
          </p:cNvSpPr>
          <p:nvPr>
            <p:ph type="title"/>
          </p:nvPr>
        </p:nvSpPr>
        <p:spPr/>
        <p:txBody>
          <a:bodyPr/>
          <a:lstStyle/>
          <a:p>
            <a:r>
              <a:rPr lang="de-DE"/>
              <a:t>Profil - Durchschnitt Potenzi. Reichweite pro Tag - 1 of 2</a:t>
            </a:r>
            <a:endParaRPr lang="en-US"/>
          </a:p>
        </p:txBody>
      </p:sp>
      <p:graphicFrame>
        <p:nvGraphicFramePr>
          <p:cNvPr id="5" name="Table Placeholder 4">
            <a:extLst>
              <a:ext uri="{FF2B5EF4-FFF2-40B4-BE49-F238E27FC236}">
                <a16:creationId xmlns:a16="http://schemas.microsoft.com/office/drawing/2014/main" id="{388BE217-4253-4E68-8716-A268AB19988E}"/>
              </a:ext>
            </a:extLst>
          </p:cNvPr>
          <p:cNvGraphicFramePr>
            <a:graphicFrameLocks noGrp="1"/>
          </p:cNvGraphicFramePr>
          <p:nvPr>
            <p:ph type="tbl" sz="quarter" idx="13"/>
            <p:extLst>
              <p:ext uri="{D42A27DB-BD31-4B8C-83A1-F6EECF244321}">
                <p14:modId xmlns:p14="http://schemas.microsoft.com/office/powerpoint/2010/main" val="1722607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2175076"/>
                    </a:ext>
                  </a:extLst>
                </a:gridCol>
                <a:gridCol w="1645920">
                  <a:extLst>
                    <a:ext uri="{9D8B030D-6E8A-4147-A177-3AD203B41FA5}">
                      <a16:colId xmlns:a16="http://schemas.microsoft.com/office/drawing/2014/main" val="324919334"/>
                    </a:ext>
                  </a:extLst>
                </a:gridCol>
                <a:gridCol w="1234440">
                  <a:extLst>
                    <a:ext uri="{9D8B030D-6E8A-4147-A177-3AD203B41FA5}">
                      <a16:colId xmlns:a16="http://schemas.microsoft.com/office/drawing/2014/main" val="1000370823"/>
                    </a:ext>
                  </a:extLst>
                </a:gridCol>
                <a:gridCol w="1234440">
                  <a:extLst>
                    <a:ext uri="{9D8B030D-6E8A-4147-A177-3AD203B41FA5}">
                      <a16:colId xmlns:a16="http://schemas.microsoft.com/office/drawing/2014/main" val="3502016752"/>
                    </a:ext>
                  </a:extLst>
                </a:gridCol>
                <a:gridCol w="1234440">
                  <a:extLst>
                    <a:ext uri="{9D8B030D-6E8A-4147-A177-3AD203B41FA5}">
                      <a16:colId xmlns:a16="http://schemas.microsoft.com/office/drawing/2014/main" val="764647271"/>
                    </a:ext>
                  </a:extLst>
                </a:gridCol>
                <a:gridCol w="1234440">
                  <a:extLst>
                    <a:ext uri="{9D8B030D-6E8A-4147-A177-3AD203B41FA5}">
                      <a16:colId xmlns:a16="http://schemas.microsoft.com/office/drawing/2014/main" val="3193908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extLst>
                  <a:ext uri="{0D108BD9-81ED-4DB2-BD59-A6C34878D82A}">
                    <a16:rowId xmlns:a16="http://schemas.microsoft.com/office/drawing/2014/main" val="101714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181706</a:t>
                      </a:r>
                    </a:p>
                  </a:txBody>
                  <a:tcPr/>
                </a:tc>
                <a:extLst>
                  <a:ext uri="{0D108BD9-81ED-4DB2-BD59-A6C34878D82A}">
                    <a16:rowId xmlns:a16="http://schemas.microsoft.com/office/drawing/2014/main" val="219988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112042</a:t>
                      </a:r>
                    </a:p>
                  </a:txBody>
                  <a:tcPr/>
                </a:tc>
                <a:extLst>
                  <a:ext uri="{0D108BD9-81ED-4DB2-BD59-A6C34878D82A}">
                    <a16:rowId xmlns:a16="http://schemas.microsoft.com/office/drawing/2014/main" val="297809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INAS NACHT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35362</a:t>
                      </a:r>
                    </a:p>
                  </a:txBody>
                  <a:tcPr/>
                </a:tc>
                <a:extLst>
                  <a:ext uri="{0D108BD9-81ED-4DB2-BD59-A6C34878D82A}">
                    <a16:rowId xmlns:a16="http://schemas.microsoft.com/office/drawing/2014/main" val="93548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100380</a:t>
                      </a:r>
                    </a:p>
                  </a:txBody>
                  <a:tcPr/>
                </a:tc>
                <a:extLst>
                  <a:ext uri="{0D108BD9-81ED-4DB2-BD59-A6C34878D82A}">
                    <a16:rowId xmlns:a16="http://schemas.microsoft.com/office/drawing/2014/main" val="312710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145039</a:t>
                      </a:r>
                    </a:p>
                  </a:txBody>
                  <a:tcPr/>
                </a:tc>
                <a:extLst>
                  <a:ext uri="{0D108BD9-81ED-4DB2-BD59-A6C34878D82A}">
                    <a16:rowId xmlns:a16="http://schemas.microsoft.com/office/drawing/2014/main" val="3424585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Talk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124745</a:t>
                      </a:r>
                    </a:p>
                  </a:txBody>
                  <a:tcPr/>
                </a:tc>
                <a:extLst>
                  <a:ext uri="{0D108BD9-81ED-4DB2-BD59-A6C34878D82A}">
                    <a16:rowId xmlns:a16="http://schemas.microsoft.com/office/drawing/2014/main" val="281174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Kuhlage und Hardeland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13315</a:t>
                      </a:r>
                    </a:p>
                  </a:txBody>
                  <a:tcPr/>
                </a:tc>
                <a:extLst>
                  <a:ext uri="{0D108BD9-81ED-4DB2-BD59-A6C34878D82A}">
                    <a16:rowId xmlns:a16="http://schemas.microsoft.com/office/drawing/2014/main" val="124349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9579</a:t>
                      </a:r>
                    </a:p>
                  </a:txBody>
                  <a:tcPr/>
                </a:tc>
                <a:extLst>
                  <a:ext uri="{0D108BD9-81ED-4DB2-BD59-A6C34878D82A}">
                    <a16:rowId xmlns:a16="http://schemas.microsoft.com/office/drawing/2014/main" val="388071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120342</a:t>
                      </a:r>
                    </a:p>
                  </a:txBody>
                  <a:tcPr/>
                </a:tc>
                <a:extLst>
                  <a:ext uri="{0D108BD9-81ED-4DB2-BD59-A6C34878D82A}">
                    <a16:rowId xmlns:a16="http://schemas.microsoft.com/office/drawing/2014/main" val="59677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905175</a:t>
                      </a:r>
                    </a:p>
                  </a:txBody>
                  <a:tcPr/>
                </a:tc>
                <a:extLst>
                  <a:ext uri="{0D108BD9-81ED-4DB2-BD59-A6C34878D82A}">
                    <a16:rowId xmlns:a16="http://schemas.microsoft.com/office/drawing/2014/main" val="3117772146"/>
                  </a:ext>
                </a:extLst>
              </a:tr>
            </a:tbl>
          </a:graphicData>
        </a:graphic>
      </p:graphicFrame>
      <p:sp>
        <p:nvSpPr>
          <p:cNvPr id="4" name="Text Placeholder 3">
            <a:extLst>
              <a:ext uri="{FF2B5EF4-FFF2-40B4-BE49-F238E27FC236}">
                <a16:creationId xmlns:a16="http://schemas.microsoft.com/office/drawing/2014/main" id="{386E64A9-C644-4C8C-A172-FA3E916E240A}"/>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4068990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04ACA-C7FA-473D-B22C-6843637F2526}"/>
              </a:ext>
            </a:extLst>
          </p:cNvPr>
          <p:cNvSpPr>
            <a:spLocks noGrp="1"/>
          </p:cNvSpPr>
          <p:nvPr>
            <p:ph type="title"/>
          </p:nvPr>
        </p:nvSpPr>
        <p:spPr/>
        <p:txBody>
          <a:bodyPr/>
          <a:lstStyle/>
          <a:p>
            <a:r>
              <a:rPr lang="de-DE"/>
              <a:t>Profil - Durchschnitt Potenzi. Reichweite pro Tag - 2 of 2</a:t>
            </a:r>
            <a:endParaRPr lang="en-US"/>
          </a:p>
        </p:txBody>
      </p:sp>
      <p:graphicFrame>
        <p:nvGraphicFramePr>
          <p:cNvPr id="5" name="Table Placeholder 4">
            <a:extLst>
              <a:ext uri="{FF2B5EF4-FFF2-40B4-BE49-F238E27FC236}">
                <a16:creationId xmlns:a16="http://schemas.microsoft.com/office/drawing/2014/main" id="{6921FBA2-5303-4BEE-A972-F6CBE8906BA6}"/>
              </a:ext>
            </a:extLst>
          </p:cNvPr>
          <p:cNvGraphicFramePr>
            <a:graphicFrameLocks noGrp="1"/>
          </p:cNvGraphicFramePr>
          <p:nvPr>
            <p:ph type="tbl" sz="quarter" idx="13"/>
            <p:extLst>
              <p:ext uri="{D42A27DB-BD31-4B8C-83A1-F6EECF244321}">
                <p14:modId xmlns:p14="http://schemas.microsoft.com/office/powerpoint/2010/main" val="1352509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54547370"/>
                    </a:ext>
                  </a:extLst>
                </a:gridCol>
                <a:gridCol w="1645920">
                  <a:extLst>
                    <a:ext uri="{9D8B030D-6E8A-4147-A177-3AD203B41FA5}">
                      <a16:colId xmlns:a16="http://schemas.microsoft.com/office/drawing/2014/main" val="3005310022"/>
                    </a:ext>
                  </a:extLst>
                </a:gridCol>
                <a:gridCol w="1234440">
                  <a:extLst>
                    <a:ext uri="{9D8B030D-6E8A-4147-A177-3AD203B41FA5}">
                      <a16:colId xmlns:a16="http://schemas.microsoft.com/office/drawing/2014/main" val="3331085903"/>
                    </a:ext>
                  </a:extLst>
                </a:gridCol>
                <a:gridCol w="1234440">
                  <a:extLst>
                    <a:ext uri="{9D8B030D-6E8A-4147-A177-3AD203B41FA5}">
                      <a16:colId xmlns:a16="http://schemas.microsoft.com/office/drawing/2014/main" val="1123737"/>
                    </a:ext>
                  </a:extLst>
                </a:gridCol>
                <a:gridCol w="1234440">
                  <a:extLst>
                    <a:ext uri="{9D8B030D-6E8A-4147-A177-3AD203B41FA5}">
                      <a16:colId xmlns:a16="http://schemas.microsoft.com/office/drawing/2014/main" val="4073206443"/>
                    </a:ext>
                  </a:extLst>
                </a:gridCol>
                <a:gridCol w="1234440">
                  <a:extLst>
                    <a:ext uri="{9D8B030D-6E8A-4147-A177-3AD203B41FA5}">
                      <a16:colId xmlns:a16="http://schemas.microsoft.com/office/drawing/2014/main" val="1699086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extLst>
                  <a:ext uri="{0D108BD9-81ED-4DB2-BD59-A6C34878D82A}">
                    <a16:rowId xmlns:a16="http://schemas.microsoft.com/office/drawing/2014/main" val="2341998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Doku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10899</a:t>
                      </a:r>
                    </a:p>
                  </a:txBody>
                  <a:tcPr/>
                </a:tc>
                <a:extLst>
                  <a:ext uri="{0D108BD9-81ED-4DB2-BD59-A6C34878D82A}">
                    <a16:rowId xmlns:a16="http://schemas.microsoft.com/office/drawing/2014/main" val="915850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Kulturjournal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7020</a:t>
                      </a:r>
                    </a:p>
                  </a:txBody>
                  <a:tcPr/>
                </a:tc>
                <a:extLst>
                  <a:ext uri="{0D108BD9-81ED-4DB2-BD59-A6C34878D82A}">
                    <a16:rowId xmlns:a16="http://schemas.microsoft.com/office/drawing/2014/main" val="2444367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80127</a:t>
                      </a:r>
                    </a:p>
                  </a:txBody>
                  <a:tcPr/>
                </a:tc>
                <a:extLst>
                  <a:ext uri="{0D108BD9-81ED-4DB2-BD59-A6C34878D82A}">
                    <a16:rowId xmlns:a16="http://schemas.microsoft.com/office/drawing/2014/main" val="2624501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32686</a:t>
                      </a:r>
                    </a:p>
                  </a:txBody>
                  <a:tcPr/>
                </a:tc>
                <a:extLst>
                  <a:ext uri="{0D108BD9-81ED-4DB2-BD59-A6C34878D82A}">
                    <a16:rowId xmlns:a16="http://schemas.microsoft.com/office/drawing/2014/main" val="634150385"/>
                  </a:ext>
                </a:extLst>
              </a:tr>
            </a:tbl>
          </a:graphicData>
        </a:graphic>
      </p:graphicFrame>
      <p:sp>
        <p:nvSpPr>
          <p:cNvPr id="4" name="Text Placeholder 3">
            <a:extLst>
              <a:ext uri="{FF2B5EF4-FFF2-40B4-BE49-F238E27FC236}">
                <a16:creationId xmlns:a16="http://schemas.microsoft.com/office/drawing/2014/main" id="{41920C80-C3C2-4975-BC2A-E230BA21E4E6}"/>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2428165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8DFEF-A31A-4067-BB56-79476682191D}"/>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B07B4D26-731D-4D1A-9E67-80C0BE183E75}"/>
              </a:ext>
            </a:extLst>
          </p:cNvPr>
          <p:cNvGraphicFramePr>
            <a:graphicFrameLocks noGrp="1"/>
          </p:cNvGraphicFramePr>
          <p:nvPr>
            <p:ph type="chart" sz="quarter" idx="13"/>
            <p:extLst>
              <p:ext uri="{D42A27DB-BD31-4B8C-83A1-F6EECF244321}">
                <p14:modId xmlns:p14="http://schemas.microsoft.com/office/powerpoint/2010/main" val="3136217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966F00-2B4A-4BDC-AF84-37E262A4395A}"/>
              </a:ext>
            </a:extLst>
          </p:cNvPr>
          <p:cNvSpPr>
            <a:spLocks noGrp="1"/>
          </p:cNvSpPr>
          <p:nvPr>
            <p:ph type="body" sz="quarter" idx="14"/>
          </p:nvPr>
        </p:nvSpPr>
        <p:spPr/>
        <p:txBody>
          <a:bodyPr/>
          <a:lstStyle/>
          <a:p>
            <a:r>
              <a:rPr lang="en-US"/>
              <a:t>18.02.2018 - 04.03.2018</a:t>
            </a:r>
          </a:p>
        </p:txBody>
      </p:sp>
      <p:sp>
        <p:nvSpPr>
          <p:cNvPr id="5" name="Footer Placeholder 4">
            <a:extLst>
              <a:ext uri="{FF2B5EF4-FFF2-40B4-BE49-F238E27FC236}">
                <a16:creationId xmlns:a16="http://schemas.microsoft.com/office/drawing/2014/main" id="{1E8A2254-2449-4869-8155-60B39E6C89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6729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B96A5-6B1F-4832-88D3-4E5A6ECE3045}"/>
              </a:ext>
            </a:extLst>
          </p:cNvPr>
          <p:cNvSpPr>
            <a:spLocks noGrp="1"/>
          </p:cNvSpPr>
          <p:nvPr>
            <p:ph type="title"/>
          </p:nvPr>
        </p:nvSpPr>
        <p:spPr/>
        <p:txBody>
          <a:bodyPr/>
          <a:lstStyle/>
          <a:p>
            <a:r>
              <a:rPr lang="en-US"/>
              <a:t>Distributionstyp - Tabelle - FB Insights - 1 of 2</a:t>
            </a:r>
          </a:p>
        </p:txBody>
      </p:sp>
      <p:graphicFrame>
        <p:nvGraphicFramePr>
          <p:cNvPr id="5" name="Table Placeholder 4">
            <a:extLst>
              <a:ext uri="{FF2B5EF4-FFF2-40B4-BE49-F238E27FC236}">
                <a16:creationId xmlns:a16="http://schemas.microsoft.com/office/drawing/2014/main" id="{7F025AAE-4088-41A6-98CC-1C0C3BDD64E9}"/>
              </a:ext>
            </a:extLst>
          </p:cNvPr>
          <p:cNvGraphicFramePr>
            <a:graphicFrameLocks noGrp="1"/>
          </p:cNvGraphicFramePr>
          <p:nvPr>
            <p:ph type="tbl" sz="quarter" idx="13"/>
            <p:extLst>
              <p:ext uri="{D42A27DB-BD31-4B8C-83A1-F6EECF244321}">
                <p14:modId xmlns:p14="http://schemas.microsoft.com/office/powerpoint/2010/main" val="232298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398708"/>
                    </a:ext>
                  </a:extLst>
                </a:gridCol>
                <a:gridCol w="1234440">
                  <a:extLst>
                    <a:ext uri="{9D8B030D-6E8A-4147-A177-3AD203B41FA5}">
                      <a16:colId xmlns:a16="http://schemas.microsoft.com/office/drawing/2014/main" val="591762623"/>
                    </a:ext>
                  </a:extLst>
                </a:gridCol>
                <a:gridCol w="822960">
                  <a:extLst>
                    <a:ext uri="{9D8B030D-6E8A-4147-A177-3AD203B41FA5}">
                      <a16:colId xmlns:a16="http://schemas.microsoft.com/office/drawing/2014/main" val="11647307"/>
                    </a:ext>
                  </a:extLst>
                </a:gridCol>
                <a:gridCol w="822960">
                  <a:extLst>
                    <a:ext uri="{9D8B030D-6E8A-4147-A177-3AD203B41FA5}">
                      <a16:colId xmlns:a16="http://schemas.microsoft.com/office/drawing/2014/main" val="3283016844"/>
                    </a:ext>
                  </a:extLst>
                </a:gridCol>
                <a:gridCol w="822960">
                  <a:extLst>
                    <a:ext uri="{9D8B030D-6E8A-4147-A177-3AD203B41FA5}">
                      <a16:colId xmlns:a16="http://schemas.microsoft.com/office/drawing/2014/main" val="3668027783"/>
                    </a:ext>
                  </a:extLst>
                </a:gridCol>
                <a:gridCol w="822960">
                  <a:extLst>
                    <a:ext uri="{9D8B030D-6E8A-4147-A177-3AD203B41FA5}">
                      <a16:colId xmlns:a16="http://schemas.microsoft.com/office/drawing/2014/main" val="2165908059"/>
                    </a:ext>
                  </a:extLst>
                </a:gridCol>
                <a:gridCol w="822960">
                  <a:extLst>
                    <a:ext uri="{9D8B030D-6E8A-4147-A177-3AD203B41FA5}">
                      <a16:colId xmlns:a16="http://schemas.microsoft.com/office/drawing/2014/main" val="1084142062"/>
                    </a:ext>
                  </a:extLst>
                </a:gridCol>
                <a:gridCol w="822960">
                  <a:extLst>
                    <a:ext uri="{9D8B030D-6E8A-4147-A177-3AD203B41FA5}">
                      <a16:colId xmlns:a16="http://schemas.microsoft.com/office/drawing/2014/main" val="3063324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208888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237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1684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38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47928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Talk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1152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Niedersachsen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6311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5650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Doku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857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NDR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8623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53784943"/>
                  </a:ext>
                </a:extLst>
              </a:tr>
            </a:tbl>
          </a:graphicData>
        </a:graphic>
      </p:graphicFrame>
      <p:sp>
        <p:nvSpPr>
          <p:cNvPr id="4" name="Text Placeholder 3">
            <a:extLst>
              <a:ext uri="{FF2B5EF4-FFF2-40B4-BE49-F238E27FC236}">
                <a16:creationId xmlns:a16="http://schemas.microsoft.com/office/drawing/2014/main" id="{B70CCD31-30F0-4DF2-B5D4-F5249D857B0A}"/>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358047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37F75-4C9F-4E82-A588-39ECB61057E9}"/>
              </a:ext>
            </a:extLst>
          </p:cNvPr>
          <p:cNvSpPr>
            <a:spLocks noGrp="1"/>
          </p:cNvSpPr>
          <p:nvPr>
            <p:ph type="title"/>
          </p:nvPr>
        </p:nvSpPr>
        <p:spPr/>
        <p:txBody>
          <a:bodyPr/>
          <a:lstStyle/>
          <a:p>
            <a:r>
              <a:rPr lang="en-US"/>
              <a:t>Distributionstyp - Tabelle - FB Insights - 2 of 2</a:t>
            </a:r>
          </a:p>
        </p:txBody>
      </p:sp>
      <p:graphicFrame>
        <p:nvGraphicFramePr>
          <p:cNvPr id="5" name="Table Placeholder 4">
            <a:extLst>
              <a:ext uri="{FF2B5EF4-FFF2-40B4-BE49-F238E27FC236}">
                <a16:creationId xmlns:a16="http://schemas.microsoft.com/office/drawing/2014/main" id="{E662DB0A-94AA-428B-B00F-9AB9A61FBE43}"/>
              </a:ext>
            </a:extLst>
          </p:cNvPr>
          <p:cNvGraphicFramePr>
            <a:graphicFrameLocks noGrp="1"/>
          </p:cNvGraphicFramePr>
          <p:nvPr>
            <p:ph type="tbl" sz="quarter" idx="13"/>
            <p:extLst>
              <p:ext uri="{D42A27DB-BD31-4B8C-83A1-F6EECF244321}">
                <p14:modId xmlns:p14="http://schemas.microsoft.com/office/powerpoint/2010/main" val="2182831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1731684"/>
                    </a:ext>
                  </a:extLst>
                </a:gridCol>
                <a:gridCol w="1234440">
                  <a:extLst>
                    <a:ext uri="{9D8B030D-6E8A-4147-A177-3AD203B41FA5}">
                      <a16:colId xmlns:a16="http://schemas.microsoft.com/office/drawing/2014/main" val="2167050042"/>
                    </a:ext>
                  </a:extLst>
                </a:gridCol>
                <a:gridCol w="822960">
                  <a:extLst>
                    <a:ext uri="{9D8B030D-6E8A-4147-A177-3AD203B41FA5}">
                      <a16:colId xmlns:a16="http://schemas.microsoft.com/office/drawing/2014/main" val="551368690"/>
                    </a:ext>
                  </a:extLst>
                </a:gridCol>
                <a:gridCol w="822960">
                  <a:extLst>
                    <a:ext uri="{9D8B030D-6E8A-4147-A177-3AD203B41FA5}">
                      <a16:colId xmlns:a16="http://schemas.microsoft.com/office/drawing/2014/main" val="2862255132"/>
                    </a:ext>
                  </a:extLst>
                </a:gridCol>
                <a:gridCol w="822960">
                  <a:extLst>
                    <a:ext uri="{9D8B030D-6E8A-4147-A177-3AD203B41FA5}">
                      <a16:colId xmlns:a16="http://schemas.microsoft.com/office/drawing/2014/main" val="4016527569"/>
                    </a:ext>
                  </a:extLst>
                </a:gridCol>
                <a:gridCol w="822960">
                  <a:extLst>
                    <a:ext uri="{9D8B030D-6E8A-4147-A177-3AD203B41FA5}">
                      <a16:colId xmlns:a16="http://schemas.microsoft.com/office/drawing/2014/main" val="3974198646"/>
                    </a:ext>
                  </a:extLst>
                </a:gridCol>
                <a:gridCol w="822960">
                  <a:extLst>
                    <a:ext uri="{9D8B030D-6E8A-4147-A177-3AD203B41FA5}">
                      <a16:colId xmlns:a16="http://schemas.microsoft.com/office/drawing/2014/main" val="630343970"/>
                    </a:ext>
                  </a:extLst>
                </a:gridCol>
                <a:gridCol w="822960">
                  <a:extLst>
                    <a:ext uri="{9D8B030D-6E8A-4147-A177-3AD203B41FA5}">
                      <a16:colId xmlns:a16="http://schemas.microsoft.com/office/drawing/2014/main" val="3264383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406261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Kulturjournal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730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Kuhlage und Hardeland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9579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INAS NACHT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261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Extra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93329534"/>
                  </a:ext>
                </a:extLst>
              </a:tr>
            </a:tbl>
          </a:graphicData>
        </a:graphic>
      </p:graphicFrame>
      <p:sp>
        <p:nvSpPr>
          <p:cNvPr id="4" name="Text Placeholder 3">
            <a:extLst>
              <a:ext uri="{FF2B5EF4-FFF2-40B4-BE49-F238E27FC236}">
                <a16:creationId xmlns:a16="http://schemas.microsoft.com/office/drawing/2014/main" id="{D3B69963-0758-44F7-9DB7-D7278B063CF7}"/>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391711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4EBE4-8976-4ED9-8C85-9136A890FB0F}"/>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2C5C1E41-27DC-4B85-8FE7-7EA27EC272B0}"/>
              </a:ext>
            </a:extLst>
          </p:cNvPr>
          <p:cNvGraphicFramePr>
            <a:graphicFrameLocks noGrp="1"/>
          </p:cNvGraphicFramePr>
          <p:nvPr>
            <p:ph type="tbl" sz="quarter" idx="13"/>
            <p:extLst>
              <p:ext uri="{D42A27DB-BD31-4B8C-83A1-F6EECF244321}">
                <p14:modId xmlns:p14="http://schemas.microsoft.com/office/powerpoint/2010/main" val="456819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091086"/>
                    </a:ext>
                  </a:extLst>
                </a:gridCol>
                <a:gridCol w="822960">
                  <a:extLst>
                    <a:ext uri="{9D8B030D-6E8A-4147-A177-3AD203B41FA5}">
                      <a16:colId xmlns:a16="http://schemas.microsoft.com/office/drawing/2014/main" val="1701994250"/>
                    </a:ext>
                  </a:extLst>
                </a:gridCol>
                <a:gridCol w="822960">
                  <a:extLst>
                    <a:ext uri="{9D8B030D-6E8A-4147-A177-3AD203B41FA5}">
                      <a16:colId xmlns:a16="http://schemas.microsoft.com/office/drawing/2014/main" val="529170408"/>
                    </a:ext>
                  </a:extLst>
                </a:gridCol>
                <a:gridCol w="822960">
                  <a:extLst>
                    <a:ext uri="{9D8B030D-6E8A-4147-A177-3AD203B41FA5}">
                      <a16:colId xmlns:a16="http://schemas.microsoft.com/office/drawing/2014/main" val="1744368800"/>
                    </a:ext>
                  </a:extLst>
                </a:gridCol>
                <a:gridCol w="822960">
                  <a:extLst>
                    <a:ext uri="{9D8B030D-6E8A-4147-A177-3AD203B41FA5}">
                      <a16:colId xmlns:a16="http://schemas.microsoft.com/office/drawing/2014/main" val="3611861685"/>
                    </a:ext>
                  </a:extLst>
                </a:gridCol>
                <a:gridCol w="822960">
                  <a:extLst>
                    <a:ext uri="{9D8B030D-6E8A-4147-A177-3AD203B41FA5}">
                      <a16:colId xmlns:a16="http://schemas.microsoft.com/office/drawing/2014/main" val="3708074101"/>
                    </a:ext>
                  </a:extLst>
                </a:gridCol>
                <a:gridCol w="822960">
                  <a:extLst>
                    <a:ext uri="{9D8B030D-6E8A-4147-A177-3AD203B41FA5}">
                      <a16:colId xmlns:a16="http://schemas.microsoft.com/office/drawing/2014/main" val="95305857"/>
                    </a:ext>
                  </a:extLst>
                </a:gridCol>
                <a:gridCol w="822960">
                  <a:extLst>
                    <a:ext uri="{9D8B030D-6E8A-4147-A177-3AD203B41FA5}">
                      <a16:colId xmlns:a16="http://schemas.microsoft.com/office/drawing/2014/main" val="2421222705"/>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95703755"/>
                  </a:ext>
                </a:extLst>
              </a:tr>
              <a:tr h="370840">
                <a:tc>
                  <a:txBody>
                    <a:bodyPr/>
                    <a:lstStyle/>
                    <a:p>
                      <a:r>
                        <a:rPr lang="de-DE" sz="1000" b="1"/>
                        <a:t>Extra 3 - 2018-03-02 18:12:03</a:t>
                      </a:r>
                      <a:r>
                        <a:rPr lang="de-DE" sz="1000"/>
                        <a:t>
Freitagabend: Partytime! Tanz den Trump mit mir!</a:t>
                      </a:r>
                      <a:endParaRPr lang="en-US" sz="1000"/>
                    </a:p>
                  </a:txBody>
                  <a:tcPr/>
                </a:tc>
                <a:tc>
                  <a:txBody>
                    <a:bodyPr/>
                    <a:lstStyle/>
                    <a:p>
                      <a:r>
                        <a:rPr lang="en-US" sz="1000"/>
                        <a:t>5251</a:t>
                      </a:r>
                    </a:p>
                  </a:txBody>
                  <a:tcPr/>
                </a:tc>
                <a:tc>
                  <a:txBody>
                    <a:bodyPr/>
                    <a:lstStyle/>
                    <a:p>
                      <a:r>
                        <a:rPr lang="en-US" sz="1000"/>
                        <a:t>5141</a:t>
                      </a:r>
                    </a:p>
                  </a:txBody>
                  <a:tcPr/>
                </a:tc>
                <a:tc>
                  <a:txBody>
                    <a:bodyPr/>
                    <a:lstStyle/>
                    <a:p>
                      <a:r>
                        <a:rPr lang="en-US" sz="1000"/>
                        <a:t>666</a:t>
                      </a:r>
                    </a:p>
                  </a:txBody>
                  <a:tcPr/>
                </a:tc>
                <a:tc>
                  <a:txBody>
                    <a:bodyPr/>
                    <a:lstStyle/>
                    <a:p>
                      <a:r>
                        <a:rPr lang="en-US" sz="1000"/>
                        <a:t>11058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54403885"/>
                  </a:ext>
                </a:extLst>
              </a:tr>
              <a:tr h="370840">
                <a:tc>
                  <a:txBody>
                    <a:bodyPr/>
                    <a:lstStyle/>
                    <a:p>
                      <a:r>
                        <a:rPr lang="de-DE" sz="1000" b="1"/>
                        <a:t>Extra 3 - 2018-03-01 10:45:55</a:t>
                      </a:r>
                      <a:r>
                        <a:rPr lang="de-DE" sz="1000"/>
                        <a:t>
Was sind Frauen für Quälgeister! Wollen dauernd Karriere machen und so. Haben wir etwa schon 2018?</a:t>
                      </a:r>
                      <a:endParaRPr lang="en-US" sz="1000"/>
                    </a:p>
                  </a:txBody>
                  <a:tcPr/>
                </a:tc>
                <a:tc>
                  <a:txBody>
                    <a:bodyPr/>
                    <a:lstStyle/>
                    <a:p>
                      <a:r>
                        <a:rPr lang="en-US" sz="1000"/>
                        <a:t>4100</a:t>
                      </a:r>
                    </a:p>
                  </a:txBody>
                  <a:tcPr/>
                </a:tc>
                <a:tc>
                  <a:txBody>
                    <a:bodyPr/>
                    <a:lstStyle/>
                    <a:p>
                      <a:r>
                        <a:rPr lang="en-US" sz="1000"/>
                        <a:t>3113</a:t>
                      </a:r>
                    </a:p>
                  </a:txBody>
                  <a:tcPr/>
                </a:tc>
                <a:tc>
                  <a:txBody>
                    <a:bodyPr/>
                    <a:lstStyle/>
                    <a:p>
                      <a:r>
                        <a:rPr lang="en-US" sz="1000"/>
                        <a:t>1709</a:t>
                      </a:r>
                    </a:p>
                  </a:txBody>
                  <a:tcPr/>
                </a:tc>
                <a:tc>
                  <a:txBody>
                    <a:bodyPr/>
                    <a:lstStyle/>
                    <a:p>
                      <a:r>
                        <a:rPr lang="en-US" sz="1000"/>
                        <a:t>8922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42766271"/>
                  </a:ext>
                </a:extLst>
              </a:tr>
              <a:tr h="370840">
                <a:tc>
                  <a:txBody>
                    <a:bodyPr/>
                    <a:lstStyle/>
                    <a:p>
                      <a:r>
                        <a:rPr lang="de-DE" sz="1000" b="1"/>
                        <a:t>Panorama - 2018-03-02 17:00:27</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4017</a:t>
                      </a:r>
                    </a:p>
                  </a:txBody>
                  <a:tcPr/>
                </a:tc>
                <a:tc>
                  <a:txBody>
                    <a:bodyPr/>
                    <a:lstStyle/>
                    <a:p>
                      <a:r>
                        <a:rPr lang="en-US" sz="1000"/>
                        <a:t>884</a:t>
                      </a:r>
                    </a:p>
                  </a:txBody>
                  <a:tcPr/>
                </a:tc>
                <a:tc>
                  <a:txBody>
                    <a:bodyPr/>
                    <a:lstStyle/>
                    <a:p>
                      <a:r>
                        <a:rPr lang="en-US" sz="1000"/>
                        <a:t>1412</a:t>
                      </a:r>
                    </a:p>
                  </a:txBody>
                  <a:tcPr/>
                </a:tc>
                <a:tc>
                  <a:txBody>
                    <a:bodyPr/>
                    <a:lstStyle/>
                    <a:p>
                      <a:r>
                        <a:rPr lang="en-US" sz="1000"/>
                        <a:t>6313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88192453"/>
                  </a:ext>
                </a:extLst>
              </a:tr>
              <a:tr h="370840">
                <a:tc>
                  <a:txBody>
                    <a:bodyPr/>
                    <a:lstStyle/>
                    <a:p>
                      <a:r>
                        <a:rPr lang="de-DE" sz="1000" b="1"/>
                        <a:t>Extra 3 - 2018-02-28 12:34:29</a:t>
                      </a:r>
                      <a:r>
                        <a:rPr lang="de-DE" sz="1000"/>
                        <a:t>
Diesel-Fahrverbote hin oder her. Die deutsche Automobilindustrie muss man einfach lieben!</a:t>
                      </a:r>
                      <a:endParaRPr lang="en-US" sz="1000"/>
                    </a:p>
                  </a:txBody>
                  <a:tcPr/>
                </a:tc>
                <a:tc>
                  <a:txBody>
                    <a:bodyPr/>
                    <a:lstStyle/>
                    <a:p>
                      <a:r>
                        <a:rPr lang="en-US" sz="1000"/>
                        <a:t>3626</a:t>
                      </a:r>
                    </a:p>
                  </a:txBody>
                  <a:tcPr/>
                </a:tc>
                <a:tc>
                  <a:txBody>
                    <a:bodyPr/>
                    <a:lstStyle/>
                    <a:p>
                      <a:r>
                        <a:rPr lang="en-US" sz="1000"/>
                        <a:t>3090</a:t>
                      </a:r>
                    </a:p>
                  </a:txBody>
                  <a:tcPr/>
                </a:tc>
                <a:tc>
                  <a:txBody>
                    <a:bodyPr/>
                    <a:lstStyle/>
                    <a:p>
                      <a:r>
                        <a:rPr lang="en-US" sz="1000"/>
                        <a:t>395</a:t>
                      </a:r>
                    </a:p>
                  </a:txBody>
                  <a:tcPr/>
                </a:tc>
                <a:tc>
                  <a:txBody>
                    <a:bodyPr/>
                    <a:lstStyle/>
                    <a:p>
                      <a:r>
                        <a:rPr lang="en-US" sz="1000"/>
                        <a:t>7111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68280171"/>
                  </a:ext>
                </a:extLst>
              </a:tr>
              <a:tr h="370840">
                <a:tc>
                  <a:txBody>
                    <a:bodyPr/>
                    <a:lstStyle/>
                    <a:p>
                      <a:r>
                        <a:rPr lang="de-DE" sz="1000" b="1"/>
                        <a:t>NDR Niedersachsen - 2018-02-28 15:30:00</a:t>
                      </a:r>
                      <a:r>
                        <a:rPr lang="de-DE" sz="1000"/>
                        <a:t>
Wie verwunschen liegt Schloss Marienburg im Schnee ❄️❄️ Von oben ist der Winter fast noch schöner!</a:t>
                      </a:r>
                      <a:endParaRPr lang="en-US" sz="1000"/>
                    </a:p>
                  </a:txBody>
                  <a:tcPr/>
                </a:tc>
                <a:tc>
                  <a:txBody>
                    <a:bodyPr/>
                    <a:lstStyle/>
                    <a:p>
                      <a:r>
                        <a:rPr lang="en-US" sz="1000"/>
                        <a:t>3144</a:t>
                      </a:r>
                    </a:p>
                  </a:txBody>
                  <a:tcPr/>
                </a:tc>
                <a:tc>
                  <a:txBody>
                    <a:bodyPr/>
                    <a:lstStyle/>
                    <a:p>
                      <a:r>
                        <a:rPr lang="en-US" sz="1000"/>
                        <a:t>3129</a:t>
                      </a:r>
                    </a:p>
                  </a:txBody>
                  <a:tcPr/>
                </a:tc>
                <a:tc>
                  <a:txBody>
                    <a:bodyPr/>
                    <a:lstStyle/>
                    <a:p>
                      <a:r>
                        <a:rPr lang="en-US" sz="1000"/>
                        <a:t>490</a:t>
                      </a:r>
                    </a:p>
                  </a:txBody>
                  <a:tcPr/>
                </a:tc>
                <a:tc>
                  <a:txBody>
                    <a:bodyPr/>
                    <a:lstStyle/>
                    <a:p>
                      <a:r>
                        <a:rPr lang="en-US" sz="1000"/>
                        <a:t>6763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4729710"/>
                  </a:ext>
                </a:extLst>
              </a:tr>
            </a:tbl>
          </a:graphicData>
        </a:graphic>
      </p:graphicFrame>
      <p:sp>
        <p:nvSpPr>
          <p:cNvPr id="4" name="Text Placeholder 3">
            <a:extLst>
              <a:ext uri="{FF2B5EF4-FFF2-40B4-BE49-F238E27FC236}">
                <a16:creationId xmlns:a16="http://schemas.microsoft.com/office/drawing/2014/main" id="{08E729BD-9D35-4F8E-A50C-D20680B88C61}"/>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4083980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1D75A-CCE0-4F01-B65F-F38745A0CA55}"/>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0762F538-C71F-4B5E-8DB1-8098ED314A61}"/>
              </a:ext>
            </a:extLst>
          </p:cNvPr>
          <p:cNvGraphicFramePr>
            <a:graphicFrameLocks noGrp="1"/>
          </p:cNvGraphicFramePr>
          <p:nvPr>
            <p:ph type="tbl" sz="quarter" idx="13"/>
            <p:extLst>
              <p:ext uri="{D42A27DB-BD31-4B8C-83A1-F6EECF244321}">
                <p14:modId xmlns:p14="http://schemas.microsoft.com/office/powerpoint/2010/main" val="1048970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7967308"/>
                    </a:ext>
                  </a:extLst>
                </a:gridCol>
                <a:gridCol w="822960">
                  <a:extLst>
                    <a:ext uri="{9D8B030D-6E8A-4147-A177-3AD203B41FA5}">
                      <a16:colId xmlns:a16="http://schemas.microsoft.com/office/drawing/2014/main" val="3163231331"/>
                    </a:ext>
                  </a:extLst>
                </a:gridCol>
                <a:gridCol w="822960">
                  <a:extLst>
                    <a:ext uri="{9D8B030D-6E8A-4147-A177-3AD203B41FA5}">
                      <a16:colId xmlns:a16="http://schemas.microsoft.com/office/drawing/2014/main" val="1451646639"/>
                    </a:ext>
                  </a:extLst>
                </a:gridCol>
                <a:gridCol w="822960">
                  <a:extLst>
                    <a:ext uri="{9D8B030D-6E8A-4147-A177-3AD203B41FA5}">
                      <a16:colId xmlns:a16="http://schemas.microsoft.com/office/drawing/2014/main" val="2789682149"/>
                    </a:ext>
                  </a:extLst>
                </a:gridCol>
                <a:gridCol w="822960">
                  <a:extLst>
                    <a:ext uri="{9D8B030D-6E8A-4147-A177-3AD203B41FA5}">
                      <a16:colId xmlns:a16="http://schemas.microsoft.com/office/drawing/2014/main" val="3972717034"/>
                    </a:ext>
                  </a:extLst>
                </a:gridCol>
                <a:gridCol w="822960">
                  <a:extLst>
                    <a:ext uri="{9D8B030D-6E8A-4147-A177-3AD203B41FA5}">
                      <a16:colId xmlns:a16="http://schemas.microsoft.com/office/drawing/2014/main" val="2530122176"/>
                    </a:ext>
                  </a:extLst>
                </a:gridCol>
                <a:gridCol w="822960">
                  <a:extLst>
                    <a:ext uri="{9D8B030D-6E8A-4147-A177-3AD203B41FA5}">
                      <a16:colId xmlns:a16="http://schemas.microsoft.com/office/drawing/2014/main" val="3967706729"/>
                    </a:ext>
                  </a:extLst>
                </a:gridCol>
                <a:gridCol w="822960">
                  <a:extLst>
                    <a:ext uri="{9D8B030D-6E8A-4147-A177-3AD203B41FA5}">
                      <a16:colId xmlns:a16="http://schemas.microsoft.com/office/drawing/2014/main" val="3508929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3199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N-JOY - 2018-02-26 20:00:00</a:t>
                      </a:r>
                      <a:r>
                        <a:rPr kumimoji="0" lang="en-US" sz="1000" b="0" i="0" u="none" strike="noStrike" kern="1200" cap="none" spc="0" normalizeH="0" baseline="0" noProof="0">
                          <a:ln>
                            <a:noFill/>
                          </a:ln>
                          <a:solidFill>
                            <a:prstClr val="black"/>
                          </a:solidFill>
                          <a:effectLst/>
                          <a:uLnTx/>
                          <a:uFillTx/>
                          <a:latin typeface="+mn-lt"/>
                          <a:ea typeface="+mn-ea"/>
                          <a:cs typeface="+mn-cs"/>
                        </a:rPr>
                        <a:t>
GEWINNSPIEL: Ihr habt Bock auf Macklemore, James Arthur, BAUSA, Nico Santos, ALMA und BURAK YETER? Mit etwas Glück seid ihr dabei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3408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 - 2018-02-20 11:24:13</a:t>
                      </a:r>
                      <a:r>
                        <a:rPr kumimoji="0" lang="de-DE" sz="1000" b="0" i="0" u="none" strike="noStrike" kern="1200" cap="none" spc="0" normalizeH="0" baseline="0" noProof="0">
                          <a:ln>
                            <a:noFill/>
                          </a:ln>
                          <a:solidFill>
                            <a:prstClr val="black"/>
                          </a:solidFill>
                          <a:effectLst/>
                          <a:uLnTx/>
                          <a:uFillTx/>
                          <a:latin typeface="+mn-lt"/>
                          <a:ea typeface="+mn-ea"/>
                          <a:cs typeface="+mn-cs"/>
                        </a:rPr>
                        <a:t>
Feiert einen unvergesslichen Abend mit Imagine Dragons! 
Schreib jetzt in die Kommentare, wer dich begleiten soll! Unter allen Teilnehmern verlosen wir 1x2 Tickets. Viel Glück 🍀🍀🍀
___________
Jeden Tag neue Megastars – jeden Tag Karten für ausverkaufte Konzerte! #NJOYticketwoche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197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 - 2018-02-19 14:35:00</a:t>
                      </a:r>
                      <a:r>
                        <a:rPr kumimoji="0" lang="de-DE" sz="1000" b="0" i="0" u="none" strike="noStrike" kern="1200" cap="none" spc="0" normalizeH="0" baseline="0" noProof="0">
                          <a:ln>
                            <a:noFill/>
                          </a:ln>
                          <a:solidFill>
                            <a:prstClr val="black"/>
                          </a:solidFill>
                          <a:effectLst/>
                          <a:uLnTx/>
                          <a:uFillTx/>
                          <a:latin typeface="+mn-lt"/>
                          <a:ea typeface="+mn-ea"/>
                          <a:cs typeface="+mn-cs"/>
                        </a:rPr>
                        <a:t>
Nee, die Hausarbeit ist fast fertig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662251"/>
                  </a:ext>
                </a:extLst>
              </a:tr>
            </a:tbl>
          </a:graphicData>
        </a:graphic>
      </p:graphicFrame>
      <p:sp>
        <p:nvSpPr>
          <p:cNvPr id="4" name="Text Placeholder 3">
            <a:extLst>
              <a:ext uri="{FF2B5EF4-FFF2-40B4-BE49-F238E27FC236}">
                <a16:creationId xmlns:a16="http://schemas.microsoft.com/office/drawing/2014/main" id="{1FBF8D66-97AB-425D-8EB7-B4D44B483CDF}"/>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1449084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DE36-E406-41AD-B24D-DD3EEBCC3207}"/>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799A11FC-A1C9-4517-A0DF-29729946D124}"/>
              </a:ext>
            </a:extLst>
          </p:cNvPr>
          <p:cNvGraphicFramePr>
            <a:graphicFrameLocks noGrp="1"/>
          </p:cNvGraphicFramePr>
          <p:nvPr>
            <p:ph type="tbl" sz="quarter" idx="13"/>
            <p:extLst>
              <p:ext uri="{D42A27DB-BD31-4B8C-83A1-F6EECF244321}">
                <p14:modId xmlns:p14="http://schemas.microsoft.com/office/powerpoint/2010/main" val="3515376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51350588"/>
                    </a:ext>
                  </a:extLst>
                </a:gridCol>
                <a:gridCol w="822960">
                  <a:extLst>
                    <a:ext uri="{9D8B030D-6E8A-4147-A177-3AD203B41FA5}">
                      <a16:colId xmlns:a16="http://schemas.microsoft.com/office/drawing/2014/main" val="1145040353"/>
                    </a:ext>
                  </a:extLst>
                </a:gridCol>
                <a:gridCol w="822960">
                  <a:extLst>
                    <a:ext uri="{9D8B030D-6E8A-4147-A177-3AD203B41FA5}">
                      <a16:colId xmlns:a16="http://schemas.microsoft.com/office/drawing/2014/main" val="1640824678"/>
                    </a:ext>
                  </a:extLst>
                </a:gridCol>
                <a:gridCol w="822960">
                  <a:extLst>
                    <a:ext uri="{9D8B030D-6E8A-4147-A177-3AD203B41FA5}">
                      <a16:colId xmlns:a16="http://schemas.microsoft.com/office/drawing/2014/main" val="2137649505"/>
                    </a:ext>
                  </a:extLst>
                </a:gridCol>
                <a:gridCol w="822960">
                  <a:extLst>
                    <a:ext uri="{9D8B030D-6E8A-4147-A177-3AD203B41FA5}">
                      <a16:colId xmlns:a16="http://schemas.microsoft.com/office/drawing/2014/main" val="2784460788"/>
                    </a:ext>
                  </a:extLst>
                </a:gridCol>
                <a:gridCol w="822960">
                  <a:extLst>
                    <a:ext uri="{9D8B030D-6E8A-4147-A177-3AD203B41FA5}">
                      <a16:colId xmlns:a16="http://schemas.microsoft.com/office/drawing/2014/main" val="1694014323"/>
                    </a:ext>
                  </a:extLst>
                </a:gridCol>
                <a:gridCol w="822960">
                  <a:extLst>
                    <a:ext uri="{9D8B030D-6E8A-4147-A177-3AD203B41FA5}">
                      <a16:colId xmlns:a16="http://schemas.microsoft.com/office/drawing/2014/main" val="1144173112"/>
                    </a:ext>
                  </a:extLst>
                </a:gridCol>
                <a:gridCol w="822960">
                  <a:extLst>
                    <a:ext uri="{9D8B030D-6E8A-4147-A177-3AD203B41FA5}">
                      <a16:colId xmlns:a16="http://schemas.microsoft.com/office/drawing/2014/main" val="407913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31435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 - 2018-02-22 14:57:57</a:t>
                      </a:r>
                      <a:r>
                        <a:rPr kumimoji="0" lang="de-DE" sz="1000" b="0" i="0" u="none" strike="noStrike" kern="1200" cap="none" spc="0" normalizeH="0" baseline="0" noProof="0">
                          <a:ln>
                            <a:noFill/>
                          </a:ln>
                          <a:solidFill>
                            <a:prstClr val="black"/>
                          </a:solidFill>
                          <a:effectLst/>
                          <a:uLnTx/>
                          <a:uFillTx/>
                          <a:latin typeface="+mn-lt"/>
                          <a:ea typeface="+mn-ea"/>
                          <a:cs typeface="+mn-cs"/>
                        </a:rPr>
                        <a:t>
Ihr und Macklemore habt ein Date – am 28.04. in Hamburg!
Wer darf mit? Unter allen Kommentaren hauen wir 1x2 Tickets raus 💥💥💥 
___________
Jeden Tag neue Megastars – jeden Tag Karten für ausverkaufte Konzerte! #NJOYticketwoche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260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 - 2018-03-02 11:50:45</a:t>
                      </a:r>
                      <a:r>
                        <a:rPr kumimoji="0" lang="de-DE" sz="1000" b="0" i="0" u="none" strike="noStrike" kern="1200" cap="none" spc="0" normalizeH="0" baseline="0" noProof="0">
                          <a:ln>
                            <a:noFill/>
                          </a:ln>
                          <a:solidFill>
                            <a:prstClr val="black"/>
                          </a:solidFill>
                          <a:effectLst/>
                          <a:uLnTx/>
                          <a:uFillTx/>
                          <a:latin typeface="+mn-lt"/>
                          <a:ea typeface="+mn-ea"/>
                          <a:cs typeface="+mn-cs"/>
                        </a:rPr>
                        <a:t>
"Und so willst du raus???"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6847147"/>
                  </a:ext>
                </a:extLst>
              </a:tr>
            </a:tbl>
          </a:graphicData>
        </a:graphic>
      </p:graphicFrame>
      <p:sp>
        <p:nvSpPr>
          <p:cNvPr id="4" name="Text Placeholder 3">
            <a:extLst>
              <a:ext uri="{FF2B5EF4-FFF2-40B4-BE49-F238E27FC236}">
                <a16:creationId xmlns:a16="http://schemas.microsoft.com/office/drawing/2014/main" id="{E607A5D1-8DC5-448A-8CE9-EE72F7F512E6}"/>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344136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C54F7-CC4F-4C11-8EA3-6FEBD7069F04}"/>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B9AADD3D-7D85-4C87-B980-91338705ECFA}"/>
              </a:ext>
            </a:extLst>
          </p:cNvPr>
          <p:cNvGraphicFramePr>
            <a:graphicFrameLocks noGrp="1"/>
          </p:cNvGraphicFramePr>
          <p:nvPr>
            <p:ph type="tbl" sz="quarter" idx="13"/>
            <p:extLst>
              <p:ext uri="{D42A27DB-BD31-4B8C-83A1-F6EECF244321}">
                <p14:modId xmlns:p14="http://schemas.microsoft.com/office/powerpoint/2010/main" val="3899677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36979369"/>
                    </a:ext>
                  </a:extLst>
                </a:gridCol>
                <a:gridCol w="822960">
                  <a:extLst>
                    <a:ext uri="{9D8B030D-6E8A-4147-A177-3AD203B41FA5}">
                      <a16:colId xmlns:a16="http://schemas.microsoft.com/office/drawing/2014/main" val="1776642900"/>
                    </a:ext>
                  </a:extLst>
                </a:gridCol>
                <a:gridCol w="822960">
                  <a:extLst>
                    <a:ext uri="{9D8B030D-6E8A-4147-A177-3AD203B41FA5}">
                      <a16:colId xmlns:a16="http://schemas.microsoft.com/office/drawing/2014/main" val="288510611"/>
                    </a:ext>
                  </a:extLst>
                </a:gridCol>
                <a:gridCol w="822960">
                  <a:extLst>
                    <a:ext uri="{9D8B030D-6E8A-4147-A177-3AD203B41FA5}">
                      <a16:colId xmlns:a16="http://schemas.microsoft.com/office/drawing/2014/main" val="3399765280"/>
                    </a:ext>
                  </a:extLst>
                </a:gridCol>
                <a:gridCol w="822960">
                  <a:extLst>
                    <a:ext uri="{9D8B030D-6E8A-4147-A177-3AD203B41FA5}">
                      <a16:colId xmlns:a16="http://schemas.microsoft.com/office/drawing/2014/main" val="468104069"/>
                    </a:ext>
                  </a:extLst>
                </a:gridCol>
                <a:gridCol w="822960">
                  <a:extLst>
                    <a:ext uri="{9D8B030D-6E8A-4147-A177-3AD203B41FA5}">
                      <a16:colId xmlns:a16="http://schemas.microsoft.com/office/drawing/2014/main" val="330320568"/>
                    </a:ext>
                  </a:extLst>
                </a:gridCol>
                <a:gridCol w="822960">
                  <a:extLst>
                    <a:ext uri="{9D8B030D-6E8A-4147-A177-3AD203B41FA5}">
                      <a16:colId xmlns:a16="http://schemas.microsoft.com/office/drawing/2014/main" val="3244528699"/>
                    </a:ext>
                  </a:extLst>
                </a:gridCol>
                <a:gridCol w="822960">
                  <a:extLst>
                    <a:ext uri="{9D8B030D-6E8A-4147-A177-3AD203B41FA5}">
                      <a16:colId xmlns:a16="http://schemas.microsoft.com/office/drawing/2014/main" val="1838948384"/>
                    </a:ext>
                  </a:extLst>
                </a:gridCol>
                <a:gridCol w="822960">
                  <a:extLst>
                    <a:ext uri="{9D8B030D-6E8A-4147-A177-3AD203B41FA5}">
                      <a16:colId xmlns:a16="http://schemas.microsoft.com/office/drawing/2014/main" val="729058536"/>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57208944"/>
                  </a:ext>
                </a:extLst>
              </a:tr>
              <a:tr h="370840">
                <a:tc>
                  <a:txBody>
                    <a:bodyPr/>
                    <a:lstStyle/>
                    <a:p>
                      <a:r>
                        <a:rPr lang="de-DE" sz="1000" b="1"/>
                        <a:t>Visite - 2018-02-22 20:24:11</a:t>
                      </a:r>
                      <a:r>
                        <a:rPr lang="de-DE" sz="1000"/>
                        <a:t>
Wie viel Eiweiß ist gesund? Wo steckt wie viel Eiweiß drin? Wir haben die Antworten!</a:t>
                      </a:r>
                      <a:endParaRPr lang="en-US" sz="1000"/>
                    </a:p>
                  </a:txBody>
                  <a:tcPr/>
                </a:tc>
                <a:tc>
                  <a:txBody>
                    <a:bodyPr/>
                    <a:lstStyle/>
                    <a:p>
                      <a:r>
                        <a:rPr lang="en-US" sz="1000"/>
                        <a:t>12.0%</a:t>
                      </a:r>
                    </a:p>
                  </a:txBody>
                  <a:tcPr/>
                </a:tc>
                <a:tc>
                  <a:txBody>
                    <a:bodyPr/>
                    <a:lstStyle/>
                    <a:p>
                      <a:r>
                        <a:rPr lang="en-US" sz="1000"/>
                        <a:t>703</a:t>
                      </a:r>
                    </a:p>
                  </a:txBody>
                  <a:tcPr/>
                </a:tc>
                <a:tc>
                  <a:txBody>
                    <a:bodyPr/>
                    <a:lstStyle/>
                    <a:p>
                      <a:r>
                        <a:rPr lang="en-US" sz="1000"/>
                        <a:t>5873</a:t>
                      </a:r>
                    </a:p>
                  </a:txBody>
                  <a:tcPr/>
                </a:tc>
                <a:tc>
                  <a:txBody>
                    <a:bodyPr/>
                    <a:lstStyle/>
                    <a:p>
                      <a:r>
                        <a:rPr lang="en-US" sz="1000"/>
                        <a:t>942</a:t>
                      </a:r>
                    </a:p>
                  </a:txBody>
                  <a:tcPr/>
                </a:tc>
                <a:tc>
                  <a:txBody>
                    <a:bodyPr/>
                    <a:lstStyle/>
                    <a:p>
                      <a:r>
                        <a:rPr lang="en-US" sz="1000"/>
                        <a:t>16.0%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12155571"/>
                  </a:ext>
                </a:extLst>
              </a:tr>
              <a:tr h="370840">
                <a:tc>
                  <a:txBody>
                    <a:bodyPr/>
                    <a:lstStyle/>
                    <a:p>
                      <a:r>
                        <a:rPr lang="de-DE" sz="1000" b="1"/>
                        <a:t>Visite - 2018-02-18 08:47:00</a:t>
                      </a:r>
                      <a:r>
                        <a:rPr lang="de-DE" sz="1000"/>
                        <a:t>
Wie hoch ist Ihr Herzinfarktrisiko? Machen Sie den Test!</a:t>
                      </a:r>
                      <a:endParaRPr lang="en-US" sz="1000"/>
                    </a:p>
                  </a:txBody>
                  <a:tcPr/>
                </a:tc>
                <a:tc>
                  <a:txBody>
                    <a:bodyPr/>
                    <a:lstStyle/>
                    <a:p>
                      <a:r>
                        <a:rPr lang="en-US" sz="1000"/>
                        <a:t>10.4%</a:t>
                      </a:r>
                    </a:p>
                  </a:txBody>
                  <a:tcPr/>
                </a:tc>
                <a:tc>
                  <a:txBody>
                    <a:bodyPr/>
                    <a:lstStyle/>
                    <a:p>
                      <a:r>
                        <a:rPr lang="en-US" sz="1000"/>
                        <a:t>858</a:t>
                      </a:r>
                    </a:p>
                  </a:txBody>
                  <a:tcPr/>
                </a:tc>
                <a:tc>
                  <a:txBody>
                    <a:bodyPr/>
                    <a:lstStyle/>
                    <a:p>
                      <a:r>
                        <a:rPr lang="en-US" sz="1000"/>
                        <a:t>8242</a:t>
                      </a:r>
                    </a:p>
                  </a:txBody>
                  <a:tcPr/>
                </a:tc>
                <a:tc>
                  <a:txBody>
                    <a:bodyPr/>
                    <a:lstStyle/>
                    <a:p>
                      <a:r>
                        <a:rPr lang="en-US" sz="1000"/>
                        <a:t>1110</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44164552"/>
                  </a:ext>
                </a:extLst>
              </a:tr>
              <a:tr h="370840">
                <a:tc>
                  <a:txBody>
                    <a:bodyPr/>
                    <a:lstStyle/>
                    <a:p>
                      <a:r>
                        <a:rPr lang="de-DE" sz="1000" b="1"/>
                        <a:t>Visite - 2018-02-20 16:03:00</a:t>
                      </a:r>
                      <a:r>
                        <a:rPr lang="de-DE" sz="1000"/>
                        <a:t>
Bewegung als Medizin: Wir suchen Kandidaten für unsere Bewegungs-Docs!</a:t>
                      </a:r>
                      <a:endParaRPr lang="en-US" sz="1000"/>
                    </a:p>
                  </a:txBody>
                  <a:tcPr/>
                </a:tc>
                <a:tc>
                  <a:txBody>
                    <a:bodyPr/>
                    <a:lstStyle/>
                    <a:p>
                      <a:r>
                        <a:rPr lang="en-US" sz="1000"/>
                        <a:t>9.8%</a:t>
                      </a:r>
                    </a:p>
                  </a:txBody>
                  <a:tcPr/>
                </a:tc>
                <a:tc>
                  <a:txBody>
                    <a:bodyPr/>
                    <a:lstStyle/>
                    <a:p>
                      <a:r>
                        <a:rPr lang="en-US" sz="1000"/>
                        <a:t>867</a:t>
                      </a:r>
                    </a:p>
                  </a:txBody>
                  <a:tcPr/>
                </a:tc>
                <a:tc>
                  <a:txBody>
                    <a:bodyPr/>
                    <a:lstStyle/>
                    <a:p>
                      <a:r>
                        <a:rPr lang="en-US" sz="1000"/>
                        <a:t>8812</a:t>
                      </a:r>
                    </a:p>
                  </a:txBody>
                  <a:tcPr/>
                </a:tc>
                <a:tc>
                  <a:txBody>
                    <a:bodyPr/>
                    <a:lstStyle/>
                    <a:p>
                      <a:r>
                        <a:rPr lang="en-US" sz="1000"/>
                        <a:t>1294</a:t>
                      </a:r>
                    </a:p>
                  </a:txBody>
                  <a:tcPr/>
                </a:tc>
                <a:tc>
                  <a:txBody>
                    <a:bodyPr/>
                    <a:lstStyle/>
                    <a:p>
                      <a:r>
                        <a:rPr lang="en-US" sz="1000"/>
                        <a:t>14.7%</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2540013"/>
                  </a:ext>
                </a:extLst>
              </a:tr>
              <a:tr h="370840">
                <a:tc>
                  <a:txBody>
                    <a:bodyPr/>
                    <a:lstStyle/>
                    <a:p>
                      <a:r>
                        <a:rPr lang="de-DE" sz="1000" b="1"/>
                        <a:t>NDR Niedersachsen - 2018-03-04 10:39:14</a:t>
                      </a:r>
                      <a:r>
                        <a:rPr lang="de-DE" sz="1000"/>
                        <a:t>
Der Neunjährige ist auf der Toilette, als sein Mannschaftsbus ohne ihn weiter fährt. 🚌</a:t>
                      </a:r>
                      <a:endParaRPr lang="en-US" sz="1000"/>
                    </a:p>
                  </a:txBody>
                  <a:tcPr/>
                </a:tc>
                <a:tc>
                  <a:txBody>
                    <a:bodyPr/>
                    <a:lstStyle/>
                    <a:p>
                      <a:r>
                        <a:rPr lang="en-US" sz="1000"/>
                        <a:t>8.9%</a:t>
                      </a:r>
                    </a:p>
                  </a:txBody>
                  <a:tcPr/>
                </a:tc>
                <a:tc>
                  <a:txBody>
                    <a:bodyPr/>
                    <a:lstStyle/>
                    <a:p>
                      <a:r>
                        <a:rPr lang="en-US" sz="1000"/>
                        <a:t>667</a:t>
                      </a:r>
                    </a:p>
                  </a:txBody>
                  <a:tcPr/>
                </a:tc>
                <a:tc>
                  <a:txBody>
                    <a:bodyPr/>
                    <a:lstStyle/>
                    <a:p>
                      <a:r>
                        <a:rPr lang="en-US" sz="1000"/>
                        <a:t>7465</a:t>
                      </a:r>
                    </a:p>
                  </a:txBody>
                  <a:tcPr/>
                </a:tc>
                <a:tc>
                  <a:txBody>
                    <a:bodyPr/>
                    <a:lstStyle/>
                    <a:p>
                      <a:r>
                        <a:rPr lang="en-US" sz="1000"/>
                        <a:t>1288</a:t>
                      </a:r>
                    </a:p>
                  </a:txBody>
                  <a:tcPr/>
                </a:tc>
                <a:tc>
                  <a:txBody>
                    <a:bodyPr/>
                    <a:lstStyle/>
                    <a:p>
                      <a:r>
                        <a:rPr lang="en-US" sz="1000"/>
                        <a:t>17.3%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92073264"/>
                  </a:ext>
                </a:extLst>
              </a:tr>
              <a:tr h="370840">
                <a:tc>
                  <a:txBody>
                    <a:bodyPr/>
                    <a:lstStyle/>
                    <a:p>
                      <a:r>
                        <a:rPr lang="de-DE" sz="1000" b="1"/>
                        <a:t>N-JOY - 2018-03-03 16:45:00</a:t>
                      </a:r>
                      <a:r>
                        <a:rPr lang="de-DE" sz="1000"/>
                        <a:t>
Der süße Typ in der Bahn, die hübsche Kassiererin – sie anzusprechen, trauen wir uns aber nicht. Jetzt schon! 😉❤️</a:t>
                      </a:r>
                      <a:endParaRPr lang="en-US" sz="1000"/>
                    </a:p>
                  </a:txBody>
                  <a:tcPr/>
                </a:tc>
                <a:tc>
                  <a:txBody>
                    <a:bodyPr/>
                    <a:lstStyle/>
                    <a:p>
                      <a:r>
                        <a:rPr lang="en-US" sz="1000"/>
                        <a:t>7.9%</a:t>
                      </a:r>
                    </a:p>
                  </a:txBody>
                  <a:tcPr/>
                </a:tc>
                <a:tc>
                  <a:txBody>
                    <a:bodyPr/>
                    <a:lstStyle/>
                    <a:p>
                      <a:r>
                        <a:rPr lang="en-US" sz="1000"/>
                        <a:t>336</a:t>
                      </a:r>
                    </a:p>
                  </a:txBody>
                  <a:tcPr/>
                </a:tc>
                <a:tc>
                  <a:txBody>
                    <a:bodyPr/>
                    <a:lstStyle/>
                    <a:p>
                      <a:r>
                        <a:rPr lang="en-US" sz="1000"/>
                        <a:t>4251</a:t>
                      </a:r>
                    </a:p>
                  </a:txBody>
                  <a:tcPr/>
                </a:tc>
                <a:tc>
                  <a:txBody>
                    <a:bodyPr/>
                    <a:lstStyle/>
                    <a:p>
                      <a:r>
                        <a:rPr lang="en-US" sz="1000"/>
                        <a:t>445</a:t>
                      </a:r>
                    </a:p>
                  </a:txBody>
                  <a:tcPr/>
                </a:tc>
                <a:tc>
                  <a:txBody>
                    <a:bodyPr/>
                    <a:lstStyle/>
                    <a:p>
                      <a:r>
                        <a:rPr lang="en-US" sz="1000"/>
                        <a:t>10.5%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41841657"/>
                  </a:ext>
                </a:extLst>
              </a:tr>
            </a:tbl>
          </a:graphicData>
        </a:graphic>
      </p:graphicFrame>
      <p:sp>
        <p:nvSpPr>
          <p:cNvPr id="4" name="Text Placeholder 3">
            <a:extLst>
              <a:ext uri="{FF2B5EF4-FFF2-40B4-BE49-F238E27FC236}">
                <a16:creationId xmlns:a16="http://schemas.microsoft.com/office/drawing/2014/main" id="{7A2CDA1F-08B2-470A-9E9D-F9DE5B6558FF}"/>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1283075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80926-4748-46FD-BF8D-64494C41C7C4}"/>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5EB17BB3-EDC5-4F1E-AAFD-B87FC6DF2755}"/>
              </a:ext>
            </a:extLst>
          </p:cNvPr>
          <p:cNvGraphicFramePr>
            <a:graphicFrameLocks noGrp="1"/>
          </p:cNvGraphicFramePr>
          <p:nvPr>
            <p:ph type="tbl" sz="quarter" idx="13"/>
            <p:extLst>
              <p:ext uri="{D42A27DB-BD31-4B8C-83A1-F6EECF244321}">
                <p14:modId xmlns:p14="http://schemas.microsoft.com/office/powerpoint/2010/main" val="2533619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26234849"/>
                    </a:ext>
                  </a:extLst>
                </a:gridCol>
                <a:gridCol w="822960">
                  <a:extLst>
                    <a:ext uri="{9D8B030D-6E8A-4147-A177-3AD203B41FA5}">
                      <a16:colId xmlns:a16="http://schemas.microsoft.com/office/drawing/2014/main" val="2265814300"/>
                    </a:ext>
                  </a:extLst>
                </a:gridCol>
                <a:gridCol w="822960">
                  <a:extLst>
                    <a:ext uri="{9D8B030D-6E8A-4147-A177-3AD203B41FA5}">
                      <a16:colId xmlns:a16="http://schemas.microsoft.com/office/drawing/2014/main" val="309657986"/>
                    </a:ext>
                  </a:extLst>
                </a:gridCol>
                <a:gridCol w="822960">
                  <a:extLst>
                    <a:ext uri="{9D8B030D-6E8A-4147-A177-3AD203B41FA5}">
                      <a16:colId xmlns:a16="http://schemas.microsoft.com/office/drawing/2014/main" val="1832633662"/>
                    </a:ext>
                  </a:extLst>
                </a:gridCol>
                <a:gridCol w="822960">
                  <a:extLst>
                    <a:ext uri="{9D8B030D-6E8A-4147-A177-3AD203B41FA5}">
                      <a16:colId xmlns:a16="http://schemas.microsoft.com/office/drawing/2014/main" val="2962178372"/>
                    </a:ext>
                  </a:extLst>
                </a:gridCol>
                <a:gridCol w="822960">
                  <a:extLst>
                    <a:ext uri="{9D8B030D-6E8A-4147-A177-3AD203B41FA5}">
                      <a16:colId xmlns:a16="http://schemas.microsoft.com/office/drawing/2014/main" val="2372147802"/>
                    </a:ext>
                  </a:extLst>
                </a:gridCol>
                <a:gridCol w="822960">
                  <a:extLst>
                    <a:ext uri="{9D8B030D-6E8A-4147-A177-3AD203B41FA5}">
                      <a16:colId xmlns:a16="http://schemas.microsoft.com/office/drawing/2014/main" val="3631887562"/>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59427556"/>
                  </a:ext>
                </a:extLst>
              </a:tr>
              <a:tr h="370840">
                <a:tc>
                  <a:txBody>
                    <a:bodyPr/>
                    <a:lstStyle/>
                    <a:p>
                      <a:r>
                        <a:rPr lang="de-DE" sz="1000" b="1"/>
                        <a:t>Extra 3 - 2018-02-19 12:05:52</a:t>
                      </a:r>
                      <a:r>
                        <a:rPr lang="de-DE" sz="1000"/>
                        <a:t>
Die tägliche Portion Irrsinn. Sonst wäre die Welt auch gerade zu langweilig...</a:t>
                      </a:r>
                      <a:endParaRPr lang="en-US" sz="1000"/>
                    </a:p>
                  </a:txBody>
                  <a:tcPr/>
                </a:tc>
                <a:tc>
                  <a:txBody>
                    <a:bodyPr/>
                    <a:lstStyle/>
                    <a:p>
                      <a:r>
                        <a:rPr lang="en-US" sz="1000"/>
                        <a:t>473416</a:t>
                      </a:r>
                    </a:p>
                  </a:txBody>
                  <a:tcPr/>
                </a:tc>
                <a:tc>
                  <a:txBody>
                    <a:bodyPr/>
                    <a:lstStyle/>
                    <a:p>
                      <a:r>
                        <a:rPr lang="en-US" sz="1000"/>
                        <a:t>365559</a:t>
                      </a:r>
                    </a:p>
                  </a:txBody>
                  <a:tcPr/>
                </a:tc>
                <a:tc>
                  <a:txBody>
                    <a:bodyPr/>
                    <a:lstStyle/>
                    <a:p>
                      <a:r>
                        <a:rPr lang="en-US" sz="1000"/>
                        <a:t>25%</a:t>
                      </a:r>
                    </a:p>
                  </a:txBody>
                  <a:tcPr/>
                </a:tc>
                <a:tc>
                  <a:txBody>
                    <a:bodyPr/>
                    <a:lstStyle/>
                    <a:p>
                      <a:r>
                        <a:rPr lang="en-US" sz="1000"/>
                        <a:t>2:52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3535049"/>
                  </a:ext>
                </a:extLst>
              </a:tr>
              <a:tr h="370840">
                <a:tc>
                  <a:txBody>
                    <a:bodyPr/>
                    <a:lstStyle/>
                    <a:p>
                      <a:r>
                        <a:rPr lang="de-DE" sz="1000" b="1"/>
                        <a:t>Extra 3 - 2018-03-02 18:12:03</a:t>
                      </a:r>
                      <a:r>
                        <a:rPr lang="de-DE" sz="1000"/>
                        <a:t>
Freitagabend: Partytime! Tanz den Trump mit mir!</a:t>
                      </a:r>
                      <a:endParaRPr lang="en-US" sz="1000"/>
                    </a:p>
                  </a:txBody>
                  <a:tcPr/>
                </a:tc>
                <a:tc>
                  <a:txBody>
                    <a:bodyPr/>
                    <a:lstStyle/>
                    <a:p>
                      <a:r>
                        <a:rPr lang="en-US" sz="1000"/>
                        <a:t>407617</a:t>
                      </a:r>
                    </a:p>
                  </a:txBody>
                  <a:tcPr/>
                </a:tc>
                <a:tc>
                  <a:txBody>
                    <a:bodyPr/>
                    <a:lstStyle/>
                    <a:p>
                      <a:r>
                        <a:rPr lang="en-US" sz="1000"/>
                        <a:t>258461</a:t>
                      </a:r>
                    </a:p>
                  </a:txBody>
                  <a:tcPr/>
                </a:tc>
                <a:tc>
                  <a:txBody>
                    <a:bodyPr/>
                    <a:lstStyle/>
                    <a:p>
                      <a:r>
                        <a:rPr lang="en-US" sz="1000"/>
                        <a:t>25%</a:t>
                      </a:r>
                    </a:p>
                  </a:txBody>
                  <a:tcPr/>
                </a:tc>
                <a:tc>
                  <a:txBody>
                    <a:bodyPr/>
                    <a:lstStyle/>
                    <a:p>
                      <a:r>
                        <a:rPr lang="en-US" sz="1000"/>
                        <a:t>1:18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4364740"/>
                  </a:ext>
                </a:extLst>
              </a:tr>
              <a:tr h="370840">
                <a:tc>
                  <a:txBody>
                    <a:bodyPr/>
                    <a:lstStyle/>
                    <a:p>
                      <a:r>
                        <a:rPr lang="de-DE" sz="1000" b="1"/>
                        <a:t>Extra 3 - 2018-02-26 09:37:46</a:t>
                      </a:r>
                      <a:r>
                        <a:rPr lang="de-DE" sz="1000"/>
                        <a:t>
Ausgleichsflächen sind eine faire Sache. Aber muss nicht auch die Fläche der Ausgleichsfläche ausgeglichen werden?</a:t>
                      </a:r>
                      <a:endParaRPr lang="en-US" sz="1000"/>
                    </a:p>
                  </a:txBody>
                  <a:tcPr/>
                </a:tc>
                <a:tc>
                  <a:txBody>
                    <a:bodyPr/>
                    <a:lstStyle/>
                    <a:p>
                      <a:r>
                        <a:rPr lang="en-US" sz="1000"/>
                        <a:t>337605</a:t>
                      </a:r>
                    </a:p>
                  </a:txBody>
                  <a:tcPr/>
                </a:tc>
                <a:tc>
                  <a:txBody>
                    <a:bodyPr/>
                    <a:lstStyle/>
                    <a:p>
                      <a:r>
                        <a:rPr lang="en-US" sz="1000"/>
                        <a:t>230024</a:t>
                      </a:r>
                    </a:p>
                  </a:txBody>
                  <a:tcPr/>
                </a:tc>
                <a:tc>
                  <a:txBody>
                    <a:bodyPr/>
                    <a:lstStyle/>
                    <a:p>
                      <a:r>
                        <a:rPr lang="en-US" sz="1000"/>
                        <a:t>21%</a:t>
                      </a:r>
                    </a:p>
                  </a:txBody>
                  <a:tcPr/>
                </a:tc>
                <a:tc>
                  <a:txBody>
                    <a:bodyPr/>
                    <a:lstStyle/>
                    <a:p>
                      <a:r>
                        <a:rPr lang="en-US" sz="1000"/>
                        <a:t>2:00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90349568"/>
                  </a:ext>
                </a:extLst>
              </a:tr>
              <a:tr h="370840">
                <a:tc>
                  <a:txBody>
                    <a:bodyPr/>
                    <a:lstStyle/>
                    <a:p>
                      <a:r>
                        <a:rPr lang="de-DE" sz="1000" b="1"/>
                        <a:t>Extra 3 - 2018-03-01 10:45:55</a:t>
                      </a:r>
                      <a:r>
                        <a:rPr lang="de-DE" sz="1000"/>
                        <a:t>
Was sind Frauen für Quälgeister! Wollen dauernd Karriere machen und so. Haben wir etwa schon 2018?</a:t>
                      </a:r>
                      <a:endParaRPr lang="en-US" sz="1000"/>
                    </a:p>
                  </a:txBody>
                  <a:tcPr/>
                </a:tc>
                <a:tc>
                  <a:txBody>
                    <a:bodyPr/>
                    <a:lstStyle/>
                    <a:p>
                      <a:r>
                        <a:rPr lang="en-US" sz="1000"/>
                        <a:t>395005</a:t>
                      </a:r>
                    </a:p>
                  </a:txBody>
                  <a:tcPr/>
                </a:tc>
                <a:tc>
                  <a:txBody>
                    <a:bodyPr/>
                    <a:lstStyle/>
                    <a:p>
                      <a:r>
                        <a:rPr lang="en-US" sz="1000"/>
                        <a:t>222984</a:t>
                      </a:r>
                    </a:p>
                  </a:txBody>
                  <a:tcPr/>
                </a:tc>
                <a:tc>
                  <a:txBody>
                    <a:bodyPr/>
                    <a:lstStyle/>
                    <a:p>
                      <a:r>
                        <a:rPr lang="en-US" sz="1000"/>
                        <a:t>19%</a:t>
                      </a:r>
                    </a:p>
                  </a:txBody>
                  <a:tcPr/>
                </a:tc>
                <a:tc>
                  <a:txBody>
                    <a:bodyPr/>
                    <a:lstStyle/>
                    <a:p>
                      <a:r>
                        <a:rPr lang="en-US" sz="1000"/>
                        <a:t>2:03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20550279"/>
                  </a:ext>
                </a:extLst>
              </a:tr>
              <a:tr h="370840">
                <a:tc>
                  <a:txBody>
                    <a:bodyPr/>
                    <a:lstStyle/>
                    <a:p>
                      <a:r>
                        <a:rPr lang="de-DE" sz="1000" b="1"/>
                        <a:t>Extra 3 - 2018-02-20 12:42:52</a:t>
                      </a:r>
                      <a:r>
                        <a:rPr lang="de-DE" sz="1000"/>
                        <a:t>
Ist das Kunst oder kann das weg?</a:t>
                      </a:r>
                      <a:endParaRPr lang="en-US" sz="1000"/>
                    </a:p>
                  </a:txBody>
                  <a:tcPr/>
                </a:tc>
                <a:tc>
                  <a:txBody>
                    <a:bodyPr/>
                    <a:lstStyle/>
                    <a:p>
                      <a:r>
                        <a:rPr lang="en-US" sz="1000"/>
                        <a:t>312937</a:t>
                      </a:r>
                    </a:p>
                  </a:txBody>
                  <a:tcPr/>
                </a:tc>
                <a:tc>
                  <a:txBody>
                    <a:bodyPr/>
                    <a:lstStyle/>
                    <a:p>
                      <a:r>
                        <a:rPr lang="en-US" sz="1000"/>
                        <a:t>177408</a:t>
                      </a:r>
                    </a:p>
                  </a:txBody>
                  <a:tcPr/>
                </a:tc>
                <a:tc>
                  <a:txBody>
                    <a:bodyPr/>
                    <a:lstStyle/>
                    <a:p>
                      <a:r>
                        <a:rPr lang="en-US" sz="1000"/>
                        <a:t>19%</a:t>
                      </a:r>
                    </a:p>
                  </a:txBody>
                  <a:tcPr/>
                </a:tc>
                <a:tc>
                  <a:txBody>
                    <a:bodyPr/>
                    <a:lstStyle/>
                    <a:p>
                      <a:r>
                        <a:rPr lang="en-US" sz="1000"/>
                        <a:t>2:25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34260475"/>
                  </a:ext>
                </a:extLst>
              </a:tr>
            </a:tbl>
          </a:graphicData>
        </a:graphic>
      </p:graphicFrame>
      <p:sp>
        <p:nvSpPr>
          <p:cNvPr id="4" name="Text Placeholder 3">
            <a:extLst>
              <a:ext uri="{FF2B5EF4-FFF2-40B4-BE49-F238E27FC236}">
                <a16:creationId xmlns:a16="http://schemas.microsoft.com/office/drawing/2014/main" id="{74AA0F5F-44D8-4A95-BB56-23DFE40A863A}"/>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3742269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8C7B2-BC0D-4AD4-BD0F-355B32B6A08F}"/>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B9FAD4DF-C6C1-4272-BFBE-4185E6C619C7}"/>
              </a:ext>
            </a:extLst>
          </p:cNvPr>
          <p:cNvGraphicFramePr>
            <a:graphicFrameLocks noGrp="1"/>
          </p:cNvGraphicFramePr>
          <p:nvPr>
            <p:ph type="tbl" sz="quarter" idx="13"/>
            <p:extLst>
              <p:ext uri="{D42A27DB-BD31-4B8C-83A1-F6EECF244321}">
                <p14:modId xmlns:p14="http://schemas.microsoft.com/office/powerpoint/2010/main" val="453474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29254504"/>
                    </a:ext>
                  </a:extLst>
                </a:gridCol>
                <a:gridCol w="822960">
                  <a:extLst>
                    <a:ext uri="{9D8B030D-6E8A-4147-A177-3AD203B41FA5}">
                      <a16:colId xmlns:a16="http://schemas.microsoft.com/office/drawing/2014/main" val="1467938835"/>
                    </a:ext>
                  </a:extLst>
                </a:gridCol>
                <a:gridCol w="822960">
                  <a:extLst>
                    <a:ext uri="{9D8B030D-6E8A-4147-A177-3AD203B41FA5}">
                      <a16:colId xmlns:a16="http://schemas.microsoft.com/office/drawing/2014/main" val="369534434"/>
                    </a:ext>
                  </a:extLst>
                </a:gridCol>
                <a:gridCol w="822960">
                  <a:extLst>
                    <a:ext uri="{9D8B030D-6E8A-4147-A177-3AD203B41FA5}">
                      <a16:colId xmlns:a16="http://schemas.microsoft.com/office/drawing/2014/main" val="3499107614"/>
                    </a:ext>
                  </a:extLst>
                </a:gridCol>
                <a:gridCol w="822960">
                  <a:extLst>
                    <a:ext uri="{9D8B030D-6E8A-4147-A177-3AD203B41FA5}">
                      <a16:colId xmlns:a16="http://schemas.microsoft.com/office/drawing/2014/main" val="1992665961"/>
                    </a:ext>
                  </a:extLst>
                </a:gridCol>
                <a:gridCol w="822960">
                  <a:extLst>
                    <a:ext uri="{9D8B030D-6E8A-4147-A177-3AD203B41FA5}">
                      <a16:colId xmlns:a16="http://schemas.microsoft.com/office/drawing/2014/main" val="1795357586"/>
                    </a:ext>
                  </a:extLst>
                </a:gridCol>
                <a:gridCol w="822960">
                  <a:extLst>
                    <a:ext uri="{9D8B030D-6E8A-4147-A177-3AD203B41FA5}">
                      <a16:colId xmlns:a16="http://schemas.microsoft.com/office/drawing/2014/main" val="149716492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42983533"/>
                  </a:ext>
                </a:extLst>
              </a:tr>
              <a:tr h="370840">
                <a:tc>
                  <a:txBody>
                    <a:bodyPr/>
                    <a:lstStyle/>
                    <a:p>
                      <a:r>
                        <a:rPr lang="de-DE" sz="1000" b="1"/>
                        <a:t>NDR.de - 2018-02-26 16:37:04</a:t>
                      </a:r>
                      <a:r>
                        <a:rPr lang="de-DE" sz="1000"/>
                        <a:t>
Erst Knall, dann Fall!</a:t>
                      </a:r>
                      <a:endParaRPr lang="en-US" sz="1000"/>
                    </a:p>
                  </a:txBody>
                  <a:tcPr/>
                </a:tc>
                <a:tc>
                  <a:txBody>
                    <a:bodyPr/>
                    <a:lstStyle/>
                    <a:p>
                      <a:r>
                        <a:rPr lang="en-US" sz="1000"/>
                        <a:t>74.27%</a:t>
                      </a:r>
                    </a:p>
                  </a:txBody>
                  <a:tcPr/>
                </a:tc>
                <a:tc>
                  <a:txBody>
                    <a:bodyPr/>
                    <a:lstStyle/>
                    <a:p>
                      <a:r>
                        <a:rPr lang="en-US" sz="1000"/>
                        <a:t>150.85%</a:t>
                      </a:r>
                    </a:p>
                  </a:txBody>
                  <a:tcPr/>
                </a:tc>
                <a:tc>
                  <a:txBody>
                    <a:bodyPr/>
                    <a:lstStyle/>
                    <a:p>
                      <a:r>
                        <a:rPr lang="en-US" sz="1000"/>
                        <a:t>2906</a:t>
                      </a:r>
                    </a:p>
                  </a:txBody>
                  <a:tcPr/>
                </a:tc>
                <a:tc>
                  <a:txBody>
                    <a:bodyPr/>
                    <a:lstStyle/>
                    <a:p>
                      <a:r>
                        <a:rPr lang="en-US" sz="1000"/>
                        <a:t>3770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66550667"/>
                  </a:ext>
                </a:extLst>
              </a:tr>
              <a:tr h="370840">
                <a:tc>
                  <a:txBody>
                    <a:bodyPr/>
                    <a:lstStyle/>
                    <a:p>
                      <a:r>
                        <a:rPr lang="de-DE" sz="1000" b="1"/>
                        <a:t>NDR Niedersachsen - 2018-02-25 15:48:21</a:t>
                      </a:r>
                      <a:r>
                        <a:rPr lang="de-DE" sz="1000"/>
                        <a:t>
Schüsse, schreiende Passanten, ein Toter - zum Glück ist das alles nur eine Großübung der Polizei. 👮‍</a:t>
                      </a:r>
                      <a:endParaRPr lang="en-US" sz="1000"/>
                    </a:p>
                  </a:txBody>
                  <a:tcPr/>
                </a:tc>
                <a:tc>
                  <a:txBody>
                    <a:bodyPr/>
                    <a:lstStyle/>
                    <a:p>
                      <a:r>
                        <a:rPr lang="en-US" sz="1000"/>
                        <a:t>54.04%</a:t>
                      </a:r>
                    </a:p>
                  </a:txBody>
                  <a:tcPr/>
                </a:tc>
                <a:tc>
                  <a:txBody>
                    <a:bodyPr/>
                    <a:lstStyle/>
                    <a:p>
                      <a:r>
                        <a:rPr lang="en-US" sz="1000"/>
                        <a:t>63.32%</a:t>
                      </a:r>
                    </a:p>
                  </a:txBody>
                  <a:tcPr/>
                </a:tc>
                <a:tc>
                  <a:txBody>
                    <a:bodyPr/>
                    <a:lstStyle/>
                    <a:p>
                      <a:r>
                        <a:rPr lang="en-US" sz="1000"/>
                        <a:t>119637</a:t>
                      </a:r>
                    </a:p>
                  </a:txBody>
                  <a:tcPr/>
                </a:tc>
                <a:tc>
                  <a:txBody>
                    <a:bodyPr/>
                    <a:lstStyle/>
                    <a:p>
                      <a:r>
                        <a:rPr lang="en-US" sz="1000"/>
                        <a:t>211368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24676506"/>
                  </a:ext>
                </a:extLst>
              </a:tr>
              <a:tr h="370840">
                <a:tc>
                  <a:txBody>
                    <a:bodyPr/>
                    <a:lstStyle/>
                    <a:p>
                      <a:r>
                        <a:rPr lang="de-DE" sz="1000" b="1"/>
                        <a:t>NDR Fernsehen - 2018-03-02 13:30:00</a:t>
                      </a:r>
                      <a:r>
                        <a:rPr lang="de-DE" sz="1000"/>
                        <a:t>
Na, wer traut sich? 😜</a:t>
                      </a:r>
                      <a:endParaRPr lang="en-US" sz="1000"/>
                    </a:p>
                  </a:txBody>
                  <a:tcPr/>
                </a:tc>
                <a:tc>
                  <a:txBody>
                    <a:bodyPr/>
                    <a:lstStyle/>
                    <a:p>
                      <a:r>
                        <a:rPr lang="en-US" sz="1000"/>
                        <a:t>50.81%</a:t>
                      </a:r>
                    </a:p>
                  </a:txBody>
                  <a:tcPr/>
                </a:tc>
                <a:tc>
                  <a:txBody>
                    <a:bodyPr/>
                    <a:lstStyle/>
                    <a:p>
                      <a:r>
                        <a:rPr lang="en-US" sz="1000"/>
                        <a:t>50.81%</a:t>
                      </a:r>
                    </a:p>
                  </a:txBody>
                  <a:tcPr/>
                </a:tc>
                <a:tc>
                  <a:txBody>
                    <a:bodyPr/>
                    <a:lstStyle/>
                    <a:p>
                      <a:r>
                        <a:rPr lang="en-US" sz="1000"/>
                        <a:t>5025</a:t>
                      </a:r>
                    </a:p>
                  </a:txBody>
                  <a:tcPr/>
                </a:tc>
                <a:tc>
                  <a:txBody>
                    <a:bodyPr/>
                    <a:lstStyle/>
                    <a:p>
                      <a:r>
                        <a:rPr lang="en-US" sz="1000"/>
                        <a:t>9142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0165669"/>
                  </a:ext>
                </a:extLst>
              </a:tr>
              <a:tr h="370840">
                <a:tc>
                  <a:txBody>
                    <a:bodyPr/>
                    <a:lstStyle/>
                    <a:p>
                      <a:r>
                        <a:rPr lang="de-DE" sz="1000" b="1"/>
                        <a:t>Extra 3 - 2018-02-19 12:05:52</a:t>
                      </a:r>
                      <a:r>
                        <a:rPr lang="de-DE" sz="1000"/>
                        <a:t>
Die tägliche Portion Irrsinn. Sonst wäre die Welt auch gerade zu langweilig...</a:t>
                      </a:r>
                      <a:endParaRPr lang="en-US" sz="1000"/>
                    </a:p>
                  </a:txBody>
                  <a:tcPr/>
                </a:tc>
                <a:tc>
                  <a:txBody>
                    <a:bodyPr/>
                    <a:lstStyle/>
                    <a:p>
                      <a:r>
                        <a:rPr lang="en-US" sz="1000"/>
                        <a:t>41.68%</a:t>
                      </a:r>
                    </a:p>
                  </a:txBody>
                  <a:tcPr/>
                </a:tc>
                <a:tc>
                  <a:txBody>
                    <a:bodyPr/>
                    <a:lstStyle/>
                    <a:p>
                      <a:r>
                        <a:rPr lang="en-US" sz="1000"/>
                        <a:t>51.30%</a:t>
                      </a:r>
                    </a:p>
                  </a:txBody>
                  <a:tcPr/>
                </a:tc>
                <a:tc>
                  <a:txBody>
                    <a:bodyPr/>
                    <a:lstStyle/>
                    <a:p>
                      <a:r>
                        <a:rPr lang="en-US" sz="1000"/>
                        <a:t>365559</a:t>
                      </a:r>
                    </a:p>
                  </a:txBody>
                  <a:tcPr/>
                </a:tc>
                <a:tc>
                  <a:txBody>
                    <a:bodyPr/>
                    <a:lstStyle/>
                    <a:p>
                      <a:r>
                        <a:rPr lang="en-US" sz="1000"/>
                        <a:t>866078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25929595"/>
                  </a:ext>
                </a:extLst>
              </a:tr>
              <a:tr h="370840">
                <a:tc>
                  <a:txBody>
                    <a:bodyPr/>
                    <a:lstStyle/>
                    <a:p>
                      <a:r>
                        <a:rPr lang="de-DE" sz="1000" b="1"/>
                        <a:t>NDR.de - 2018-02-28 10:21:25</a:t>
                      </a:r>
                      <a:r>
                        <a:rPr lang="de-DE" sz="1000"/>
                        <a:t>
Aus heißem Wasser wird blitzschnell Schnee! Schon ausprobiert?</a:t>
                      </a:r>
                      <a:endParaRPr lang="en-US" sz="1000"/>
                    </a:p>
                  </a:txBody>
                  <a:tcPr/>
                </a:tc>
                <a:tc>
                  <a:txBody>
                    <a:bodyPr/>
                    <a:lstStyle/>
                    <a:p>
                      <a:r>
                        <a:rPr lang="en-US" sz="1000"/>
                        <a:t>41.12%</a:t>
                      </a:r>
                    </a:p>
                  </a:txBody>
                  <a:tcPr/>
                </a:tc>
                <a:tc>
                  <a:txBody>
                    <a:bodyPr/>
                    <a:lstStyle/>
                    <a:p>
                      <a:r>
                        <a:rPr lang="en-US" sz="1000"/>
                        <a:t>59.61%</a:t>
                      </a:r>
                    </a:p>
                  </a:txBody>
                  <a:tcPr/>
                </a:tc>
                <a:tc>
                  <a:txBody>
                    <a:bodyPr/>
                    <a:lstStyle/>
                    <a:p>
                      <a:r>
                        <a:rPr lang="en-US" sz="1000"/>
                        <a:t>8421</a:t>
                      </a:r>
                    </a:p>
                  </a:txBody>
                  <a:tcPr/>
                </a:tc>
                <a:tc>
                  <a:txBody>
                    <a:bodyPr/>
                    <a:lstStyle/>
                    <a:p>
                      <a:r>
                        <a:rPr lang="en-US" sz="1000"/>
                        <a:t>20481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58385236"/>
                  </a:ext>
                </a:extLst>
              </a:tr>
            </a:tbl>
          </a:graphicData>
        </a:graphic>
      </p:graphicFrame>
      <p:sp>
        <p:nvSpPr>
          <p:cNvPr id="4" name="Text Placeholder 3">
            <a:extLst>
              <a:ext uri="{FF2B5EF4-FFF2-40B4-BE49-F238E27FC236}">
                <a16:creationId xmlns:a16="http://schemas.microsoft.com/office/drawing/2014/main" id="{67610589-C7E6-4AFD-B3B5-4826BA8C7186}"/>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2326292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4992A-6352-4EA1-BD2A-DA056ACA5072}"/>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D511596E-C317-4436-8A45-D596882DDD70}"/>
              </a:ext>
            </a:extLst>
          </p:cNvPr>
          <p:cNvGraphicFramePr>
            <a:graphicFrameLocks noGrp="1"/>
          </p:cNvGraphicFramePr>
          <p:nvPr>
            <p:ph type="tbl" sz="quarter" idx="13"/>
            <p:extLst>
              <p:ext uri="{D42A27DB-BD31-4B8C-83A1-F6EECF244321}">
                <p14:modId xmlns:p14="http://schemas.microsoft.com/office/powerpoint/2010/main" val="3390187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8534632"/>
                    </a:ext>
                  </a:extLst>
                </a:gridCol>
                <a:gridCol w="822960">
                  <a:extLst>
                    <a:ext uri="{9D8B030D-6E8A-4147-A177-3AD203B41FA5}">
                      <a16:colId xmlns:a16="http://schemas.microsoft.com/office/drawing/2014/main" val="1632546028"/>
                    </a:ext>
                  </a:extLst>
                </a:gridCol>
                <a:gridCol w="822960">
                  <a:extLst>
                    <a:ext uri="{9D8B030D-6E8A-4147-A177-3AD203B41FA5}">
                      <a16:colId xmlns:a16="http://schemas.microsoft.com/office/drawing/2014/main" val="1429023089"/>
                    </a:ext>
                  </a:extLst>
                </a:gridCol>
                <a:gridCol w="822960">
                  <a:extLst>
                    <a:ext uri="{9D8B030D-6E8A-4147-A177-3AD203B41FA5}">
                      <a16:colId xmlns:a16="http://schemas.microsoft.com/office/drawing/2014/main" val="3361326698"/>
                    </a:ext>
                  </a:extLst>
                </a:gridCol>
                <a:gridCol w="822960">
                  <a:extLst>
                    <a:ext uri="{9D8B030D-6E8A-4147-A177-3AD203B41FA5}">
                      <a16:colId xmlns:a16="http://schemas.microsoft.com/office/drawing/2014/main" val="2702558051"/>
                    </a:ext>
                  </a:extLst>
                </a:gridCol>
                <a:gridCol w="822960">
                  <a:extLst>
                    <a:ext uri="{9D8B030D-6E8A-4147-A177-3AD203B41FA5}">
                      <a16:colId xmlns:a16="http://schemas.microsoft.com/office/drawing/2014/main" val="1598092391"/>
                    </a:ext>
                  </a:extLst>
                </a:gridCol>
                <a:gridCol w="822960">
                  <a:extLst>
                    <a:ext uri="{9D8B030D-6E8A-4147-A177-3AD203B41FA5}">
                      <a16:colId xmlns:a16="http://schemas.microsoft.com/office/drawing/2014/main" val="260624327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60038385"/>
                  </a:ext>
                </a:extLst>
              </a:tr>
              <a:tr h="370840">
                <a:tc>
                  <a:txBody>
                    <a:bodyPr/>
                    <a:lstStyle/>
                    <a:p>
                      <a:r>
                        <a:rPr lang="de-DE" sz="1000" b="1"/>
                        <a:t>NDR Fernsehen - 2018-02-22 19:30:00</a:t>
                      </a:r>
                      <a:r>
                        <a:rPr lang="de-DE" sz="1000"/>
                        <a:t>
Sehen Sie sich an, was ein übler Fake aus einer harmlosen Reportage im NDR Fernsehen macht! 😤</a:t>
                      </a:r>
                      <a:endParaRPr lang="en-US" sz="1000"/>
                    </a:p>
                  </a:txBody>
                  <a:tcPr/>
                </a:tc>
                <a:tc>
                  <a:txBody>
                    <a:bodyPr/>
                    <a:lstStyle/>
                    <a:p>
                      <a:r>
                        <a:rPr lang="en-US" sz="1000"/>
                        <a:t>0.0%</a:t>
                      </a:r>
                    </a:p>
                  </a:txBody>
                  <a:tcPr/>
                </a:tc>
                <a:tc>
                  <a:txBody>
                    <a:bodyPr/>
                    <a:lstStyle/>
                    <a:p>
                      <a:r>
                        <a:rPr lang="en-US" sz="1000"/>
                        <a:t>39.1%</a:t>
                      </a:r>
                    </a:p>
                  </a:txBody>
                  <a:tcPr/>
                </a:tc>
                <a:tc>
                  <a:txBody>
                    <a:bodyPr/>
                    <a:lstStyle/>
                    <a:p>
                      <a:r>
                        <a:rPr lang="en-US" sz="1000"/>
                        <a:t>0</a:t>
                      </a:r>
                    </a:p>
                  </a:txBody>
                  <a:tcPr/>
                </a:tc>
                <a:tc>
                  <a:txBody>
                    <a:bodyPr/>
                    <a:lstStyle/>
                    <a:p>
                      <a:r>
                        <a:rPr lang="en-US" sz="1000"/>
                        <a:t>2696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60389572"/>
                  </a:ext>
                </a:extLst>
              </a:tr>
              <a:tr h="370840">
                <a:tc>
                  <a:txBody>
                    <a:bodyPr/>
                    <a:lstStyle/>
                    <a:p>
                      <a:r>
                        <a:rPr lang="de-DE" sz="1000" b="1"/>
                        <a:t>NDR Niedersachsen - 2018-02-24 10:56:52</a:t>
                      </a:r>
                      <a:r>
                        <a:rPr lang="de-DE" sz="1000"/>
                        <a:t>
2,5 Millionen Mal wurde das Bewerbungs-Angebot der Glaserei Sterz bislang angesehen. Das Ergebnis? Immerhin 27 Bewerbungen. 💪🏼</a:t>
                      </a:r>
                      <a:endParaRPr lang="en-US" sz="1000"/>
                    </a:p>
                  </a:txBody>
                  <a:tcPr/>
                </a:tc>
                <a:tc>
                  <a:txBody>
                    <a:bodyPr/>
                    <a:lstStyle/>
                    <a:p>
                      <a:r>
                        <a:rPr lang="en-US" sz="1000"/>
                        <a:t>0.0%</a:t>
                      </a:r>
                    </a:p>
                  </a:txBody>
                  <a:tcPr/>
                </a:tc>
                <a:tc>
                  <a:txBody>
                    <a:bodyPr/>
                    <a:lstStyle/>
                    <a:p>
                      <a:r>
                        <a:rPr lang="en-US" sz="1000"/>
                        <a:t>38.6%</a:t>
                      </a:r>
                    </a:p>
                  </a:txBody>
                  <a:tcPr/>
                </a:tc>
                <a:tc>
                  <a:txBody>
                    <a:bodyPr/>
                    <a:lstStyle/>
                    <a:p>
                      <a:r>
                        <a:rPr lang="en-US" sz="1000"/>
                        <a:t>0</a:t>
                      </a:r>
                    </a:p>
                  </a:txBody>
                  <a:tcPr/>
                </a:tc>
                <a:tc>
                  <a:txBody>
                    <a:bodyPr/>
                    <a:lstStyle/>
                    <a:p>
                      <a:r>
                        <a:rPr lang="en-US" sz="1000"/>
                        <a:t>11642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82789942"/>
                  </a:ext>
                </a:extLst>
              </a:tr>
              <a:tr h="370840">
                <a:tc>
                  <a:txBody>
                    <a:bodyPr/>
                    <a:lstStyle/>
                    <a:p>
                      <a:r>
                        <a:rPr lang="de-DE" sz="1000" b="1"/>
                        <a:t>NDR Fernsehen - 2018-02-22 14:30:00</a:t>
                      </a:r>
                      <a:r>
                        <a:rPr lang="de-DE" sz="1000"/>
                        <a:t>
Sowas Skurriles haben wir lange nicht gesehen.</a:t>
                      </a:r>
                      <a:endParaRPr lang="en-US" sz="1000"/>
                    </a:p>
                  </a:txBody>
                  <a:tcPr/>
                </a:tc>
                <a:tc>
                  <a:txBody>
                    <a:bodyPr/>
                    <a:lstStyle/>
                    <a:p>
                      <a:r>
                        <a:rPr lang="en-US" sz="1000"/>
                        <a:t>0.0%</a:t>
                      </a:r>
                    </a:p>
                  </a:txBody>
                  <a:tcPr/>
                </a:tc>
                <a:tc>
                  <a:txBody>
                    <a:bodyPr/>
                    <a:lstStyle/>
                    <a:p>
                      <a:r>
                        <a:rPr lang="en-US" sz="1000"/>
                        <a:t>41.3%</a:t>
                      </a:r>
                    </a:p>
                  </a:txBody>
                  <a:tcPr/>
                </a:tc>
                <a:tc>
                  <a:txBody>
                    <a:bodyPr/>
                    <a:lstStyle/>
                    <a:p>
                      <a:r>
                        <a:rPr lang="en-US" sz="1000"/>
                        <a:t>0</a:t>
                      </a:r>
                    </a:p>
                  </a:txBody>
                  <a:tcPr/>
                </a:tc>
                <a:tc>
                  <a:txBody>
                    <a:bodyPr/>
                    <a:lstStyle/>
                    <a:p>
                      <a:r>
                        <a:rPr lang="en-US" sz="1000"/>
                        <a:t>9061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11445047"/>
                  </a:ext>
                </a:extLst>
              </a:tr>
              <a:tr h="370840">
                <a:tc>
                  <a:txBody>
                    <a:bodyPr/>
                    <a:lstStyle/>
                    <a:p>
                      <a:r>
                        <a:rPr lang="de-DE" sz="1000" b="1"/>
                        <a:t>NDR Fernsehen - 2018-02-21 15:09:41</a:t>
                      </a:r>
                      <a:r>
                        <a:rPr lang="de-DE" sz="1000"/>
                        <a:t>
Diesen Videobeweis schauen wir uns gerne an. ☺️</a:t>
                      </a:r>
                      <a:endParaRPr lang="en-US" sz="1000"/>
                    </a:p>
                  </a:txBody>
                  <a:tcPr/>
                </a:tc>
                <a:tc>
                  <a:txBody>
                    <a:bodyPr/>
                    <a:lstStyle/>
                    <a:p>
                      <a:r>
                        <a:rPr lang="en-US" sz="1000"/>
                        <a:t>0.0%</a:t>
                      </a:r>
                    </a:p>
                  </a:txBody>
                  <a:tcPr/>
                </a:tc>
                <a:tc>
                  <a:txBody>
                    <a:bodyPr/>
                    <a:lstStyle/>
                    <a:p>
                      <a:r>
                        <a:rPr lang="en-US" sz="1000"/>
                        <a:t>35.8%</a:t>
                      </a:r>
                    </a:p>
                  </a:txBody>
                  <a:tcPr/>
                </a:tc>
                <a:tc>
                  <a:txBody>
                    <a:bodyPr/>
                    <a:lstStyle/>
                    <a:p>
                      <a:r>
                        <a:rPr lang="en-US" sz="1000"/>
                        <a:t>0</a:t>
                      </a:r>
                    </a:p>
                  </a:txBody>
                  <a:tcPr/>
                </a:tc>
                <a:tc>
                  <a:txBody>
                    <a:bodyPr/>
                    <a:lstStyle/>
                    <a:p>
                      <a:r>
                        <a:rPr lang="en-US" sz="1000"/>
                        <a:t>13941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11990621"/>
                  </a:ext>
                </a:extLst>
              </a:tr>
              <a:tr h="370840">
                <a:tc>
                  <a:txBody>
                    <a:bodyPr/>
                    <a:lstStyle/>
                    <a:p>
                      <a:r>
                        <a:rPr lang="de-DE" sz="1000" b="1"/>
                        <a:t>NDR Fernsehen - 2018-02-23 15:49:17</a:t>
                      </a:r>
                      <a:r>
                        <a:rPr lang="de-DE" sz="1000"/>
                        <a:t>
Auch wer bisher nichts von Olympia gesehen hat, muss das hier gesehen haben...</a:t>
                      </a:r>
                      <a:endParaRPr lang="en-US" sz="1000"/>
                    </a:p>
                  </a:txBody>
                  <a:tcPr/>
                </a:tc>
                <a:tc>
                  <a:txBody>
                    <a:bodyPr/>
                    <a:lstStyle/>
                    <a:p>
                      <a:r>
                        <a:rPr lang="en-US" sz="1000"/>
                        <a:t>0.0%</a:t>
                      </a:r>
                    </a:p>
                  </a:txBody>
                  <a:tcPr/>
                </a:tc>
                <a:tc>
                  <a:txBody>
                    <a:bodyPr/>
                    <a:lstStyle/>
                    <a:p>
                      <a:r>
                        <a:rPr lang="en-US" sz="1000"/>
                        <a:t>32.5%</a:t>
                      </a:r>
                    </a:p>
                  </a:txBody>
                  <a:tcPr/>
                </a:tc>
                <a:tc>
                  <a:txBody>
                    <a:bodyPr/>
                    <a:lstStyle/>
                    <a:p>
                      <a:r>
                        <a:rPr lang="en-US" sz="1000"/>
                        <a:t>0</a:t>
                      </a:r>
                    </a:p>
                  </a:txBody>
                  <a:tcPr/>
                </a:tc>
                <a:tc>
                  <a:txBody>
                    <a:bodyPr/>
                    <a:lstStyle/>
                    <a:p>
                      <a:r>
                        <a:rPr lang="en-US" sz="1000"/>
                        <a:t>13963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8245566"/>
                  </a:ext>
                </a:extLst>
              </a:tr>
            </a:tbl>
          </a:graphicData>
        </a:graphic>
      </p:graphicFrame>
      <p:sp>
        <p:nvSpPr>
          <p:cNvPr id="4" name="Text Placeholder 3">
            <a:extLst>
              <a:ext uri="{FF2B5EF4-FFF2-40B4-BE49-F238E27FC236}">
                <a16:creationId xmlns:a16="http://schemas.microsoft.com/office/drawing/2014/main" id="{7EA38B94-B1FC-453B-9B8A-CEE7F94BEE54}"/>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569825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A3BF6-EFD5-4DBD-9942-18BCEFB8FF38}"/>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23D7F726-D7BE-4E0C-961F-9BFAA01AE624}"/>
              </a:ext>
            </a:extLst>
          </p:cNvPr>
          <p:cNvGraphicFramePr>
            <a:graphicFrameLocks noGrp="1"/>
          </p:cNvGraphicFramePr>
          <p:nvPr>
            <p:ph type="tbl" sz="quarter" idx="13"/>
            <p:extLst>
              <p:ext uri="{D42A27DB-BD31-4B8C-83A1-F6EECF244321}">
                <p14:modId xmlns:p14="http://schemas.microsoft.com/office/powerpoint/2010/main" val="3598631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7580502"/>
                    </a:ext>
                  </a:extLst>
                </a:gridCol>
                <a:gridCol w="822960">
                  <a:extLst>
                    <a:ext uri="{9D8B030D-6E8A-4147-A177-3AD203B41FA5}">
                      <a16:colId xmlns:a16="http://schemas.microsoft.com/office/drawing/2014/main" val="625306701"/>
                    </a:ext>
                  </a:extLst>
                </a:gridCol>
                <a:gridCol w="822960">
                  <a:extLst>
                    <a:ext uri="{9D8B030D-6E8A-4147-A177-3AD203B41FA5}">
                      <a16:colId xmlns:a16="http://schemas.microsoft.com/office/drawing/2014/main" val="3283369919"/>
                    </a:ext>
                  </a:extLst>
                </a:gridCol>
                <a:gridCol w="822960">
                  <a:extLst>
                    <a:ext uri="{9D8B030D-6E8A-4147-A177-3AD203B41FA5}">
                      <a16:colId xmlns:a16="http://schemas.microsoft.com/office/drawing/2014/main" val="3339780851"/>
                    </a:ext>
                  </a:extLst>
                </a:gridCol>
                <a:gridCol w="822960">
                  <a:extLst>
                    <a:ext uri="{9D8B030D-6E8A-4147-A177-3AD203B41FA5}">
                      <a16:colId xmlns:a16="http://schemas.microsoft.com/office/drawing/2014/main" val="952943488"/>
                    </a:ext>
                  </a:extLst>
                </a:gridCol>
                <a:gridCol w="822960">
                  <a:extLst>
                    <a:ext uri="{9D8B030D-6E8A-4147-A177-3AD203B41FA5}">
                      <a16:colId xmlns:a16="http://schemas.microsoft.com/office/drawing/2014/main" val="3300769008"/>
                    </a:ext>
                  </a:extLst>
                </a:gridCol>
                <a:gridCol w="411480">
                  <a:extLst>
                    <a:ext uri="{9D8B030D-6E8A-4147-A177-3AD203B41FA5}">
                      <a16:colId xmlns:a16="http://schemas.microsoft.com/office/drawing/2014/main" val="2252508792"/>
                    </a:ext>
                  </a:extLst>
                </a:gridCol>
                <a:gridCol w="822960">
                  <a:extLst>
                    <a:ext uri="{9D8B030D-6E8A-4147-A177-3AD203B41FA5}">
                      <a16:colId xmlns:a16="http://schemas.microsoft.com/office/drawing/2014/main" val="2215810924"/>
                    </a:ext>
                  </a:extLst>
                </a:gridCol>
                <a:gridCol w="822960">
                  <a:extLst>
                    <a:ext uri="{9D8B030D-6E8A-4147-A177-3AD203B41FA5}">
                      <a16:colId xmlns:a16="http://schemas.microsoft.com/office/drawing/2014/main" val="3699590978"/>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29209135"/>
                  </a:ext>
                </a:extLst>
              </a:tr>
              <a:tr h="370840">
                <a:tc>
                  <a:txBody>
                    <a:bodyPr/>
                    <a:lstStyle/>
                    <a:p>
                      <a:r>
                        <a:rPr lang="de-DE" sz="1000" b="1"/>
                        <a:t>Extra 3 - 2018-02-19 12:05:52</a:t>
                      </a:r>
                      <a:r>
                        <a:rPr lang="de-DE" sz="1000"/>
                        <a:t>
Die tägliche Portion Irrsinn. Sonst wäre die Welt auch gerade zu langweilig...</a:t>
                      </a:r>
                      <a:endParaRPr lang="en-US" sz="1000"/>
                    </a:p>
                  </a:txBody>
                  <a:tcPr/>
                </a:tc>
                <a:tc>
                  <a:txBody>
                    <a:bodyPr/>
                    <a:lstStyle/>
                    <a:p>
                      <a:r>
                        <a:rPr lang="en-US" sz="1000"/>
                        <a:t>866078</a:t>
                      </a:r>
                    </a:p>
                  </a:txBody>
                  <a:tcPr/>
                </a:tc>
                <a:tc>
                  <a:txBody>
                    <a:bodyPr/>
                    <a:lstStyle/>
                    <a:p>
                      <a:r>
                        <a:rPr lang="en-US" sz="1000"/>
                        <a:t>0</a:t>
                      </a:r>
                    </a:p>
                  </a:txBody>
                  <a:tcPr/>
                </a:tc>
                <a:tc>
                  <a:txBody>
                    <a:bodyPr/>
                    <a:lstStyle/>
                    <a:p>
                      <a:r>
                        <a:rPr lang="en-US" sz="1000"/>
                        <a:t>416638</a:t>
                      </a:r>
                    </a:p>
                  </a:txBody>
                  <a:tcPr/>
                </a:tc>
                <a:tc>
                  <a:txBody>
                    <a:bodyPr/>
                    <a:lstStyle/>
                    <a:p>
                      <a:r>
                        <a:rPr lang="en-US" sz="1000"/>
                        <a:t>445931</a:t>
                      </a:r>
                    </a:p>
                  </a:txBody>
                  <a:tcPr/>
                </a:tc>
                <a:tc>
                  <a:txBody>
                    <a:bodyPr/>
                    <a:lstStyle/>
                    <a:p>
                      <a:r>
                        <a:rPr lang="en-US" sz="1000"/>
                        <a:t>866078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36228618"/>
                  </a:ext>
                </a:extLst>
              </a:tr>
              <a:tr h="370840">
                <a:tc>
                  <a:txBody>
                    <a:bodyPr/>
                    <a:lstStyle/>
                    <a:p>
                      <a:r>
                        <a:rPr lang="de-DE" sz="1000" b="1"/>
                        <a:t>Extra 3 - 2018-03-02 18:12:03</a:t>
                      </a:r>
                      <a:r>
                        <a:rPr lang="de-DE" sz="1000"/>
                        <a:t>
Freitagabend: Partytime! Tanz den Trump mit mir!</a:t>
                      </a:r>
                      <a:endParaRPr lang="en-US" sz="1000"/>
                    </a:p>
                  </a:txBody>
                  <a:tcPr/>
                </a:tc>
                <a:tc>
                  <a:txBody>
                    <a:bodyPr/>
                    <a:lstStyle/>
                    <a:p>
                      <a:r>
                        <a:rPr lang="en-US" sz="1000"/>
                        <a:t>827892</a:t>
                      </a:r>
                    </a:p>
                  </a:txBody>
                  <a:tcPr/>
                </a:tc>
                <a:tc>
                  <a:txBody>
                    <a:bodyPr/>
                    <a:lstStyle/>
                    <a:p>
                      <a:r>
                        <a:rPr lang="en-US" sz="1000"/>
                        <a:t>0</a:t>
                      </a:r>
                    </a:p>
                  </a:txBody>
                  <a:tcPr/>
                </a:tc>
                <a:tc>
                  <a:txBody>
                    <a:bodyPr/>
                    <a:lstStyle/>
                    <a:p>
                      <a:r>
                        <a:rPr lang="en-US" sz="1000"/>
                        <a:t>456897</a:t>
                      </a:r>
                    </a:p>
                  </a:txBody>
                  <a:tcPr/>
                </a:tc>
                <a:tc>
                  <a:txBody>
                    <a:bodyPr/>
                    <a:lstStyle/>
                    <a:p>
                      <a:r>
                        <a:rPr lang="en-US" sz="1000"/>
                        <a:t>387114</a:t>
                      </a:r>
                    </a:p>
                  </a:txBody>
                  <a:tcPr/>
                </a:tc>
                <a:tc>
                  <a:txBody>
                    <a:bodyPr/>
                    <a:lstStyle/>
                    <a:p>
                      <a:r>
                        <a:rPr lang="en-US" sz="1000"/>
                        <a:t>827892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99621949"/>
                  </a:ext>
                </a:extLst>
              </a:tr>
              <a:tr h="370840">
                <a:tc>
                  <a:txBody>
                    <a:bodyPr/>
                    <a:lstStyle/>
                    <a:p>
                      <a:r>
                        <a:rPr lang="de-DE" sz="1000" b="1"/>
                        <a:t>Extra 3 - 2018-03-01 10:45:55</a:t>
                      </a:r>
                      <a:r>
                        <a:rPr lang="de-DE" sz="1000"/>
                        <a:t>
Was sind Frauen für Quälgeister! Wollen dauernd Karriere machen und so. Haben wir etwa schon 2018?</a:t>
                      </a:r>
                      <a:endParaRPr lang="en-US" sz="1000"/>
                    </a:p>
                  </a:txBody>
                  <a:tcPr/>
                </a:tc>
                <a:tc>
                  <a:txBody>
                    <a:bodyPr/>
                    <a:lstStyle/>
                    <a:p>
                      <a:r>
                        <a:rPr lang="en-US" sz="1000"/>
                        <a:t>803248</a:t>
                      </a:r>
                    </a:p>
                  </a:txBody>
                  <a:tcPr/>
                </a:tc>
                <a:tc>
                  <a:txBody>
                    <a:bodyPr/>
                    <a:lstStyle/>
                    <a:p>
                      <a:r>
                        <a:rPr lang="en-US" sz="1000"/>
                        <a:t>0</a:t>
                      </a:r>
                    </a:p>
                  </a:txBody>
                  <a:tcPr/>
                </a:tc>
                <a:tc>
                  <a:txBody>
                    <a:bodyPr/>
                    <a:lstStyle/>
                    <a:p>
                      <a:r>
                        <a:rPr lang="en-US" sz="1000"/>
                        <a:t>407604</a:t>
                      </a:r>
                    </a:p>
                  </a:txBody>
                  <a:tcPr/>
                </a:tc>
                <a:tc>
                  <a:txBody>
                    <a:bodyPr/>
                    <a:lstStyle/>
                    <a:p>
                      <a:r>
                        <a:rPr lang="en-US" sz="1000"/>
                        <a:t>413646</a:t>
                      </a:r>
                    </a:p>
                  </a:txBody>
                  <a:tcPr/>
                </a:tc>
                <a:tc>
                  <a:txBody>
                    <a:bodyPr/>
                    <a:lstStyle/>
                    <a:p>
                      <a:r>
                        <a:rPr lang="en-US" sz="1000"/>
                        <a:t>803248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83914799"/>
                  </a:ext>
                </a:extLst>
              </a:tr>
              <a:tr h="370840">
                <a:tc>
                  <a:txBody>
                    <a:bodyPr/>
                    <a:lstStyle/>
                    <a:p>
                      <a:r>
                        <a:rPr lang="de-DE" sz="1000" b="1"/>
                        <a:t>Extra 3 - 2018-03-01 18:24:36</a:t>
                      </a:r>
                      <a:r>
                        <a:rPr lang="de-DE" sz="1000"/>
                        <a:t>
Egal ob Diesel oder Benziner. In Husum gibt´s Fahrverbote für alle!</a:t>
                      </a:r>
                      <a:endParaRPr lang="en-US" sz="1000"/>
                    </a:p>
                  </a:txBody>
                  <a:tcPr/>
                </a:tc>
                <a:tc>
                  <a:txBody>
                    <a:bodyPr/>
                    <a:lstStyle/>
                    <a:p>
                      <a:r>
                        <a:rPr lang="en-US" sz="1000"/>
                        <a:t>709326</a:t>
                      </a:r>
                    </a:p>
                  </a:txBody>
                  <a:tcPr/>
                </a:tc>
                <a:tc>
                  <a:txBody>
                    <a:bodyPr/>
                    <a:lstStyle/>
                    <a:p>
                      <a:r>
                        <a:rPr lang="en-US" sz="1000"/>
                        <a:t>0</a:t>
                      </a:r>
                    </a:p>
                  </a:txBody>
                  <a:tcPr/>
                </a:tc>
                <a:tc>
                  <a:txBody>
                    <a:bodyPr/>
                    <a:lstStyle/>
                    <a:p>
                      <a:r>
                        <a:rPr lang="en-US" sz="1000"/>
                        <a:t>265050</a:t>
                      </a:r>
                    </a:p>
                  </a:txBody>
                  <a:tcPr/>
                </a:tc>
                <a:tc>
                  <a:txBody>
                    <a:bodyPr/>
                    <a:lstStyle/>
                    <a:p>
                      <a:r>
                        <a:rPr lang="en-US" sz="1000"/>
                        <a:t>440039</a:t>
                      </a:r>
                    </a:p>
                  </a:txBody>
                  <a:tcPr/>
                </a:tc>
                <a:tc>
                  <a:txBody>
                    <a:bodyPr/>
                    <a:lstStyle/>
                    <a:p>
                      <a:r>
                        <a:rPr lang="en-US" sz="1000"/>
                        <a:t>709326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03322624"/>
                  </a:ext>
                </a:extLst>
              </a:tr>
              <a:tr h="370840">
                <a:tc>
                  <a:txBody>
                    <a:bodyPr/>
                    <a:lstStyle/>
                    <a:p>
                      <a:r>
                        <a:rPr lang="de-DE" sz="1000" b="1"/>
                        <a:t>Extra 3 - 2018-02-26 09:37:46</a:t>
                      </a:r>
                      <a:r>
                        <a:rPr lang="de-DE" sz="1000"/>
                        <a:t>
Ausgleichsflächen sind eine faire Sache. Aber muss nicht auch die Fläche der Ausgleichsfläche ausgeglichen werden?</a:t>
                      </a:r>
                      <a:endParaRPr lang="en-US" sz="1000"/>
                    </a:p>
                  </a:txBody>
                  <a:tcPr/>
                </a:tc>
                <a:tc>
                  <a:txBody>
                    <a:bodyPr/>
                    <a:lstStyle/>
                    <a:p>
                      <a:r>
                        <a:rPr lang="en-US" sz="1000"/>
                        <a:t>705109</a:t>
                      </a:r>
                    </a:p>
                  </a:txBody>
                  <a:tcPr/>
                </a:tc>
                <a:tc>
                  <a:txBody>
                    <a:bodyPr/>
                    <a:lstStyle/>
                    <a:p>
                      <a:r>
                        <a:rPr lang="en-US" sz="1000"/>
                        <a:t>0</a:t>
                      </a:r>
                    </a:p>
                  </a:txBody>
                  <a:tcPr/>
                </a:tc>
                <a:tc>
                  <a:txBody>
                    <a:bodyPr/>
                    <a:lstStyle/>
                    <a:p>
                      <a:r>
                        <a:rPr lang="en-US" sz="1000"/>
                        <a:t>345688</a:t>
                      </a:r>
                    </a:p>
                  </a:txBody>
                  <a:tcPr/>
                </a:tc>
                <a:tc>
                  <a:txBody>
                    <a:bodyPr/>
                    <a:lstStyle/>
                    <a:p>
                      <a:r>
                        <a:rPr lang="en-US" sz="1000"/>
                        <a:t>361368</a:t>
                      </a:r>
                    </a:p>
                  </a:txBody>
                  <a:tcPr/>
                </a:tc>
                <a:tc>
                  <a:txBody>
                    <a:bodyPr/>
                    <a:lstStyle/>
                    <a:p>
                      <a:r>
                        <a:rPr lang="en-US" sz="1000"/>
                        <a:t>705109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55839280"/>
                  </a:ext>
                </a:extLst>
              </a:tr>
            </a:tbl>
          </a:graphicData>
        </a:graphic>
      </p:graphicFrame>
      <p:sp>
        <p:nvSpPr>
          <p:cNvPr id="4" name="Text Placeholder 3">
            <a:extLst>
              <a:ext uri="{FF2B5EF4-FFF2-40B4-BE49-F238E27FC236}">
                <a16:creationId xmlns:a16="http://schemas.microsoft.com/office/drawing/2014/main" id="{F36C6789-EF45-4DCF-AB80-0E2EB61CF552}"/>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1114127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496C2-017D-4572-91FC-2DE45BD10977}"/>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C2757940-E3FE-49C4-A6BC-7CDE53A78A04}"/>
              </a:ext>
            </a:extLst>
          </p:cNvPr>
          <p:cNvGraphicFramePr>
            <a:graphicFrameLocks noGrp="1"/>
          </p:cNvGraphicFramePr>
          <p:nvPr>
            <p:ph type="tbl" sz="quarter" idx="13"/>
            <p:extLst>
              <p:ext uri="{D42A27DB-BD31-4B8C-83A1-F6EECF244321}">
                <p14:modId xmlns:p14="http://schemas.microsoft.com/office/powerpoint/2010/main" val="691237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631934735"/>
                    </a:ext>
                  </a:extLst>
                </a:gridCol>
                <a:gridCol w="822960">
                  <a:extLst>
                    <a:ext uri="{9D8B030D-6E8A-4147-A177-3AD203B41FA5}">
                      <a16:colId xmlns:a16="http://schemas.microsoft.com/office/drawing/2014/main" val="791993610"/>
                    </a:ext>
                  </a:extLst>
                </a:gridCol>
                <a:gridCol w="822960">
                  <a:extLst>
                    <a:ext uri="{9D8B030D-6E8A-4147-A177-3AD203B41FA5}">
                      <a16:colId xmlns:a16="http://schemas.microsoft.com/office/drawing/2014/main" val="1417495358"/>
                    </a:ext>
                  </a:extLst>
                </a:gridCol>
                <a:gridCol w="822960">
                  <a:extLst>
                    <a:ext uri="{9D8B030D-6E8A-4147-A177-3AD203B41FA5}">
                      <a16:colId xmlns:a16="http://schemas.microsoft.com/office/drawing/2014/main" val="763069331"/>
                    </a:ext>
                  </a:extLst>
                </a:gridCol>
                <a:gridCol w="822960">
                  <a:extLst>
                    <a:ext uri="{9D8B030D-6E8A-4147-A177-3AD203B41FA5}">
                      <a16:colId xmlns:a16="http://schemas.microsoft.com/office/drawing/2014/main" val="2717855186"/>
                    </a:ext>
                  </a:extLst>
                </a:gridCol>
                <a:gridCol w="493776">
                  <a:extLst>
                    <a:ext uri="{9D8B030D-6E8A-4147-A177-3AD203B41FA5}">
                      <a16:colId xmlns:a16="http://schemas.microsoft.com/office/drawing/2014/main" val="158354080"/>
                    </a:ext>
                  </a:extLst>
                </a:gridCol>
                <a:gridCol w="493776">
                  <a:extLst>
                    <a:ext uri="{9D8B030D-6E8A-4147-A177-3AD203B41FA5}">
                      <a16:colId xmlns:a16="http://schemas.microsoft.com/office/drawing/2014/main" val="4189695704"/>
                    </a:ext>
                  </a:extLst>
                </a:gridCol>
                <a:gridCol w="493776">
                  <a:extLst>
                    <a:ext uri="{9D8B030D-6E8A-4147-A177-3AD203B41FA5}">
                      <a16:colId xmlns:a16="http://schemas.microsoft.com/office/drawing/2014/main" val="2447017523"/>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74222681"/>
                  </a:ext>
                </a:extLst>
              </a:tr>
              <a:tr h="370840">
                <a:tc>
                  <a:txBody>
                    <a:bodyPr/>
                    <a:lstStyle/>
                    <a:p>
                      <a:r>
                        <a:rPr lang="de-DE" sz="1000" b="1"/>
                        <a:t>Extra 3 - 2018-02-19 12:05:52</a:t>
                      </a:r>
                      <a:r>
                        <a:rPr lang="de-DE" sz="1000"/>
                        <a:t>
Die tägliche Portion Irrsinn. Sonst wäre die Welt auch gerade zu langweilig...</a:t>
                      </a:r>
                      <a:endParaRPr lang="en-US" sz="1000"/>
                    </a:p>
                  </a:txBody>
                  <a:tcPr/>
                </a:tc>
                <a:tc>
                  <a:txBody>
                    <a:bodyPr/>
                    <a:lstStyle/>
                    <a:p>
                      <a:r>
                        <a:rPr lang="en-US" sz="1000"/>
                        <a:t>109051</a:t>
                      </a:r>
                    </a:p>
                  </a:txBody>
                  <a:tcPr/>
                </a:tc>
                <a:tc>
                  <a:txBody>
                    <a:bodyPr/>
                    <a:lstStyle/>
                    <a:p>
                      <a:r>
                        <a:rPr lang="en-US" sz="1000"/>
                        <a:t>866078</a:t>
                      </a:r>
                    </a:p>
                  </a:txBody>
                  <a:tcPr/>
                </a:tc>
                <a:tc>
                  <a:txBody>
                    <a:bodyPr/>
                    <a:lstStyle/>
                    <a:p>
                      <a:r>
                        <a:rPr lang="en-US" sz="1000"/>
                        <a:t>12.6%</a:t>
                      </a:r>
                    </a:p>
                  </a:txBody>
                  <a:tcPr/>
                </a:tc>
                <a:tc>
                  <a:txBody>
                    <a:bodyPr/>
                    <a:lstStyle/>
                    <a:p>
                      <a:r>
                        <a:rPr lang="en-US" sz="1000"/>
                        <a:t>9576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62407812"/>
                  </a:ext>
                </a:extLst>
              </a:tr>
              <a:tr h="370840">
                <a:tc>
                  <a:txBody>
                    <a:bodyPr/>
                    <a:lstStyle/>
                    <a:p>
                      <a:r>
                        <a:rPr lang="de-DE" sz="1000" b="1"/>
                        <a:t>Extra 3 - 2018-03-02 18:12:03</a:t>
                      </a:r>
                      <a:r>
                        <a:rPr lang="de-DE" sz="1000"/>
                        <a:t>
Freitagabend: Partytime! Tanz den Trump mit mir!</a:t>
                      </a:r>
                      <a:endParaRPr lang="en-US" sz="1000"/>
                    </a:p>
                  </a:txBody>
                  <a:tcPr/>
                </a:tc>
                <a:tc>
                  <a:txBody>
                    <a:bodyPr/>
                    <a:lstStyle/>
                    <a:p>
                      <a:r>
                        <a:rPr lang="en-US" sz="1000"/>
                        <a:t>91043</a:t>
                      </a:r>
                    </a:p>
                  </a:txBody>
                  <a:tcPr/>
                </a:tc>
                <a:tc>
                  <a:txBody>
                    <a:bodyPr/>
                    <a:lstStyle/>
                    <a:p>
                      <a:r>
                        <a:rPr lang="en-US" sz="1000"/>
                        <a:t>827892</a:t>
                      </a:r>
                    </a:p>
                  </a:txBody>
                  <a:tcPr/>
                </a:tc>
                <a:tc>
                  <a:txBody>
                    <a:bodyPr/>
                    <a:lstStyle/>
                    <a:p>
                      <a:r>
                        <a:rPr lang="en-US" sz="1000"/>
                        <a:t>11.0%</a:t>
                      </a:r>
                    </a:p>
                  </a:txBody>
                  <a:tcPr/>
                </a:tc>
                <a:tc>
                  <a:txBody>
                    <a:bodyPr/>
                    <a:lstStyle/>
                    <a:p>
                      <a:r>
                        <a:rPr lang="en-US" sz="1000"/>
                        <a:t>12487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6297601"/>
                  </a:ext>
                </a:extLst>
              </a:tr>
              <a:tr h="370840">
                <a:tc>
                  <a:txBody>
                    <a:bodyPr/>
                    <a:lstStyle/>
                    <a:p>
                      <a:r>
                        <a:rPr lang="de-DE" sz="1000" b="1"/>
                        <a:t>Extra 3 - 2018-03-01 10:45:55</a:t>
                      </a:r>
                      <a:r>
                        <a:rPr lang="de-DE" sz="1000"/>
                        <a:t>
Was sind Frauen für Quälgeister! Wollen dauernd Karriere machen und so. Haben wir etwa schon 2018?</a:t>
                      </a:r>
                      <a:endParaRPr lang="en-US" sz="1000"/>
                    </a:p>
                  </a:txBody>
                  <a:tcPr/>
                </a:tc>
                <a:tc>
                  <a:txBody>
                    <a:bodyPr/>
                    <a:lstStyle/>
                    <a:p>
                      <a:r>
                        <a:rPr lang="en-US" sz="1000"/>
                        <a:t>79202</a:t>
                      </a:r>
                    </a:p>
                  </a:txBody>
                  <a:tcPr/>
                </a:tc>
                <a:tc>
                  <a:txBody>
                    <a:bodyPr/>
                    <a:lstStyle/>
                    <a:p>
                      <a:r>
                        <a:rPr lang="en-US" sz="1000"/>
                        <a:t>803248</a:t>
                      </a:r>
                    </a:p>
                  </a:txBody>
                  <a:tcPr/>
                </a:tc>
                <a:tc>
                  <a:txBody>
                    <a:bodyPr/>
                    <a:lstStyle/>
                    <a:p>
                      <a:r>
                        <a:rPr lang="en-US" sz="1000"/>
                        <a:t>9.9%</a:t>
                      </a:r>
                    </a:p>
                  </a:txBody>
                  <a:tcPr/>
                </a:tc>
                <a:tc>
                  <a:txBody>
                    <a:bodyPr/>
                    <a:lstStyle/>
                    <a:p>
                      <a:r>
                        <a:rPr lang="en-US" sz="1000"/>
                        <a:t>11468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62297655"/>
                  </a:ext>
                </a:extLst>
              </a:tr>
              <a:tr h="370840">
                <a:tc>
                  <a:txBody>
                    <a:bodyPr/>
                    <a:lstStyle/>
                    <a:p>
                      <a:r>
                        <a:rPr lang="de-DE" sz="1000" b="1"/>
                        <a:t>Extra 3 - 2018-03-01 18:24:36</a:t>
                      </a:r>
                      <a:r>
                        <a:rPr lang="de-DE" sz="1000"/>
                        <a:t>
Egal ob Diesel oder Benziner. In Husum gibt´s Fahrverbote für alle!</a:t>
                      </a:r>
                      <a:endParaRPr lang="en-US" sz="1000"/>
                    </a:p>
                  </a:txBody>
                  <a:tcPr/>
                </a:tc>
                <a:tc>
                  <a:txBody>
                    <a:bodyPr/>
                    <a:lstStyle/>
                    <a:p>
                      <a:r>
                        <a:rPr lang="en-US" sz="1000"/>
                        <a:t>78719</a:t>
                      </a:r>
                    </a:p>
                  </a:txBody>
                  <a:tcPr/>
                </a:tc>
                <a:tc>
                  <a:txBody>
                    <a:bodyPr/>
                    <a:lstStyle/>
                    <a:p>
                      <a:r>
                        <a:rPr lang="en-US" sz="1000"/>
                        <a:t>709326</a:t>
                      </a:r>
                    </a:p>
                  </a:txBody>
                  <a:tcPr/>
                </a:tc>
                <a:tc>
                  <a:txBody>
                    <a:bodyPr/>
                    <a:lstStyle/>
                    <a:p>
                      <a:r>
                        <a:rPr lang="en-US" sz="1000"/>
                        <a:t>11.1%</a:t>
                      </a:r>
                    </a:p>
                  </a:txBody>
                  <a:tcPr/>
                </a:tc>
                <a:tc>
                  <a:txBody>
                    <a:bodyPr/>
                    <a:lstStyle/>
                    <a:p>
                      <a:r>
                        <a:rPr lang="en-US" sz="1000"/>
                        <a:t>6009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03498359"/>
                  </a:ext>
                </a:extLst>
              </a:tr>
              <a:tr h="370840">
                <a:tc>
                  <a:txBody>
                    <a:bodyPr/>
                    <a:lstStyle/>
                    <a:p>
                      <a:r>
                        <a:rPr lang="de-DE" sz="1000" b="1"/>
                        <a:t>Panorama - 2018-03-02 17:00:27</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70665</a:t>
                      </a:r>
                    </a:p>
                  </a:txBody>
                  <a:tcPr/>
                </a:tc>
                <a:tc>
                  <a:txBody>
                    <a:bodyPr/>
                    <a:lstStyle/>
                    <a:p>
                      <a:r>
                        <a:rPr lang="en-US" sz="1000"/>
                        <a:t>494458</a:t>
                      </a:r>
                    </a:p>
                  </a:txBody>
                  <a:tcPr/>
                </a:tc>
                <a:tc>
                  <a:txBody>
                    <a:bodyPr/>
                    <a:lstStyle/>
                    <a:p>
                      <a:r>
                        <a:rPr lang="en-US" sz="1000"/>
                        <a:t>14.3%</a:t>
                      </a:r>
                    </a:p>
                  </a:txBody>
                  <a:tcPr/>
                </a:tc>
                <a:tc>
                  <a:txBody>
                    <a:bodyPr/>
                    <a:lstStyle/>
                    <a:p>
                      <a:r>
                        <a:rPr lang="en-US" sz="1000"/>
                        <a:t>11126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28909639"/>
                  </a:ext>
                </a:extLst>
              </a:tr>
            </a:tbl>
          </a:graphicData>
        </a:graphic>
      </p:graphicFrame>
      <p:sp>
        <p:nvSpPr>
          <p:cNvPr id="4" name="Text Placeholder 3">
            <a:extLst>
              <a:ext uri="{FF2B5EF4-FFF2-40B4-BE49-F238E27FC236}">
                <a16:creationId xmlns:a16="http://schemas.microsoft.com/office/drawing/2014/main" id="{FFF04264-031A-4B54-A6D4-AA4D40314B4A}"/>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1071007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C626-CBAC-4E37-830B-438B031F7DC8}"/>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AD631531-7BC2-4F70-A95F-B139F98B17F5}"/>
              </a:ext>
            </a:extLst>
          </p:cNvPr>
          <p:cNvGraphicFramePr>
            <a:graphicFrameLocks noGrp="1"/>
          </p:cNvGraphicFramePr>
          <p:nvPr>
            <p:ph type="tbl" sz="quarter" idx="13"/>
            <p:extLst>
              <p:ext uri="{D42A27DB-BD31-4B8C-83A1-F6EECF244321}">
                <p14:modId xmlns:p14="http://schemas.microsoft.com/office/powerpoint/2010/main" val="2804735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2697062"/>
                    </a:ext>
                  </a:extLst>
                </a:gridCol>
                <a:gridCol w="822960">
                  <a:extLst>
                    <a:ext uri="{9D8B030D-6E8A-4147-A177-3AD203B41FA5}">
                      <a16:colId xmlns:a16="http://schemas.microsoft.com/office/drawing/2014/main" val="2975588561"/>
                    </a:ext>
                  </a:extLst>
                </a:gridCol>
                <a:gridCol w="822960">
                  <a:extLst>
                    <a:ext uri="{9D8B030D-6E8A-4147-A177-3AD203B41FA5}">
                      <a16:colId xmlns:a16="http://schemas.microsoft.com/office/drawing/2014/main" val="2032732917"/>
                    </a:ext>
                  </a:extLst>
                </a:gridCol>
                <a:gridCol w="822960">
                  <a:extLst>
                    <a:ext uri="{9D8B030D-6E8A-4147-A177-3AD203B41FA5}">
                      <a16:colId xmlns:a16="http://schemas.microsoft.com/office/drawing/2014/main" val="3262791063"/>
                    </a:ext>
                  </a:extLst>
                </a:gridCol>
                <a:gridCol w="822960">
                  <a:extLst>
                    <a:ext uri="{9D8B030D-6E8A-4147-A177-3AD203B41FA5}">
                      <a16:colId xmlns:a16="http://schemas.microsoft.com/office/drawing/2014/main" val="56376707"/>
                    </a:ext>
                  </a:extLst>
                </a:gridCol>
                <a:gridCol w="822960">
                  <a:extLst>
                    <a:ext uri="{9D8B030D-6E8A-4147-A177-3AD203B41FA5}">
                      <a16:colId xmlns:a16="http://schemas.microsoft.com/office/drawing/2014/main" val="58744897"/>
                    </a:ext>
                  </a:extLst>
                </a:gridCol>
                <a:gridCol w="822960">
                  <a:extLst>
                    <a:ext uri="{9D8B030D-6E8A-4147-A177-3AD203B41FA5}">
                      <a16:colId xmlns:a16="http://schemas.microsoft.com/office/drawing/2014/main" val="37450028"/>
                    </a:ext>
                  </a:extLst>
                </a:gridCol>
                <a:gridCol w="822960">
                  <a:extLst>
                    <a:ext uri="{9D8B030D-6E8A-4147-A177-3AD203B41FA5}">
                      <a16:colId xmlns:a16="http://schemas.microsoft.com/office/drawing/2014/main" val="413014761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788247062"/>
                  </a:ext>
                </a:extLst>
              </a:tr>
              <a:tr h="370840">
                <a:tc>
                  <a:txBody>
                    <a:bodyPr/>
                    <a:lstStyle/>
                    <a:p>
                      <a:r>
                        <a:rPr lang="de-DE" sz="1000" b="1"/>
                        <a:t>N-JOY - 2018-02-25 07:20:00</a:t>
                      </a:r>
                      <a:r>
                        <a:rPr lang="de-DE" sz="1000"/>
                        <a:t>
117% aller Facebook-Nutzer können dieses Rätsel nicht lösen 😜</a:t>
                      </a:r>
                      <a:endParaRPr lang="en-US" sz="1000"/>
                    </a:p>
                  </a:txBody>
                  <a:tcPr/>
                </a:tc>
                <a:tc>
                  <a:txBody>
                    <a:bodyPr/>
                    <a:lstStyle/>
                    <a:p>
                      <a:r>
                        <a:rPr lang="en-US" sz="1000"/>
                        <a:t>32.3%</a:t>
                      </a:r>
                    </a:p>
                  </a:txBody>
                  <a:tcPr/>
                </a:tc>
                <a:tc>
                  <a:txBody>
                    <a:bodyPr/>
                    <a:lstStyle/>
                    <a:p>
                      <a:r>
                        <a:rPr lang="en-US" sz="1000"/>
                        <a:t>25182</a:t>
                      </a:r>
                    </a:p>
                  </a:txBody>
                  <a:tcPr/>
                </a:tc>
                <a:tc>
                  <a:txBody>
                    <a:bodyPr/>
                    <a:lstStyle/>
                    <a:p>
                      <a:r>
                        <a:rPr lang="en-US" sz="1000"/>
                        <a:t>77958</a:t>
                      </a:r>
                    </a:p>
                  </a:txBody>
                  <a:tcPr/>
                </a:tc>
                <a:tc>
                  <a:txBody>
                    <a:bodyPr/>
                    <a:lstStyle/>
                    <a:p>
                      <a:r>
                        <a:rPr lang="en-US" sz="1000"/>
                        <a:t>59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93675967"/>
                  </a:ext>
                </a:extLst>
              </a:tr>
              <a:tr h="370840">
                <a:tc>
                  <a:txBody>
                    <a:bodyPr/>
                    <a:lstStyle/>
                    <a:p>
                      <a:r>
                        <a:rPr lang="de-DE" sz="1000" b="1"/>
                        <a:t>N-JOY - 2018-03-04 07:15:00</a:t>
                      </a:r>
                      <a:r>
                        <a:rPr lang="de-DE" sz="1000"/>
                        <a:t>
Guten Morgen! Kleines Musik-Rätsel zum Frühstück? 🎶🤔</a:t>
                      </a:r>
                      <a:endParaRPr lang="en-US" sz="1000"/>
                    </a:p>
                  </a:txBody>
                  <a:tcPr/>
                </a:tc>
                <a:tc>
                  <a:txBody>
                    <a:bodyPr/>
                    <a:lstStyle/>
                    <a:p>
                      <a:r>
                        <a:rPr lang="en-US" sz="1000"/>
                        <a:t>26.6%</a:t>
                      </a:r>
                    </a:p>
                  </a:txBody>
                  <a:tcPr/>
                </a:tc>
                <a:tc>
                  <a:txBody>
                    <a:bodyPr/>
                    <a:lstStyle/>
                    <a:p>
                      <a:r>
                        <a:rPr lang="en-US" sz="1000"/>
                        <a:t>8181</a:t>
                      </a:r>
                    </a:p>
                  </a:txBody>
                  <a:tcPr/>
                </a:tc>
                <a:tc>
                  <a:txBody>
                    <a:bodyPr/>
                    <a:lstStyle/>
                    <a:p>
                      <a:r>
                        <a:rPr lang="en-US" sz="1000"/>
                        <a:t>30786</a:t>
                      </a:r>
                    </a:p>
                  </a:txBody>
                  <a:tcPr/>
                </a:tc>
                <a:tc>
                  <a:txBody>
                    <a:bodyPr/>
                    <a:lstStyle/>
                    <a:p>
                      <a:r>
                        <a:rPr lang="en-US" sz="1000"/>
                        <a:t>18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1045270"/>
                  </a:ext>
                </a:extLst>
              </a:tr>
              <a:tr h="370840">
                <a:tc>
                  <a:txBody>
                    <a:bodyPr/>
                    <a:lstStyle/>
                    <a:p>
                      <a:r>
                        <a:rPr lang="de-DE" sz="1000" b="1"/>
                        <a:t>NDR.de - 2018-02-26 16:37:04</a:t>
                      </a:r>
                      <a:r>
                        <a:rPr lang="de-DE" sz="1000"/>
                        <a:t>
Erst Knall, dann Fall!</a:t>
                      </a:r>
                      <a:endParaRPr lang="en-US" sz="1000"/>
                    </a:p>
                  </a:txBody>
                  <a:tcPr/>
                </a:tc>
                <a:tc>
                  <a:txBody>
                    <a:bodyPr/>
                    <a:lstStyle/>
                    <a:p>
                      <a:r>
                        <a:rPr lang="en-US" sz="1000"/>
                        <a:t>19.5%</a:t>
                      </a:r>
                    </a:p>
                  </a:txBody>
                  <a:tcPr/>
                </a:tc>
                <a:tc>
                  <a:txBody>
                    <a:bodyPr/>
                    <a:lstStyle/>
                    <a:p>
                      <a:r>
                        <a:rPr lang="en-US" sz="1000"/>
                        <a:t>734</a:t>
                      </a:r>
                    </a:p>
                  </a:txBody>
                  <a:tcPr/>
                </a:tc>
                <a:tc>
                  <a:txBody>
                    <a:bodyPr/>
                    <a:lstStyle/>
                    <a:p>
                      <a:r>
                        <a:rPr lang="en-US" sz="1000"/>
                        <a:t>3770</a:t>
                      </a:r>
                    </a:p>
                  </a:txBody>
                  <a:tcPr/>
                </a:tc>
                <a:tc>
                  <a:txBody>
                    <a:bodyPr/>
                    <a:lstStyle/>
                    <a:p>
                      <a:r>
                        <a:rPr lang="en-US" sz="1000"/>
                        <a:t>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93878013"/>
                  </a:ext>
                </a:extLst>
              </a:tr>
              <a:tr h="370840">
                <a:tc>
                  <a:txBody>
                    <a:bodyPr/>
                    <a:lstStyle/>
                    <a:p>
                      <a:r>
                        <a:rPr lang="de-DE" sz="1000" b="1"/>
                        <a:t>Kulturjournal - 2018-02-23 08:55:40</a:t>
                      </a:r>
                      <a:r>
                        <a:rPr lang="de-DE" sz="1000"/>
                        <a:t>
Das ist unser Song für Lissabon beim Eurovision Song Contest Deutschland! Was sagt ihr?</a:t>
                      </a:r>
                      <a:endParaRPr lang="en-US" sz="1000"/>
                    </a:p>
                  </a:txBody>
                  <a:tcPr/>
                </a:tc>
                <a:tc>
                  <a:txBody>
                    <a:bodyPr/>
                    <a:lstStyle/>
                    <a:p>
                      <a:r>
                        <a:rPr lang="en-US" sz="1000"/>
                        <a:t>18.4%</a:t>
                      </a:r>
                    </a:p>
                  </a:txBody>
                  <a:tcPr/>
                </a:tc>
                <a:tc>
                  <a:txBody>
                    <a:bodyPr/>
                    <a:lstStyle/>
                    <a:p>
                      <a:r>
                        <a:rPr lang="en-US" sz="1000"/>
                        <a:t>323</a:t>
                      </a:r>
                    </a:p>
                  </a:txBody>
                  <a:tcPr/>
                </a:tc>
                <a:tc>
                  <a:txBody>
                    <a:bodyPr/>
                    <a:lstStyle/>
                    <a:p>
                      <a:r>
                        <a:rPr lang="en-US" sz="1000"/>
                        <a:t>1751</a:t>
                      </a:r>
                    </a:p>
                  </a:txBody>
                  <a:tcPr/>
                </a:tc>
                <a:tc>
                  <a:txBody>
                    <a:bodyPr/>
                    <a:lstStyle/>
                    <a:p>
                      <a:r>
                        <a:rPr lang="en-US" sz="1000"/>
                        <a:t>17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70808796"/>
                  </a:ext>
                </a:extLst>
              </a:tr>
              <a:tr h="370840">
                <a:tc>
                  <a:txBody>
                    <a:bodyPr/>
                    <a:lstStyle/>
                    <a:p>
                      <a:r>
                        <a:rPr lang="de-DE" sz="1000" b="1"/>
                        <a:t>NDR Niedersachsen - 2018-02-25 15:48:21</a:t>
                      </a:r>
                      <a:r>
                        <a:rPr lang="de-DE" sz="1000"/>
                        <a:t>
Schüsse, schreiende Passanten, ein Toter - zum Glück ist das alles nur eine Großübung der Polizei. 👮‍</a:t>
                      </a:r>
                      <a:endParaRPr lang="en-US" sz="1000"/>
                    </a:p>
                  </a:txBody>
                  <a:tcPr/>
                </a:tc>
                <a:tc>
                  <a:txBody>
                    <a:bodyPr/>
                    <a:lstStyle/>
                    <a:p>
                      <a:r>
                        <a:rPr lang="en-US" sz="1000"/>
                        <a:t>17.6%</a:t>
                      </a:r>
                    </a:p>
                  </a:txBody>
                  <a:tcPr/>
                </a:tc>
                <a:tc>
                  <a:txBody>
                    <a:bodyPr/>
                    <a:lstStyle/>
                    <a:p>
                      <a:r>
                        <a:rPr lang="en-US" sz="1000"/>
                        <a:t>37124</a:t>
                      </a:r>
                    </a:p>
                  </a:txBody>
                  <a:tcPr/>
                </a:tc>
                <a:tc>
                  <a:txBody>
                    <a:bodyPr/>
                    <a:lstStyle/>
                    <a:p>
                      <a:r>
                        <a:rPr lang="en-US" sz="1000"/>
                        <a:t>211368</a:t>
                      </a:r>
                    </a:p>
                  </a:txBody>
                  <a:tcPr/>
                </a:tc>
                <a:tc>
                  <a:txBody>
                    <a:bodyPr/>
                    <a:lstStyle/>
                    <a:p>
                      <a:r>
                        <a:rPr lang="en-US" sz="1000"/>
                        <a:t>1690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1101073"/>
                  </a:ext>
                </a:extLst>
              </a:tr>
            </a:tbl>
          </a:graphicData>
        </a:graphic>
      </p:graphicFrame>
      <p:sp>
        <p:nvSpPr>
          <p:cNvPr id="4" name="Text Placeholder 3">
            <a:extLst>
              <a:ext uri="{FF2B5EF4-FFF2-40B4-BE49-F238E27FC236}">
                <a16:creationId xmlns:a16="http://schemas.microsoft.com/office/drawing/2014/main" id="{FDBC63AE-FC4C-47FF-9C48-AA760AF36025}"/>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2322319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F859D-D641-4AA0-A844-F9A70A7A5450}"/>
              </a:ext>
            </a:extLst>
          </p:cNvPr>
          <p:cNvSpPr>
            <a:spLocks noGrp="1"/>
          </p:cNvSpPr>
          <p:nvPr>
            <p:ph type="title"/>
          </p:nvPr>
        </p:nvSpPr>
        <p:spPr/>
        <p:txBody>
          <a:bodyPr/>
          <a:lstStyle/>
          <a:p>
            <a:r>
              <a:rPr lang="de-DE"/>
              <a:t>Eigene Posts - I-Rate Aktive Nutzer-Flop - Export - 1 of 3</a:t>
            </a:r>
            <a:endParaRPr lang="en-US"/>
          </a:p>
        </p:txBody>
      </p:sp>
      <p:graphicFrame>
        <p:nvGraphicFramePr>
          <p:cNvPr id="5" name="Table Placeholder 4">
            <a:extLst>
              <a:ext uri="{FF2B5EF4-FFF2-40B4-BE49-F238E27FC236}">
                <a16:creationId xmlns:a16="http://schemas.microsoft.com/office/drawing/2014/main" id="{3CBAD15D-BECE-46F8-9148-42E47B11BBDA}"/>
              </a:ext>
            </a:extLst>
          </p:cNvPr>
          <p:cNvGraphicFramePr>
            <a:graphicFrameLocks noGrp="1"/>
          </p:cNvGraphicFramePr>
          <p:nvPr>
            <p:ph type="tbl" sz="quarter" idx="13"/>
            <p:extLst>
              <p:ext uri="{D42A27DB-BD31-4B8C-83A1-F6EECF244321}">
                <p14:modId xmlns:p14="http://schemas.microsoft.com/office/powerpoint/2010/main" val="1352079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79943104"/>
                    </a:ext>
                  </a:extLst>
                </a:gridCol>
                <a:gridCol w="822960">
                  <a:extLst>
                    <a:ext uri="{9D8B030D-6E8A-4147-A177-3AD203B41FA5}">
                      <a16:colId xmlns:a16="http://schemas.microsoft.com/office/drawing/2014/main" val="2874559977"/>
                    </a:ext>
                  </a:extLst>
                </a:gridCol>
                <a:gridCol w="822960">
                  <a:extLst>
                    <a:ext uri="{9D8B030D-6E8A-4147-A177-3AD203B41FA5}">
                      <a16:colId xmlns:a16="http://schemas.microsoft.com/office/drawing/2014/main" val="2884444236"/>
                    </a:ext>
                  </a:extLst>
                </a:gridCol>
                <a:gridCol w="822960">
                  <a:extLst>
                    <a:ext uri="{9D8B030D-6E8A-4147-A177-3AD203B41FA5}">
                      <a16:colId xmlns:a16="http://schemas.microsoft.com/office/drawing/2014/main" val="1143530255"/>
                    </a:ext>
                  </a:extLst>
                </a:gridCol>
                <a:gridCol w="822960">
                  <a:extLst>
                    <a:ext uri="{9D8B030D-6E8A-4147-A177-3AD203B41FA5}">
                      <a16:colId xmlns:a16="http://schemas.microsoft.com/office/drawing/2014/main" val="1973932962"/>
                    </a:ext>
                  </a:extLst>
                </a:gridCol>
                <a:gridCol w="822960">
                  <a:extLst>
                    <a:ext uri="{9D8B030D-6E8A-4147-A177-3AD203B41FA5}">
                      <a16:colId xmlns:a16="http://schemas.microsoft.com/office/drawing/2014/main" val="1924710242"/>
                    </a:ext>
                  </a:extLst>
                </a:gridCol>
                <a:gridCol w="822960">
                  <a:extLst>
                    <a:ext uri="{9D8B030D-6E8A-4147-A177-3AD203B41FA5}">
                      <a16:colId xmlns:a16="http://schemas.microsoft.com/office/drawing/2014/main" val="3035051496"/>
                    </a:ext>
                  </a:extLst>
                </a:gridCol>
                <a:gridCol w="822960">
                  <a:extLst>
                    <a:ext uri="{9D8B030D-6E8A-4147-A177-3AD203B41FA5}">
                      <a16:colId xmlns:a16="http://schemas.microsoft.com/office/drawing/2014/main" val="1088547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87032670"/>
                  </a:ext>
                </a:extLst>
              </a:tr>
            </a:tbl>
          </a:graphicData>
        </a:graphic>
      </p:graphicFrame>
      <p:sp>
        <p:nvSpPr>
          <p:cNvPr id="4" name="Text Placeholder 3">
            <a:extLst>
              <a:ext uri="{FF2B5EF4-FFF2-40B4-BE49-F238E27FC236}">
                <a16:creationId xmlns:a16="http://schemas.microsoft.com/office/drawing/2014/main" id="{35CD2524-2BC3-4FE8-A29B-9FF22090E9E5}"/>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275632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BF3EA-48C3-4B3C-B333-A050C1E8D787}"/>
              </a:ext>
            </a:extLst>
          </p:cNvPr>
          <p:cNvSpPr>
            <a:spLocks noGrp="1"/>
          </p:cNvSpPr>
          <p:nvPr>
            <p:ph type="title"/>
          </p:nvPr>
        </p:nvSpPr>
        <p:spPr/>
        <p:txBody>
          <a:bodyPr/>
          <a:lstStyle/>
          <a:p>
            <a:r>
              <a:rPr lang="de-DE"/>
              <a:t>Eigene Posts - I-Rate Aktive Nutzer-Flop - Export - 2 of 3</a:t>
            </a:r>
            <a:endParaRPr lang="en-US"/>
          </a:p>
        </p:txBody>
      </p:sp>
      <p:graphicFrame>
        <p:nvGraphicFramePr>
          <p:cNvPr id="5" name="Table Placeholder 4">
            <a:extLst>
              <a:ext uri="{FF2B5EF4-FFF2-40B4-BE49-F238E27FC236}">
                <a16:creationId xmlns:a16="http://schemas.microsoft.com/office/drawing/2014/main" id="{83AA0945-6681-49F1-A2AB-D6CCBF35BA85}"/>
              </a:ext>
            </a:extLst>
          </p:cNvPr>
          <p:cNvGraphicFramePr>
            <a:graphicFrameLocks noGrp="1"/>
          </p:cNvGraphicFramePr>
          <p:nvPr>
            <p:ph type="tbl" sz="quarter" idx="13"/>
            <p:extLst>
              <p:ext uri="{D42A27DB-BD31-4B8C-83A1-F6EECF244321}">
                <p14:modId xmlns:p14="http://schemas.microsoft.com/office/powerpoint/2010/main" val="1623892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03829305"/>
                    </a:ext>
                  </a:extLst>
                </a:gridCol>
                <a:gridCol w="822960">
                  <a:extLst>
                    <a:ext uri="{9D8B030D-6E8A-4147-A177-3AD203B41FA5}">
                      <a16:colId xmlns:a16="http://schemas.microsoft.com/office/drawing/2014/main" val="3336016847"/>
                    </a:ext>
                  </a:extLst>
                </a:gridCol>
                <a:gridCol w="822960">
                  <a:extLst>
                    <a:ext uri="{9D8B030D-6E8A-4147-A177-3AD203B41FA5}">
                      <a16:colId xmlns:a16="http://schemas.microsoft.com/office/drawing/2014/main" val="120761115"/>
                    </a:ext>
                  </a:extLst>
                </a:gridCol>
                <a:gridCol w="822960">
                  <a:extLst>
                    <a:ext uri="{9D8B030D-6E8A-4147-A177-3AD203B41FA5}">
                      <a16:colId xmlns:a16="http://schemas.microsoft.com/office/drawing/2014/main" val="3625996000"/>
                    </a:ext>
                  </a:extLst>
                </a:gridCol>
                <a:gridCol w="822960">
                  <a:extLst>
                    <a:ext uri="{9D8B030D-6E8A-4147-A177-3AD203B41FA5}">
                      <a16:colId xmlns:a16="http://schemas.microsoft.com/office/drawing/2014/main" val="4039250056"/>
                    </a:ext>
                  </a:extLst>
                </a:gridCol>
                <a:gridCol w="822960">
                  <a:extLst>
                    <a:ext uri="{9D8B030D-6E8A-4147-A177-3AD203B41FA5}">
                      <a16:colId xmlns:a16="http://schemas.microsoft.com/office/drawing/2014/main" val="336947368"/>
                    </a:ext>
                  </a:extLst>
                </a:gridCol>
                <a:gridCol w="822960">
                  <a:extLst>
                    <a:ext uri="{9D8B030D-6E8A-4147-A177-3AD203B41FA5}">
                      <a16:colId xmlns:a16="http://schemas.microsoft.com/office/drawing/2014/main" val="2931758275"/>
                    </a:ext>
                  </a:extLst>
                </a:gridCol>
                <a:gridCol w="822960">
                  <a:extLst>
                    <a:ext uri="{9D8B030D-6E8A-4147-A177-3AD203B41FA5}">
                      <a16:colId xmlns:a16="http://schemas.microsoft.com/office/drawing/2014/main" val="1131785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5902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2 - 2018-02-27 14:33:43</a:t>
                      </a:r>
                      <a:r>
                        <a:rPr kumimoji="0" lang="de-DE" sz="1000" b="0" i="0" u="none" strike="noStrike" kern="1200" cap="none" spc="0" normalizeH="0" baseline="0" noProof="0">
                          <a:ln>
                            <a:noFill/>
                          </a:ln>
                          <a:solidFill>
                            <a:prstClr val="black"/>
                          </a:solidFill>
                          <a:effectLst/>
                          <a:uLnTx/>
                          <a:uFillTx/>
                          <a:latin typeface="+mn-lt"/>
                          <a:ea typeface="+mn-ea"/>
                          <a:cs typeface="+mn-cs"/>
                        </a:rPr>
                        <a:t>
2017 war ein spannendes Jahr für den Newcomer HUGO HELMIG. Nachdem er mit seiner Single „Please Don’t Lie“ die dänischen Charts erklomm und Goldstatus erreichte, möchte er nun auch Deutschland erobern. 
Dass er bereits auf dem besten Wege dazu ist, zeigt sein zunehmender Erfolg in den deutschen Radiostationen: In den deutschen Airplay-Charts kletterte „Please Don’t Lie“ in den vergangenen Wochen immer höher, aktuell steht die Single auf Platz drei. Insgesamt wurde der Song über 2000 Mal auf Sendern bundesweit gespielt. HUGO HELMIG lässt sich vor allem durch Künstler wie Ed Sheeran und John Mayer inspirieren. 
Die dänische Presse verglich ihn mit dem kanadischen Popstar Shawn Mendes. Seine Debütsingle „Please Don’t Lie“ ist ein energischer Popsong geworden, in dem er mit der Selbsdarstellung in den sozialen Medien abrechnet. „Jeder versucht so zwanghaft, sein perfektes Leben in den sozialen Medien darzustellen, aber natürlich ist niemand perfekt! Es ist so schade, dass es mittlerweile normal geworden ist, sich selbst in dieser übermenschlichen Art und Weise zu präsentieren. „Please Don’t Lie“ ist eine kleine Erinnerung an jeden - vor allem auch an mich selbst“ Im Mai ist HUGO HELMIG erstmalig auf Tour in Deutschland.
Karten gibt es ab 25,90 Euro zzgl. Gebühren im Vorverkauf an allen bekannten Vorverkaufsstellen.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1240314"/>
                  </a:ext>
                </a:extLst>
              </a:tr>
            </a:tbl>
          </a:graphicData>
        </a:graphic>
      </p:graphicFrame>
      <p:sp>
        <p:nvSpPr>
          <p:cNvPr id="4" name="Text Placeholder 3">
            <a:extLst>
              <a:ext uri="{FF2B5EF4-FFF2-40B4-BE49-F238E27FC236}">
                <a16:creationId xmlns:a16="http://schemas.microsoft.com/office/drawing/2014/main" id="{6DF19AA3-1DC2-4BC3-A1AE-0A27EAE9E6E3}"/>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2524309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5DA8C-5908-4A55-9A2D-6990A809EEA0}"/>
              </a:ext>
            </a:extLst>
          </p:cNvPr>
          <p:cNvSpPr>
            <a:spLocks noGrp="1"/>
          </p:cNvSpPr>
          <p:nvPr>
            <p:ph type="title"/>
          </p:nvPr>
        </p:nvSpPr>
        <p:spPr/>
        <p:txBody>
          <a:bodyPr/>
          <a:lstStyle/>
          <a:p>
            <a:r>
              <a:rPr lang="de-DE"/>
              <a:t>Eigene Posts - I-Rate Aktive Nutzer-Flop - Export - 3 of 3</a:t>
            </a:r>
            <a:endParaRPr lang="en-US"/>
          </a:p>
        </p:txBody>
      </p:sp>
      <p:graphicFrame>
        <p:nvGraphicFramePr>
          <p:cNvPr id="5" name="Table Placeholder 4">
            <a:extLst>
              <a:ext uri="{FF2B5EF4-FFF2-40B4-BE49-F238E27FC236}">
                <a16:creationId xmlns:a16="http://schemas.microsoft.com/office/drawing/2014/main" id="{AA4A0F08-54FA-4D34-8833-744FEBC7B328}"/>
              </a:ext>
            </a:extLst>
          </p:cNvPr>
          <p:cNvGraphicFramePr>
            <a:graphicFrameLocks noGrp="1"/>
          </p:cNvGraphicFramePr>
          <p:nvPr>
            <p:ph type="tbl" sz="quarter" idx="13"/>
            <p:extLst>
              <p:ext uri="{D42A27DB-BD31-4B8C-83A1-F6EECF244321}">
                <p14:modId xmlns:p14="http://schemas.microsoft.com/office/powerpoint/2010/main" val="1948397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21337836"/>
                    </a:ext>
                  </a:extLst>
                </a:gridCol>
                <a:gridCol w="822960">
                  <a:extLst>
                    <a:ext uri="{9D8B030D-6E8A-4147-A177-3AD203B41FA5}">
                      <a16:colId xmlns:a16="http://schemas.microsoft.com/office/drawing/2014/main" val="185653092"/>
                    </a:ext>
                  </a:extLst>
                </a:gridCol>
                <a:gridCol w="822960">
                  <a:extLst>
                    <a:ext uri="{9D8B030D-6E8A-4147-A177-3AD203B41FA5}">
                      <a16:colId xmlns:a16="http://schemas.microsoft.com/office/drawing/2014/main" val="3704807583"/>
                    </a:ext>
                  </a:extLst>
                </a:gridCol>
                <a:gridCol w="822960">
                  <a:extLst>
                    <a:ext uri="{9D8B030D-6E8A-4147-A177-3AD203B41FA5}">
                      <a16:colId xmlns:a16="http://schemas.microsoft.com/office/drawing/2014/main" val="3140287910"/>
                    </a:ext>
                  </a:extLst>
                </a:gridCol>
                <a:gridCol w="822960">
                  <a:extLst>
                    <a:ext uri="{9D8B030D-6E8A-4147-A177-3AD203B41FA5}">
                      <a16:colId xmlns:a16="http://schemas.microsoft.com/office/drawing/2014/main" val="13006927"/>
                    </a:ext>
                  </a:extLst>
                </a:gridCol>
                <a:gridCol w="822960">
                  <a:extLst>
                    <a:ext uri="{9D8B030D-6E8A-4147-A177-3AD203B41FA5}">
                      <a16:colId xmlns:a16="http://schemas.microsoft.com/office/drawing/2014/main" val="1434516448"/>
                    </a:ext>
                  </a:extLst>
                </a:gridCol>
                <a:gridCol w="822960">
                  <a:extLst>
                    <a:ext uri="{9D8B030D-6E8A-4147-A177-3AD203B41FA5}">
                      <a16:colId xmlns:a16="http://schemas.microsoft.com/office/drawing/2014/main" val="1313192957"/>
                    </a:ext>
                  </a:extLst>
                </a:gridCol>
                <a:gridCol w="822960">
                  <a:extLst>
                    <a:ext uri="{9D8B030D-6E8A-4147-A177-3AD203B41FA5}">
                      <a16:colId xmlns:a16="http://schemas.microsoft.com/office/drawing/2014/main" val="1449846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7895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2 - 2018-03-04 17:50:59</a:t>
                      </a:r>
                      <a:r>
                        <a:rPr kumimoji="0" lang="de-DE" sz="1000" b="0" i="0" u="none" strike="noStrike" kern="1200" cap="none" spc="0" normalizeH="0" baseline="0" noProof="0">
                          <a:ln>
                            <a:noFill/>
                          </a:ln>
                          <a:solidFill>
                            <a:prstClr val="black"/>
                          </a:solidFill>
                          <a:effectLst/>
                          <a:uLnTx/>
                          <a:uFillTx/>
                          <a:latin typeface="+mn-lt"/>
                          <a:ea typeface="+mn-ea"/>
                          <a:cs typeface="+mn-cs"/>
                        </a:rPr>
                        <a:t>
Heide, wir kommen wieder! ❤️
25.000 Menschen kamen im vergangenen Jahr auf den Heider Marktplatz, um gemeinsam mit NDR 2 das Open-Air-Event "stars@ndr2 live in Heide" zu feiern. Am Sonnabend, 21. Juli 2018, sind wir zurück. Welche Künstler in diesem Jahr nach Heide kommen, wird noch bekannt gegeben. Der Eintritt ist natürlich wieder frei.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039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2 - 2018-02-23 21:38:26</a:t>
                      </a:r>
                      <a:r>
                        <a:rPr kumimoji="0" lang="de-DE" sz="1000" b="0" i="0" u="none" strike="noStrike" kern="1200" cap="none" spc="0" normalizeH="0" baseline="0" noProof="0">
                          <a:ln>
                            <a:noFill/>
                          </a:ln>
                          <a:solidFill>
                            <a:prstClr val="black"/>
                          </a:solidFill>
                          <a:effectLst/>
                          <a:uLnTx/>
                          <a:uFillTx/>
                          <a:latin typeface="+mn-lt"/>
                          <a:ea typeface="+mn-ea"/>
                          <a:cs typeface="+mn-cs"/>
                        </a:rPr>
                        <a:t>
Der 1. FSV Mainz 05 und VfL Wolfsburg trennen sich 1:1. #M05WOB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7080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2 - 2018-03-01 16:00:00</a:t>
                      </a:r>
                      <a:r>
                        <a:rPr kumimoji="0" lang="de-DE" sz="1000" b="0" i="0" u="none" strike="noStrike" kern="1200" cap="none" spc="0" normalizeH="0" baseline="0" noProof="0">
                          <a:ln>
                            <a:noFill/>
                          </a:ln>
                          <a:solidFill>
                            <a:prstClr val="black"/>
                          </a:solidFill>
                          <a:effectLst/>
                          <a:uLnTx/>
                          <a:uFillTx/>
                          <a:latin typeface="+mn-lt"/>
                          <a:ea typeface="+mn-ea"/>
                          <a:cs typeface="+mn-cs"/>
                        </a:rPr>
                        <a:t>
Die neue Folge des NDR 2 Fußball-Podcasts: ndr.de/einballfuerzwei ⚽ JETZT ABONNIEREN!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553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2 - 2018-02-19 17:30:00</a:t>
                      </a:r>
                      <a:r>
                        <a:rPr kumimoji="0" lang="de-DE" sz="1000" b="0" i="0" u="none" strike="noStrike" kern="1200" cap="none" spc="0" normalizeH="0" baseline="0" noProof="0">
                          <a:ln>
                            <a:noFill/>
                          </a:ln>
                          <a:solidFill>
                            <a:prstClr val="black"/>
                          </a:solidFill>
                          <a:effectLst/>
                          <a:uLnTx/>
                          <a:uFillTx/>
                          <a:latin typeface="+mn-lt"/>
                          <a:ea typeface="+mn-ea"/>
                          <a:cs typeface="+mn-cs"/>
                        </a:rPr>
                        <a:t>
Welche Lieblingslieder sollen wir euch im #NDR2Hitmix spielen?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9536494"/>
                  </a:ext>
                </a:extLst>
              </a:tr>
            </a:tbl>
          </a:graphicData>
        </a:graphic>
      </p:graphicFrame>
      <p:sp>
        <p:nvSpPr>
          <p:cNvPr id="4" name="Text Placeholder 3">
            <a:extLst>
              <a:ext uri="{FF2B5EF4-FFF2-40B4-BE49-F238E27FC236}">
                <a16:creationId xmlns:a16="http://schemas.microsoft.com/office/drawing/2014/main" id="{5749F321-59E7-4632-B89B-433B92B3A50F}"/>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3155106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AD9A2-2DD5-4B6C-8180-78CD3226C1DD}"/>
              </a:ext>
            </a:extLst>
          </p:cNvPr>
          <p:cNvSpPr>
            <a:spLocks noGrp="1"/>
          </p:cNvSpPr>
          <p:nvPr>
            <p:ph type="title"/>
          </p:nvPr>
        </p:nvSpPr>
        <p:spPr/>
        <p:txBody>
          <a:bodyPr/>
          <a:lstStyle/>
          <a:p>
            <a:r>
              <a:rPr lang="de-DE"/>
              <a:t>Eigene Post - Summe Interaktionen - Export</a:t>
            </a:r>
            <a:endParaRPr lang="en-US"/>
          </a:p>
        </p:txBody>
      </p:sp>
      <p:graphicFrame>
        <p:nvGraphicFramePr>
          <p:cNvPr id="5" name="Table Placeholder 4">
            <a:extLst>
              <a:ext uri="{FF2B5EF4-FFF2-40B4-BE49-F238E27FC236}">
                <a16:creationId xmlns:a16="http://schemas.microsoft.com/office/drawing/2014/main" id="{B933422A-C30B-43A8-B261-ED78C9AE1727}"/>
              </a:ext>
            </a:extLst>
          </p:cNvPr>
          <p:cNvGraphicFramePr>
            <a:graphicFrameLocks noGrp="1"/>
          </p:cNvGraphicFramePr>
          <p:nvPr>
            <p:ph type="tbl" sz="quarter" idx="13"/>
            <p:extLst>
              <p:ext uri="{D42A27DB-BD31-4B8C-83A1-F6EECF244321}">
                <p14:modId xmlns:p14="http://schemas.microsoft.com/office/powerpoint/2010/main" val="141602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97672788"/>
                    </a:ext>
                  </a:extLst>
                </a:gridCol>
                <a:gridCol w="822960">
                  <a:extLst>
                    <a:ext uri="{9D8B030D-6E8A-4147-A177-3AD203B41FA5}">
                      <a16:colId xmlns:a16="http://schemas.microsoft.com/office/drawing/2014/main" val="3488894691"/>
                    </a:ext>
                  </a:extLst>
                </a:gridCol>
                <a:gridCol w="822960">
                  <a:extLst>
                    <a:ext uri="{9D8B030D-6E8A-4147-A177-3AD203B41FA5}">
                      <a16:colId xmlns:a16="http://schemas.microsoft.com/office/drawing/2014/main" val="2911718330"/>
                    </a:ext>
                  </a:extLst>
                </a:gridCol>
                <a:gridCol w="822960">
                  <a:extLst>
                    <a:ext uri="{9D8B030D-6E8A-4147-A177-3AD203B41FA5}">
                      <a16:colId xmlns:a16="http://schemas.microsoft.com/office/drawing/2014/main" val="1935213517"/>
                    </a:ext>
                  </a:extLst>
                </a:gridCol>
                <a:gridCol w="822960">
                  <a:extLst>
                    <a:ext uri="{9D8B030D-6E8A-4147-A177-3AD203B41FA5}">
                      <a16:colId xmlns:a16="http://schemas.microsoft.com/office/drawing/2014/main" val="1744103750"/>
                    </a:ext>
                  </a:extLst>
                </a:gridCol>
                <a:gridCol w="822960">
                  <a:extLst>
                    <a:ext uri="{9D8B030D-6E8A-4147-A177-3AD203B41FA5}">
                      <a16:colId xmlns:a16="http://schemas.microsoft.com/office/drawing/2014/main" val="151142560"/>
                    </a:ext>
                  </a:extLst>
                </a:gridCol>
                <a:gridCol w="822960">
                  <a:extLst>
                    <a:ext uri="{9D8B030D-6E8A-4147-A177-3AD203B41FA5}">
                      <a16:colId xmlns:a16="http://schemas.microsoft.com/office/drawing/2014/main" val="4221241640"/>
                    </a:ext>
                  </a:extLst>
                </a:gridCol>
                <a:gridCol w="822960">
                  <a:extLst>
                    <a:ext uri="{9D8B030D-6E8A-4147-A177-3AD203B41FA5}">
                      <a16:colId xmlns:a16="http://schemas.microsoft.com/office/drawing/2014/main" val="4134737066"/>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178167535"/>
                  </a:ext>
                </a:extLst>
              </a:tr>
              <a:tr h="370840">
                <a:tc>
                  <a:txBody>
                    <a:bodyPr/>
                    <a:lstStyle/>
                    <a:p>
                      <a:r>
                        <a:rPr lang="de-DE" sz="1000" b="1"/>
                        <a:t>NDR Niedersachsen - 2018-02-28 15:30:00</a:t>
                      </a:r>
                      <a:r>
                        <a:rPr lang="de-DE" sz="1000"/>
                        <a:t>
Wie verwunschen liegt Schloss Marienburg im Schnee ❄️❄️ Von oben ist der Winter fast noch schöner!</a:t>
                      </a:r>
                      <a:endParaRPr lang="en-US" sz="1000"/>
                    </a:p>
                  </a:txBody>
                  <a:tcPr/>
                </a:tc>
                <a:tc>
                  <a:txBody>
                    <a:bodyPr/>
                    <a:lstStyle/>
                    <a:p>
                      <a:r>
                        <a:rPr lang="en-US" sz="1000"/>
                        <a:t>19650</a:t>
                      </a:r>
                    </a:p>
                  </a:txBody>
                  <a:tcPr/>
                </a:tc>
                <a:tc>
                  <a:txBody>
                    <a:bodyPr/>
                    <a:lstStyle/>
                    <a:p>
                      <a:r>
                        <a:rPr lang="en-US" sz="1000"/>
                        <a:t>16016</a:t>
                      </a:r>
                    </a:p>
                  </a:txBody>
                  <a:tcPr/>
                </a:tc>
                <a:tc>
                  <a:txBody>
                    <a:bodyPr/>
                    <a:lstStyle/>
                    <a:p>
                      <a:r>
                        <a:rPr lang="en-US" sz="1000"/>
                        <a:t>490</a:t>
                      </a:r>
                    </a:p>
                  </a:txBody>
                  <a:tcPr/>
                </a:tc>
                <a:tc>
                  <a:txBody>
                    <a:bodyPr/>
                    <a:lstStyle/>
                    <a:p>
                      <a:r>
                        <a:rPr lang="en-US" sz="1000"/>
                        <a:t>3144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76509027"/>
                  </a:ext>
                </a:extLst>
              </a:tr>
              <a:tr h="370840">
                <a:tc>
                  <a:txBody>
                    <a:bodyPr/>
                    <a:lstStyle/>
                    <a:p>
                      <a:r>
                        <a:rPr lang="de-DE" sz="1000" b="1"/>
                        <a:t>Extra 3 - 2018-03-02 18:12:03</a:t>
                      </a:r>
                      <a:r>
                        <a:rPr lang="de-DE" sz="1000"/>
                        <a:t>
Freitagabend: Partytime! Tanz den Trump mit mir!</a:t>
                      </a:r>
                      <a:endParaRPr lang="en-US" sz="1000"/>
                    </a:p>
                  </a:txBody>
                  <a:tcPr/>
                </a:tc>
                <a:tc>
                  <a:txBody>
                    <a:bodyPr/>
                    <a:lstStyle/>
                    <a:p>
                      <a:r>
                        <a:rPr lang="en-US" sz="1000"/>
                        <a:t>18404</a:t>
                      </a:r>
                    </a:p>
                  </a:txBody>
                  <a:tcPr/>
                </a:tc>
                <a:tc>
                  <a:txBody>
                    <a:bodyPr/>
                    <a:lstStyle/>
                    <a:p>
                      <a:r>
                        <a:rPr lang="en-US" sz="1000"/>
                        <a:t>12487</a:t>
                      </a:r>
                    </a:p>
                  </a:txBody>
                  <a:tcPr/>
                </a:tc>
                <a:tc>
                  <a:txBody>
                    <a:bodyPr/>
                    <a:lstStyle/>
                    <a:p>
                      <a:r>
                        <a:rPr lang="en-US" sz="1000"/>
                        <a:t>666</a:t>
                      </a:r>
                    </a:p>
                  </a:txBody>
                  <a:tcPr/>
                </a:tc>
                <a:tc>
                  <a:txBody>
                    <a:bodyPr/>
                    <a:lstStyle/>
                    <a:p>
                      <a:r>
                        <a:rPr lang="en-US" sz="1000"/>
                        <a:t>5251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99902561"/>
                  </a:ext>
                </a:extLst>
              </a:tr>
              <a:tr h="370840">
                <a:tc>
                  <a:txBody>
                    <a:bodyPr/>
                    <a:lstStyle/>
                    <a:p>
                      <a:r>
                        <a:rPr lang="de-DE" sz="1000" b="1"/>
                        <a:t>Extra 3 - 2018-03-01 10:45:55</a:t>
                      </a:r>
                      <a:r>
                        <a:rPr lang="de-DE" sz="1000"/>
                        <a:t>
Was sind Frauen für Quälgeister! Wollen dauernd Karriere machen und so. Haben wir etwa schon 2018?</a:t>
                      </a:r>
                      <a:endParaRPr lang="en-US" sz="1000"/>
                    </a:p>
                  </a:txBody>
                  <a:tcPr/>
                </a:tc>
                <a:tc>
                  <a:txBody>
                    <a:bodyPr/>
                    <a:lstStyle/>
                    <a:p>
                      <a:r>
                        <a:rPr lang="en-US" sz="1000"/>
                        <a:t>17277</a:t>
                      </a:r>
                    </a:p>
                  </a:txBody>
                  <a:tcPr/>
                </a:tc>
                <a:tc>
                  <a:txBody>
                    <a:bodyPr/>
                    <a:lstStyle/>
                    <a:p>
                      <a:r>
                        <a:rPr lang="en-US" sz="1000"/>
                        <a:t>11468</a:t>
                      </a:r>
                    </a:p>
                  </a:txBody>
                  <a:tcPr/>
                </a:tc>
                <a:tc>
                  <a:txBody>
                    <a:bodyPr/>
                    <a:lstStyle/>
                    <a:p>
                      <a:r>
                        <a:rPr lang="en-US" sz="1000"/>
                        <a:t>1709</a:t>
                      </a:r>
                    </a:p>
                  </a:txBody>
                  <a:tcPr/>
                </a:tc>
                <a:tc>
                  <a:txBody>
                    <a:bodyPr/>
                    <a:lstStyle/>
                    <a:p>
                      <a:r>
                        <a:rPr lang="en-US" sz="1000"/>
                        <a:t>4100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1565380"/>
                  </a:ext>
                </a:extLst>
              </a:tr>
              <a:tr h="370840">
                <a:tc>
                  <a:txBody>
                    <a:bodyPr/>
                    <a:lstStyle/>
                    <a:p>
                      <a:r>
                        <a:rPr lang="de-DE" sz="1000" b="1"/>
                        <a:t>N-JOY - 2018-02-21 13:26:40</a:t>
                      </a:r>
                      <a:r>
                        <a:rPr lang="de-DE" sz="1000"/>
                        <a:t>
Heute ist Tag der Muttersprache – feiern wir auch im Norden ⚓️😉</a:t>
                      </a:r>
                      <a:endParaRPr lang="en-US" sz="1000"/>
                    </a:p>
                  </a:txBody>
                  <a:tcPr/>
                </a:tc>
                <a:tc>
                  <a:txBody>
                    <a:bodyPr/>
                    <a:lstStyle/>
                    <a:p>
                      <a:r>
                        <a:rPr lang="en-US" sz="1000"/>
                        <a:t>17224</a:t>
                      </a:r>
                    </a:p>
                  </a:txBody>
                  <a:tcPr/>
                </a:tc>
                <a:tc>
                  <a:txBody>
                    <a:bodyPr/>
                    <a:lstStyle/>
                    <a:p>
                      <a:r>
                        <a:rPr lang="en-US" sz="1000"/>
                        <a:t>13827</a:t>
                      </a:r>
                    </a:p>
                  </a:txBody>
                  <a:tcPr/>
                </a:tc>
                <a:tc>
                  <a:txBody>
                    <a:bodyPr/>
                    <a:lstStyle/>
                    <a:p>
                      <a:r>
                        <a:rPr lang="en-US" sz="1000"/>
                        <a:t>469</a:t>
                      </a:r>
                    </a:p>
                  </a:txBody>
                  <a:tcPr/>
                </a:tc>
                <a:tc>
                  <a:txBody>
                    <a:bodyPr/>
                    <a:lstStyle/>
                    <a:p>
                      <a:r>
                        <a:rPr lang="en-US" sz="1000"/>
                        <a:t>2928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12178003"/>
                  </a:ext>
                </a:extLst>
              </a:tr>
              <a:tr h="370840">
                <a:tc>
                  <a:txBody>
                    <a:bodyPr/>
                    <a:lstStyle/>
                    <a:p>
                      <a:r>
                        <a:rPr lang="de-DE" sz="1000" b="1"/>
                        <a:t>Panorama - 2018-03-02 17:00:27</a:t>
                      </a:r>
                      <a:r>
                        <a:rPr lang="de-DE" sz="1000"/>
                        <a:t>
"Vom Holocaust haben wir nichts gewusst". Die Nachkriegs-Ausrede vieler Deutscher: eine Lebenslüge. Denn die Konzentrationslager befanden sich teilweise direkt nebenan.</a:t>
                      </a:r>
                      <a:endParaRPr lang="en-US" sz="1000"/>
                    </a:p>
                  </a:txBody>
                  <a:tcPr/>
                </a:tc>
                <a:tc>
                  <a:txBody>
                    <a:bodyPr/>
                    <a:lstStyle/>
                    <a:p>
                      <a:r>
                        <a:rPr lang="en-US" sz="1000"/>
                        <a:t>16555</a:t>
                      </a:r>
                    </a:p>
                  </a:txBody>
                  <a:tcPr/>
                </a:tc>
                <a:tc>
                  <a:txBody>
                    <a:bodyPr/>
                    <a:lstStyle/>
                    <a:p>
                      <a:r>
                        <a:rPr lang="en-US" sz="1000"/>
                        <a:t>11126</a:t>
                      </a:r>
                    </a:p>
                  </a:txBody>
                  <a:tcPr/>
                </a:tc>
                <a:tc>
                  <a:txBody>
                    <a:bodyPr/>
                    <a:lstStyle/>
                    <a:p>
                      <a:r>
                        <a:rPr lang="en-US" sz="1000"/>
                        <a:t>1412</a:t>
                      </a:r>
                    </a:p>
                  </a:txBody>
                  <a:tcPr/>
                </a:tc>
                <a:tc>
                  <a:txBody>
                    <a:bodyPr/>
                    <a:lstStyle/>
                    <a:p>
                      <a:r>
                        <a:rPr lang="en-US" sz="1000"/>
                        <a:t>4017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01439877"/>
                  </a:ext>
                </a:extLst>
              </a:tr>
            </a:tbl>
          </a:graphicData>
        </a:graphic>
      </p:graphicFrame>
      <p:sp>
        <p:nvSpPr>
          <p:cNvPr id="4" name="Text Placeholder 3">
            <a:extLst>
              <a:ext uri="{FF2B5EF4-FFF2-40B4-BE49-F238E27FC236}">
                <a16:creationId xmlns:a16="http://schemas.microsoft.com/office/drawing/2014/main" id="{E02B7711-8ED0-4583-B765-731307C16043}"/>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1318148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F7936-D446-423D-AD6D-726E161CB4E1}"/>
              </a:ext>
            </a:extLst>
          </p:cNvPr>
          <p:cNvSpPr>
            <a:spLocks noGrp="1"/>
          </p:cNvSpPr>
          <p:nvPr>
            <p:ph type="title"/>
          </p:nvPr>
        </p:nvSpPr>
        <p:spPr/>
        <p:txBody>
          <a:bodyPr/>
          <a:lstStyle/>
          <a:p>
            <a:r>
              <a:rPr lang="en-US"/>
              <a:t>Eigene Posts - Reaktionen - Export - 1 of 2</a:t>
            </a:r>
          </a:p>
        </p:txBody>
      </p:sp>
      <p:graphicFrame>
        <p:nvGraphicFramePr>
          <p:cNvPr id="5" name="Table Placeholder 4">
            <a:extLst>
              <a:ext uri="{FF2B5EF4-FFF2-40B4-BE49-F238E27FC236}">
                <a16:creationId xmlns:a16="http://schemas.microsoft.com/office/drawing/2014/main" id="{2A59D01E-BCEA-486C-8623-450F27DE80DD}"/>
              </a:ext>
            </a:extLst>
          </p:cNvPr>
          <p:cNvGraphicFramePr>
            <a:graphicFrameLocks noGrp="1"/>
          </p:cNvGraphicFramePr>
          <p:nvPr>
            <p:ph type="tbl" sz="quarter" idx="13"/>
            <p:extLst>
              <p:ext uri="{D42A27DB-BD31-4B8C-83A1-F6EECF244321}">
                <p14:modId xmlns:p14="http://schemas.microsoft.com/office/powerpoint/2010/main" val="4217198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862854942"/>
                    </a:ext>
                  </a:extLst>
                </a:gridCol>
                <a:gridCol w="822960">
                  <a:extLst>
                    <a:ext uri="{9D8B030D-6E8A-4147-A177-3AD203B41FA5}">
                      <a16:colId xmlns:a16="http://schemas.microsoft.com/office/drawing/2014/main" val="962637383"/>
                    </a:ext>
                  </a:extLst>
                </a:gridCol>
                <a:gridCol w="493776">
                  <a:extLst>
                    <a:ext uri="{9D8B030D-6E8A-4147-A177-3AD203B41FA5}">
                      <a16:colId xmlns:a16="http://schemas.microsoft.com/office/drawing/2014/main" val="4174791945"/>
                    </a:ext>
                  </a:extLst>
                </a:gridCol>
                <a:gridCol w="493776">
                  <a:extLst>
                    <a:ext uri="{9D8B030D-6E8A-4147-A177-3AD203B41FA5}">
                      <a16:colId xmlns:a16="http://schemas.microsoft.com/office/drawing/2014/main" val="1545458059"/>
                    </a:ext>
                  </a:extLst>
                </a:gridCol>
                <a:gridCol w="493776">
                  <a:extLst>
                    <a:ext uri="{9D8B030D-6E8A-4147-A177-3AD203B41FA5}">
                      <a16:colId xmlns:a16="http://schemas.microsoft.com/office/drawing/2014/main" val="596593320"/>
                    </a:ext>
                  </a:extLst>
                </a:gridCol>
                <a:gridCol w="493776">
                  <a:extLst>
                    <a:ext uri="{9D8B030D-6E8A-4147-A177-3AD203B41FA5}">
                      <a16:colId xmlns:a16="http://schemas.microsoft.com/office/drawing/2014/main" val="4059750125"/>
                    </a:ext>
                  </a:extLst>
                </a:gridCol>
                <a:gridCol w="493776">
                  <a:extLst>
                    <a:ext uri="{9D8B030D-6E8A-4147-A177-3AD203B41FA5}">
                      <a16:colId xmlns:a16="http://schemas.microsoft.com/office/drawing/2014/main" val="2026328083"/>
                    </a:ext>
                  </a:extLst>
                </a:gridCol>
                <a:gridCol w="493776">
                  <a:extLst>
                    <a:ext uri="{9D8B030D-6E8A-4147-A177-3AD203B41FA5}">
                      <a16:colId xmlns:a16="http://schemas.microsoft.com/office/drawing/2014/main" val="1814951131"/>
                    </a:ext>
                  </a:extLst>
                </a:gridCol>
                <a:gridCol w="493776">
                  <a:extLst>
                    <a:ext uri="{9D8B030D-6E8A-4147-A177-3AD203B41FA5}">
                      <a16:colId xmlns:a16="http://schemas.microsoft.com/office/drawing/2014/main" val="1554656669"/>
                    </a:ext>
                  </a:extLst>
                </a:gridCol>
                <a:gridCol w="493776">
                  <a:extLst>
                    <a:ext uri="{9D8B030D-6E8A-4147-A177-3AD203B41FA5}">
                      <a16:colId xmlns:a16="http://schemas.microsoft.com/office/drawing/2014/main" val="1739483369"/>
                    </a:ext>
                  </a:extLst>
                </a:gridCol>
                <a:gridCol w="493776">
                  <a:extLst>
                    <a:ext uri="{9D8B030D-6E8A-4147-A177-3AD203B41FA5}">
                      <a16:colId xmlns:a16="http://schemas.microsoft.com/office/drawing/2014/main" val="635621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87918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Niedersachsen - 2018-02-28 15:30:00</a:t>
                      </a:r>
                      <a:r>
                        <a:rPr kumimoji="0" lang="de-DE" sz="1000" b="0" i="0" u="none" strike="noStrike" kern="1200" cap="none" spc="0" normalizeH="0" baseline="0" noProof="0">
                          <a:ln>
                            <a:noFill/>
                          </a:ln>
                          <a:solidFill>
                            <a:prstClr val="black"/>
                          </a:solidFill>
                          <a:effectLst/>
                          <a:uLnTx/>
                          <a:uFillTx/>
                          <a:latin typeface="+mn-lt"/>
                          <a:ea typeface="+mn-ea"/>
                          <a:cs typeface="+mn-cs"/>
                        </a:rPr>
                        <a:t>
Wie verwunschen liegt Schloss Marienburg im Schnee ❄️❄️ Von oben ist der Winter fast noch schöner!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Schloss Marienburg von oben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867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N-JOY - 2018-02-21 13:26:40</a:t>
                      </a:r>
                      <a:r>
                        <a:rPr kumimoji="0" lang="de-DE" sz="1000" b="0" i="0" u="none" strike="noStrike" kern="1200" cap="none" spc="0" normalizeH="0" baseline="0" noProof="0">
                          <a:ln>
                            <a:noFill/>
                          </a:ln>
                          <a:solidFill>
                            <a:prstClr val="black"/>
                          </a:solidFill>
                          <a:effectLst/>
                          <a:uLnTx/>
                          <a:uFillTx/>
                          <a:latin typeface="+mn-lt"/>
                          <a:ea typeface="+mn-ea"/>
                          <a:cs typeface="+mn-cs"/>
                        </a:rPr>
                        <a:t>
Heute ist Tag der Muttersprache – feiern wir auch im Norden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233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3 - 2018-03-02 18:12:03</a:t>
                      </a:r>
                      <a:r>
                        <a:rPr kumimoji="0" lang="de-DE" sz="1000" b="0" i="0" u="none" strike="noStrike" kern="1200" cap="none" spc="0" normalizeH="0" baseline="0" noProof="0">
                          <a:ln>
                            <a:noFill/>
                          </a:ln>
                          <a:solidFill>
                            <a:prstClr val="black"/>
                          </a:solidFill>
                          <a:effectLst/>
                          <a:uLnTx/>
                          <a:uFillTx/>
                          <a:latin typeface="+mn-lt"/>
                          <a:ea typeface="+mn-ea"/>
                          <a:cs typeface="+mn-cs"/>
                        </a:rPr>
                        <a:t>
Freitagabend: Partytime! Tanz den Trump mit mir!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Dieser Hampelmann hier - Ein Song für Donald Trump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0222231"/>
                  </a:ext>
                </a:extLst>
              </a:tr>
            </a:tbl>
          </a:graphicData>
        </a:graphic>
      </p:graphicFrame>
      <p:sp>
        <p:nvSpPr>
          <p:cNvPr id="4" name="Text Placeholder 3">
            <a:extLst>
              <a:ext uri="{FF2B5EF4-FFF2-40B4-BE49-F238E27FC236}">
                <a16:creationId xmlns:a16="http://schemas.microsoft.com/office/drawing/2014/main" id="{D6C18551-D985-4943-9D18-34B1BDA896FF}"/>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3388590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1619C-9CD3-4796-A4E6-A41091BD02CB}"/>
              </a:ext>
            </a:extLst>
          </p:cNvPr>
          <p:cNvSpPr>
            <a:spLocks noGrp="1"/>
          </p:cNvSpPr>
          <p:nvPr>
            <p:ph type="title"/>
          </p:nvPr>
        </p:nvSpPr>
        <p:spPr/>
        <p:txBody>
          <a:bodyPr/>
          <a:lstStyle/>
          <a:p>
            <a:r>
              <a:rPr lang="en-US"/>
              <a:t>Eigene Posts - Reaktionen - Export - 2 of 2</a:t>
            </a:r>
          </a:p>
        </p:txBody>
      </p:sp>
      <p:graphicFrame>
        <p:nvGraphicFramePr>
          <p:cNvPr id="5" name="Table Placeholder 4">
            <a:extLst>
              <a:ext uri="{FF2B5EF4-FFF2-40B4-BE49-F238E27FC236}">
                <a16:creationId xmlns:a16="http://schemas.microsoft.com/office/drawing/2014/main" id="{8C1EA3D2-950D-460B-A456-B19507C7CFCF}"/>
              </a:ext>
            </a:extLst>
          </p:cNvPr>
          <p:cNvGraphicFramePr>
            <a:graphicFrameLocks noGrp="1"/>
          </p:cNvGraphicFramePr>
          <p:nvPr>
            <p:ph type="tbl" sz="quarter" idx="13"/>
            <p:extLst>
              <p:ext uri="{D42A27DB-BD31-4B8C-83A1-F6EECF244321}">
                <p14:modId xmlns:p14="http://schemas.microsoft.com/office/powerpoint/2010/main" val="2135903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725923910"/>
                    </a:ext>
                  </a:extLst>
                </a:gridCol>
                <a:gridCol w="822960">
                  <a:extLst>
                    <a:ext uri="{9D8B030D-6E8A-4147-A177-3AD203B41FA5}">
                      <a16:colId xmlns:a16="http://schemas.microsoft.com/office/drawing/2014/main" val="4249833793"/>
                    </a:ext>
                  </a:extLst>
                </a:gridCol>
                <a:gridCol w="493776">
                  <a:extLst>
                    <a:ext uri="{9D8B030D-6E8A-4147-A177-3AD203B41FA5}">
                      <a16:colId xmlns:a16="http://schemas.microsoft.com/office/drawing/2014/main" val="3501920903"/>
                    </a:ext>
                  </a:extLst>
                </a:gridCol>
                <a:gridCol w="493776">
                  <a:extLst>
                    <a:ext uri="{9D8B030D-6E8A-4147-A177-3AD203B41FA5}">
                      <a16:colId xmlns:a16="http://schemas.microsoft.com/office/drawing/2014/main" val="494585262"/>
                    </a:ext>
                  </a:extLst>
                </a:gridCol>
                <a:gridCol w="493776">
                  <a:extLst>
                    <a:ext uri="{9D8B030D-6E8A-4147-A177-3AD203B41FA5}">
                      <a16:colId xmlns:a16="http://schemas.microsoft.com/office/drawing/2014/main" val="3083796065"/>
                    </a:ext>
                  </a:extLst>
                </a:gridCol>
                <a:gridCol w="493776">
                  <a:extLst>
                    <a:ext uri="{9D8B030D-6E8A-4147-A177-3AD203B41FA5}">
                      <a16:colId xmlns:a16="http://schemas.microsoft.com/office/drawing/2014/main" val="3597491266"/>
                    </a:ext>
                  </a:extLst>
                </a:gridCol>
                <a:gridCol w="493776">
                  <a:extLst>
                    <a:ext uri="{9D8B030D-6E8A-4147-A177-3AD203B41FA5}">
                      <a16:colId xmlns:a16="http://schemas.microsoft.com/office/drawing/2014/main" val="2583126400"/>
                    </a:ext>
                  </a:extLst>
                </a:gridCol>
                <a:gridCol w="493776">
                  <a:extLst>
                    <a:ext uri="{9D8B030D-6E8A-4147-A177-3AD203B41FA5}">
                      <a16:colId xmlns:a16="http://schemas.microsoft.com/office/drawing/2014/main" val="3381701024"/>
                    </a:ext>
                  </a:extLst>
                </a:gridCol>
                <a:gridCol w="493776">
                  <a:extLst>
                    <a:ext uri="{9D8B030D-6E8A-4147-A177-3AD203B41FA5}">
                      <a16:colId xmlns:a16="http://schemas.microsoft.com/office/drawing/2014/main" val="1779705508"/>
                    </a:ext>
                  </a:extLst>
                </a:gridCol>
                <a:gridCol w="493776">
                  <a:extLst>
                    <a:ext uri="{9D8B030D-6E8A-4147-A177-3AD203B41FA5}">
                      <a16:colId xmlns:a16="http://schemas.microsoft.com/office/drawing/2014/main" val="2515193459"/>
                    </a:ext>
                  </a:extLst>
                </a:gridCol>
                <a:gridCol w="493776">
                  <a:extLst>
                    <a:ext uri="{9D8B030D-6E8A-4147-A177-3AD203B41FA5}">
                      <a16:colId xmlns:a16="http://schemas.microsoft.com/office/drawing/2014/main" val="2345757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72625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3 - 2018-02-23 21:44:40</a:t>
                      </a:r>
                      <a:r>
                        <a:rPr kumimoji="0" lang="de-DE" sz="1000" b="0" i="0" u="none" strike="noStrike" kern="1200" cap="none" spc="0" normalizeH="0" baseline="0" noProof="0">
                          <a:ln>
                            <a:noFill/>
                          </a:ln>
                          <a:solidFill>
                            <a:prstClr val="black"/>
                          </a:solidFill>
                          <a:effectLst/>
                          <a:uLnTx/>
                          <a:uFillTx/>
                          <a:latin typeface="+mn-lt"/>
                          <a:ea typeface="+mn-ea"/>
                          <a:cs typeface="+mn-cs"/>
                        </a:rPr>
                        <a:t>
Deutschland 2018: 
Von „Der deutsche Staat hat einen Rekordüberschuss von 36,6 Mrd. Euro erzielt“ zu „Die Schlangen vor den Tafeln werden länger“ braucht die Tagesschau knapp 90 Sekunden.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420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3 - 2018-03-01 10:45:55</a:t>
                      </a:r>
                      <a:r>
                        <a:rPr kumimoji="0" lang="de-DE" sz="1000" b="0" i="0" u="none" strike="noStrike" kern="1200" cap="none" spc="0" normalizeH="0" baseline="0" noProof="0">
                          <a:ln>
                            <a:noFill/>
                          </a:ln>
                          <a:solidFill>
                            <a:prstClr val="black"/>
                          </a:solidFill>
                          <a:effectLst/>
                          <a:uLnTx/>
                          <a:uFillTx/>
                          <a:latin typeface="+mn-lt"/>
                          <a:ea typeface="+mn-ea"/>
                          <a:cs typeface="+mn-cs"/>
                        </a:rPr>
                        <a:t>
Was sind Frauen für Quälgeister! Wollen dauernd Karriere machen und so. Haben wir etwa schon 2018?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Sozialreport: Das Problem "Frauen"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6893389"/>
                  </a:ext>
                </a:extLst>
              </a:tr>
            </a:tbl>
          </a:graphicData>
        </a:graphic>
      </p:graphicFrame>
      <p:sp>
        <p:nvSpPr>
          <p:cNvPr id="4" name="Text Placeholder 3">
            <a:extLst>
              <a:ext uri="{FF2B5EF4-FFF2-40B4-BE49-F238E27FC236}">
                <a16:creationId xmlns:a16="http://schemas.microsoft.com/office/drawing/2014/main" id="{6005AEC9-3267-4B77-AD38-47E858B5F761}"/>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2046025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C793-745D-498C-904A-19CCAD927DAD}"/>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E4598B1B-9D83-4DDF-A7A1-0A543AF35E13}"/>
              </a:ext>
            </a:extLst>
          </p:cNvPr>
          <p:cNvGraphicFramePr>
            <a:graphicFrameLocks noGrp="1"/>
          </p:cNvGraphicFramePr>
          <p:nvPr>
            <p:ph type="tbl" sz="quarter" idx="13"/>
            <p:extLst>
              <p:ext uri="{D42A27DB-BD31-4B8C-83A1-F6EECF244321}">
                <p14:modId xmlns:p14="http://schemas.microsoft.com/office/powerpoint/2010/main" val="3073108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59902584"/>
                    </a:ext>
                  </a:extLst>
                </a:gridCol>
                <a:gridCol w="493776">
                  <a:extLst>
                    <a:ext uri="{9D8B030D-6E8A-4147-A177-3AD203B41FA5}">
                      <a16:colId xmlns:a16="http://schemas.microsoft.com/office/drawing/2014/main" val="3812051121"/>
                    </a:ext>
                  </a:extLst>
                </a:gridCol>
                <a:gridCol w="411480">
                  <a:extLst>
                    <a:ext uri="{9D8B030D-6E8A-4147-A177-3AD203B41FA5}">
                      <a16:colId xmlns:a16="http://schemas.microsoft.com/office/drawing/2014/main" val="3563429804"/>
                    </a:ext>
                  </a:extLst>
                </a:gridCol>
                <a:gridCol w="411480">
                  <a:extLst>
                    <a:ext uri="{9D8B030D-6E8A-4147-A177-3AD203B41FA5}">
                      <a16:colId xmlns:a16="http://schemas.microsoft.com/office/drawing/2014/main" val="297776276"/>
                    </a:ext>
                  </a:extLst>
                </a:gridCol>
                <a:gridCol w="246888">
                  <a:extLst>
                    <a:ext uri="{9D8B030D-6E8A-4147-A177-3AD203B41FA5}">
                      <a16:colId xmlns:a16="http://schemas.microsoft.com/office/drawing/2014/main" val="1822532347"/>
                    </a:ext>
                  </a:extLst>
                </a:gridCol>
                <a:gridCol w="658368">
                  <a:extLst>
                    <a:ext uri="{9D8B030D-6E8A-4147-A177-3AD203B41FA5}">
                      <a16:colId xmlns:a16="http://schemas.microsoft.com/office/drawing/2014/main" val="3283137514"/>
                    </a:ext>
                  </a:extLst>
                </a:gridCol>
                <a:gridCol w="576072">
                  <a:extLst>
                    <a:ext uri="{9D8B030D-6E8A-4147-A177-3AD203B41FA5}">
                      <a16:colId xmlns:a16="http://schemas.microsoft.com/office/drawing/2014/main" val="860207750"/>
                    </a:ext>
                  </a:extLst>
                </a:gridCol>
                <a:gridCol w="576072">
                  <a:extLst>
                    <a:ext uri="{9D8B030D-6E8A-4147-A177-3AD203B41FA5}">
                      <a16:colId xmlns:a16="http://schemas.microsoft.com/office/drawing/2014/main" val="2573829268"/>
                    </a:ext>
                  </a:extLst>
                </a:gridCol>
                <a:gridCol w="411480">
                  <a:extLst>
                    <a:ext uri="{9D8B030D-6E8A-4147-A177-3AD203B41FA5}">
                      <a16:colId xmlns:a16="http://schemas.microsoft.com/office/drawing/2014/main" val="1645132889"/>
                    </a:ext>
                  </a:extLst>
                </a:gridCol>
                <a:gridCol w="658368">
                  <a:extLst>
                    <a:ext uri="{9D8B030D-6E8A-4147-A177-3AD203B41FA5}">
                      <a16:colId xmlns:a16="http://schemas.microsoft.com/office/drawing/2014/main" val="1022483786"/>
                    </a:ext>
                  </a:extLst>
                </a:gridCol>
                <a:gridCol w="329184">
                  <a:extLst>
                    <a:ext uri="{9D8B030D-6E8A-4147-A177-3AD203B41FA5}">
                      <a16:colId xmlns:a16="http://schemas.microsoft.com/office/drawing/2014/main" val="1209006823"/>
                    </a:ext>
                  </a:extLst>
                </a:gridCol>
                <a:gridCol w="493776">
                  <a:extLst>
                    <a:ext uri="{9D8B030D-6E8A-4147-A177-3AD203B41FA5}">
                      <a16:colId xmlns:a16="http://schemas.microsoft.com/office/drawing/2014/main" val="1367864587"/>
                    </a:ext>
                  </a:extLst>
                </a:gridCol>
                <a:gridCol w="329184">
                  <a:extLst>
                    <a:ext uri="{9D8B030D-6E8A-4147-A177-3AD203B41FA5}">
                      <a16:colId xmlns:a16="http://schemas.microsoft.com/office/drawing/2014/main" val="2492637814"/>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664680927"/>
                  </a:ext>
                </a:extLst>
              </a:tr>
              <a:tr h="370840">
                <a:tc>
                  <a:txBody>
                    <a:bodyPr/>
                    <a:lstStyle/>
                    <a:p>
                      <a:r>
                        <a:rPr lang="de-DE" sz="1000" b="1"/>
                        <a:t>Extra 3 - 2018-02-19 12:05:52</a:t>
                      </a:r>
                      <a:r>
                        <a:rPr lang="de-DE" sz="1000"/>
                        <a:t>
Die tägliche Portion Irrsinn. Sonst wäre die Welt auch gerade zu langweilig...</a:t>
                      </a:r>
                      <a:endParaRPr lang="en-US" sz="1000"/>
                    </a:p>
                  </a:txBody>
                  <a:tcPr/>
                </a:tc>
                <a:tc>
                  <a:txBody>
                    <a:bodyPr/>
                    <a:lstStyle/>
                    <a:p>
                      <a:r>
                        <a:rPr lang="en-US" sz="1000"/>
                        <a:t>367526</a:t>
                      </a:r>
                    </a:p>
                  </a:txBody>
                  <a:tcPr/>
                </a:tc>
                <a:tc>
                  <a:txBody>
                    <a:bodyPr/>
                    <a:lstStyle/>
                    <a:p>
                      <a:r>
                        <a:rPr lang="en-US" sz="1000"/>
                        <a:t>0</a:t>
                      </a:r>
                    </a:p>
                  </a:txBody>
                  <a:tcPr/>
                </a:tc>
                <a:tc>
                  <a:txBody>
                    <a:bodyPr/>
                    <a:lstStyle/>
                    <a:p>
                      <a:r>
                        <a:rPr lang="en-US" sz="1000"/>
                        <a:t>476077</a:t>
                      </a:r>
                    </a:p>
                  </a:txBody>
                  <a:tcPr/>
                </a:tc>
                <a:tc>
                  <a:txBody>
                    <a:bodyPr/>
                    <a:lstStyle/>
                    <a:p>
                      <a:r>
                        <a:rPr lang="en-US" sz="1000"/>
                        <a:t>02:52</a:t>
                      </a:r>
                    </a:p>
                  </a:txBody>
                  <a:tcPr/>
                </a:tc>
                <a:tc>
                  <a:txBody>
                    <a:bodyPr/>
                    <a:lstStyle/>
                    <a:p>
                      <a:r>
                        <a:rPr lang="en-US" sz="1000"/>
                        <a:t>25%</a:t>
                      </a:r>
                    </a:p>
                  </a:txBody>
                  <a:tcPr/>
                </a:tc>
                <a:tc>
                  <a:txBody>
                    <a:bodyPr/>
                    <a:lstStyle/>
                    <a:p>
                      <a:r>
                        <a:rPr lang="en-US" sz="1000"/>
                        <a:t>2080</a:t>
                      </a:r>
                    </a:p>
                  </a:txBody>
                  <a:tcPr/>
                </a:tc>
                <a:tc>
                  <a:txBody>
                    <a:bodyPr/>
                    <a:lstStyle/>
                    <a:p>
                      <a:r>
                        <a:rPr lang="en-US" sz="1000"/>
                        <a:t>267131</a:t>
                      </a:r>
                    </a:p>
                  </a:txBody>
                  <a:tcPr/>
                </a:tc>
                <a:tc>
                  <a:txBody>
                    <a:bodyPr/>
                    <a:lstStyle/>
                    <a:p>
                      <a:r>
                        <a:rPr lang="en-US" sz="1000"/>
                        <a:t>206866</a:t>
                      </a:r>
                    </a:p>
                  </a:txBody>
                  <a:tcPr/>
                </a:tc>
                <a:tc>
                  <a:txBody>
                    <a:bodyPr/>
                    <a:lstStyle/>
                    <a:p>
                      <a:r>
                        <a:rPr lang="en-US" sz="1000"/>
                        <a:t>848251</a:t>
                      </a:r>
                    </a:p>
                  </a:txBody>
                  <a:tcPr/>
                </a:tc>
                <a:tc>
                  <a:txBody>
                    <a:bodyPr/>
                    <a:lstStyle/>
                    <a:p>
                      <a:r>
                        <a:rPr lang="en-US" sz="1000"/>
                        <a:t>4450</a:t>
                      </a:r>
                    </a:p>
                  </a:txBody>
                  <a:tcPr/>
                </a:tc>
                <a:tc>
                  <a:txBody>
                    <a:bodyPr/>
                    <a:lstStyle/>
                    <a:p>
                      <a:r>
                        <a:rPr lang="en-US" sz="1000"/>
                        <a:t>3245</a:t>
                      </a:r>
                    </a:p>
                  </a:txBody>
                  <a:tcPr/>
                </a:tc>
                <a:tc>
                  <a:txBody>
                    <a:bodyPr/>
                    <a:lstStyle/>
                    <a:p>
                      <a:r>
                        <a:rPr lang="en-US" sz="1000"/>
                        <a:t>2693</a:t>
                      </a:r>
                    </a:p>
                  </a:txBody>
                  <a:tcPr/>
                </a:tc>
                <a:extLst>
                  <a:ext uri="{0D108BD9-81ED-4DB2-BD59-A6C34878D82A}">
                    <a16:rowId xmlns:a16="http://schemas.microsoft.com/office/drawing/2014/main" val="1374490849"/>
                  </a:ext>
                </a:extLst>
              </a:tr>
              <a:tr h="370840">
                <a:tc>
                  <a:txBody>
                    <a:bodyPr/>
                    <a:lstStyle/>
                    <a:p>
                      <a:r>
                        <a:rPr lang="de-DE" sz="1000" b="1"/>
                        <a:t>Extra 3 - 2018-03-01 10:45:55</a:t>
                      </a:r>
                      <a:r>
                        <a:rPr lang="de-DE" sz="1000"/>
                        <a:t>
Was sind Frauen für Quälgeister! Wollen dauernd Karriere machen und so. Haben wir etwa schon 2018?</a:t>
                      </a:r>
                      <a:endParaRPr lang="en-US" sz="1000"/>
                    </a:p>
                  </a:txBody>
                  <a:tcPr/>
                </a:tc>
                <a:tc>
                  <a:txBody>
                    <a:bodyPr/>
                    <a:lstStyle/>
                    <a:p>
                      <a:r>
                        <a:rPr lang="en-US" sz="1000"/>
                        <a:t>289387</a:t>
                      </a:r>
                    </a:p>
                  </a:txBody>
                  <a:tcPr/>
                </a:tc>
                <a:tc>
                  <a:txBody>
                    <a:bodyPr/>
                    <a:lstStyle/>
                    <a:p>
                      <a:r>
                        <a:rPr lang="en-US" sz="1000"/>
                        <a:t>0</a:t>
                      </a:r>
                    </a:p>
                  </a:txBody>
                  <a:tcPr/>
                </a:tc>
                <a:tc>
                  <a:txBody>
                    <a:bodyPr/>
                    <a:lstStyle/>
                    <a:p>
                      <a:r>
                        <a:rPr lang="en-US" sz="1000"/>
                        <a:t>521330</a:t>
                      </a:r>
                    </a:p>
                  </a:txBody>
                  <a:tcPr/>
                </a:tc>
                <a:tc>
                  <a:txBody>
                    <a:bodyPr/>
                    <a:lstStyle/>
                    <a:p>
                      <a:r>
                        <a:rPr lang="en-US" sz="1000"/>
                        <a:t>02:03</a:t>
                      </a:r>
                    </a:p>
                  </a:txBody>
                  <a:tcPr/>
                </a:tc>
                <a:tc>
                  <a:txBody>
                    <a:bodyPr/>
                    <a:lstStyle/>
                    <a:p>
                      <a:r>
                        <a:rPr lang="en-US" sz="1000"/>
                        <a:t>18%</a:t>
                      </a:r>
                    </a:p>
                  </a:txBody>
                  <a:tcPr/>
                </a:tc>
                <a:tc>
                  <a:txBody>
                    <a:bodyPr/>
                    <a:lstStyle/>
                    <a:p>
                      <a:r>
                        <a:rPr lang="en-US" sz="1000"/>
                        <a:t>85721</a:t>
                      </a:r>
                    </a:p>
                  </a:txBody>
                  <a:tcPr/>
                </a:tc>
                <a:tc>
                  <a:txBody>
                    <a:bodyPr/>
                    <a:lstStyle/>
                    <a:p>
                      <a:r>
                        <a:rPr lang="en-US" sz="1000"/>
                        <a:t>217984</a:t>
                      </a:r>
                    </a:p>
                  </a:txBody>
                  <a:tcPr/>
                </a:tc>
                <a:tc>
                  <a:txBody>
                    <a:bodyPr/>
                    <a:lstStyle/>
                    <a:p>
                      <a:r>
                        <a:rPr lang="en-US" sz="1000"/>
                        <a:t>217625</a:t>
                      </a:r>
                    </a:p>
                  </a:txBody>
                  <a:tcPr/>
                </a:tc>
                <a:tc>
                  <a:txBody>
                    <a:bodyPr/>
                    <a:lstStyle/>
                    <a:p>
                      <a:r>
                        <a:rPr lang="en-US" sz="1000"/>
                        <a:t>1044370</a:t>
                      </a:r>
                    </a:p>
                  </a:txBody>
                  <a:tcPr/>
                </a:tc>
                <a:tc>
                  <a:txBody>
                    <a:bodyPr/>
                    <a:lstStyle/>
                    <a:p>
                      <a:r>
                        <a:rPr lang="en-US" sz="1000"/>
                        <a:t>7408</a:t>
                      </a:r>
                    </a:p>
                  </a:txBody>
                  <a:tcPr/>
                </a:tc>
                <a:tc>
                  <a:txBody>
                    <a:bodyPr/>
                    <a:lstStyle/>
                    <a:p>
                      <a:r>
                        <a:rPr lang="en-US" sz="1000"/>
                        <a:t>3609</a:t>
                      </a:r>
                    </a:p>
                  </a:txBody>
                  <a:tcPr/>
                </a:tc>
                <a:tc>
                  <a:txBody>
                    <a:bodyPr/>
                    <a:lstStyle/>
                    <a:p>
                      <a:r>
                        <a:rPr lang="en-US" sz="1000"/>
                        <a:t>5365</a:t>
                      </a:r>
                    </a:p>
                  </a:txBody>
                  <a:tcPr/>
                </a:tc>
                <a:extLst>
                  <a:ext uri="{0D108BD9-81ED-4DB2-BD59-A6C34878D82A}">
                    <a16:rowId xmlns:a16="http://schemas.microsoft.com/office/drawing/2014/main" val="2686790918"/>
                  </a:ext>
                </a:extLst>
              </a:tr>
              <a:tr h="370840">
                <a:tc>
                  <a:txBody>
                    <a:bodyPr/>
                    <a:lstStyle/>
                    <a:p>
                      <a:r>
                        <a:rPr lang="de-DE" sz="1000" b="1"/>
                        <a:t>Extra 3 - 2018-02-26 09:37:46</a:t>
                      </a:r>
                      <a:r>
                        <a:rPr lang="de-DE" sz="1000"/>
                        <a:t>
Ausgleichsflächen sind eine faire Sache. Aber muss nicht auch die Fläche der Ausgleichsfläche ausgeglichen werden?</a:t>
                      </a:r>
                      <a:endParaRPr lang="en-US" sz="1000"/>
                    </a:p>
                  </a:txBody>
                  <a:tcPr/>
                </a:tc>
                <a:tc>
                  <a:txBody>
                    <a:bodyPr/>
                    <a:lstStyle/>
                    <a:p>
                      <a:r>
                        <a:rPr lang="en-US" sz="1000"/>
                        <a:t>259778</a:t>
                      </a:r>
                    </a:p>
                  </a:txBody>
                  <a:tcPr/>
                </a:tc>
                <a:tc>
                  <a:txBody>
                    <a:bodyPr/>
                    <a:lstStyle/>
                    <a:p>
                      <a:r>
                        <a:rPr lang="en-US" sz="1000"/>
                        <a:t>0</a:t>
                      </a:r>
                    </a:p>
                  </a:txBody>
                  <a:tcPr/>
                </a:tc>
                <a:tc>
                  <a:txBody>
                    <a:bodyPr/>
                    <a:lstStyle/>
                    <a:p>
                      <a:r>
                        <a:rPr lang="en-US" sz="1000"/>
                        <a:t>382274</a:t>
                      </a:r>
                    </a:p>
                  </a:txBody>
                  <a:tcPr/>
                </a:tc>
                <a:tc>
                  <a:txBody>
                    <a:bodyPr/>
                    <a:lstStyle/>
                    <a:p>
                      <a:r>
                        <a:rPr lang="en-US" sz="1000"/>
                        <a:t>02:00</a:t>
                      </a:r>
                    </a:p>
                  </a:txBody>
                  <a:tcPr/>
                </a:tc>
                <a:tc>
                  <a:txBody>
                    <a:bodyPr/>
                    <a:lstStyle/>
                    <a:p>
                      <a:r>
                        <a:rPr lang="en-US" sz="1000"/>
                        <a:t>21%</a:t>
                      </a:r>
                    </a:p>
                  </a:txBody>
                  <a:tcPr/>
                </a:tc>
                <a:tc>
                  <a:txBody>
                    <a:bodyPr/>
                    <a:lstStyle/>
                    <a:p>
                      <a:r>
                        <a:rPr lang="en-US" sz="1000"/>
                        <a:t>15988</a:t>
                      </a:r>
                    </a:p>
                  </a:txBody>
                  <a:tcPr/>
                </a:tc>
                <a:tc>
                  <a:txBody>
                    <a:bodyPr/>
                    <a:lstStyle/>
                    <a:p>
                      <a:r>
                        <a:rPr lang="en-US" sz="1000"/>
                        <a:t>172841</a:t>
                      </a:r>
                    </a:p>
                  </a:txBody>
                  <a:tcPr/>
                </a:tc>
                <a:tc>
                  <a:txBody>
                    <a:bodyPr/>
                    <a:lstStyle/>
                    <a:p>
                      <a:r>
                        <a:rPr lang="en-US" sz="1000"/>
                        <a:t>193445</a:t>
                      </a:r>
                    </a:p>
                  </a:txBody>
                  <a:tcPr/>
                </a:tc>
                <a:tc>
                  <a:txBody>
                    <a:bodyPr/>
                    <a:lstStyle/>
                    <a:p>
                      <a:r>
                        <a:rPr lang="en-US" sz="1000"/>
                        <a:t>763303</a:t>
                      </a:r>
                    </a:p>
                  </a:txBody>
                  <a:tcPr/>
                </a:tc>
                <a:tc>
                  <a:txBody>
                    <a:bodyPr/>
                    <a:lstStyle/>
                    <a:p>
                      <a:r>
                        <a:rPr lang="en-US" sz="1000"/>
                        <a:t>3110</a:t>
                      </a:r>
                    </a:p>
                  </a:txBody>
                  <a:tcPr/>
                </a:tc>
                <a:tc>
                  <a:txBody>
                    <a:bodyPr/>
                    <a:lstStyle/>
                    <a:p>
                      <a:r>
                        <a:rPr lang="en-US" sz="1000"/>
                        <a:t>2316</a:t>
                      </a:r>
                    </a:p>
                  </a:txBody>
                  <a:tcPr/>
                </a:tc>
                <a:tc>
                  <a:txBody>
                    <a:bodyPr/>
                    <a:lstStyle/>
                    <a:p>
                      <a:r>
                        <a:rPr lang="en-US" sz="1000"/>
                        <a:t>2969</a:t>
                      </a:r>
                    </a:p>
                  </a:txBody>
                  <a:tcPr/>
                </a:tc>
                <a:extLst>
                  <a:ext uri="{0D108BD9-81ED-4DB2-BD59-A6C34878D82A}">
                    <a16:rowId xmlns:a16="http://schemas.microsoft.com/office/drawing/2014/main" val="2495221758"/>
                  </a:ext>
                </a:extLst>
              </a:tr>
              <a:tr h="370840">
                <a:tc>
                  <a:txBody>
                    <a:bodyPr/>
                    <a:lstStyle/>
                    <a:p>
                      <a:r>
                        <a:rPr lang="de-DE" sz="1000" b="1"/>
                        <a:t>Extra 3 - 2018-03-02 18:12:03</a:t>
                      </a:r>
                      <a:r>
                        <a:rPr lang="de-DE" sz="1000"/>
                        <a:t>
Freitagabend: Partytime! Tanz den Trump mit mir!</a:t>
                      </a:r>
                      <a:endParaRPr lang="en-US" sz="1000"/>
                    </a:p>
                  </a:txBody>
                  <a:tcPr/>
                </a:tc>
                <a:tc>
                  <a:txBody>
                    <a:bodyPr/>
                    <a:lstStyle/>
                    <a:p>
                      <a:r>
                        <a:rPr lang="en-US" sz="1000"/>
                        <a:t>258462</a:t>
                      </a:r>
                    </a:p>
                  </a:txBody>
                  <a:tcPr/>
                </a:tc>
                <a:tc>
                  <a:txBody>
                    <a:bodyPr/>
                    <a:lstStyle/>
                    <a:p>
                      <a:r>
                        <a:rPr lang="en-US" sz="1000"/>
                        <a:t>0</a:t>
                      </a:r>
                    </a:p>
                  </a:txBody>
                  <a:tcPr/>
                </a:tc>
                <a:tc>
                  <a:txBody>
                    <a:bodyPr/>
                    <a:lstStyle/>
                    <a:p>
                      <a:r>
                        <a:rPr lang="en-US" sz="1000"/>
                        <a:t>407618</a:t>
                      </a:r>
                    </a:p>
                  </a:txBody>
                  <a:tcPr/>
                </a:tc>
                <a:tc>
                  <a:txBody>
                    <a:bodyPr/>
                    <a:lstStyle/>
                    <a:p>
                      <a:r>
                        <a:rPr lang="en-US" sz="1000"/>
                        <a:t>01:18</a:t>
                      </a:r>
                    </a:p>
                  </a:txBody>
                  <a:tcPr/>
                </a:tc>
                <a:tc>
                  <a:txBody>
                    <a:bodyPr/>
                    <a:lstStyle/>
                    <a:p>
                      <a:r>
                        <a:rPr lang="en-US" sz="1000"/>
                        <a:t>24%</a:t>
                      </a:r>
                    </a:p>
                  </a:txBody>
                  <a:tcPr/>
                </a:tc>
                <a:tc>
                  <a:txBody>
                    <a:bodyPr/>
                    <a:lstStyle/>
                    <a:p>
                      <a:r>
                        <a:rPr lang="en-US" sz="1000"/>
                        <a:t>0</a:t>
                      </a:r>
                    </a:p>
                  </a:txBody>
                  <a:tcPr/>
                </a:tc>
                <a:tc>
                  <a:txBody>
                    <a:bodyPr/>
                    <a:lstStyle/>
                    <a:p>
                      <a:r>
                        <a:rPr lang="en-US" sz="1000"/>
                        <a:t>197712</a:t>
                      </a:r>
                    </a:p>
                  </a:txBody>
                  <a:tcPr/>
                </a:tc>
                <a:tc>
                  <a:txBody>
                    <a:bodyPr/>
                    <a:lstStyle/>
                    <a:p>
                      <a:r>
                        <a:rPr lang="en-US" sz="1000"/>
                        <a:t>209906</a:t>
                      </a:r>
                    </a:p>
                  </a:txBody>
                  <a:tcPr/>
                </a:tc>
                <a:tc>
                  <a:txBody>
                    <a:bodyPr/>
                    <a:lstStyle/>
                    <a:p>
                      <a:r>
                        <a:rPr lang="en-US" sz="1000"/>
                        <a:t>807210</a:t>
                      </a:r>
                    </a:p>
                  </a:txBody>
                  <a:tcPr/>
                </a:tc>
                <a:tc>
                  <a:txBody>
                    <a:bodyPr/>
                    <a:lstStyle/>
                    <a:p>
                      <a:r>
                        <a:rPr lang="en-US" sz="1000"/>
                        <a:t>8794</a:t>
                      </a:r>
                    </a:p>
                  </a:txBody>
                  <a:tcPr/>
                </a:tc>
                <a:tc>
                  <a:txBody>
                    <a:bodyPr/>
                    <a:lstStyle/>
                    <a:p>
                      <a:r>
                        <a:rPr lang="en-US" sz="1000"/>
                        <a:t>1362</a:t>
                      </a:r>
                    </a:p>
                  </a:txBody>
                  <a:tcPr/>
                </a:tc>
                <a:tc>
                  <a:txBody>
                    <a:bodyPr/>
                    <a:lstStyle/>
                    <a:p>
                      <a:r>
                        <a:rPr lang="en-US" sz="1000"/>
                        <a:t>5292</a:t>
                      </a:r>
                    </a:p>
                  </a:txBody>
                  <a:tcPr/>
                </a:tc>
                <a:extLst>
                  <a:ext uri="{0D108BD9-81ED-4DB2-BD59-A6C34878D82A}">
                    <a16:rowId xmlns:a16="http://schemas.microsoft.com/office/drawing/2014/main" val="789013187"/>
                  </a:ext>
                </a:extLst>
              </a:tr>
              <a:tr h="370840">
                <a:tc>
                  <a:txBody>
                    <a:bodyPr/>
                    <a:lstStyle/>
                    <a:p>
                      <a:r>
                        <a:rPr lang="de-DE" sz="1000" b="1"/>
                        <a:t>Extra 3 - 2018-03-01 18:24:36</a:t>
                      </a:r>
                      <a:r>
                        <a:rPr lang="de-DE" sz="1000"/>
                        <a:t>
Egal ob Diesel oder Benziner. In Husum gibt´s Fahrverbote für alle!</a:t>
                      </a:r>
                      <a:endParaRPr lang="en-US" sz="1000"/>
                    </a:p>
                  </a:txBody>
                  <a:tcPr/>
                </a:tc>
                <a:tc>
                  <a:txBody>
                    <a:bodyPr/>
                    <a:lstStyle/>
                    <a:p>
                      <a:r>
                        <a:rPr lang="en-US" sz="1000"/>
                        <a:t>204812</a:t>
                      </a:r>
                    </a:p>
                  </a:txBody>
                  <a:tcPr/>
                </a:tc>
                <a:tc>
                  <a:txBody>
                    <a:bodyPr/>
                    <a:lstStyle/>
                    <a:p>
                      <a:r>
                        <a:rPr lang="en-US" sz="1000"/>
                        <a:t>0</a:t>
                      </a:r>
                    </a:p>
                  </a:txBody>
                  <a:tcPr/>
                </a:tc>
                <a:tc>
                  <a:txBody>
                    <a:bodyPr/>
                    <a:lstStyle/>
                    <a:p>
                      <a:r>
                        <a:rPr lang="en-US" sz="1000"/>
                        <a:t>356226</a:t>
                      </a:r>
                    </a:p>
                  </a:txBody>
                  <a:tcPr/>
                </a:tc>
                <a:tc>
                  <a:txBody>
                    <a:bodyPr/>
                    <a:lstStyle/>
                    <a:p>
                      <a:r>
                        <a:rPr lang="en-US" sz="1000"/>
                        <a:t>02:16</a:t>
                      </a:r>
                    </a:p>
                  </a:txBody>
                  <a:tcPr/>
                </a:tc>
                <a:tc>
                  <a:txBody>
                    <a:bodyPr/>
                    <a:lstStyle/>
                    <a:p>
                      <a:r>
                        <a:rPr lang="en-US" sz="1000"/>
                        <a:t>18%</a:t>
                      </a:r>
                    </a:p>
                  </a:txBody>
                  <a:tcPr/>
                </a:tc>
                <a:tc>
                  <a:txBody>
                    <a:bodyPr/>
                    <a:lstStyle/>
                    <a:p>
                      <a:r>
                        <a:rPr lang="en-US" sz="1000"/>
                        <a:t>47057</a:t>
                      </a:r>
                    </a:p>
                  </a:txBody>
                  <a:tcPr/>
                </a:tc>
                <a:tc>
                  <a:txBody>
                    <a:bodyPr/>
                    <a:lstStyle/>
                    <a:p>
                      <a:r>
                        <a:rPr lang="en-US" sz="1000"/>
                        <a:t>201985</a:t>
                      </a:r>
                    </a:p>
                  </a:txBody>
                  <a:tcPr/>
                </a:tc>
                <a:tc>
                  <a:txBody>
                    <a:bodyPr/>
                    <a:lstStyle/>
                    <a:p>
                      <a:r>
                        <a:rPr lang="en-US" sz="1000"/>
                        <a:t>107243</a:t>
                      </a:r>
                    </a:p>
                  </a:txBody>
                  <a:tcPr/>
                </a:tc>
                <a:tc>
                  <a:txBody>
                    <a:bodyPr/>
                    <a:lstStyle/>
                    <a:p>
                      <a:r>
                        <a:rPr lang="en-US" sz="1000"/>
                        <a:t>817697</a:t>
                      </a:r>
                    </a:p>
                  </a:txBody>
                  <a:tcPr/>
                </a:tc>
                <a:tc>
                  <a:txBody>
                    <a:bodyPr/>
                    <a:lstStyle/>
                    <a:p>
                      <a:r>
                        <a:rPr lang="en-US" sz="1000"/>
                        <a:t>3872</a:t>
                      </a:r>
                    </a:p>
                  </a:txBody>
                  <a:tcPr/>
                </a:tc>
                <a:tc>
                  <a:txBody>
                    <a:bodyPr/>
                    <a:lstStyle/>
                    <a:p>
                      <a:r>
                        <a:rPr lang="en-US" sz="1000"/>
                        <a:t>2632</a:t>
                      </a:r>
                    </a:p>
                  </a:txBody>
                  <a:tcPr/>
                </a:tc>
                <a:tc>
                  <a:txBody>
                    <a:bodyPr/>
                    <a:lstStyle/>
                    <a:p>
                      <a:r>
                        <a:rPr lang="en-US" sz="1000"/>
                        <a:t>2476</a:t>
                      </a:r>
                    </a:p>
                  </a:txBody>
                  <a:tcPr/>
                </a:tc>
                <a:extLst>
                  <a:ext uri="{0D108BD9-81ED-4DB2-BD59-A6C34878D82A}">
                    <a16:rowId xmlns:a16="http://schemas.microsoft.com/office/drawing/2014/main" val="2267850662"/>
                  </a:ext>
                </a:extLst>
              </a:tr>
            </a:tbl>
          </a:graphicData>
        </a:graphic>
      </p:graphicFrame>
      <p:sp>
        <p:nvSpPr>
          <p:cNvPr id="4" name="Text Placeholder 3">
            <a:extLst>
              <a:ext uri="{FF2B5EF4-FFF2-40B4-BE49-F238E27FC236}">
                <a16:creationId xmlns:a16="http://schemas.microsoft.com/office/drawing/2014/main" id="{98368F1E-8C27-4A9F-A6F3-DA33EA74E19A}"/>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3956109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0ECB4-694E-4AC2-8FAE-154DF6BD1FD7}"/>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0A66D62E-B821-4AB4-A09C-1477057E3B36}"/>
              </a:ext>
            </a:extLst>
          </p:cNvPr>
          <p:cNvGraphicFramePr>
            <a:graphicFrameLocks noGrp="1"/>
          </p:cNvGraphicFramePr>
          <p:nvPr>
            <p:ph type="tbl" sz="quarter" idx="13"/>
            <p:extLst>
              <p:ext uri="{D42A27DB-BD31-4B8C-83A1-F6EECF244321}">
                <p14:modId xmlns:p14="http://schemas.microsoft.com/office/powerpoint/2010/main" val="3882902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76167823"/>
                    </a:ext>
                  </a:extLst>
                </a:gridCol>
                <a:gridCol w="493776">
                  <a:extLst>
                    <a:ext uri="{9D8B030D-6E8A-4147-A177-3AD203B41FA5}">
                      <a16:colId xmlns:a16="http://schemas.microsoft.com/office/drawing/2014/main" val="2305854336"/>
                    </a:ext>
                  </a:extLst>
                </a:gridCol>
                <a:gridCol w="411480">
                  <a:extLst>
                    <a:ext uri="{9D8B030D-6E8A-4147-A177-3AD203B41FA5}">
                      <a16:colId xmlns:a16="http://schemas.microsoft.com/office/drawing/2014/main" val="2069280022"/>
                    </a:ext>
                  </a:extLst>
                </a:gridCol>
                <a:gridCol w="411480">
                  <a:extLst>
                    <a:ext uri="{9D8B030D-6E8A-4147-A177-3AD203B41FA5}">
                      <a16:colId xmlns:a16="http://schemas.microsoft.com/office/drawing/2014/main" val="3038242546"/>
                    </a:ext>
                  </a:extLst>
                </a:gridCol>
                <a:gridCol w="246888">
                  <a:extLst>
                    <a:ext uri="{9D8B030D-6E8A-4147-A177-3AD203B41FA5}">
                      <a16:colId xmlns:a16="http://schemas.microsoft.com/office/drawing/2014/main" val="1215800750"/>
                    </a:ext>
                  </a:extLst>
                </a:gridCol>
                <a:gridCol w="658368">
                  <a:extLst>
                    <a:ext uri="{9D8B030D-6E8A-4147-A177-3AD203B41FA5}">
                      <a16:colId xmlns:a16="http://schemas.microsoft.com/office/drawing/2014/main" val="2371849183"/>
                    </a:ext>
                  </a:extLst>
                </a:gridCol>
                <a:gridCol w="576072">
                  <a:extLst>
                    <a:ext uri="{9D8B030D-6E8A-4147-A177-3AD203B41FA5}">
                      <a16:colId xmlns:a16="http://schemas.microsoft.com/office/drawing/2014/main" val="2183092689"/>
                    </a:ext>
                  </a:extLst>
                </a:gridCol>
                <a:gridCol w="576072">
                  <a:extLst>
                    <a:ext uri="{9D8B030D-6E8A-4147-A177-3AD203B41FA5}">
                      <a16:colId xmlns:a16="http://schemas.microsoft.com/office/drawing/2014/main" val="968144573"/>
                    </a:ext>
                  </a:extLst>
                </a:gridCol>
                <a:gridCol w="411480">
                  <a:extLst>
                    <a:ext uri="{9D8B030D-6E8A-4147-A177-3AD203B41FA5}">
                      <a16:colId xmlns:a16="http://schemas.microsoft.com/office/drawing/2014/main" val="3578495038"/>
                    </a:ext>
                  </a:extLst>
                </a:gridCol>
                <a:gridCol w="658368">
                  <a:extLst>
                    <a:ext uri="{9D8B030D-6E8A-4147-A177-3AD203B41FA5}">
                      <a16:colId xmlns:a16="http://schemas.microsoft.com/office/drawing/2014/main" val="4251470698"/>
                    </a:ext>
                  </a:extLst>
                </a:gridCol>
                <a:gridCol w="329184">
                  <a:extLst>
                    <a:ext uri="{9D8B030D-6E8A-4147-A177-3AD203B41FA5}">
                      <a16:colId xmlns:a16="http://schemas.microsoft.com/office/drawing/2014/main" val="3970507489"/>
                    </a:ext>
                  </a:extLst>
                </a:gridCol>
                <a:gridCol w="493776">
                  <a:extLst>
                    <a:ext uri="{9D8B030D-6E8A-4147-A177-3AD203B41FA5}">
                      <a16:colId xmlns:a16="http://schemas.microsoft.com/office/drawing/2014/main" val="635650789"/>
                    </a:ext>
                  </a:extLst>
                </a:gridCol>
                <a:gridCol w="329184">
                  <a:extLst>
                    <a:ext uri="{9D8B030D-6E8A-4147-A177-3AD203B41FA5}">
                      <a16:colId xmlns:a16="http://schemas.microsoft.com/office/drawing/2014/main" val="344205145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776316876"/>
                  </a:ext>
                </a:extLst>
              </a:tr>
              <a:tr h="370840">
                <a:tc>
                  <a:txBody>
                    <a:bodyPr/>
                    <a:lstStyle/>
                    <a:p>
                      <a:r>
                        <a:rPr lang="de-DE" sz="1000" b="1"/>
                        <a:t>Extra 3 - 2018-02-19 12:05:52</a:t>
                      </a:r>
                      <a:r>
                        <a:rPr lang="de-DE" sz="1000"/>
                        <a:t>
Die tägliche Portion Irrsinn. Sonst wäre die Welt auch gerade zu langweilig...</a:t>
                      </a:r>
                      <a:endParaRPr lang="en-US" sz="1000"/>
                    </a:p>
                  </a:txBody>
                  <a:tcPr/>
                </a:tc>
                <a:tc>
                  <a:txBody>
                    <a:bodyPr/>
                    <a:lstStyle/>
                    <a:p>
                      <a:r>
                        <a:rPr lang="en-US" sz="1000"/>
                        <a:t>367526</a:t>
                      </a:r>
                    </a:p>
                  </a:txBody>
                  <a:tcPr/>
                </a:tc>
                <a:tc>
                  <a:txBody>
                    <a:bodyPr/>
                    <a:lstStyle/>
                    <a:p>
                      <a:r>
                        <a:rPr lang="en-US" sz="1000"/>
                        <a:t>0</a:t>
                      </a:r>
                    </a:p>
                  </a:txBody>
                  <a:tcPr/>
                </a:tc>
                <a:tc>
                  <a:txBody>
                    <a:bodyPr/>
                    <a:lstStyle/>
                    <a:p>
                      <a:r>
                        <a:rPr lang="en-US" sz="1000"/>
                        <a:t>476077</a:t>
                      </a:r>
                    </a:p>
                  </a:txBody>
                  <a:tcPr/>
                </a:tc>
                <a:tc>
                  <a:txBody>
                    <a:bodyPr/>
                    <a:lstStyle/>
                    <a:p>
                      <a:r>
                        <a:rPr lang="en-US" sz="1000"/>
                        <a:t>02:52</a:t>
                      </a:r>
                    </a:p>
                  </a:txBody>
                  <a:tcPr/>
                </a:tc>
                <a:tc>
                  <a:txBody>
                    <a:bodyPr/>
                    <a:lstStyle/>
                    <a:p>
                      <a:r>
                        <a:rPr lang="en-US" sz="1000"/>
                        <a:t>25%</a:t>
                      </a:r>
                    </a:p>
                  </a:txBody>
                  <a:tcPr/>
                </a:tc>
                <a:tc>
                  <a:txBody>
                    <a:bodyPr/>
                    <a:lstStyle/>
                    <a:p>
                      <a:r>
                        <a:rPr lang="en-US" sz="1000"/>
                        <a:t>2080</a:t>
                      </a:r>
                    </a:p>
                  </a:txBody>
                  <a:tcPr/>
                </a:tc>
                <a:tc>
                  <a:txBody>
                    <a:bodyPr/>
                    <a:lstStyle/>
                    <a:p>
                      <a:r>
                        <a:rPr lang="en-US" sz="1000"/>
                        <a:t>267131</a:t>
                      </a:r>
                    </a:p>
                  </a:txBody>
                  <a:tcPr/>
                </a:tc>
                <a:tc>
                  <a:txBody>
                    <a:bodyPr/>
                    <a:lstStyle/>
                    <a:p>
                      <a:r>
                        <a:rPr lang="en-US" sz="1000"/>
                        <a:t>206866</a:t>
                      </a:r>
                    </a:p>
                  </a:txBody>
                  <a:tcPr/>
                </a:tc>
                <a:tc>
                  <a:txBody>
                    <a:bodyPr/>
                    <a:lstStyle/>
                    <a:p>
                      <a:r>
                        <a:rPr lang="en-US" sz="1000"/>
                        <a:t>848251</a:t>
                      </a:r>
                    </a:p>
                  </a:txBody>
                  <a:tcPr/>
                </a:tc>
                <a:tc>
                  <a:txBody>
                    <a:bodyPr/>
                    <a:lstStyle/>
                    <a:p>
                      <a:r>
                        <a:rPr lang="en-US" sz="1000"/>
                        <a:t>4450</a:t>
                      </a:r>
                    </a:p>
                  </a:txBody>
                  <a:tcPr/>
                </a:tc>
                <a:tc>
                  <a:txBody>
                    <a:bodyPr/>
                    <a:lstStyle/>
                    <a:p>
                      <a:r>
                        <a:rPr lang="en-US" sz="1000"/>
                        <a:t>3245</a:t>
                      </a:r>
                    </a:p>
                  </a:txBody>
                  <a:tcPr/>
                </a:tc>
                <a:tc>
                  <a:txBody>
                    <a:bodyPr/>
                    <a:lstStyle/>
                    <a:p>
                      <a:r>
                        <a:rPr lang="en-US" sz="1000"/>
                        <a:t>2693</a:t>
                      </a:r>
                    </a:p>
                  </a:txBody>
                  <a:tcPr/>
                </a:tc>
                <a:extLst>
                  <a:ext uri="{0D108BD9-81ED-4DB2-BD59-A6C34878D82A}">
                    <a16:rowId xmlns:a16="http://schemas.microsoft.com/office/drawing/2014/main" val="4185535284"/>
                  </a:ext>
                </a:extLst>
              </a:tr>
              <a:tr h="370840">
                <a:tc>
                  <a:txBody>
                    <a:bodyPr/>
                    <a:lstStyle/>
                    <a:p>
                      <a:r>
                        <a:rPr lang="de-DE" sz="1000" b="1"/>
                        <a:t>Extra 3 - 2018-03-01 10:45:55</a:t>
                      </a:r>
                      <a:r>
                        <a:rPr lang="de-DE" sz="1000"/>
                        <a:t>
Was sind Frauen für Quälgeister! Wollen dauernd Karriere machen und so. Haben wir etwa schon 2018?</a:t>
                      </a:r>
                      <a:endParaRPr lang="en-US" sz="1000"/>
                    </a:p>
                  </a:txBody>
                  <a:tcPr/>
                </a:tc>
                <a:tc>
                  <a:txBody>
                    <a:bodyPr/>
                    <a:lstStyle/>
                    <a:p>
                      <a:r>
                        <a:rPr lang="en-US" sz="1000"/>
                        <a:t>289387</a:t>
                      </a:r>
                    </a:p>
                  </a:txBody>
                  <a:tcPr/>
                </a:tc>
                <a:tc>
                  <a:txBody>
                    <a:bodyPr/>
                    <a:lstStyle/>
                    <a:p>
                      <a:r>
                        <a:rPr lang="en-US" sz="1000"/>
                        <a:t>0</a:t>
                      </a:r>
                    </a:p>
                  </a:txBody>
                  <a:tcPr/>
                </a:tc>
                <a:tc>
                  <a:txBody>
                    <a:bodyPr/>
                    <a:lstStyle/>
                    <a:p>
                      <a:r>
                        <a:rPr lang="en-US" sz="1000"/>
                        <a:t>521330</a:t>
                      </a:r>
                    </a:p>
                  </a:txBody>
                  <a:tcPr/>
                </a:tc>
                <a:tc>
                  <a:txBody>
                    <a:bodyPr/>
                    <a:lstStyle/>
                    <a:p>
                      <a:r>
                        <a:rPr lang="en-US" sz="1000"/>
                        <a:t>02:03</a:t>
                      </a:r>
                    </a:p>
                  </a:txBody>
                  <a:tcPr/>
                </a:tc>
                <a:tc>
                  <a:txBody>
                    <a:bodyPr/>
                    <a:lstStyle/>
                    <a:p>
                      <a:r>
                        <a:rPr lang="en-US" sz="1000"/>
                        <a:t>18%</a:t>
                      </a:r>
                    </a:p>
                  </a:txBody>
                  <a:tcPr/>
                </a:tc>
                <a:tc>
                  <a:txBody>
                    <a:bodyPr/>
                    <a:lstStyle/>
                    <a:p>
                      <a:r>
                        <a:rPr lang="en-US" sz="1000"/>
                        <a:t>85721</a:t>
                      </a:r>
                    </a:p>
                  </a:txBody>
                  <a:tcPr/>
                </a:tc>
                <a:tc>
                  <a:txBody>
                    <a:bodyPr/>
                    <a:lstStyle/>
                    <a:p>
                      <a:r>
                        <a:rPr lang="en-US" sz="1000"/>
                        <a:t>217984</a:t>
                      </a:r>
                    </a:p>
                  </a:txBody>
                  <a:tcPr/>
                </a:tc>
                <a:tc>
                  <a:txBody>
                    <a:bodyPr/>
                    <a:lstStyle/>
                    <a:p>
                      <a:r>
                        <a:rPr lang="en-US" sz="1000"/>
                        <a:t>217625</a:t>
                      </a:r>
                    </a:p>
                  </a:txBody>
                  <a:tcPr/>
                </a:tc>
                <a:tc>
                  <a:txBody>
                    <a:bodyPr/>
                    <a:lstStyle/>
                    <a:p>
                      <a:r>
                        <a:rPr lang="en-US" sz="1000"/>
                        <a:t>1044370</a:t>
                      </a:r>
                    </a:p>
                  </a:txBody>
                  <a:tcPr/>
                </a:tc>
                <a:tc>
                  <a:txBody>
                    <a:bodyPr/>
                    <a:lstStyle/>
                    <a:p>
                      <a:r>
                        <a:rPr lang="en-US" sz="1000"/>
                        <a:t>7408</a:t>
                      </a:r>
                    </a:p>
                  </a:txBody>
                  <a:tcPr/>
                </a:tc>
                <a:tc>
                  <a:txBody>
                    <a:bodyPr/>
                    <a:lstStyle/>
                    <a:p>
                      <a:r>
                        <a:rPr lang="en-US" sz="1000"/>
                        <a:t>3609</a:t>
                      </a:r>
                    </a:p>
                  </a:txBody>
                  <a:tcPr/>
                </a:tc>
                <a:tc>
                  <a:txBody>
                    <a:bodyPr/>
                    <a:lstStyle/>
                    <a:p>
                      <a:r>
                        <a:rPr lang="en-US" sz="1000"/>
                        <a:t>5365</a:t>
                      </a:r>
                    </a:p>
                  </a:txBody>
                  <a:tcPr/>
                </a:tc>
                <a:extLst>
                  <a:ext uri="{0D108BD9-81ED-4DB2-BD59-A6C34878D82A}">
                    <a16:rowId xmlns:a16="http://schemas.microsoft.com/office/drawing/2014/main" val="428692444"/>
                  </a:ext>
                </a:extLst>
              </a:tr>
              <a:tr h="370840">
                <a:tc>
                  <a:txBody>
                    <a:bodyPr/>
                    <a:lstStyle/>
                    <a:p>
                      <a:r>
                        <a:rPr lang="de-DE" sz="1000" b="1"/>
                        <a:t>Extra 3 - 2018-02-26 09:37:46</a:t>
                      </a:r>
                      <a:r>
                        <a:rPr lang="de-DE" sz="1000"/>
                        <a:t>
Ausgleichsflächen sind eine faire Sache. Aber muss nicht auch die Fläche der Ausgleichsfläche ausgeglichen werden?</a:t>
                      </a:r>
                      <a:endParaRPr lang="en-US" sz="1000"/>
                    </a:p>
                  </a:txBody>
                  <a:tcPr/>
                </a:tc>
                <a:tc>
                  <a:txBody>
                    <a:bodyPr/>
                    <a:lstStyle/>
                    <a:p>
                      <a:r>
                        <a:rPr lang="en-US" sz="1000"/>
                        <a:t>259778</a:t>
                      </a:r>
                    </a:p>
                  </a:txBody>
                  <a:tcPr/>
                </a:tc>
                <a:tc>
                  <a:txBody>
                    <a:bodyPr/>
                    <a:lstStyle/>
                    <a:p>
                      <a:r>
                        <a:rPr lang="en-US" sz="1000"/>
                        <a:t>0</a:t>
                      </a:r>
                    </a:p>
                  </a:txBody>
                  <a:tcPr/>
                </a:tc>
                <a:tc>
                  <a:txBody>
                    <a:bodyPr/>
                    <a:lstStyle/>
                    <a:p>
                      <a:r>
                        <a:rPr lang="en-US" sz="1000"/>
                        <a:t>382274</a:t>
                      </a:r>
                    </a:p>
                  </a:txBody>
                  <a:tcPr/>
                </a:tc>
                <a:tc>
                  <a:txBody>
                    <a:bodyPr/>
                    <a:lstStyle/>
                    <a:p>
                      <a:r>
                        <a:rPr lang="en-US" sz="1000"/>
                        <a:t>02:00</a:t>
                      </a:r>
                    </a:p>
                  </a:txBody>
                  <a:tcPr/>
                </a:tc>
                <a:tc>
                  <a:txBody>
                    <a:bodyPr/>
                    <a:lstStyle/>
                    <a:p>
                      <a:r>
                        <a:rPr lang="en-US" sz="1000"/>
                        <a:t>21%</a:t>
                      </a:r>
                    </a:p>
                  </a:txBody>
                  <a:tcPr/>
                </a:tc>
                <a:tc>
                  <a:txBody>
                    <a:bodyPr/>
                    <a:lstStyle/>
                    <a:p>
                      <a:r>
                        <a:rPr lang="en-US" sz="1000"/>
                        <a:t>15988</a:t>
                      </a:r>
                    </a:p>
                  </a:txBody>
                  <a:tcPr/>
                </a:tc>
                <a:tc>
                  <a:txBody>
                    <a:bodyPr/>
                    <a:lstStyle/>
                    <a:p>
                      <a:r>
                        <a:rPr lang="en-US" sz="1000"/>
                        <a:t>172841</a:t>
                      </a:r>
                    </a:p>
                  </a:txBody>
                  <a:tcPr/>
                </a:tc>
                <a:tc>
                  <a:txBody>
                    <a:bodyPr/>
                    <a:lstStyle/>
                    <a:p>
                      <a:r>
                        <a:rPr lang="en-US" sz="1000"/>
                        <a:t>193445</a:t>
                      </a:r>
                    </a:p>
                  </a:txBody>
                  <a:tcPr/>
                </a:tc>
                <a:tc>
                  <a:txBody>
                    <a:bodyPr/>
                    <a:lstStyle/>
                    <a:p>
                      <a:r>
                        <a:rPr lang="en-US" sz="1000"/>
                        <a:t>763303</a:t>
                      </a:r>
                    </a:p>
                  </a:txBody>
                  <a:tcPr/>
                </a:tc>
                <a:tc>
                  <a:txBody>
                    <a:bodyPr/>
                    <a:lstStyle/>
                    <a:p>
                      <a:r>
                        <a:rPr lang="en-US" sz="1000"/>
                        <a:t>3110</a:t>
                      </a:r>
                    </a:p>
                  </a:txBody>
                  <a:tcPr/>
                </a:tc>
                <a:tc>
                  <a:txBody>
                    <a:bodyPr/>
                    <a:lstStyle/>
                    <a:p>
                      <a:r>
                        <a:rPr lang="en-US" sz="1000"/>
                        <a:t>2316</a:t>
                      </a:r>
                    </a:p>
                  </a:txBody>
                  <a:tcPr/>
                </a:tc>
                <a:tc>
                  <a:txBody>
                    <a:bodyPr/>
                    <a:lstStyle/>
                    <a:p>
                      <a:r>
                        <a:rPr lang="en-US" sz="1000"/>
                        <a:t>2969</a:t>
                      </a:r>
                    </a:p>
                  </a:txBody>
                  <a:tcPr/>
                </a:tc>
                <a:extLst>
                  <a:ext uri="{0D108BD9-81ED-4DB2-BD59-A6C34878D82A}">
                    <a16:rowId xmlns:a16="http://schemas.microsoft.com/office/drawing/2014/main" val="1232781839"/>
                  </a:ext>
                </a:extLst>
              </a:tr>
              <a:tr h="370840">
                <a:tc>
                  <a:txBody>
                    <a:bodyPr/>
                    <a:lstStyle/>
                    <a:p>
                      <a:r>
                        <a:rPr lang="de-DE" sz="1000" b="1"/>
                        <a:t>Extra 3 - 2018-03-01 18:24:36</a:t>
                      </a:r>
                      <a:r>
                        <a:rPr lang="de-DE" sz="1000"/>
                        <a:t>
Egal ob Diesel oder Benziner. In Husum gibt´s Fahrverbote für alle!</a:t>
                      </a:r>
                      <a:endParaRPr lang="en-US" sz="1000"/>
                    </a:p>
                  </a:txBody>
                  <a:tcPr/>
                </a:tc>
                <a:tc>
                  <a:txBody>
                    <a:bodyPr/>
                    <a:lstStyle/>
                    <a:p>
                      <a:r>
                        <a:rPr lang="en-US" sz="1000"/>
                        <a:t>204812</a:t>
                      </a:r>
                    </a:p>
                  </a:txBody>
                  <a:tcPr/>
                </a:tc>
                <a:tc>
                  <a:txBody>
                    <a:bodyPr/>
                    <a:lstStyle/>
                    <a:p>
                      <a:r>
                        <a:rPr lang="en-US" sz="1000"/>
                        <a:t>0</a:t>
                      </a:r>
                    </a:p>
                  </a:txBody>
                  <a:tcPr/>
                </a:tc>
                <a:tc>
                  <a:txBody>
                    <a:bodyPr/>
                    <a:lstStyle/>
                    <a:p>
                      <a:r>
                        <a:rPr lang="en-US" sz="1000"/>
                        <a:t>356226</a:t>
                      </a:r>
                    </a:p>
                  </a:txBody>
                  <a:tcPr/>
                </a:tc>
                <a:tc>
                  <a:txBody>
                    <a:bodyPr/>
                    <a:lstStyle/>
                    <a:p>
                      <a:r>
                        <a:rPr lang="en-US" sz="1000"/>
                        <a:t>02:16</a:t>
                      </a:r>
                    </a:p>
                  </a:txBody>
                  <a:tcPr/>
                </a:tc>
                <a:tc>
                  <a:txBody>
                    <a:bodyPr/>
                    <a:lstStyle/>
                    <a:p>
                      <a:r>
                        <a:rPr lang="en-US" sz="1000"/>
                        <a:t>18%</a:t>
                      </a:r>
                    </a:p>
                  </a:txBody>
                  <a:tcPr/>
                </a:tc>
                <a:tc>
                  <a:txBody>
                    <a:bodyPr/>
                    <a:lstStyle/>
                    <a:p>
                      <a:r>
                        <a:rPr lang="en-US" sz="1000"/>
                        <a:t>47057</a:t>
                      </a:r>
                    </a:p>
                  </a:txBody>
                  <a:tcPr/>
                </a:tc>
                <a:tc>
                  <a:txBody>
                    <a:bodyPr/>
                    <a:lstStyle/>
                    <a:p>
                      <a:r>
                        <a:rPr lang="en-US" sz="1000"/>
                        <a:t>201985</a:t>
                      </a:r>
                    </a:p>
                  </a:txBody>
                  <a:tcPr/>
                </a:tc>
                <a:tc>
                  <a:txBody>
                    <a:bodyPr/>
                    <a:lstStyle/>
                    <a:p>
                      <a:r>
                        <a:rPr lang="en-US" sz="1000"/>
                        <a:t>107243</a:t>
                      </a:r>
                    </a:p>
                  </a:txBody>
                  <a:tcPr/>
                </a:tc>
                <a:tc>
                  <a:txBody>
                    <a:bodyPr/>
                    <a:lstStyle/>
                    <a:p>
                      <a:r>
                        <a:rPr lang="en-US" sz="1000"/>
                        <a:t>817697</a:t>
                      </a:r>
                    </a:p>
                  </a:txBody>
                  <a:tcPr/>
                </a:tc>
                <a:tc>
                  <a:txBody>
                    <a:bodyPr/>
                    <a:lstStyle/>
                    <a:p>
                      <a:r>
                        <a:rPr lang="en-US" sz="1000"/>
                        <a:t>3872</a:t>
                      </a:r>
                    </a:p>
                  </a:txBody>
                  <a:tcPr/>
                </a:tc>
                <a:tc>
                  <a:txBody>
                    <a:bodyPr/>
                    <a:lstStyle/>
                    <a:p>
                      <a:r>
                        <a:rPr lang="en-US" sz="1000"/>
                        <a:t>2632</a:t>
                      </a:r>
                    </a:p>
                  </a:txBody>
                  <a:tcPr/>
                </a:tc>
                <a:tc>
                  <a:txBody>
                    <a:bodyPr/>
                    <a:lstStyle/>
                    <a:p>
                      <a:r>
                        <a:rPr lang="en-US" sz="1000"/>
                        <a:t>2476</a:t>
                      </a:r>
                    </a:p>
                  </a:txBody>
                  <a:tcPr/>
                </a:tc>
                <a:extLst>
                  <a:ext uri="{0D108BD9-81ED-4DB2-BD59-A6C34878D82A}">
                    <a16:rowId xmlns:a16="http://schemas.microsoft.com/office/drawing/2014/main" val="2082364937"/>
                  </a:ext>
                </a:extLst>
              </a:tr>
              <a:tr h="370840">
                <a:tc>
                  <a:txBody>
                    <a:bodyPr/>
                    <a:lstStyle/>
                    <a:p>
                      <a:r>
                        <a:rPr lang="de-DE" sz="1000" b="1"/>
                        <a:t>Extra 3 - 2018-02-20 12:42:52</a:t>
                      </a:r>
                      <a:r>
                        <a:rPr lang="de-DE" sz="1000"/>
                        <a:t>
Ist das Kunst oder kann das weg?</a:t>
                      </a:r>
                      <a:endParaRPr lang="en-US" sz="1000"/>
                    </a:p>
                  </a:txBody>
                  <a:tcPr/>
                </a:tc>
                <a:tc>
                  <a:txBody>
                    <a:bodyPr/>
                    <a:lstStyle/>
                    <a:p>
                      <a:r>
                        <a:rPr lang="en-US" sz="1000"/>
                        <a:t>184341</a:t>
                      </a:r>
                    </a:p>
                  </a:txBody>
                  <a:tcPr/>
                </a:tc>
                <a:tc>
                  <a:txBody>
                    <a:bodyPr/>
                    <a:lstStyle/>
                    <a:p>
                      <a:r>
                        <a:rPr lang="en-US" sz="1000"/>
                        <a:t>0</a:t>
                      </a:r>
                    </a:p>
                  </a:txBody>
                  <a:tcPr/>
                </a:tc>
                <a:tc>
                  <a:txBody>
                    <a:bodyPr/>
                    <a:lstStyle/>
                    <a:p>
                      <a:r>
                        <a:rPr lang="en-US" sz="1000"/>
                        <a:t>326328</a:t>
                      </a:r>
                    </a:p>
                  </a:txBody>
                  <a:tcPr/>
                </a:tc>
                <a:tc>
                  <a:txBody>
                    <a:bodyPr/>
                    <a:lstStyle/>
                    <a:p>
                      <a:r>
                        <a:rPr lang="en-US" sz="1000"/>
                        <a:t>02:25</a:t>
                      </a:r>
                    </a:p>
                  </a:txBody>
                  <a:tcPr/>
                </a:tc>
                <a:tc>
                  <a:txBody>
                    <a:bodyPr/>
                    <a:lstStyle/>
                    <a:p>
                      <a:r>
                        <a:rPr lang="en-US" sz="1000"/>
                        <a:t>19%</a:t>
                      </a:r>
                    </a:p>
                  </a:txBody>
                  <a:tcPr/>
                </a:tc>
                <a:tc>
                  <a:txBody>
                    <a:bodyPr/>
                    <a:lstStyle/>
                    <a:p>
                      <a:r>
                        <a:rPr lang="en-US" sz="1000"/>
                        <a:t>10890</a:t>
                      </a:r>
                    </a:p>
                  </a:txBody>
                  <a:tcPr/>
                </a:tc>
                <a:tc>
                  <a:txBody>
                    <a:bodyPr/>
                    <a:lstStyle/>
                    <a:p>
                      <a:r>
                        <a:rPr lang="en-US" sz="1000"/>
                        <a:t>226672</a:t>
                      </a:r>
                    </a:p>
                  </a:txBody>
                  <a:tcPr/>
                </a:tc>
                <a:tc>
                  <a:txBody>
                    <a:bodyPr/>
                    <a:lstStyle/>
                    <a:p>
                      <a:r>
                        <a:rPr lang="en-US" sz="1000"/>
                        <a:t>88766</a:t>
                      </a:r>
                    </a:p>
                  </a:txBody>
                  <a:tcPr/>
                </a:tc>
                <a:tc>
                  <a:txBody>
                    <a:bodyPr/>
                    <a:lstStyle/>
                    <a:p>
                      <a:r>
                        <a:rPr lang="en-US" sz="1000"/>
                        <a:t>585590</a:t>
                      </a:r>
                    </a:p>
                  </a:txBody>
                  <a:tcPr/>
                </a:tc>
                <a:tc>
                  <a:txBody>
                    <a:bodyPr/>
                    <a:lstStyle/>
                    <a:p>
                      <a:r>
                        <a:rPr lang="en-US" sz="1000"/>
                        <a:t>2464</a:t>
                      </a:r>
                    </a:p>
                  </a:txBody>
                  <a:tcPr/>
                </a:tc>
                <a:tc>
                  <a:txBody>
                    <a:bodyPr/>
                    <a:lstStyle/>
                    <a:p>
                      <a:r>
                        <a:rPr lang="en-US" sz="1000"/>
                        <a:t>1793</a:t>
                      </a:r>
                    </a:p>
                  </a:txBody>
                  <a:tcPr/>
                </a:tc>
                <a:tc>
                  <a:txBody>
                    <a:bodyPr/>
                    <a:lstStyle/>
                    <a:p>
                      <a:r>
                        <a:rPr lang="en-US" sz="1000"/>
                        <a:t>1327</a:t>
                      </a:r>
                    </a:p>
                  </a:txBody>
                  <a:tcPr/>
                </a:tc>
                <a:extLst>
                  <a:ext uri="{0D108BD9-81ED-4DB2-BD59-A6C34878D82A}">
                    <a16:rowId xmlns:a16="http://schemas.microsoft.com/office/drawing/2014/main" val="4291266956"/>
                  </a:ext>
                </a:extLst>
              </a:tr>
            </a:tbl>
          </a:graphicData>
        </a:graphic>
      </p:graphicFrame>
      <p:sp>
        <p:nvSpPr>
          <p:cNvPr id="4" name="Text Placeholder 3">
            <a:extLst>
              <a:ext uri="{FF2B5EF4-FFF2-40B4-BE49-F238E27FC236}">
                <a16:creationId xmlns:a16="http://schemas.microsoft.com/office/drawing/2014/main" id="{3766633E-88E0-4C5C-AA5F-A4ADB8258702}"/>
              </a:ext>
            </a:extLst>
          </p:cNvPr>
          <p:cNvSpPr>
            <a:spLocks noGrp="1"/>
          </p:cNvSpPr>
          <p:nvPr>
            <p:ph type="body" sz="quarter" idx="14"/>
          </p:nvPr>
        </p:nvSpPr>
        <p:spPr/>
        <p:txBody>
          <a:bodyPr/>
          <a:lstStyle/>
          <a:p>
            <a:r>
              <a:rPr lang="en-US"/>
              <a:t>18.02.2018 - 04.03.2018</a:t>
            </a:r>
          </a:p>
        </p:txBody>
      </p:sp>
    </p:spTree>
    <p:extLst>
      <p:ext uri="{BB962C8B-B14F-4D97-AF65-F5344CB8AC3E}">
        <p14:creationId xmlns:p14="http://schemas.microsoft.com/office/powerpoint/2010/main" val="30706425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2303</Words>
  <Application>Microsoft Office PowerPoint</Application>
  <PresentationFormat>On-screen Show (4:3)</PresentationFormat>
  <Paragraphs>1280</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MeFo - Facebook - Social Media - Evaluation</vt:lpstr>
      <vt:lpstr>Profil - Potenz.Reichw.,Aktive Nutzer,I-Rate,Fans - 1 of 2</vt:lpstr>
      <vt:lpstr>Profil - Potenz.Reichw.,Aktive Nutzer,I-Rate,Fans - 2 of 2</vt:lpstr>
      <vt:lpstr>Anzahl Post, Reaktionen (Kommentare, Shares, Likes) - FB Insights - 1 of 2</vt:lpstr>
      <vt:lpstr>Anzahl Post, Reaktionen (Kommentare, Shares, Likes) - FB Insights - 2 of 2</vt:lpstr>
      <vt:lpstr>Profil - Fans</vt:lpstr>
      <vt:lpstr>Profil - Potenzielle Reichweite</vt:lpstr>
      <vt:lpstr>Profil - Aktive Nutzer</vt:lpstr>
      <vt:lpstr>Profil - Video-Starts ab 10 Sek.</vt:lpstr>
      <vt:lpstr>Profil - Durchschnitt Potenzi. Reichweite pro Tag - 1 of 2</vt:lpstr>
      <vt:lpstr>Profil - Durchschnitt Potenzi. Reichweite pro Tag - 2 of 2</vt:lpstr>
      <vt:lpstr>Distributionstyp - FB Insights</vt:lpstr>
      <vt:lpstr>Distributionstyp - Tabelle - FB Insights - 1 of 2</vt:lpstr>
      <vt:lpstr>Distributionstyp - Tabelle - FB Insights - 2 of 2</vt:lpstr>
      <vt:lpstr>Eigene Posts - Shares - Export</vt:lpstr>
      <vt:lpstr>Eigene Posts - Kommentare - Export - 1 of 2</vt:lpstr>
      <vt:lpstr>Eigene Posts - Kommentare - Export - 2 of 2</vt:lpstr>
      <vt:lpstr>Eigene Posts - Links - Export</vt:lpstr>
      <vt:lpstr>Eigene Posts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3</vt:lpstr>
      <vt:lpstr>Eigene Posts - I-Rate Aktive Nutzer-Flop - Export - 2 of 3</vt:lpstr>
      <vt:lpstr>Eigene Posts - I-Rate Aktive Nutzer-Flop - Export - 3 of 3</vt:lpstr>
      <vt:lpstr>Eigene Post - Summe Interaktionen - Export</vt:lpstr>
      <vt:lpstr>Eigene Posts - Reaktionen - Export - 1 of 2</vt:lpstr>
      <vt:lpstr>Eigene Posts - Reaktionen - Export - 2 of 2</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2018-03-05T09:01:55Z</dcterms:created>
  <dcterms:modified xsi:type="dcterms:W3CDTF">2018-03-05T09:03:12Z</dcterms:modified>
</cp:coreProperties>
</file>