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4" r:id="rId8"/>
    <p:sldId id="266" r:id="rId9"/>
    <p:sldId id="267" r:id="rId10"/>
    <p:sldId id="268" r:id="rId11"/>
    <p:sldId id="269" r:id="rId12"/>
    <p:sldId id="270" r:id="rId13"/>
    <p:sldId id="271" r:id="rId14"/>
    <p:sldId id="272" r:id="rId15"/>
    <p:sldId id="274" r:id="rId16"/>
    <p:sldId id="275" r:id="rId17"/>
    <p:sldId id="276" r:id="rId18"/>
    <p:sldId id="277" r:id="rId19"/>
    <p:sldId id="279" r:id="rId20"/>
    <p:sldId id="280" r:id="rId21"/>
    <p:sldId id="281" r:id="rId22"/>
    <p:sldId id="282" r:id="rId23"/>
    <p:sldId id="283" r:id="rId24"/>
    <p:sldId id="285" r:id="rId25"/>
    <p:sldId id="286" r:id="rId26"/>
    <p:sldId id="287" r:id="rId27"/>
    <p:sldId id="288" r:id="rId28"/>
    <p:sldId id="289" r:id="rId29"/>
    <p:sldId id="290" r:id="rId30"/>
    <p:sldId id="291" r:id="rId31"/>
    <p:sldId id="292" r:id="rId32"/>
    <p:sldId id="294" r:id="rId33"/>
    <p:sldId id="295" r:id="rId34"/>
    <p:sldId id="296" r:id="rId35"/>
    <p:sldId id="297" r:id="rId36"/>
    <p:sldId id="298" r:id="rId37"/>
    <p:sldId id="299"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Sheet1!$B$2:$B$35</c:f>
              <c:numCache>
                <c:formatCode>General</c:formatCode>
                <c:ptCount val="34"/>
                <c:pt idx="0">
                  <c:v>268556</c:v>
                </c:pt>
                <c:pt idx="1">
                  <c:v>268636</c:v>
                </c:pt>
                <c:pt idx="2">
                  <c:v>268709</c:v>
                </c:pt>
                <c:pt idx="3">
                  <c:v>268806</c:v>
                </c:pt>
                <c:pt idx="4">
                  <c:v>268897</c:v>
                </c:pt>
                <c:pt idx="5">
                  <c:v>268957</c:v>
                </c:pt>
                <c:pt idx="6">
                  <c:v>269011</c:v>
                </c:pt>
                <c:pt idx="7">
                  <c:v>269079</c:v>
                </c:pt>
                <c:pt idx="8">
                  <c:v>269120</c:v>
                </c:pt>
                <c:pt idx="9">
                  <c:v>269137</c:v>
                </c:pt>
                <c:pt idx="10">
                  <c:v>269145</c:v>
                </c:pt>
                <c:pt idx="11">
                  <c:v>269138</c:v>
                </c:pt>
                <c:pt idx="12">
                  <c:v>269184</c:v>
                </c:pt>
                <c:pt idx="13">
                  <c:v>269216</c:v>
                </c:pt>
                <c:pt idx="14">
                  <c:v>269251</c:v>
                </c:pt>
                <c:pt idx="15">
                  <c:v>269262</c:v>
                </c:pt>
                <c:pt idx="16">
                  <c:v>269291</c:v>
                </c:pt>
                <c:pt idx="17">
                  <c:v>269293</c:v>
                </c:pt>
                <c:pt idx="18">
                  <c:v>269299</c:v>
                </c:pt>
                <c:pt idx="19">
                  <c:v>269306</c:v>
                </c:pt>
                <c:pt idx="20">
                  <c:v>269331</c:v>
                </c:pt>
                <c:pt idx="21">
                  <c:v>269396</c:v>
                </c:pt>
                <c:pt idx="22">
                  <c:v>269444</c:v>
                </c:pt>
                <c:pt idx="23">
                  <c:v>269500</c:v>
                </c:pt>
                <c:pt idx="24">
                  <c:v>269508</c:v>
                </c:pt>
                <c:pt idx="25">
                  <c:v>269505</c:v>
                </c:pt>
                <c:pt idx="26">
                  <c:v>269539</c:v>
                </c:pt>
                <c:pt idx="27">
                  <c:v>269555</c:v>
                </c:pt>
                <c:pt idx="28">
                  <c:v>269570</c:v>
                </c:pt>
                <c:pt idx="29">
                  <c:v>269603</c:v>
                </c:pt>
                <c:pt idx="30">
                  <c:v>269625</c:v>
                </c:pt>
                <c:pt idx="31">
                  <c:v>269626</c:v>
                </c:pt>
                <c:pt idx="32">
                  <c:v>269677</c:v>
                </c:pt>
                <c:pt idx="33">
                  <c:v>269739</c:v>
                </c:pt>
              </c:numCache>
            </c:numRef>
          </c:val>
          <c:smooth val="0"/>
          <c:extLst>
            <c:ext xmlns:c16="http://schemas.microsoft.com/office/drawing/2014/chart" uri="{C3380CC4-5D6E-409C-BE32-E72D297353CC}">
              <c16:uniqueId val="{00000000-9250-41AF-B188-238E6915D782}"/>
            </c:ext>
          </c:extLst>
        </c:ser>
        <c:ser>
          <c:idx val="1"/>
          <c:order val="1"/>
          <c:tx>
            <c:strRef>
              <c:f>Sheet1!$C$1</c:f>
              <c:strCache>
                <c:ptCount val="1"/>
                <c:pt idx="0">
                  <c:v>Eurovision Song Contest Deutschland</c:v>
                </c:pt>
              </c:strCache>
            </c:strRef>
          </c:tx>
          <c:spPr>
            <a:ln w="28575" cap="rnd">
              <a:solidFill>
                <a:schemeClr val="accent2"/>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Sheet1!$C$2:$C$35</c:f>
              <c:numCache>
                <c:formatCode>General</c:formatCode>
                <c:ptCount val="34"/>
                <c:pt idx="0">
                  <c:v>71857</c:v>
                </c:pt>
                <c:pt idx="1">
                  <c:v>71855</c:v>
                </c:pt>
                <c:pt idx="2">
                  <c:v>71846</c:v>
                </c:pt>
                <c:pt idx="3">
                  <c:v>71834</c:v>
                </c:pt>
                <c:pt idx="4">
                  <c:v>71824</c:v>
                </c:pt>
                <c:pt idx="5">
                  <c:v>71817</c:v>
                </c:pt>
                <c:pt idx="6">
                  <c:v>71816</c:v>
                </c:pt>
                <c:pt idx="7">
                  <c:v>71818</c:v>
                </c:pt>
                <c:pt idx="8">
                  <c:v>71814</c:v>
                </c:pt>
                <c:pt idx="9">
                  <c:v>71811</c:v>
                </c:pt>
                <c:pt idx="10">
                  <c:v>71816</c:v>
                </c:pt>
                <c:pt idx="11">
                  <c:v>71815</c:v>
                </c:pt>
                <c:pt idx="12">
                  <c:v>71802</c:v>
                </c:pt>
                <c:pt idx="13">
                  <c:v>71798</c:v>
                </c:pt>
                <c:pt idx="14">
                  <c:v>71794</c:v>
                </c:pt>
                <c:pt idx="15">
                  <c:v>71790</c:v>
                </c:pt>
                <c:pt idx="16">
                  <c:v>71787</c:v>
                </c:pt>
                <c:pt idx="17">
                  <c:v>71783</c:v>
                </c:pt>
                <c:pt idx="18">
                  <c:v>71772</c:v>
                </c:pt>
                <c:pt idx="19">
                  <c:v>71766</c:v>
                </c:pt>
                <c:pt idx="20">
                  <c:v>71767</c:v>
                </c:pt>
                <c:pt idx="21">
                  <c:v>71769</c:v>
                </c:pt>
                <c:pt idx="22">
                  <c:v>71771</c:v>
                </c:pt>
                <c:pt idx="23">
                  <c:v>71753</c:v>
                </c:pt>
                <c:pt idx="24">
                  <c:v>71752</c:v>
                </c:pt>
                <c:pt idx="25">
                  <c:v>71753</c:v>
                </c:pt>
                <c:pt idx="26">
                  <c:v>71751</c:v>
                </c:pt>
                <c:pt idx="27">
                  <c:v>71744</c:v>
                </c:pt>
                <c:pt idx="28">
                  <c:v>71789</c:v>
                </c:pt>
                <c:pt idx="29">
                  <c:v>71819</c:v>
                </c:pt>
                <c:pt idx="30">
                  <c:v>71859</c:v>
                </c:pt>
                <c:pt idx="31">
                  <c:v>71873</c:v>
                </c:pt>
                <c:pt idx="32">
                  <c:v>71886</c:v>
                </c:pt>
                <c:pt idx="33">
                  <c:v>71924</c:v>
                </c:pt>
              </c:numCache>
            </c:numRef>
          </c:val>
          <c:smooth val="0"/>
          <c:extLst>
            <c:ext xmlns:c16="http://schemas.microsoft.com/office/drawing/2014/chart" uri="{C3380CC4-5D6E-409C-BE32-E72D297353CC}">
              <c16:uniqueId val="{00000001-9250-41AF-B188-238E6915D782}"/>
            </c:ext>
          </c:extLst>
        </c:ser>
        <c:ser>
          <c:idx val="2"/>
          <c:order val="2"/>
          <c:tx>
            <c:strRef>
              <c:f>Sheet1!$D$1</c:f>
              <c:strCache>
                <c:ptCount val="1"/>
                <c:pt idx="0">
                  <c:v>NDR 2</c:v>
                </c:pt>
              </c:strCache>
            </c:strRef>
          </c:tx>
          <c:spPr>
            <a:ln w="28575" cap="rnd">
              <a:solidFill>
                <a:schemeClr val="accent3"/>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Sheet1!$D$2:$D$35</c:f>
              <c:numCache>
                <c:formatCode>General</c:formatCode>
                <c:ptCount val="34"/>
                <c:pt idx="0">
                  <c:v>133129</c:v>
                </c:pt>
                <c:pt idx="1">
                  <c:v>133138</c:v>
                </c:pt>
                <c:pt idx="2">
                  <c:v>133140</c:v>
                </c:pt>
                <c:pt idx="3">
                  <c:v>133155</c:v>
                </c:pt>
                <c:pt idx="4">
                  <c:v>133174</c:v>
                </c:pt>
                <c:pt idx="5">
                  <c:v>133200</c:v>
                </c:pt>
                <c:pt idx="6">
                  <c:v>133224</c:v>
                </c:pt>
                <c:pt idx="7">
                  <c:v>133231</c:v>
                </c:pt>
                <c:pt idx="8">
                  <c:v>133248</c:v>
                </c:pt>
                <c:pt idx="9">
                  <c:v>133257</c:v>
                </c:pt>
                <c:pt idx="10">
                  <c:v>133329</c:v>
                </c:pt>
                <c:pt idx="11">
                  <c:v>133391</c:v>
                </c:pt>
                <c:pt idx="12">
                  <c:v>133433</c:v>
                </c:pt>
                <c:pt idx="13">
                  <c:v>133455</c:v>
                </c:pt>
                <c:pt idx="14">
                  <c:v>133498</c:v>
                </c:pt>
                <c:pt idx="15">
                  <c:v>133513</c:v>
                </c:pt>
                <c:pt idx="16">
                  <c:v>133533</c:v>
                </c:pt>
                <c:pt idx="17">
                  <c:v>133561</c:v>
                </c:pt>
                <c:pt idx="18">
                  <c:v>133590</c:v>
                </c:pt>
                <c:pt idx="19">
                  <c:v>133618</c:v>
                </c:pt>
                <c:pt idx="20">
                  <c:v>133631</c:v>
                </c:pt>
                <c:pt idx="21">
                  <c:v>133669</c:v>
                </c:pt>
                <c:pt idx="22">
                  <c:v>133693</c:v>
                </c:pt>
                <c:pt idx="23">
                  <c:v>133716</c:v>
                </c:pt>
                <c:pt idx="24">
                  <c:v>133714</c:v>
                </c:pt>
                <c:pt idx="25">
                  <c:v>133728</c:v>
                </c:pt>
                <c:pt idx="26">
                  <c:v>133736</c:v>
                </c:pt>
                <c:pt idx="27">
                  <c:v>133741</c:v>
                </c:pt>
                <c:pt idx="28">
                  <c:v>133770</c:v>
                </c:pt>
                <c:pt idx="29">
                  <c:v>133795</c:v>
                </c:pt>
                <c:pt idx="30">
                  <c:v>134118</c:v>
                </c:pt>
                <c:pt idx="31">
                  <c:v>134239</c:v>
                </c:pt>
                <c:pt idx="32">
                  <c:v>134298</c:v>
                </c:pt>
                <c:pt idx="33">
                  <c:v>134352</c:v>
                </c:pt>
              </c:numCache>
            </c:numRef>
          </c:val>
          <c:smooth val="0"/>
          <c:extLst>
            <c:ext xmlns:c16="http://schemas.microsoft.com/office/drawing/2014/chart" uri="{C3380CC4-5D6E-409C-BE32-E72D297353CC}">
              <c16:uniqueId val="{00000002-9250-41AF-B188-238E6915D782}"/>
            </c:ext>
          </c:extLst>
        </c:ser>
        <c:ser>
          <c:idx val="3"/>
          <c:order val="3"/>
          <c:tx>
            <c:strRef>
              <c:f>Sheet1!$E$1</c:f>
              <c:strCache>
                <c:ptCount val="1"/>
                <c:pt idx="0">
                  <c:v>INAS NACHT</c:v>
                </c:pt>
              </c:strCache>
            </c:strRef>
          </c:tx>
          <c:spPr>
            <a:ln w="28575" cap="rnd">
              <a:solidFill>
                <a:schemeClr val="accent4"/>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Sheet1!$E$2:$E$35</c:f>
              <c:numCache>
                <c:formatCode>General</c:formatCode>
                <c:ptCount val="34"/>
                <c:pt idx="0">
                  <c:v>356748</c:v>
                </c:pt>
                <c:pt idx="1">
                  <c:v>356768</c:v>
                </c:pt>
                <c:pt idx="2">
                  <c:v>356786</c:v>
                </c:pt>
                <c:pt idx="3">
                  <c:v>356793</c:v>
                </c:pt>
                <c:pt idx="4">
                  <c:v>356810</c:v>
                </c:pt>
                <c:pt idx="5">
                  <c:v>356814</c:v>
                </c:pt>
                <c:pt idx="6">
                  <c:v>356830</c:v>
                </c:pt>
                <c:pt idx="7">
                  <c:v>356865</c:v>
                </c:pt>
                <c:pt idx="8">
                  <c:v>356920</c:v>
                </c:pt>
                <c:pt idx="9">
                  <c:v>356954</c:v>
                </c:pt>
                <c:pt idx="10">
                  <c:v>356970</c:v>
                </c:pt>
                <c:pt idx="11">
                  <c:v>356992</c:v>
                </c:pt>
                <c:pt idx="12">
                  <c:v>356995</c:v>
                </c:pt>
                <c:pt idx="13">
                  <c:v>356982</c:v>
                </c:pt>
                <c:pt idx="14">
                  <c:v>356989</c:v>
                </c:pt>
                <c:pt idx="15">
                  <c:v>357003</c:v>
                </c:pt>
                <c:pt idx="16">
                  <c:v>357037</c:v>
                </c:pt>
                <c:pt idx="17">
                  <c:v>357050</c:v>
                </c:pt>
                <c:pt idx="18">
                  <c:v>357063</c:v>
                </c:pt>
                <c:pt idx="19">
                  <c:v>357072</c:v>
                </c:pt>
                <c:pt idx="20">
                  <c:v>357063</c:v>
                </c:pt>
                <c:pt idx="21">
                  <c:v>357088</c:v>
                </c:pt>
                <c:pt idx="22">
                  <c:v>357104</c:v>
                </c:pt>
                <c:pt idx="23">
                  <c:v>357120</c:v>
                </c:pt>
                <c:pt idx="24">
                  <c:v>357141</c:v>
                </c:pt>
                <c:pt idx="25">
                  <c:v>357181</c:v>
                </c:pt>
                <c:pt idx="26">
                  <c:v>357177</c:v>
                </c:pt>
                <c:pt idx="27">
                  <c:v>357199</c:v>
                </c:pt>
                <c:pt idx="28">
                  <c:v>357312</c:v>
                </c:pt>
                <c:pt idx="29">
                  <c:v>357348</c:v>
                </c:pt>
                <c:pt idx="30">
                  <c:v>357383</c:v>
                </c:pt>
                <c:pt idx="31">
                  <c:v>357408</c:v>
                </c:pt>
                <c:pt idx="32">
                  <c:v>357409</c:v>
                </c:pt>
                <c:pt idx="33">
                  <c:v>357431</c:v>
                </c:pt>
              </c:numCache>
            </c:numRef>
          </c:val>
          <c:smooth val="0"/>
          <c:extLst>
            <c:ext xmlns:c16="http://schemas.microsoft.com/office/drawing/2014/chart" uri="{C3380CC4-5D6E-409C-BE32-E72D297353CC}">
              <c16:uniqueId val="{00000003-9250-41AF-B188-238E6915D782}"/>
            </c:ext>
          </c:extLst>
        </c:ser>
        <c:ser>
          <c:idx val="4"/>
          <c:order val="4"/>
          <c:tx>
            <c:strRef>
              <c:f>Sheet1!$F$1</c:f>
              <c:strCache>
                <c:ptCount val="1"/>
                <c:pt idx="0">
                  <c:v>NDR.de</c:v>
                </c:pt>
              </c:strCache>
            </c:strRef>
          </c:tx>
          <c:spPr>
            <a:ln w="28575" cap="rnd">
              <a:solidFill>
                <a:schemeClr val="accent5"/>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Sheet1!$F$2:$F$35</c:f>
              <c:numCache>
                <c:formatCode>General</c:formatCode>
                <c:ptCount val="34"/>
                <c:pt idx="0">
                  <c:v>157482</c:v>
                </c:pt>
                <c:pt idx="1">
                  <c:v>157502</c:v>
                </c:pt>
                <c:pt idx="2">
                  <c:v>157516</c:v>
                </c:pt>
                <c:pt idx="3">
                  <c:v>157540</c:v>
                </c:pt>
                <c:pt idx="4">
                  <c:v>157580</c:v>
                </c:pt>
                <c:pt idx="5">
                  <c:v>157639</c:v>
                </c:pt>
                <c:pt idx="6">
                  <c:v>157689</c:v>
                </c:pt>
                <c:pt idx="7">
                  <c:v>157729</c:v>
                </c:pt>
                <c:pt idx="8">
                  <c:v>157763</c:v>
                </c:pt>
                <c:pt idx="9">
                  <c:v>157790</c:v>
                </c:pt>
                <c:pt idx="10">
                  <c:v>157816</c:v>
                </c:pt>
                <c:pt idx="11">
                  <c:v>157843</c:v>
                </c:pt>
                <c:pt idx="12">
                  <c:v>157882</c:v>
                </c:pt>
                <c:pt idx="13">
                  <c:v>157905</c:v>
                </c:pt>
                <c:pt idx="14">
                  <c:v>157934</c:v>
                </c:pt>
                <c:pt idx="15">
                  <c:v>157948</c:v>
                </c:pt>
                <c:pt idx="16">
                  <c:v>157967</c:v>
                </c:pt>
                <c:pt idx="17">
                  <c:v>157997</c:v>
                </c:pt>
                <c:pt idx="18">
                  <c:v>158015</c:v>
                </c:pt>
                <c:pt idx="19">
                  <c:v>158025</c:v>
                </c:pt>
                <c:pt idx="20">
                  <c:v>158072</c:v>
                </c:pt>
                <c:pt idx="21">
                  <c:v>158095</c:v>
                </c:pt>
                <c:pt idx="22">
                  <c:v>158108</c:v>
                </c:pt>
                <c:pt idx="23">
                  <c:v>158124</c:v>
                </c:pt>
                <c:pt idx="24">
                  <c:v>158116</c:v>
                </c:pt>
                <c:pt idx="25">
                  <c:v>158131</c:v>
                </c:pt>
                <c:pt idx="26">
                  <c:v>158132</c:v>
                </c:pt>
                <c:pt idx="27">
                  <c:v>158127</c:v>
                </c:pt>
                <c:pt idx="28">
                  <c:v>158147</c:v>
                </c:pt>
                <c:pt idx="29">
                  <c:v>158174</c:v>
                </c:pt>
                <c:pt idx="30">
                  <c:v>158235</c:v>
                </c:pt>
                <c:pt idx="31">
                  <c:v>158267</c:v>
                </c:pt>
                <c:pt idx="32">
                  <c:v>158283</c:v>
                </c:pt>
                <c:pt idx="33">
                  <c:v>158328</c:v>
                </c:pt>
              </c:numCache>
            </c:numRef>
          </c:val>
          <c:smooth val="0"/>
          <c:extLst>
            <c:ext xmlns:c16="http://schemas.microsoft.com/office/drawing/2014/chart" uri="{C3380CC4-5D6E-409C-BE32-E72D297353CC}">
              <c16:uniqueId val="{00000004-9250-41AF-B188-238E6915D782}"/>
            </c:ext>
          </c:extLst>
        </c:ser>
        <c:ser>
          <c:idx val="5"/>
          <c:order val="5"/>
          <c:tx>
            <c:strRef>
              <c:f>Sheet1!$G$1</c:f>
              <c:strCache>
                <c:ptCount val="1"/>
                <c:pt idx="0">
                  <c:v>NDR Niedersachsen</c:v>
                </c:pt>
              </c:strCache>
            </c:strRef>
          </c:tx>
          <c:spPr>
            <a:ln w="28575" cap="rnd">
              <a:solidFill>
                <a:schemeClr val="accent6"/>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Sheet1!$G$2:$G$35</c:f>
              <c:numCache>
                <c:formatCode>General</c:formatCode>
                <c:ptCount val="34"/>
                <c:pt idx="0">
                  <c:v>65368</c:v>
                </c:pt>
                <c:pt idx="1">
                  <c:v>65396</c:v>
                </c:pt>
                <c:pt idx="2">
                  <c:v>65442</c:v>
                </c:pt>
                <c:pt idx="3">
                  <c:v>65491</c:v>
                </c:pt>
                <c:pt idx="4">
                  <c:v>65547</c:v>
                </c:pt>
                <c:pt idx="5">
                  <c:v>65588</c:v>
                </c:pt>
                <c:pt idx="6">
                  <c:v>65636</c:v>
                </c:pt>
                <c:pt idx="7">
                  <c:v>65687</c:v>
                </c:pt>
                <c:pt idx="8">
                  <c:v>65727</c:v>
                </c:pt>
                <c:pt idx="9">
                  <c:v>65784</c:v>
                </c:pt>
                <c:pt idx="10">
                  <c:v>65827</c:v>
                </c:pt>
                <c:pt idx="11">
                  <c:v>65883</c:v>
                </c:pt>
                <c:pt idx="12">
                  <c:v>65965</c:v>
                </c:pt>
                <c:pt idx="13">
                  <c:v>66113</c:v>
                </c:pt>
                <c:pt idx="14">
                  <c:v>66211</c:v>
                </c:pt>
                <c:pt idx="15">
                  <c:v>66263</c:v>
                </c:pt>
                <c:pt idx="16">
                  <c:v>66348</c:v>
                </c:pt>
                <c:pt idx="17">
                  <c:v>66394</c:v>
                </c:pt>
                <c:pt idx="18">
                  <c:v>66449</c:v>
                </c:pt>
                <c:pt idx="19">
                  <c:v>66484</c:v>
                </c:pt>
                <c:pt idx="20">
                  <c:v>66498</c:v>
                </c:pt>
                <c:pt idx="21">
                  <c:v>66524</c:v>
                </c:pt>
                <c:pt idx="22">
                  <c:v>66529</c:v>
                </c:pt>
                <c:pt idx="23">
                  <c:v>66570</c:v>
                </c:pt>
                <c:pt idx="24">
                  <c:v>66604</c:v>
                </c:pt>
                <c:pt idx="25">
                  <c:v>66661</c:v>
                </c:pt>
                <c:pt idx="26">
                  <c:v>66671</c:v>
                </c:pt>
                <c:pt idx="27">
                  <c:v>66694</c:v>
                </c:pt>
                <c:pt idx="28">
                  <c:v>66715</c:v>
                </c:pt>
                <c:pt idx="29">
                  <c:v>66749</c:v>
                </c:pt>
                <c:pt idx="30">
                  <c:v>66775</c:v>
                </c:pt>
                <c:pt idx="31">
                  <c:v>66793</c:v>
                </c:pt>
                <c:pt idx="32">
                  <c:v>66814</c:v>
                </c:pt>
                <c:pt idx="33">
                  <c:v>66868</c:v>
                </c:pt>
              </c:numCache>
            </c:numRef>
          </c:val>
          <c:smooth val="0"/>
          <c:extLst>
            <c:ext xmlns:c16="http://schemas.microsoft.com/office/drawing/2014/chart" uri="{C3380CC4-5D6E-409C-BE32-E72D297353CC}">
              <c16:uniqueId val="{00000005-9250-41AF-B188-238E6915D782}"/>
            </c:ext>
          </c:extLst>
        </c:ser>
        <c:ser>
          <c:idx val="6"/>
          <c:order val="6"/>
          <c:tx>
            <c:strRef>
              <c:f>Sheet1!$H$1</c:f>
              <c:strCache>
                <c:ptCount val="1"/>
                <c:pt idx="0">
                  <c:v>NDR Info</c:v>
                </c:pt>
              </c:strCache>
            </c:strRef>
          </c:tx>
          <c:spPr>
            <a:ln w="28575" cap="rnd">
              <a:solidFill>
                <a:schemeClr val="accent1">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Sheet1!$H$2:$H$35</c:f>
              <c:numCache>
                <c:formatCode>General</c:formatCode>
                <c:ptCount val="34"/>
                <c:pt idx="0">
                  <c:v>30502</c:v>
                </c:pt>
                <c:pt idx="1">
                  <c:v>30509</c:v>
                </c:pt>
                <c:pt idx="2">
                  <c:v>30520</c:v>
                </c:pt>
                <c:pt idx="3">
                  <c:v>30530</c:v>
                </c:pt>
                <c:pt idx="4">
                  <c:v>30530</c:v>
                </c:pt>
                <c:pt idx="5">
                  <c:v>30534</c:v>
                </c:pt>
                <c:pt idx="6">
                  <c:v>30543</c:v>
                </c:pt>
                <c:pt idx="7">
                  <c:v>30552</c:v>
                </c:pt>
                <c:pt idx="8">
                  <c:v>30561</c:v>
                </c:pt>
                <c:pt idx="9">
                  <c:v>30570</c:v>
                </c:pt>
                <c:pt idx="10">
                  <c:v>30585</c:v>
                </c:pt>
                <c:pt idx="11">
                  <c:v>30626</c:v>
                </c:pt>
                <c:pt idx="12">
                  <c:v>30645</c:v>
                </c:pt>
                <c:pt idx="13">
                  <c:v>30664</c:v>
                </c:pt>
                <c:pt idx="14">
                  <c:v>30686</c:v>
                </c:pt>
                <c:pt idx="15">
                  <c:v>30692</c:v>
                </c:pt>
                <c:pt idx="16">
                  <c:v>30705</c:v>
                </c:pt>
                <c:pt idx="17">
                  <c:v>30723</c:v>
                </c:pt>
                <c:pt idx="18">
                  <c:v>30745</c:v>
                </c:pt>
                <c:pt idx="19">
                  <c:v>30756</c:v>
                </c:pt>
                <c:pt idx="20">
                  <c:v>30764</c:v>
                </c:pt>
                <c:pt idx="21">
                  <c:v>30770</c:v>
                </c:pt>
                <c:pt idx="22">
                  <c:v>30774</c:v>
                </c:pt>
                <c:pt idx="23">
                  <c:v>30809</c:v>
                </c:pt>
                <c:pt idx="24">
                  <c:v>30806</c:v>
                </c:pt>
                <c:pt idx="25">
                  <c:v>30812</c:v>
                </c:pt>
                <c:pt idx="26">
                  <c:v>30820</c:v>
                </c:pt>
                <c:pt idx="27">
                  <c:v>30835</c:v>
                </c:pt>
                <c:pt idx="28">
                  <c:v>30870</c:v>
                </c:pt>
                <c:pt idx="29">
                  <c:v>30890</c:v>
                </c:pt>
                <c:pt idx="30">
                  <c:v>30895</c:v>
                </c:pt>
                <c:pt idx="31">
                  <c:v>30904</c:v>
                </c:pt>
                <c:pt idx="32">
                  <c:v>30910</c:v>
                </c:pt>
                <c:pt idx="33">
                  <c:v>30919</c:v>
                </c:pt>
              </c:numCache>
            </c:numRef>
          </c:val>
          <c:smooth val="0"/>
          <c:extLst>
            <c:ext xmlns:c16="http://schemas.microsoft.com/office/drawing/2014/chart" uri="{C3380CC4-5D6E-409C-BE32-E72D297353CC}">
              <c16:uniqueId val="{00000006-9250-41AF-B188-238E6915D782}"/>
            </c:ext>
          </c:extLst>
        </c:ser>
        <c:ser>
          <c:idx val="7"/>
          <c:order val="7"/>
          <c:tx>
            <c:strRef>
              <c:f>Sheet1!$I$1</c:f>
              <c:strCache>
                <c:ptCount val="1"/>
                <c:pt idx="0">
                  <c:v>NDR Kultur</c:v>
                </c:pt>
              </c:strCache>
            </c:strRef>
          </c:tx>
          <c:spPr>
            <a:ln w="28575" cap="rnd">
              <a:solidFill>
                <a:schemeClr val="accent2">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Sheet1!$I$2:$I$35</c:f>
              <c:numCache>
                <c:formatCode>General</c:formatCode>
                <c:ptCount val="34"/>
                <c:pt idx="0">
                  <c:v>14831</c:v>
                </c:pt>
                <c:pt idx="1">
                  <c:v>14836</c:v>
                </c:pt>
                <c:pt idx="2">
                  <c:v>14839</c:v>
                </c:pt>
                <c:pt idx="3">
                  <c:v>14841</c:v>
                </c:pt>
                <c:pt idx="4">
                  <c:v>14843</c:v>
                </c:pt>
                <c:pt idx="5">
                  <c:v>14853</c:v>
                </c:pt>
                <c:pt idx="6">
                  <c:v>14857</c:v>
                </c:pt>
                <c:pt idx="7">
                  <c:v>14864</c:v>
                </c:pt>
                <c:pt idx="8">
                  <c:v>14869</c:v>
                </c:pt>
                <c:pt idx="9">
                  <c:v>14870</c:v>
                </c:pt>
                <c:pt idx="10">
                  <c:v>14879</c:v>
                </c:pt>
                <c:pt idx="11">
                  <c:v>14879</c:v>
                </c:pt>
                <c:pt idx="12">
                  <c:v>14880</c:v>
                </c:pt>
                <c:pt idx="13">
                  <c:v>14885</c:v>
                </c:pt>
                <c:pt idx="14">
                  <c:v>14892</c:v>
                </c:pt>
                <c:pt idx="15">
                  <c:v>14901</c:v>
                </c:pt>
                <c:pt idx="16">
                  <c:v>14902</c:v>
                </c:pt>
                <c:pt idx="17">
                  <c:v>14903</c:v>
                </c:pt>
                <c:pt idx="18">
                  <c:v>14907</c:v>
                </c:pt>
                <c:pt idx="19">
                  <c:v>14918</c:v>
                </c:pt>
                <c:pt idx="20">
                  <c:v>14930</c:v>
                </c:pt>
                <c:pt idx="21">
                  <c:v>14937</c:v>
                </c:pt>
                <c:pt idx="22">
                  <c:v>14941</c:v>
                </c:pt>
                <c:pt idx="23">
                  <c:v>14950</c:v>
                </c:pt>
                <c:pt idx="24">
                  <c:v>14948</c:v>
                </c:pt>
                <c:pt idx="25">
                  <c:v>14948</c:v>
                </c:pt>
                <c:pt idx="26">
                  <c:v>14951</c:v>
                </c:pt>
                <c:pt idx="27">
                  <c:v>14947</c:v>
                </c:pt>
                <c:pt idx="28">
                  <c:v>14951</c:v>
                </c:pt>
                <c:pt idx="29">
                  <c:v>14957</c:v>
                </c:pt>
                <c:pt idx="30">
                  <c:v>14962</c:v>
                </c:pt>
                <c:pt idx="31">
                  <c:v>14966</c:v>
                </c:pt>
                <c:pt idx="32">
                  <c:v>14963</c:v>
                </c:pt>
                <c:pt idx="33">
                  <c:v>14967</c:v>
                </c:pt>
              </c:numCache>
            </c:numRef>
          </c:val>
          <c:smooth val="0"/>
          <c:extLst>
            <c:ext xmlns:c16="http://schemas.microsoft.com/office/drawing/2014/chart" uri="{C3380CC4-5D6E-409C-BE32-E72D297353CC}">
              <c16:uniqueId val="{00000007-9250-41AF-B188-238E6915D782}"/>
            </c:ext>
          </c:extLst>
        </c:ser>
        <c:ser>
          <c:idx val="8"/>
          <c:order val="8"/>
          <c:tx>
            <c:strRef>
              <c:f>Sheet1!$J$1</c:f>
              <c:strCache>
                <c:ptCount val="1"/>
                <c:pt idx="0">
                  <c:v>Mein Nachmittag (NDR)</c:v>
                </c:pt>
              </c:strCache>
            </c:strRef>
          </c:tx>
          <c:spPr>
            <a:ln w="28575" cap="rnd">
              <a:solidFill>
                <a:schemeClr val="accent3">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Sheet1!$J$2:$J$35</c:f>
              <c:numCache>
                <c:formatCode>General</c:formatCode>
                <c:ptCount val="34"/>
                <c:pt idx="0">
                  <c:v>44558</c:v>
                </c:pt>
                <c:pt idx="1">
                  <c:v>44559</c:v>
                </c:pt>
                <c:pt idx="2">
                  <c:v>44557</c:v>
                </c:pt>
                <c:pt idx="3">
                  <c:v>44577</c:v>
                </c:pt>
                <c:pt idx="4">
                  <c:v>44577</c:v>
                </c:pt>
                <c:pt idx="5">
                  <c:v>44575</c:v>
                </c:pt>
                <c:pt idx="6">
                  <c:v>44572</c:v>
                </c:pt>
                <c:pt idx="7">
                  <c:v>44583</c:v>
                </c:pt>
                <c:pt idx="8">
                  <c:v>44588</c:v>
                </c:pt>
                <c:pt idx="9">
                  <c:v>44585</c:v>
                </c:pt>
                <c:pt idx="10">
                  <c:v>44584</c:v>
                </c:pt>
                <c:pt idx="11">
                  <c:v>44579</c:v>
                </c:pt>
                <c:pt idx="12">
                  <c:v>44583</c:v>
                </c:pt>
                <c:pt idx="13">
                  <c:v>44593</c:v>
                </c:pt>
                <c:pt idx="14">
                  <c:v>44597</c:v>
                </c:pt>
                <c:pt idx="15">
                  <c:v>44594</c:v>
                </c:pt>
                <c:pt idx="16">
                  <c:v>44598</c:v>
                </c:pt>
                <c:pt idx="17">
                  <c:v>44598</c:v>
                </c:pt>
                <c:pt idx="18">
                  <c:v>44591</c:v>
                </c:pt>
                <c:pt idx="19">
                  <c:v>44589</c:v>
                </c:pt>
                <c:pt idx="20">
                  <c:v>44588</c:v>
                </c:pt>
                <c:pt idx="21">
                  <c:v>44585</c:v>
                </c:pt>
                <c:pt idx="22">
                  <c:v>44578</c:v>
                </c:pt>
                <c:pt idx="23">
                  <c:v>44572</c:v>
                </c:pt>
                <c:pt idx="24">
                  <c:v>44571</c:v>
                </c:pt>
                <c:pt idx="25">
                  <c:v>44565</c:v>
                </c:pt>
                <c:pt idx="26">
                  <c:v>44559</c:v>
                </c:pt>
                <c:pt idx="27">
                  <c:v>44555</c:v>
                </c:pt>
                <c:pt idx="28">
                  <c:v>44554</c:v>
                </c:pt>
                <c:pt idx="29">
                  <c:v>44555</c:v>
                </c:pt>
                <c:pt idx="30">
                  <c:v>44553</c:v>
                </c:pt>
                <c:pt idx="31">
                  <c:v>44551</c:v>
                </c:pt>
                <c:pt idx="32">
                  <c:v>44634</c:v>
                </c:pt>
                <c:pt idx="33">
                  <c:v>44697</c:v>
                </c:pt>
              </c:numCache>
            </c:numRef>
          </c:val>
          <c:smooth val="0"/>
          <c:extLst>
            <c:ext xmlns:c16="http://schemas.microsoft.com/office/drawing/2014/chart" uri="{C3380CC4-5D6E-409C-BE32-E72D297353CC}">
              <c16:uniqueId val="{00000008-9250-41AF-B188-238E6915D782}"/>
            </c:ext>
          </c:extLst>
        </c:ser>
        <c:ser>
          <c:idx val="9"/>
          <c:order val="9"/>
          <c:tx>
            <c:strRef>
              <c:f>Sheet1!$K$1</c:f>
              <c:strCache>
                <c:ptCount val="1"/>
                <c:pt idx="0">
                  <c:v>NDR Elbphilharmonie Orchester</c:v>
                </c:pt>
              </c:strCache>
            </c:strRef>
          </c:tx>
          <c:spPr>
            <a:ln w="28575" cap="rnd">
              <a:solidFill>
                <a:schemeClr val="accent4">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Sheet1!$K$2:$K$35</c:f>
              <c:numCache>
                <c:formatCode>General</c:formatCode>
                <c:ptCount val="34"/>
                <c:pt idx="0">
                  <c:v>40569</c:v>
                </c:pt>
                <c:pt idx="1">
                  <c:v>40586</c:v>
                </c:pt>
                <c:pt idx="2">
                  <c:v>40623</c:v>
                </c:pt>
                <c:pt idx="3">
                  <c:v>40643</c:v>
                </c:pt>
                <c:pt idx="4">
                  <c:v>40653</c:v>
                </c:pt>
                <c:pt idx="5">
                  <c:v>40659</c:v>
                </c:pt>
                <c:pt idx="6">
                  <c:v>40662</c:v>
                </c:pt>
                <c:pt idx="7">
                  <c:v>40678</c:v>
                </c:pt>
                <c:pt idx="8">
                  <c:v>40706</c:v>
                </c:pt>
                <c:pt idx="9">
                  <c:v>40714</c:v>
                </c:pt>
                <c:pt idx="10">
                  <c:v>40712</c:v>
                </c:pt>
                <c:pt idx="11">
                  <c:v>40717</c:v>
                </c:pt>
                <c:pt idx="12">
                  <c:v>40724</c:v>
                </c:pt>
                <c:pt idx="13">
                  <c:v>40726</c:v>
                </c:pt>
                <c:pt idx="14">
                  <c:v>40738</c:v>
                </c:pt>
                <c:pt idx="15">
                  <c:v>40743</c:v>
                </c:pt>
                <c:pt idx="16">
                  <c:v>40746</c:v>
                </c:pt>
                <c:pt idx="17">
                  <c:v>40750</c:v>
                </c:pt>
                <c:pt idx="18">
                  <c:v>40755</c:v>
                </c:pt>
                <c:pt idx="19">
                  <c:v>40756</c:v>
                </c:pt>
                <c:pt idx="20">
                  <c:v>40760</c:v>
                </c:pt>
                <c:pt idx="21">
                  <c:v>40784</c:v>
                </c:pt>
                <c:pt idx="22">
                  <c:v>40810</c:v>
                </c:pt>
                <c:pt idx="23">
                  <c:v>40844</c:v>
                </c:pt>
                <c:pt idx="24">
                  <c:v>40864</c:v>
                </c:pt>
                <c:pt idx="25">
                  <c:v>40881</c:v>
                </c:pt>
                <c:pt idx="26">
                  <c:v>40892</c:v>
                </c:pt>
                <c:pt idx="27">
                  <c:v>40895</c:v>
                </c:pt>
                <c:pt idx="28">
                  <c:v>40907</c:v>
                </c:pt>
                <c:pt idx="29">
                  <c:v>40907</c:v>
                </c:pt>
                <c:pt idx="30">
                  <c:v>40957</c:v>
                </c:pt>
                <c:pt idx="31">
                  <c:v>41039</c:v>
                </c:pt>
                <c:pt idx="32">
                  <c:v>41072</c:v>
                </c:pt>
                <c:pt idx="33">
                  <c:v>41092</c:v>
                </c:pt>
              </c:numCache>
            </c:numRef>
          </c:val>
          <c:smooth val="0"/>
          <c:extLst>
            <c:ext xmlns:c16="http://schemas.microsoft.com/office/drawing/2014/chart" uri="{C3380CC4-5D6E-409C-BE32-E72D297353CC}">
              <c16:uniqueId val="{00000009-9250-41AF-B188-238E6915D782}"/>
            </c:ext>
          </c:extLst>
        </c:ser>
        <c:ser>
          <c:idx val="10"/>
          <c:order val="10"/>
          <c:tx>
            <c:strRef>
              <c:f>Sheet1!$L$1</c:f>
              <c:strCache>
                <c:ptCount val="1"/>
                <c:pt idx="0">
                  <c:v>NDR Chor</c:v>
                </c:pt>
              </c:strCache>
            </c:strRef>
          </c:tx>
          <c:spPr>
            <a:ln w="28575" cap="rnd">
              <a:solidFill>
                <a:schemeClr val="accent5">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Sheet1!$L$2:$L$35</c:f>
              <c:numCache>
                <c:formatCode>General</c:formatCode>
                <c:ptCount val="34"/>
                <c:pt idx="0">
                  <c:v>2084</c:v>
                </c:pt>
                <c:pt idx="1">
                  <c:v>2085</c:v>
                </c:pt>
                <c:pt idx="2">
                  <c:v>2086</c:v>
                </c:pt>
                <c:pt idx="3">
                  <c:v>2089</c:v>
                </c:pt>
                <c:pt idx="4">
                  <c:v>2091</c:v>
                </c:pt>
                <c:pt idx="5">
                  <c:v>2094</c:v>
                </c:pt>
                <c:pt idx="6">
                  <c:v>2096</c:v>
                </c:pt>
                <c:pt idx="7">
                  <c:v>2099</c:v>
                </c:pt>
                <c:pt idx="8">
                  <c:v>2101</c:v>
                </c:pt>
                <c:pt idx="9">
                  <c:v>2100</c:v>
                </c:pt>
                <c:pt idx="10">
                  <c:v>2102</c:v>
                </c:pt>
                <c:pt idx="11">
                  <c:v>2102</c:v>
                </c:pt>
                <c:pt idx="12">
                  <c:v>2102</c:v>
                </c:pt>
                <c:pt idx="13">
                  <c:v>2105</c:v>
                </c:pt>
                <c:pt idx="14">
                  <c:v>2106</c:v>
                </c:pt>
                <c:pt idx="15">
                  <c:v>2109</c:v>
                </c:pt>
                <c:pt idx="16">
                  <c:v>2111</c:v>
                </c:pt>
                <c:pt idx="17">
                  <c:v>2113</c:v>
                </c:pt>
                <c:pt idx="18">
                  <c:v>2120</c:v>
                </c:pt>
                <c:pt idx="19">
                  <c:v>2123</c:v>
                </c:pt>
                <c:pt idx="20">
                  <c:v>2126</c:v>
                </c:pt>
                <c:pt idx="21">
                  <c:v>2130</c:v>
                </c:pt>
                <c:pt idx="22">
                  <c:v>2132</c:v>
                </c:pt>
                <c:pt idx="23">
                  <c:v>2136</c:v>
                </c:pt>
                <c:pt idx="24">
                  <c:v>2134</c:v>
                </c:pt>
                <c:pt idx="25">
                  <c:v>2133</c:v>
                </c:pt>
                <c:pt idx="26">
                  <c:v>2134</c:v>
                </c:pt>
                <c:pt idx="27">
                  <c:v>2134</c:v>
                </c:pt>
                <c:pt idx="28">
                  <c:v>2135</c:v>
                </c:pt>
                <c:pt idx="29">
                  <c:v>2136</c:v>
                </c:pt>
                <c:pt idx="30">
                  <c:v>2136</c:v>
                </c:pt>
                <c:pt idx="31">
                  <c:v>2137</c:v>
                </c:pt>
                <c:pt idx="32">
                  <c:v>2135</c:v>
                </c:pt>
                <c:pt idx="33">
                  <c:v>2136</c:v>
                </c:pt>
              </c:numCache>
            </c:numRef>
          </c:val>
          <c:smooth val="0"/>
          <c:extLst>
            <c:ext xmlns:c16="http://schemas.microsoft.com/office/drawing/2014/chart" uri="{C3380CC4-5D6E-409C-BE32-E72D297353CC}">
              <c16:uniqueId val="{0000000A-9250-41AF-B188-238E6915D782}"/>
            </c:ext>
          </c:extLst>
        </c:ser>
        <c:ser>
          <c:idx val="11"/>
          <c:order val="11"/>
          <c:tx>
            <c:strRef>
              <c:f>Sheet1!$M$1</c:f>
              <c:strCache>
                <c:ptCount val="1"/>
                <c:pt idx="0">
                  <c:v>Tietjen und Bommes</c:v>
                </c:pt>
              </c:strCache>
            </c:strRef>
          </c:tx>
          <c:spPr>
            <a:ln w="28575" cap="rnd">
              <a:solidFill>
                <a:schemeClr val="accent6">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Sheet1!$M$2:$M$35</c:f>
              <c:numCache>
                <c:formatCode>General</c:formatCode>
                <c:ptCount val="34"/>
                <c:pt idx="0">
                  <c:v>16761</c:v>
                </c:pt>
                <c:pt idx="1">
                  <c:v>16765</c:v>
                </c:pt>
                <c:pt idx="2">
                  <c:v>16773</c:v>
                </c:pt>
                <c:pt idx="3">
                  <c:v>16776</c:v>
                </c:pt>
                <c:pt idx="4">
                  <c:v>16777</c:v>
                </c:pt>
                <c:pt idx="5">
                  <c:v>16778</c:v>
                </c:pt>
                <c:pt idx="6">
                  <c:v>16780</c:v>
                </c:pt>
                <c:pt idx="7">
                  <c:v>16785</c:v>
                </c:pt>
                <c:pt idx="8">
                  <c:v>16799</c:v>
                </c:pt>
                <c:pt idx="9">
                  <c:v>16805</c:v>
                </c:pt>
                <c:pt idx="10">
                  <c:v>16803</c:v>
                </c:pt>
                <c:pt idx="11">
                  <c:v>16808</c:v>
                </c:pt>
                <c:pt idx="12">
                  <c:v>16809</c:v>
                </c:pt>
                <c:pt idx="13">
                  <c:v>16814</c:v>
                </c:pt>
                <c:pt idx="14">
                  <c:v>16815</c:v>
                </c:pt>
                <c:pt idx="15">
                  <c:v>16815</c:v>
                </c:pt>
                <c:pt idx="16">
                  <c:v>16833</c:v>
                </c:pt>
                <c:pt idx="17">
                  <c:v>16841</c:v>
                </c:pt>
                <c:pt idx="18">
                  <c:v>16850</c:v>
                </c:pt>
                <c:pt idx="19">
                  <c:v>16854</c:v>
                </c:pt>
                <c:pt idx="20">
                  <c:v>16865</c:v>
                </c:pt>
                <c:pt idx="21">
                  <c:v>16925</c:v>
                </c:pt>
                <c:pt idx="22">
                  <c:v>16956</c:v>
                </c:pt>
                <c:pt idx="23">
                  <c:v>16963</c:v>
                </c:pt>
                <c:pt idx="24">
                  <c:v>16966</c:v>
                </c:pt>
                <c:pt idx="25">
                  <c:v>16972</c:v>
                </c:pt>
                <c:pt idx="26">
                  <c:v>16973</c:v>
                </c:pt>
                <c:pt idx="27">
                  <c:v>16978</c:v>
                </c:pt>
                <c:pt idx="28">
                  <c:v>16984</c:v>
                </c:pt>
                <c:pt idx="29">
                  <c:v>16988</c:v>
                </c:pt>
                <c:pt idx="30">
                  <c:v>16990</c:v>
                </c:pt>
                <c:pt idx="31">
                  <c:v>16997</c:v>
                </c:pt>
                <c:pt idx="32">
                  <c:v>17003</c:v>
                </c:pt>
                <c:pt idx="33">
                  <c:v>17007</c:v>
                </c:pt>
              </c:numCache>
            </c:numRef>
          </c:val>
          <c:smooth val="0"/>
          <c:extLst>
            <c:ext xmlns:c16="http://schemas.microsoft.com/office/drawing/2014/chart" uri="{C3380CC4-5D6E-409C-BE32-E72D297353CC}">
              <c16:uniqueId val="{0000000B-9250-41AF-B188-238E6915D782}"/>
            </c:ext>
          </c:extLst>
        </c:ser>
        <c:ser>
          <c:idx val="12"/>
          <c:order val="12"/>
          <c:tx>
            <c:strRef>
              <c:f>Sheet1!$N$1</c:f>
              <c:strCache>
                <c:ptCount val="1"/>
                <c:pt idx="0">
                  <c:v>NDR Talk Show</c:v>
                </c:pt>
              </c:strCache>
            </c:strRef>
          </c:tx>
          <c:spPr>
            <a:ln w="28575" cap="rnd">
              <a:solidFill>
                <a:schemeClr val="accent1">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Sheet1!$N$2:$N$35</c:f>
              <c:numCache>
                <c:formatCode>General</c:formatCode>
                <c:ptCount val="34"/>
                <c:pt idx="0">
                  <c:v>122022</c:v>
                </c:pt>
                <c:pt idx="1">
                  <c:v>122041</c:v>
                </c:pt>
                <c:pt idx="2">
                  <c:v>122063</c:v>
                </c:pt>
                <c:pt idx="3">
                  <c:v>122078</c:v>
                </c:pt>
                <c:pt idx="4">
                  <c:v>122105</c:v>
                </c:pt>
                <c:pt idx="5">
                  <c:v>122141</c:v>
                </c:pt>
                <c:pt idx="6">
                  <c:v>122189</c:v>
                </c:pt>
                <c:pt idx="7">
                  <c:v>122281</c:v>
                </c:pt>
                <c:pt idx="8">
                  <c:v>122341</c:v>
                </c:pt>
                <c:pt idx="9">
                  <c:v>122367</c:v>
                </c:pt>
                <c:pt idx="10">
                  <c:v>122392</c:v>
                </c:pt>
                <c:pt idx="11">
                  <c:v>122432</c:v>
                </c:pt>
                <c:pt idx="12">
                  <c:v>122452</c:v>
                </c:pt>
                <c:pt idx="13">
                  <c:v>122476</c:v>
                </c:pt>
                <c:pt idx="14">
                  <c:v>122577</c:v>
                </c:pt>
                <c:pt idx="15">
                  <c:v>122628</c:v>
                </c:pt>
                <c:pt idx="16">
                  <c:v>122681</c:v>
                </c:pt>
                <c:pt idx="17">
                  <c:v>122775</c:v>
                </c:pt>
                <c:pt idx="18">
                  <c:v>122841</c:v>
                </c:pt>
                <c:pt idx="19">
                  <c:v>122954</c:v>
                </c:pt>
                <c:pt idx="20">
                  <c:v>123041</c:v>
                </c:pt>
                <c:pt idx="21">
                  <c:v>123153</c:v>
                </c:pt>
                <c:pt idx="22">
                  <c:v>123226</c:v>
                </c:pt>
                <c:pt idx="23">
                  <c:v>123268</c:v>
                </c:pt>
                <c:pt idx="24">
                  <c:v>123310</c:v>
                </c:pt>
                <c:pt idx="25">
                  <c:v>123359</c:v>
                </c:pt>
                <c:pt idx="26">
                  <c:v>123377</c:v>
                </c:pt>
                <c:pt idx="27">
                  <c:v>123395</c:v>
                </c:pt>
                <c:pt idx="28">
                  <c:v>123417</c:v>
                </c:pt>
                <c:pt idx="29">
                  <c:v>123451</c:v>
                </c:pt>
                <c:pt idx="30">
                  <c:v>123466</c:v>
                </c:pt>
                <c:pt idx="31">
                  <c:v>123470</c:v>
                </c:pt>
                <c:pt idx="32">
                  <c:v>123487</c:v>
                </c:pt>
                <c:pt idx="33">
                  <c:v>123500</c:v>
                </c:pt>
              </c:numCache>
            </c:numRef>
          </c:val>
          <c:smooth val="0"/>
          <c:extLst>
            <c:ext xmlns:c16="http://schemas.microsoft.com/office/drawing/2014/chart" uri="{C3380CC4-5D6E-409C-BE32-E72D297353CC}">
              <c16:uniqueId val="{0000000C-9250-41AF-B188-238E6915D782}"/>
            </c:ext>
          </c:extLst>
        </c:ser>
        <c:ser>
          <c:idx val="13"/>
          <c:order val="13"/>
          <c:tx>
            <c:strRef>
              <c:f>Sheet1!$O$1</c:f>
              <c:strCache>
                <c:ptCount val="1"/>
                <c:pt idx="0">
                  <c:v>Kuhlage und Hardeland</c:v>
                </c:pt>
              </c:strCache>
            </c:strRef>
          </c:tx>
          <c:spPr>
            <a:ln w="28575" cap="rnd">
              <a:solidFill>
                <a:schemeClr val="accent2">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Sheet1!$O$2:$O$35</c:f>
              <c:numCache>
                <c:formatCode>General</c:formatCode>
                <c:ptCount val="34"/>
                <c:pt idx="0">
                  <c:v>73547</c:v>
                </c:pt>
                <c:pt idx="1">
                  <c:v>73565</c:v>
                </c:pt>
                <c:pt idx="2">
                  <c:v>73574</c:v>
                </c:pt>
                <c:pt idx="3">
                  <c:v>73575</c:v>
                </c:pt>
                <c:pt idx="4">
                  <c:v>73580</c:v>
                </c:pt>
                <c:pt idx="5">
                  <c:v>73587</c:v>
                </c:pt>
                <c:pt idx="6">
                  <c:v>73584</c:v>
                </c:pt>
                <c:pt idx="7">
                  <c:v>73592</c:v>
                </c:pt>
                <c:pt idx="8">
                  <c:v>73594</c:v>
                </c:pt>
                <c:pt idx="9">
                  <c:v>73588</c:v>
                </c:pt>
                <c:pt idx="10">
                  <c:v>73590</c:v>
                </c:pt>
                <c:pt idx="11">
                  <c:v>73593</c:v>
                </c:pt>
                <c:pt idx="12">
                  <c:v>73601</c:v>
                </c:pt>
                <c:pt idx="13">
                  <c:v>73603</c:v>
                </c:pt>
                <c:pt idx="14">
                  <c:v>73608</c:v>
                </c:pt>
                <c:pt idx="15">
                  <c:v>73603</c:v>
                </c:pt>
                <c:pt idx="16">
                  <c:v>73603</c:v>
                </c:pt>
                <c:pt idx="17">
                  <c:v>73607</c:v>
                </c:pt>
                <c:pt idx="18">
                  <c:v>73609</c:v>
                </c:pt>
                <c:pt idx="19">
                  <c:v>73609</c:v>
                </c:pt>
                <c:pt idx="20">
                  <c:v>73607</c:v>
                </c:pt>
                <c:pt idx="21">
                  <c:v>73614</c:v>
                </c:pt>
                <c:pt idx="22">
                  <c:v>73613</c:v>
                </c:pt>
                <c:pt idx="23">
                  <c:v>73615</c:v>
                </c:pt>
                <c:pt idx="24">
                  <c:v>73618</c:v>
                </c:pt>
                <c:pt idx="25">
                  <c:v>73620</c:v>
                </c:pt>
                <c:pt idx="26">
                  <c:v>73615</c:v>
                </c:pt>
                <c:pt idx="27">
                  <c:v>73625</c:v>
                </c:pt>
                <c:pt idx="28">
                  <c:v>73627</c:v>
                </c:pt>
                <c:pt idx="29">
                  <c:v>73621</c:v>
                </c:pt>
                <c:pt idx="30">
                  <c:v>73618</c:v>
                </c:pt>
                <c:pt idx="31">
                  <c:v>73614</c:v>
                </c:pt>
                <c:pt idx="32">
                  <c:v>73606</c:v>
                </c:pt>
                <c:pt idx="33">
                  <c:v>73610</c:v>
                </c:pt>
              </c:numCache>
            </c:numRef>
          </c:val>
          <c:smooth val="0"/>
          <c:extLst>
            <c:ext xmlns:c16="http://schemas.microsoft.com/office/drawing/2014/chart" uri="{C3380CC4-5D6E-409C-BE32-E72D297353CC}">
              <c16:uniqueId val="{0000000D-9250-41AF-B188-238E6915D782}"/>
            </c:ext>
          </c:extLst>
        </c:ser>
        <c:ser>
          <c:idx val="14"/>
          <c:order val="14"/>
          <c:tx>
            <c:strRef>
              <c:f>Sheet1!$P$1</c:f>
              <c:strCache>
                <c:ptCount val="1"/>
                <c:pt idx="0">
                  <c:v>NDR barrierefrei</c:v>
                </c:pt>
              </c:strCache>
            </c:strRef>
          </c:tx>
          <c:spPr>
            <a:ln w="28575" cap="rnd">
              <a:solidFill>
                <a:schemeClr val="accent3">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Sheet1!$P$2:$P$35</c:f>
              <c:numCache>
                <c:formatCode>General</c:formatCode>
                <c:ptCount val="34"/>
                <c:pt idx="0">
                  <c:v>1014</c:v>
                </c:pt>
                <c:pt idx="1">
                  <c:v>1014</c:v>
                </c:pt>
                <c:pt idx="2">
                  <c:v>1013</c:v>
                </c:pt>
                <c:pt idx="3">
                  <c:v>1013</c:v>
                </c:pt>
                <c:pt idx="4">
                  <c:v>1012</c:v>
                </c:pt>
                <c:pt idx="5">
                  <c:v>1014</c:v>
                </c:pt>
                <c:pt idx="6">
                  <c:v>1015</c:v>
                </c:pt>
                <c:pt idx="7">
                  <c:v>1015</c:v>
                </c:pt>
                <c:pt idx="8">
                  <c:v>1015</c:v>
                </c:pt>
                <c:pt idx="9">
                  <c:v>1015</c:v>
                </c:pt>
                <c:pt idx="10">
                  <c:v>1016</c:v>
                </c:pt>
                <c:pt idx="11">
                  <c:v>1017</c:v>
                </c:pt>
                <c:pt idx="12">
                  <c:v>1019</c:v>
                </c:pt>
                <c:pt idx="13">
                  <c:v>1021</c:v>
                </c:pt>
                <c:pt idx="14">
                  <c:v>1022</c:v>
                </c:pt>
                <c:pt idx="15">
                  <c:v>1022</c:v>
                </c:pt>
                <c:pt idx="16">
                  <c:v>1023</c:v>
                </c:pt>
                <c:pt idx="17">
                  <c:v>1024</c:v>
                </c:pt>
                <c:pt idx="18">
                  <c:v>1024</c:v>
                </c:pt>
                <c:pt idx="19">
                  <c:v>1024</c:v>
                </c:pt>
                <c:pt idx="20">
                  <c:v>1025</c:v>
                </c:pt>
                <c:pt idx="21">
                  <c:v>1025</c:v>
                </c:pt>
                <c:pt idx="22">
                  <c:v>1025</c:v>
                </c:pt>
                <c:pt idx="23">
                  <c:v>1025</c:v>
                </c:pt>
                <c:pt idx="24">
                  <c:v>1025</c:v>
                </c:pt>
                <c:pt idx="25">
                  <c:v>1025</c:v>
                </c:pt>
                <c:pt idx="26">
                  <c:v>1025</c:v>
                </c:pt>
                <c:pt idx="27">
                  <c:v>1027</c:v>
                </c:pt>
                <c:pt idx="28">
                  <c:v>1029</c:v>
                </c:pt>
                <c:pt idx="29">
                  <c:v>1029</c:v>
                </c:pt>
                <c:pt idx="30">
                  <c:v>1030</c:v>
                </c:pt>
                <c:pt idx="31">
                  <c:v>1029</c:v>
                </c:pt>
                <c:pt idx="32">
                  <c:v>1027</c:v>
                </c:pt>
                <c:pt idx="33">
                  <c:v>1031</c:v>
                </c:pt>
              </c:numCache>
            </c:numRef>
          </c:val>
          <c:smooth val="0"/>
          <c:extLst>
            <c:ext xmlns:c16="http://schemas.microsoft.com/office/drawing/2014/chart" uri="{C3380CC4-5D6E-409C-BE32-E72D297353CC}">
              <c16:uniqueId val="{0000000E-9250-41AF-B188-238E6915D782}"/>
            </c:ext>
          </c:extLst>
        </c:ser>
        <c:ser>
          <c:idx val="15"/>
          <c:order val="15"/>
          <c:tx>
            <c:strRef>
              <c:f>Sheet1!$Q$1</c:f>
              <c:strCache>
                <c:ptCount val="1"/>
                <c:pt idx="0">
                  <c:v>NDR Sport</c:v>
                </c:pt>
              </c:strCache>
            </c:strRef>
          </c:tx>
          <c:spPr>
            <a:ln w="28575" cap="rnd">
              <a:solidFill>
                <a:schemeClr val="accent4">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Sheet1!$Q$2:$Q$35</c:f>
              <c:numCache>
                <c:formatCode>General</c:formatCode>
                <c:ptCount val="34"/>
                <c:pt idx="0">
                  <c:v>13290</c:v>
                </c:pt>
                <c:pt idx="1">
                  <c:v>13308</c:v>
                </c:pt>
                <c:pt idx="2">
                  <c:v>13325</c:v>
                </c:pt>
                <c:pt idx="3">
                  <c:v>13326</c:v>
                </c:pt>
                <c:pt idx="4">
                  <c:v>13335</c:v>
                </c:pt>
                <c:pt idx="5">
                  <c:v>13340</c:v>
                </c:pt>
                <c:pt idx="6">
                  <c:v>13351</c:v>
                </c:pt>
                <c:pt idx="7">
                  <c:v>13364</c:v>
                </c:pt>
                <c:pt idx="8">
                  <c:v>13376</c:v>
                </c:pt>
                <c:pt idx="9">
                  <c:v>13389</c:v>
                </c:pt>
                <c:pt idx="10">
                  <c:v>13392</c:v>
                </c:pt>
                <c:pt idx="11">
                  <c:v>13399</c:v>
                </c:pt>
                <c:pt idx="12">
                  <c:v>13403</c:v>
                </c:pt>
                <c:pt idx="13">
                  <c:v>13404</c:v>
                </c:pt>
                <c:pt idx="14">
                  <c:v>13414</c:v>
                </c:pt>
                <c:pt idx="15">
                  <c:v>13416</c:v>
                </c:pt>
                <c:pt idx="16">
                  <c:v>13421</c:v>
                </c:pt>
                <c:pt idx="17">
                  <c:v>13438</c:v>
                </c:pt>
                <c:pt idx="18">
                  <c:v>13454</c:v>
                </c:pt>
                <c:pt idx="19">
                  <c:v>13464</c:v>
                </c:pt>
                <c:pt idx="20">
                  <c:v>13562</c:v>
                </c:pt>
                <c:pt idx="21">
                  <c:v>13588</c:v>
                </c:pt>
                <c:pt idx="22">
                  <c:v>13595</c:v>
                </c:pt>
                <c:pt idx="23">
                  <c:v>13597</c:v>
                </c:pt>
                <c:pt idx="24">
                  <c:v>13598</c:v>
                </c:pt>
                <c:pt idx="25">
                  <c:v>13598</c:v>
                </c:pt>
                <c:pt idx="26">
                  <c:v>13604</c:v>
                </c:pt>
                <c:pt idx="27">
                  <c:v>13603</c:v>
                </c:pt>
                <c:pt idx="28">
                  <c:v>13602</c:v>
                </c:pt>
                <c:pt idx="29">
                  <c:v>13601</c:v>
                </c:pt>
                <c:pt idx="30">
                  <c:v>13600</c:v>
                </c:pt>
                <c:pt idx="31">
                  <c:v>13603</c:v>
                </c:pt>
                <c:pt idx="32">
                  <c:v>13603</c:v>
                </c:pt>
                <c:pt idx="33">
                  <c:v>13603</c:v>
                </c:pt>
              </c:numCache>
            </c:numRef>
          </c:val>
          <c:smooth val="0"/>
          <c:extLst>
            <c:ext xmlns:c16="http://schemas.microsoft.com/office/drawing/2014/chart" uri="{C3380CC4-5D6E-409C-BE32-E72D297353CC}">
              <c16:uniqueId val="{0000000F-9250-41AF-B188-238E6915D782}"/>
            </c:ext>
          </c:extLst>
        </c:ser>
        <c:ser>
          <c:idx val="16"/>
          <c:order val="16"/>
          <c:tx>
            <c:strRef>
              <c:f>Sheet1!$R$1</c:f>
              <c:strCache>
                <c:ptCount val="1"/>
                <c:pt idx="0">
                  <c:v>Weltbilder</c:v>
                </c:pt>
              </c:strCache>
            </c:strRef>
          </c:tx>
          <c:spPr>
            <a:ln w="28575" cap="rnd">
              <a:solidFill>
                <a:schemeClr val="accent5">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Sheet1!$R$2:$R$35</c:f>
              <c:numCache>
                <c:formatCode>General</c:formatCode>
                <c:ptCount val="34"/>
                <c:pt idx="0">
                  <c:v>28663</c:v>
                </c:pt>
                <c:pt idx="1">
                  <c:v>28664</c:v>
                </c:pt>
                <c:pt idx="2">
                  <c:v>28670</c:v>
                </c:pt>
                <c:pt idx="3">
                  <c:v>28673</c:v>
                </c:pt>
                <c:pt idx="4">
                  <c:v>28677</c:v>
                </c:pt>
                <c:pt idx="5">
                  <c:v>28682</c:v>
                </c:pt>
                <c:pt idx="6">
                  <c:v>28683</c:v>
                </c:pt>
                <c:pt idx="7">
                  <c:v>28687</c:v>
                </c:pt>
                <c:pt idx="8">
                  <c:v>28691</c:v>
                </c:pt>
                <c:pt idx="9">
                  <c:v>28700</c:v>
                </c:pt>
                <c:pt idx="10">
                  <c:v>28707</c:v>
                </c:pt>
                <c:pt idx="11">
                  <c:v>28722</c:v>
                </c:pt>
                <c:pt idx="12">
                  <c:v>28728</c:v>
                </c:pt>
                <c:pt idx="13">
                  <c:v>28743</c:v>
                </c:pt>
                <c:pt idx="14">
                  <c:v>28759</c:v>
                </c:pt>
                <c:pt idx="15">
                  <c:v>28778</c:v>
                </c:pt>
                <c:pt idx="16">
                  <c:v>28794</c:v>
                </c:pt>
                <c:pt idx="17">
                  <c:v>28798</c:v>
                </c:pt>
                <c:pt idx="18">
                  <c:v>28797</c:v>
                </c:pt>
                <c:pt idx="19">
                  <c:v>28804</c:v>
                </c:pt>
                <c:pt idx="20">
                  <c:v>28807</c:v>
                </c:pt>
                <c:pt idx="21">
                  <c:v>28806</c:v>
                </c:pt>
                <c:pt idx="22">
                  <c:v>28807</c:v>
                </c:pt>
                <c:pt idx="23">
                  <c:v>28805</c:v>
                </c:pt>
                <c:pt idx="24">
                  <c:v>28804</c:v>
                </c:pt>
                <c:pt idx="25">
                  <c:v>28807</c:v>
                </c:pt>
                <c:pt idx="26">
                  <c:v>28810</c:v>
                </c:pt>
                <c:pt idx="27">
                  <c:v>28823</c:v>
                </c:pt>
                <c:pt idx="28">
                  <c:v>28830</c:v>
                </c:pt>
                <c:pt idx="29">
                  <c:v>28829</c:v>
                </c:pt>
                <c:pt idx="30">
                  <c:v>28835</c:v>
                </c:pt>
                <c:pt idx="31">
                  <c:v>28847</c:v>
                </c:pt>
                <c:pt idx="32">
                  <c:v>28868</c:v>
                </c:pt>
                <c:pt idx="33">
                  <c:v>28898</c:v>
                </c:pt>
              </c:numCache>
            </c:numRef>
          </c:val>
          <c:smooth val="0"/>
          <c:extLst>
            <c:ext xmlns:c16="http://schemas.microsoft.com/office/drawing/2014/chart" uri="{C3380CC4-5D6E-409C-BE32-E72D297353CC}">
              <c16:uniqueId val="{00000010-9250-41AF-B188-238E6915D782}"/>
            </c:ext>
          </c:extLst>
        </c:ser>
        <c:ser>
          <c:idx val="17"/>
          <c:order val="17"/>
          <c:tx>
            <c:strRef>
              <c:f>Sheet1!$S$1</c:f>
              <c:strCache>
                <c:ptCount val="1"/>
                <c:pt idx="0">
                  <c:v>Sesamstrasse</c:v>
                </c:pt>
              </c:strCache>
            </c:strRef>
          </c:tx>
          <c:spPr>
            <a:ln w="28575" cap="rnd">
              <a:solidFill>
                <a:schemeClr val="accent6">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Sheet1!$S$2:$S$35</c:f>
              <c:numCache>
                <c:formatCode>General</c:formatCode>
                <c:ptCount val="34"/>
                <c:pt idx="0">
                  <c:v>25503</c:v>
                </c:pt>
                <c:pt idx="1">
                  <c:v>25504</c:v>
                </c:pt>
                <c:pt idx="2">
                  <c:v>25503</c:v>
                </c:pt>
                <c:pt idx="3">
                  <c:v>25505</c:v>
                </c:pt>
                <c:pt idx="4">
                  <c:v>25505</c:v>
                </c:pt>
                <c:pt idx="5">
                  <c:v>25506</c:v>
                </c:pt>
                <c:pt idx="6">
                  <c:v>25514</c:v>
                </c:pt>
                <c:pt idx="7">
                  <c:v>25542</c:v>
                </c:pt>
                <c:pt idx="8">
                  <c:v>25681</c:v>
                </c:pt>
                <c:pt idx="9">
                  <c:v>25824</c:v>
                </c:pt>
                <c:pt idx="10">
                  <c:v>26002</c:v>
                </c:pt>
                <c:pt idx="11">
                  <c:v>26120</c:v>
                </c:pt>
                <c:pt idx="12">
                  <c:v>26180</c:v>
                </c:pt>
                <c:pt idx="13">
                  <c:v>26199</c:v>
                </c:pt>
                <c:pt idx="14">
                  <c:v>26199</c:v>
                </c:pt>
                <c:pt idx="15">
                  <c:v>26204</c:v>
                </c:pt>
                <c:pt idx="16">
                  <c:v>26215</c:v>
                </c:pt>
                <c:pt idx="17">
                  <c:v>26231</c:v>
                </c:pt>
                <c:pt idx="18">
                  <c:v>26236</c:v>
                </c:pt>
                <c:pt idx="19">
                  <c:v>26238</c:v>
                </c:pt>
                <c:pt idx="20">
                  <c:v>26242</c:v>
                </c:pt>
                <c:pt idx="21">
                  <c:v>26250</c:v>
                </c:pt>
                <c:pt idx="22">
                  <c:v>26251</c:v>
                </c:pt>
                <c:pt idx="23">
                  <c:v>26248</c:v>
                </c:pt>
                <c:pt idx="24">
                  <c:v>26247</c:v>
                </c:pt>
                <c:pt idx="25">
                  <c:v>26252</c:v>
                </c:pt>
                <c:pt idx="26">
                  <c:v>26253</c:v>
                </c:pt>
                <c:pt idx="27">
                  <c:v>26254</c:v>
                </c:pt>
                <c:pt idx="28">
                  <c:v>26259</c:v>
                </c:pt>
                <c:pt idx="29">
                  <c:v>26264</c:v>
                </c:pt>
                <c:pt idx="30">
                  <c:v>26281</c:v>
                </c:pt>
                <c:pt idx="31">
                  <c:v>26290</c:v>
                </c:pt>
                <c:pt idx="32">
                  <c:v>26300</c:v>
                </c:pt>
                <c:pt idx="33">
                  <c:v>26307</c:v>
                </c:pt>
              </c:numCache>
            </c:numRef>
          </c:val>
          <c:smooth val="0"/>
          <c:extLst>
            <c:ext xmlns:c16="http://schemas.microsoft.com/office/drawing/2014/chart" uri="{C3380CC4-5D6E-409C-BE32-E72D297353CC}">
              <c16:uniqueId val="{00000011-9250-41AF-B188-238E6915D782}"/>
            </c:ext>
          </c:extLst>
        </c:ser>
        <c:ser>
          <c:idx val="18"/>
          <c:order val="18"/>
          <c:tx>
            <c:strRef>
              <c:f>Sheet1!$T$1</c:f>
              <c:strCache>
                <c:ptCount val="1"/>
                <c:pt idx="0">
                  <c:v>NDR Mecklenburg-Vorpommern</c:v>
                </c:pt>
              </c:strCache>
            </c:strRef>
          </c:tx>
          <c:spPr>
            <a:ln w="28575" cap="rnd">
              <a:solidFill>
                <a:schemeClr val="accent1">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Sheet1!$T$2:$T$35</c:f>
              <c:numCache>
                <c:formatCode>General</c:formatCode>
                <c:ptCount val="34"/>
                <c:pt idx="0">
                  <c:v>24816</c:v>
                </c:pt>
                <c:pt idx="1">
                  <c:v>24832</c:v>
                </c:pt>
                <c:pt idx="2">
                  <c:v>24838</c:v>
                </c:pt>
                <c:pt idx="3">
                  <c:v>24847</c:v>
                </c:pt>
                <c:pt idx="4">
                  <c:v>24862</c:v>
                </c:pt>
                <c:pt idx="5">
                  <c:v>24888</c:v>
                </c:pt>
                <c:pt idx="6">
                  <c:v>24913</c:v>
                </c:pt>
                <c:pt idx="7">
                  <c:v>24936</c:v>
                </c:pt>
                <c:pt idx="8">
                  <c:v>24953</c:v>
                </c:pt>
                <c:pt idx="9">
                  <c:v>24959</c:v>
                </c:pt>
                <c:pt idx="10">
                  <c:v>24979</c:v>
                </c:pt>
                <c:pt idx="11">
                  <c:v>24999</c:v>
                </c:pt>
                <c:pt idx="12">
                  <c:v>25022</c:v>
                </c:pt>
                <c:pt idx="13">
                  <c:v>25041</c:v>
                </c:pt>
                <c:pt idx="14">
                  <c:v>25056</c:v>
                </c:pt>
                <c:pt idx="15">
                  <c:v>25077</c:v>
                </c:pt>
                <c:pt idx="16">
                  <c:v>25093</c:v>
                </c:pt>
                <c:pt idx="17">
                  <c:v>25107</c:v>
                </c:pt>
                <c:pt idx="18">
                  <c:v>25119</c:v>
                </c:pt>
                <c:pt idx="19">
                  <c:v>25122</c:v>
                </c:pt>
                <c:pt idx="20">
                  <c:v>25125</c:v>
                </c:pt>
                <c:pt idx="21">
                  <c:v>25135</c:v>
                </c:pt>
                <c:pt idx="22">
                  <c:v>25143</c:v>
                </c:pt>
                <c:pt idx="23">
                  <c:v>25149</c:v>
                </c:pt>
                <c:pt idx="24">
                  <c:v>25155</c:v>
                </c:pt>
                <c:pt idx="25">
                  <c:v>25162</c:v>
                </c:pt>
                <c:pt idx="26">
                  <c:v>25166</c:v>
                </c:pt>
                <c:pt idx="27">
                  <c:v>25189</c:v>
                </c:pt>
                <c:pt idx="28">
                  <c:v>25201</c:v>
                </c:pt>
                <c:pt idx="29">
                  <c:v>25206</c:v>
                </c:pt>
                <c:pt idx="30">
                  <c:v>25207</c:v>
                </c:pt>
                <c:pt idx="31">
                  <c:v>25214</c:v>
                </c:pt>
                <c:pt idx="32">
                  <c:v>25229</c:v>
                </c:pt>
                <c:pt idx="33">
                  <c:v>25243</c:v>
                </c:pt>
              </c:numCache>
            </c:numRef>
          </c:val>
          <c:smooth val="0"/>
          <c:extLst>
            <c:ext xmlns:c16="http://schemas.microsoft.com/office/drawing/2014/chart" uri="{C3380CC4-5D6E-409C-BE32-E72D297353CC}">
              <c16:uniqueId val="{00000012-9250-41AF-B188-238E6915D782}"/>
            </c:ext>
          </c:extLst>
        </c:ser>
        <c:ser>
          <c:idx val="19"/>
          <c:order val="19"/>
          <c:tx>
            <c:strRef>
              <c:f>Sheet1!$U$1</c:f>
              <c:strCache>
                <c:ptCount val="1"/>
                <c:pt idx="0">
                  <c:v>NDR Hamburg</c:v>
                </c:pt>
              </c:strCache>
            </c:strRef>
          </c:tx>
          <c:spPr>
            <a:ln w="28575" cap="rnd">
              <a:solidFill>
                <a:schemeClr val="accent2">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Sheet1!$U$2:$U$35</c:f>
              <c:numCache>
                <c:formatCode>General</c:formatCode>
                <c:ptCount val="34"/>
                <c:pt idx="0">
                  <c:v>40695</c:v>
                </c:pt>
                <c:pt idx="1">
                  <c:v>40731</c:v>
                </c:pt>
                <c:pt idx="2">
                  <c:v>40776</c:v>
                </c:pt>
                <c:pt idx="3">
                  <c:v>40807</c:v>
                </c:pt>
                <c:pt idx="4">
                  <c:v>40841</c:v>
                </c:pt>
                <c:pt idx="5">
                  <c:v>40883</c:v>
                </c:pt>
                <c:pt idx="6">
                  <c:v>40907</c:v>
                </c:pt>
                <c:pt idx="7">
                  <c:v>40940</c:v>
                </c:pt>
                <c:pt idx="8">
                  <c:v>40976</c:v>
                </c:pt>
                <c:pt idx="9">
                  <c:v>41010</c:v>
                </c:pt>
                <c:pt idx="10">
                  <c:v>41026</c:v>
                </c:pt>
                <c:pt idx="11">
                  <c:v>41042</c:v>
                </c:pt>
                <c:pt idx="12">
                  <c:v>41050</c:v>
                </c:pt>
                <c:pt idx="13">
                  <c:v>41085</c:v>
                </c:pt>
                <c:pt idx="14">
                  <c:v>41113</c:v>
                </c:pt>
                <c:pt idx="15">
                  <c:v>41146</c:v>
                </c:pt>
                <c:pt idx="16">
                  <c:v>41205</c:v>
                </c:pt>
                <c:pt idx="17">
                  <c:v>41239</c:v>
                </c:pt>
                <c:pt idx="18">
                  <c:v>41263</c:v>
                </c:pt>
                <c:pt idx="19">
                  <c:v>41299</c:v>
                </c:pt>
                <c:pt idx="20">
                  <c:v>41346</c:v>
                </c:pt>
                <c:pt idx="21">
                  <c:v>41378</c:v>
                </c:pt>
                <c:pt idx="22">
                  <c:v>41399</c:v>
                </c:pt>
                <c:pt idx="23">
                  <c:v>41420</c:v>
                </c:pt>
                <c:pt idx="24">
                  <c:v>41427</c:v>
                </c:pt>
                <c:pt idx="25">
                  <c:v>41432</c:v>
                </c:pt>
                <c:pt idx="26">
                  <c:v>41436</c:v>
                </c:pt>
                <c:pt idx="27">
                  <c:v>41444</c:v>
                </c:pt>
                <c:pt idx="28">
                  <c:v>41452</c:v>
                </c:pt>
                <c:pt idx="29">
                  <c:v>41463</c:v>
                </c:pt>
                <c:pt idx="30">
                  <c:v>41481</c:v>
                </c:pt>
                <c:pt idx="31">
                  <c:v>41501</c:v>
                </c:pt>
                <c:pt idx="32">
                  <c:v>41534</c:v>
                </c:pt>
                <c:pt idx="33">
                  <c:v>41558</c:v>
                </c:pt>
              </c:numCache>
            </c:numRef>
          </c:val>
          <c:smooth val="0"/>
          <c:extLst>
            <c:ext xmlns:c16="http://schemas.microsoft.com/office/drawing/2014/chart" uri="{C3380CC4-5D6E-409C-BE32-E72D297353CC}">
              <c16:uniqueId val="{00000013-9250-41AF-B188-238E6915D782}"/>
            </c:ext>
          </c:extLst>
        </c:ser>
        <c:ser>
          <c:idx val="20"/>
          <c:order val="20"/>
          <c:tx>
            <c:strRef>
              <c:f>Sheet1!$V$1</c:f>
              <c:strCache>
                <c:ptCount val="1"/>
                <c:pt idx="0">
                  <c:v>NDR Schleswig-Holstein</c:v>
                </c:pt>
              </c:strCache>
            </c:strRef>
          </c:tx>
          <c:spPr>
            <a:ln w="28575" cap="rnd">
              <a:solidFill>
                <a:schemeClr val="accent3">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Sheet1!$V$2:$V$35</c:f>
              <c:numCache>
                <c:formatCode>General</c:formatCode>
                <c:ptCount val="34"/>
                <c:pt idx="0">
                  <c:v>43720</c:v>
                </c:pt>
                <c:pt idx="1">
                  <c:v>43744</c:v>
                </c:pt>
                <c:pt idx="2">
                  <c:v>43761</c:v>
                </c:pt>
                <c:pt idx="3">
                  <c:v>43777</c:v>
                </c:pt>
                <c:pt idx="4">
                  <c:v>43787</c:v>
                </c:pt>
                <c:pt idx="5">
                  <c:v>43807</c:v>
                </c:pt>
                <c:pt idx="6">
                  <c:v>43825</c:v>
                </c:pt>
                <c:pt idx="7">
                  <c:v>43827</c:v>
                </c:pt>
                <c:pt idx="8">
                  <c:v>43841</c:v>
                </c:pt>
                <c:pt idx="9">
                  <c:v>43845</c:v>
                </c:pt>
                <c:pt idx="10">
                  <c:v>43859</c:v>
                </c:pt>
                <c:pt idx="11">
                  <c:v>43870</c:v>
                </c:pt>
                <c:pt idx="12">
                  <c:v>43879</c:v>
                </c:pt>
                <c:pt idx="13">
                  <c:v>43882</c:v>
                </c:pt>
                <c:pt idx="14">
                  <c:v>43895</c:v>
                </c:pt>
                <c:pt idx="15">
                  <c:v>43904</c:v>
                </c:pt>
                <c:pt idx="16">
                  <c:v>43909</c:v>
                </c:pt>
                <c:pt idx="17">
                  <c:v>43918</c:v>
                </c:pt>
                <c:pt idx="18">
                  <c:v>43930</c:v>
                </c:pt>
                <c:pt idx="19">
                  <c:v>43939</c:v>
                </c:pt>
                <c:pt idx="20">
                  <c:v>43949</c:v>
                </c:pt>
                <c:pt idx="21">
                  <c:v>43950</c:v>
                </c:pt>
                <c:pt idx="22">
                  <c:v>43968</c:v>
                </c:pt>
                <c:pt idx="23">
                  <c:v>43974</c:v>
                </c:pt>
                <c:pt idx="24">
                  <c:v>43970</c:v>
                </c:pt>
                <c:pt idx="25">
                  <c:v>43977</c:v>
                </c:pt>
                <c:pt idx="26">
                  <c:v>43982</c:v>
                </c:pt>
                <c:pt idx="27">
                  <c:v>43992</c:v>
                </c:pt>
                <c:pt idx="28">
                  <c:v>44007</c:v>
                </c:pt>
                <c:pt idx="29">
                  <c:v>44028</c:v>
                </c:pt>
                <c:pt idx="30">
                  <c:v>44035</c:v>
                </c:pt>
                <c:pt idx="31">
                  <c:v>44059</c:v>
                </c:pt>
                <c:pt idx="32">
                  <c:v>44062</c:v>
                </c:pt>
                <c:pt idx="33">
                  <c:v>44089</c:v>
                </c:pt>
              </c:numCache>
            </c:numRef>
          </c:val>
          <c:smooth val="0"/>
          <c:extLst>
            <c:ext xmlns:c16="http://schemas.microsoft.com/office/drawing/2014/chart" uri="{C3380CC4-5D6E-409C-BE32-E72D297353CC}">
              <c16:uniqueId val="{00000014-9250-41AF-B188-238E6915D782}"/>
            </c:ext>
          </c:extLst>
        </c:ser>
        <c:ser>
          <c:idx val="21"/>
          <c:order val="21"/>
          <c:tx>
            <c:strRef>
              <c:f>Sheet1!$W$1</c:f>
              <c:strCache>
                <c:ptCount val="1"/>
                <c:pt idx="0">
                  <c:v>Panorama</c:v>
                </c:pt>
              </c:strCache>
            </c:strRef>
          </c:tx>
          <c:spPr>
            <a:ln w="28575" cap="rnd">
              <a:solidFill>
                <a:schemeClr val="accent4">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Sheet1!$W$2:$W$35</c:f>
              <c:numCache>
                <c:formatCode>General</c:formatCode>
                <c:ptCount val="34"/>
                <c:pt idx="0">
                  <c:v>168629</c:v>
                </c:pt>
                <c:pt idx="1">
                  <c:v>168714</c:v>
                </c:pt>
                <c:pt idx="2">
                  <c:v>168826</c:v>
                </c:pt>
                <c:pt idx="3">
                  <c:v>168905</c:v>
                </c:pt>
                <c:pt idx="4">
                  <c:v>168941</c:v>
                </c:pt>
                <c:pt idx="5">
                  <c:v>168975</c:v>
                </c:pt>
                <c:pt idx="6">
                  <c:v>169042</c:v>
                </c:pt>
                <c:pt idx="7">
                  <c:v>169065</c:v>
                </c:pt>
                <c:pt idx="8">
                  <c:v>169083</c:v>
                </c:pt>
                <c:pt idx="9">
                  <c:v>169125</c:v>
                </c:pt>
                <c:pt idx="10">
                  <c:v>169144</c:v>
                </c:pt>
                <c:pt idx="11">
                  <c:v>169211</c:v>
                </c:pt>
                <c:pt idx="12">
                  <c:v>169257</c:v>
                </c:pt>
                <c:pt idx="13">
                  <c:v>169548</c:v>
                </c:pt>
                <c:pt idx="14">
                  <c:v>169763</c:v>
                </c:pt>
                <c:pt idx="15">
                  <c:v>169929</c:v>
                </c:pt>
                <c:pt idx="16">
                  <c:v>170033</c:v>
                </c:pt>
                <c:pt idx="17">
                  <c:v>170075</c:v>
                </c:pt>
                <c:pt idx="18">
                  <c:v>170106</c:v>
                </c:pt>
                <c:pt idx="19">
                  <c:v>170458</c:v>
                </c:pt>
                <c:pt idx="20">
                  <c:v>170628</c:v>
                </c:pt>
                <c:pt idx="21">
                  <c:v>170671</c:v>
                </c:pt>
                <c:pt idx="22">
                  <c:v>170712</c:v>
                </c:pt>
                <c:pt idx="23">
                  <c:v>170740</c:v>
                </c:pt>
                <c:pt idx="24">
                  <c:v>170776</c:v>
                </c:pt>
                <c:pt idx="25">
                  <c:v>170772</c:v>
                </c:pt>
                <c:pt idx="26">
                  <c:v>170788</c:v>
                </c:pt>
                <c:pt idx="27">
                  <c:v>170795</c:v>
                </c:pt>
                <c:pt idx="28">
                  <c:v>170797</c:v>
                </c:pt>
                <c:pt idx="29">
                  <c:v>170799</c:v>
                </c:pt>
                <c:pt idx="30">
                  <c:v>170801</c:v>
                </c:pt>
                <c:pt idx="31">
                  <c:v>170806</c:v>
                </c:pt>
                <c:pt idx="32">
                  <c:v>170808</c:v>
                </c:pt>
                <c:pt idx="33">
                  <c:v>170831</c:v>
                </c:pt>
              </c:numCache>
            </c:numRef>
          </c:val>
          <c:smooth val="0"/>
          <c:extLst>
            <c:ext xmlns:c16="http://schemas.microsoft.com/office/drawing/2014/chart" uri="{C3380CC4-5D6E-409C-BE32-E72D297353CC}">
              <c16:uniqueId val="{00000015-9250-41AF-B188-238E6915D782}"/>
            </c:ext>
          </c:extLst>
        </c:ser>
        <c:ser>
          <c:idx val="22"/>
          <c:order val="22"/>
          <c:tx>
            <c:strRef>
              <c:f>Sheet1!$X$1</c:f>
              <c:strCache>
                <c:ptCount val="1"/>
                <c:pt idx="0">
                  <c:v>Extra 3</c:v>
                </c:pt>
              </c:strCache>
            </c:strRef>
          </c:tx>
          <c:spPr>
            <a:ln w="28575" cap="rnd">
              <a:solidFill>
                <a:schemeClr val="accent5">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Sheet1!$X$2:$X$35</c:f>
              <c:numCache>
                <c:formatCode>General</c:formatCode>
                <c:ptCount val="34"/>
                <c:pt idx="0">
                  <c:v>768376</c:v>
                </c:pt>
                <c:pt idx="1">
                  <c:v>768697</c:v>
                </c:pt>
                <c:pt idx="2">
                  <c:v>769080</c:v>
                </c:pt>
                <c:pt idx="3">
                  <c:v>769216</c:v>
                </c:pt>
                <c:pt idx="4">
                  <c:v>769354</c:v>
                </c:pt>
                <c:pt idx="5">
                  <c:v>769664</c:v>
                </c:pt>
                <c:pt idx="6">
                  <c:v>770246</c:v>
                </c:pt>
                <c:pt idx="7">
                  <c:v>770672</c:v>
                </c:pt>
                <c:pt idx="8">
                  <c:v>771171</c:v>
                </c:pt>
                <c:pt idx="9">
                  <c:v>771751</c:v>
                </c:pt>
                <c:pt idx="10">
                  <c:v>772485</c:v>
                </c:pt>
                <c:pt idx="11">
                  <c:v>773005</c:v>
                </c:pt>
                <c:pt idx="12">
                  <c:v>773421</c:v>
                </c:pt>
                <c:pt idx="13">
                  <c:v>773674</c:v>
                </c:pt>
                <c:pt idx="14">
                  <c:v>773869</c:v>
                </c:pt>
                <c:pt idx="15">
                  <c:v>774057</c:v>
                </c:pt>
                <c:pt idx="16">
                  <c:v>774195</c:v>
                </c:pt>
                <c:pt idx="17">
                  <c:v>774397</c:v>
                </c:pt>
                <c:pt idx="18">
                  <c:v>774791</c:v>
                </c:pt>
                <c:pt idx="19">
                  <c:v>775234</c:v>
                </c:pt>
                <c:pt idx="20">
                  <c:v>775735</c:v>
                </c:pt>
                <c:pt idx="21">
                  <c:v>776303</c:v>
                </c:pt>
                <c:pt idx="22">
                  <c:v>776857</c:v>
                </c:pt>
                <c:pt idx="23">
                  <c:v>777256</c:v>
                </c:pt>
                <c:pt idx="24">
                  <c:v>777570</c:v>
                </c:pt>
                <c:pt idx="25">
                  <c:v>777932</c:v>
                </c:pt>
                <c:pt idx="26">
                  <c:v>778317</c:v>
                </c:pt>
                <c:pt idx="27">
                  <c:v>778807</c:v>
                </c:pt>
                <c:pt idx="28">
                  <c:v>779174</c:v>
                </c:pt>
                <c:pt idx="29">
                  <c:v>779567</c:v>
                </c:pt>
                <c:pt idx="30">
                  <c:v>779846</c:v>
                </c:pt>
                <c:pt idx="31">
                  <c:v>780068</c:v>
                </c:pt>
                <c:pt idx="32">
                  <c:v>780330</c:v>
                </c:pt>
                <c:pt idx="33">
                  <c:v>780519</c:v>
                </c:pt>
              </c:numCache>
            </c:numRef>
          </c:val>
          <c:smooth val="0"/>
          <c:extLst>
            <c:ext xmlns:c16="http://schemas.microsoft.com/office/drawing/2014/chart" uri="{C3380CC4-5D6E-409C-BE32-E72D297353CC}">
              <c16:uniqueId val="{00000016-9250-41AF-B188-238E6915D782}"/>
            </c:ext>
          </c:extLst>
        </c:ser>
        <c:ser>
          <c:idx val="23"/>
          <c:order val="23"/>
          <c:tx>
            <c:strRef>
              <c:f>Sheet1!$Y$1</c:f>
              <c:strCache>
                <c:ptCount val="1"/>
                <c:pt idx="0">
                  <c:v>Rute raus, der Spaß beginnt</c:v>
                </c:pt>
              </c:strCache>
            </c:strRef>
          </c:tx>
          <c:spPr>
            <a:ln w="28575" cap="rnd">
              <a:solidFill>
                <a:schemeClr val="accent6">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Sheet1!$Y$2:$Y$35</c:f>
              <c:numCache>
                <c:formatCode>General</c:formatCode>
                <c:ptCount val="34"/>
                <c:pt idx="0">
                  <c:v>13452</c:v>
                </c:pt>
                <c:pt idx="1">
                  <c:v>13457</c:v>
                </c:pt>
                <c:pt idx="2">
                  <c:v>13463</c:v>
                </c:pt>
                <c:pt idx="3">
                  <c:v>13468</c:v>
                </c:pt>
                <c:pt idx="4">
                  <c:v>13471</c:v>
                </c:pt>
                <c:pt idx="5">
                  <c:v>13475</c:v>
                </c:pt>
                <c:pt idx="6">
                  <c:v>13478</c:v>
                </c:pt>
                <c:pt idx="7">
                  <c:v>13491</c:v>
                </c:pt>
                <c:pt idx="8">
                  <c:v>13506</c:v>
                </c:pt>
                <c:pt idx="9">
                  <c:v>13514</c:v>
                </c:pt>
                <c:pt idx="10">
                  <c:v>13515</c:v>
                </c:pt>
                <c:pt idx="11">
                  <c:v>13520</c:v>
                </c:pt>
                <c:pt idx="12">
                  <c:v>13610</c:v>
                </c:pt>
                <c:pt idx="13">
                  <c:v>13621</c:v>
                </c:pt>
                <c:pt idx="14">
                  <c:v>13623</c:v>
                </c:pt>
                <c:pt idx="15">
                  <c:v>13655</c:v>
                </c:pt>
                <c:pt idx="16">
                  <c:v>13666</c:v>
                </c:pt>
                <c:pt idx="17">
                  <c:v>13669</c:v>
                </c:pt>
                <c:pt idx="18">
                  <c:v>13673</c:v>
                </c:pt>
                <c:pt idx="19">
                  <c:v>13675</c:v>
                </c:pt>
                <c:pt idx="20">
                  <c:v>13679</c:v>
                </c:pt>
                <c:pt idx="21">
                  <c:v>13682</c:v>
                </c:pt>
                <c:pt idx="22">
                  <c:v>13689</c:v>
                </c:pt>
                <c:pt idx="23">
                  <c:v>13689</c:v>
                </c:pt>
                <c:pt idx="24">
                  <c:v>13692</c:v>
                </c:pt>
                <c:pt idx="25">
                  <c:v>13701</c:v>
                </c:pt>
                <c:pt idx="26">
                  <c:v>13709</c:v>
                </c:pt>
                <c:pt idx="27">
                  <c:v>13722</c:v>
                </c:pt>
                <c:pt idx="28">
                  <c:v>13729</c:v>
                </c:pt>
                <c:pt idx="29">
                  <c:v>13738</c:v>
                </c:pt>
                <c:pt idx="30">
                  <c:v>13739</c:v>
                </c:pt>
                <c:pt idx="31">
                  <c:v>13746</c:v>
                </c:pt>
                <c:pt idx="32">
                  <c:v>13748</c:v>
                </c:pt>
                <c:pt idx="33">
                  <c:v>13757</c:v>
                </c:pt>
              </c:numCache>
            </c:numRef>
          </c:val>
          <c:smooth val="0"/>
          <c:extLst>
            <c:ext xmlns:c16="http://schemas.microsoft.com/office/drawing/2014/chart" uri="{C3380CC4-5D6E-409C-BE32-E72D297353CC}">
              <c16:uniqueId val="{00000017-9250-41AF-B188-238E6915D782}"/>
            </c:ext>
          </c:extLst>
        </c:ser>
        <c:ser>
          <c:idx val="24"/>
          <c:order val="24"/>
          <c:tx>
            <c:strRef>
              <c:f>Sheet1!$Z$1</c:f>
              <c:strCache>
                <c:ptCount val="1"/>
                <c:pt idx="0">
                  <c:v>NDR Doku</c:v>
                </c:pt>
              </c:strCache>
            </c:strRef>
          </c:tx>
          <c:spPr>
            <a:ln w="28575" cap="rnd">
              <a:solidFill>
                <a:schemeClr val="accent1">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Sheet1!$Z$2:$Z$35</c:f>
              <c:numCache>
                <c:formatCode>General</c:formatCode>
                <c:ptCount val="34"/>
                <c:pt idx="0">
                  <c:v>16126</c:v>
                </c:pt>
                <c:pt idx="1">
                  <c:v>16134</c:v>
                </c:pt>
                <c:pt idx="2">
                  <c:v>16146</c:v>
                </c:pt>
                <c:pt idx="3">
                  <c:v>16149</c:v>
                </c:pt>
                <c:pt idx="4">
                  <c:v>16154</c:v>
                </c:pt>
                <c:pt idx="5">
                  <c:v>16162</c:v>
                </c:pt>
                <c:pt idx="6">
                  <c:v>16164</c:v>
                </c:pt>
                <c:pt idx="7">
                  <c:v>16175</c:v>
                </c:pt>
                <c:pt idx="8">
                  <c:v>16182</c:v>
                </c:pt>
                <c:pt idx="9">
                  <c:v>16187</c:v>
                </c:pt>
                <c:pt idx="10">
                  <c:v>16195</c:v>
                </c:pt>
                <c:pt idx="11">
                  <c:v>16205</c:v>
                </c:pt>
                <c:pt idx="12">
                  <c:v>16211</c:v>
                </c:pt>
                <c:pt idx="13">
                  <c:v>16213</c:v>
                </c:pt>
                <c:pt idx="14">
                  <c:v>16215</c:v>
                </c:pt>
                <c:pt idx="15">
                  <c:v>16223</c:v>
                </c:pt>
                <c:pt idx="16">
                  <c:v>16224</c:v>
                </c:pt>
                <c:pt idx="17">
                  <c:v>16229</c:v>
                </c:pt>
                <c:pt idx="18">
                  <c:v>16228</c:v>
                </c:pt>
                <c:pt idx="19">
                  <c:v>16274</c:v>
                </c:pt>
                <c:pt idx="20">
                  <c:v>16412</c:v>
                </c:pt>
                <c:pt idx="21">
                  <c:v>16519</c:v>
                </c:pt>
                <c:pt idx="22">
                  <c:v>16561</c:v>
                </c:pt>
                <c:pt idx="23">
                  <c:v>16879</c:v>
                </c:pt>
                <c:pt idx="24">
                  <c:v>16942</c:v>
                </c:pt>
                <c:pt idx="25">
                  <c:v>16951</c:v>
                </c:pt>
                <c:pt idx="26">
                  <c:v>17118</c:v>
                </c:pt>
                <c:pt idx="27">
                  <c:v>17125</c:v>
                </c:pt>
                <c:pt idx="28">
                  <c:v>17135</c:v>
                </c:pt>
                <c:pt idx="29">
                  <c:v>17141</c:v>
                </c:pt>
                <c:pt idx="30">
                  <c:v>17141</c:v>
                </c:pt>
                <c:pt idx="31">
                  <c:v>17144</c:v>
                </c:pt>
                <c:pt idx="32">
                  <c:v>17148</c:v>
                </c:pt>
                <c:pt idx="33">
                  <c:v>17160</c:v>
                </c:pt>
              </c:numCache>
            </c:numRef>
          </c:val>
          <c:smooth val="0"/>
          <c:extLst>
            <c:ext xmlns:c16="http://schemas.microsoft.com/office/drawing/2014/chart" uri="{C3380CC4-5D6E-409C-BE32-E72D297353CC}">
              <c16:uniqueId val="{00000018-9250-41AF-B188-238E6915D782}"/>
            </c:ext>
          </c:extLst>
        </c:ser>
        <c:ser>
          <c:idx val="25"/>
          <c:order val="25"/>
          <c:tx>
            <c:strRef>
              <c:f>Sheet1!$AA$1</c:f>
              <c:strCache>
                <c:ptCount val="1"/>
                <c:pt idx="0">
                  <c:v>Neues aus Büttenwarder</c:v>
                </c:pt>
              </c:strCache>
            </c:strRef>
          </c:tx>
          <c:spPr>
            <a:ln w="28575" cap="rnd">
              <a:solidFill>
                <a:schemeClr val="accent2">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Sheet1!$AA$2:$AA$35</c:f>
              <c:numCache>
                <c:formatCode>General</c:formatCode>
                <c:ptCount val="34"/>
                <c:pt idx="0">
                  <c:v>136685</c:v>
                </c:pt>
                <c:pt idx="1">
                  <c:v>136677</c:v>
                </c:pt>
                <c:pt idx="2">
                  <c:v>136674</c:v>
                </c:pt>
                <c:pt idx="3">
                  <c:v>136666</c:v>
                </c:pt>
                <c:pt idx="4">
                  <c:v>136656</c:v>
                </c:pt>
                <c:pt idx="5">
                  <c:v>136658</c:v>
                </c:pt>
                <c:pt idx="6">
                  <c:v>136667</c:v>
                </c:pt>
                <c:pt idx="7">
                  <c:v>136668</c:v>
                </c:pt>
                <c:pt idx="8">
                  <c:v>136669</c:v>
                </c:pt>
                <c:pt idx="9">
                  <c:v>136664</c:v>
                </c:pt>
                <c:pt idx="10">
                  <c:v>136660</c:v>
                </c:pt>
                <c:pt idx="11">
                  <c:v>136766</c:v>
                </c:pt>
                <c:pt idx="12">
                  <c:v>136790</c:v>
                </c:pt>
                <c:pt idx="13">
                  <c:v>136796</c:v>
                </c:pt>
                <c:pt idx="14">
                  <c:v>136803</c:v>
                </c:pt>
                <c:pt idx="15">
                  <c:v>136812</c:v>
                </c:pt>
                <c:pt idx="16">
                  <c:v>136814</c:v>
                </c:pt>
                <c:pt idx="17">
                  <c:v>136806</c:v>
                </c:pt>
                <c:pt idx="18">
                  <c:v>136807</c:v>
                </c:pt>
                <c:pt idx="19">
                  <c:v>136813</c:v>
                </c:pt>
                <c:pt idx="20">
                  <c:v>136829</c:v>
                </c:pt>
                <c:pt idx="21">
                  <c:v>136845</c:v>
                </c:pt>
                <c:pt idx="22">
                  <c:v>136861</c:v>
                </c:pt>
                <c:pt idx="23">
                  <c:v>136899</c:v>
                </c:pt>
                <c:pt idx="24">
                  <c:v>136991</c:v>
                </c:pt>
                <c:pt idx="25">
                  <c:v>137059</c:v>
                </c:pt>
                <c:pt idx="26">
                  <c:v>137089</c:v>
                </c:pt>
                <c:pt idx="27">
                  <c:v>137099</c:v>
                </c:pt>
                <c:pt idx="28">
                  <c:v>137415</c:v>
                </c:pt>
                <c:pt idx="29">
                  <c:v>137461</c:v>
                </c:pt>
                <c:pt idx="30">
                  <c:v>137495</c:v>
                </c:pt>
                <c:pt idx="31">
                  <c:v>137541</c:v>
                </c:pt>
                <c:pt idx="32">
                  <c:v>137575</c:v>
                </c:pt>
                <c:pt idx="33">
                  <c:v>137594</c:v>
                </c:pt>
              </c:numCache>
            </c:numRef>
          </c:val>
          <c:smooth val="0"/>
          <c:extLst>
            <c:ext xmlns:c16="http://schemas.microsoft.com/office/drawing/2014/chart" uri="{C3380CC4-5D6E-409C-BE32-E72D297353CC}">
              <c16:uniqueId val="{00000019-9250-41AF-B188-238E6915D782}"/>
            </c:ext>
          </c:extLst>
        </c:ser>
        <c:ser>
          <c:idx val="26"/>
          <c:order val="26"/>
          <c:tx>
            <c:strRef>
              <c:f>Sheet1!$AB$1</c:f>
              <c:strCache>
                <c:ptCount val="1"/>
                <c:pt idx="0">
                  <c:v>Zapp - Das Medienmagazin</c:v>
                </c:pt>
              </c:strCache>
            </c:strRef>
          </c:tx>
          <c:spPr>
            <a:ln w="28575" cap="rnd">
              <a:solidFill>
                <a:schemeClr val="accent3">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Sheet1!$AB$2:$AB$35</c:f>
              <c:numCache>
                <c:formatCode>General</c:formatCode>
                <c:ptCount val="34"/>
                <c:pt idx="0">
                  <c:v>27242</c:v>
                </c:pt>
                <c:pt idx="1">
                  <c:v>27247</c:v>
                </c:pt>
                <c:pt idx="2">
                  <c:v>27252</c:v>
                </c:pt>
                <c:pt idx="3">
                  <c:v>27256</c:v>
                </c:pt>
                <c:pt idx="4">
                  <c:v>27255</c:v>
                </c:pt>
                <c:pt idx="5">
                  <c:v>27285</c:v>
                </c:pt>
                <c:pt idx="6">
                  <c:v>27304</c:v>
                </c:pt>
                <c:pt idx="7">
                  <c:v>27315</c:v>
                </c:pt>
                <c:pt idx="8">
                  <c:v>27315</c:v>
                </c:pt>
                <c:pt idx="9">
                  <c:v>27311</c:v>
                </c:pt>
                <c:pt idx="10">
                  <c:v>27313</c:v>
                </c:pt>
                <c:pt idx="11">
                  <c:v>27315</c:v>
                </c:pt>
                <c:pt idx="12">
                  <c:v>27315</c:v>
                </c:pt>
                <c:pt idx="13">
                  <c:v>27318</c:v>
                </c:pt>
                <c:pt idx="14">
                  <c:v>27327</c:v>
                </c:pt>
                <c:pt idx="15">
                  <c:v>27327</c:v>
                </c:pt>
                <c:pt idx="16">
                  <c:v>27334</c:v>
                </c:pt>
                <c:pt idx="17">
                  <c:v>27335</c:v>
                </c:pt>
                <c:pt idx="18">
                  <c:v>27335</c:v>
                </c:pt>
                <c:pt idx="19">
                  <c:v>27338</c:v>
                </c:pt>
                <c:pt idx="20">
                  <c:v>27438</c:v>
                </c:pt>
                <c:pt idx="21">
                  <c:v>27480</c:v>
                </c:pt>
                <c:pt idx="22">
                  <c:v>27485</c:v>
                </c:pt>
                <c:pt idx="23">
                  <c:v>27488</c:v>
                </c:pt>
                <c:pt idx="24">
                  <c:v>27487</c:v>
                </c:pt>
                <c:pt idx="25">
                  <c:v>27485</c:v>
                </c:pt>
                <c:pt idx="26">
                  <c:v>27488</c:v>
                </c:pt>
                <c:pt idx="27">
                  <c:v>27487</c:v>
                </c:pt>
                <c:pt idx="28">
                  <c:v>27489</c:v>
                </c:pt>
                <c:pt idx="29">
                  <c:v>27495</c:v>
                </c:pt>
                <c:pt idx="30">
                  <c:v>27493</c:v>
                </c:pt>
                <c:pt idx="31">
                  <c:v>27503</c:v>
                </c:pt>
                <c:pt idx="32">
                  <c:v>27502</c:v>
                </c:pt>
                <c:pt idx="33">
                  <c:v>27508</c:v>
                </c:pt>
              </c:numCache>
            </c:numRef>
          </c:val>
          <c:smooth val="0"/>
          <c:extLst>
            <c:ext xmlns:c16="http://schemas.microsoft.com/office/drawing/2014/chart" uri="{C3380CC4-5D6E-409C-BE32-E72D297353CC}">
              <c16:uniqueId val="{0000001A-9250-41AF-B188-238E6915D782}"/>
            </c:ext>
          </c:extLst>
        </c:ser>
        <c:ser>
          <c:idx val="27"/>
          <c:order val="27"/>
          <c:tx>
            <c:strRef>
              <c:f>Sheet1!$AC$1</c:f>
              <c:strCache>
                <c:ptCount val="1"/>
                <c:pt idx="0">
                  <c:v>Kulturjournal</c:v>
                </c:pt>
              </c:strCache>
            </c:strRef>
          </c:tx>
          <c:spPr>
            <a:ln w="28575" cap="rnd">
              <a:solidFill>
                <a:schemeClr val="accent4">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Sheet1!$AC$2:$AC$35</c:f>
              <c:numCache>
                <c:formatCode>General</c:formatCode>
                <c:ptCount val="34"/>
                <c:pt idx="0">
                  <c:v>12377</c:v>
                </c:pt>
                <c:pt idx="1">
                  <c:v>12383</c:v>
                </c:pt>
                <c:pt idx="2">
                  <c:v>12386</c:v>
                </c:pt>
                <c:pt idx="3">
                  <c:v>12394</c:v>
                </c:pt>
                <c:pt idx="4">
                  <c:v>12448</c:v>
                </c:pt>
                <c:pt idx="5">
                  <c:v>12489</c:v>
                </c:pt>
                <c:pt idx="6">
                  <c:v>12494</c:v>
                </c:pt>
                <c:pt idx="7">
                  <c:v>12498</c:v>
                </c:pt>
                <c:pt idx="8">
                  <c:v>12509</c:v>
                </c:pt>
                <c:pt idx="9">
                  <c:v>12508</c:v>
                </c:pt>
                <c:pt idx="10">
                  <c:v>12517</c:v>
                </c:pt>
                <c:pt idx="11">
                  <c:v>12525</c:v>
                </c:pt>
                <c:pt idx="12">
                  <c:v>12536</c:v>
                </c:pt>
                <c:pt idx="13">
                  <c:v>12537</c:v>
                </c:pt>
                <c:pt idx="14">
                  <c:v>12547</c:v>
                </c:pt>
                <c:pt idx="15">
                  <c:v>12553</c:v>
                </c:pt>
                <c:pt idx="16">
                  <c:v>12554</c:v>
                </c:pt>
                <c:pt idx="17">
                  <c:v>12555</c:v>
                </c:pt>
                <c:pt idx="18">
                  <c:v>12553</c:v>
                </c:pt>
                <c:pt idx="19">
                  <c:v>12559</c:v>
                </c:pt>
                <c:pt idx="20">
                  <c:v>12559</c:v>
                </c:pt>
                <c:pt idx="21">
                  <c:v>12564</c:v>
                </c:pt>
                <c:pt idx="22">
                  <c:v>12566</c:v>
                </c:pt>
                <c:pt idx="23">
                  <c:v>12560</c:v>
                </c:pt>
                <c:pt idx="24">
                  <c:v>12564</c:v>
                </c:pt>
                <c:pt idx="25">
                  <c:v>12563</c:v>
                </c:pt>
                <c:pt idx="26">
                  <c:v>12565</c:v>
                </c:pt>
                <c:pt idx="27">
                  <c:v>12564</c:v>
                </c:pt>
                <c:pt idx="28">
                  <c:v>12564</c:v>
                </c:pt>
                <c:pt idx="29">
                  <c:v>12565</c:v>
                </c:pt>
                <c:pt idx="30">
                  <c:v>12565</c:v>
                </c:pt>
                <c:pt idx="31">
                  <c:v>12567</c:v>
                </c:pt>
                <c:pt idx="32">
                  <c:v>12570</c:v>
                </c:pt>
                <c:pt idx="33">
                  <c:v>12575</c:v>
                </c:pt>
              </c:numCache>
            </c:numRef>
          </c:val>
          <c:smooth val="0"/>
          <c:extLst>
            <c:ext xmlns:c16="http://schemas.microsoft.com/office/drawing/2014/chart" uri="{C3380CC4-5D6E-409C-BE32-E72D297353CC}">
              <c16:uniqueId val="{0000001B-9250-41AF-B188-238E6915D782}"/>
            </c:ext>
          </c:extLst>
        </c:ser>
        <c:ser>
          <c:idx val="28"/>
          <c:order val="28"/>
          <c:tx>
            <c:strRef>
              <c:f>Sheet1!$AD$1</c:f>
              <c:strCache>
                <c:ptCount val="1"/>
                <c:pt idx="0">
                  <c:v>Wir sind die Freeses</c:v>
                </c:pt>
              </c:strCache>
            </c:strRef>
          </c:tx>
          <c:spPr>
            <a:ln w="28575" cap="rnd">
              <a:solidFill>
                <a:schemeClr val="accent5">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Sheet1!$AD$2:$AD$35</c:f>
              <c:numCache>
                <c:formatCode>General</c:formatCode>
                <c:ptCount val="34"/>
                <c:pt idx="0">
                  <c:v>58117</c:v>
                </c:pt>
                <c:pt idx="1">
                  <c:v>58127</c:v>
                </c:pt>
                <c:pt idx="2">
                  <c:v>58130</c:v>
                </c:pt>
                <c:pt idx="3">
                  <c:v>58140</c:v>
                </c:pt>
                <c:pt idx="4">
                  <c:v>58157</c:v>
                </c:pt>
                <c:pt idx="5">
                  <c:v>58174</c:v>
                </c:pt>
                <c:pt idx="6">
                  <c:v>58200</c:v>
                </c:pt>
                <c:pt idx="7">
                  <c:v>58273</c:v>
                </c:pt>
                <c:pt idx="8">
                  <c:v>58296</c:v>
                </c:pt>
                <c:pt idx="9">
                  <c:v>58305</c:v>
                </c:pt>
                <c:pt idx="10">
                  <c:v>58328</c:v>
                </c:pt>
                <c:pt idx="11">
                  <c:v>58333</c:v>
                </c:pt>
                <c:pt idx="12">
                  <c:v>58345</c:v>
                </c:pt>
                <c:pt idx="13">
                  <c:v>58353</c:v>
                </c:pt>
                <c:pt idx="14">
                  <c:v>58359</c:v>
                </c:pt>
                <c:pt idx="15">
                  <c:v>58369</c:v>
                </c:pt>
                <c:pt idx="16">
                  <c:v>58371</c:v>
                </c:pt>
                <c:pt idx="17">
                  <c:v>58382</c:v>
                </c:pt>
                <c:pt idx="18">
                  <c:v>58400</c:v>
                </c:pt>
                <c:pt idx="19">
                  <c:v>58419</c:v>
                </c:pt>
                <c:pt idx="20">
                  <c:v>58460</c:v>
                </c:pt>
                <c:pt idx="21">
                  <c:v>58499</c:v>
                </c:pt>
                <c:pt idx="22">
                  <c:v>58506</c:v>
                </c:pt>
                <c:pt idx="23">
                  <c:v>58514</c:v>
                </c:pt>
                <c:pt idx="24">
                  <c:v>58527</c:v>
                </c:pt>
                <c:pt idx="25">
                  <c:v>58535</c:v>
                </c:pt>
                <c:pt idx="26">
                  <c:v>58536</c:v>
                </c:pt>
                <c:pt idx="27">
                  <c:v>58538</c:v>
                </c:pt>
                <c:pt idx="28">
                  <c:v>58545</c:v>
                </c:pt>
                <c:pt idx="29">
                  <c:v>58541</c:v>
                </c:pt>
                <c:pt idx="30">
                  <c:v>58541</c:v>
                </c:pt>
                <c:pt idx="31">
                  <c:v>58540</c:v>
                </c:pt>
                <c:pt idx="32">
                  <c:v>58535</c:v>
                </c:pt>
                <c:pt idx="33">
                  <c:v>58542</c:v>
                </c:pt>
              </c:numCache>
            </c:numRef>
          </c:val>
          <c:smooth val="0"/>
          <c:extLst>
            <c:ext xmlns:c16="http://schemas.microsoft.com/office/drawing/2014/chart" uri="{C3380CC4-5D6E-409C-BE32-E72D297353CC}">
              <c16:uniqueId val="{0000001C-9250-41AF-B188-238E6915D782}"/>
            </c:ext>
          </c:extLst>
        </c:ser>
        <c:ser>
          <c:idx val="29"/>
          <c:order val="29"/>
          <c:tx>
            <c:strRef>
              <c:f>Sheet1!$AE$1</c:f>
              <c:strCache>
                <c:ptCount val="1"/>
                <c:pt idx="0">
                  <c:v>DAS! im NDR Fernsehen</c:v>
                </c:pt>
              </c:strCache>
            </c:strRef>
          </c:tx>
          <c:spPr>
            <a:ln w="28575" cap="rnd">
              <a:solidFill>
                <a:schemeClr val="accent6">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Sheet1!$AE$2:$AE$35</c:f>
              <c:numCache>
                <c:formatCode>General</c:formatCode>
                <c:ptCount val="34"/>
                <c:pt idx="0">
                  <c:v>27210</c:v>
                </c:pt>
                <c:pt idx="1">
                  <c:v>27217</c:v>
                </c:pt>
                <c:pt idx="2">
                  <c:v>27224</c:v>
                </c:pt>
                <c:pt idx="3">
                  <c:v>27233</c:v>
                </c:pt>
                <c:pt idx="4">
                  <c:v>27250</c:v>
                </c:pt>
                <c:pt idx="5">
                  <c:v>27258</c:v>
                </c:pt>
                <c:pt idx="6">
                  <c:v>27270</c:v>
                </c:pt>
                <c:pt idx="7">
                  <c:v>27328</c:v>
                </c:pt>
                <c:pt idx="8">
                  <c:v>27367</c:v>
                </c:pt>
                <c:pt idx="9">
                  <c:v>27378</c:v>
                </c:pt>
                <c:pt idx="10">
                  <c:v>27390</c:v>
                </c:pt>
                <c:pt idx="11">
                  <c:v>27400</c:v>
                </c:pt>
                <c:pt idx="12">
                  <c:v>27402</c:v>
                </c:pt>
                <c:pt idx="13">
                  <c:v>27401</c:v>
                </c:pt>
                <c:pt idx="14">
                  <c:v>27400</c:v>
                </c:pt>
                <c:pt idx="15">
                  <c:v>27415</c:v>
                </c:pt>
                <c:pt idx="16">
                  <c:v>27478</c:v>
                </c:pt>
                <c:pt idx="17">
                  <c:v>27483</c:v>
                </c:pt>
                <c:pt idx="18">
                  <c:v>27509</c:v>
                </c:pt>
                <c:pt idx="19">
                  <c:v>27512</c:v>
                </c:pt>
                <c:pt idx="20">
                  <c:v>27523</c:v>
                </c:pt>
                <c:pt idx="21">
                  <c:v>27536</c:v>
                </c:pt>
                <c:pt idx="22">
                  <c:v>27543</c:v>
                </c:pt>
                <c:pt idx="23">
                  <c:v>27550</c:v>
                </c:pt>
                <c:pt idx="24">
                  <c:v>27539</c:v>
                </c:pt>
                <c:pt idx="25">
                  <c:v>27540</c:v>
                </c:pt>
                <c:pt idx="26">
                  <c:v>27539</c:v>
                </c:pt>
                <c:pt idx="27">
                  <c:v>27542</c:v>
                </c:pt>
                <c:pt idx="28">
                  <c:v>27551</c:v>
                </c:pt>
                <c:pt idx="29">
                  <c:v>27555</c:v>
                </c:pt>
                <c:pt idx="30">
                  <c:v>27555</c:v>
                </c:pt>
                <c:pt idx="31">
                  <c:v>27597</c:v>
                </c:pt>
                <c:pt idx="32">
                  <c:v>27755</c:v>
                </c:pt>
                <c:pt idx="33">
                  <c:v>27762</c:v>
                </c:pt>
              </c:numCache>
            </c:numRef>
          </c:val>
          <c:smooth val="0"/>
          <c:extLst>
            <c:ext xmlns:c16="http://schemas.microsoft.com/office/drawing/2014/chart" uri="{C3380CC4-5D6E-409C-BE32-E72D297353CC}">
              <c16:uniqueId val="{0000001D-9250-41AF-B188-238E6915D782}"/>
            </c:ext>
          </c:extLst>
        </c:ser>
        <c:ser>
          <c:idx val="30"/>
          <c:order val="30"/>
          <c:tx>
            <c:strRef>
              <c:f>Sheet1!$AF$1</c:f>
              <c:strCache>
                <c:ptCount val="1"/>
                <c:pt idx="0">
                  <c:v>Bingo! Die Umweltlotterie</c:v>
                </c:pt>
              </c:strCache>
            </c:strRef>
          </c:tx>
          <c:spPr>
            <a:ln w="28575" cap="rnd">
              <a:solidFill>
                <a:schemeClr val="accent1">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Sheet1!$AF$2:$AF$35</c:f>
              <c:numCache>
                <c:formatCode>General</c:formatCode>
                <c:ptCount val="34"/>
                <c:pt idx="0">
                  <c:v>19539</c:v>
                </c:pt>
                <c:pt idx="1">
                  <c:v>19540</c:v>
                </c:pt>
                <c:pt idx="2">
                  <c:v>19573</c:v>
                </c:pt>
                <c:pt idx="3">
                  <c:v>19574</c:v>
                </c:pt>
                <c:pt idx="4">
                  <c:v>19575</c:v>
                </c:pt>
                <c:pt idx="5">
                  <c:v>19574</c:v>
                </c:pt>
                <c:pt idx="6">
                  <c:v>19572</c:v>
                </c:pt>
                <c:pt idx="7">
                  <c:v>19575</c:v>
                </c:pt>
                <c:pt idx="8">
                  <c:v>19575</c:v>
                </c:pt>
                <c:pt idx="9">
                  <c:v>19617</c:v>
                </c:pt>
                <c:pt idx="10">
                  <c:v>19617</c:v>
                </c:pt>
                <c:pt idx="11">
                  <c:v>19617</c:v>
                </c:pt>
                <c:pt idx="12">
                  <c:v>19616</c:v>
                </c:pt>
                <c:pt idx="13">
                  <c:v>19615</c:v>
                </c:pt>
                <c:pt idx="14">
                  <c:v>19618</c:v>
                </c:pt>
                <c:pt idx="15">
                  <c:v>19621</c:v>
                </c:pt>
                <c:pt idx="16">
                  <c:v>19660</c:v>
                </c:pt>
                <c:pt idx="17">
                  <c:v>19664</c:v>
                </c:pt>
                <c:pt idx="18">
                  <c:v>19667</c:v>
                </c:pt>
                <c:pt idx="19">
                  <c:v>19666</c:v>
                </c:pt>
                <c:pt idx="20">
                  <c:v>19670</c:v>
                </c:pt>
                <c:pt idx="21">
                  <c:v>19672</c:v>
                </c:pt>
                <c:pt idx="22">
                  <c:v>19676</c:v>
                </c:pt>
                <c:pt idx="23">
                  <c:v>19685</c:v>
                </c:pt>
                <c:pt idx="24">
                  <c:v>19749</c:v>
                </c:pt>
                <c:pt idx="25">
                  <c:v>19753</c:v>
                </c:pt>
                <c:pt idx="26">
                  <c:v>19755</c:v>
                </c:pt>
                <c:pt idx="27">
                  <c:v>19755</c:v>
                </c:pt>
                <c:pt idx="28">
                  <c:v>19762</c:v>
                </c:pt>
                <c:pt idx="29">
                  <c:v>19764</c:v>
                </c:pt>
                <c:pt idx="30">
                  <c:v>19765</c:v>
                </c:pt>
                <c:pt idx="31">
                  <c:v>19815</c:v>
                </c:pt>
                <c:pt idx="32">
                  <c:v>19818</c:v>
                </c:pt>
                <c:pt idx="33">
                  <c:v>19821</c:v>
                </c:pt>
              </c:numCache>
            </c:numRef>
          </c:val>
          <c:smooth val="0"/>
          <c:extLst>
            <c:ext xmlns:c16="http://schemas.microsoft.com/office/drawing/2014/chart" uri="{C3380CC4-5D6E-409C-BE32-E72D297353CC}">
              <c16:uniqueId val="{0000001E-9250-41AF-B188-238E6915D782}"/>
            </c:ext>
          </c:extLst>
        </c:ser>
        <c:ser>
          <c:idx val="31"/>
          <c:order val="31"/>
          <c:tx>
            <c:strRef>
              <c:f>Sheet1!$AG$1</c:f>
              <c:strCache>
                <c:ptCount val="1"/>
                <c:pt idx="0">
                  <c:v>NDR Radiophilharmonie</c:v>
                </c:pt>
              </c:strCache>
            </c:strRef>
          </c:tx>
          <c:spPr>
            <a:ln w="28575" cap="rnd">
              <a:solidFill>
                <a:schemeClr val="accent2">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Sheet1!$AG$2:$AG$35</c:f>
              <c:numCache>
                <c:formatCode>General</c:formatCode>
                <c:ptCount val="34"/>
                <c:pt idx="0">
                  <c:v>3618</c:v>
                </c:pt>
                <c:pt idx="1">
                  <c:v>3619</c:v>
                </c:pt>
                <c:pt idx="2">
                  <c:v>3620</c:v>
                </c:pt>
                <c:pt idx="3">
                  <c:v>3621</c:v>
                </c:pt>
                <c:pt idx="4">
                  <c:v>3621</c:v>
                </c:pt>
                <c:pt idx="5">
                  <c:v>3623</c:v>
                </c:pt>
                <c:pt idx="6">
                  <c:v>3625</c:v>
                </c:pt>
                <c:pt idx="7">
                  <c:v>3633</c:v>
                </c:pt>
                <c:pt idx="8">
                  <c:v>3637</c:v>
                </c:pt>
                <c:pt idx="9">
                  <c:v>3641</c:v>
                </c:pt>
                <c:pt idx="10">
                  <c:v>3640</c:v>
                </c:pt>
                <c:pt idx="11">
                  <c:v>3645</c:v>
                </c:pt>
                <c:pt idx="12">
                  <c:v>3647</c:v>
                </c:pt>
                <c:pt idx="13">
                  <c:v>3648</c:v>
                </c:pt>
                <c:pt idx="14">
                  <c:v>3651</c:v>
                </c:pt>
                <c:pt idx="15">
                  <c:v>3657</c:v>
                </c:pt>
                <c:pt idx="16">
                  <c:v>3664</c:v>
                </c:pt>
                <c:pt idx="17">
                  <c:v>3665</c:v>
                </c:pt>
                <c:pt idx="18">
                  <c:v>3673</c:v>
                </c:pt>
                <c:pt idx="19">
                  <c:v>3678</c:v>
                </c:pt>
                <c:pt idx="20">
                  <c:v>3683</c:v>
                </c:pt>
                <c:pt idx="21">
                  <c:v>3685</c:v>
                </c:pt>
                <c:pt idx="22">
                  <c:v>3686</c:v>
                </c:pt>
                <c:pt idx="23">
                  <c:v>3687</c:v>
                </c:pt>
                <c:pt idx="24">
                  <c:v>3687</c:v>
                </c:pt>
                <c:pt idx="25">
                  <c:v>3688</c:v>
                </c:pt>
                <c:pt idx="26">
                  <c:v>3687</c:v>
                </c:pt>
                <c:pt idx="27">
                  <c:v>3691</c:v>
                </c:pt>
                <c:pt idx="28">
                  <c:v>3690</c:v>
                </c:pt>
                <c:pt idx="29">
                  <c:v>3689</c:v>
                </c:pt>
                <c:pt idx="30">
                  <c:v>3690</c:v>
                </c:pt>
                <c:pt idx="31">
                  <c:v>3689</c:v>
                </c:pt>
                <c:pt idx="32">
                  <c:v>3689</c:v>
                </c:pt>
                <c:pt idx="33">
                  <c:v>3691</c:v>
                </c:pt>
              </c:numCache>
            </c:numRef>
          </c:val>
          <c:smooth val="0"/>
          <c:extLst>
            <c:ext xmlns:c16="http://schemas.microsoft.com/office/drawing/2014/chart" uri="{C3380CC4-5D6E-409C-BE32-E72D297353CC}">
              <c16:uniqueId val="{0000001F-9250-41AF-B188-238E6915D782}"/>
            </c:ext>
          </c:extLst>
        </c:ser>
        <c:ser>
          <c:idx val="32"/>
          <c:order val="32"/>
          <c:tx>
            <c:strRef>
              <c:f>Sheet1!$AH$1</c:f>
              <c:strCache>
                <c:ptCount val="1"/>
                <c:pt idx="0">
                  <c:v>NDR Fernsehen</c:v>
                </c:pt>
              </c:strCache>
            </c:strRef>
          </c:tx>
          <c:spPr>
            <a:ln w="28575" cap="rnd">
              <a:solidFill>
                <a:schemeClr val="accent3">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Sheet1!$AH$2:$AH$35</c:f>
              <c:numCache>
                <c:formatCode>General</c:formatCode>
                <c:ptCount val="34"/>
                <c:pt idx="0">
                  <c:v>68925</c:v>
                </c:pt>
                <c:pt idx="1">
                  <c:v>68944</c:v>
                </c:pt>
                <c:pt idx="2">
                  <c:v>68971</c:v>
                </c:pt>
                <c:pt idx="3">
                  <c:v>68999</c:v>
                </c:pt>
                <c:pt idx="4">
                  <c:v>69023</c:v>
                </c:pt>
                <c:pt idx="5">
                  <c:v>69036</c:v>
                </c:pt>
                <c:pt idx="6">
                  <c:v>69058</c:v>
                </c:pt>
                <c:pt idx="7">
                  <c:v>69084</c:v>
                </c:pt>
                <c:pt idx="8">
                  <c:v>69116</c:v>
                </c:pt>
                <c:pt idx="9">
                  <c:v>69140</c:v>
                </c:pt>
                <c:pt idx="10">
                  <c:v>69169</c:v>
                </c:pt>
                <c:pt idx="11">
                  <c:v>69215</c:v>
                </c:pt>
                <c:pt idx="12">
                  <c:v>69256</c:v>
                </c:pt>
                <c:pt idx="13">
                  <c:v>69271</c:v>
                </c:pt>
                <c:pt idx="14">
                  <c:v>69300</c:v>
                </c:pt>
                <c:pt idx="15">
                  <c:v>69312</c:v>
                </c:pt>
                <c:pt idx="16">
                  <c:v>69318</c:v>
                </c:pt>
                <c:pt idx="17">
                  <c:v>69333</c:v>
                </c:pt>
                <c:pt idx="18">
                  <c:v>69376</c:v>
                </c:pt>
                <c:pt idx="19">
                  <c:v>69403</c:v>
                </c:pt>
                <c:pt idx="20">
                  <c:v>69427</c:v>
                </c:pt>
                <c:pt idx="21">
                  <c:v>69478</c:v>
                </c:pt>
                <c:pt idx="22">
                  <c:v>69555</c:v>
                </c:pt>
                <c:pt idx="23">
                  <c:v>69612</c:v>
                </c:pt>
                <c:pt idx="24">
                  <c:v>69706</c:v>
                </c:pt>
                <c:pt idx="25">
                  <c:v>69841</c:v>
                </c:pt>
                <c:pt idx="26">
                  <c:v>69945</c:v>
                </c:pt>
                <c:pt idx="27">
                  <c:v>70230</c:v>
                </c:pt>
                <c:pt idx="28">
                  <c:v>70587</c:v>
                </c:pt>
                <c:pt idx="29">
                  <c:v>70913</c:v>
                </c:pt>
                <c:pt idx="30">
                  <c:v>71287</c:v>
                </c:pt>
                <c:pt idx="31">
                  <c:v>71346</c:v>
                </c:pt>
                <c:pt idx="32">
                  <c:v>71397</c:v>
                </c:pt>
                <c:pt idx="33">
                  <c:v>71728</c:v>
                </c:pt>
              </c:numCache>
            </c:numRef>
          </c:val>
          <c:smooth val="0"/>
          <c:extLst>
            <c:ext xmlns:c16="http://schemas.microsoft.com/office/drawing/2014/chart" uri="{C3380CC4-5D6E-409C-BE32-E72D297353CC}">
              <c16:uniqueId val="{00000020-9250-41AF-B188-238E6915D782}"/>
            </c:ext>
          </c:extLst>
        </c:ser>
        <c:ser>
          <c:idx val="33"/>
          <c:order val="33"/>
          <c:tx>
            <c:strRef>
              <c:f>Sheet1!$AI$1</c:f>
              <c:strCache>
                <c:ptCount val="1"/>
                <c:pt idx="0">
                  <c:v>NDR 2 Soundcheck Neue Musik - Das Festival</c:v>
                </c:pt>
              </c:strCache>
            </c:strRef>
          </c:tx>
          <c:spPr>
            <a:ln w="28575" cap="rnd">
              <a:solidFill>
                <a:schemeClr val="accent4">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Sheet1!$AI$2:$AI$35</c:f>
              <c:numCache>
                <c:formatCode>General</c:formatCode>
                <c:ptCount val="34"/>
                <c:pt idx="0">
                  <c:v>3146</c:v>
                </c:pt>
                <c:pt idx="1">
                  <c:v>3146</c:v>
                </c:pt>
                <c:pt idx="2">
                  <c:v>3148</c:v>
                </c:pt>
                <c:pt idx="3">
                  <c:v>3148</c:v>
                </c:pt>
                <c:pt idx="4">
                  <c:v>3149</c:v>
                </c:pt>
                <c:pt idx="5">
                  <c:v>3149</c:v>
                </c:pt>
                <c:pt idx="6">
                  <c:v>3149</c:v>
                </c:pt>
                <c:pt idx="7">
                  <c:v>3149</c:v>
                </c:pt>
                <c:pt idx="8">
                  <c:v>3149</c:v>
                </c:pt>
                <c:pt idx="9">
                  <c:v>3149</c:v>
                </c:pt>
                <c:pt idx="10">
                  <c:v>3149</c:v>
                </c:pt>
                <c:pt idx="11">
                  <c:v>3150</c:v>
                </c:pt>
                <c:pt idx="12">
                  <c:v>3152</c:v>
                </c:pt>
                <c:pt idx="13">
                  <c:v>3151</c:v>
                </c:pt>
                <c:pt idx="14">
                  <c:v>3151</c:v>
                </c:pt>
                <c:pt idx="15">
                  <c:v>3150</c:v>
                </c:pt>
                <c:pt idx="16">
                  <c:v>3150</c:v>
                </c:pt>
                <c:pt idx="17">
                  <c:v>3150</c:v>
                </c:pt>
                <c:pt idx="18">
                  <c:v>3151</c:v>
                </c:pt>
                <c:pt idx="19">
                  <c:v>3151</c:v>
                </c:pt>
                <c:pt idx="20">
                  <c:v>3151</c:v>
                </c:pt>
                <c:pt idx="21">
                  <c:v>3151</c:v>
                </c:pt>
                <c:pt idx="22">
                  <c:v>3151</c:v>
                </c:pt>
                <c:pt idx="23">
                  <c:v>3151</c:v>
                </c:pt>
                <c:pt idx="24">
                  <c:v>3151</c:v>
                </c:pt>
                <c:pt idx="25">
                  <c:v>3151</c:v>
                </c:pt>
                <c:pt idx="26">
                  <c:v>3150</c:v>
                </c:pt>
                <c:pt idx="27">
                  <c:v>3149</c:v>
                </c:pt>
                <c:pt idx="28">
                  <c:v>3149</c:v>
                </c:pt>
                <c:pt idx="29">
                  <c:v>3149</c:v>
                </c:pt>
                <c:pt idx="30">
                  <c:v>3151</c:v>
                </c:pt>
                <c:pt idx="31">
                  <c:v>3152</c:v>
                </c:pt>
                <c:pt idx="32">
                  <c:v>3152</c:v>
                </c:pt>
                <c:pt idx="33">
                  <c:v>3152</c:v>
                </c:pt>
              </c:numCache>
            </c:numRef>
          </c:val>
          <c:smooth val="0"/>
          <c:extLst>
            <c:ext xmlns:c16="http://schemas.microsoft.com/office/drawing/2014/chart" uri="{C3380CC4-5D6E-409C-BE32-E72D297353CC}">
              <c16:uniqueId val="{00000021-9250-41AF-B188-238E6915D782}"/>
            </c:ext>
          </c:extLst>
        </c:ser>
        <c:ser>
          <c:idx val="34"/>
          <c:order val="34"/>
          <c:tx>
            <c:strRef>
              <c:f>Sheet1!$AJ$1</c:f>
              <c:strCache>
                <c:ptCount val="1"/>
                <c:pt idx="0">
                  <c:v>Visite</c:v>
                </c:pt>
              </c:strCache>
            </c:strRef>
          </c:tx>
          <c:spPr>
            <a:ln w="28575" cap="rnd">
              <a:solidFill>
                <a:schemeClr val="accent5">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Sheet1!$AJ$2:$AJ$35</c:f>
              <c:numCache>
                <c:formatCode>General</c:formatCode>
                <c:ptCount val="34"/>
                <c:pt idx="0">
                  <c:v>20214</c:v>
                </c:pt>
                <c:pt idx="1">
                  <c:v>20233</c:v>
                </c:pt>
                <c:pt idx="2">
                  <c:v>20244</c:v>
                </c:pt>
                <c:pt idx="3">
                  <c:v>20260</c:v>
                </c:pt>
                <c:pt idx="4">
                  <c:v>20280</c:v>
                </c:pt>
                <c:pt idx="5">
                  <c:v>20295</c:v>
                </c:pt>
                <c:pt idx="6">
                  <c:v>20309</c:v>
                </c:pt>
                <c:pt idx="7">
                  <c:v>20313</c:v>
                </c:pt>
                <c:pt idx="8">
                  <c:v>20317</c:v>
                </c:pt>
                <c:pt idx="9">
                  <c:v>20320</c:v>
                </c:pt>
                <c:pt idx="10">
                  <c:v>20340</c:v>
                </c:pt>
                <c:pt idx="11">
                  <c:v>20369</c:v>
                </c:pt>
                <c:pt idx="12">
                  <c:v>20386</c:v>
                </c:pt>
                <c:pt idx="13">
                  <c:v>20387</c:v>
                </c:pt>
                <c:pt idx="14">
                  <c:v>20389</c:v>
                </c:pt>
                <c:pt idx="15">
                  <c:v>20390</c:v>
                </c:pt>
                <c:pt idx="16">
                  <c:v>20395</c:v>
                </c:pt>
                <c:pt idx="17">
                  <c:v>20400</c:v>
                </c:pt>
                <c:pt idx="18">
                  <c:v>20393</c:v>
                </c:pt>
                <c:pt idx="19">
                  <c:v>20399</c:v>
                </c:pt>
                <c:pt idx="20">
                  <c:v>20402</c:v>
                </c:pt>
                <c:pt idx="21">
                  <c:v>20403</c:v>
                </c:pt>
                <c:pt idx="22">
                  <c:v>20417</c:v>
                </c:pt>
                <c:pt idx="23">
                  <c:v>20418</c:v>
                </c:pt>
                <c:pt idx="24">
                  <c:v>20426</c:v>
                </c:pt>
                <c:pt idx="25">
                  <c:v>20428</c:v>
                </c:pt>
                <c:pt idx="26">
                  <c:v>20429</c:v>
                </c:pt>
                <c:pt idx="27">
                  <c:v>20431</c:v>
                </c:pt>
                <c:pt idx="28">
                  <c:v>20525</c:v>
                </c:pt>
                <c:pt idx="29">
                  <c:v>20742</c:v>
                </c:pt>
                <c:pt idx="30">
                  <c:v>20821</c:v>
                </c:pt>
                <c:pt idx="31">
                  <c:v>20915</c:v>
                </c:pt>
                <c:pt idx="32">
                  <c:v>21055</c:v>
                </c:pt>
                <c:pt idx="33">
                  <c:v>21146</c:v>
                </c:pt>
              </c:numCache>
            </c:numRef>
          </c:val>
          <c:smooth val="0"/>
          <c:extLst>
            <c:ext xmlns:c16="http://schemas.microsoft.com/office/drawing/2014/chart" uri="{C3380CC4-5D6E-409C-BE32-E72D297353CC}">
              <c16:uniqueId val="{00000022-9250-41AF-B188-238E6915D782}"/>
            </c:ext>
          </c:extLst>
        </c:ser>
        <c:ser>
          <c:idx val="35"/>
          <c:order val="35"/>
          <c:tx>
            <c:strRef>
              <c:f>Sheet1!$AK$1</c:f>
              <c:strCache>
                <c:ptCount val="1"/>
                <c:pt idx="0">
                  <c:v>Schüssel-Schorse</c:v>
                </c:pt>
              </c:strCache>
            </c:strRef>
          </c:tx>
          <c:spPr>
            <a:ln w="28575" cap="rnd">
              <a:solidFill>
                <a:schemeClr val="accent6">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Sheet1!$AK$2:$AK$35</c:f>
              <c:numCache>
                <c:formatCode>General</c:formatCode>
                <c:ptCount val="34"/>
                <c:pt idx="0">
                  <c:v>5368</c:v>
                </c:pt>
                <c:pt idx="1">
                  <c:v>5380</c:v>
                </c:pt>
                <c:pt idx="2">
                  <c:v>5388</c:v>
                </c:pt>
                <c:pt idx="3">
                  <c:v>5390</c:v>
                </c:pt>
                <c:pt idx="4">
                  <c:v>5394</c:v>
                </c:pt>
                <c:pt idx="5">
                  <c:v>5412</c:v>
                </c:pt>
                <c:pt idx="6">
                  <c:v>5447</c:v>
                </c:pt>
                <c:pt idx="7">
                  <c:v>5496</c:v>
                </c:pt>
                <c:pt idx="8">
                  <c:v>5527</c:v>
                </c:pt>
                <c:pt idx="9">
                  <c:v>5571</c:v>
                </c:pt>
                <c:pt idx="10">
                  <c:v>5594</c:v>
                </c:pt>
                <c:pt idx="11">
                  <c:v>5627</c:v>
                </c:pt>
                <c:pt idx="12">
                  <c:v>5647</c:v>
                </c:pt>
                <c:pt idx="13">
                  <c:v>5669</c:v>
                </c:pt>
                <c:pt idx="14">
                  <c:v>5685</c:v>
                </c:pt>
                <c:pt idx="15">
                  <c:v>5688</c:v>
                </c:pt>
                <c:pt idx="16">
                  <c:v>5703</c:v>
                </c:pt>
                <c:pt idx="17">
                  <c:v>5709</c:v>
                </c:pt>
                <c:pt idx="18">
                  <c:v>5716</c:v>
                </c:pt>
                <c:pt idx="19">
                  <c:v>5725</c:v>
                </c:pt>
                <c:pt idx="20">
                  <c:v>5729</c:v>
                </c:pt>
                <c:pt idx="21">
                  <c:v>5735</c:v>
                </c:pt>
                <c:pt idx="22">
                  <c:v>5741</c:v>
                </c:pt>
                <c:pt idx="23">
                  <c:v>5745</c:v>
                </c:pt>
                <c:pt idx="24">
                  <c:v>5747</c:v>
                </c:pt>
                <c:pt idx="25">
                  <c:v>5748</c:v>
                </c:pt>
                <c:pt idx="26">
                  <c:v>5749</c:v>
                </c:pt>
                <c:pt idx="27">
                  <c:v>5751</c:v>
                </c:pt>
                <c:pt idx="28">
                  <c:v>5748</c:v>
                </c:pt>
                <c:pt idx="29">
                  <c:v>5750</c:v>
                </c:pt>
                <c:pt idx="30">
                  <c:v>5750</c:v>
                </c:pt>
                <c:pt idx="31">
                  <c:v>5752</c:v>
                </c:pt>
                <c:pt idx="32">
                  <c:v>5752</c:v>
                </c:pt>
                <c:pt idx="33">
                  <c:v>5749</c:v>
                </c:pt>
              </c:numCache>
            </c:numRef>
          </c:val>
          <c:smooth val="0"/>
          <c:extLst>
            <c:ext xmlns:c16="http://schemas.microsoft.com/office/drawing/2014/chart" uri="{C3380CC4-5D6E-409C-BE32-E72D297353CC}">
              <c16:uniqueId val="{00000023-9250-41AF-B188-238E6915D782}"/>
            </c:ext>
          </c:extLst>
        </c:ser>
        <c:ser>
          <c:idx val="36"/>
          <c:order val="36"/>
          <c:tx>
            <c:strRef>
              <c:f>Sheet1!$AL$1</c:f>
              <c:strCache>
                <c:ptCount val="1"/>
                <c:pt idx="0">
                  <c:v>NDR Bigband</c:v>
                </c:pt>
              </c:strCache>
            </c:strRef>
          </c:tx>
          <c:spPr>
            <a:ln w="28575" cap="rnd">
              <a:solidFill>
                <a:schemeClr val="accent1">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Sheet1!$AL$2:$AL$35</c:f>
              <c:numCache>
                <c:formatCode>General</c:formatCode>
                <c:ptCount val="34"/>
                <c:pt idx="0">
                  <c:v>3678</c:v>
                </c:pt>
                <c:pt idx="1">
                  <c:v>3681</c:v>
                </c:pt>
                <c:pt idx="2">
                  <c:v>3682</c:v>
                </c:pt>
                <c:pt idx="3">
                  <c:v>3684</c:v>
                </c:pt>
                <c:pt idx="4">
                  <c:v>3685</c:v>
                </c:pt>
                <c:pt idx="5">
                  <c:v>3685</c:v>
                </c:pt>
                <c:pt idx="6">
                  <c:v>3686</c:v>
                </c:pt>
                <c:pt idx="7">
                  <c:v>3687</c:v>
                </c:pt>
                <c:pt idx="8">
                  <c:v>3689</c:v>
                </c:pt>
                <c:pt idx="9">
                  <c:v>3691</c:v>
                </c:pt>
                <c:pt idx="10">
                  <c:v>3733</c:v>
                </c:pt>
                <c:pt idx="11">
                  <c:v>3766</c:v>
                </c:pt>
                <c:pt idx="12">
                  <c:v>3791</c:v>
                </c:pt>
                <c:pt idx="13">
                  <c:v>3826</c:v>
                </c:pt>
                <c:pt idx="14">
                  <c:v>3837</c:v>
                </c:pt>
                <c:pt idx="15">
                  <c:v>3853</c:v>
                </c:pt>
                <c:pt idx="16">
                  <c:v>3866</c:v>
                </c:pt>
                <c:pt idx="17">
                  <c:v>3872</c:v>
                </c:pt>
                <c:pt idx="18">
                  <c:v>3878</c:v>
                </c:pt>
                <c:pt idx="19">
                  <c:v>3884</c:v>
                </c:pt>
                <c:pt idx="20">
                  <c:v>3930</c:v>
                </c:pt>
                <c:pt idx="21">
                  <c:v>3951</c:v>
                </c:pt>
                <c:pt idx="22">
                  <c:v>3966</c:v>
                </c:pt>
                <c:pt idx="23">
                  <c:v>3972</c:v>
                </c:pt>
                <c:pt idx="24">
                  <c:v>3981</c:v>
                </c:pt>
                <c:pt idx="25">
                  <c:v>3984</c:v>
                </c:pt>
                <c:pt idx="26">
                  <c:v>3986</c:v>
                </c:pt>
                <c:pt idx="27">
                  <c:v>3986</c:v>
                </c:pt>
                <c:pt idx="28">
                  <c:v>3989</c:v>
                </c:pt>
                <c:pt idx="29">
                  <c:v>3989</c:v>
                </c:pt>
                <c:pt idx="30">
                  <c:v>3992</c:v>
                </c:pt>
                <c:pt idx="31">
                  <c:v>3994</c:v>
                </c:pt>
                <c:pt idx="32">
                  <c:v>4020</c:v>
                </c:pt>
                <c:pt idx="33">
                  <c:v>4040</c:v>
                </c:pt>
              </c:numCache>
            </c:numRef>
          </c:val>
          <c:smooth val="0"/>
          <c:extLst>
            <c:ext xmlns:c16="http://schemas.microsoft.com/office/drawing/2014/chart" uri="{C3380CC4-5D6E-409C-BE32-E72D297353CC}">
              <c16:uniqueId val="{00000024-9250-41AF-B188-238E6915D782}"/>
            </c:ext>
          </c:extLst>
        </c:ser>
        <c:ser>
          <c:idx val="37"/>
          <c:order val="37"/>
          <c:tx>
            <c:strRef>
              <c:f>Sheet1!$AM$1</c:f>
              <c:strCache>
                <c:ptCount val="1"/>
                <c:pt idx="0">
                  <c:v>Treckerfahrer dürfen das</c:v>
                </c:pt>
              </c:strCache>
            </c:strRef>
          </c:tx>
          <c:spPr>
            <a:ln w="28575" cap="rnd">
              <a:solidFill>
                <a:schemeClr val="accent2">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Sheet1!$AM$2:$AM$35</c:f>
              <c:numCache>
                <c:formatCode>General</c:formatCode>
                <c:ptCount val="34"/>
                <c:pt idx="0">
                  <c:v>5785</c:v>
                </c:pt>
                <c:pt idx="1">
                  <c:v>5806</c:v>
                </c:pt>
                <c:pt idx="2">
                  <c:v>5861</c:v>
                </c:pt>
                <c:pt idx="3">
                  <c:v>5879</c:v>
                </c:pt>
                <c:pt idx="4">
                  <c:v>5893</c:v>
                </c:pt>
                <c:pt idx="5">
                  <c:v>5916</c:v>
                </c:pt>
                <c:pt idx="6">
                  <c:v>5924</c:v>
                </c:pt>
                <c:pt idx="7">
                  <c:v>6171</c:v>
                </c:pt>
                <c:pt idx="8">
                  <c:v>6337</c:v>
                </c:pt>
                <c:pt idx="9">
                  <c:v>6515</c:v>
                </c:pt>
                <c:pt idx="10">
                  <c:v>6605</c:v>
                </c:pt>
                <c:pt idx="11">
                  <c:v>6660</c:v>
                </c:pt>
                <c:pt idx="12">
                  <c:v>6701</c:v>
                </c:pt>
                <c:pt idx="13">
                  <c:v>6762</c:v>
                </c:pt>
                <c:pt idx="14">
                  <c:v>6793</c:v>
                </c:pt>
                <c:pt idx="15">
                  <c:v>6822</c:v>
                </c:pt>
                <c:pt idx="16">
                  <c:v>6907</c:v>
                </c:pt>
                <c:pt idx="17">
                  <c:v>6977</c:v>
                </c:pt>
                <c:pt idx="18">
                  <c:v>7057</c:v>
                </c:pt>
                <c:pt idx="19">
                  <c:v>7151</c:v>
                </c:pt>
                <c:pt idx="20">
                  <c:v>7208</c:v>
                </c:pt>
                <c:pt idx="21">
                  <c:v>7265</c:v>
                </c:pt>
                <c:pt idx="22">
                  <c:v>7338</c:v>
                </c:pt>
                <c:pt idx="23">
                  <c:v>7398</c:v>
                </c:pt>
                <c:pt idx="24">
                  <c:v>7638</c:v>
                </c:pt>
                <c:pt idx="25">
                  <c:v>7877</c:v>
                </c:pt>
                <c:pt idx="26">
                  <c:v>8082</c:v>
                </c:pt>
                <c:pt idx="27">
                  <c:v>8412</c:v>
                </c:pt>
                <c:pt idx="28">
                  <c:v>8472</c:v>
                </c:pt>
                <c:pt idx="29">
                  <c:v>8606</c:v>
                </c:pt>
                <c:pt idx="30">
                  <c:v>8716</c:v>
                </c:pt>
                <c:pt idx="31">
                  <c:v>8775</c:v>
                </c:pt>
                <c:pt idx="32">
                  <c:v>8828</c:v>
                </c:pt>
                <c:pt idx="33">
                  <c:v>8882</c:v>
                </c:pt>
              </c:numCache>
            </c:numRef>
          </c:val>
          <c:smooth val="0"/>
          <c:extLst>
            <c:ext xmlns:c16="http://schemas.microsoft.com/office/drawing/2014/chart" uri="{C3380CC4-5D6E-409C-BE32-E72D297353CC}">
              <c16:uniqueId val="{00000025-9250-41AF-B188-238E6915D782}"/>
            </c:ext>
          </c:extLst>
        </c:ser>
        <c:ser>
          <c:idx val="38"/>
          <c:order val="38"/>
          <c:tx>
            <c:strRef>
              <c:f>Sheet1!$AN$1</c:f>
              <c:strCache>
                <c:ptCount val="1"/>
                <c:pt idx="0">
                  <c:v>Jennifer - Sehnsucht nach was Besseres</c:v>
                </c:pt>
              </c:strCache>
            </c:strRef>
          </c:tx>
          <c:spPr>
            <a:ln w="28575" cap="rnd">
              <a:solidFill>
                <a:schemeClr val="accent3">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Sheet1!$AN$2:$AN$35</c:f>
              <c:numCache>
                <c:formatCode>General</c:formatCode>
                <c:ptCount val="34"/>
                <c:pt idx="0">
                  <c:v>1854</c:v>
                </c:pt>
                <c:pt idx="1">
                  <c:v>1854</c:v>
                </c:pt>
                <c:pt idx="2">
                  <c:v>1856</c:v>
                </c:pt>
                <c:pt idx="3">
                  <c:v>1857</c:v>
                </c:pt>
                <c:pt idx="4">
                  <c:v>1859</c:v>
                </c:pt>
                <c:pt idx="5">
                  <c:v>1859</c:v>
                </c:pt>
                <c:pt idx="6">
                  <c:v>1862</c:v>
                </c:pt>
                <c:pt idx="7">
                  <c:v>1876</c:v>
                </c:pt>
                <c:pt idx="8">
                  <c:v>1882</c:v>
                </c:pt>
                <c:pt idx="9">
                  <c:v>1894</c:v>
                </c:pt>
                <c:pt idx="10">
                  <c:v>1899</c:v>
                </c:pt>
                <c:pt idx="11">
                  <c:v>1911</c:v>
                </c:pt>
                <c:pt idx="12">
                  <c:v>1914</c:v>
                </c:pt>
                <c:pt idx="13">
                  <c:v>2300</c:v>
                </c:pt>
                <c:pt idx="14">
                  <c:v>2457</c:v>
                </c:pt>
                <c:pt idx="15">
                  <c:v>2504</c:v>
                </c:pt>
                <c:pt idx="16">
                  <c:v>2540</c:v>
                </c:pt>
                <c:pt idx="17">
                  <c:v>2554</c:v>
                </c:pt>
                <c:pt idx="18">
                  <c:v>2582</c:v>
                </c:pt>
                <c:pt idx="19">
                  <c:v>2690</c:v>
                </c:pt>
                <c:pt idx="20">
                  <c:v>2819</c:v>
                </c:pt>
                <c:pt idx="21">
                  <c:v>2831</c:v>
                </c:pt>
                <c:pt idx="22">
                  <c:v>2843</c:v>
                </c:pt>
                <c:pt idx="23">
                  <c:v>2866</c:v>
                </c:pt>
                <c:pt idx="24">
                  <c:v>2868</c:v>
                </c:pt>
                <c:pt idx="25">
                  <c:v>2885</c:v>
                </c:pt>
                <c:pt idx="26">
                  <c:v>2904</c:v>
                </c:pt>
                <c:pt idx="27">
                  <c:v>2916</c:v>
                </c:pt>
                <c:pt idx="28">
                  <c:v>2919</c:v>
                </c:pt>
                <c:pt idx="29">
                  <c:v>2920</c:v>
                </c:pt>
                <c:pt idx="30">
                  <c:v>2927</c:v>
                </c:pt>
                <c:pt idx="31">
                  <c:v>2965</c:v>
                </c:pt>
                <c:pt idx="32">
                  <c:v>3226</c:v>
                </c:pt>
                <c:pt idx="33">
                  <c:v>3349</c:v>
                </c:pt>
              </c:numCache>
            </c:numRef>
          </c:val>
          <c:smooth val="0"/>
          <c:extLst>
            <c:ext xmlns:c16="http://schemas.microsoft.com/office/drawing/2014/chart" uri="{C3380CC4-5D6E-409C-BE32-E72D297353CC}">
              <c16:uniqueId val="{00000026-9250-41AF-B188-238E6915D782}"/>
            </c:ext>
          </c:extLst>
        </c:ser>
        <c:dLbls>
          <c:showLegendKey val="0"/>
          <c:showVal val="0"/>
          <c:showCatName val="0"/>
          <c:showSerName val="0"/>
          <c:showPercent val="0"/>
          <c:showBubbleSize val="0"/>
        </c:dLbls>
        <c:smooth val="0"/>
        <c:axId val="413745432"/>
        <c:axId val="413744448"/>
      </c:lineChart>
      <c:catAx>
        <c:axId val="41374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44448"/>
        <c:crosses val="autoZero"/>
        <c:auto val="1"/>
        <c:lblAlgn val="ctr"/>
        <c:lblOffset val="100"/>
        <c:noMultiLvlLbl val="0"/>
      </c:catAx>
      <c:valAx>
        <c:axId val="41374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4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Sheet1!$B$2:$B$35</c:f>
              <c:numCache>
                <c:formatCode>General</c:formatCode>
                <c:ptCount val="34"/>
                <c:pt idx="0">
                  <c:v>1357950</c:v>
                </c:pt>
                <c:pt idx="1">
                  <c:v>1486782</c:v>
                </c:pt>
                <c:pt idx="2">
                  <c:v>1281457</c:v>
                </c:pt>
                <c:pt idx="3">
                  <c:v>1391710</c:v>
                </c:pt>
                <c:pt idx="4">
                  <c:v>1359299</c:v>
                </c:pt>
                <c:pt idx="5">
                  <c:v>1348432</c:v>
                </c:pt>
                <c:pt idx="6">
                  <c:v>1182503</c:v>
                </c:pt>
                <c:pt idx="7">
                  <c:v>953958</c:v>
                </c:pt>
                <c:pt idx="8">
                  <c:v>859493</c:v>
                </c:pt>
                <c:pt idx="9">
                  <c:v>704655</c:v>
                </c:pt>
                <c:pt idx="10">
                  <c:v>305561</c:v>
                </c:pt>
                <c:pt idx="11">
                  <c:v>327086</c:v>
                </c:pt>
                <c:pt idx="12">
                  <c:v>350584</c:v>
                </c:pt>
                <c:pt idx="13">
                  <c:v>347966</c:v>
                </c:pt>
                <c:pt idx="14">
                  <c:v>237611</c:v>
                </c:pt>
                <c:pt idx="15">
                  <c:v>330452</c:v>
                </c:pt>
                <c:pt idx="16">
                  <c:v>396999</c:v>
                </c:pt>
                <c:pt idx="17">
                  <c:v>265631</c:v>
                </c:pt>
                <c:pt idx="18">
                  <c:v>216539</c:v>
                </c:pt>
                <c:pt idx="19">
                  <c:v>232270</c:v>
                </c:pt>
                <c:pt idx="20">
                  <c:v>316907</c:v>
                </c:pt>
                <c:pt idx="21">
                  <c:v>437164</c:v>
                </c:pt>
                <c:pt idx="22">
                  <c:v>393514</c:v>
                </c:pt>
                <c:pt idx="23">
                  <c:v>475134</c:v>
                </c:pt>
                <c:pt idx="24">
                  <c:v>431166</c:v>
                </c:pt>
                <c:pt idx="25">
                  <c:v>540076</c:v>
                </c:pt>
                <c:pt idx="26">
                  <c:v>601549</c:v>
                </c:pt>
                <c:pt idx="27">
                  <c:v>442923</c:v>
                </c:pt>
                <c:pt idx="28">
                  <c:v>490489</c:v>
                </c:pt>
                <c:pt idx="29">
                  <c:v>431882</c:v>
                </c:pt>
                <c:pt idx="30">
                  <c:v>363161</c:v>
                </c:pt>
                <c:pt idx="31">
                  <c:v>309836</c:v>
                </c:pt>
                <c:pt idx="32">
                  <c:v>323806</c:v>
                </c:pt>
                <c:pt idx="33">
                  <c:v>332230</c:v>
                </c:pt>
              </c:numCache>
            </c:numRef>
          </c:val>
          <c:smooth val="0"/>
          <c:extLst>
            <c:ext xmlns:c16="http://schemas.microsoft.com/office/drawing/2014/chart" uri="{C3380CC4-5D6E-409C-BE32-E72D297353CC}">
              <c16:uniqueId val="{00000000-66FA-45D7-961B-A69B81FF516E}"/>
            </c:ext>
          </c:extLst>
        </c:ser>
        <c:ser>
          <c:idx val="1"/>
          <c:order val="1"/>
          <c:tx>
            <c:strRef>
              <c:f>Sheet1!$C$1</c:f>
              <c:strCache>
                <c:ptCount val="1"/>
                <c:pt idx="0">
                  <c:v>Eurovision Song Contest Deutschland</c:v>
                </c:pt>
              </c:strCache>
            </c:strRef>
          </c:tx>
          <c:spPr>
            <a:ln w="28575" cap="rnd">
              <a:solidFill>
                <a:schemeClr val="accent2"/>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Sheet1!$C$2:$C$35</c:f>
              <c:numCache>
                <c:formatCode>General</c:formatCode>
                <c:ptCount val="34"/>
                <c:pt idx="0">
                  <c:v>1915</c:v>
                </c:pt>
                <c:pt idx="1">
                  <c:v>834</c:v>
                </c:pt>
                <c:pt idx="2">
                  <c:v>19602</c:v>
                </c:pt>
                <c:pt idx="3">
                  <c:v>12312</c:v>
                </c:pt>
                <c:pt idx="4">
                  <c:v>11568</c:v>
                </c:pt>
                <c:pt idx="5">
                  <c:v>11470</c:v>
                </c:pt>
                <c:pt idx="6">
                  <c:v>16675</c:v>
                </c:pt>
                <c:pt idx="7">
                  <c:v>20647</c:v>
                </c:pt>
                <c:pt idx="8">
                  <c:v>11537</c:v>
                </c:pt>
                <c:pt idx="9">
                  <c:v>16221</c:v>
                </c:pt>
                <c:pt idx="10">
                  <c:v>21855</c:v>
                </c:pt>
                <c:pt idx="11">
                  <c:v>11371</c:v>
                </c:pt>
                <c:pt idx="12">
                  <c:v>11594</c:v>
                </c:pt>
                <c:pt idx="13">
                  <c:v>13750</c:v>
                </c:pt>
                <c:pt idx="14">
                  <c:v>8737</c:v>
                </c:pt>
                <c:pt idx="15">
                  <c:v>3739</c:v>
                </c:pt>
                <c:pt idx="16">
                  <c:v>4408</c:v>
                </c:pt>
                <c:pt idx="17">
                  <c:v>8386</c:v>
                </c:pt>
                <c:pt idx="18">
                  <c:v>2641</c:v>
                </c:pt>
                <c:pt idx="19">
                  <c:v>10055</c:v>
                </c:pt>
                <c:pt idx="20">
                  <c:v>19261</c:v>
                </c:pt>
                <c:pt idx="21">
                  <c:v>15371</c:v>
                </c:pt>
                <c:pt idx="22">
                  <c:v>15500</c:v>
                </c:pt>
                <c:pt idx="23">
                  <c:v>14236</c:v>
                </c:pt>
                <c:pt idx="24">
                  <c:v>5787</c:v>
                </c:pt>
                <c:pt idx="25">
                  <c:v>4097</c:v>
                </c:pt>
                <c:pt idx="26">
                  <c:v>1982</c:v>
                </c:pt>
                <c:pt idx="27">
                  <c:v>11906</c:v>
                </c:pt>
                <c:pt idx="28">
                  <c:v>69704</c:v>
                </c:pt>
                <c:pt idx="29">
                  <c:v>21705</c:v>
                </c:pt>
                <c:pt idx="30">
                  <c:v>18253</c:v>
                </c:pt>
                <c:pt idx="31">
                  <c:v>7784</c:v>
                </c:pt>
                <c:pt idx="32">
                  <c:v>11121</c:v>
                </c:pt>
                <c:pt idx="33">
                  <c:v>10942</c:v>
                </c:pt>
              </c:numCache>
            </c:numRef>
          </c:val>
          <c:smooth val="0"/>
          <c:extLst>
            <c:ext xmlns:c16="http://schemas.microsoft.com/office/drawing/2014/chart" uri="{C3380CC4-5D6E-409C-BE32-E72D297353CC}">
              <c16:uniqueId val="{00000001-66FA-45D7-961B-A69B81FF516E}"/>
            </c:ext>
          </c:extLst>
        </c:ser>
        <c:ser>
          <c:idx val="2"/>
          <c:order val="2"/>
          <c:tx>
            <c:strRef>
              <c:f>Sheet1!$D$1</c:f>
              <c:strCache>
                <c:ptCount val="1"/>
                <c:pt idx="0">
                  <c:v>NDR 2</c:v>
                </c:pt>
              </c:strCache>
            </c:strRef>
          </c:tx>
          <c:spPr>
            <a:ln w="28575" cap="rnd">
              <a:solidFill>
                <a:schemeClr val="accent3"/>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Sheet1!$D$2:$D$35</c:f>
              <c:numCache>
                <c:formatCode>General</c:formatCode>
                <c:ptCount val="34"/>
                <c:pt idx="0">
                  <c:v>151542</c:v>
                </c:pt>
                <c:pt idx="1">
                  <c:v>82804</c:v>
                </c:pt>
                <c:pt idx="2">
                  <c:v>74168</c:v>
                </c:pt>
                <c:pt idx="3">
                  <c:v>71931</c:v>
                </c:pt>
                <c:pt idx="4">
                  <c:v>84255</c:v>
                </c:pt>
                <c:pt idx="5">
                  <c:v>117899</c:v>
                </c:pt>
                <c:pt idx="6">
                  <c:v>159682</c:v>
                </c:pt>
                <c:pt idx="7">
                  <c:v>140374</c:v>
                </c:pt>
                <c:pt idx="8">
                  <c:v>128306</c:v>
                </c:pt>
                <c:pt idx="9">
                  <c:v>125584</c:v>
                </c:pt>
                <c:pt idx="10">
                  <c:v>303511</c:v>
                </c:pt>
                <c:pt idx="11">
                  <c:v>312091</c:v>
                </c:pt>
                <c:pt idx="12">
                  <c:v>232801</c:v>
                </c:pt>
                <c:pt idx="13">
                  <c:v>202185</c:v>
                </c:pt>
                <c:pt idx="14">
                  <c:v>184228</c:v>
                </c:pt>
                <c:pt idx="15">
                  <c:v>191470</c:v>
                </c:pt>
                <c:pt idx="16">
                  <c:v>197069</c:v>
                </c:pt>
                <c:pt idx="17">
                  <c:v>191192</c:v>
                </c:pt>
                <c:pt idx="18">
                  <c:v>142345</c:v>
                </c:pt>
                <c:pt idx="19">
                  <c:v>141392</c:v>
                </c:pt>
                <c:pt idx="20">
                  <c:v>138023</c:v>
                </c:pt>
                <c:pt idx="21">
                  <c:v>129050</c:v>
                </c:pt>
                <c:pt idx="22">
                  <c:v>131631</c:v>
                </c:pt>
                <c:pt idx="23">
                  <c:v>140835</c:v>
                </c:pt>
                <c:pt idx="24">
                  <c:v>169800</c:v>
                </c:pt>
                <c:pt idx="25">
                  <c:v>138983</c:v>
                </c:pt>
                <c:pt idx="26">
                  <c:v>112207</c:v>
                </c:pt>
                <c:pt idx="27">
                  <c:v>101513</c:v>
                </c:pt>
                <c:pt idx="28">
                  <c:v>96271</c:v>
                </c:pt>
                <c:pt idx="29">
                  <c:v>99456</c:v>
                </c:pt>
                <c:pt idx="30">
                  <c:v>150529</c:v>
                </c:pt>
                <c:pt idx="31">
                  <c:v>316909</c:v>
                </c:pt>
                <c:pt idx="32">
                  <c:v>232973</c:v>
                </c:pt>
                <c:pt idx="33">
                  <c:v>247358</c:v>
                </c:pt>
              </c:numCache>
            </c:numRef>
          </c:val>
          <c:smooth val="0"/>
          <c:extLst>
            <c:ext xmlns:c16="http://schemas.microsoft.com/office/drawing/2014/chart" uri="{C3380CC4-5D6E-409C-BE32-E72D297353CC}">
              <c16:uniqueId val="{00000002-66FA-45D7-961B-A69B81FF516E}"/>
            </c:ext>
          </c:extLst>
        </c:ser>
        <c:ser>
          <c:idx val="3"/>
          <c:order val="3"/>
          <c:tx>
            <c:strRef>
              <c:f>Sheet1!$E$1</c:f>
              <c:strCache>
                <c:ptCount val="1"/>
                <c:pt idx="0">
                  <c:v>INAS NACHT</c:v>
                </c:pt>
              </c:strCache>
            </c:strRef>
          </c:tx>
          <c:spPr>
            <a:ln w="28575" cap="rnd">
              <a:solidFill>
                <a:schemeClr val="accent4"/>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Sheet1!$E$2:$E$35</c:f>
              <c:numCache>
                <c:formatCode>General</c:formatCode>
                <c:ptCount val="34"/>
                <c:pt idx="0">
                  <c:v>20016</c:v>
                </c:pt>
                <c:pt idx="1">
                  <c:v>15522</c:v>
                </c:pt>
                <c:pt idx="2">
                  <c:v>11015</c:v>
                </c:pt>
                <c:pt idx="3">
                  <c:v>2667</c:v>
                </c:pt>
                <c:pt idx="4">
                  <c:v>1236</c:v>
                </c:pt>
                <c:pt idx="5">
                  <c:v>1145</c:v>
                </c:pt>
                <c:pt idx="6">
                  <c:v>2693</c:v>
                </c:pt>
                <c:pt idx="7">
                  <c:v>156761</c:v>
                </c:pt>
                <c:pt idx="8">
                  <c:v>31774</c:v>
                </c:pt>
                <c:pt idx="9">
                  <c:v>212686</c:v>
                </c:pt>
                <c:pt idx="10">
                  <c:v>49882</c:v>
                </c:pt>
                <c:pt idx="11">
                  <c:v>18499</c:v>
                </c:pt>
                <c:pt idx="12">
                  <c:v>13534</c:v>
                </c:pt>
                <c:pt idx="13">
                  <c:v>4645</c:v>
                </c:pt>
                <c:pt idx="14">
                  <c:v>2149</c:v>
                </c:pt>
                <c:pt idx="15">
                  <c:v>1510</c:v>
                </c:pt>
                <c:pt idx="16">
                  <c:v>932</c:v>
                </c:pt>
                <c:pt idx="17">
                  <c:v>893</c:v>
                </c:pt>
                <c:pt idx="18">
                  <c:v>737</c:v>
                </c:pt>
                <c:pt idx="19">
                  <c:v>133757</c:v>
                </c:pt>
                <c:pt idx="20">
                  <c:v>116390</c:v>
                </c:pt>
                <c:pt idx="21">
                  <c:v>139479</c:v>
                </c:pt>
                <c:pt idx="22">
                  <c:v>34358</c:v>
                </c:pt>
                <c:pt idx="23">
                  <c:v>9085</c:v>
                </c:pt>
                <c:pt idx="24">
                  <c:v>7304</c:v>
                </c:pt>
                <c:pt idx="25">
                  <c:v>189331</c:v>
                </c:pt>
                <c:pt idx="26">
                  <c:v>24089</c:v>
                </c:pt>
                <c:pt idx="27">
                  <c:v>171904</c:v>
                </c:pt>
                <c:pt idx="28">
                  <c:v>45856</c:v>
                </c:pt>
                <c:pt idx="29">
                  <c:v>12012</c:v>
                </c:pt>
                <c:pt idx="30">
                  <c:v>140606</c:v>
                </c:pt>
                <c:pt idx="31">
                  <c:v>42428</c:v>
                </c:pt>
                <c:pt idx="32">
                  <c:v>104377</c:v>
                </c:pt>
                <c:pt idx="33">
                  <c:v>23080</c:v>
                </c:pt>
              </c:numCache>
            </c:numRef>
          </c:val>
          <c:smooth val="0"/>
          <c:extLst>
            <c:ext xmlns:c16="http://schemas.microsoft.com/office/drawing/2014/chart" uri="{C3380CC4-5D6E-409C-BE32-E72D297353CC}">
              <c16:uniqueId val="{00000003-66FA-45D7-961B-A69B81FF516E}"/>
            </c:ext>
          </c:extLst>
        </c:ser>
        <c:ser>
          <c:idx val="4"/>
          <c:order val="4"/>
          <c:tx>
            <c:strRef>
              <c:f>Sheet1!$F$1</c:f>
              <c:strCache>
                <c:ptCount val="1"/>
                <c:pt idx="0">
                  <c:v>NDR.de</c:v>
                </c:pt>
              </c:strCache>
            </c:strRef>
          </c:tx>
          <c:spPr>
            <a:ln w="28575" cap="rnd">
              <a:solidFill>
                <a:schemeClr val="accent5"/>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Sheet1!$F$2:$F$35</c:f>
              <c:numCache>
                <c:formatCode>General</c:formatCode>
                <c:ptCount val="34"/>
                <c:pt idx="0">
                  <c:v>117666</c:v>
                </c:pt>
                <c:pt idx="1">
                  <c:v>102847</c:v>
                </c:pt>
                <c:pt idx="2">
                  <c:v>94667</c:v>
                </c:pt>
                <c:pt idx="3">
                  <c:v>101951</c:v>
                </c:pt>
                <c:pt idx="4">
                  <c:v>137182</c:v>
                </c:pt>
                <c:pt idx="5">
                  <c:v>153346</c:v>
                </c:pt>
                <c:pt idx="6">
                  <c:v>146736</c:v>
                </c:pt>
                <c:pt idx="7">
                  <c:v>154095</c:v>
                </c:pt>
                <c:pt idx="8">
                  <c:v>105326</c:v>
                </c:pt>
                <c:pt idx="9">
                  <c:v>94449</c:v>
                </c:pt>
                <c:pt idx="10">
                  <c:v>85675</c:v>
                </c:pt>
                <c:pt idx="11">
                  <c:v>176906</c:v>
                </c:pt>
                <c:pt idx="12">
                  <c:v>136298</c:v>
                </c:pt>
                <c:pt idx="13">
                  <c:v>119116</c:v>
                </c:pt>
                <c:pt idx="14">
                  <c:v>120888</c:v>
                </c:pt>
                <c:pt idx="15">
                  <c:v>95252</c:v>
                </c:pt>
                <c:pt idx="16">
                  <c:v>127499</c:v>
                </c:pt>
                <c:pt idx="17">
                  <c:v>130407</c:v>
                </c:pt>
                <c:pt idx="18">
                  <c:v>103807</c:v>
                </c:pt>
                <c:pt idx="19">
                  <c:v>88361</c:v>
                </c:pt>
                <c:pt idx="20">
                  <c:v>158357</c:v>
                </c:pt>
                <c:pt idx="21">
                  <c:v>111396</c:v>
                </c:pt>
                <c:pt idx="22">
                  <c:v>80065</c:v>
                </c:pt>
                <c:pt idx="23">
                  <c:v>62427</c:v>
                </c:pt>
                <c:pt idx="24">
                  <c:v>59704</c:v>
                </c:pt>
                <c:pt idx="25">
                  <c:v>46214</c:v>
                </c:pt>
                <c:pt idx="26">
                  <c:v>59573</c:v>
                </c:pt>
                <c:pt idx="27">
                  <c:v>72806</c:v>
                </c:pt>
                <c:pt idx="28">
                  <c:v>66781</c:v>
                </c:pt>
                <c:pt idx="29">
                  <c:v>120081</c:v>
                </c:pt>
                <c:pt idx="30">
                  <c:v>136799</c:v>
                </c:pt>
                <c:pt idx="31">
                  <c:v>110886</c:v>
                </c:pt>
                <c:pt idx="32">
                  <c:v>112858</c:v>
                </c:pt>
                <c:pt idx="33">
                  <c:v>126737</c:v>
                </c:pt>
              </c:numCache>
            </c:numRef>
          </c:val>
          <c:smooth val="0"/>
          <c:extLst>
            <c:ext xmlns:c16="http://schemas.microsoft.com/office/drawing/2014/chart" uri="{C3380CC4-5D6E-409C-BE32-E72D297353CC}">
              <c16:uniqueId val="{00000004-66FA-45D7-961B-A69B81FF516E}"/>
            </c:ext>
          </c:extLst>
        </c:ser>
        <c:ser>
          <c:idx val="5"/>
          <c:order val="5"/>
          <c:tx>
            <c:strRef>
              <c:f>Sheet1!$G$1</c:f>
              <c:strCache>
                <c:ptCount val="1"/>
                <c:pt idx="0">
                  <c:v>NDR Niedersachsen</c:v>
                </c:pt>
              </c:strCache>
            </c:strRef>
          </c:tx>
          <c:spPr>
            <a:ln w="28575" cap="rnd">
              <a:solidFill>
                <a:schemeClr val="accent6"/>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Sheet1!$G$2:$G$35</c:f>
              <c:numCache>
                <c:formatCode>General</c:formatCode>
                <c:ptCount val="34"/>
                <c:pt idx="0">
                  <c:v>1114275</c:v>
                </c:pt>
                <c:pt idx="1">
                  <c:v>1382193</c:v>
                </c:pt>
                <c:pt idx="2">
                  <c:v>1140560</c:v>
                </c:pt>
                <c:pt idx="3">
                  <c:v>1232644</c:v>
                </c:pt>
                <c:pt idx="4">
                  <c:v>1195192</c:v>
                </c:pt>
                <c:pt idx="5">
                  <c:v>1260185</c:v>
                </c:pt>
                <c:pt idx="6">
                  <c:v>1113855</c:v>
                </c:pt>
                <c:pt idx="7">
                  <c:v>903431</c:v>
                </c:pt>
                <c:pt idx="8">
                  <c:v>770779</c:v>
                </c:pt>
                <c:pt idx="9">
                  <c:v>553115</c:v>
                </c:pt>
                <c:pt idx="10">
                  <c:v>180294</c:v>
                </c:pt>
                <c:pt idx="11">
                  <c:v>225327</c:v>
                </c:pt>
                <c:pt idx="12">
                  <c:v>210725</c:v>
                </c:pt>
                <c:pt idx="13">
                  <c:v>524507</c:v>
                </c:pt>
                <c:pt idx="14">
                  <c:v>336368</c:v>
                </c:pt>
                <c:pt idx="15">
                  <c:v>221453</c:v>
                </c:pt>
                <c:pt idx="16">
                  <c:v>306640</c:v>
                </c:pt>
                <c:pt idx="17">
                  <c:v>203358</c:v>
                </c:pt>
                <c:pt idx="18">
                  <c:v>181337</c:v>
                </c:pt>
                <c:pt idx="19">
                  <c:v>120705</c:v>
                </c:pt>
                <c:pt idx="20">
                  <c:v>84666</c:v>
                </c:pt>
                <c:pt idx="21">
                  <c:v>122990</c:v>
                </c:pt>
                <c:pt idx="22">
                  <c:v>88215</c:v>
                </c:pt>
                <c:pt idx="23">
                  <c:v>193896</c:v>
                </c:pt>
                <c:pt idx="24">
                  <c:v>179973</c:v>
                </c:pt>
                <c:pt idx="25">
                  <c:v>182581</c:v>
                </c:pt>
                <c:pt idx="26">
                  <c:v>179923</c:v>
                </c:pt>
                <c:pt idx="27">
                  <c:v>91143</c:v>
                </c:pt>
                <c:pt idx="28">
                  <c:v>91541</c:v>
                </c:pt>
                <c:pt idx="29">
                  <c:v>145893</c:v>
                </c:pt>
                <c:pt idx="30">
                  <c:v>134060</c:v>
                </c:pt>
                <c:pt idx="31">
                  <c:v>87096</c:v>
                </c:pt>
                <c:pt idx="32">
                  <c:v>90977</c:v>
                </c:pt>
                <c:pt idx="33">
                  <c:v>120137</c:v>
                </c:pt>
              </c:numCache>
            </c:numRef>
          </c:val>
          <c:smooth val="0"/>
          <c:extLst>
            <c:ext xmlns:c16="http://schemas.microsoft.com/office/drawing/2014/chart" uri="{C3380CC4-5D6E-409C-BE32-E72D297353CC}">
              <c16:uniqueId val="{00000005-66FA-45D7-961B-A69B81FF516E}"/>
            </c:ext>
          </c:extLst>
        </c:ser>
        <c:ser>
          <c:idx val="6"/>
          <c:order val="6"/>
          <c:tx>
            <c:strRef>
              <c:f>Sheet1!$H$1</c:f>
              <c:strCache>
                <c:ptCount val="1"/>
                <c:pt idx="0">
                  <c:v>NDR Info</c:v>
                </c:pt>
              </c:strCache>
            </c:strRef>
          </c:tx>
          <c:spPr>
            <a:ln w="28575" cap="rnd">
              <a:solidFill>
                <a:schemeClr val="accent1">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Sheet1!$H$2:$H$35</c:f>
              <c:numCache>
                <c:formatCode>General</c:formatCode>
                <c:ptCount val="34"/>
                <c:pt idx="0">
                  <c:v>24489</c:v>
                </c:pt>
                <c:pt idx="1">
                  <c:v>20145</c:v>
                </c:pt>
                <c:pt idx="2">
                  <c:v>15641</c:v>
                </c:pt>
                <c:pt idx="3">
                  <c:v>16859</c:v>
                </c:pt>
                <c:pt idx="4">
                  <c:v>15212</c:v>
                </c:pt>
                <c:pt idx="5">
                  <c:v>15132</c:v>
                </c:pt>
                <c:pt idx="6">
                  <c:v>25130</c:v>
                </c:pt>
                <c:pt idx="7">
                  <c:v>27587</c:v>
                </c:pt>
                <c:pt idx="8">
                  <c:v>23757</c:v>
                </c:pt>
                <c:pt idx="9">
                  <c:v>32528</c:v>
                </c:pt>
                <c:pt idx="10">
                  <c:v>63093</c:v>
                </c:pt>
                <c:pt idx="11">
                  <c:v>74961</c:v>
                </c:pt>
                <c:pt idx="12">
                  <c:v>52948</c:v>
                </c:pt>
                <c:pt idx="13">
                  <c:v>51596</c:v>
                </c:pt>
                <c:pt idx="14">
                  <c:v>64946</c:v>
                </c:pt>
                <c:pt idx="15">
                  <c:v>95833</c:v>
                </c:pt>
                <c:pt idx="16">
                  <c:v>108158</c:v>
                </c:pt>
                <c:pt idx="17">
                  <c:v>75136</c:v>
                </c:pt>
                <c:pt idx="18">
                  <c:v>74129</c:v>
                </c:pt>
                <c:pt idx="19">
                  <c:v>47417</c:v>
                </c:pt>
                <c:pt idx="20">
                  <c:v>24380</c:v>
                </c:pt>
                <c:pt idx="21">
                  <c:v>16816</c:v>
                </c:pt>
                <c:pt idx="22">
                  <c:v>10258</c:v>
                </c:pt>
                <c:pt idx="23">
                  <c:v>54628</c:v>
                </c:pt>
                <c:pt idx="24">
                  <c:v>18040</c:v>
                </c:pt>
                <c:pt idx="25">
                  <c:v>17003</c:v>
                </c:pt>
                <c:pt idx="26">
                  <c:v>15557</c:v>
                </c:pt>
                <c:pt idx="27">
                  <c:v>18179</c:v>
                </c:pt>
                <c:pt idx="28">
                  <c:v>50334</c:v>
                </c:pt>
                <c:pt idx="29">
                  <c:v>29942</c:v>
                </c:pt>
                <c:pt idx="30">
                  <c:v>19744</c:v>
                </c:pt>
                <c:pt idx="31">
                  <c:v>11115</c:v>
                </c:pt>
                <c:pt idx="32">
                  <c:v>19750</c:v>
                </c:pt>
                <c:pt idx="33">
                  <c:v>22198</c:v>
                </c:pt>
              </c:numCache>
            </c:numRef>
          </c:val>
          <c:smooth val="0"/>
          <c:extLst>
            <c:ext xmlns:c16="http://schemas.microsoft.com/office/drawing/2014/chart" uri="{C3380CC4-5D6E-409C-BE32-E72D297353CC}">
              <c16:uniqueId val="{00000006-66FA-45D7-961B-A69B81FF516E}"/>
            </c:ext>
          </c:extLst>
        </c:ser>
        <c:ser>
          <c:idx val="7"/>
          <c:order val="7"/>
          <c:tx>
            <c:strRef>
              <c:f>Sheet1!$I$1</c:f>
              <c:strCache>
                <c:ptCount val="1"/>
                <c:pt idx="0">
                  <c:v>NDR Kultur</c:v>
                </c:pt>
              </c:strCache>
            </c:strRef>
          </c:tx>
          <c:spPr>
            <a:ln w="28575" cap="rnd">
              <a:solidFill>
                <a:schemeClr val="accent2">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Sheet1!$I$2:$I$35</c:f>
              <c:numCache>
                <c:formatCode>General</c:formatCode>
                <c:ptCount val="34"/>
                <c:pt idx="0">
                  <c:v>5541</c:v>
                </c:pt>
                <c:pt idx="1">
                  <c:v>4607</c:v>
                </c:pt>
                <c:pt idx="2">
                  <c:v>4010</c:v>
                </c:pt>
                <c:pt idx="3">
                  <c:v>7458</c:v>
                </c:pt>
                <c:pt idx="4">
                  <c:v>7884</c:v>
                </c:pt>
                <c:pt idx="5">
                  <c:v>8479</c:v>
                </c:pt>
                <c:pt idx="6">
                  <c:v>12754</c:v>
                </c:pt>
                <c:pt idx="7">
                  <c:v>10428</c:v>
                </c:pt>
                <c:pt idx="8">
                  <c:v>5376</c:v>
                </c:pt>
                <c:pt idx="9">
                  <c:v>2670</c:v>
                </c:pt>
                <c:pt idx="10">
                  <c:v>4645</c:v>
                </c:pt>
                <c:pt idx="11">
                  <c:v>5907</c:v>
                </c:pt>
                <c:pt idx="12">
                  <c:v>10744</c:v>
                </c:pt>
                <c:pt idx="13">
                  <c:v>8430</c:v>
                </c:pt>
                <c:pt idx="14">
                  <c:v>7648</c:v>
                </c:pt>
                <c:pt idx="15">
                  <c:v>6577</c:v>
                </c:pt>
                <c:pt idx="16">
                  <c:v>4664</c:v>
                </c:pt>
                <c:pt idx="17">
                  <c:v>8287</c:v>
                </c:pt>
                <c:pt idx="18">
                  <c:v>9034</c:v>
                </c:pt>
                <c:pt idx="19">
                  <c:v>9588</c:v>
                </c:pt>
                <c:pt idx="20">
                  <c:v>14744</c:v>
                </c:pt>
                <c:pt idx="21">
                  <c:v>9486</c:v>
                </c:pt>
                <c:pt idx="22">
                  <c:v>8440</c:v>
                </c:pt>
                <c:pt idx="23">
                  <c:v>7456</c:v>
                </c:pt>
                <c:pt idx="24">
                  <c:v>6311</c:v>
                </c:pt>
                <c:pt idx="25">
                  <c:v>6746</c:v>
                </c:pt>
                <c:pt idx="26">
                  <c:v>5136</c:v>
                </c:pt>
                <c:pt idx="27">
                  <c:v>6429</c:v>
                </c:pt>
                <c:pt idx="28">
                  <c:v>12189</c:v>
                </c:pt>
                <c:pt idx="29">
                  <c:v>8160</c:v>
                </c:pt>
                <c:pt idx="30">
                  <c:v>8785</c:v>
                </c:pt>
                <c:pt idx="31">
                  <c:v>8637</c:v>
                </c:pt>
                <c:pt idx="32">
                  <c:v>9669</c:v>
                </c:pt>
                <c:pt idx="33">
                  <c:v>7245</c:v>
                </c:pt>
              </c:numCache>
            </c:numRef>
          </c:val>
          <c:smooth val="0"/>
          <c:extLst>
            <c:ext xmlns:c16="http://schemas.microsoft.com/office/drawing/2014/chart" uri="{C3380CC4-5D6E-409C-BE32-E72D297353CC}">
              <c16:uniqueId val="{00000007-66FA-45D7-961B-A69B81FF516E}"/>
            </c:ext>
          </c:extLst>
        </c:ser>
        <c:ser>
          <c:idx val="8"/>
          <c:order val="8"/>
          <c:tx>
            <c:strRef>
              <c:f>Sheet1!$J$1</c:f>
              <c:strCache>
                <c:ptCount val="1"/>
                <c:pt idx="0">
                  <c:v>Mein Nachmittag (NDR)</c:v>
                </c:pt>
              </c:strCache>
            </c:strRef>
          </c:tx>
          <c:spPr>
            <a:ln w="28575" cap="rnd">
              <a:solidFill>
                <a:schemeClr val="accent3">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Sheet1!$J$2:$J$35</c:f>
              <c:numCache>
                <c:formatCode>General</c:formatCode>
                <c:ptCount val="34"/>
                <c:pt idx="0">
                  <c:v>14423</c:v>
                </c:pt>
                <c:pt idx="1">
                  <c:v>9962</c:v>
                </c:pt>
                <c:pt idx="2">
                  <c:v>13095</c:v>
                </c:pt>
                <c:pt idx="3">
                  <c:v>31035</c:v>
                </c:pt>
                <c:pt idx="4">
                  <c:v>19001</c:v>
                </c:pt>
                <c:pt idx="5">
                  <c:v>14367</c:v>
                </c:pt>
                <c:pt idx="6">
                  <c:v>18885</c:v>
                </c:pt>
                <c:pt idx="7">
                  <c:v>17776</c:v>
                </c:pt>
                <c:pt idx="8">
                  <c:v>9785</c:v>
                </c:pt>
                <c:pt idx="9">
                  <c:v>11086</c:v>
                </c:pt>
                <c:pt idx="10">
                  <c:v>11263</c:v>
                </c:pt>
                <c:pt idx="11">
                  <c:v>10214</c:v>
                </c:pt>
                <c:pt idx="12">
                  <c:v>11919</c:v>
                </c:pt>
                <c:pt idx="13">
                  <c:v>50247</c:v>
                </c:pt>
                <c:pt idx="14">
                  <c:v>49608</c:v>
                </c:pt>
                <c:pt idx="15">
                  <c:v>22306</c:v>
                </c:pt>
                <c:pt idx="16">
                  <c:v>21965</c:v>
                </c:pt>
                <c:pt idx="17">
                  <c:v>17305</c:v>
                </c:pt>
                <c:pt idx="18">
                  <c:v>13653</c:v>
                </c:pt>
                <c:pt idx="19">
                  <c:v>16100</c:v>
                </c:pt>
                <c:pt idx="20">
                  <c:v>7932</c:v>
                </c:pt>
                <c:pt idx="21">
                  <c:v>8056</c:v>
                </c:pt>
                <c:pt idx="22">
                  <c:v>12225</c:v>
                </c:pt>
                <c:pt idx="23">
                  <c:v>14516</c:v>
                </c:pt>
                <c:pt idx="24">
                  <c:v>12733</c:v>
                </c:pt>
                <c:pt idx="25">
                  <c:v>9644</c:v>
                </c:pt>
                <c:pt idx="26">
                  <c:v>8439</c:v>
                </c:pt>
                <c:pt idx="27">
                  <c:v>9617</c:v>
                </c:pt>
                <c:pt idx="28">
                  <c:v>4505</c:v>
                </c:pt>
                <c:pt idx="29">
                  <c:v>5403</c:v>
                </c:pt>
                <c:pt idx="30">
                  <c:v>7728</c:v>
                </c:pt>
                <c:pt idx="31">
                  <c:v>4714</c:v>
                </c:pt>
                <c:pt idx="32">
                  <c:v>42608</c:v>
                </c:pt>
                <c:pt idx="33">
                  <c:v>28015</c:v>
                </c:pt>
              </c:numCache>
            </c:numRef>
          </c:val>
          <c:smooth val="0"/>
          <c:extLst>
            <c:ext xmlns:c16="http://schemas.microsoft.com/office/drawing/2014/chart" uri="{C3380CC4-5D6E-409C-BE32-E72D297353CC}">
              <c16:uniqueId val="{00000008-66FA-45D7-961B-A69B81FF516E}"/>
            </c:ext>
          </c:extLst>
        </c:ser>
        <c:ser>
          <c:idx val="9"/>
          <c:order val="9"/>
          <c:tx>
            <c:strRef>
              <c:f>Sheet1!$K$1</c:f>
              <c:strCache>
                <c:ptCount val="1"/>
                <c:pt idx="0">
                  <c:v>NDR Elbphilharmonie Orchester</c:v>
                </c:pt>
              </c:strCache>
            </c:strRef>
          </c:tx>
          <c:spPr>
            <a:ln w="28575" cap="rnd">
              <a:solidFill>
                <a:schemeClr val="accent4">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Sheet1!$K$2:$K$35</c:f>
              <c:numCache>
                <c:formatCode>General</c:formatCode>
                <c:ptCount val="34"/>
                <c:pt idx="0">
                  <c:v>8338</c:v>
                </c:pt>
                <c:pt idx="1">
                  <c:v>9799</c:v>
                </c:pt>
                <c:pt idx="2">
                  <c:v>17836</c:v>
                </c:pt>
                <c:pt idx="3">
                  <c:v>14020</c:v>
                </c:pt>
                <c:pt idx="4">
                  <c:v>10768</c:v>
                </c:pt>
                <c:pt idx="5">
                  <c:v>12101</c:v>
                </c:pt>
                <c:pt idx="6">
                  <c:v>14009</c:v>
                </c:pt>
                <c:pt idx="7">
                  <c:v>10508</c:v>
                </c:pt>
                <c:pt idx="8">
                  <c:v>9258</c:v>
                </c:pt>
                <c:pt idx="9">
                  <c:v>9744</c:v>
                </c:pt>
                <c:pt idx="10">
                  <c:v>3860</c:v>
                </c:pt>
                <c:pt idx="11">
                  <c:v>5199</c:v>
                </c:pt>
                <c:pt idx="12">
                  <c:v>7856</c:v>
                </c:pt>
                <c:pt idx="13">
                  <c:v>2444</c:v>
                </c:pt>
                <c:pt idx="14">
                  <c:v>1121</c:v>
                </c:pt>
                <c:pt idx="15">
                  <c:v>4645</c:v>
                </c:pt>
                <c:pt idx="16">
                  <c:v>8181</c:v>
                </c:pt>
                <c:pt idx="17">
                  <c:v>11807</c:v>
                </c:pt>
                <c:pt idx="18">
                  <c:v>10994</c:v>
                </c:pt>
                <c:pt idx="19">
                  <c:v>4003</c:v>
                </c:pt>
                <c:pt idx="20">
                  <c:v>1845</c:v>
                </c:pt>
                <c:pt idx="21">
                  <c:v>25528</c:v>
                </c:pt>
                <c:pt idx="22">
                  <c:v>12255</c:v>
                </c:pt>
                <c:pt idx="23">
                  <c:v>15526</c:v>
                </c:pt>
                <c:pt idx="24">
                  <c:v>13860</c:v>
                </c:pt>
                <c:pt idx="25">
                  <c:v>6450</c:v>
                </c:pt>
                <c:pt idx="26">
                  <c:v>2719</c:v>
                </c:pt>
                <c:pt idx="27">
                  <c:v>1626</c:v>
                </c:pt>
                <c:pt idx="28">
                  <c:v>9589</c:v>
                </c:pt>
                <c:pt idx="29">
                  <c:v>3887</c:v>
                </c:pt>
                <c:pt idx="30">
                  <c:v>16759</c:v>
                </c:pt>
                <c:pt idx="31">
                  <c:v>38829</c:v>
                </c:pt>
                <c:pt idx="32">
                  <c:v>9959</c:v>
                </c:pt>
                <c:pt idx="33">
                  <c:v>12673</c:v>
                </c:pt>
              </c:numCache>
            </c:numRef>
          </c:val>
          <c:smooth val="0"/>
          <c:extLst>
            <c:ext xmlns:c16="http://schemas.microsoft.com/office/drawing/2014/chart" uri="{C3380CC4-5D6E-409C-BE32-E72D297353CC}">
              <c16:uniqueId val="{00000009-66FA-45D7-961B-A69B81FF516E}"/>
            </c:ext>
          </c:extLst>
        </c:ser>
        <c:ser>
          <c:idx val="10"/>
          <c:order val="10"/>
          <c:tx>
            <c:strRef>
              <c:f>Sheet1!$L$1</c:f>
              <c:strCache>
                <c:ptCount val="1"/>
                <c:pt idx="0">
                  <c:v>NDR Chor</c:v>
                </c:pt>
              </c:strCache>
            </c:strRef>
          </c:tx>
          <c:spPr>
            <a:ln w="28575" cap="rnd">
              <a:solidFill>
                <a:schemeClr val="accent5">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Sheet1!$L$2:$L$35</c:f>
              <c:numCache>
                <c:formatCode>General</c:formatCode>
                <c:ptCount val="34"/>
                <c:pt idx="0">
                  <c:v>736</c:v>
                </c:pt>
                <c:pt idx="1">
                  <c:v>331</c:v>
                </c:pt>
                <c:pt idx="2">
                  <c:v>306</c:v>
                </c:pt>
                <c:pt idx="3">
                  <c:v>313</c:v>
                </c:pt>
                <c:pt idx="4">
                  <c:v>88</c:v>
                </c:pt>
                <c:pt idx="5">
                  <c:v>37</c:v>
                </c:pt>
                <c:pt idx="6">
                  <c:v>25</c:v>
                </c:pt>
                <c:pt idx="7">
                  <c:v>12</c:v>
                </c:pt>
                <c:pt idx="8">
                  <c:v>10</c:v>
                </c:pt>
                <c:pt idx="9">
                  <c:v>3</c:v>
                </c:pt>
                <c:pt idx="10">
                  <c:v>498</c:v>
                </c:pt>
                <c:pt idx="11">
                  <c:v>97</c:v>
                </c:pt>
                <c:pt idx="12">
                  <c:v>30</c:v>
                </c:pt>
                <c:pt idx="13">
                  <c:v>392</c:v>
                </c:pt>
                <c:pt idx="14">
                  <c:v>706</c:v>
                </c:pt>
                <c:pt idx="15">
                  <c:v>1180</c:v>
                </c:pt>
                <c:pt idx="16">
                  <c:v>1309</c:v>
                </c:pt>
                <c:pt idx="17">
                  <c:v>675</c:v>
                </c:pt>
                <c:pt idx="18">
                  <c:v>5494</c:v>
                </c:pt>
                <c:pt idx="19">
                  <c:v>2158</c:v>
                </c:pt>
                <c:pt idx="20">
                  <c:v>1301</c:v>
                </c:pt>
                <c:pt idx="21">
                  <c:v>800</c:v>
                </c:pt>
                <c:pt idx="22">
                  <c:v>284</c:v>
                </c:pt>
                <c:pt idx="23">
                  <c:v>92</c:v>
                </c:pt>
                <c:pt idx="24">
                  <c:v>38</c:v>
                </c:pt>
                <c:pt idx="25">
                  <c:v>22</c:v>
                </c:pt>
                <c:pt idx="26">
                  <c:v>17</c:v>
                </c:pt>
                <c:pt idx="27">
                  <c:v>201</c:v>
                </c:pt>
                <c:pt idx="28">
                  <c:v>250</c:v>
                </c:pt>
                <c:pt idx="29">
                  <c:v>88</c:v>
                </c:pt>
                <c:pt idx="30">
                  <c:v>84</c:v>
                </c:pt>
                <c:pt idx="31">
                  <c:v>27</c:v>
                </c:pt>
                <c:pt idx="32">
                  <c:v>10</c:v>
                </c:pt>
                <c:pt idx="33">
                  <c:v>10</c:v>
                </c:pt>
              </c:numCache>
            </c:numRef>
          </c:val>
          <c:smooth val="0"/>
          <c:extLst>
            <c:ext xmlns:c16="http://schemas.microsoft.com/office/drawing/2014/chart" uri="{C3380CC4-5D6E-409C-BE32-E72D297353CC}">
              <c16:uniqueId val="{0000000A-66FA-45D7-961B-A69B81FF516E}"/>
            </c:ext>
          </c:extLst>
        </c:ser>
        <c:ser>
          <c:idx val="11"/>
          <c:order val="11"/>
          <c:tx>
            <c:strRef>
              <c:f>Sheet1!$M$1</c:f>
              <c:strCache>
                <c:ptCount val="1"/>
                <c:pt idx="0">
                  <c:v>Tietjen und Bommes</c:v>
                </c:pt>
              </c:strCache>
            </c:strRef>
          </c:tx>
          <c:spPr>
            <a:ln w="28575" cap="rnd">
              <a:solidFill>
                <a:schemeClr val="accent6">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Sheet1!$M$2:$M$35</c:f>
              <c:numCache>
                <c:formatCode>General</c:formatCode>
                <c:ptCount val="34"/>
                <c:pt idx="0">
                  <c:v>4340</c:v>
                </c:pt>
                <c:pt idx="1">
                  <c:v>11036</c:v>
                </c:pt>
                <c:pt idx="2">
                  <c:v>10168</c:v>
                </c:pt>
                <c:pt idx="3">
                  <c:v>14707</c:v>
                </c:pt>
                <c:pt idx="4">
                  <c:v>17875</c:v>
                </c:pt>
                <c:pt idx="5">
                  <c:v>22380</c:v>
                </c:pt>
                <c:pt idx="6">
                  <c:v>21216</c:v>
                </c:pt>
                <c:pt idx="7">
                  <c:v>27586</c:v>
                </c:pt>
                <c:pt idx="8">
                  <c:v>26371</c:v>
                </c:pt>
                <c:pt idx="9">
                  <c:v>35589</c:v>
                </c:pt>
                <c:pt idx="10">
                  <c:v>41590</c:v>
                </c:pt>
                <c:pt idx="11">
                  <c:v>22400</c:v>
                </c:pt>
                <c:pt idx="12">
                  <c:v>26659</c:v>
                </c:pt>
                <c:pt idx="13">
                  <c:v>30999</c:v>
                </c:pt>
                <c:pt idx="14">
                  <c:v>43291</c:v>
                </c:pt>
                <c:pt idx="15">
                  <c:v>70926</c:v>
                </c:pt>
                <c:pt idx="16">
                  <c:v>133808</c:v>
                </c:pt>
                <c:pt idx="17">
                  <c:v>126323</c:v>
                </c:pt>
                <c:pt idx="18">
                  <c:v>79568</c:v>
                </c:pt>
                <c:pt idx="19">
                  <c:v>111181</c:v>
                </c:pt>
                <c:pt idx="20">
                  <c:v>98524</c:v>
                </c:pt>
                <c:pt idx="21">
                  <c:v>104778</c:v>
                </c:pt>
                <c:pt idx="22">
                  <c:v>94122</c:v>
                </c:pt>
                <c:pt idx="23">
                  <c:v>72535</c:v>
                </c:pt>
                <c:pt idx="24">
                  <c:v>52664</c:v>
                </c:pt>
                <c:pt idx="25">
                  <c:v>52160</c:v>
                </c:pt>
                <c:pt idx="26">
                  <c:v>39448</c:v>
                </c:pt>
                <c:pt idx="27">
                  <c:v>48960</c:v>
                </c:pt>
                <c:pt idx="28">
                  <c:v>48867</c:v>
                </c:pt>
                <c:pt idx="29">
                  <c:v>35222</c:v>
                </c:pt>
                <c:pt idx="30">
                  <c:v>44736</c:v>
                </c:pt>
                <c:pt idx="31">
                  <c:v>62060</c:v>
                </c:pt>
                <c:pt idx="32">
                  <c:v>41819</c:v>
                </c:pt>
                <c:pt idx="33">
                  <c:v>35015</c:v>
                </c:pt>
              </c:numCache>
            </c:numRef>
          </c:val>
          <c:smooth val="0"/>
          <c:extLst>
            <c:ext xmlns:c16="http://schemas.microsoft.com/office/drawing/2014/chart" uri="{C3380CC4-5D6E-409C-BE32-E72D297353CC}">
              <c16:uniqueId val="{0000000B-66FA-45D7-961B-A69B81FF516E}"/>
            </c:ext>
          </c:extLst>
        </c:ser>
        <c:ser>
          <c:idx val="12"/>
          <c:order val="12"/>
          <c:tx>
            <c:strRef>
              <c:f>Sheet1!$N$1</c:f>
              <c:strCache>
                <c:ptCount val="1"/>
                <c:pt idx="0">
                  <c:v>NDR Talk Show</c:v>
                </c:pt>
              </c:strCache>
            </c:strRef>
          </c:tx>
          <c:spPr>
            <a:ln w="28575" cap="rnd">
              <a:solidFill>
                <a:schemeClr val="accent1">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Sheet1!$N$2:$N$35</c:f>
              <c:numCache>
                <c:formatCode>General</c:formatCode>
                <c:ptCount val="34"/>
                <c:pt idx="0">
                  <c:v>56743</c:v>
                </c:pt>
                <c:pt idx="1">
                  <c:v>53514</c:v>
                </c:pt>
                <c:pt idx="2">
                  <c:v>65583</c:v>
                </c:pt>
                <c:pt idx="3">
                  <c:v>56509</c:v>
                </c:pt>
                <c:pt idx="4">
                  <c:v>93867</c:v>
                </c:pt>
                <c:pt idx="5">
                  <c:v>95131</c:v>
                </c:pt>
                <c:pt idx="6">
                  <c:v>73796</c:v>
                </c:pt>
                <c:pt idx="7">
                  <c:v>103254</c:v>
                </c:pt>
                <c:pt idx="8">
                  <c:v>90286</c:v>
                </c:pt>
                <c:pt idx="9">
                  <c:v>99970</c:v>
                </c:pt>
                <c:pt idx="10">
                  <c:v>103964</c:v>
                </c:pt>
                <c:pt idx="11">
                  <c:v>122745</c:v>
                </c:pt>
                <c:pt idx="12">
                  <c:v>98810</c:v>
                </c:pt>
                <c:pt idx="13">
                  <c:v>103867</c:v>
                </c:pt>
                <c:pt idx="14">
                  <c:v>272230</c:v>
                </c:pt>
                <c:pt idx="15">
                  <c:v>149586</c:v>
                </c:pt>
                <c:pt idx="16">
                  <c:v>172651</c:v>
                </c:pt>
                <c:pt idx="17">
                  <c:v>233545</c:v>
                </c:pt>
                <c:pt idx="18">
                  <c:v>260779</c:v>
                </c:pt>
                <c:pt idx="19">
                  <c:v>315902</c:v>
                </c:pt>
                <c:pt idx="20">
                  <c:v>361966</c:v>
                </c:pt>
                <c:pt idx="21">
                  <c:v>377860</c:v>
                </c:pt>
                <c:pt idx="22">
                  <c:v>291389</c:v>
                </c:pt>
                <c:pt idx="23">
                  <c:v>192968</c:v>
                </c:pt>
                <c:pt idx="24">
                  <c:v>179598</c:v>
                </c:pt>
                <c:pt idx="25">
                  <c:v>218902</c:v>
                </c:pt>
                <c:pt idx="26">
                  <c:v>150738</c:v>
                </c:pt>
                <c:pt idx="27">
                  <c:v>120710</c:v>
                </c:pt>
                <c:pt idx="28">
                  <c:v>122271</c:v>
                </c:pt>
                <c:pt idx="29">
                  <c:v>125400</c:v>
                </c:pt>
                <c:pt idx="30">
                  <c:v>88899</c:v>
                </c:pt>
                <c:pt idx="31">
                  <c:v>86842</c:v>
                </c:pt>
                <c:pt idx="32">
                  <c:v>60914</c:v>
                </c:pt>
                <c:pt idx="33">
                  <c:v>76750</c:v>
                </c:pt>
              </c:numCache>
            </c:numRef>
          </c:val>
          <c:smooth val="0"/>
          <c:extLst>
            <c:ext xmlns:c16="http://schemas.microsoft.com/office/drawing/2014/chart" uri="{C3380CC4-5D6E-409C-BE32-E72D297353CC}">
              <c16:uniqueId val="{0000000C-66FA-45D7-961B-A69B81FF516E}"/>
            </c:ext>
          </c:extLst>
        </c:ser>
        <c:ser>
          <c:idx val="13"/>
          <c:order val="13"/>
          <c:tx>
            <c:strRef>
              <c:f>Sheet1!$O$1</c:f>
              <c:strCache>
                <c:ptCount val="1"/>
                <c:pt idx="0">
                  <c:v>Kuhlage und Hardeland</c:v>
                </c:pt>
              </c:strCache>
            </c:strRef>
          </c:tx>
          <c:spPr>
            <a:ln w="28575" cap="rnd">
              <a:solidFill>
                <a:schemeClr val="accent2">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Sheet1!$O$2:$O$35</c:f>
              <c:numCache>
                <c:formatCode>General</c:formatCode>
                <c:ptCount val="34"/>
                <c:pt idx="0">
                  <c:v>59848</c:v>
                </c:pt>
                <c:pt idx="1">
                  <c:v>47543</c:v>
                </c:pt>
                <c:pt idx="2">
                  <c:v>116840</c:v>
                </c:pt>
                <c:pt idx="3">
                  <c:v>134862</c:v>
                </c:pt>
                <c:pt idx="4">
                  <c:v>95451</c:v>
                </c:pt>
                <c:pt idx="5">
                  <c:v>79214</c:v>
                </c:pt>
                <c:pt idx="6">
                  <c:v>63387</c:v>
                </c:pt>
                <c:pt idx="7">
                  <c:v>45854</c:v>
                </c:pt>
                <c:pt idx="8">
                  <c:v>57932</c:v>
                </c:pt>
                <c:pt idx="9">
                  <c:v>64815</c:v>
                </c:pt>
                <c:pt idx="10">
                  <c:v>64138</c:v>
                </c:pt>
                <c:pt idx="11">
                  <c:v>84508</c:v>
                </c:pt>
                <c:pt idx="12">
                  <c:v>68478</c:v>
                </c:pt>
                <c:pt idx="13">
                  <c:v>89105</c:v>
                </c:pt>
                <c:pt idx="14">
                  <c:v>68715</c:v>
                </c:pt>
                <c:pt idx="15">
                  <c:v>69804</c:v>
                </c:pt>
                <c:pt idx="16">
                  <c:v>82797</c:v>
                </c:pt>
                <c:pt idx="17">
                  <c:v>58285</c:v>
                </c:pt>
                <c:pt idx="18">
                  <c:v>22428</c:v>
                </c:pt>
                <c:pt idx="19">
                  <c:v>30867</c:v>
                </c:pt>
                <c:pt idx="20">
                  <c:v>32139</c:v>
                </c:pt>
                <c:pt idx="21">
                  <c:v>79977</c:v>
                </c:pt>
                <c:pt idx="22">
                  <c:v>39908</c:v>
                </c:pt>
                <c:pt idx="23">
                  <c:v>52061</c:v>
                </c:pt>
                <c:pt idx="24">
                  <c:v>21630</c:v>
                </c:pt>
                <c:pt idx="25">
                  <c:v>17815</c:v>
                </c:pt>
                <c:pt idx="26">
                  <c:v>22802</c:v>
                </c:pt>
                <c:pt idx="27">
                  <c:v>46872</c:v>
                </c:pt>
                <c:pt idx="28">
                  <c:v>33510</c:v>
                </c:pt>
                <c:pt idx="29">
                  <c:v>22609</c:v>
                </c:pt>
                <c:pt idx="30">
                  <c:v>23665</c:v>
                </c:pt>
                <c:pt idx="31">
                  <c:v>17576</c:v>
                </c:pt>
                <c:pt idx="32">
                  <c:v>23903</c:v>
                </c:pt>
                <c:pt idx="33">
                  <c:v>31685</c:v>
                </c:pt>
              </c:numCache>
            </c:numRef>
          </c:val>
          <c:smooth val="0"/>
          <c:extLst>
            <c:ext xmlns:c16="http://schemas.microsoft.com/office/drawing/2014/chart" uri="{C3380CC4-5D6E-409C-BE32-E72D297353CC}">
              <c16:uniqueId val="{0000000D-66FA-45D7-961B-A69B81FF516E}"/>
            </c:ext>
          </c:extLst>
        </c:ser>
        <c:ser>
          <c:idx val="14"/>
          <c:order val="14"/>
          <c:tx>
            <c:strRef>
              <c:f>Sheet1!$P$1</c:f>
              <c:strCache>
                <c:ptCount val="1"/>
                <c:pt idx="0">
                  <c:v>NDR barrierefrei</c:v>
                </c:pt>
              </c:strCache>
            </c:strRef>
          </c:tx>
          <c:spPr>
            <a:ln w="28575" cap="rnd">
              <a:solidFill>
                <a:schemeClr val="accent3">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Sheet1!$P$2:$P$35</c:f>
              <c:numCache>
                <c:formatCode>General</c:formatCode>
                <c:ptCount val="34"/>
                <c:pt idx="0">
                  <c:v>5</c:v>
                </c:pt>
                <c:pt idx="1">
                  <c:v>3</c:v>
                </c:pt>
                <c:pt idx="2">
                  <c:v>0</c:v>
                </c:pt>
                <c:pt idx="3">
                  <c:v>4</c:v>
                </c:pt>
                <c:pt idx="4">
                  <c:v>1</c:v>
                </c:pt>
                <c:pt idx="5">
                  <c:v>3</c:v>
                </c:pt>
                <c:pt idx="6">
                  <c:v>4</c:v>
                </c:pt>
                <c:pt idx="7">
                  <c:v>2</c:v>
                </c:pt>
                <c:pt idx="8">
                  <c:v>1</c:v>
                </c:pt>
                <c:pt idx="9">
                  <c:v>4</c:v>
                </c:pt>
                <c:pt idx="10">
                  <c:v>2</c:v>
                </c:pt>
                <c:pt idx="11">
                  <c:v>4</c:v>
                </c:pt>
                <c:pt idx="12">
                  <c:v>4</c:v>
                </c:pt>
                <c:pt idx="13">
                  <c:v>5</c:v>
                </c:pt>
                <c:pt idx="14">
                  <c:v>5</c:v>
                </c:pt>
                <c:pt idx="15">
                  <c:v>0</c:v>
                </c:pt>
                <c:pt idx="16">
                  <c:v>4</c:v>
                </c:pt>
                <c:pt idx="17">
                  <c:v>2</c:v>
                </c:pt>
                <c:pt idx="18">
                  <c:v>194</c:v>
                </c:pt>
                <c:pt idx="19">
                  <c:v>53</c:v>
                </c:pt>
                <c:pt idx="20">
                  <c:v>9</c:v>
                </c:pt>
                <c:pt idx="21">
                  <c:v>3</c:v>
                </c:pt>
                <c:pt idx="22">
                  <c:v>3</c:v>
                </c:pt>
                <c:pt idx="23">
                  <c:v>2</c:v>
                </c:pt>
                <c:pt idx="24">
                  <c:v>0</c:v>
                </c:pt>
                <c:pt idx="25">
                  <c:v>2</c:v>
                </c:pt>
                <c:pt idx="26">
                  <c:v>717</c:v>
                </c:pt>
                <c:pt idx="27">
                  <c:v>246</c:v>
                </c:pt>
                <c:pt idx="28">
                  <c:v>63</c:v>
                </c:pt>
                <c:pt idx="29">
                  <c:v>56</c:v>
                </c:pt>
                <c:pt idx="30">
                  <c:v>13</c:v>
                </c:pt>
                <c:pt idx="31">
                  <c:v>9</c:v>
                </c:pt>
                <c:pt idx="32">
                  <c:v>260</c:v>
                </c:pt>
                <c:pt idx="33">
                  <c:v>93</c:v>
                </c:pt>
              </c:numCache>
            </c:numRef>
          </c:val>
          <c:smooth val="0"/>
          <c:extLst>
            <c:ext xmlns:c16="http://schemas.microsoft.com/office/drawing/2014/chart" uri="{C3380CC4-5D6E-409C-BE32-E72D297353CC}">
              <c16:uniqueId val="{0000000E-66FA-45D7-961B-A69B81FF516E}"/>
            </c:ext>
          </c:extLst>
        </c:ser>
        <c:ser>
          <c:idx val="15"/>
          <c:order val="15"/>
          <c:tx>
            <c:strRef>
              <c:f>Sheet1!$Q$1</c:f>
              <c:strCache>
                <c:ptCount val="1"/>
                <c:pt idx="0">
                  <c:v>NDR Sport</c:v>
                </c:pt>
              </c:strCache>
            </c:strRef>
          </c:tx>
          <c:spPr>
            <a:ln w="28575" cap="rnd">
              <a:solidFill>
                <a:schemeClr val="accent4">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Sheet1!$Q$2:$Q$35</c:f>
              <c:numCache>
                <c:formatCode>General</c:formatCode>
                <c:ptCount val="34"/>
                <c:pt idx="0">
                  <c:v>50239</c:v>
                </c:pt>
                <c:pt idx="1">
                  <c:v>80056</c:v>
                </c:pt>
                <c:pt idx="2">
                  <c:v>57800</c:v>
                </c:pt>
                <c:pt idx="3">
                  <c:v>37904</c:v>
                </c:pt>
                <c:pt idx="4">
                  <c:v>130229</c:v>
                </c:pt>
                <c:pt idx="5">
                  <c:v>74536</c:v>
                </c:pt>
                <c:pt idx="6">
                  <c:v>34063</c:v>
                </c:pt>
                <c:pt idx="7">
                  <c:v>59513</c:v>
                </c:pt>
                <c:pt idx="8">
                  <c:v>31500</c:v>
                </c:pt>
                <c:pt idx="9">
                  <c:v>45209</c:v>
                </c:pt>
                <c:pt idx="10">
                  <c:v>42184</c:v>
                </c:pt>
                <c:pt idx="11">
                  <c:v>38909</c:v>
                </c:pt>
                <c:pt idx="12">
                  <c:v>30555</c:v>
                </c:pt>
                <c:pt idx="13">
                  <c:v>17817</c:v>
                </c:pt>
                <c:pt idx="14">
                  <c:v>73439</c:v>
                </c:pt>
                <c:pt idx="15">
                  <c:v>42988</c:v>
                </c:pt>
                <c:pt idx="16">
                  <c:v>39077</c:v>
                </c:pt>
                <c:pt idx="17">
                  <c:v>64601</c:v>
                </c:pt>
                <c:pt idx="18">
                  <c:v>103453</c:v>
                </c:pt>
                <c:pt idx="19">
                  <c:v>52310</c:v>
                </c:pt>
                <c:pt idx="20">
                  <c:v>335722</c:v>
                </c:pt>
                <c:pt idx="21">
                  <c:v>130481</c:v>
                </c:pt>
                <c:pt idx="22">
                  <c:v>51932</c:v>
                </c:pt>
                <c:pt idx="23">
                  <c:v>36394</c:v>
                </c:pt>
                <c:pt idx="24">
                  <c:v>50090</c:v>
                </c:pt>
                <c:pt idx="25">
                  <c:v>22615</c:v>
                </c:pt>
                <c:pt idx="26">
                  <c:v>54604</c:v>
                </c:pt>
                <c:pt idx="27">
                  <c:v>32773</c:v>
                </c:pt>
                <c:pt idx="28">
                  <c:v>11845</c:v>
                </c:pt>
                <c:pt idx="29">
                  <c:v>5728</c:v>
                </c:pt>
                <c:pt idx="30">
                  <c:v>9342</c:v>
                </c:pt>
                <c:pt idx="31">
                  <c:v>37277</c:v>
                </c:pt>
                <c:pt idx="32">
                  <c:v>7165</c:v>
                </c:pt>
                <c:pt idx="33">
                  <c:v>24264</c:v>
                </c:pt>
              </c:numCache>
            </c:numRef>
          </c:val>
          <c:smooth val="0"/>
          <c:extLst>
            <c:ext xmlns:c16="http://schemas.microsoft.com/office/drawing/2014/chart" uri="{C3380CC4-5D6E-409C-BE32-E72D297353CC}">
              <c16:uniqueId val="{0000000F-66FA-45D7-961B-A69B81FF516E}"/>
            </c:ext>
          </c:extLst>
        </c:ser>
        <c:ser>
          <c:idx val="16"/>
          <c:order val="16"/>
          <c:tx>
            <c:strRef>
              <c:f>Sheet1!$R$1</c:f>
              <c:strCache>
                <c:ptCount val="1"/>
                <c:pt idx="0">
                  <c:v>Weltbilder</c:v>
                </c:pt>
              </c:strCache>
            </c:strRef>
          </c:tx>
          <c:spPr>
            <a:ln w="28575" cap="rnd">
              <a:solidFill>
                <a:schemeClr val="accent5">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Sheet1!$R$2:$R$35</c:f>
              <c:numCache>
                <c:formatCode>General</c:formatCode>
                <c:ptCount val="34"/>
                <c:pt idx="0">
                  <c:v>8463</c:v>
                </c:pt>
                <c:pt idx="1">
                  <c:v>4775</c:v>
                </c:pt>
                <c:pt idx="2">
                  <c:v>6156</c:v>
                </c:pt>
                <c:pt idx="3">
                  <c:v>7220</c:v>
                </c:pt>
                <c:pt idx="4">
                  <c:v>5182</c:v>
                </c:pt>
                <c:pt idx="5">
                  <c:v>8015</c:v>
                </c:pt>
                <c:pt idx="6">
                  <c:v>7258</c:v>
                </c:pt>
                <c:pt idx="7">
                  <c:v>2659</c:v>
                </c:pt>
                <c:pt idx="8">
                  <c:v>1698</c:v>
                </c:pt>
                <c:pt idx="9">
                  <c:v>5790</c:v>
                </c:pt>
                <c:pt idx="10">
                  <c:v>12077</c:v>
                </c:pt>
                <c:pt idx="11">
                  <c:v>19603</c:v>
                </c:pt>
                <c:pt idx="12">
                  <c:v>13654</c:v>
                </c:pt>
                <c:pt idx="13">
                  <c:v>13296</c:v>
                </c:pt>
                <c:pt idx="14">
                  <c:v>19055</c:v>
                </c:pt>
                <c:pt idx="15">
                  <c:v>31458</c:v>
                </c:pt>
                <c:pt idx="16">
                  <c:v>24092</c:v>
                </c:pt>
                <c:pt idx="17">
                  <c:v>11576</c:v>
                </c:pt>
                <c:pt idx="18">
                  <c:v>12151</c:v>
                </c:pt>
                <c:pt idx="19">
                  <c:v>33685</c:v>
                </c:pt>
                <c:pt idx="20">
                  <c:v>11186</c:v>
                </c:pt>
                <c:pt idx="21">
                  <c:v>4349</c:v>
                </c:pt>
                <c:pt idx="22">
                  <c:v>5882</c:v>
                </c:pt>
                <c:pt idx="23">
                  <c:v>4478</c:v>
                </c:pt>
                <c:pt idx="24">
                  <c:v>13129</c:v>
                </c:pt>
                <c:pt idx="25">
                  <c:v>30443</c:v>
                </c:pt>
                <c:pt idx="26">
                  <c:v>12698</c:v>
                </c:pt>
                <c:pt idx="27">
                  <c:v>12173</c:v>
                </c:pt>
                <c:pt idx="28">
                  <c:v>17120</c:v>
                </c:pt>
                <c:pt idx="29">
                  <c:v>8271</c:v>
                </c:pt>
                <c:pt idx="30">
                  <c:v>13132</c:v>
                </c:pt>
                <c:pt idx="31">
                  <c:v>19355</c:v>
                </c:pt>
                <c:pt idx="32">
                  <c:v>26674</c:v>
                </c:pt>
                <c:pt idx="33">
                  <c:v>30400</c:v>
                </c:pt>
              </c:numCache>
            </c:numRef>
          </c:val>
          <c:smooth val="0"/>
          <c:extLst>
            <c:ext xmlns:c16="http://schemas.microsoft.com/office/drawing/2014/chart" uri="{C3380CC4-5D6E-409C-BE32-E72D297353CC}">
              <c16:uniqueId val="{00000010-66FA-45D7-961B-A69B81FF516E}"/>
            </c:ext>
          </c:extLst>
        </c:ser>
        <c:ser>
          <c:idx val="17"/>
          <c:order val="17"/>
          <c:tx>
            <c:strRef>
              <c:f>Sheet1!$S$1</c:f>
              <c:strCache>
                <c:ptCount val="1"/>
                <c:pt idx="0">
                  <c:v>Sesamstrasse</c:v>
                </c:pt>
              </c:strCache>
            </c:strRef>
          </c:tx>
          <c:spPr>
            <a:ln w="28575" cap="rnd">
              <a:solidFill>
                <a:schemeClr val="accent6">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Sheet1!$S$2:$S$35</c:f>
              <c:numCache>
                <c:formatCode>General</c:formatCode>
                <c:ptCount val="34"/>
                <c:pt idx="0">
                  <c:v>6851</c:v>
                </c:pt>
                <c:pt idx="1">
                  <c:v>9518</c:v>
                </c:pt>
                <c:pt idx="2">
                  <c:v>9841</c:v>
                </c:pt>
                <c:pt idx="3">
                  <c:v>7591</c:v>
                </c:pt>
                <c:pt idx="4">
                  <c:v>9753</c:v>
                </c:pt>
                <c:pt idx="5">
                  <c:v>27925</c:v>
                </c:pt>
                <c:pt idx="6">
                  <c:v>14951</c:v>
                </c:pt>
                <c:pt idx="7">
                  <c:v>240443</c:v>
                </c:pt>
                <c:pt idx="8">
                  <c:v>191185</c:v>
                </c:pt>
                <c:pt idx="9">
                  <c:v>174305</c:v>
                </c:pt>
                <c:pt idx="10">
                  <c:v>138611</c:v>
                </c:pt>
                <c:pt idx="11">
                  <c:v>111209</c:v>
                </c:pt>
                <c:pt idx="12">
                  <c:v>78917</c:v>
                </c:pt>
                <c:pt idx="13">
                  <c:v>29259</c:v>
                </c:pt>
                <c:pt idx="14">
                  <c:v>15726</c:v>
                </c:pt>
                <c:pt idx="15">
                  <c:v>14883</c:v>
                </c:pt>
                <c:pt idx="16">
                  <c:v>12793</c:v>
                </c:pt>
                <c:pt idx="17">
                  <c:v>11531</c:v>
                </c:pt>
                <c:pt idx="18">
                  <c:v>8901</c:v>
                </c:pt>
                <c:pt idx="19">
                  <c:v>9374</c:v>
                </c:pt>
                <c:pt idx="20">
                  <c:v>8141</c:v>
                </c:pt>
                <c:pt idx="21">
                  <c:v>13990</c:v>
                </c:pt>
                <c:pt idx="22">
                  <c:v>14048</c:v>
                </c:pt>
                <c:pt idx="23">
                  <c:v>9808</c:v>
                </c:pt>
                <c:pt idx="24">
                  <c:v>9669</c:v>
                </c:pt>
                <c:pt idx="25">
                  <c:v>14953</c:v>
                </c:pt>
                <c:pt idx="26">
                  <c:v>8594</c:v>
                </c:pt>
                <c:pt idx="27">
                  <c:v>7059</c:v>
                </c:pt>
                <c:pt idx="28">
                  <c:v>7749</c:v>
                </c:pt>
                <c:pt idx="29">
                  <c:v>21077</c:v>
                </c:pt>
                <c:pt idx="30">
                  <c:v>49481</c:v>
                </c:pt>
                <c:pt idx="31">
                  <c:v>46319</c:v>
                </c:pt>
                <c:pt idx="32">
                  <c:v>26831</c:v>
                </c:pt>
                <c:pt idx="33">
                  <c:v>20615</c:v>
                </c:pt>
              </c:numCache>
            </c:numRef>
          </c:val>
          <c:smooth val="0"/>
          <c:extLst>
            <c:ext xmlns:c16="http://schemas.microsoft.com/office/drawing/2014/chart" uri="{C3380CC4-5D6E-409C-BE32-E72D297353CC}">
              <c16:uniqueId val="{00000011-66FA-45D7-961B-A69B81FF516E}"/>
            </c:ext>
          </c:extLst>
        </c:ser>
        <c:ser>
          <c:idx val="18"/>
          <c:order val="18"/>
          <c:tx>
            <c:strRef>
              <c:f>Sheet1!$T$1</c:f>
              <c:strCache>
                <c:ptCount val="1"/>
                <c:pt idx="0">
                  <c:v>NDR Mecklenburg-Vorpommern</c:v>
                </c:pt>
              </c:strCache>
            </c:strRef>
          </c:tx>
          <c:spPr>
            <a:ln w="28575" cap="rnd">
              <a:solidFill>
                <a:schemeClr val="accent1">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Sheet1!$T$2:$T$35</c:f>
              <c:numCache>
                <c:formatCode>General</c:formatCode>
                <c:ptCount val="34"/>
                <c:pt idx="0">
                  <c:v>47978</c:v>
                </c:pt>
                <c:pt idx="1">
                  <c:v>45918</c:v>
                </c:pt>
                <c:pt idx="2">
                  <c:v>48596</c:v>
                </c:pt>
                <c:pt idx="3">
                  <c:v>51617</c:v>
                </c:pt>
                <c:pt idx="4">
                  <c:v>85184</c:v>
                </c:pt>
                <c:pt idx="5">
                  <c:v>62657</c:v>
                </c:pt>
                <c:pt idx="6">
                  <c:v>73148</c:v>
                </c:pt>
                <c:pt idx="7">
                  <c:v>145023</c:v>
                </c:pt>
                <c:pt idx="8">
                  <c:v>76683</c:v>
                </c:pt>
                <c:pt idx="9">
                  <c:v>63865</c:v>
                </c:pt>
                <c:pt idx="10">
                  <c:v>75973</c:v>
                </c:pt>
                <c:pt idx="11">
                  <c:v>73287</c:v>
                </c:pt>
                <c:pt idx="12">
                  <c:v>127615</c:v>
                </c:pt>
                <c:pt idx="13">
                  <c:v>79542</c:v>
                </c:pt>
                <c:pt idx="14">
                  <c:v>66277</c:v>
                </c:pt>
                <c:pt idx="15">
                  <c:v>66262</c:v>
                </c:pt>
                <c:pt idx="16">
                  <c:v>72951</c:v>
                </c:pt>
                <c:pt idx="17">
                  <c:v>75789</c:v>
                </c:pt>
                <c:pt idx="18">
                  <c:v>54196</c:v>
                </c:pt>
                <c:pt idx="19">
                  <c:v>49052</c:v>
                </c:pt>
                <c:pt idx="20">
                  <c:v>47629</c:v>
                </c:pt>
                <c:pt idx="21">
                  <c:v>74875</c:v>
                </c:pt>
                <c:pt idx="22">
                  <c:v>50458</c:v>
                </c:pt>
                <c:pt idx="23">
                  <c:v>42242</c:v>
                </c:pt>
                <c:pt idx="24">
                  <c:v>42108</c:v>
                </c:pt>
                <c:pt idx="25">
                  <c:v>47831</c:v>
                </c:pt>
                <c:pt idx="26">
                  <c:v>32918</c:v>
                </c:pt>
                <c:pt idx="27">
                  <c:v>51712</c:v>
                </c:pt>
                <c:pt idx="28">
                  <c:v>34983</c:v>
                </c:pt>
                <c:pt idx="29">
                  <c:v>36080</c:v>
                </c:pt>
                <c:pt idx="30">
                  <c:v>31773</c:v>
                </c:pt>
                <c:pt idx="31">
                  <c:v>24984</c:v>
                </c:pt>
                <c:pt idx="32">
                  <c:v>28316</c:v>
                </c:pt>
                <c:pt idx="33">
                  <c:v>19358</c:v>
                </c:pt>
              </c:numCache>
            </c:numRef>
          </c:val>
          <c:smooth val="0"/>
          <c:extLst>
            <c:ext xmlns:c16="http://schemas.microsoft.com/office/drawing/2014/chart" uri="{C3380CC4-5D6E-409C-BE32-E72D297353CC}">
              <c16:uniqueId val="{00000012-66FA-45D7-961B-A69B81FF516E}"/>
            </c:ext>
          </c:extLst>
        </c:ser>
        <c:ser>
          <c:idx val="19"/>
          <c:order val="19"/>
          <c:tx>
            <c:strRef>
              <c:f>Sheet1!$U$1</c:f>
              <c:strCache>
                <c:ptCount val="1"/>
                <c:pt idx="0">
                  <c:v>NDR Hamburg</c:v>
                </c:pt>
              </c:strCache>
            </c:strRef>
          </c:tx>
          <c:spPr>
            <a:ln w="28575" cap="rnd">
              <a:solidFill>
                <a:schemeClr val="accent2">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Sheet1!$U$2:$U$35</c:f>
              <c:numCache>
                <c:formatCode>General</c:formatCode>
                <c:ptCount val="34"/>
                <c:pt idx="0">
                  <c:v>66187</c:v>
                </c:pt>
                <c:pt idx="1">
                  <c:v>62726</c:v>
                </c:pt>
                <c:pt idx="2">
                  <c:v>66875</c:v>
                </c:pt>
                <c:pt idx="3">
                  <c:v>57479</c:v>
                </c:pt>
                <c:pt idx="4">
                  <c:v>80426</c:v>
                </c:pt>
                <c:pt idx="5">
                  <c:v>93459</c:v>
                </c:pt>
                <c:pt idx="6">
                  <c:v>72762</c:v>
                </c:pt>
                <c:pt idx="7">
                  <c:v>56888</c:v>
                </c:pt>
                <c:pt idx="8">
                  <c:v>54141</c:v>
                </c:pt>
                <c:pt idx="9">
                  <c:v>58132</c:v>
                </c:pt>
                <c:pt idx="10">
                  <c:v>37035</c:v>
                </c:pt>
                <c:pt idx="11">
                  <c:v>31136</c:v>
                </c:pt>
                <c:pt idx="12">
                  <c:v>27882</c:v>
                </c:pt>
                <c:pt idx="13">
                  <c:v>56175</c:v>
                </c:pt>
                <c:pt idx="14">
                  <c:v>54634</c:v>
                </c:pt>
                <c:pt idx="15">
                  <c:v>57812</c:v>
                </c:pt>
                <c:pt idx="16">
                  <c:v>68783</c:v>
                </c:pt>
                <c:pt idx="17">
                  <c:v>66307</c:v>
                </c:pt>
                <c:pt idx="18">
                  <c:v>53735</c:v>
                </c:pt>
                <c:pt idx="19">
                  <c:v>89426</c:v>
                </c:pt>
                <c:pt idx="20">
                  <c:v>265878</c:v>
                </c:pt>
                <c:pt idx="21">
                  <c:v>104723</c:v>
                </c:pt>
                <c:pt idx="22">
                  <c:v>107815</c:v>
                </c:pt>
                <c:pt idx="23">
                  <c:v>72778</c:v>
                </c:pt>
                <c:pt idx="24">
                  <c:v>45471</c:v>
                </c:pt>
                <c:pt idx="25">
                  <c:v>42245</c:v>
                </c:pt>
                <c:pt idx="26">
                  <c:v>39362</c:v>
                </c:pt>
                <c:pt idx="27">
                  <c:v>29043</c:v>
                </c:pt>
                <c:pt idx="28">
                  <c:v>14025</c:v>
                </c:pt>
                <c:pt idx="29">
                  <c:v>21583</c:v>
                </c:pt>
                <c:pt idx="30">
                  <c:v>45452</c:v>
                </c:pt>
                <c:pt idx="31">
                  <c:v>34423</c:v>
                </c:pt>
                <c:pt idx="32">
                  <c:v>68512</c:v>
                </c:pt>
                <c:pt idx="33">
                  <c:v>37731</c:v>
                </c:pt>
              </c:numCache>
            </c:numRef>
          </c:val>
          <c:smooth val="0"/>
          <c:extLst>
            <c:ext xmlns:c16="http://schemas.microsoft.com/office/drawing/2014/chart" uri="{C3380CC4-5D6E-409C-BE32-E72D297353CC}">
              <c16:uniqueId val="{00000013-66FA-45D7-961B-A69B81FF516E}"/>
            </c:ext>
          </c:extLst>
        </c:ser>
        <c:ser>
          <c:idx val="20"/>
          <c:order val="20"/>
          <c:tx>
            <c:strRef>
              <c:f>Sheet1!$V$1</c:f>
              <c:strCache>
                <c:ptCount val="1"/>
                <c:pt idx="0">
                  <c:v>NDR Schleswig-Holstein</c:v>
                </c:pt>
              </c:strCache>
            </c:strRef>
          </c:tx>
          <c:spPr>
            <a:ln w="28575" cap="rnd">
              <a:solidFill>
                <a:schemeClr val="accent3">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Sheet1!$V$2:$V$35</c:f>
              <c:numCache>
                <c:formatCode>General</c:formatCode>
                <c:ptCount val="34"/>
                <c:pt idx="0">
                  <c:v>74169</c:v>
                </c:pt>
                <c:pt idx="1">
                  <c:v>45406</c:v>
                </c:pt>
                <c:pt idx="2">
                  <c:v>30517</c:v>
                </c:pt>
                <c:pt idx="3">
                  <c:v>36414</c:v>
                </c:pt>
                <c:pt idx="4">
                  <c:v>27825</c:v>
                </c:pt>
                <c:pt idx="5">
                  <c:v>24248</c:v>
                </c:pt>
                <c:pt idx="6">
                  <c:v>35314</c:v>
                </c:pt>
                <c:pt idx="7">
                  <c:v>37500</c:v>
                </c:pt>
                <c:pt idx="8">
                  <c:v>36012</c:v>
                </c:pt>
                <c:pt idx="9">
                  <c:v>35663</c:v>
                </c:pt>
                <c:pt idx="10">
                  <c:v>37040</c:v>
                </c:pt>
                <c:pt idx="11">
                  <c:v>38472</c:v>
                </c:pt>
                <c:pt idx="12">
                  <c:v>34382</c:v>
                </c:pt>
                <c:pt idx="13">
                  <c:v>48185</c:v>
                </c:pt>
                <c:pt idx="14">
                  <c:v>29453</c:v>
                </c:pt>
                <c:pt idx="15">
                  <c:v>31509</c:v>
                </c:pt>
                <c:pt idx="16">
                  <c:v>27192</c:v>
                </c:pt>
                <c:pt idx="17">
                  <c:v>15586</c:v>
                </c:pt>
                <c:pt idx="18">
                  <c:v>44023</c:v>
                </c:pt>
                <c:pt idx="19">
                  <c:v>28192</c:v>
                </c:pt>
                <c:pt idx="20">
                  <c:v>21589</c:v>
                </c:pt>
                <c:pt idx="21">
                  <c:v>17554</c:v>
                </c:pt>
                <c:pt idx="22">
                  <c:v>36666</c:v>
                </c:pt>
                <c:pt idx="23">
                  <c:v>24919</c:v>
                </c:pt>
                <c:pt idx="24">
                  <c:v>13026</c:v>
                </c:pt>
                <c:pt idx="25">
                  <c:v>15685</c:v>
                </c:pt>
                <c:pt idx="26">
                  <c:v>44610</c:v>
                </c:pt>
                <c:pt idx="27">
                  <c:v>33991</c:v>
                </c:pt>
                <c:pt idx="28">
                  <c:v>55193</c:v>
                </c:pt>
                <c:pt idx="29">
                  <c:v>44023</c:v>
                </c:pt>
                <c:pt idx="30">
                  <c:v>29968</c:v>
                </c:pt>
                <c:pt idx="31">
                  <c:v>41051</c:v>
                </c:pt>
                <c:pt idx="32">
                  <c:v>39888</c:v>
                </c:pt>
                <c:pt idx="33">
                  <c:v>32145</c:v>
                </c:pt>
              </c:numCache>
            </c:numRef>
          </c:val>
          <c:smooth val="0"/>
          <c:extLst>
            <c:ext xmlns:c16="http://schemas.microsoft.com/office/drawing/2014/chart" uri="{C3380CC4-5D6E-409C-BE32-E72D297353CC}">
              <c16:uniqueId val="{00000014-66FA-45D7-961B-A69B81FF516E}"/>
            </c:ext>
          </c:extLst>
        </c:ser>
        <c:ser>
          <c:idx val="21"/>
          <c:order val="21"/>
          <c:tx>
            <c:strRef>
              <c:f>Sheet1!$W$1</c:f>
              <c:strCache>
                <c:ptCount val="1"/>
                <c:pt idx="0">
                  <c:v>Panorama</c:v>
                </c:pt>
              </c:strCache>
            </c:strRef>
          </c:tx>
          <c:spPr>
            <a:ln w="28575" cap="rnd">
              <a:solidFill>
                <a:schemeClr val="accent4">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Sheet1!$W$2:$W$35</c:f>
              <c:numCache>
                <c:formatCode>General</c:formatCode>
                <c:ptCount val="34"/>
                <c:pt idx="0">
                  <c:v>216617</c:v>
                </c:pt>
                <c:pt idx="1">
                  <c:v>211087</c:v>
                </c:pt>
                <c:pt idx="2">
                  <c:v>317187</c:v>
                </c:pt>
                <c:pt idx="3">
                  <c:v>326346</c:v>
                </c:pt>
                <c:pt idx="4">
                  <c:v>200542</c:v>
                </c:pt>
                <c:pt idx="5">
                  <c:v>164096</c:v>
                </c:pt>
                <c:pt idx="6">
                  <c:v>183597</c:v>
                </c:pt>
                <c:pt idx="7">
                  <c:v>146626</c:v>
                </c:pt>
                <c:pt idx="8">
                  <c:v>130288</c:v>
                </c:pt>
                <c:pt idx="9">
                  <c:v>168402</c:v>
                </c:pt>
                <c:pt idx="10">
                  <c:v>88539</c:v>
                </c:pt>
                <c:pt idx="11">
                  <c:v>164569</c:v>
                </c:pt>
                <c:pt idx="12">
                  <c:v>219492</c:v>
                </c:pt>
                <c:pt idx="13">
                  <c:v>595888</c:v>
                </c:pt>
                <c:pt idx="14">
                  <c:v>500255</c:v>
                </c:pt>
                <c:pt idx="15">
                  <c:v>371830</c:v>
                </c:pt>
                <c:pt idx="16">
                  <c:v>225088</c:v>
                </c:pt>
                <c:pt idx="17">
                  <c:v>153012</c:v>
                </c:pt>
                <c:pt idx="18">
                  <c:v>133063</c:v>
                </c:pt>
                <c:pt idx="19">
                  <c:v>644448</c:v>
                </c:pt>
                <c:pt idx="20">
                  <c:v>296663</c:v>
                </c:pt>
                <c:pt idx="21">
                  <c:v>174543</c:v>
                </c:pt>
                <c:pt idx="22">
                  <c:v>139260</c:v>
                </c:pt>
                <c:pt idx="23">
                  <c:v>95129</c:v>
                </c:pt>
                <c:pt idx="24">
                  <c:v>45766</c:v>
                </c:pt>
                <c:pt idx="25">
                  <c:v>38178</c:v>
                </c:pt>
                <c:pt idx="26">
                  <c:v>43368</c:v>
                </c:pt>
                <c:pt idx="27">
                  <c:v>59972</c:v>
                </c:pt>
                <c:pt idx="28">
                  <c:v>44692</c:v>
                </c:pt>
                <c:pt idx="29">
                  <c:v>23690</c:v>
                </c:pt>
                <c:pt idx="30">
                  <c:v>58765</c:v>
                </c:pt>
                <c:pt idx="31">
                  <c:v>24657</c:v>
                </c:pt>
                <c:pt idx="32">
                  <c:v>68098</c:v>
                </c:pt>
                <c:pt idx="33">
                  <c:v>57246</c:v>
                </c:pt>
              </c:numCache>
            </c:numRef>
          </c:val>
          <c:smooth val="0"/>
          <c:extLst>
            <c:ext xmlns:c16="http://schemas.microsoft.com/office/drawing/2014/chart" uri="{C3380CC4-5D6E-409C-BE32-E72D297353CC}">
              <c16:uniqueId val="{00000015-66FA-45D7-961B-A69B81FF516E}"/>
            </c:ext>
          </c:extLst>
        </c:ser>
        <c:ser>
          <c:idx val="22"/>
          <c:order val="22"/>
          <c:tx>
            <c:strRef>
              <c:f>Sheet1!$X$1</c:f>
              <c:strCache>
                <c:ptCount val="1"/>
                <c:pt idx="0">
                  <c:v>Extra 3</c:v>
                </c:pt>
              </c:strCache>
            </c:strRef>
          </c:tx>
          <c:spPr>
            <a:ln w="28575" cap="rnd">
              <a:solidFill>
                <a:schemeClr val="accent5">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Sheet1!$X$2:$X$35</c:f>
              <c:numCache>
                <c:formatCode>General</c:formatCode>
                <c:ptCount val="34"/>
                <c:pt idx="0">
                  <c:v>1165947</c:v>
                </c:pt>
                <c:pt idx="1">
                  <c:v>1234167</c:v>
                </c:pt>
                <c:pt idx="2">
                  <c:v>1428310</c:v>
                </c:pt>
                <c:pt idx="3">
                  <c:v>1013255</c:v>
                </c:pt>
                <c:pt idx="4">
                  <c:v>816909</c:v>
                </c:pt>
                <c:pt idx="5">
                  <c:v>1409295</c:v>
                </c:pt>
                <c:pt idx="6">
                  <c:v>1991356</c:v>
                </c:pt>
                <c:pt idx="7">
                  <c:v>1628129</c:v>
                </c:pt>
                <c:pt idx="8">
                  <c:v>1790839</c:v>
                </c:pt>
                <c:pt idx="9">
                  <c:v>1826665</c:v>
                </c:pt>
                <c:pt idx="10">
                  <c:v>2034482</c:v>
                </c:pt>
                <c:pt idx="11">
                  <c:v>1694355</c:v>
                </c:pt>
                <c:pt idx="12">
                  <c:v>1966290</c:v>
                </c:pt>
                <c:pt idx="13">
                  <c:v>1366559</c:v>
                </c:pt>
                <c:pt idx="14">
                  <c:v>1074629</c:v>
                </c:pt>
                <c:pt idx="15">
                  <c:v>1197585</c:v>
                </c:pt>
                <c:pt idx="16">
                  <c:v>794312</c:v>
                </c:pt>
                <c:pt idx="17">
                  <c:v>1420690</c:v>
                </c:pt>
                <c:pt idx="18">
                  <c:v>1659212</c:v>
                </c:pt>
                <c:pt idx="19">
                  <c:v>1574464</c:v>
                </c:pt>
                <c:pt idx="20">
                  <c:v>1555358</c:v>
                </c:pt>
                <c:pt idx="21">
                  <c:v>1753283</c:v>
                </c:pt>
                <c:pt idx="22">
                  <c:v>1700451</c:v>
                </c:pt>
                <c:pt idx="23">
                  <c:v>1535655</c:v>
                </c:pt>
                <c:pt idx="24">
                  <c:v>1393379</c:v>
                </c:pt>
                <c:pt idx="25">
                  <c:v>1490828</c:v>
                </c:pt>
                <c:pt idx="26">
                  <c:v>1550277</c:v>
                </c:pt>
                <c:pt idx="27">
                  <c:v>1729438</c:v>
                </c:pt>
                <c:pt idx="28">
                  <c:v>1434554</c:v>
                </c:pt>
                <c:pt idx="29">
                  <c:v>1533736</c:v>
                </c:pt>
                <c:pt idx="30">
                  <c:v>1171748</c:v>
                </c:pt>
                <c:pt idx="31">
                  <c:v>1370781</c:v>
                </c:pt>
                <c:pt idx="32">
                  <c:v>1384376</c:v>
                </c:pt>
                <c:pt idx="33">
                  <c:v>1085886</c:v>
                </c:pt>
              </c:numCache>
            </c:numRef>
          </c:val>
          <c:smooth val="0"/>
          <c:extLst>
            <c:ext xmlns:c16="http://schemas.microsoft.com/office/drawing/2014/chart" uri="{C3380CC4-5D6E-409C-BE32-E72D297353CC}">
              <c16:uniqueId val="{00000016-66FA-45D7-961B-A69B81FF516E}"/>
            </c:ext>
          </c:extLst>
        </c:ser>
        <c:ser>
          <c:idx val="23"/>
          <c:order val="23"/>
          <c:tx>
            <c:strRef>
              <c:f>Sheet1!$Y$1</c:f>
              <c:strCache>
                <c:ptCount val="1"/>
                <c:pt idx="0">
                  <c:v>Rute raus, der Spaß beginnt</c:v>
                </c:pt>
              </c:strCache>
            </c:strRef>
          </c:tx>
          <c:spPr>
            <a:ln w="28575" cap="rnd">
              <a:solidFill>
                <a:schemeClr val="accent6">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Sheet1!$Y$2:$Y$35</c:f>
              <c:numCache>
                <c:formatCode>General</c:formatCode>
                <c:ptCount val="34"/>
                <c:pt idx="0">
                  <c:v>5470</c:v>
                </c:pt>
                <c:pt idx="1">
                  <c:v>1258</c:v>
                </c:pt>
                <c:pt idx="2">
                  <c:v>419</c:v>
                </c:pt>
                <c:pt idx="3">
                  <c:v>239</c:v>
                </c:pt>
                <c:pt idx="4">
                  <c:v>69</c:v>
                </c:pt>
                <c:pt idx="5">
                  <c:v>6917</c:v>
                </c:pt>
                <c:pt idx="6">
                  <c:v>7057</c:v>
                </c:pt>
                <c:pt idx="7">
                  <c:v>91823</c:v>
                </c:pt>
                <c:pt idx="8">
                  <c:v>31981</c:v>
                </c:pt>
                <c:pt idx="9">
                  <c:v>9614</c:v>
                </c:pt>
                <c:pt idx="10">
                  <c:v>6293</c:v>
                </c:pt>
                <c:pt idx="11">
                  <c:v>12935</c:v>
                </c:pt>
                <c:pt idx="12">
                  <c:v>60402</c:v>
                </c:pt>
                <c:pt idx="13">
                  <c:v>9081</c:v>
                </c:pt>
                <c:pt idx="14">
                  <c:v>9886</c:v>
                </c:pt>
                <c:pt idx="15">
                  <c:v>8940</c:v>
                </c:pt>
                <c:pt idx="16">
                  <c:v>2307</c:v>
                </c:pt>
                <c:pt idx="17">
                  <c:v>737</c:v>
                </c:pt>
                <c:pt idx="18">
                  <c:v>316</c:v>
                </c:pt>
                <c:pt idx="19">
                  <c:v>6030</c:v>
                </c:pt>
                <c:pt idx="20">
                  <c:v>6501</c:v>
                </c:pt>
                <c:pt idx="21">
                  <c:v>8162</c:v>
                </c:pt>
                <c:pt idx="22">
                  <c:v>1917</c:v>
                </c:pt>
                <c:pt idx="23">
                  <c:v>1014</c:v>
                </c:pt>
                <c:pt idx="24">
                  <c:v>678</c:v>
                </c:pt>
                <c:pt idx="25">
                  <c:v>10803</c:v>
                </c:pt>
                <c:pt idx="26">
                  <c:v>2685</c:v>
                </c:pt>
                <c:pt idx="27">
                  <c:v>20814</c:v>
                </c:pt>
                <c:pt idx="28">
                  <c:v>4764</c:v>
                </c:pt>
                <c:pt idx="29">
                  <c:v>1704</c:v>
                </c:pt>
                <c:pt idx="30">
                  <c:v>7604</c:v>
                </c:pt>
                <c:pt idx="31">
                  <c:v>3776</c:v>
                </c:pt>
                <c:pt idx="32">
                  <c:v>720</c:v>
                </c:pt>
                <c:pt idx="33">
                  <c:v>389</c:v>
                </c:pt>
              </c:numCache>
            </c:numRef>
          </c:val>
          <c:smooth val="0"/>
          <c:extLst>
            <c:ext xmlns:c16="http://schemas.microsoft.com/office/drawing/2014/chart" uri="{C3380CC4-5D6E-409C-BE32-E72D297353CC}">
              <c16:uniqueId val="{00000017-66FA-45D7-961B-A69B81FF516E}"/>
            </c:ext>
          </c:extLst>
        </c:ser>
        <c:ser>
          <c:idx val="24"/>
          <c:order val="24"/>
          <c:tx>
            <c:strRef>
              <c:f>Sheet1!$Z$1</c:f>
              <c:strCache>
                <c:ptCount val="1"/>
                <c:pt idx="0">
                  <c:v>NDR Doku</c:v>
                </c:pt>
              </c:strCache>
            </c:strRef>
          </c:tx>
          <c:spPr>
            <a:ln w="28575" cap="rnd">
              <a:solidFill>
                <a:schemeClr val="accent1">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Sheet1!$Z$2:$Z$35</c:f>
              <c:numCache>
                <c:formatCode>General</c:formatCode>
                <c:ptCount val="34"/>
                <c:pt idx="0">
                  <c:v>43638</c:v>
                </c:pt>
                <c:pt idx="1">
                  <c:v>21474</c:v>
                </c:pt>
                <c:pt idx="2">
                  <c:v>13201</c:v>
                </c:pt>
                <c:pt idx="3">
                  <c:v>10935</c:v>
                </c:pt>
                <c:pt idx="4">
                  <c:v>9811</c:v>
                </c:pt>
                <c:pt idx="5">
                  <c:v>9199</c:v>
                </c:pt>
                <c:pt idx="6">
                  <c:v>9671</c:v>
                </c:pt>
                <c:pt idx="7">
                  <c:v>9080</c:v>
                </c:pt>
                <c:pt idx="8">
                  <c:v>9667</c:v>
                </c:pt>
                <c:pt idx="9">
                  <c:v>4068</c:v>
                </c:pt>
                <c:pt idx="10">
                  <c:v>10042</c:v>
                </c:pt>
                <c:pt idx="11">
                  <c:v>24483</c:v>
                </c:pt>
                <c:pt idx="12">
                  <c:v>14020</c:v>
                </c:pt>
                <c:pt idx="13">
                  <c:v>8252</c:v>
                </c:pt>
                <c:pt idx="14">
                  <c:v>6558</c:v>
                </c:pt>
                <c:pt idx="15">
                  <c:v>2980</c:v>
                </c:pt>
                <c:pt idx="16">
                  <c:v>6713</c:v>
                </c:pt>
                <c:pt idx="17">
                  <c:v>9724</c:v>
                </c:pt>
                <c:pt idx="18">
                  <c:v>11848</c:v>
                </c:pt>
                <c:pt idx="19">
                  <c:v>6391</c:v>
                </c:pt>
                <c:pt idx="20">
                  <c:v>10206</c:v>
                </c:pt>
                <c:pt idx="21">
                  <c:v>14573</c:v>
                </c:pt>
                <c:pt idx="22">
                  <c:v>6187</c:v>
                </c:pt>
                <c:pt idx="23">
                  <c:v>18538</c:v>
                </c:pt>
                <c:pt idx="24">
                  <c:v>8994</c:v>
                </c:pt>
                <c:pt idx="25">
                  <c:v>5038</c:v>
                </c:pt>
                <c:pt idx="26">
                  <c:v>22442</c:v>
                </c:pt>
                <c:pt idx="27">
                  <c:v>9403</c:v>
                </c:pt>
                <c:pt idx="28">
                  <c:v>7293</c:v>
                </c:pt>
                <c:pt idx="29">
                  <c:v>8169</c:v>
                </c:pt>
                <c:pt idx="30">
                  <c:v>3789</c:v>
                </c:pt>
                <c:pt idx="31">
                  <c:v>3099</c:v>
                </c:pt>
                <c:pt idx="32">
                  <c:v>947</c:v>
                </c:pt>
                <c:pt idx="33">
                  <c:v>5211</c:v>
                </c:pt>
              </c:numCache>
            </c:numRef>
          </c:val>
          <c:smooth val="0"/>
          <c:extLst>
            <c:ext xmlns:c16="http://schemas.microsoft.com/office/drawing/2014/chart" uri="{C3380CC4-5D6E-409C-BE32-E72D297353CC}">
              <c16:uniqueId val="{00000018-66FA-45D7-961B-A69B81FF516E}"/>
            </c:ext>
          </c:extLst>
        </c:ser>
        <c:ser>
          <c:idx val="25"/>
          <c:order val="25"/>
          <c:tx>
            <c:strRef>
              <c:f>Sheet1!$AA$1</c:f>
              <c:strCache>
                <c:ptCount val="1"/>
                <c:pt idx="0">
                  <c:v>Neues aus Büttenwarder</c:v>
                </c:pt>
              </c:strCache>
            </c:strRef>
          </c:tx>
          <c:spPr>
            <a:ln w="28575" cap="rnd">
              <a:solidFill>
                <a:schemeClr val="accent2">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Sheet1!$AA$2:$AA$35</c:f>
              <c:numCache>
                <c:formatCode>General</c:formatCode>
                <c:ptCount val="34"/>
                <c:pt idx="0">
                  <c:v>28323</c:v>
                </c:pt>
                <c:pt idx="1">
                  <c:v>6079</c:v>
                </c:pt>
                <c:pt idx="2">
                  <c:v>34534</c:v>
                </c:pt>
                <c:pt idx="3">
                  <c:v>60396</c:v>
                </c:pt>
                <c:pt idx="4">
                  <c:v>56031</c:v>
                </c:pt>
                <c:pt idx="5">
                  <c:v>43715</c:v>
                </c:pt>
                <c:pt idx="6">
                  <c:v>34749</c:v>
                </c:pt>
                <c:pt idx="7">
                  <c:v>23572</c:v>
                </c:pt>
                <c:pt idx="8">
                  <c:v>12908</c:v>
                </c:pt>
                <c:pt idx="9">
                  <c:v>25754</c:v>
                </c:pt>
                <c:pt idx="10">
                  <c:v>14117</c:v>
                </c:pt>
                <c:pt idx="11">
                  <c:v>75101</c:v>
                </c:pt>
                <c:pt idx="12">
                  <c:v>39579</c:v>
                </c:pt>
                <c:pt idx="13">
                  <c:v>49442</c:v>
                </c:pt>
                <c:pt idx="14">
                  <c:v>45406</c:v>
                </c:pt>
                <c:pt idx="15">
                  <c:v>34921</c:v>
                </c:pt>
                <c:pt idx="16">
                  <c:v>33516</c:v>
                </c:pt>
                <c:pt idx="17">
                  <c:v>21172</c:v>
                </c:pt>
                <c:pt idx="18">
                  <c:v>41797</c:v>
                </c:pt>
                <c:pt idx="19">
                  <c:v>43435</c:v>
                </c:pt>
                <c:pt idx="20">
                  <c:v>33784</c:v>
                </c:pt>
                <c:pt idx="21">
                  <c:v>33468</c:v>
                </c:pt>
                <c:pt idx="22">
                  <c:v>49004</c:v>
                </c:pt>
                <c:pt idx="23">
                  <c:v>87740</c:v>
                </c:pt>
                <c:pt idx="24">
                  <c:v>76085</c:v>
                </c:pt>
                <c:pt idx="25">
                  <c:v>73922</c:v>
                </c:pt>
                <c:pt idx="26">
                  <c:v>76932</c:v>
                </c:pt>
                <c:pt idx="27">
                  <c:v>62148</c:v>
                </c:pt>
                <c:pt idx="28">
                  <c:v>51212</c:v>
                </c:pt>
                <c:pt idx="29">
                  <c:v>41574</c:v>
                </c:pt>
                <c:pt idx="30">
                  <c:v>56346</c:v>
                </c:pt>
                <c:pt idx="31">
                  <c:v>92107</c:v>
                </c:pt>
                <c:pt idx="32">
                  <c:v>69132</c:v>
                </c:pt>
                <c:pt idx="33">
                  <c:v>51900</c:v>
                </c:pt>
              </c:numCache>
            </c:numRef>
          </c:val>
          <c:smooth val="0"/>
          <c:extLst>
            <c:ext xmlns:c16="http://schemas.microsoft.com/office/drawing/2014/chart" uri="{C3380CC4-5D6E-409C-BE32-E72D297353CC}">
              <c16:uniqueId val="{00000019-66FA-45D7-961B-A69B81FF516E}"/>
            </c:ext>
          </c:extLst>
        </c:ser>
        <c:ser>
          <c:idx val="26"/>
          <c:order val="26"/>
          <c:tx>
            <c:strRef>
              <c:f>Sheet1!$AB$1</c:f>
              <c:strCache>
                <c:ptCount val="1"/>
                <c:pt idx="0">
                  <c:v>Zapp - Das Medienmagazin</c:v>
                </c:pt>
              </c:strCache>
            </c:strRef>
          </c:tx>
          <c:spPr>
            <a:ln w="28575" cap="rnd">
              <a:solidFill>
                <a:schemeClr val="accent3">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Sheet1!$AB$2:$AB$35</c:f>
              <c:numCache>
                <c:formatCode>General</c:formatCode>
                <c:ptCount val="34"/>
                <c:pt idx="0">
                  <c:v>12451</c:v>
                </c:pt>
                <c:pt idx="1">
                  <c:v>8724</c:v>
                </c:pt>
                <c:pt idx="2">
                  <c:v>14119</c:v>
                </c:pt>
                <c:pt idx="3">
                  <c:v>8079</c:v>
                </c:pt>
                <c:pt idx="4">
                  <c:v>9104</c:v>
                </c:pt>
                <c:pt idx="5">
                  <c:v>57937</c:v>
                </c:pt>
                <c:pt idx="6">
                  <c:v>22485</c:v>
                </c:pt>
                <c:pt idx="7">
                  <c:v>5290</c:v>
                </c:pt>
                <c:pt idx="8">
                  <c:v>3108</c:v>
                </c:pt>
                <c:pt idx="9">
                  <c:v>14582</c:v>
                </c:pt>
                <c:pt idx="10">
                  <c:v>4487</c:v>
                </c:pt>
                <c:pt idx="11">
                  <c:v>5364</c:v>
                </c:pt>
                <c:pt idx="12">
                  <c:v>6053</c:v>
                </c:pt>
                <c:pt idx="13">
                  <c:v>10965</c:v>
                </c:pt>
                <c:pt idx="14">
                  <c:v>7866</c:v>
                </c:pt>
                <c:pt idx="15">
                  <c:v>2984</c:v>
                </c:pt>
                <c:pt idx="16">
                  <c:v>2950</c:v>
                </c:pt>
                <c:pt idx="17">
                  <c:v>10371</c:v>
                </c:pt>
                <c:pt idx="18">
                  <c:v>4090</c:v>
                </c:pt>
                <c:pt idx="19">
                  <c:v>15016</c:v>
                </c:pt>
                <c:pt idx="20">
                  <c:v>167916</c:v>
                </c:pt>
                <c:pt idx="21">
                  <c:v>86137</c:v>
                </c:pt>
                <c:pt idx="22">
                  <c:v>32603</c:v>
                </c:pt>
                <c:pt idx="23">
                  <c:v>20947</c:v>
                </c:pt>
                <c:pt idx="24">
                  <c:v>26644</c:v>
                </c:pt>
                <c:pt idx="25">
                  <c:v>17554</c:v>
                </c:pt>
                <c:pt idx="26">
                  <c:v>5726</c:v>
                </c:pt>
                <c:pt idx="27">
                  <c:v>9809</c:v>
                </c:pt>
                <c:pt idx="28">
                  <c:v>11121</c:v>
                </c:pt>
                <c:pt idx="29">
                  <c:v>9463</c:v>
                </c:pt>
                <c:pt idx="30">
                  <c:v>10918</c:v>
                </c:pt>
                <c:pt idx="31">
                  <c:v>46351</c:v>
                </c:pt>
                <c:pt idx="32">
                  <c:v>18395</c:v>
                </c:pt>
                <c:pt idx="33">
                  <c:v>9228</c:v>
                </c:pt>
              </c:numCache>
            </c:numRef>
          </c:val>
          <c:smooth val="0"/>
          <c:extLst>
            <c:ext xmlns:c16="http://schemas.microsoft.com/office/drawing/2014/chart" uri="{C3380CC4-5D6E-409C-BE32-E72D297353CC}">
              <c16:uniqueId val="{0000001A-66FA-45D7-961B-A69B81FF516E}"/>
            </c:ext>
          </c:extLst>
        </c:ser>
        <c:ser>
          <c:idx val="27"/>
          <c:order val="27"/>
          <c:tx>
            <c:strRef>
              <c:f>Sheet1!$AC$1</c:f>
              <c:strCache>
                <c:ptCount val="1"/>
                <c:pt idx="0">
                  <c:v>Kulturjournal</c:v>
                </c:pt>
              </c:strCache>
            </c:strRef>
          </c:tx>
          <c:spPr>
            <a:ln w="28575" cap="rnd">
              <a:solidFill>
                <a:schemeClr val="accent4">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Sheet1!$AC$2:$AC$35</c:f>
              <c:numCache>
                <c:formatCode>General</c:formatCode>
                <c:ptCount val="34"/>
                <c:pt idx="0">
                  <c:v>56476</c:v>
                </c:pt>
                <c:pt idx="1">
                  <c:v>76372</c:v>
                </c:pt>
                <c:pt idx="2">
                  <c:v>39961</c:v>
                </c:pt>
                <c:pt idx="3">
                  <c:v>33893</c:v>
                </c:pt>
                <c:pt idx="4">
                  <c:v>43946</c:v>
                </c:pt>
                <c:pt idx="5">
                  <c:v>57267</c:v>
                </c:pt>
                <c:pt idx="6">
                  <c:v>63674</c:v>
                </c:pt>
                <c:pt idx="7">
                  <c:v>50259</c:v>
                </c:pt>
                <c:pt idx="8">
                  <c:v>60973</c:v>
                </c:pt>
                <c:pt idx="9">
                  <c:v>41683</c:v>
                </c:pt>
                <c:pt idx="10">
                  <c:v>12167</c:v>
                </c:pt>
                <c:pt idx="11">
                  <c:v>10386</c:v>
                </c:pt>
                <c:pt idx="12">
                  <c:v>7452</c:v>
                </c:pt>
                <c:pt idx="13">
                  <c:v>9984</c:v>
                </c:pt>
                <c:pt idx="14">
                  <c:v>12363</c:v>
                </c:pt>
                <c:pt idx="15">
                  <c:v>11046</c:v>
                </c:pt>
                <c:pt idx="16">
                  <c:v>6024</c:v>
                </c:pt>
                <c:pt idx="17">
                  <c:v>7631</c:v>
                </c:pt>
                <c:pt idx="18">
                  <c:v>5650</c:v>
                </c:pt>
                <c:pt idx="19">
                  <c:v>14558</c:v>
                </c:pt>
                <c:pt idx="20">
                  <c:v>6716</c:v>
                </c:pt>
                <c:pt idx="21">
                  <c:v>3672</c:v>
                </c:pt>
                <c:pt idx="22">
                  <c:v>2659</c:v>
                </c:pt>
                <c:pt idx="23">
                  <c:v>1028</c:v>
                </c:pt>
                <c:pt idx="24">
                  <c:v>484</c:v>
                </c:pt>
                <c:pt idx="25">
                  <c:v>309</c:v>
                </c:pt>
                <c:pt idx="26">
                  <c:v>63</c:v>
                </c:pt>
                <c:pt idx="27">
                  <c:v>50</c:v>
                </c:pt>
                <c:pt idx="28">
                  <c:v>53</c:v>
                </c:pt>
                <c:pt idx="29">
                  <c:v>69</c:v>
                </c:pt>
                <c:pt idx="30">
                  <c:v>1930</c:v>
                </c:pt>
                <c:pt idx="31">
                  <c:v>389</c:v>
                </c:pt>
                <c:pt idx="32">
                  <c:v>2696</c:v>
                </c:pt>
                <c:pt idx="33">
                  <c:v>2501</c:v>
                </c:pt>
              </c:numCache>
            </c:numRef>
          </c:val>
          <c:smooth val="0"/>
          <c:extLst>
            <c:ext xmlns:c16="http://schemas.microsoft.com/office/drawing/2014/chart" uri="{C3380CC4-5D6E-409C-BE32-E72D297353CC}">
              <c16:uniqueId val="{0000001B-66FA-45D7-961B-A69B81FF516E}"/>
            </c:ext>
          </c:extLst>
        </c:ser>
        <c:ser>
          <c:idx val="28"/>
          <c:order val="28"/>
          <c:tx>
            <c:strRef>
              <c:f>Sheet1!$AD$1</c:f>
              <c:strCache>
                <c:ptCount val="1"/>
                <c:pt idx="0">
                  <c:v>Wir sind die Freeses</c:v>
                </c:pt>
              </c:strCache>
            </c:strRef>
          </c:tx>
          <c:spPr>
            <a:ln w="28575" cap="rnd">
              <a:solidFill>
                <a:schemeClr val="accent5">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Sheet1!$AD$2:$AD$35</c:f>
              <c:numCache>
                <c:formatCode>General</c:formatCode>
                <c:ptCount val="34"/>
                <c:pt idx="0">
                  <c:v>46584</c:v>
                </c:pt>
                <c:pt idx="1">
                  <c:v>13151</c:v>
                </c:pt>
                <c:pt idx="2">
                  <c:v>22202</c:v>
                </c:pt>
                <c:pt idx="3">
                  <c:v>47714</c:v>
                </c:pt>
                <c:pt idx="4">
                  <c:v>46271</c:v>
                </c:pt>
                <c:pt idx="5">
                  <c:v>52541</c:v>
                </c:pt>
                <c:pt idx="6">
                  <c:v>66685</c:v>
                </c:pt>
                <c:pt idx="7">
                  <c:v>62440</c:v>
                </c:pt>
                <c:pt idx="8">
                  <c:v>18045</c:v>
                </c:pt>
                <c:pt idx="9">
                  <c:v>22814</c:v>
                </c:pt>
                <c:pt idx="10">
                  <c:v>51208</c:v>
                </c:pt>
                <c:pt idx="11">
                  <c:v>51069</c:v>
                </c:pt>
                <c:pt idx="12">
                  <c:v>45200</c:v>
                </c:pt>
                <c:pt idx="13">
                  <c:v>47556</c:v>
                </c:pt>
                <c:pt idx="14">
                  <c:v>45817</c:v>
                </c:pt>
                <c:pt idx="15">
                  <c:v>13436</c:v>
                </c:pt>
                <c:pt idx="16">
                  <c:v>27335</c:v>
                </c:pt>
                <c:pt idx="17">
                  <c:v>50890</c:v>
                </c:pt>
                <c:pt idx="18">
                  <c:v>55655</c:v>
                </c:pt>
                <c:pt idx="19">
                  <c:v>60076</c:v>
                </c:pt>
                <c:pt idx="20">
                  <c:v>60737</c:v>
                </c:pt>
                <c:pt idx="21">
                  <c:v>64707</c:v>
                </c:pt>
                <c:pt idx="22">
                  <c:v>20817</c:v>
                </c:pt>
                <c:pt idx="23">
                  <c:v>10540</c:v>
                </c:pt>
                <c:pt idx="24">
                  <c:v>8405</c:v>
                </c:pt>
                <c:pt idx="25">
                  <c:v>2609</c:v>
                </c:pt>
                <c:pt idx="26">
                  <c:v>1630</c:v>
                </c:pt>
                <c:pt idx="27">
                  <c:v>1351</c:v>
                </c:pt>
                <c:pt idx="28">
                  <c:v>1056</c:v>
                </c:pt>
                <c:pt idx="29">
                  <c:v>893</c:v>
                </c:pt>
                <c:pt idx="30">
                  <c:v>18546</c:v>
                </c:pt>
                <c:pt idx="31">
                  <c:v>18148</c:v>
                </c:pt>
                <c:pt idx="32">
                  <c:v>27648</c:v>
                </c:pt>
                <c:pt idx="33">
                  <c:v>8030</c:v>
                </c:pt>
              </c:numCache>
            </c:numRef>
          </c:val>
          <c:smooth val="0"/>
          <c:extLst>
            <c:ext xmlns:c16="http://schemas.microsoft.com/office/drawing/2014/chart" uri="{C3380CC4-5D6E-409C-BE32-E72D297353CC}">
              <c16:uniqueId val="{0000001C-66FA-45D7-961B-A69B81FF516E}"/>
            </c:ext>
          </c:extLst>
        </c:ser>
        <c:ser>
          <c:idx val="29"/>
          <c:order val="29"/>
          <c:tx>
            <c:strRef>
              <c:f>Sheet1!$AE$1</c:f>
              <c:strCache>
                <c:ptCount val="1"/>
                <c:pt idx="0">
                  <c:v>DAS! im NDR Fernsehen</c:v>
                </c:pt>
              </c:strCache>
            </c:strRef>
          </c:tx>
          <c:spPr>
            <a:ln w="28575" cap="rnd">
              <a:solidFill>
                <a:schemeClr val="accent6">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Sheet1!$AE$2:$AE$35</c:f>
              <c:numCache>
                <c:formatCode>General</c:formatCode>
                <c:ptCount val="34"/>
                <c:pt idx="0">
                  <c:v>175173</c:v>
                </c:pt>
                <c:pt idx="1">
                  <c:v>55220</c:v>
                </c:pt>
                <c:pt idx="2">
                  <c:v>52506</c:v>
                </c:pt>
                <c:pt idx="3">
                  <c:v>52748</c:v>
                </c:pt>
                <c:pt idx="4">
                  <c:v>54671</c:v>
                </c:pt>
                <c:pt idx="5">
                  <c:v>41473</c:v>
                </c:pt>
                <c:pt idx="6">
                  <c:v>53973</c:v>
                </c:pt>
                <c:pt idx="7">
                  <c:v>236773</c:v>
                </c:pt>
                <c:pt idx="8">
                  <c:v>122576</c:v>
                </c:pt>
                <c:pt idx="9">
                  <c:v>63271</c:v>
                </c:pt>
                <c:pt idx="10">
                  <c:v>47089</c:v>
                </c:pt>
                <c:pt idx="11">
                  <c:v>51493</c:v>
                </c:pt>
                <c:pt idx="12">
                  <c:v>48375</c:v>
                </c:pt>
                <c:pt idx="13">
                  <c:v>35539</c:v>
                </c:pt>
                <c:pt idx="14">
                  <c:v>59690</c:v>
                </c:pt>
                <c:pt idx="15">
                  <c:v>54434</c:v>
                </c:pt>
                <c:pt idx="16">
                  <c:v>69642</c:v>
                </c:pt>
                <c:pt idx="17">
                  <c:v>44656</c:v>
                </c:pt>
                <c:pt idx="18">
                  <c:v>159066</c:v>
                </c:pt>
                <c:pt idx="19">
                  <c:v>72504</c:v>
                </c:pt>
                <c:pt idx="20">
                  <c:v>62402</c:v>
                </c:pt>
                <c:pt idx="21">
                  <c:v>49568</c:v>
                </c:pt>
                <c:pt idx="22">
                  <c:v>36848</c:v>
                </c:pt>
                <c:pt idx="23">
                  <c:v>49331</c:v>
                </c:pt>
                <c:pt idx="24">
                  <c:v>33389</c:v>
                </c:pt>
                <c:pt idx="25">
                  <c:v>14479</c:v>
                </c:pt>
                <c:pt idx="26">
                  <c:v>10862</c:v>
                </c:pt>
                <c:pt idx="27">
                  <c:v>13634</c:v>
                </c:pt>
                <c:pt idx="28">
                  <c:v>22762</c:v>
                </c:pt>
                <c:pt idx="29">
                  <c:v>15758</c:v>
                </c:pt>
                <c:pt idx="30">
                  <c:v>10187</c:v>
                </c:pt>
                <c:pt idx="31">
                  <c:v>19084</c:v>
                </c:pt>
                <c:pt idx="32">
                  <c:v>23034</c:v>
                </c:pt>
                <c:pt idx="33">
                  <c:v>18144</c:v>
                </c:pt>
              </c:numCache>
            </c:numRef>
          </c:val>
          <c:smooth val="0"/>
          <c:extLst>
            <c:ext xmlns:c16="http://schemas.microsoft.com/office/drawing/2014/chart" uri="{C3380CC4-5D6E-409C-BE32-E72D297353CC}">
              <c16:uniqueId val="{0000001D-66FA-45D7-961B-A69B81FF516E}"/>
            </c:ext>
          </c:extLst>
        </c:ser>
        <c:ser>
          <c:idx val="30"/>
          <c:order val="30"/>
          <c:tx>
            <c:strRef>
              <c:f>Sheet1!$AF$1</c:f>
              <c:strCache>
                <c:ptCount val="1"/>
                <c:pt idx="0">
                  <c:v>Bingo! Die Umweltlotterie</c:v>
                </c:pt>
              </c:strCache>
            </c:strRef>
          </c:tx>
          <c:spPr>
            <a:ln w="28575" cap="rnd">
              <a:solidFill>
                <a:schemeClr val="accent1">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Sheet1!$AF$2:$AF$35</c:f>
              <c:numCache>
                <c:formatCode>General</c:formatCode>
                <c:ptCount val="34"/>
                <c:pt idx="0">
                  <c:v>5708</c:v>
                </c:pt>
                <c:pt idx="1">
                  <c:v>5140</c:v>
                </c:pt>
                <c:pt idx="2">
                  <c:v>10946</c:v>
                </c:pt>
                <c:pt idx="3">
                  <c:v>7641</c:v>
                </c:pt>
                <c:pt idx="4">
                  <c:v>1309</c:v>
                </c:pt>
                <c:pt idx="5">
                  <c:v>923</c:v>
                </c:pt>
                <c:pt idx="6">
                  <c:v>463</c:v>
                </c:pt>
                <c:pt idx="7">
                  <c:v>6429</c:v>
                </c:pt>
                <c:pt idx="8">
                  <c:v>5821</c:v>
                </c:pt>
                <c:pt idx="9">
                  <c:v>10009</c:v>
                </c:pt>
                <c:pt idx="10">
                  <c:v>7606</c:v>
                </c:pt>
                <c:pt idx="11">
                  <c:v>6377</c:v>
                </c:pt>
                <c:pt idx="12">
                  <c:v>2082</c:v>
                </c:pt>
                <c:pt idx="13">
                  <c:v>9759</c:v>
                </c:pt>
                <c:pt idx="14">
                  <c:v>7013</c:v>
                </c:pt>
                <c:pt idx="15">
                  <c:v>6166</c:v>
                </c:pt>
                <c:pt idx="16">
                  <c:v>10914</c:v>
                </c:pt>
                <c:pt idx="17">
                  <c:v>7287</c:v>
                </c:pt>
                <c:pt idx="18">
                  <c:v>1857</c:v>
                </c:pt>
                <c:pt idx="19">
                  <c:v>1115</c:v>
                </c:pt>
                <c:pt idx="20">
                  <c:v>1526</c:v>
                </c:pt>
                <c:pt idx="21">
                  <c:v>7693</c:v>
                </c:pt>
                <c:pt idx="22">
                  <c:v>6097</c:v>
                </c:pt>
                <c:pt idx="23">
                  <c:v>7001</c:v>
                </c:pt>
                <c:pt idx="24">
                  <c:v>12336</c:v>
                </c:pt>
                <c:pt idx="25">
                  <c:v>9108</c:v>
                </c:pt>
                <c:pt idx="26">
                  <c:v>1744</c:v>
                </c:pt>
                <c:pt idx="27">
                  <c:v>753</c:v>
                </c:pt>
                <c:pt idx="28">
                  <c:v>8742</c:v>
                </c:pt>
                <c:pt idx="29">
                  <c:v>7707</c:v>
                </c:pt>
                <c:pt idx="30">
                  <c:v>1623</c:v>
                </c:pt>
                <c:pt idx="31">
                  <c:v>11456</c:v>
                </c:pt>
                <c:pt idx="32">
                  <c:v>7001</c:v>
                </c:pt>
                <c:pt idx="33">
                  <c:v>1251</c:v>
                </c:pt>
              </c:numCache>
            </c:numRef>
          </c:val>
          <c:smooth val="0"/>
          <c:extLst>
            <c:ext xmlns:c16="http://schemas.microsoft.com/office/drawing/2014/chart" uri="{C3380CC4-5D6E-409C-BE32-E72D297353CC}">
              <c16:uniqueId val="{0000001E-66FA-45D7-961B-A69B81FF516E}"/>
            </c:ext>
          </c:extLst>
        </c:ser>
        <c:ser>
          <c:idx val="31"/>
          <c:order val="31"/>
          <c:tx>
            <c:strRef>
              <c:f>Sheet1!$AG$1</c:f>
              <c:strCache>
                <c:ptCount val="1"/>
                <c:pt idx="0">
                  <c:v>NDR Radiophilharmonie</c:v>
                </c:pt>
              </c:strCache>
            </c:strRef>
          </c:tx>
          <c:spPr>
            <a:ln w="28575" cap="rnd">
              <a:solidFill>
                <a:schemeClr val="accent2">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Sheet1!$AG$2:$AG$35</c:f>
              <c:numCache>
                <c:formatCode>General</c:formatCode>
                <c:ptCount val="34"/>
                <c:pt idx="0">
                  <c:v>2711</c:v>
                </c:pt>
                <c:pt idx="1">
                  <c:v>707</c:v>
                </c:pt>
                <c:pt idx="2">
                  <c:v>1414</c:v>
                </c:pt>
                <c:pt idx="3">
                  <c:v>947</c:v>
                </c:pt>
                <c:pt idx="4">
                  <c:v>1105</c:v>
                </c:pt>
                <c:pt idx="5">
                  <c:v>681</c:v>
                </c:pt>
                <c:pt idx="6">
                  <c:v>1362</c:v>
                </c:pt>
                <c:pt idx="7">
                  <c:v>773</c:v>
                </c:pt>
                <c:pt idx="8">
                  <c:v>2181</c:v>
                </c:pt>
                <c:pt idx="9">
                  <c:v>974</c:v>
                </c:pt>
                <c:pt idx="10">
                  <c:v>1171</c:v>
                </c:pt>
                <c:pt idx="11">
                  <c:v>1316</c:v>
                </c:pt>
                <c:pt idx="12">
                  <c:v>1935</c:v>
                </c:pt>
                <c:pt idx="13">
                  <c:v>4869</c:v>
                </c:pt>
                <c:pt idx="14">
                  <c:v>5428</c:v>
                </c:pt>
                <c:pt idx="15">
                  <c:v>4391</c:v>
                </c:pt>
                <c:pt idx="16">
                  <c:v>8032</c:v>
                </c:pt>
                <c:pt idx="17">
                  <c:v>4764</c:v>
                </c:pt>
                <c:pt idx="18">
                  <c:v>9128</c:v>
                </c:pt>
                <c:pt idx="19">
                  <c:v>13954</c:v>
                </c:pt>
                <c:pt idx="20">
                  <c:v>14053</c:v>
                </c:pt>
                <c:pt idx="21">
                  <c:v>6795</c:v>
                </c:pt>
                <c:pt idx="22">
                  <c:v>690</c:v>
                </c:pt>
                <c:pt idx="23">
                  <c:v>1695</c:v>
                </c:pt>
                <c:pt idx="24">
                  <c:v>1202</c:v>
                </c:pt>
                <c:pt idx="25">
                  <c:v>2276</c:v>
                </c:pt>
                <c:pt idx="26">
                  <c:v>879</c:v>
                </c:pt>
                <c:pt idx="27">
                  <c:v>2656</c:v>
                </c:pt>
                <c:pt idx="28">
                  <c:v>1483</c:v>
                </c:pt>
                <c:pt idx="29">
                  <c:v>1677</c:v>
                </c:pt>
                <c:pt idx="30">
                  <c:v>485</c:v>
                </c:pt>
                <c:pt idx="31">
                  <c:v>1168</c:v>
                </c:pt>
                <c:pt idx="32">
                  <c:v>1108</c:v>
                </c:pt>
                <c:pt idx="33">
                  <c:v>242</c:v>
                </c:pt>
              </c:numCache>
            </c:numRef>
          </c:val>
          <c:smooth val="0"/>
          <c:extLst>
            <c:ext xmlns:c16="http://schemas.microsoft.com/office/drawing/2014/chart" uri="{C3380CC4-5D6E-409C-BE32-E72D297353CC}">
              <c16:uniqueId val="{0000001F-66FA-45D7-961B-A69B81FF516E}"/>
            </c:ext>
          </c:extLst>
        </c:ser>
        <c:ser>
          <c:idx val="32"/>
          <c:order val="32"/>
          <c:tx>
            <c:strRef>
              <c:f>Sheet1!$AH$1</c:f>
              <c:strCache>
                <c:ptCount val="1"/>
                <c:pt idx="0">
                  <c:v>NDR Fernsehen</c:v>
                </c:pt>
              </c:strCache>
            </c:strRef>
          </c:tx>
          <c:spPr>
            <a:ln w="28575" cap="rnd">
              <a:solidFill>
                <a:schemeClr val="accent3">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Sheet1!$AH$2:$AH$35</c:f>
              <c:numCache>
                <c:formatCode>General</c:formatCode>
                <c:ptCount val="34"/>
                <c:pt idx="0">
                  <c:v>56403</c:v>
                </c:pt>
                <c:pt idx="1">
                  <c:v>68988</c:v>
                </c:pt>
                <c:pt idx="2">
                  <c:v>81297</c:v>
                </c:pt>
                <c:pt idx="3">
                  <c:v>106190</c:v>
                </c:pt>
                <c:pt idx="4">
                  <c:v>82620</c:v>
                </c:pt>
                <c:pt idx="5">
                  <c:v>65068</c:v>
                </c:pt>
                <c:pt idx="6">
                  <c:v>86070</c:v>
                </c:pt>
                <c:pt idx="7">
                  <c:v>83039</c:v>
                </c:pt>
                <c:pt idx="8">
                  <c:v>147863</c:v>
                </c:pt>
                <c:pt idx="9">
                  <c:v>79578</c:v>
                </c:pt>
                <c:pt idx="10">
                  <c:v>81860</c:v>
                </c:pt>
                <c:pt idx="11">
                  <c:v>88027</c:v>
                </c:pt>
                <c:pt idx="12">
                  <c:v>150648</c:v>
                </c:pt>
                <c:pt idx="13">
                  <c:v>71743</c:v>
                </c:pt>
                <c:pt idx="14">
                  <c:v>51613</c:v>
                </c:pt>
                <c:pt idx="15">
                  <c:v>51765</c:v>
                </c:pt>
                <c:pt idx="16">
                  <c:v>52510</c:v>
                </c:pt>
                <c:pt idx="17">
                  <c:v>59425</c:v>
                </c:pt>
                <c:pt idx="18">
                  <c:v>82765</c:v>
                </c:pt>
                <c:pt idx="19">
                  <c:v>82257</c:v>
                </c:pt>
                <c:pt idx="20">
                  <c:v>127348</c:v>
                </c:pt>
                <c:pt idx="21">
                  <c:v>148130</c:v>
                </c:pt>
                <c:pt idx="22">
                  <c:v>147588</c:v>
                </c:pt>
                <c:pt idx="23">
                  <c:v>141148</c:v>
                </c:pt>
                <c:pt idx="24">
                  <c:v>189495</c:v>
                </c:pt>
                <c:pt idx="25">
                  <c:v>213417</c:v>
                </c:pt>
                <c:pt idx="26">
                  <c:v>173306</c:v>
                </c:pt>
                <c:pt idx="27">
                  <c:v>440088</c:v>
                </c:pt>
                <c:pt idx="28">
                  <c:v>519414</c:v>
                </c:pt>
                <c:pt idx="29">
                  <c:v>491288</c:v>
                </c:pt>
                <c:pt idx="30">
                  <c:v>523190</c:v>
                </c:pt>
                <c:pt idx="31">
                  <c:v>195123</c:v>
                </c:pt>
                <c:pt idx="32">
                  <c:v>121495</c:v>
                </c:pt>
                <c:pt idx="33">
                  <c:v>458740</c:v>
                </c:pt>
              </c:numCache>
            </c:numRef>
          </c:val>
          <c:smooth val="0"/>
          <c:extLst>
            <c:ext xmlns:c16="http://schemas.microsoft.com/office/drawing/2014/chart" uri="{C3380CC4-5D6E-409C-BE32-E72D297353CC}">
              <c16:uniqueId val="{00000020-66FA-45D7-961B-A69B81FF516E}"/>
            </c:ext>
          </c:extLst>
        </c:ser>
        <c:ser>
          <c:idx val="33"/>
          <c:order val="33"/>
          <c:tx>
            <c:strRef>
              <c:f>Sheet1!$AI$1</c:f>
              <c:strCache>
                <c:ptCount val="1"/>
                <c:pt idx="0">
                  <c:v>NDR 2 Soundcheck Neue Musik - Das Festival</c:v>
                </c:pt>
              </c:strCache>
            </c:strRef>
          </c:tx>
          <c:spPr>
            <a:ln w="28575" cap="rnd">
              <a:solidFill>
                <a:schemeClr val="accent4">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Sheet1!$AI$2:$AI$35</c:f>
              <c:numCache>
                <c:formatCode>General</c:formatCode>
                <c:ptCount val="34"/>
                <c:pt idx="0">
                  <c:v>5</c:v>
                </c:pt>
                <c:pt idx="1">
                  <c:v>28</c:v>
                </c:pt>
                <c:pt idx="2">
                  <c:v>9</c:v>
                </c:pt>
                <c:pt idx="3">
                  <c:v>6</c:v>
                </c:pt>
                <c:pt idx="4">
                  <c:v>14</c:v>
                </c:pt>
                <c:pt idx="5">
                  <c:v>6</c:v>
                </c:pt>
                <c:pt idx="6">
                  <c:v>8</c:v>
                </c:pt>
                <c:pt idx="7">
                  <c:v>7</c:v>
                </c:pt>
                <c:pt idx="8">
                  <c:v>5</c:v>
                </c:pt>
                <c:pt idx="9">
                  <c:v>10</c:v>
                </c:pt>
                <c:pt idx="10">
                  <c:v>10</c:v>
                </c:pt>
                <c:pt idx="11">
                  <c:v>6</c:v>
                </c:pt>
                <c:pt idx="12">
                  <c:v>8</c:v>
                </c:pt>
                <c:pt idx="13">
                  <c:v>6</c:v>
                </c:pt>
                <c:pt idx="14">
                  <c:v>4</c:v>
                </c:pt>
                <c:pt idx="15">
                  <c:v>6</c:v>
                </c:pt>
                <c:pt idx="16">
                  <c:v>5</c:v>
                </c:pt>
                <c:pt idx="17">
                  <c:v>8</c:v>
                </c:pt>
                <c:pt idx="18">
                  <c:v>6</c:v>
                </c:pt>
                <c:pt idx="19">
                  <c:v>5</c:v>
                </c:pt>
                <c:pt idx="20">
                  <c:v>4</c:v>
                </c:pt>
                <c:pt idx="21">
                  <c:v>7</c:v>
                </c:pt>
                <c:pt idx="22">
                  <c:v>1</c:v>
                </c:pt>
                <c:pt idx="23">
                  <c:v>3</c:v>
                </c:pt>
                <c:pt idx="24">
                  <c:v>2</c:v>
                </c:pt>
                <c:pt idx="25">
                  <c:v>9</c:v>
                </c:pt>
                <c:pt idx="26">
                  <c:v>2</c:v>
                </c:pt>
                <c:pt idx="27">
                  <c:v>4</c:v>
                </c:pt>
                <c:pt idx="28">
                  <c:v>5</c:v>
                </c:pt>
                <c:pt idx="29">
                  <c:v>1</c:v>
                </c:pt>
                <c:pt idx="30">
                  <c:v>14</c:v>
                </c:pt>
                <c:pt idx="31">
                  <c:v>8</c:v>
                </c:pt>
                <c:pt idx="32">
                  <c:v>3</c:v>
                </c:pt>
                <c:pt idx="33">
                  <c:v>6</c:v>
                </c:pt>
              </c:numCache>
            </c:numRef>
          </c:val>
          <c:smooth val="0"/>
          <c:extLst>
            <c:ext xmlns:c16="http://schemas.microsoft.com/office/drawing/2014/chart" uri="{C3380CC4-5D6E-409C-BE32-E72D297353CC}">
              <c16:uniqueId val="{00000021-66FA-45D7-961B-A69B81FF516E}"/>
            </c:ext>
          </c:extLst>
        </c:ser>
        <c:ser>
          <c:idx val="34"/>
          <c:order val="34"/>
          <c:tx>
            <c:strRef>
              <c:f>Sheet1!$AJ$1</c:f>
              <c:strCache>
                <c:ptCount val="1"/>
                <c:pt idx="0">
                  <c:v>Visite</c:v>
                </c:pt>
              </c:strCache>
            </c:strRef>
          </c:tx>
          <c:spPr>
            <a:ln w="28575" cap="rnd">
              <a:solidFill>
                <a:schemeClr val="accent5">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Sheet1!$AJ$2:$AJ$35</c:f>
              <c:numCache>
                <c:formatCode>General</c:formatCode>
                <c:ptCount val="34"/>
                <c:pt idx="0">
                  <c:v>22546</c:v>
                </c:pt>
                <c:pt idx="1">
                  <c:v>21298</c:v>
                </c:pt>
                <c:pt idx="2">
                  <c:v>18330</c:v>
                </c:pt>
                <c:pt idx="3">
                  <c:v>15728</c:v>
                </c:pt>
                <c:pt idx="4">
                  <c:v>23913</c:v>
                </c:pt>
                <c:pt idx="5">
                  <c:v>17556</c:v>
                </c:pt>
                <c:pt idx="6">
                  <c:v>10627</c:v>
                </c:pt>
                <c:pt idx="7">
                  <c:v>11663</c:v>
                </c:pt>
                <c:pt idx="8">
                  <c:v>8651</c:v>
                </c:pt>
                <c:pt idx="9">
                  <c:v>10136</c:v>
                </c:pt>
                <c:pt idx="10">
                  <c:v>15405</c:v>
                </c:pt>
                <c:pt idx="11">
                  <c:v>16041</c:v>
                </c:pt>
                <c:pt idx="12">
                  <c:v>12918</c:v>
                </c:pt>
                <c:pt idx="13">
                  <c:v>13039</c:v>
                </c:pt>
                <c:pt idx="14">
                  <c:v>13113</c:v>
                </c:pt>
                <c:pt idx="15">
                  <c:v>16905</c:v>
                </c:pt>
                <c:pt idx="16">
                  <c:v>19284</c:v>
                </c:pt>
                <c:pt idx="17">
                  <c:v>16382</c:v>
                </c:pt>
                <c:pt idx="18">
                  <c:v>13873</c:v>
                </c:pt>
                <c:pt idx="19">
                  <c:v>12111</c:v>
                </c:pt>
                <c:pt idx="20">
                  <c:v>10897</c:v>
                </c:pt>
                <c:pt idx="21">
                  <c:v>9895</c:v>
                </c:pt>
                <c:pt idx="22">
                  <c:v>36380</c:v>
                </c:pt>
                <c:pt idx="23">
                  <c:v>26682</c:v>
                </c:pt>
                <c:pt idx="24">
                  <c:v>19775</c:v>
                </c:pt>
                <c:pt idx="25">
                  <c:v>20668</c:v>
                </c:pt>
                <c:pt idx="26">
                  <c:v>15930</c:v>
                </c:pt>
                <c:pt idx="27">
                  <c:v>14658</c:v>
                </c:pt>
                <c:pt idx="28">
                  <c:v>77912</c:v>
                </c:pt>
                <c:pt idx="29">
                  <c:v>218291</c:v>
                </c:pt>
                <c:pt idx="30">
                  <c:v>120792</c:v>
                </c:pt>
                <c:pt idx="31">
                  <c:v>122613</c:v>
                </c:pt>
                <c:pt idx="32">
                  <c:v>144400</c:v>
                </c:pt>
                <c:pt idx="33">
                  <c:v>96279</c:v>
                </c:pt>
              </c:numCache>
            </c:numRef>
          </c:val>
          <c:smooth val="0"/>
          <c:extLst>
            <c:ext xmlns:c16="http://schemas.microsoft.com/office/drawing/2014/chart" uri="{C3380CC4-5D6E-409C-BE32-E72D297353CC}">
              <c16:uniqueId val="{00000022-66FA-45D7-961B-A69B81FF516E}"/>
            </c:ext>
          </c:extLst>
        </c:ser>
        <c:ser>
          <c:idx val="35"/>
          <c:order val="35"/>
          <c:tx>
            <c:strRef>
              <c:f>Sheet1!$AK$1</c:f>
              <c:strCache>
                <c:ptCount val="1"/>
                <c:pt idx="0">
                  <c:v>Schüssel-Schorse</c:v>
                </c:pt>
              </c:strCache>
            </c:strRef>
          </c:tx>
          <c:spPr>
            <a:ln w="28575" cap="rnd">
              <a:solidFill>
                <a:schemeClr val="accent6">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Sheet1!$AK$2:$AK$35</c:f>
              <c:numCache>
                <c:formatCode>General</c:formatCode>
                <c:ptCount val="34"/>
                <c:pt idx="0">
                  <c:v>2753</c:v>
                </c:pt>
                <c:pt idx="1">
                  <c:v>21809</c:v>
                </c:pt>
                <c:pt idx="2">
                  <c:v>7141</c:v>
                </c:pt>
                <c:pt idx="3">
                  <c:v>3745</c:v>
                </c:pt>
                <c:pt idx="4">
                  <c:v>1320</c:v>
                </c:pt>
                <c:pt idx="5">
                  <c:v>24628</c:v>
                </c:pt>
                <c:pt idx="6">
                  <c:v>28297</c:v>
                </c:pt>
                <c:pt idx="7">
                  <c:v>28372</c:v>
                </c:pt>
                <c:pt idx="8">
                  <c:v>28037</c:v>
                </c:pt>
                <c:pt idx="9">
                  <c:v>33677</c:v>
                </c:pt>
                <c:pt idx="10">
                  <c:v>27836</c:v>
                </c:pt>
                <c:pt idx="11">
                  <c:v>26010</c:v>
                </c:pt>
                <c:pt idx="12">
                  <c:v>23275</c:v>
                </c:pt>
                <c:pt idx="13">
                  <c:v>21022</c:v>
                </c:pt>
                <c:pt idx="14">
                  <c:v>8756</c:v>
                </c:pt>
                <c:pt idx="15">
                  <c:v>7843</c:v>
                </c:pt>
                <c:pt idx="16">
                  <c:v>11774</c:v>
                </c:pt>
                <c:pt idx="17">
                  <c:v>6970</c:v>
                </c:pt>
                <c:pt idx="18">
                  <c:v>6589</c:v>
                </c:pt>
                <c:pt idx="19">
                  <c:v>6968</c:v>
                </c:pt>
                <c:pt idx="20">
                  <c:v>6179</c:v>
                </c:pt>
                <c:pt idx="21">
                  <c:v>6734</c:v>
                </c:pt>
                <c:pt idx="22">
                  <c:v>5960</c:v>
                </c:pt>
                <c:pt idx="23">
                  <c:v>3612</c:v>
                </c:pt>
                <c:pt idx="24">
                  <c:v>751</c:v>
                </c:pt>
                <c:pt idx="25">
                  <c:v>327</c:v>
                </c:pt>
                <c:pt idx="26">
                  <c:v>2609</c:v>
                </c:pt>
                <c:pt idx="27">
                  <c:v>551</c:v>
                </c:pt>
                <c:pt idx="28">
                  <c:v>4674</c:v>
                </c:pt>
                <c:pt idx="29">
                  <c:v>1416</c:v>
                </c:pt>
                <c:pt idx="30">
                  <c:v>1074</c:v>
                </c:pt>
                <c:pt idx="31">
                  <c:v>4408</c:v>
                </c:pt>
                <c:pt idx="32">
                  <c:v>3197</c:v>
                </c:pt>
                <c:pt idx="33">
                  <c:v>3834</c:v>
                </c:pt>
              </c:numCache>
            </c:numRef>
          </c:val>
          <c:smooth val="0"/>
          <c:extLst>
            <c:ext xmlns:c16="http://schemas.microsoft.com/office/drawing/2014/chart" uri="{C3380CC4-5D6E-409C-BE32-E72D297353CC}">
              <c16:uniqueId val="{00000023-66FA-45D7-961B-A69B81FF516E}"/>
            </c:ext>
          </c:extLst>
        </c:ser>
        <c:ser>
          <c:idx val="36"/>
          <c:order val="36"/>
          <c:tx>
            <c:strRef>
              <c:f>Sheet1!$AL$1</c:f>
              <c:strCache>
                <c:ptCount val="1"/>
                <c:pt idx="0">
                  <c:v>NDR Bigband</c:v>
                </c:pt>
              </c:strCache>
            </c:strRef>
          </c:tx>
          <c:spPr>
            <a:ln w="28575" cap="rnd">
              <a:solidFill>
                <a:schemeClr val="accent1">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Sheet1!$AL$2:$AL$35</c:f>
              <c:numCache>
                <c:formatCode>General</c:formatCode>
                <c:ptCount val="34"/>
                <c:pt idx="0">
                  <c:v>1021</c:v>
                </c:pt>
                <c:pt idx="1">
                  <c:v>3402</c:v>
                </c:pt>
                <c:pt idx="2">
                  <c:v>1108</c:v>
                </c:pt>
                <c:pt idx="3">
                  <c:v>333</c:v>
                </c:pt>
                <c:pt idx="4">
                  <c:v>3961</c:v>
                </c:pt>
                <c:pt idx="5">
                  <c:v>961</c:v>
                </c:pt>
                <c:pt idx="6">
                  <c:v>1875</c:v>
                </c:pt>
                <c:pt idx="7">
                  <c:v>459</c:v>
                </c:pt>
                <c:pt idx="8">
                  <c:v>175</c:v>
                </c:pt>
                <c:pt idx="9">
                  <c:v>116</c:v>
                </c:pt>
                <c:pt idx="10">
                  <c:v>26848</c:v>
                </c:pt>
                <c:pt idx="11">
                  <c:v>19184</c:v>
                </c:pt>
                <c:pt idx="12">
                  <c:v>16529</c:v>
                </c:pt>
                <c:pt idx="13">
                  <c:v>13693</c:v>
                </c:pt>
                <c:pt idx="14">
                  <c:v>12046</c:v>
                </c:pt>
                <c:pt idx="15">
                  <c:v>12616</c:v>
                </c:pt>
                <c:pt idx="16">
                  <c:v>12844</c:v>
                </c:pt>
                <c:pt idx="17">
                  <c:v>10802</c:v>
                </c:pt>
                <c:pt idx="18">
                  <c:v>11088</c:v>
                </c:pt>
                <c:pt idx="19">
                  <c:v>12968</c:v>
                </c:pt>
                <c:pt idx="20">
                  <c:v>12867</c:v>
                </c:pt>
                <c:pt idx="21">
                  <c:v>16327</c:v>
                </c:pt>
                <c:pt idx="22">
                  <c:v>14298</c:v>
                </c:pt>
                <c:pt idx="23">
                  <c:v>13790</c:v>
                </c:pt>
                <c:pt idx="24">
                  <c:v>14101</c:v>
                </c:pt>
                <c:pt idx="25">
                  <c:v>7733</c:v>
                </c:pt>
                <c:pt idx="26">
                  <c:v>342</c:v>
                </c:pt>
                <c:pt idx="27">
                  <c:v>124</c:v>
                </c:pt>
                <c:pt idx="28">
                  <c:v>64</c:v>
                </c:pt>
                <c:pt idx="29">
                  <c:v>423</c:v>
                </c:pt>
                <c:pt idx="30">
                  <c:v>144</c:v>
                </c:pt>
                <c:pt idx="31">
                  <c:v>58</c:v>
                </c:pt>
                <c:pt idx="32">
                  <c:v>10599</c:v>
                </c:pt>
                <c:pt idx="33">
                  <c:v>3001</c:v>
                </c:pt>
              </c:numCache>
            </c:numRef>
          </c:val>
          <c:smooth val="0"/>
          <c:extLst>
            <c:ext xmlns:c16="http://schemas.microsoft.com/office/drawing/2014/chart" uri="{C3380CC4-5D6E-409C-BE32-E72D297353CC}">
              <c16:uniqueId val="{00000024-66FA-45D7-961B-A69B81FF516E}"/>
            </c:ext>
          </c:extLst>
        </c:ser>
        <c:ser>
          <c:idx val="37"/>
          <c:order val="37"/>
          <c:tx>
            <c:strRef>
              <c:f>Sheet1!$AM$1</c:f>
              <c:strCache>
                <c:ptCount val="1"/>
                <c:pt idx="0">
                  <c:v>Treckerfahrer dürfen das</c:v>
                </c:pt>
              </c:strCache>
            </c:strRef>
          </c:tx>
          <c:spPr>
            <a:ln w="28575" cap="rnd">
              <a:solidFill>
                <a:schemeClr val="accent2">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Sheet1!$AM$2:$AM$35</c:f>
              <c:numCache>
                <c:formatCode>General</c:formatCode>
                <c:ptCount val="34"/>
                <c:pt idx="0">
                  <c:v>13781</c:v>
                </c:pt>
                <c:pt idx="1">
                  <c:v>35376</c:v>
                </c:pt>
                <c:pt idx="2">
                  <c:v>34568</c:v>
                </c:pt>
                <c:pt idx="3">
                  <c:v>24133</c:v>
                </c:pt>
                <c:pt idx="4">
                  <c:v>17114</c:v>
                </c:pt>
                <c:pt idx="5">
                  <c:v>18091</c:v>
                </c:pt>
                <c:pt idx="6">
                  <c:v>12417</c:v>
                </c:pt>
                <c:pt idx="7">
                  <c:v>167878</c:v>
                </c:pt>
                <c:pt idx="8">
                  <c:v>135689</c:v>
                </c:pt>
                <c:pt idx="9">
                  <c:v>88478</c:v>
                </c:pt>
                <c:pt idx="10">
                  <c:v>75135</c:v>
                </c:pt>
                <c:pt idx="11">
                  <c:v>84818</c:v>
                </c:pt>
                <c:pt idx="12">
                  <c:v>166987</c:v>
                </c:pt>
                <c:pt idx="13">
                  <c:v>97095</c:v>
                </c:pt>
                <c:pt idx="14">
                  <c:v>89026</c:v>
                </c:pt>
                <c:pt idx="15">
                  <c:v>93460</c:v>
                </c:pt>
                <c:pt idx="16">
                  <c:v>120366</c:v>
                </c:pt>
                <c:pt idx="17">
                  <c:v>136133</c:v>
                </c:pt>
                <c:pt idx="18">
                  <c:v>116245</c:v>
                </c:pt>
                <c:pt idx="19">
                  <c:v>138051</c:v>
                </c:pt>
                <c:pt idx="20">
                  <c:v>128639</c:v>
                </c:pt>
                <c:pt idx="21">
                  <c:v>124495</c:v>
                </c:pt>
                <c:pt idx="22">
                  <c:v>113654</c:v>
                </c:pt>
                <c:pt idx="23">
                  <c:v>72348</c:v>
                </c:pt>
                <c:pt idx="24">
                  <c:v>221003</c:v>
                </c:pt>
                <c:pt idx="25">
                  <c:v>169373</c:v>
                </c:pt>
                <c:pt idx="26">
                  <c:v>107748</c:v>
                </c:pt>
                <c:pt idx="27">
                  <c:v>274895</c:v>
                </c:pt>
                <c:pt idx="28">
                  <c:v>60882</c:v>
                </c:pt>
                <c:pt idx="29">
                  <c:v>157010</c:v>
                </c:pt>
                <c:pt idx="30">
                  <c:v>146188</c:v>
                </c:pt>
                <c:pt idx="31">
                  <c:v>56110</c:v>
                </c:pt>
                <c:pt idx="32">
                  <c:v>69344</c:v>
                </c:pt>
                <c:pt idx="33">
                  <c:v>88146</c:v>
                </c:pt>
              </c:numCache>
            </c:numRef>
          </c:val>
          <c:smooth val="0"/>
          <c:extLst>
            <c:ext xmlns:c16="http://schemas.microsoft.com/office/drawing/2014/chart" uri="{C3380CC4-5D6E-409C-BE32-E72D297353CC}">
              <c16:uniqueId val="{00000025-66FA-45D7-961B-A69B81FF516E}"/>
            </c:ext>
          </c:extLst>
        </c:ser>
        <c:ser>
          <c:idx val="38"/>
          <c:order val="38"/>
          <c:tx>
            <c:strRef>
              <c:f>Sheet1!$AN$1</c:f>
              <c:strCache>
                <c:ptCount val="1"/>
                <c:pt idx="0">
                  <c:v>Jennifer - Sehnsucht nach was Besseres</c:v>
                </c:pt>
              </c:strCache>
            </c:strRef>
          </c:tx>
          <c:spPr>
            <a:ln w="28575" cap="rnd">
              <a:solidFill>
                <a:schemeClr val="accent3">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Sheet1!$AN$2:$AN$35</c:f>
              <c:numCache>
                <c:formatCode>General</c:formatCode>
                <c:ptCount val="34"/>
                <c:pt idx="0">
                  <c:v>2667</c:v>
                </c:pt>
                <c:pt idx="1">
                  <c:v>969</c:v>
                </c:pt>
                <c:pt idx="2">
                  <c:v>340</c:v>
                </c:pt>
                <c:pt idx="3">
                  <c:v>1360</c:v>
                </c:pt>
                <c:pt idx="4">
                  <c:v>321</c:v>
                </c:pt>
                <c:pt idx="5">
                  <c:v>1728</c:v>
                </c:pt>
                <c:pt idx="6">
                  <c:v>2379</c:v>
                </c:pt>
                <c:pt idx="7">
                  <c:v>5595</c:v>
                </c:pt>
                <c:pt idx="8">
                  <c:v>2726</c:v>
                </c:pt>
                <c:pt idx="9">
                  <c:v>9868</c:v>
                </c:pt>
                <c:pt idx="10">
                  <c:v>3702</c:v>
                </c:pt>
                <c:pt idx="11">
                  <c:v>3370</c:v>
                </c:pt>
                <c:pt idx="12">
                  <c:v>4120</c:v>
                </c:pt>
                <c:pt idx="13">
                  <c:v>2674</c:v>
                </c:pt>
                <c:pt idx="14">
                  <c:v>3309</c:v>
                </c:pt>
                <c:pt idx="15">
                  <c:v>1446</c:v>
                </c:pt>
                <c:pt idx="16">
                  <c:v>817</c:v>
                </c:pt>
                <c:pt idx="17">
                  <c:v>375</c:v>
                </c:pt>
                <c:pt idx="18">
                  <c:v>2839</c:v>
                </c:pt>
                <c:pt idx="19">
                  <c:v>19474</c:v>
                </c:pt>
                <c:pt idx="20">
                  <c:v>9876</c:v>
                </c:pt>
                <c:pt idx="21">
                  <c:v>2373</c:v>
                </c:pt>
                <c:pt idx="22">
                  <c:v>3168</c:v>
                </c:pt>
                <c:pt idx="23">
                  <c:v>1632</c:v>
                </c:pt>
                <c:pt idx="24">
                  <c:v>3572</c:v>
                </c:pt>
                <c:pt idx="25">
                  <c:v>4635</c:v>
                </c:pt>
                <c:pt idx="26">
                  <c:v>2184</c:v>
                </c:pt>
                <c:pt idx="27">
                  <c:v>3815</c:v>
                </c:pt>
                <c:pt idx="28">
                  <c:v>1666</c:v>
                </c:pt>
                <c:pt idx="29">
                  <c:v>12215</c:v>
                </c:pt>
                <c:pt idx="30">
                  <c:v>20773</c:v>
                </c:pt>
                <c:pt idx="31">
                  <c:v>52192</c:v>
                </c:pt>
                <c:pt idx="32">
                  <c:v>78442</c:v>
                </c:pt>
                <c:pt idx="33">
                  <c:v>54529</c:v>
                </c:pt>
              </c:numCache>
            </c:numRef>
          </c:val>
          <c:smooth val="0"/>
          <c:extLst>
            <c:ext xmlns:c16="http://schemas.microsoft.com/office/drawing/2014/chart" uri="{C3380CC4-5D6E-409C-BE32-E72D297353CC}">
              <c16:uniqueId val="{00000026-66FA-45D7-961B-A69B81FF516E}"/>
            </c:ext>
          </c:extLst>
        </c:ser>
        <c:dLbls>
          <c:showLegendKey val="0"/>
          <c:showVal val="0"/>
          <c:showCatName val="0"/>
          <c:showSerName val="0"/>
          <c:showPercent val="0"/>
          <c:showBubbleSize val="0"/>
        </c:dLbls>
        <c:smooth val="0"/>
        <c:axId val="413744120"/>
        <c:axId val="413745760"/>
      </c:lineChart>
      <c:catAx>
        <c:axId val="41374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45760"/>
        <c:crosses val="autoZero"/>
        <c:auto val="1"/>
        <c:lblAlgn val="ctr"/>
        <c:lblOffset val="100"/>
        <c:noMultiLvlLbl val="0"/>
      </c:catAx>
      <c:valAx>
        <c:axId val="41374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4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Sheet1!$B$2:$B$35</c:f>
              <c:numCache>
                <c:formatCode>General</c:formatCode>
                <c:ptCount val="34"/>
                <c:pt idx="0">
                  <c:v>51846</c:v>
                </c:pt>
                <c:pt idx="1">
                  <c:v>51742</c:v>
                </c:pt>
                <c:pt idx="2">
                  <c:v>45211</c:v>
                </c:pt>
                <c:pt idx="3">
                  <c:v>55704</c:v>
                </c:pt>
                <c:pt idx="4">
                  <c:v>52718</c:v>
                </c:pt>
                <c:pt idx="5">
                  <c:v>41232</c:v>
                </c:pt>
                <c:pt idx="6">
                  <c:v>36079</c:v>
                </c:pt>
                <c:pt idx="7">
                  <c:v>29601</c:v>
                </c:pt>
                <c:pt idx="8">
                  <c:v>28373</c:v>
                </c:pt>
                <c:pt idx="9">
                  <c:v>26261</c:v>
                </c:pt>
                <c:pt idx="10">
                  <c:v>17101</c:v>
                </c:pt>
                <c:pt idx="11">
                  <c:v>25512</c:v>
                </c:pt>
                <c:pt idx="12">
                  <c:v>19890</c:v>
                </c:pt>
                <c:pt idx="13">
                  <c:v>20628</c:v>
                </c:pt>
                <c:pt idx="14">
                  <c:v>9713</c:v>
                </c:pt>
                <c:pt idx="15">
                  <c:v>20301</c:v>
                </c:pt>
                <c:pt idx="16">
                  <c:v>25056</c:v>
                </c:pt>
                <c:pt idx="17">
                  <c:v>22022</c:v>
                </c:pt>
                <c:pt idx="18">
                  <c:v>14467</c:v>
                </c:pt>
                <c:pt idx="19">
                  <c:v>11507</c:v>
                </c:pt>
                <c:pt idx="20">
                  <c:v>29422</c:v>
                </c:pt>
                <c:pt idx="21">
                  <c:v>27176</c:v>
                </c:pt>
                <c:pt idx="22">
                  <c:v>24719</c:v>
                </c:pt>
                <c:pt idx="23">
                  <c:v>28590</c:v>
                </c:pt>
                <c:pt idx="24">
                  <c:v>24046</c:v>
                </c:pt>
                <c:pt idx="25">
                  <c:v>32157</c:v>
                </c:pt>
                <c:pt idx="26">
                  <c:v>27849</c:v>
                </c:pt>
                <c:pt idx="27">
                  <c:v>29439</c:v>
                </c:pt>
                <c:pt idx="28">
                  <c:v>31663</c:v>
                </c:pt>
                <c:pt idx="29">
                  <c:v>34278</c:v>
                </c:pt>
                <c:pt idx="30">
                  <c:v>24524</c:v>
                </c:pt>
                <c:pt idx="31">
                  <c:v>17964</c:v>
                </c:pt>
                <c:pt idx="32">
                  <c:v>18222</c:v>
                </c:pt>
                <c:pt idx="33">
                  <c:v>14932</c:v>
                </c:pt>
              </c:numCache>
            </c:numRef>
          </c:val>
          <c:smooth val="0"/>
          <c:extLst>
            <c:ext xmlns:c16="http://schemas.microsoft.com/office/drawing/2014/chart" uri="{C3380CC4-5D6E-409C-BE32-E72D297353CC}">
              <c16:uniqueId val="{00000000-33BD-42B3-8384-98ACF8F3F9F9}"/>
            </c:ext>
          </c:extLst>
        </c:ser>
        <c:ser>
          <c:idx val="1"/>
          <c:order val="1"/>
          <c:tx>
            <c:strRef>
              <c:f>Sheet1!$C$1</c:f>
              <c:strCache>
                <c:ptCount val="1"/>
                <c:pt idx="0">
                  <c:v>Eurovision Song Contest Deutschland</c:v>
                </c:pt>
              </c:strCache>
            </c:strRef>
          </c:tx>
          <c:spPr>
            <a:ln w="28575" cap="rnd">
              <a:solidFill>
                <a:schemeClr val="accent2"/>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Sheet1!$C$2:$C$35</c:f>
              <c:numCache>
                <c:formatCode>General</c:formatCode>
                <c:ptCount val="34"/>
                <c:pt idx="0">
                  <c:v>111</c:v>
                </c:pt>
                <c:pt idx="1">
                  <c:v>56</c:v>
                </c:pt>
                <c:pt idx="2">
                  <c:v>1666</c:v>
                </c:pt>
                <c:pt idx="3">
                  <c:v>675</c:v>
                </c:pt>
                <c:pt idx="4">
                  <c:v>1110</c:v>
                </c:pt>
                <c:pt idx="5">
                  <c:v>969</c:v>
                </c:pt>
                <c:pt idx="6">
                  <c:v>1003</c:v>
                </c:pt>
                <c:pt idx="7">
                  <c:v>1220</c:v>
                </c:pt>
                <c:pt idx="8">
                  <c:v>497</c:v>
                </c:pt>
                <c:pt idx="9">
                  <c:v>1275</c:v>
                </c:pt>
                <c:pt idx="10">
                  <c:v>2316</c:v>
                </c:pt>
                <c:pt idx="11">
                  <c:v>650</c:v>
                </c:pt>
                <c:pt idx="12">
                  <c:v>776</c:v>
                </c:pt>
                <c:pt idx="13">
                  <c:v>1093</c:v>
                </c:pt>
                <c:pt idx="14">
                  <c:v>417</c:v>
                </c:pt>
                <c:pt idx="15">
                  <c:v>146</c:v>
                </c:pt>
                <c:pt idx="16">
                  <c:v>107</c:v>
                </c:pt>
                <c:pt idx="17">
                  <c:v>697</c:v>
                </c:pt>
                <c:pt idx="18">
                  <c:v>130</c:v>
                </c:pt>
                <c:pt idx="19">
                  <c:v>463</c:v>
                </c:pt>
                <c:pt idx="20">
                  <c:v>1370</c:v>
                </c:pt>
                <c:pt idx="21">
                  <c:v>1081</c:v>
                </c:pt>
                <c:pt idx="22">
                  <c:v>1098</c:v>
                </c:pt>
                <c:pt idx="23">
                  <c:v>870</c:v>
                </c:pt>
                <c:pt idx="24">
                  <c:v>284</c:v>
                </c:pt>
                <c:pt idx="25">
                  <c:v>192</c:v>
                </c:pt>
                <c:pt idx="26">
                  <c:v>98</c:v>
                </c:pt>
                <c:pt idx="27">
                  <c:v>623</c:v>
                </c:pt>
                <c:pt idx="28">
                  <c:v>4340</c:v>
                </c:pt>
                <c:pt idx="29">
                  <c:v>1031</c:v>
                </c:pt>
                <c:pt idx="30">
                  <c:v>1103</c:v>
                </c:pt>
                <c:pt idx="31">
                  <c:v>527</c:v>
                </c:pt>
                <c:pt idx="32">
                  <c:v>781</c:v>
                </c:pt>
                <c:pt idx="33">
                  <c:v>738</c:v>
                </c:pt>
              </c:numCache>
            </c:numRef>
          </c:val>
          <c:smooth val="0"/>
          <c:extLst>
            <c:ext xmlns:c16="http://schemas.microsoft.com/office/drawing/2014/chart" uri="{C3380CC4-5D6E-409C-BE32-E72D297353CC}">
              <c16:uniqueId val="{00000001-33BD-42B3-8384-98ACF8F3F9F9}"/>
            </c:ext>
          </c:extLst>
        </c:ser>
        <c:ser>
          <c:idx val="2"/>
          <c:order val="2"/>
          <c:tx>
            <c:strRef>
              <c:f>Sheet1!$D$1</c:f>
              <c:strCache>
                <c:ptCount val="1"/>
                <c:pt idx="0">
                  <c:v>NDR 2</c:v>
                </c:pt>
              </c:strCache>
            </c:strRef>
          </c:tx>
          <c:spPr>
            <a:ln w="28575" cap="rnd">
              <a:solidFill>
                <a:schemeClr val="accent3"/>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Sheet1!$D$2:$D$35</c:f>
              <c:numCache>
                <c:formatCode>General</c:formatCode>
                <c:ptCount val="34"/>
                <c:pt idx="0">
                  <c:v>7233</c:v>
                </c:pt>
                <c:pt idx="1">
                  <c:v>4684</c:v>
                </c:pt>
                <c:pt idx="2">
                  <c:v>4188</c:v>
                </c:pt>
                <c:pt idx="3">
                  <c:v>4434</c:v>
                </c:pt>
                <c:pt idx="4">
                  <c:v>7000</c:v>
                </c:pt>
                <c:pt idx="5">
                  <c:v>11498</c:v>
                </c:pt>
                <c:pt idx="6">
                  <c:v>9859</c:v>
                </c:pt>
                <c:pt idx="7">
                  <c:v>10932</c:v>
                </c:pt>
                <c:pt idx="8">
                  <c:v>12019</c:v>
                </c:pt>
                <c:pt idx="9">
                  <c:v>8901</c:v>
                </c:pt>
                <c:pt idx="10">
                  <c:v>25728</c:v>
                </c:pt>
                <c:pt idx="11">
                  <c:v>22911</c:v>
                </c:pt>
                <c:pt idx="12">
                  <c:v>16066</c:v>
                </c:pt>
                <c:pt idx="13">
                  <c:v>13960</c:v>
                </c:pt>
                <c:pt idx="14">
                  <c:v>10454</c:v>
                </c:pt>
                <c:pt idx="15">
                  <c:v>10914</c:v>
                </c:pt>
                <c:pt idx="16">
                  <c:v>12899</c:v>
                </c:pt>
                <c:pt idx="17">
                  <c:v>13434</c:v>
                </c:pt>
                <c:pt idx="18">
                  <c:v>11550</c:v>
                </c:pt>
                <c:pt idx="19">
                  <c:v>17907</c:v>
                </c:pt>
                <c:pt idx="20">
                  <c:v>14863</c:v>
                </c:pt>
                <c:pt idx="21">
                  <c:v>13946</c:v>
                </c:pt>
                <c:pt idx="22">
                  <c:v>14904</c:v>
                </c:pt>
                <c:pt idx="23">
                  <c:v>11474</c:v>
                </c:pt>
                <c:pt idx="24">
                  <c:v>12119</c:v>
                </c:pt>
                <c:pt idx="25">
                  <c:v>9732</c:v>
                </c:pt>
                <c:pt idx="26">
                  <c:v>14441</c:v>
                </c:pt>
                <c:pt idx="27">
                  <c:v>9707</c:v>
                </c:pt>
                <c:pt idx="28">
                  <c:v>9152</c:v>
                </c:pt>
                <c:pt idx="29">
                  <c:v>7986</c:v>
                </c:pt>
                <c:pt idx="30">
                  <c:v>14524</c:v>
                </c:pt>
                <c:pt idx="31">
                  <c:v>22613</c:v>
                </c:pt>
                <c:pt idx="32">
                  <c:v>17480</c:v>
                </c:pt>
                <c:pt idx="33">
                  <c:v>17083</c:v>
                </c:pt>
              </c:numCache>
            </c:numRef>
          </c:val>
          <c:smooth val="0"/>
          <c:extLst>
            <c:ext xmlns:c16="http://schemas.microsoft.com/office/drawing/2014/chart" uri="{C3380CC4-5D6E-409C-BE32-E72D297353CC}">
              <c16:uniqueId val="{00000002-33BD-42B3-8384-98ACF8F3F9F9}"/>
            </c:ext>
          </c:extLst>
        </c:ser>
        <c:ser>
          <c:idx val="3"/>
          <c:order val="3"/>
          <c:tx>
            <c:strRef>
              <c:f>Sheet1!$E$1</c:f>
              <c:strCache>
                <c:ptCount val="1"/>
                <c:pt idx="0">
                  <c:v>INAS NACHT</c:v>
                </c:pt>
              </c:strCache>
            </c:strRef>
          </c:tx>
          <c:spPr>
            <a:ln w="28575" cap="rnd">
              <a:solidFill>
                <a:schemeClr val="accent4"/>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Sheet1!$E$2:$E$35</c:f>
              <c:numCache>
                <c:formatCode>General</c:formatCode>
                <c:ptCount val="34"/>
                <c:pt idx="0">
                  <c:v>1090</c:v>
                </c:pt>
                <c:pt idx="1">
                  <c:v>813</c:v>
                </c:pt>
                <c:pt idx="2">
                  <c:v>679</c:v>
                </c:pt>
                <c:pt idx="3">
                  <c:v>214</c:v>
                </c:pt>
                <c:pt idx="4">
                  <c:v>158</c:v>
                </c:pt>
                <c:pt idx="5">
                  <c:v>124</c:v>
                </c:pt>
                <c:pt idx="6">
                  <c:v>262</c:v>
                </c:pt>
                <c:pt idx="7">
                  <c:v>7108</c:v>
                </c:pt>
                <c:pt idx="8">
                  <c:v>1349</c:v>
                </c:pt>
                <c:pt idx="9">
                  <c:v>17123</c:v>
                </c:pt>
                <c:pt idx="10">
                  <c:v>2719</c:v>
                </c:pt>
                <c:pt idx="11">
                  <c:v>1064</c:v>
                </c:pt>
                <c:pt idx="12">
                  <c:v>731</c:v>
                </c:pt>
                <c:pt idx="13">
                  <c:v>291</c:v>
                </c:pt>
                <c:pt idx="14">
                  <c:v>237</c:v>
                </c:pt>
                <c:pt idx="15">
                  <c:v>173</c:v>
                </c:pt>
                <c:pt idx="16">
                  <c:v>172</c:v>
                </c:pt>
                <c:pt idx="17">
                  <c:v>120</c:v>
                </c:pt>
                <c:pt idx="18">
                  <c:v>117</c:v>
                </c:pt>
                <c:pt idx="19">
                  <c:v>3412</c:v>
                </c:pt>
                <c:pt idx="20">
                  <c:v>1801</c:v>
                </c:pt>
                <c:pt idx="21">
                  <c:v>5143</c:v>
                </c:pt>
                <c:pt idx="22">
                  <c:v>1059</c:v>
                </c:pt>
                <c:pt idx="23">
                  <c:v>299</c:v>
                </c:pt>
                <c:pt idx="24">
                  <c:v>276</c:v>
                </c:pt>
                <c:pt idx="25">
                  <c:v>7613</c:v>
                </c:pt>
                <c:pt idx="26">
                  <c:v>649</c:v>
                </c:pt>
                <c:pt idx="27">
                  <c:v>8859</c:v>
                </c:pt>
                <c:pt idx="28">
                  <c:v>2079</c:v>
                </c:pt>
                <c:pt idx="29">
                  <c:v>653</c:v>
                </c:pt>
                <c:pt idx="30">
                  <c:v>5163</c:v>
                </c:pt>
                <c:pt idx="31">
                  <c:v>1085</c:v>
                </c:pt>
                <c:pt idx="32">
                  <c:v>2294</c:v>
                </c:pt>
                <c:pt idx="33">
                  <c:v>493</c:v>
                </c:pt>
              </c:numCache>
            </c:numRef>
          </c:val>
          <c:smooth val="0"/>
          <c:extLst>
            <c:ext xmlns:c16="http://schemas.microsoft.com/office/drawing/2014/chart" uri="{C3380CC4-5D6E-409C-BE32-E72D297353CC}">
              <c16:uniqueId val="{00000003-33BD-42B3-8384-98ACF8F3F9F9}"/>
            </c:ext>
          </c:extLst>
        </c:ser>
        <c:ser>
          <c:idx val="4"/>
          <c:order val="4"/>
          <c:tx>
            <c:strRef>
              <c:f>Sheet1!$F$1</c:f>
              <c:strCache>
                <c:ptCount val="1"/>
                <c:pt idx="0">
                  <c:v>NDR.de</c:v>
                </c:pt>
              </c:strCache>
            </c:strRef>
          </c:tx>
          <c:spPr>
            <a:ln w="28575" cap="rnd">
              <a:solidFill>
                <a:schemeClr val="accent5"/>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Sheet1!$F$2:$F$35</c:f>
              <c:numCache>
                <c:formatCode>General</c:formatCode>
                <c:ptCount val="34"/>
                <c:pt idx="0">
                  <c:v>10464</c:v>
                </c:pt>
                <c:pt idx="1">
                  <c:v>8411</c:v>
                </c:pt>
                <c:pt idx="2">
                  <c:v>8013</c:v>
                </c:pt>
                <c:pt idx="3">
                  <c:v>11007</c:v>
                </c:pt>
                <c:pt idx="4">
                  <c:v>14614</c:v>
                </c:pt>
                <c:pt idx="5">
                  <c:v>10525</c:v>
                </c:pt>
                <c:pt idx="6">
                  <c:v>12266</c:v>
                </c:pt>
                <c:pt idx="7">
                  <c:v>9090</c:v>
                </c:pt>
                <c:pt idx="8">
                  <c:v>6729</c:v>
                </c:pt>
                <c:pt idx="9">
                  <c:v>6647</c:v>
                </c:pt>
                <c:pt idx="10">
                  <c:v>7442</c:v>
                </c:pt>
                <c:pt idx="11">
                  <c:v>14639</c:v>
                </c:pt>
                <c:pt idx="12">
                  <c:v>11521</c:v>
                </c:pt>
                <c:pt idx="13">
                  <c:v>11368</c:v>
                </c:pt>
                <c:pt idx="14">
                  <c:v>8003</c:v>
                </c:pt>
                <c:pt idx="15">
                  <c:v>6893</c:v>
                </c:pt>
                <c:pt idx="16">
                  <c:v>10061</c:v>
                </c:pt>
                <c:pt idx="17">
                  <c:v>15464</c:v>
                </c:pt>
                <c:pt idx="18">
                  <c:v>10365</c:v>
                </c:pt>
                <c:pt idx="19">
                  <c:v>7124</c:v>
                </c:pt>
                <c:pt idx="20">
                  <c:v>16270</c:v>
                </c:pt>
                <c:pt idx="21">
                  <c:v>8015</c:v>
                </c:pt>
                <c:pt idx="22">
                  <c:v>6452</c:v>
                </c:pt>
                <c:pt idx="23">
                  <c:v>3299</c:v>
                </c:pt>
                <c:pt idx="24">
                  <c:v>3350</c:v>
                </c:pt>
                <c:pt idx="25">
                  <c:v>2164</c:v>
                </c:pt>
                <c:pt idx="26">
                  <c:v>5663</c:v>
                </c:pt>
                <c:pt idx="27">
                  <c:v>8399</c:v>
                </c:pt>
                <c:pt idx="28">
                  <c:v>5815</c:v>
                </c:pt>
                <c:pt idx="29">
                  <c:v>13393</c:v>
                </c:pt>
                <c:pt idx="30">
                  <c:v>15341</c:v>
                </c:pt>
                <c:pt idx="31">
                  <c:v>10081</c:v>
                </c:pt>
                <c:pt idx="32">
                  <c:v>10500</c:v>
                </c:pt>
                <c:pt idx="33">
                  <c:v>15066</c:v>
                </c:pt>
              </c:numCache>
            </c:numRef>
          </c:val>
          <c:smooth val="0"/>
          <c:extLst>
            <c:ext xmlns:c16="http://schemas.microsoft.com/office/drawing/2014/chart" uri="{C3380CC4-5D6E-409C-BE32-E72D297353CC}">
              <c16:uniqueId val="{00000004-33BD-42B3-8384-98ACF8F3F9F9}"/>
            </c:ext>
          </c:extLst>
        </c:ser>
        <c:ser>
          <c:idx val="5"/>
          <c:order val="5"/>
          <c:tx>
            <c:strRef>
              <c:f>Sheet1!$G$1</c:f>
              <c:strCache>
                <c:ptCount val="1"/>
                <c:pt idx="0">
                  <c:v>NDR Niedersachsen</c:v>
                </c:pt>
              </c:strCache>
            </c:strRef>
          </c:tx>
          <c:spPr>
            <a:ln w="28575" cap="rnd">
              <a:solidFill>
                <a:schemeClr val="accent6"/>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Sheet1!$G$2:$G$35</c:f>
              <c:numCache>
                <c:formatCode>General</c:formatCode>
                <c:ptCount val="34"/>
                <c:pt idx="0">
                  <c:v>32071</c:v>
                </c:pt>
                <c:pt idx="1">
                  <c:v>34441</c:v>
                </c:pt>
                <c:pt idx="2">
                  <c:v>30783</c:v>
                </c:pt>
                <c:pt idx="3">
                  <c:v>34651</c:v>
                </c:pt>
                <c:pt idx="4">
                  <c:v>37303</c:v>
                </c:pt>
                <c:pt idx="5">
                  <c:v>30533</c:v>
                </c:pt>
                <c:pt idx="6">
                  <c:v>28046</c:v>
                </c:pt>
                <c:pt idx="7">
                  <c:v>23180</c:v>
                </c:pt>
                <c:pt idx="8">
                  <c:v>20625</c:v>
                </c:pt>
                <c:pt idx="9">
                  <c:v>15514</c:v>
                </c:pt>
                <c:pt idx="10">
                  <c:v>13140</c:v>
                </c:pt>
                <c:pt idx="11">
                  <c:v>15082</c:v>
                </c:pt>
                <c:pt idx="12">
                  <c:v>15340</c:v>
                </c:pt>
                <c:pt idx="13">
                  <c:v>44284</c:v>
                </c:pt>
                <c:pt idx="14">
                  <c:v>24804</c:v>
                </c:pt>
                <c:pt idx="15">
                  <c:v>19206</c:v>
                </c:pt>
                <c:pt idx="16">
                  <c:v>21203</c:v>
                </c:pt>
                <c:pt idx="17">
                  <c:v>17529</c:v>
                </c:pt>
                <c:pt idx="18">
                  <c:v>13949</c:v>
                </c:pt>
                <c:pt idx="19">
                  <c:v>7753</c:v>
                </c:pt>
                <c:pt idx="20">
                  <c:v>6178</c:v>
                </c:pt>
                <c:pt idx="21">
                  <c:v>8247</c:v>
                </c:pt>
                <c:pt idx="22">
                  <c:v>5420</c:v>
                </c:pt>
                <c:pt idx="23">
                  <c:v>15356</c:v>
                </c:pt>
                <c:pt idx="24">
                  <c:v>9878</c:v>
                </c:pt>
                <c:pt idx="25">
                  <c:v>10812</c:v>
                </c:pt>
                <c:pt idx="26">
                  <c:v>15401</c:v>
                </c:pt>
                <c:pt idx="27">
                  <c:v>8538</c:v>
                </c:pt>
                <c:pt idx="28">
                  <c:v>10371</c:v>
                </c:pt>
                <c:pt idx="29">
                  <c:v>16436</c:v>
                </c:pt>
                <c:pt idx="30">
                  <c:v>6661</c:v>
                </c:pt>
                <c:pt idx="31">
                  <c:v>7068</c:v>
                </c:pt>
                <c:pt idx="32">
                  <c:v>7296</c:v>
                </c:pt>
                <c:pt idx="33">
                  <c:v>10655</c:v>
                </c:pt>
              </c:numCache>
            </c:numRef>
          </c:val>
          <c:smooth val="0"/>
          <c:extLst>
            <c:ext xmlns:c16="http://schemas.microsoft.com/office/drawing/2014/chart" uri="{C3380CC4-5D6E-409C-BE32-E72D297353CC}">
              <c16:uniqueId val="{00000005-33BD-42B3-8384-98ACF8F3F9F9}"/>
            </c:ext>
          </c:extLst>
        </c:ser>
        <c:ser>
          <c:idx val="6"/>
          <c:order val="6"/>
          <c:tx>
            <c:strRef>
              <c:f>Sheet1!$H$1</c:f>
              <c:strCache>
                <c:ptCount val="1"/>
                <c:pt idx="0">
                  <c:v>NDR Info</c:v>
                </c:pt>
              </c:strCache>
            </c:strRef>
          </c:tx>
          <c:spPr>
            <a:ln w="28575" cap="rnd">
              <a:solidFill>
                <a:schemeClr val="accent1">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Sheet1!$H$2:$H$35</c:f>
              <c:numCache>
                <c:formatCode>General</c:formatCode>
                <c:ptCount val="34"/>
                <c:pt idx="0">
                  <c:v>2141</c:v>
                </c:pt>
                <c:pt idx="1">
                  <c:v>1328</c:v>
                </c:pt>
                <c:pt idx="2">
                  <c:v>906</c:v>
                </c:pt>
                <c:pt idx="3">
                  <c:v>1450</c:v>
                </c:pt>
                <c:pt idx="4">
                  <c:v>1623</c:v>
                </c:pt>
                <c:pt idx="5">
                  <c:v>1552</c:v>
                </c:pt>
                <c:pt idx="6">
                  <c:v>2057</c:v>
                </c:pt>
                <c:pt idx="7">
                  <c:v>2041</c:v>
                </c:pt>
                <c:pt idx="8">
                  <c:v>1292</c:v>
                </c:pt>
                <c:pt idx="9">
                  <c:v>2414</c:v>
                </c:pt>
                <c:pt idx="10">
                  <c:v>3549</c:v>
                </c:pt>
                <c:pt idx="11">
                  <c:v>4674</c:v>
                </c:pt>
                <c:pt idx="12">
                  <c:v>3045</c:v>
                </c:pt>
                <c:pt idx="13">
                  <c:v>3028</c:v>
                </c:pt>
                <c:pt idx="14">
                  <c:v>4365</c:v>
                </c:pt>
                <c:pt idx="15">
                  <c:v>4010</c:v>
                </c:pt>
                <c:pt idx="16">
                  <c:v>3150</c:v>
                </c:pt>
                <c:pt idx="17">
                  <c:v>4645</c:v>
                </c:pt>
                <c:pt idx="18">
                  <c:v>3802</c:v>
                </c:pt>
                <c:pt idx="19">
                  <c:v>3173</c:v>
                </c:pt>
                <c:pt idx="20">
                  <c:v>2757</c:v>
                </c:pt>
                <c:pt idx="21">
                  <c:v>1466</c:v>
                </c:pt>
                <c:pt idx="22">
                  <c:v>813</c:v>
                </c:pt>
                <c:pt idx="23">
                  <c:v>1556</c:v>
                </c:pt>
                <c:pt idx="24">
                  <c:v>587</c:v>
                </c:pt>
                <c:pt idx="25">
                  <c:v>1358</c:v>
                </c:pt>
                <c:pt idx="26">
                  <c:v>1510</c:v>
                </c:pt>
                <c:pt idx="27">
                  <c:v>2202</c:v>
                </c:pt>
                <c:pt idx="28">
                  <c:v>4714</c:v>
                </c:pt>
                <c:pt idx="29">
                  <c:v>1982</c:v>
                </c:pt>
                <c:pt idx="30">
                  <c:v>872</c:v>
                </c:pt>
                <c:pt idx="31">
                  <c:v>588</c:v>
                </c:pt>
                <c:pt idx="32">
                  <c:v>2584</c:v>
                </c:pt>
                <c:pt idx="33">
                  <c:v>3072</c:v>
                </c:pt>
              </c:numCache>
            </c:numRef>
          </c:val>
          <c:smooth val="0"/>
          <c:extLst>
            <c:ext xmlns:c16="http://schemas.microsoft.com/office/drawing/2014/chart" uri="{C3380CC4-5D6E-409C-BE32-E72D297353CC}">
              <c16:uniqueId val="{00000006-33BD-42B3-8384-98ACF8F3F9F9}"/>
            </c:ext>
          </c:extLst>
        </c:ser>
        <c:ser>
          <c:idx val="7"/>
          <c:order val="7"/>
          <c:tx>
            <c:strRef>
              <c:f>Sheet1!$I$1</c:f>
              <c:strCache>
                <c:ptCount val="1"/>
                <c:pt idx="0">
                  <c:v>NDR Kultur</c:v>
                </c:pt>
              </c:strCache>
            </c:strRef>
          </c:tx>
          <c:spPr>
            <a:ln w="28575" cap="rnd">
              <a:solidFill>
                <a:schemeClr val="accent2">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Sheet1!$I$2:$I$35</c:f>
              <c:numCache>
                <c:formatCode>General</c:formatCode>
                <c:ptCount val="34"/>
                <c:pt idx="0">
                  <c:v>584</c:v>
                </c:pt>
                <c:pt idx="1">
                  <c:v>356</c:v>
                </c:pt>
                <c:pt idx="2">
                  <c:v>252</c:v>
                </c:pt>
                <c:pt idx="3">
                  <c:v>699</c:v>
                </c:pt>
                <c:pt idx="4">
                  <c:v>764</c:v>
                </c:pt>
                <c:pt idx="5">
                  <c:v>690</c:v>
                </c:pt>
                <c:pt idx="6">
                  <c:v>1307</c:v>
                </c:pt>
                <c:pt idx="7">
                  <c:v>982</c:v>
                </c:pt>
                <c:pt idx="8">
                  <c:v>280</c:v>
                </c:pt>
                <c:pt idx="9">
                  <c:v>156</c:v>
                </c:pt>
                <c:pt idx="10">
                  <c:v>241</c:v>
                </c:pt>
                <c:pt idx="11">
                  <c:v>926</c:v>
                </c:pt>
                <c:pt idx="12">
                  <c:v>1048</c:v>
                </c:pt>
                <c:pt idx="13">
                  <c:v>656</c:v>
                </c:pt>
                <c:pt idx="14">
                  <c:v>1061</c:v>
                </c:pt>
                <c:pt idx="15">
                  <c:v>783</c:v>
                </c:pt>
                <c:pt idx="16">
                  <c:v>314</c:v>
                </c:pt>
                <c:pt idx="17">
                  <c:v>1041</c:v>
                </c:pt>
                <c:pt idx="18">
                  <c:v>1086</c:v>
                </c:pt>
                <c:pt idx="19">
                  <c:v>1034</c:v>
                </c:pt>
                <c:pt idx="20">
                  <c:v>1450</c:v>
                </c:pt>
                <c:pt idx="21">
                  <c:v>693</c:v>
                </c:pt>
                <c:pt idx="22">
                  <c:v>489</c:v>
                </c:pt>
                <c:pt idx="23">
                  <c:v>404</c:v>
                </c:pt>
                <c:pt idx="24">
                  <c:v>256</c:v>
                </c:pt>
                <c:pt idx="25">
                  <c:v>547</c:v>
                </c:pt>
                <c:pt idx="26">
                  <c:v>367</c:v>
                </c:pt>
                <c:pt idx="27">
                  <c:v>457</c:v>
                </c:pt>
                <c:pt idx="28">
                  <c:v>1100</c:v>
                </c:pt>
                <c:pt idx="29">
                  <c:v>625</c:v>
                </c:pt>
                <c:pt idx="30">
                  <c:v>678</c:v>
                </c:pt>
                <c:pt idx="31">
                  <c:v>958</c:v>
                </c:pt>
                <c:pt idx="32">
                  <c:v>1216</c:v>
                </c:pt>
                <c:pt idx="33">
                  <c:v>651</c:v>
                </c:pt>
              </c:numCache>
            </c:numRef>
          </c:val>
          <c:smooth val="0"/>
          <c:extLst>
            <c:ext xmlns:c16="http://schemas.microsoft.com/office/drawing/2014/chart" uri="{C3380CC4-5D6E-409C-BE32-E72D297353CC}">
              <c16:uniqueId val="{00000007-33BD-42B3-8384-98ACF8F3F9F9}"/>
            </c:ext>
          </c:extLst>
        </c:ser>
        <c:ser>
          <c:idx val="8"/>
          <c:order val="8"/>
          <c:tx>
            <c:strRef>
              <c:f>Sheet1!$J$1</c:f>
              <c:strCache>
                <c:ptCount val="1"/>
                <c:pt idx="0">
                  <c:v>Mein Nachmittag (NDR)</c:v>
                </c:pt>
              </c:strCache>
            </c:strRef>
          </c:tx>
          <c:spPr>
            <a:ln w="28575" cap="rnd">
              <a:solidFill>
                <a:schemeClr val="accent3">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Sheet1!$J$2:$J$35</c:f>
              <c:numCache>
                <c:formatCode>General</c:formatCode>
                <c:ptCount val="34"/>
                <c:pt idx="0">
                  <c:v>1185</c:v>
                </c:pt>
                <c:pt idx="1">
                  <c:v>616</c:v>
                </c:pt>
                <c:pt idx="2">
                  <c:v>850</c:v>
                </c:pt>
                <c:pt idx="3">
                  <c:v>1905</c:v>
                </c:pt>
                <c:pt idx="4">
                  <c:v>1578</c:v>
                </c:pt>
                <c:pt idx="5">
                  <c:v>873</c:v>
                </c:pt>
                <c:pt idx="6">
                  <c:v>1424</c:v>
                </c:pt>
                <c:pt idx="7">
                  <c:v>1154</c:v>
                </c:pt>
                <c:pt idx="8">
                  <c:v>409</c:v>
                </c:pt>
                <c:pt idx="9">
                  <c:v>507</c:v>
                </c:pt>
                <c:pt idx="10">
                  <c:v>551</c:v>
                </c:pt>
                <c:pt idx="11">
                  <c:v>656</c:v>
                </c:pt>
                <c:pt idx="12">
                  <c:v>1107</c:v>
                </c:pt>
                <c:pt idx="13">
                  <c:v>1737</c:v>
                </c:pt>
                <c:pt idx="14">
                  <c:v>1704</c:v>
                </c:pt>
                <c:pt idx="15">
                  <c:v>1024</c:v>
                </c:pt>
                <c:pt idx="16">
                  <c:v>831</c:v>
                </c:pt>
                <c:pt idx="17">
                  <c:v>816</c:v>
                </c:pt>
                <c:pt idx="18">
                  <c:v>721</c:v>
                </c:pt>
                <c:pt idx="19">
                  <c:v>870</c:v>
                </c:pt>
                <c:pt idx="20">
                  <c:v>354</c:v>
                </c:pt>
                <c:pt idx="21">
                  <c:v>310</c:v>
                </c:pt>
                <c:pt idx="22">
                  <c:v>736</c:v>
                </c:pt>
                <c:pt idx="23">
                  <c:v>1071</c:v>
                </c:pt>
                <c:pt idx="24">
                  <c:v>535</c:v>
                </c:pt>
                <c:pt idx="25">
                  <c:v>368</c:v>
                </c:pt>
                <c:pt idx="26">
                  <c:v>279</c:v>
                </c:pt>
                <c:pt idx="27">
                  <c:v>342</c:v>
                </c:pt>
                <c:pt idx="28">
                  <c:v>233</c:v>
                </c:pt>
                <c:pt idx="29">
                  <c:v>327</c:v>
                </c:pt>
                <c:pt idx="30">
                  <c:v>453</c:v>
                </c:pt>
                <c:pt idx="31">
                  <c:v>213</c:v>
                </c:pt>
                <c:pt idx="32">
                  <c:v>2674</c:v>
                </c:pt>
                <c:pt idx="33">
                  <c:v>1682</c:v>
                </c:pt>
              </c:numCache>
            </c:numRef>
          </c:val>
          <c:smooth val="0"/>
          <c:extLst>
            <c:ext xmlns:c16="http://schemas.microsoft.com/office/drawing/2014/chart" uri="{C3380CC4-5D6E-409C-BE32-E72D297353CC}">
              <c16:uniqueId val="{00000008-33BD-42B3-8384-98ACF8F3F9F9}"/>
            </c:ext>
          </c:extLst>
        </c:ser>
        <c:ser>
          <c:idx val="9"/>
          <c:order val="9"/>
          <c:tx>
            <c:strRef>
              <c:f>Sheet1!$K$1</c:f>
              <c:strCache>
                <c:ptCount val="1"/>
                <c:pt idx="0">
                  <c:v>NDR Elbphilharmonie Orchester</c:v>
                </c:pt>
              </c:strCache>
            </c:strRef>
          </c:tx>
          <c:spPr>
            <a:ln w="28575" cap="rnd">
              <a:solidFill>
                <a:schemeClr val="accent4">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Sheet1!$K$2:$K$35</c:f>
              <c:numCache>
                <c:formatCode>General</c:formatCode>
                <c:ptCount val="34"/>
                <c:pt idx="0">
                  <c:v>512</c:v>
                </c:pt>
                <c:pt idx="1">
                  <c:v>730</c:v>
                </c:pt>
                <c:pt idx="2">
                  <c:v>1173</c:v>
                </c:pt>
                <c:pt idx="3">
                  <c:v>757</c:v>
                </c:pt>
                <c:pt idx="4">
                  <c:v>754</c:v>
                </c:pt>
                <c:pt idx="5">
                  <c:v>656</c:v>
                </c:pt>
                <c:pt idx="6">
                  <c:v>1079</c:v>
                </c:pt>
                <c:pt idx="7">
                  <c:v>785</c:v>
                </c:pt>
                <c:pt idx="8">
                  <c:v>555</c:v>
                </c:pt>
                <c:pt idx="9">
                  <c:v>508</c:v>
                </c:pt>
                <c:pt idx="10">
                  <c:v>173</c:v>
                </c:pt>
                <c:pt idx="11">
                  <c:v>188</c:v>
                </c:pt>
                <c:pt idx="12">
                  <c:v>588</c:v>
                </c:pt>
                <c:pt idx="13">
                  <c:v>182</c:v>
                </c:pt>
                <c:pt idx="14">
                  <c:v>144</c:v>
                </c:pt>
                <c:pt idx="15">
                  <c:v>151</c:v>
                </c:pt>
                <c:pt idx="16">
                  <c:v>649</c:v>
                </c:pt>
                <c:pt idx="17">
                  <c:v>910</c:v>
                </c:pt>
                <c:pt idx="18">
                  <c:v>1029</c:v>
                </c:pt>
                <c:pt idx="19">
                  <c:v>291</c:v>
                </c:pt>
                <c:pt idx="20">
                  <c:v>171</c:v>
                </c:pt>
                <c:pt idx="21">
                  <c:v>2681</c:v>
                </c:pt>
                <c:pt idx="22">
                  <c:v>878</c:v>
                </c:pt>
                <c:pt idx="23">
                  <c:v>977</c:v>
                </c:pt>
                <c:pt idx="24">
                  <c:v>642</c:v>
                </c:pt>
                <c:pt idx="25">
                  <c:v>319</c:v>
                </c:pt>
                <c:pt idx="26">
                  <c:v>142</c:v>
                </c:pt>
                <c:pt idx="27">
                  <c:v>130</c:v>
                </c:pt>
                <c:pt idx="28">
                  <c:v>785</c:v>
                </c:pt>
                <c:pt idx="29">
                  <c:v>272</c:v>
                </c:pt>
                <c:pt idx="30">
                  <c:v>1664</c:v>
                </c:pt>
                <c:pt idx="31">
                  <c:v>3136</c:v>
                </c:pt>
                <c:pt idx="32">
                  <c:v>503</c:v>
                </c:pt>
                <c:pt idx="33">
                  <c:v>767</c:v>
                </c:pt>
              </c:numCache>
            </c:numRef>
          </c:val>
          <c:smooth val="0"/>
          <c:extLst>
            <c:ext xmlns:c16="http://schemas.microsoft.com/office/drawing/2014/chart" uri="{C3380CC4-5D6E-409C-BE32-E72D297353CC}">
              <c16:uniqueId val="{00000009-33BD-42B3-8384-98ACF8F3F9F9}"/>
            </c:ext>
          </c:extLst>
        </c:ser>
        <c:ser>
          <c:idx val="10"/>
          <c:order val="10"/>
          <c:tx>
            <c:strRef>
              <c:f>Sheet1!$L$1</c:f>
              <c:strCache>
                <c:ptCount val="1"/>
                <c:pt idx="0">
                  <c:v>NDR Chor</c:v>
                </c:pt>
              </c:strCache>
            </c:strRef>
          </c:tx>
          <c:spPr>
            <a:ln w="28575" cap="rnd">
              <a:solidFill>
                <a:schemeClr val="accent5">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Sheet1!$L$2:$L$35</c:f>
              <c:numCache>
                <c:formatCode>General</c:formatCode>
                <c:ptCount val="34"/>
                <c:pt idx="0">
                  <c:v>59</c:v>
                </c:pt>
                <c:pt idx="1">
                  <c:v>20</c:v>
                </c:pt>
                <c:pt idx="2">
                  <c:v>23</c:v>
                </c:pt>
                <c:pt idx="3">
                  <c:v>20</c:v>
                </c:pt>
                <c:pt idx="4">
                  <c:v>7</c:v>
                </c:pt>
                <c:pt idx="5">
                  <c:v>11</c:v>
                </c:pt>
                <c:pt idx="6">
                  <c:v>3</c:v>
                </c:pt>
                <c:pt idx="7">
                  <c:v>6</c:v>
                </c:pt>
                <c:pt idx="8">
                  <c:v>7</c:v>
                </c:pt>
                <c:pt idx="9">
                  <c:v>3</c:v>
                </c:pt>
                <c:pt idx="10">
                  <c:v>21</c:v>
                </c:pt>
                <c:pt idx="11">
                  <c:v>6</c:v>
                </c:pt>
                <c:pt idx="12">
                  <c:v>4</c:v>
                </c:pt>
                <c:pt idx="13">
                  <c:v>52</c:v>
                </c:pt>
                <c:pt idx="14">
                  <c:v>54</c:v>
                </c:pt>
                <c:pt idx="15">
                  <c:v>199</c:v>
                </c:pt>
                <c:pt idx="16">
                  <c:v>116</c:v>
                </c:pt>
                <c:pt idx="17">
                  <c:v>42</c:v>
                </c:pt>
                <c:pt idx="18">
                  <c:v>465</c:v>
                </c:pt>
                <c:pt idx="19">
                  <c:v>155</c:v>
                </c:pt>
                <c:pt idx="20">
                  <c:v>111</c:v>
                </c:pt>
                <c:pt idx="21">
                  <c:v>63</c:v>
                </c:pt>
                <c:pt idx="22">
                  <c:v>26</c:v>
                </c:pt>
                <c:pt idx="23">
                  <c:v>8</c:v>
                </c:pt>
                <c:pt idx="24">
                  <c:v>2</c:v>
                </c:pt>
                <c:pt idx="25">
                  <c:v>3</c:v>
                </c:pt>
                <c:pt idx="26">
                  <c:v>7</c:v>
                </c:pt>
                <c:pt idx="27">
                  <c:v>38</c:v>
                </c:pt>
                <c:pt idx="28">
                  <c:v>26</c:v>
                </c:pt>
                <c:pt idx="29">
                  <c:v>12</c:v>
                </c:pt>
                <c:pt idx="30">
                  <c:v>6</c:v>
                </c:pt>
                <c:pt idx="31">
                  <c:v>4</c:v>
                </c:pt>
                <c:pt idx="32">
                  <c:v>3</c:v>
                </c:pt>
                <c:pt idx="33">
                  <c:v>7</c:v>
                </c:pt>
              </c:numCache>
            </c:numRef>
          </c:val>
          <c:smooth val="0"/>
          <c:extLst>
            <c:ext xmlns:c16="http://schemas.microsoft.com/office/drawing/2014/chart" uri="{C3380CC4-5D6E-409C-BE32-E72D297353CC}">
              <c16:uniqueId val="{0000000A-33BD-42B3-8384-98ACF8F3F9F9}"/>
            </c:ext>
          </c:extLst>
        </c:ser>
        <c:ser>
          <c:idx val="11"/>
          <c:order val="11"/>
          <c:tx>
            <c:strRef>
              <c:f>Sheet1!$M$1</c:f>
              <c:strCache>
                <c:ptCount val="1"/>
                <c:pt idx="0">
                  <c:v>Tietjen und Bommes</c:v>
                </c:pt>
              </c:strCache>
            </c:strRef>
          </c:tx>
          <c:spPr>
            <a:ln w="28575" cap="rnd">
              <a:solidFill>
                <a:schemeClr val="accent6">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Sheet1!$M$2:$M$35</c:f>
              <c:numCache>
                <c:formatCode>General</c:formatCode>
                <c:ptCount val="34"/>
                <c:pt idx="0">
                  <c:v>163</c:v>
                </c:pt>
                <c:pt idx="1">
                  <c:v>310</c:v>
                </c:pt>
                <c:pt idx="2">
                  <c:v>312</c:v>
                </c:pt>
                <c:pt idx="3">
                  <c:v>650</c:v>
                </c:pt>
                <c:pt idx="4">
                  <c:v>509</c:v>
                </c:pt>
                <c:pt idx="5">
                  <c:v>681</c:v>
                </c:pt>
                <c:pt idx="6">
                  <c:v>719</c:v>
                </c:pt>
                <c:pt idx="7">
                  <c:v>1068</c:v>
                </c:pt>
                <c:pt idx="8">
                  <c:v>900</c:v>
                </c:pt>
                <c:pt idx="9">
                  <c:v>1180</c:v>
                </c:pt>
                <c:pt idx="10">
                  <c:v>1491</c:v>
                </c:pt>
                <c:pt idx="11">
                  <c:v>702</c:v>
                </c:pt>
                <c:pt idx="12">
                  <c:v>709</c:v>
                </c:pt>
                <c:pt idx="13">
                  <c:v>1061</c:v>
                </c:pt>
                <c:pt idx="14">
                  <c:v>1251</c:v>
                </c:pt>
                <c:pt idx="15">
                  <c:v>2912</c:v>
                </c:pt>
                <c:pt idx="16">
                  <c:v>5348</c:v>
                </c:pt>
                <c:pt idx="17">
                  <c:v>4578</c:v>
                </c:pt>
                <c:pt idx="18">
                  <c:v>2637</c:v>
                </c:pt>
                <c:pt idx="19">
                  <c:v>2855</c:v>
                </c:pt>
                <c:pt idx="20">
                  <c:v>3197</c:v>
                </c:pt>
                <c:pt idx="21">
                  <c:v>5377</c:v>
                </c:pt>
                <c:pt idx="22">
                  <c:v>4324</c:v>
                </c:pt>
                <c:pt idx="23">
                  <c:v>2170</c:v>
                </c:pt>
                <c:pt idx="24">
                  <c:v>1619</c:v>
                </c:pt>
                <c:pt idx="25">
                  <c:v>1668</c:v>
                </c:pt>
                <c:pt idx="26">
                  <c:v>1119</c:v>
                </c:pt>
                <c:pt idx="27">
                  <c:v>1634</c:v>
                </c:pt>
                <c:pt idx="28">
                  <c:v>1828</c:v>
                </c:pt>
                <c:pt idx="29">
                  <c:v>1282</c:v>
                </c:pt>
                <c:pt idx="30">
                  <c:v>1432</c:v>
                </c:pt>
                <c:pt idx="31">
                  <c:v>2057</c:v>
                </c:pt>
                <c:pt idx="32">
                  <c:v>1430</c:v>
                </c:pt>
                <c:pt idx="33">
                  <c:v>1221</c:v>
                </c:pt>
              </c:numCache>
            </c:numRef>
          </c:val>
          <c:smooth val="0"/>
          <c:extLst>
            <c:ext xmlns:c16="http://schemas.microsoft.com/office/drawing/2014/chart" uri="{C3380CC4-5D6E-409C-BE32-E72D297353CC}">
              <c16:uniqueId val="{0000000B-33BD-42B3-8384-98ACF8F3F9F9}"/>
            </c:ext>
          </c:extLst>
        </c:ser>
        <c:ser>
          <c:idx val="12"/>
          <c:order val="12"/>
          <c:tx>
            <c:strRef>
              <c:f>Sheet1!$N$1</c:f>
              <c:strCache>
                <c:ptCount val="1"/>
                <c:pt idx="0">
                  <c:v>NDR Talk Show</c:v>
                </c:pt>
              </c:strCache>
            </c:strRef>
          </c:tx>
          <c:spPr>
            <a:ln w="28575" cap="rnd">
              <a:solidFill>
                <a:schemeClr val="accent1">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Sheet1!$N$2:$N$35</c:f>
              <c:numCache>
                <c:formatCode>General</c:formatCode>
                <c:ptCount val="34"/>
                <c:pt idx="0">
                  <c:v>3900</c:v>
                </c:pt>
                <c:pt idx="1">
                  <c:v>3566</c:v>
                </c:pt>
                <c:pt idx="2">
                  <c:v>4127</c:v>
                </c:pt>
                <c:pt idx="3">
                  <c:v>3439</c:v>
                </c:pt>
                <c:pt idx="4">
                  <c:v>8054</c:v>
                </c:pt>
                <c:pt idx="5">
                  <c:v>7498</c:v>
                </c:pt>
                <c:pt idx="6">
                  <c:v>5799</c:v>
                </c:pt>
                <c:pt idx="7">
                  <c:v>8117</c:v>
                </c:pt>
                <c:pt idx="8">
                  <c:v>7434</c:v>
                </c:pt>
                <c:pt idx="9">
                  <c:v>8460</c:v>
                </c:pt>
                <c:pt idx="10">
                  <c:v>8566</c:v>
                </c:pt>
                <c:pt idx="11">
                  <c:v>9882</c:v>
                </c:pt>
                <c:pt idx="12">
                  <c:v>8194</c:v>
                </c:pt>
                <c:pt idx="13">
                  <c:v>10246</c:v>
                </c:pt>
                <c:pt idx="14">
                  <c:v>14745</c:v>
                </c:pt>
                <c:pt idx="15">
                  <c:v>11345</c:v>
                </c:pt>
                <c:pt idx="16">
                  <c:v>18441</c:v>
                </c:pt>
                <c:pt idx="17">
                  <c:v>25396</c:v>
                </c:pt>
                <c:pt idx="18">
                  <c:v>26630</c:v>
                </c:pt>
                <c:pt idx="19">
                  <c:v>30712</c:v>
                </c:pt>
                <c:pt idx="20">
                  <c:v>33983</c:v>
                </c:pt>
                <c:pt idx="21">
                  <c:v>34252</c:v>
                </c:pt>
                <c:pt idx="22">
                  <c:v>26825</c:v>
                </c:pt>
                <c:pt idx="23">
                  <c:v>15874</c:v>
                </c:pt>
                <c:pt idx="24">
                  <c:v>13461</c:v>
                </c:pt>
                <c:pt idx="25">
                  <c:v>15986</c:v>
                </c:pt>
                <c:pt idx="26">
                  <c:v>10472</c:v>
                </c:pt>
                <c:pt idx="27">
                  <c:v>8656</c:v>
                </c:pt>
                <c:pt idx="28">
                  <c:v>8300</c:v>
                </c:pt>
                <c:pt idx="29">
                  <c:v>11460</c:v>
                </c:pt>
                <c:pt idx="30">
                  <c:v>6361</c:v>
                </c:pt>
                <c:pt idx="31">
                  <c:v>5467</c:v>
                </c:pt>
                <c:pt idx="32">
                  <c:v>3304</c:v>
                </c:pt>
                <c:pt idx="33">
                  <c:v>5431</c:v>
                </c:pt>
              </c:numCache>
            </c:numRef>
          </c:val>
          <c:smooth val="0"/>
          <c:extLst>
            <c:ext xmlns:c16="http://schemas.microsoft.com/office/drawing/2014/chart" uri="{C3380CC4-5D6E-409C-BE32-E72D297353CC}">
              <c16:uniqueId val="{0000000C-33BD-42B3-8384-98ACF8F3F9F9}"/>
            </c:ext>
          </c:extLst>
        </c:ser>
        <c:ser>
          <c:idx val="13"/>
          <c:order val="13"/>
          <c:tx>
            <c:strRef>
              <c:f>Sheet1!$O$1</c:f>
              <c:strCache>
                <c:ptCount val="1"/>
                <c:pt idx="0">
                  <c:v>Kuhlage und Hardeland</c:v>
                </c:pt>
              </c:strCache>
            </c:strRef>
          </c:tx>
          <c:spPr>
            <a:ln w="28575" cap="rnd">
              <a:solidFill>
                <a:schemeClr val="accent2">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Sheet1!$O$2:$O$35</c:f>
              <c:numCache>
                <c:formatCode>General</c:formatCode>
                <c:ptCount val="34"/>
                <c:pt idx="0">
                  <c:v>5430</c:v>
                </c:pt>
                <c:pt idx="1">
                  <c:v>1320</c:v>
                </c:pt>
                <c:pt idx="2">
                  <c:v>4025</c:v>
                </c:pt>
                <c:pt idx="3">
                  <c:v>2276</c:v>
                </c:pt>
                <c:pt idx="4">
                  <c:v>1704</c:v>
                </c:pt>
                <c:pt idx="5">
                  <c:v>1048</c:v>
                </c:pt>
                <c:pt idx="6">
                  <c:v>720</c:v>
                </c:pt>
                <c:pt idx="7">
                  <c:v>609</c:v>
                </c:pt>
                <c:pt idx="8">
                  <c:v>1001</c:v>
                </c:pt>
                <c:pt idx="9">
                  <c:v>1956</c:v>
                </c:pt>
                <c:pt idx="10">
                  <c:v>1068</c:v>
                </c:pt>
                <c:pt idx="11">
                  <c:v>1412</c:v>
                </c:pt>
                <c:pt idx="12">
                  <c:v>893</c:v>
                </c:pt>
                <c:pt idx="13">
                  <c:v>3802</c:v>
                </c:pt>
                <c:pt idx="14">
                  <c:v>2231</c:v>
                </c:pt>
                <c:pt idx="15">
                  <c:v>1231</c:v>
                </c:pt>
                <c:pt idx="16">
                  <c:v>2019</c:v>
                </c:pt>
                <c:pt idx="17">
                  <c:v>1063</c:v>
                </c:pt>
                <c:pt idx="18">
                  <c:v>1059</c:v>
                </c:pt>
                <c:pt idx="19">
                  <c:v>1150</c:v>
                </c:pt>
                <c:pt idx="20">
                  <c:v>2470</c:v>
                </c:pt>
                <c:pt idx="21">
                  <c:v>4135</c:v>
                </c:pt>
                <c:pt idx="22">
                  <c:v>988</c:v>
                </c:pt>
                <c:pt idx="23">
                  <c:v>1178</c:v>
                </c:pt>
                <c:pt idx="24">
                  <c:v>451</c:v>
                </c:pt>
                <c:pt idx="25">
                  <c:v>280</c:v>
                </c:pt>
                <c:pt idx="26">
                  <c:v>244</c:v>
                </c:pt>
                <c:pt idx="27">
                  <c:v>453</c:v>
                </c:pt>
                <c:pt idx="28">
                  <c:v>348</c:v>
                </c:pt>
                <c:pt idx="29">
                  <c:v>312</c:v>
                </c:pt>
                <c:pt idx="30">
                  <c:v>309</c:v>
                </c:pt>
                <c:pt idx="31">
                  <c:v>233</c:v>
                </c:pt>
                <c:pt idx="32">
                  <c:v>329</c:v>
                </c:pt>
                <c:pt idx="33">
                  <c:v>392</c:v>
                </c:pt>
              </c:numCache>
            </c:numRef>
          </c:val>
          <c:smooth val="0"/>
          <c:extLst>
            <c:ext xmlns:c16="http://schemas.microsoft.com/office/drawing/2014/chart" uri="{C3380CC4-5D6E-409C-BE32-E72D297353CC}">
              <c16:uniqueId val="{0000000D-33BD-42B3-8384-98ACF8F3F9F9}"/>
            </c:ext>
          </c:extLst>
        </c:ser>
        <c:ser>
          <c:idx val="14"/>
          <c:order val="14"/>
          <c:tx>
            <c:strRef>
              <c:f>Sheet1!$P$1</c:f>
              <c:strCache>
                <c:ptCount val="1"/>
                <c:pt idx="0">
                  <c:v>NDR barrierefrei</c:v>
                </c:pt>
              </c:strCache>
            </c:strRef>
          </c:tx>
          <c:spPr>
            <a:ln w="28575" cap="rnd">
              <a:solidFill>
                <a:schemeClr val="accent3">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Sheet1!$P$2:$P$35</c:f>
              <c:numCache>
                <c:formatCode>General</c:formatCode>
                <c:ptCount val="34"/>
                <c:pt idx="0">
                  <c:v>1</c:v>
                </c:pt>
                <c:pt idx="1">
                  <c:v>1</c:v>
                </c:pt>
                <c:pt idx="2">
                  <c:v>0</c:v>
                </c:pt>
                <c:pt idx="3">
                  <c:v>0</c:v>
                </c:pt>
                <c:pt idx="4">
                  <c:v>1</c:v>
                </c:pt>
                <c:pt idx="5">
                  <c:v>2</c:v>
                </c:pt>
                <c:pt idx="6">
                  <c:v>1</c:v>
                </c:pt>
                <c:pt idx="7">
                  <c:v>0</c:v>
                </c:pt>
                <c:pt idx="8">
                  <c:v>0</c:v>
                </c:pt>
                <c:pt idx="9">
                  <c:v>0</c:v>
                </c:pt>
                <c:pt idx="10">
                  <c:v>1</c:v>
                </c:pt>
                <c:pt idx="11">
                  <c:v>1</c:v>
                </c:pt>
                <c:pt idx="12">
                  <c:v>2</c:v>
                </c:pt>
                <c:pt idx="13">
                  <c:v>2</c:v>
                </c:pt>
                <c:pt idx="14">
                  <c:v>2</c:v>
                </c:pt>
                <c:pt idx="15">
                  <c:v>1</c:v>
                </c:pt>
                <c:pt idx="16">
                  <c:v>2</c:v>
                </c:pt>
                <c:pt idx="17">
                  <c:v>1</c:v>
                </c:pt>
                <c:pt idx="18">
                  <c:v>9</c:v>
                </c:pt>
                <c:pt idx="19">
                  <c:v>3</c:v>
                </c:pt>
                <c:pt idx="20">
                  <c:v>2</c:v>
                </c:pt>
                <c:pt idx="21">
                  <c:v>0</c:v>
                </c:pt>
                <c:pt idx="22">
                  <c:v>0</c:v>
                </c:pt>
                <c:pt idx="23">
                  <c:v>2</c:v>
                </c:pt>
                <c:pt idx="24">
                  <c:v>0</c:v>
                </c:pt>
                <c:pt idx="25">
                  <c:v>0</c:v>
                </c:pt>
                <c:pt idx="26">
                  <c:v>55</c:v>
                </c:pt>
                <c:pt idx="27">
                  <c:v>6</c:v>
                </c:pt>
                <c:pt idx="28">
                  <c:v>6</c:v>
                </c:pt>
                <c:pt idx="29">
                  <c:v>5</c:v>
                </c:pt>
                <c:pt idx="30">
                  <c:v>1</c:v>
                </c:pt>
                <c:pt idx="31">
                  <c:v>1</c:v>
                </c:pt>
                <c:pt idx="32">
                  <c:v>8</c:v>
                </c:pt>
                <c:pt idx="33">
                  <c:v>7</c:v>
                </c:pt>
              </c:numCache>
            </c:numRef>
          </c:val>
          <c:smooth val="0"/>
          <c:extLst>
            <c:ext xmlns:c16="http://schemas.microsoft.com/office/drawing/2014/chart" uri="{C3380CC4-5D6E-409C-BE32-E72D297353CC}">
              <c16:uniqueId val="{0000000E-33BD-42B3-8384-98ACF8F3F9F9}"/>
            </c:ext>
          </c:extLst>
        </c:ser>
        <c:ser>
          <c:idx val="15"/>
          <c:order val="15"/>
          <c:tx>
            <c:strRef>
              <c:f>Sheet1!$Q$1</c:f>
              <c:strCache>
                <c:ptCount val="1"/>
                <c:pt idx="0">
                  <c:v>NDR Sport</c:v>
                </c:pt>
              </c:strCache>
            </c:strRef>
          </c:tx>
          <c:spPr>
            <a:ln w="28575" cap="rnd">
              <a:solidFill>
                <a:schemeClr val="accent4">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Sheet1!$Q$2:$Q$35</c:f>
              <c:numCache>
                <c:formatCode>General</c:formatCode>
                <c:ptCount val="34"/>
                <c:pt idx="0">
                  <c:v>2487</c:v>
                </c:pt>
                <c:pt idx="1">
                  <c:v>2950</c:v>
                </c:pt>
                <c:pt idx="2">
                  <c:v>2648</c:v>
                </c:pt>
                <c:pt idx="3">
                  <c:v>1456</c:v>
                </c:pt>
                <c:pt idx="4">
                  <c:v>3913</c:v>
                </c:pt>
                <c:pt idx="5">
                  <c:v>1967</c:v>
                </c:pt>
                <c:pt idx="6">
                  <c:v>1505</c:v>
                </c:pt>
                <c:pt idx="7">
                  <c:v>3708</c:v>
                </c:pt>
                <c:pt idx="8">
                  <c:v>1677</c:v>
                </c:pt>
                <c:pt idx="9">
                  <c:v>2113</c:v>
                </c:pt>
                <c:pt idx="10">
                  <c:v>2161</c:v>
                </c:pt>
                <c:pt idx="11">
                  <c:v>1518</c:v>
                </c:pt>
                <c:pt idx="12">
                  <c:v>1076</c:v>
                </c:pt>
                <c:pt idx="13">
                  <c:v>757</c:v>
                </c:pt>
                <c:pt idx="14">
                  <c:v>3397</c:v>
                </c:pt>
                <c:pt idx="15">
                  <c:v>1693</c:v>
                </c:pt>
                <c:pt idx="16">
                  <c:v>1813</c:v>
                </c:pt>
                <c:pt idx="17">
                  <c:v>3131</c:v>
                </c:pt>
                <c:pt idx="18">
                  <c:v>5600</c:v>
                </c:pt>
                <c:pt idx="19">
                  <c:v>2141</c:v>
                </c:pt>
                <c:pt idx="20">
                  <c:v>61234</c:v>
                </c:pt>
                <c:pt idx="21">
                  <c:v>15695</c:v>
                </c:pt>
                <c:pt idx="22">
                  <c:v>5152</c:v>
                </c:pt>
                <c:pt idx="23">
                  <c:v>3099</c:v>
                </c:pt>
                <c:pt idx="24">
                  <c:v>2130</c:v>
                </c:pt>
                <c:pt idx="25">
                  <c:v>975</c:v>
                </c:pt>
                <c:pt idx="26">
                  <c:v>1872</c:v>
                </c:pt>
                <c:pt idx="27">
                  <c:v>849</c:v>
                </c:pt>
                <c:pt idx="28">
                  <c:v>589</c:v>
                </c:pt>
                <c:pt idx="29">
                  <c:v>291</c:v>
                </c:pt>
                <c:pt idx="30">
                  <c:v>631</c:v>
                </c:pt>
                <c:pt idx="31">
                  <c:v>1131</c:v>
                </c:pt>
                <c:pt idx="32">
                  <c:v>237</c:v>
                </c:pt>
                <c:pt idx="33">
                  <c:v>760</c:v>
                </c:pt>
              </c:numCache>
            </c:numRef>
          </c:val>
          <c:smooth val="0"/>
          <c:extLst>
            <c:ext xmlns:c16="http://schemas.microsoft.com/office/drawing/2014/chart" uri="{C3380CC4-5D6E-409C-BE32-E72D297353CC}">
              <c16:uniqueId val="{0000000F-33BD-42B3-8384-98ACF8F3F9F9}"/>
            </c:ext>
          </c:extLst>
        </c:ser>
        <c:ser>
          <c:idx val="16"/>
          <c:order val="16"/>
          <c:tx>
            <c:strRef>
              <c:f>Sheet1!$R$1</c:f>
              <c:strCache>
                <c:ptCount val="1"/>
                <c:pt idx="0">
                  <c:v>Weltbilder</c:v>
                </c:pt>
              </c:strCache>
            </c:strRef>
          </c:tx>
          <c:spPr>
            <a:ln w="28575" cap="rnd">
              <a:solidFill>
                <a:schemeClr val="accent5">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Sheet1!$R$2:$R$35</c:f>
              <c:numCache>
                <c:formatCode>General</c:formatCode>
                <c:ptCount val="34"/>
                <c:pt idx="0">
                  <c:v>463</c:v>
                </c:pt>
                <c:pt idx="1">
                  <c:v>219</c:v>
                </c:pt>
                <c:pt idx="2">
                  <c:v>315</c:v>
                </c:pt>
                <c:pt idx="3">
                  <c:v>495</c:v>
                </c:pt>
                <c:pt idx="4">
                  <c:v>199</c:v>
                </c:pt>
                <c:pt idx="5">
                  <c:v>456</c:v>
                </c:pt>
                <c:pt idx="6">
                  <c:v>371</c:v>
                </c:pt>
                <c:pt idx="7">
                  <c:v>116</c:v>
                </c:pt>
                <c:pt idx="8">
                  <c:v>82</c:v>
                </c:pt>
                <c:pt idx="9">
                  <c:v>206</c:v>
                </c:pt>
                <c:pt idx="10">
                  <c:v>535</c:v>
                </c:pt>
                <c:pt idx="11">
                  <c:v>1068</c:v>
                </c:pt>
                <c:pt idx="12">
                  <c:v>697</c:v>
                </c:pt>
                <c:pt idx="13">
                  <c:v>844</c:v>
                </c:pt>
                <c:pt idx="14">
                  <c:v>1967</c:v>
                </c:pt>
                <c:pt idx="15">
                  <c:v>1664</c:v>
                </c:pt>
                <c:pt idx="16">
                  <c:v>1124</c:v>
                </c:pt>
                <c:pt idx="17">
                  <c:v>601</c:v>
                </c:pt>
                <c:pt idx="18">
                  <c:v>609</c:v>
                </c:pt>
                <c:pt idx="19">
                  <c:v>1166</c:v>
                </c:pt>
                <c:pt idx="20">
                  <c:v>346</c:v>
                </c:pt>
                <c:pt idx="21">
                  <c:v>153</c:v>
                </c:pt>
                <c:pt idx="22">
                  <c:v>148</c:v>
                </c:pt>
                <c:pt idx="23">
                  <c:v>122</c:v>
                </c:pt>
                <c:pt idx="24">
                  <c:v>413</c:v>
                </c:pt>
                <c:pt idx="25">
                  <c:v>1164</c:v>
                </c:pt>
                <c:pt idx="26">
                  <c:v>506</c:v>
                </c:pt>
                <c:pt idx="27">
                  <c:v>759</c:v>
                </c:pt>
                <c:pt idx="28">
                  <c:v>743</c:v>
                </c:pt>
                <c:pt idx="29">
                  <c:v>377</c:v>
                </c:pt>
                <c:pt idx="30">
                  <c:v>788</c:v>
                </c:pt>
                <c:pt idx="31">
                  <c:v>1718</c:v>
                </c:pt>
                <c:pt idx="32">
                  <c:v>2398</c:v>
                </c:pt>
                <c:pt idx="33">
                  <c:v>2294</c:v>
                </c:pt>
              </c:numCache>
            </c:numRef>
          </c:val>
          <c:smooth val="0"/>
          <c:extLst>
            <c:ext xmlns:c16="http://schemas.microsoft.com/office/drawing/2014/chart" uri="{C3380CC4-5D6E-409C-BE32-E72D297353CC}">
              <c16:uniqueId val="{00000010-33BD-42B3-8384-98ACF8F3F9F9}"/>
            </c:ext>
          </c:extLst>
        </c:ser>
        <c:ser>
          <c:idx val="17"/>
          <c:order val="17"/>
          <c:tx>
            <c:strRef>
              <c:f>Sheet1!$S$1</c:f>
              <c:strCache>
                <c:ptCount val="1"/>
                <c:pt idx="0">
                  <c:v>Sesamstrasse</c:v>
                </c:pt>
              </c:strCache>
            </c:strRef>
          </c:tx>
          <c:spPr>
            <a:ln w="28575" cap="rnd">
              <a:solidFill>
                <a:schemeClr val="accent6">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Sheet1!$S$2:$S$35</c:f>
              <c:numCache>
                <c:formatCode>General</c:formatCode>
                <c:ptCount val="34"/>
                <c:pt idx="0">
                  <c:v>322</c:v>
                </c:pt>
                <c:pt idx="1">
                  <c:v>412</c:v>
                </c:pt>
                <c:pt idx="2">
                  <c:v>461</c:v>
                </c:pt>
                <c:pt idx="3">
                  <c:v>303</c:v>
                </c:pt>
                <c:pt idx="4">
                  <c:v>466</c:v>
                </c:pt>
                <c:pt idx="5">
                  <c:v>1200</c:v>
                </c:pt>
                <c:pt idx="6">
                  <c:v>709</c:v>
                </c:pt>
                <c:pt idx="7">
                  <c:v>9866</c:v>
                </c:pt>
                <c:pt idx="8">
                  <c:v>6825</c:v>
                </c:pt>
                <c:pt idx="9">
                  <c:v>4135</c:v>
                </c:pt>
                <c:pt idx="10">
                  <c:v>3739</c:v>
                </c:pt>
                <c:pt idx="11">
                  <c:v>2444</c:v>
                </c:pt>
                <c:pt idx="12">
                  <c:v>2141</c:v>
                </c:pt>
                <c:pt idx="13">
                  <c:v>1432</c:v>
                </c:pt>
                <c:pt idx="14">
                  <c:v>710</c:v>
                </c:pt>
                <c:pt idx="15">
                  <c:v>724</c:v>
                </c:pt>
                <c:pt idx="16">
                  <c:v>611</c:v>
                </c:pt>
                <c:pt idx="17">
                  <c:v>483</c:v>
                </c:pt>
                <c:pt idx="18">
                  <c:v>361</c:v>
                </c:pt>
                <c:pt idx="19">
                  <c:v>398</c:v>
                </c:pt>
                <c:pt idx="20">
                  <c:v>366</c:v>
                </c:pt>
                <c:pt idx="21">
                  <c:v>738</c:v>
                </c:pt>
                <c:pt idx="22">
                  <c:v>789</c:v>
                </c:pt>
                <c:pt idx="23">
                  <c:v>479</c:v>
                </c:pt>
                <c:pt idx="24">
                  <c:v>328</c:v>
                </c:pt>
                <c:pt idx="25">
                  <c:v>573</c:v>
                </c:pt>
                <c:pt idx="26">
                  <c:v>285</c:v>
                </c:pt>
                <c:pt idx="27">
                  <c:v>252</c:v>
                </c:pt>
                <c:pt idx="28">
                  <c:v>352</c:v>
                </c:pt>
                <c:pt idx="29">
                  <c:v>1953</c:v>
                </c:pt>
                <c:pt idx="30">
                  <c:v>4267</c:v>
                </c:pt>
                <c:pt idx="31">
                  <c:v>2556</c:v>
                </c:pt>
                <c:pt idx="32">
                  <c:v>1279</c:v>
                </c:pt>
                <c:pt idx="33">
                  <c:v>1010</c:v>
                </c:pt>
              </c:numCache>
            </c:numRef>
          </c:val>
          <c:smooth val="0"/>
          <c:extLst>
            <c:ext xmlns:c16="http://schemas.microsoft.com/office/drawing/2014/chart" uri="{C3380CC4-5D6E-409C-BE32-E72D297353CC}">
              <c16:uniqueId val="{00000011-33BD-42B3-8384-98ACF8F3F9F9}"/>
            </c:ext>
          </c:extLst>
        </c:ser>
        <c:ser>
          <c:idx val="18"/>
          <c:order val="18"/>
          <c:tx>
            <c:strRef>
              <c:f>Sheet1!$T$1</c:f>
              <c:strCache>
                <c:ptCount val="1"/>
                <c:pt idx="0">
                  <c:v>NDR Mecklenburg-Vorpommern</c:v>
                </c:pt>
              </c:strCache>
            </c:strRef>
          </c:tx>
          <c:spPr>
            <a:ln w="28575" cap="rnd">
              <a:solidFill>
                <a:schemeClr val="accent1">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Sheet1!$T$2:$T$35</c:f>
              <c:numCache>
                <c:formatCode>General</c:formatCode>
                <c:ptCount val="34"/>
                <c:pt idx="0">
                  <c:v>3216</c:v>
                </c:pt>
                <c:pt idx="1">
                  <c:v>2811</c:v>
                </c:pt>
                <c:pt idx="2">
                  <c:v>3001</c:v>
                </c:pt>
                <c:pt idx="3">
                  <c:v>3407</c:v>
                </c:pt>
                <c:pt idx="4">
                  <c:v>5672</c:v>
                </c:pt>
                <c:pt idx="5">
                  <c:v>5303</c:v>
                </c:pt>
                <c:pt idx="6">
                  <c:v>4764</c:v>
                </c:pt>
                <c:pt idx="7">
                  <c:v>10190</c:v>
                </c:pt>
                <c:pt idx="8">
                  <c:v>4532</c:v>
                </c:pt>
                <c:pt idx="9">
                  <c:v>3764</c:v>
                </c:pt>
                <c:pt idx="10">
                  <c:v>5176</c:v>
                </c:pt>
                <c:pt idx="11">
                  <c:v>4219</c:v>
                </c:pt>
                <c:pt idx="12">
                  <c:v>10659</c:v>
                </c:pt>
                <c:pt idx="13">
                  <c:v>5384</c:v>
                </c:pt>
                <c:pt idx="14">
                  <c:v>3934</c:v>
                </c:pt>
                <c:pt idx="15">
                  <c:v>4219</c:v>
                </c:pt>
                <c:pt idx="16">
                  <c:v>5695</c:v>
                </c:pt>
                <c:pt idx="17">
                  <c:v>4523</c:v>
                </c:pt>
                <c:pt idx="18">
                  <c:v>3726</c:v>
                </c:pt>
                <c:pt idx="19">
                  <c:v>3714</c:v>
                </c:pt>
                <c:pt idx="20">
                  <c:v>3211</c:v>
                </c:pt>
                <c:pt idx="21">
                  <c:v>5298</c:v>
                </c:pt>
                <c:pt idx="22">
                  <c:v>3538</c:v>
                </c:pt>
                <c:pt idx="23">
                  <c:v>2612</c:v>
                </c:pt>
                <c:pt idx="24">
                  <c:v>2591</c:v>
                </c:pt>
                <c:pt idx="25">
                  <c:v>2933</c:v>
                </c:pt>
                <c:pt idx="26">
                  <c:v>2467</c:v>
                </c:pt>
                <c:pt idx="27">
                  <c:v>3136</c:v>
                </c:pt>
                <c:pt idx="28">
                  <c:v>2634</c:v>
                </c:pt>
                <c:pt idx="29">
                  <c:v>2734</c:v>
                </c:pt>
                <c:pt idx="30">
                  <c:v>2216</c:v>
                </c:pt>
                <c:pt idx="31">
                  <c:v>1661</c:v>
                </c:pt>
                <c:pt idx="32">
                  <c:v>2363</c:v>
                </c:pt>
                <c:pt idx="33">
                  <c:v>1923</c:v>
                </c:pt>
              </c:numCache>
            </c:numRef>
          </c:val>
          <c:smooth val="0"/>
          <c:extLst>
            <c:ext xmlns:c16="http://schemas.microsoft.com/office/drawing/2014/chart" uri="{C3380CC4-5D6E-409C-BE32-E72D297353CC}">
              <c16:uniqueId val="{00000012-33BD-42B3-8384-98ACF8F3F9F9}"/>
            </c:ext>
          </c:extLst>
        </c:ser>
        <c:ser>
          <c:idx val="19"/>
          <c:order val="19"/>
          <c:tx>
            <c:strRef>
              <c:f>Sheet1!$U$1</c:f>
              <c:strCache>
                <c:ptCount val="1"/>
                <c:pt idx="0">
                  <c:v>NDR Hamburg</c:v>
                </c:pt>
              </c:strCache>
            </c:strRef>
          </c:tx>
          <c:spPr>
            <a:ln w="28575" cap="rnd">
              <a:solidFill>
                <a:schemeClr val="accent2">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Sheet1!$U$2:$U$35</c:f>
              <c:numCache>
                <c:formatCode>General</c:formatCode>
                <c:ptCount val="34"/>
                <c:pt idx="0">
                  <c:v>3081</c:v>
                </c:pt>
                <c:pt idx="1">
                  <c:v>2389</c:v>
                </c:pt>
                <c:pt idx="2">
                  <c:v>1784</c:v>
                </c:pt>
                <c:pt idx="3">
                  <c:v>2090</c:v>
                </c:pt>
                <c:pt idx="4">
                  <c:v>3927</c:v>
                </c:pt>
                <c:pt idx="5">
                  <c:v>3847</c:v>
                </c:pt>
                <c:pt idx="6">
                  <c:v>3164</c:v>
                </c:pt>
                <c:pt idx="7">
                  <c:v>1768</c:v>
                </c:pt>
                <c:pt idx="8">
                  <c:v>1938</c:v>
                </c:pt>
                <c:pt idx="9">
                  <c:v>1378</c:v>
                </c:pt>
                <c:pt idx="10">
                  <c:v>2202</c:v>
                </c:pt>
                <c:pt idx="11">
                  <c:v>1368</c:v>
                </c:pt>
                <c:pt idx="12">
                  <c:v>950</c:v>
                </c:pt>
                <c:pt idx="13">
                  <c:v>6147</c:v>
                </c:pt>
                <c:pt idx="14">
                  <c:v>3001</c:v>
                </c:pt>
                <c:pt idx="15">
                  <c:v>3840</c:v>
                </c:pt>
                <c:pt idx="16">
                  <c:v>4523</c:v>
                </c:pt>
                <c:pt idx="17">
                  <c:v>3001</c:v>
                </c:pt>
                <c:pt idx="18">
                  <c:v>3642</c:v>
                </c:pt>
                <c:pt idx="19">
                  <c:v>11971</c:v>
                </c:pt>
                <c:pt idx="20">
                  <c:v>36665</c:v>
                </c:pt>
                <c:pt idx="21">
                  <c:v>9830</c:v>
                </c:pt>
                <c:pt idx="22">
                  <c:v>7297</c:v>
                </c:pt>
                <c:pt idx="23">
                  <c:v>4219</c:v>
                </c:pt>
                <c:pt idx="24">
                  <c:v>1768</c:v>
                </c:pt>
                <c:pt idx="25">
                  <c:v>2279</c:v>
                </c:pt>
                <c:pt idx="26">
                  <c:v>2545</c:v>
                </c:pt>
                <c:pt idx="27">
                  <c:v>1897</c:v>
                </c:pt>
                <c:pt idx="28">
                  <c:v>806</c:v>
                </c:pt>
                <c:pt idx="29">
                  <c:v>2207</c:v>
                </c:pt>
                <c:pt idx="30">
                  <c:v>3391</c:v>
                </c:pt>
                <c:pt idx="31">
                  <c:v>3350</c:v>
                </c:pt>
                <c:pt idx="32">
                  <c:v>5179</c:v>
                </c:pt>
                <c:pt idx="33">
                  <c:v>3090</c:v>
                </c:pt>
              </c:numCache>
            </c:numRef>
          </c:val>
          <c:smooth val="0"/>
          <c:extLst>
            <c:ext xmlns:c16="http://schemas.microsoft.com/office/drawing/2014/chart" uri="{C3380CC4-5D6E-409C-BE32-E72D297353CC}">
              <c16:uniqueId val="{00000013-33BD-42B3-8384-98ACF8F3F9F9}"/>
            </c:ext>
          </c:extLst>
        </c:ser>
        <c:ser>
          <c:idx val="20"/>
          <c:order val="20"/>
          <c:tx>
            <c:strRef>
              <c:f>Sheet1!$V$1</c:f>
              <c:strCache>
                <c:ptCount val="1"/>
                <c:pt idx="0">
                  <c:v>NDR Schleswig-Holstein</c:v>
                </c:pt>
              </c:strCache>
            </c:strRef>
          </c:tx>
          <c:spPr>
            <a:ln w="28575" cap="rnd">
              <a:solidFill>
                <a:schemeClr val="accent3">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Sheet1!$V$2:$V$35</c:f>
              <c:numCache>
                <c:formatCode>General</c:formatCode>
                <c:ptCount val="34"/>
                <c:pt idx="0">
                  <c:v>4120</c:v>
                </c:pt>
                <c:pt idx="1">
                  <c:v>3948</c:v>
                </c:pt>
                <c:pt idx="2">
                  <c:v>2427</c:v>
                </c:pt>
                <c:pt idx="3">
                  <c:v>2199</c:v>
                </c:pt>
                <c:pt idx="4">
                  <c:v>1677</c:v>
                </c:pt>
                <c:pt idx="5">
                  <c:v>2871</c:v>
                </c:pt>
                <c:pt idx="6">
                  <c:v>3340</c:v>
                </c:pt>
                <c:pt idx="7">
                  <c:v>2942</c:v>
                </c:pt>
                <c:pt idx="8">
                  <c:v>2363</c:v>
                </c:pt>
                <c:pt idx="9">
                  <c:v>3117</c:v>
                </c:pt>
                <c:pt idx="10">
                  <c:v>2765</c:v>
                </c:pt>
                <c:pt idx="11">
                  <c:v>2942</c:v>
                </c:pt>
                <c:pt idx="12">
                  <c:v>2068</c:v>
                </c:pt>
                <c:pt idx="13">
                  <c:v>3726</c:v>
                </c:pt>
                <c:pt idx="14">
                  <c:v>2514</c:v>
                </c:pt>
                <c:pt idx="15">
                  <c:v>1977</c:v>
                </c:pt>
                <c:pt idx="16">
                  <c:v>1956</c:v>
                </c:pt>
                <c:pt idx="17">
                  <c:v>1003</c:v>
                </c:pt>
                <c:pt idx="18">
                  <c:v>3072</c:v>
                </c:pt>
                <c:pt idx="19">
                  <c:v>2132</c:v>
                </c:pt>
                <c:pt idx="20">
                  <c:v>2444</c:v>
                </c:pt>
                <c:pt idx="21">
                  <c:v>1456</c:v>
                </c:pt>
                <c:pt idx="22">
                  <c:v>1855</c:v>
                </c:pt>
                <c:pt idx="23">
                  <c:v>1368</c:v>
                </c:pt>
                <c:pt idx="24">
                  <c:v>621</c:v>
                </c:pt>
                <c:pt idx="25">
                  <c:v>1014</c:v>
                </c:pt>
                <c:pt idx="26">
                  <c:v>3783</c:v>
                </c:pt>
                <c:pt idx="27">
                  <c:v>3566</c:v>
                </c:pt>
                <c:pt idx="28">
                  <c:v>3572</c:v>
                </c:pt>
                <c:pt idx="29">
                  <c:v>2954</c:v>
                </c:pt>
                <c:pt idx="30">
                  <c:v>3360</c:v>
                </c:pt>
                <c:pt idx="31">
                  <c:v>4957</c:v>
                </c:pt>
                <c:pt idx="32">
                  <c:v>2405</c:v>
                </c:pt>
                <c:pt idx="33">
                  <c:v>3067</c:v>
                </c:pt>
              </c:numCache>
            </c:numRef>
          </c:val>
          <c:smooth val="0"/>
          <c:extLst>
            <c:ext xmlns:c16="http://schemas.microsoft.com/office/drawing/2014/chart" uri="{C3380CC4-5D6E-409C-BE32-E72D297353CC}">
              <c16:uniqueId val="{00000014-33BD-42B3-8384-98ACF8F3F9F9}"/>
            </c:ext>
          </c:extLst>
        </c:ser>
        <c:ser>
          <c:idx val="21"/>
          <c:order val="21"/>
          <c:tx>
            <c:strRef>
              <c:f>Sheet1!$W$1</c:f>
              <c:strCache>
                <c:ptCount val="1"/>
                <c:pt idx="0">
                  <c:v>Panorama</c:v>
                </c:pt>
              </c:strCache>
            </c:strRef>
          </c:tx>
          <c:spPr>
            <a:ln w="28575" cap="rnd">
              <a:solidFill>
                <a:schemeClr val="accent4">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Sheet1!$W$2:$W$35</c:f>
              <c:numCache>
                <c:formatCode>General</c:formatCode>
                <c:ptCount val="34"/>
                <c:pt idx="0">
                  <c:v>13146</c:v>
                </c:pt>
                <c:pt idx="1">
                  <c:v>11630</c:v>
                </c:pt>
                <c:pt idx="2">
                  <c:v>17466</c:v>
                </c:pt>
                <c:pt idx="3">
                  <c:v>16518</c:v>
                </c:pt>
                <c:pt idx="4">
                  <c:v>11502</c:v>
                </c:pt>
                <c:pt idx="5">
                  <c:v>10612</c:v>
                </c:pt>
                <c:pt idx="6">
                  <c:v>11078</c:v>
                </c:pt>
                <c:pt idx="7">
                  <c:v>9488</c:v>
                </c:pt>
                <c:pt idx="8">
                  <c:v>7412</c:v>
                </c:pt>
                <c:pt idx="9">
                  <c:v>7793</c:v>
                </c:pt>
                <c:pt idx="10">
                  <c:v>4487</c:v>
                </c:pt>
                <c:pt idx="11">
                  <c:v>16577</c:v>
                </c:pt>
                <c:pt idx="12">
                  <c:v>16685</c:v>
                </c:pt>
                <c:pt idx="13">
                  <c:v>42992</c:v>
                </c:pt>
                <c:pt idx="14">
                  <c:v>36369</c:v>
                </c:pt>
                <c:pt idx="15">
                  <c:v>27032</c:v>
                </c:pt>
                <c:pt idx="16">
                  <c:v>13489</c:v>
                </c:pt>
                <c:pt idx="17">
                  <c:v>10178</c:v>
                </c:pt>
                <c:pt idx="18">
                  <c:v>8170</c:v>
                </c:pt>
                <c:pt idx="19">
                  <c:v>62106</c:v>
                </c:pt>
                <c:pt idx="20">
                  <c:v>22740</c:v>
                </c:pt>
                <c:pt idx="21">
                  <c:v>10855</c:v>
                </c:pt>
                <c:pt idx="22">
                  <c:v>9914</c:v>
                </c:pt>
                <c:pt idx="23">
                  <c:v>5712</c:v>
                </c:pt>
                <c:pt idx="24">
                  <c:v>2892</c:v>
                </c:pt>
                <c:pt idx="25">
                  <c:v>2298</c:v>
                </c:pt>
                <c:pt idx="26">
                  <c:v>1775</c:v>
                </c:pt>
                <c:pt idx="27">
                  <c:v>2738</c:v>
                </c:pt>
                <c:pt idx="28">
                  <c:v>1347</c:v>
                </c:pt>
                <c:pt idx="29">
                  <c:v>920</c:v>
                </c:pt>
                <c:pt idx="30">
                  <c:v>3154</c:v>
                </c:pt>
                <c:pt idx="31">
                  <c:v>1279</c:v>
                </c:pt>
                <c:pt idx="32">
                  <c:v>5130</c:v>
                </c:pt>
                <c:pt idx="33">
                  <c:v>4075</c:v>
                </c:pt>
              </c:numCache>
            </c:numRef>
          </c:val>
          <c:smooth val="0"/>
          <c:extLst>
            <c:ext xmlns:c16="http://schemas.microsoft.com/office/drawing/2014/chart" uri="{C3380CC4-5D6E-409C-BE32-E72D297353CC}">
              <c16:uniqueId val="{00000015-33BD-42B3-8384-98ACF8F3F9F9}"/>
            </c:ext>
          </c:extLst>
        </c:ser>
        <c:ser>
          <c:idx val="22"/>
          <c:order val="22"/>
          <c:tx>
            <c:strRef>
              <c:f>Sheet1!$X$1</c:f>
              <c:strCache>
                <c:ptCount val="1"/>
                <c:pt idx="0">
                  <c:v>Extra 3</c:v>
                </c:pt>
              </c:strCache>
            </c:strRef>
          </c:tx>
          <c:spPr>
            <a:ln w="28575" cap="rnd">
              <a:solidFill>
                <a:schemeClr val="accent5">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Sheet1!$X$2:$X$35</c:f>
              <c:numCache>
                <c:formatCode>General</c:formatCode>
                <c:ptCount val="34"/>
                <c:pt idx="0">
                  <c:v>105980</c:v>
                </c:pt>
                <c:pt idx="1">
                  <c:v>125009</c:v>
                </c:pt>
                <c:pt idx="2">
                  <c:v>111111</c:v>
                </c:pt>
                <c:pt idx="3">
                  <c:v>78457</c:v>
                </c:pt>
                <c:pt idx="4">
                  <c:v>52929</c:v>
                </c:pt>
                <c:pt idx="5">
                  <c:v>126652</c:v>
                </c:pt>
                <c:pt idx="6">
                  <c:v>147690</c:v>
                </c:pt>
                <c:pt idx="7">
                  <c:v>122054</c:v>
                </c:pt>
                <c:pt idx="8">
                  <c:v>162705</c:v>
                </c:pt>
                <c:pt idx="9">
                  <c:v>130375</c:v>
                </c:pt>
                <c:pt idx="10">
                  <c:v>151398</c:v>
                </c:pt>
                <c:pt idx="11">
                  <c:v>147293</c:v>
                </c:pt>
                <c:pt idx="12">
                  <c:v>173614</c:v>
                </c:pt>
                <c:pt idx="13">
                  <c:v>83347</c:v>
                </c:pt>
                <c:pt idx="14">
                  <c:v>94694</c:v>
                </c:pt>
                <c:pt idx="15">
                  <c:v>91807</c:v>
                </c:pt>
                <c:pt idx="16">
                  <c:v>47777</c:v>
                </c:pt>
                <c:pt idx="17">
                  <c:v>157181</c:v>
                </c:pt>
                <c:pt idx="18">
                  <c:v>174201</c:v>
                </c:pt>
                <c:pt idx="19">
                  <c:v>137152</c:v>
                </c:pt>
                <c:pt idx="20">
                  <c:v>156074</c:v>
                </c:pt>
                <c:pt idx="21">
                  <c:v>152600</c:v>
                </c:pt>
                <c:pt idx="22">
                  <c:v>131358</c:v>
                </c:pt>
                <c:pt idx="23">
                  <c:v>144178</c:v>
                </c:pt>
                <c:pt idx="24">
                  <c:v>107384</c:v>
                </c:pt>
                <c:pt idx="25">
                  <c:v>108099</c:v>
                </c:pt>
                <c:pt idx="26">
                  <c:v>129973</c:v>
                </c:pt>
                <c:pt idx="27">
                  <c:v>135705</c:v>
                </c:pt>
                <c:pt idx="28">
                  <c:v>102648</c:v>
                </c:pt>
                <c:pt idx="29">
                  <c:v>136852</c:v>
                </c:pt>
                <c:pt idx="30">
                  <c:v>88804</c:v>
                </c:pt>
                <c:pt idx="31">
                  <c:v>91620</c:v>
                </c:pt>
                <c:pt idx="32">
                  <c:v>105122</c:v>
                </c:pt>
                <c:pt idx="33">
                  <c:v>71766</c:v>
                </c:pt>
              </c:numCache>
            </c:numRef>
          </c:val>
          <c:smooth val="0"/>
          <c:extLst>
            <c:ext xmlns:c16="http://schemas.microsoft.com/office/drawing/2014/chart" uri="{C3380CC4-5D6E-409C-BE32-E72D297353CC}">
              <c16:uniqueId val="{00000016-33BD-42B3-8384-98ACF8F3F9F9}"/>
            </c:ext>
          </c:extLst>
        </c:ser>
        <c:ser>
          <c:idx val="23"/>
          <c:order val="23"/>
          <c:tx>
            <c:strRef>
              <c:f>Sheet1!$Y$1</c:f>
              <c:strCache>
                <c:ptCount val="1"/>
                <c:pt idx="0">
                  <c:v>Rute raus, der Spaß beginnt</c:v>
                </c:pt>
              </c:strCache>
            </c:strRef>
          </c:tx>
          <c:spPr>
            <a:ln w="28575" cap="rnd">
              <a:solidFill>
                <a:schemeClr val="accent6">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Sheet1!$Y$2:$Y$35</c:f>
              <c:numCache>
                <c:formatCode>General</c:formatCode>
                <c:ptCount val="34"/>
                <c:pt idx="0">
                  <c:v>287</c:v>
                </c:pt>
                <c:pt idx="1">
                  <c:v>72</c:v>
                </c:pt>
                <c:pt idx="2">
                  <c:v>38</c:v>
                </c:pt>
                <c:pt idx="3">
                  <c:v>19</c:v>
                </c:pt>
                <c:pt idx="4">
                  <c:v>14</c:v>
                </c:pt>
                <c:pt idx="5">
                  <c:v>601</c:v>
                </c:pt>
                <c:pt idx="6">
                  <c:v>397</c:v>
                </c:pt>
                <c:pt idx="7">
                  <c:v>6568</c:v>
                </c:pt>
                <c:pt idx="8">
                  <c:v>1641</c:v>
                </c:pt>
                <c:pt idx="9">
                  <c:v>457</c:v>
                </c:pt>
                <c:pt idx="10">
                  <c:v>296</c:v>
                </c:pt>
                <c:pt idx="11">
                  <c:v>822</c:v>
                </c:pt>
                <c:pt idx="12">
                  <c:v>6738</c:v>
                </c:pt>
                <c:pt idx="13">
                  <c:v>826</c:v>
                </c:pt>
                <c:pt idx="14">
                  <c:v>1021</c:v>
                </c:pt>
                <c:pt idx="15">
                  <c:v>567</c:v>
                </c:pt>
                <c:pt idx="16">
                  <c:v>112</c:v>
                </c:pt>
                <c:pt idx="17">
                  <c:v>42</c:v>
                </c:pt>
                <c:pt idx="18">
                  <c:v>18</c:v>
                </c:pt>
                <c:pt idx="19">
                  <c:v>465</c:v>
                </c:pt>
                <c:pt idx="20">
                  <c:v>278</c:v>
                </c:pt>
                <c:pt idx="21">
                  <c:v>819</c:v>
                </c:pt>
                <c:pt idx="22">
                  <c:v>142</c:v>
                </c:pt>
                <c:pt idx="23">
                  <c:v>56</c:v>
                </c:pt>
                <c:pt idx="24">
                  <c:v>49</c:v>
                </c:pt>
                <c:pt idx="25">
                  <c:v>850</c:v>
                </c:pt>
                <c:pt idx="26">
                  <c:v>119</c:v>
                </c:pt>
                <c:pt idx="27">
                  <c:v>791</c:v>
                </c:pt>
                <c:pt idx="28">
                  <c:v>122</c:v>
                </c:pt>
                <c:pt idx="29">
                  <c:v>59</c:v>
                </c:pt>
                <c:pt idx="30">
                  <c:v>630</c:v>
                </c:pt>
                <c:pt idx="31">
                  <c:v>242</c:v>
                </c:pt>
                <c:pt idx="32">
                  <c:v>56</c:v>
                </c:pt>
                <c:pt idx="33">
                  <c:v>34</c:v>
                </c:pt>
              </c:numCache>
            </c:numRef>
          </c:val>
          <c:smooth val="0"/>
          <c:extLst>
            <c:ext xmlns:c16="http://schemas.microsoft.com/office/drawing/2014/chart" uri="{C3380CC4-5D6E-409C-BE32-E72D297353CC}">
              <c16:uniqueId val="{00000017-33BD-42B3-8384-98ACF8F3F9F9}"/>
            </c:ext>
          </c:extLst>
        </c:ser>
        <c:ser>
          <c:idx val="24"/>
          <c:order val="24"/>
          <c:tx>
            <c:strRef>
              <c:f>Sheet1!$Z$1</c:f>
              <c:strCache>
                <c:ptCount val="1"/>
                <c:pt idx="0">
                  <c:v>NDR Doku</c:v>
                </c:pt>
              </c:strCache>
            </c:strRef>
          </c:tx>
          <c:spPr>
            <a:ln w="28575" cap="rnd">
              <a:solidFill>
                <a:schemeClr val="accent1">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Sheet1!$Z$2:$Z$35</c:f>
              <c:numCache>
                <c:formatCode>General</c:formatCode>
                <c:ptCount val="34"/>
                <c:pt idx="0">
                  <c:v>2431</c:v>
                </c:pt>
                <c:pt idx="1">
                  <c:v>1044</c:v>
                </c:pt>
                <c:pt idx="2">
                  <c:v>678</c:v>
                </c:pt>
                <c:pt idx="3">
                  <c:v>638</c:v>
                </c:pt>
                <c:pt idx="4">
                  <c:v>585</c:v>
                </c:pt>
                <c:pt idx="5">
                  <c:v>817</c:v>
                </c:pt>
                <c:pt idx="6">
                  <c:v>1006</c:v>
                </c:pt>
                <c:pt idx="7">
                  <c:v>931</c:v>
                </c:pt>
                <c:pt idx="8">
                  <c:v>1046</c:v>
                </c:pt>
                <c:pt idx="9">
                  <c:v>268</c:v>
                </c:pt>
                <c:pt idx="10">
                  <c:v>1039</c:v>
                </c:pt>
                <c:pt idx="11">
                  <c:v>3954</c:v>
                </c:pt>
                <c:pt idx="12">
                  <c:v>1725</c:v>
                </c:pt>
                <c:pt idx="13">
                  <c:v>910</c:v>
                </c:pt>
                <c:pt idx="14">
                  <c:v>456</c:v>
                </c:pt>
                <c:pt idx="15">
                  <c:v>220</c:v>
                </c:pt>
                <c:pt idx="16">
                  <c:v>404</c:v>
                </c:pt>
                <c:pt idx="17">
                  <c:v>697</c:v>
                </c:pt>
                <c:pt idx="18">
                  <c:v>624</c:v>
                </c:pt>
                <c:pt idx="19">
                  <c:v>293</c:v>
                </c:pt>
                <c:pt idx="20">
                  <c:v>371</c:v>
                </c:pt>
                <c:pt idx="21">
                  <c:v>690</c:v>
                </c:pt>
                <c:pt idx="22">
                  <c:v>217</c:v>
                </c:pt>
                <c:pt idx="23">
                  <c:v>480</c:v>
                </c:pt>
                <c:pt idx="24">
                  <c:v>448</c:v>
                </c:pt>
                <c:pt idx="25">
                  <c:v>283</c:v>
                </c:pt>
                <c:pt idx="26">
                  <c:v>493</c:v>
                </c:pt>
                <c:pt idx="27">
                  <c:v>593</c:v>
                </c:pt>
                <c:pt idx="28">
                  <c:v>459</c:v>
                </c:pt>
                <c:pt idx="29">
                  <c:v>511</c:v>
                </c:pt>
                <c:pt idx="30">
                  <c:v>138</c:v>
                </c:pt>
                <c:pt idx="31">
                  <c:v>103</c:v>
                </c:pt>
                <c:pt idx="32">
                  <c:v>61</c:v>
                </c:pt>
                <c:pt idx="33">
                  <c:v>224</c:v>
                </c:pt>
              </c:numCache>
            </c:numRef>
          </c:val>
          <c:smooth val="0"/>
          <c:extLst>
            <c:ext xmlns:c16="http://schemas.microsoft.com/office/drawing/2014/chart" uri="{C3380CC4-5D6E-409C-BE32-E72D297353CC}">
              <c16:uniqueId val="{00000018-33BD-42B3-8384-98ACF8F3F9F9}"/>
            </c:ext>
          </c:extLst>
        </c:ser>
        <c:ser>
          <c:idx val="25"/>
          <c:order val="25"/>
          <c:tx>
            <c:strRef>
              <c:f>Sheet1!$AA$1</c:f>
              <c:strCache>
                <c:ptCount val="1"/>
                <c:pt idx="0">
                  <c:v>Neues aus Büttenwarder</c:v>
                </c:pt>
              </c:strCache>
            </c:strRef>
          </c:tx>
          <c:spPr>
            <a:ln w="28575" cap="rnd">
              <a:solidFill>
                <a:schemeClr val="accent2">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Sheet1!$AA$2:$AA$35</c:f>
              <c:numCache>
                <c:formatCode>General</c:formatCode>
                <c:ptCount val="34"/>
                <c:pt idx="0">
                  <c:v>1110</c:v>
                </c:pt>
                <c:pt idx="1">
                  <c:v>234</c:v>
                </c:pt>
                <c:pt idx="2">
                  <c:v>2099</c:v>
                </c:pt>
                <c:pt idx="3">
                  <c:v>3961</c:v>
                </c:pt>
                <c:pt idx="4">
                  <c:v>5925</c:v>
                </c:pt>
                <c:pt idx="5">
                  <c:v>4017</c:v>
                </c:pt>
                <c:pt idx="6">
                  <c:v>2942</c:v>
                </c:pt>
                <c:pt idx="7">
                  <c:v>1595</c:v>
                </c:pt>
                <c:pt idx="8">
                  <c:v>751</c:v>
                </c:pt>
                <c:pt idx="9">
                  <c:v>1655</c:v>
                </c:pt>
                <c:pt idx="10">
                  <c:v>1159</c:v>
                </c:pt>
                <c:pt idx="11">
                  <c:v>5247</c:v>
                </c:pt>
                <c:pt idx="12">
                  <c:v>2573</c:v>
                </c:pt>
                <c:pt idx="13">
                  <c:v>4391</c:v>
                </c:pt>
                <c:pt idx="14">
                  <c:v>3757</c:v>
                </c:pt>
                <c:pt idx="15">
                  <c:v>2896</c:v>
                </c:pt>
                <c:pt idx="16">
                  <c:v>2347</c:v>
                </c:pt>
                <c:pt idx="17">
                  <c:v>918</c:v>
                </c:pt>
                <c:pt idx="18">
                  <c:v>1789</c:v>
                </c:pt>
                <c:pt idx="19">
                  <c:v>2161</c:v>
                </c:pt>
                <c:pt idx="20">
                  <c:v>1297</c:v>
                </c:pt>
                <c:pt idx="21">
                  <c:v>2222</c:v>
                </c:pt>
                <c:pt idx="22">
                  <c:v>2178</c:v>
                </c:pt>
                <c:pt idx="23">
                  <c:v>9225</c:v>
                </c:pt>
                <c:pt idx="24">
                  <c:v>5753</c:v>
                </c:pt>
                <c:pt idx="25">
                  <c:v>4127</c:v>
                </c:pt>
                <c:pt idx="26">
                  <c:v>3549</c:v>
                </c:pt>
                <c:pt idx="27">
                  <c:v>3094</c:v>
                </c:pt>
                <c:pt idx="28">
                  <c:v>2216</c:v>
                </c:pt>
                <c:pt idx="29">
                  <c:v>1522</c:v>
                </c:pt>
                <c:pt idx="30">
                  <c:v>5499</c:v>
                </c:pt>
                <c:pt idx="31">
                  <c:v>6165</c:v>
                </c:pt>
                <c:pt idx="32">
                  <c:v>3391</c:v>
                </c:pt>
                <c:pt idx="33">
                  <c:v>2444</c:v>
                </c:pt>
              </c:numCache>
            </c:numRef>
          </c:val>
          <c:smooth val="0"/>
          <c:extLst>
            <c:ext xmlns:c16="http://schemas.microsoft.com/office/drawing/2014/chart" uri="{C3380CC4-5D6E-409C-BE32-E72D297353CC}">
              <c16:uniqueId val="{00000019-33BD-42B3-8384-98ACF8F3F9F9}"/>
            </c:ext>
          </c:extLst>
        </c:ser>
        <c:ser>
          <c:idx val="26"/>
          <c:order val="26"/>
          <c:tx>
            <c:strRef>
              <c:f>Sheet1!$AB$1</c:f>
              <c:strCache>
                <c:ptCount val="1"/>
                <c:pt idx="0">
                  <c:v>Zapp - Das Medienmagazin</c:v>
                </c:pt>
              </c:strCache>
            </c:strRef>
          </c:tx>
          <c:spPr>
            <a:ln w="28575" cap="rnd">
              <a:solidFill>
                <a:schemeClr val="accent3">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Sheet1!$AB$2:$AB$35</c:f>
              <c:numCache>
                <c:formatCode>General</c:formatCode>
                <c:ptCount val="34"/>
                <c:pt idx="0">
                  <c:v>950</c:v>
                </c:pt>
                <c:pt idx="1">
                  <c:v>441</c:v>
                </c:pt>
                <c:pt idx="2">
                  <c:v>1273</c:v>
                </c:pt>
                <c:pt idx="3">
                  <c:v>497</c:v>
                </c:pt>
                <c:pt idx="4">
                  <c:v>646</c:v>
                </c:pt>
                <c:pt idx="5">
                  <c:v>3732</c:v>
                </c:pt>
                <c:pt idx="6">
                  <c:v>1364</c:v>
                </c:pt>
                <c:pt idx="7">
                  <c:v>293</c:v>
                </c:pt>
                <c:pt idx="8">
                  <c:v>159</c:v>
                </c:pt>
                <c:pt idx="9">
                  <c:v>1275</c:v>
                </c:pt>
                <c:pt idx="10">
                  <c:v>337</c:v>
                </c:pt>
                <c:pt idx="11">
                  <c:v>194</c:v>
                </c:pt>
                <c:pt idx="12">
                  <c:v>293</c:v>
                </c:pt>
                <c:pt idx="13">
                  <c:v>546</c:v>
                </c:pt>
                <c:pt idx="14">
                  <c:v>324</c:v>
                </c:pt>
                <c:pt idx="15">
                  <c:v>119</c:v>
                </c:pt>
                <c:pt idx="16">
                  <c:v>118</c:v>
                </c:pt>
                <c:pt idx="17">
                  <c:v>642</c:v>
                </c:pt>
                <c:pt idx="18">
                  <c:v>176</c:v>
                </c:pt>
                <c:pt idx="19">
                  <c:v>1282</c:v>
                </c:pt>
                <c:pt idx="20">
                  <c:v>17724</c:v>
                </c:pt>
                <c:pt idx="21">
                  <c:v>7390</c:v>
                </c:pt>
                <c:pt idx="22">
                  <c:v>3187</c:v>
                </c:pt>
                <c:pt idx="23">
                  <c:v>1214</c:v>
                </c:pt>
                <c:pt idx="24">
                  <c:v>1779</c:v>
                </c:pt>
                <c:pt idx="25">
                  <c:v>966</c:v>
                </c:pt>
                <c:pt idx="26">
                  <c:v>303</c:v>
                </c:pt>
                <c:pt idx="27">
                  <c:v>1897</c:v>
                </c:pt>
                <c:pt idx="28">
                  <c:v>1074</c:v>
                </c:pt>
                <c:pt idx="29">
                  <c:v>801</c:v>
                </c:pt>
                <c:pt idx="30">
                  <c:v>798</c:v>
                </c:pt>
                <c:pt idx="31">
                  <c:v>1646</c:v>
                </c:pt>
                <c:pt idx="32">
                  <c:v>1716</c:v>
                </c:pt>
                <c:pt idx="33">
                  <c:v>484</c:v>
                </c:pt>
              </c:numCache>
            </c:numRef>
          </c:val>
          <c:smooth val="0"/>
          <c:extLst>
            <c:ext xmlns:c16="http://schemas.microsoft.com/office/drawing/2014/chart" uri="{C3380CC4-5D6E-409C-BE32-E72D297353CC}">
              <c16:uniqueId val="{0000001A-33BD-42B3-8384-98ACF8F3F9F9}"/>
            </c:ext>
          </c:extLst>
        </c:ser>
        <c:ser>
          <c:idx val="27"/>
          <c:order val="27"/>
          <c:tx>
            <c:strRef>
              <c:f>Sheet1!$AC$1</c:f>
              <c:strCache>
                <c:ptCount val="1"/>
                <c:pt idx="0">
                  <c:v>Kulturjournal</c:v>
                </c:pt>
              </c:strCache>
            </c:strRef>
          </c:tx>
          <c:spPr>
            <a:ln w="28575" cap="rnd">
              <a:solidFill>
                <a:schemeClr val="accent4">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Sheet1!$AC$2:$AC$35</c:f>
              <c:numCache>
                <c:formatCode>General</c:formatCode>
                <c:ptCount val="34"/>
                <c:pt idx="0">
                  <c:v>1107</c:v>
                </c:pt>
                <c:pt idx="1">
                  <c:v>1580</c:v>
                </c:pt>
                <c:pt idx="2">
                  <c:v>820</c:v>
                </c:pt>
                <c:pt idx="3">
                  <c:v>872</c:v>
                </c:pt>
                <c:pt idx="4">
                  <c:v>2765</c:v>
                </c:pt>
                <c:pt idx="5">
                  <c:v>2954</c:v>
                </c:pt>
                <c:pt idx="6">
                  <c:v>1586</c:v>
                </c:pt>
                <c:pt idx="7">
                  <c:v>1355</c:v>
                </c:pt>
                <c:pt idx="8">
                  <c:v>1372</c:v>
                </c:pt>
                <c:pt idx="9">
                  <c:v>1178</c:v>
                </c:pt>
                <c:pt idx="10">
                  <c:v>537</c:v>
                </c:pt>
                <c:pt idx="11">
                  <c:v>438</c:v>
                </c:pt>
                <c:pt idx="12">
                  <c:v>350</c:v>
                </c:pt>
                <c:pt idx="13">
                  <c:v>665</c:v>
                </c:pt>
                <c:pt idx="14">
                  <c:v>587</c:v>
                </c:pt>
                <c:pt idx="15">
                  <c:v>438</c:v>
                </c:pt>
                <c:pt idx="16">
                  <c:v>201</c:v>
                </c:pt>
                <c:pt idx="17">
                  <c:v>314</c:v>
                </c:pt>
                <c:pt idx="18">
                  <c:v>269</c:v>
                </c:pt>
                <c:pt idx="19">
                  <c:v>433</c:v>
                </c:pt>
                <c:pt idx="20">
                  <c:v>327</c:v>
                </c:pt>
                <c:pt idx="21">
                  <c:v>197</c:v>
                </c:pt>
                <c:pt idx="22">
                  <c:v>105</c:v>
                </c:pt>
                <c:pt idx="23">
                  <c:v>36</c:v>
                </c:pt>
                <c:pt idx="24">
                  <c:v>31</c:v>
                </c:pt>
                <c:pt idx="25">
                  <c:v>18</c:v>
                </c:pt>
                <c:pt idx="26">
                  <c:v>11</c:v>
                </c:pt>
                <c:pt idx="27">
                  <c:v>21</c:v>
                </c:pt>
                <c:pt idx="28">
                  <c:v>13</c:v>
                </c:pt>
                <c:pt idx="29">
                  <c:v>12</c:v>
                </c:pt>
                <c:pt idx="30">
                  <c:v>68</c:v>
                </c:pt>
                <c:pt idx="31">
                  <c:v>23</c:v>
                </c:pt>
                <c:pt idx="32">
                  <c:v>158</c:v>
                </c:pt>
                <c:pt idx="33">
                  <c:v>107</c:v>
                </c:pt>
              </c:numCache>
            </c:numRef>
          </c:val>
          <c:smooth val="0"/>
          <c:extLst>
            <c:ext xmlns:c16="http://schemas.microsoft.com/office/drawing/2014/chart" uri="{C3380CC4-5D6E-409C-BE32-E72D297353CC}">
              <c16:uniqueId val="{0000001B-33BD-42B3-8384-98ACF8F3F9F9}"/>
            </c:ext>
          </c:extLst>
        </c:ser>
        <c:ser>
          <c:idx val="28"/>
          <c:order val="28"/>
          <c:tx>
            <c:strRef>
              <c:f>Sheet1!$AD$1</c:f>
              <c:strCache>
                <c:ptCount val="1"/>
                <c:pt idx="0">
                  <c:v>Wir sind die Freeses</c:v>
                </c:pt>
              </c:strCache>
            </c:strRef>
          </c:tx>
          <c:spPr>
            <a:ln w="28575" cap="rnd">
              <a:solidFill>
                <a:schemeClr val="accent5">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Sheet1!$AD$2:$AD$35</c:f>
              <c:numCache>
                <c:formatCode>General</c:formatCode>
                <c:ptCount val="34"/>
                <c:pt idx="0">
                  <c:v>3197</c:v>
                </c:pt>
                <c:pt idx="1">
                  <c:v>685</c:v>
                </c:pt>
                <c:pt idx="2">
                  <c:v>832</c:v>
                </c:pt>
                <c:pt idx="3">
                  <c:v>1693</c:v>
                </c:pt>
                <c:pt idx="4">
                  <c:v>2088</c:v>
                </c:pt>
                <c:pt idx="5">
                  <c:v>2484</c:v>
                </c:pt>
                <c:pt idx="6">
                  <c:v>4734</c:v>
                </c:pt>
                <c:pt idx="7">
                  <c:v>3802</c:v>
                </c:pt>
                <c:pt idx="8">
                  <c:v>847</c:v>
                </c:pt>
                <c:pt idx="9">
                  <c:v>1021</c:v>
                </c:pt>
                <c:pt idx="10">
                  <c:v>2511</c:v>
                </c:pt>
                <c:pt idx="11">
                  <c:v>2538</c:v>
                </c:pt>
                <c:pt idx="12">
                  <c:v>2175</c:v>
                </c:pt>
                <c:pt idx="13">
                  <c:v>2937</c:v>
                </c:pt>
                <c:pt idx="14">
                  <c:v>2715</c:v>
                </c:pt>
                <c:pt idx="15">
                  <c:v>623</c:v>
                </c:pt>
                <c:pt idx="16">
                  <c:v>1828</c:v>
                </c:pt>
                <c:pt idx="17">
                  <c:v>2366</c:v>
                </c:pt>
                <c:pt idx="18">
                  <c:v>3299</c:v>
                </c:pt>
                <c:pt idx="19">
                  <c:v>3050</c:v>
                </c:pt>
                <c:pt idx="20">
                  <c:v>4365</c:v>
                </c:pt>
                <c:pt idx="21">
                  <c:v>4569</c:v>
                </c:pt>
                <c:pt idx="22">
                  <c:v>1069</c:v>
                </c:pt>
                <c:pt idx="23">
                  <c:v>434</c:v>
                </c:pt>
                <c:pt idx="24">
                  <c:v>321</c:v>
                </c:pt>
                <c:pt idx="25">
                  <c:v>160</c:v>
                </c:pt>
                <c:pt idx="26">
                  <c:v>87</c:v>
                </c:pt>
                <c:pt idx="27">
                  <c:v>64</c:v>
                </c:pt>
                <c:pt idx="28">
                  <c:v>58</c:v>
                </c:pt>
                <c:pt idx="29">
                  <c:v>34</c:v>
                </c:pt>
                <c:pt idx="30">
                  <c:v>1295</c:v>
                </c:pt>
                <c:pt idx="31">
                  <c:v>783</c:v>
                </c:pt>
                <c:pt idx="32">
                  <c:v>1905</c:v>
                </c:pt>
                <c:pt idx="33">
                  <c:v>360</c:v>
                </c:pt>
              </c:numCache>
            </c:numRef>
          </c:val>
          <c:smooth val="0"/>
          <c:extLst>
            <c:ext xmlns:c16="http://schemas.microsoft.com/office/drawing/2014/chart" uri="{C3380CC4-5D6E-409C-BE32-E72D297353CC}">
              <c16:uniqueId val="{0000001C-33BD-42B3-8384-98ACF8F3F9F9}"/>
            </c:ext>
          </c:extLst>
        </c:ser>
        <c:ser>
          <c:idx val="29"/>
          <c:order val="29"/>
          <c:tx>
            <c:strRef>
              <c:f>Sheet1!$AE$1</c:f>
              <c:strCache>
                <c:ptCount val="1"/>
                <c:pt idx="0">
                  <c:v>DAS! im NDR Fernsehen</c:v>
                </c:pt>
              </c:strCache>
            </c:strRef>
          </c:tx>
          <c:spPr>
            <a:ln w="28575" cap="rnd">
              <a:solidFill>
                <a:schemeClr val="accent6">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Sheet1!$AE$2:$AE$35</c:f>
              <c:numCache>
                <c:formatCode>General</c:formatCode>
                <c:ptCount val="34"/>
                <c:pt idx="0">
                  <c:v>2659</c:v>
                </c:pt>
                <c:pt idx="1">
                  <c:v>1096</c:v>
                </c:pt>
                <c:pt idx="2">
                  <c:v>1290</c:v>
                </c:pt>
                <c:pt idx="3">
                  <c:v>980</c:v>
                </c:pt>
                <c:pt idx="4">
                  <c:v>1787</c:v>
                </c:pt>
                <c:pt idx="5">
                  <c:v>1460</c:v>
                </c:pt>
                <c:pt idx="6">
                  <c:v>2745</c:v>
                </c:pt>
                <c:pt idx="7">
                  <c:v>11974</c:v>
                </c:pt>
                <c:pt idx="8">
                  <c:v>5934</c:v>
                </c:pt>
                <c:pt idx="9">
                  <c:v>2243</c:v>
                </c:pt>
                <c:pt idx="10">
                  <c:v>1522</c:v>
                </c:pt>
                <c:pt idx="11">
                  <c:v>2437</c:v>
                </c:pt>
                <c:pt idx="12">
                  <c:v>1630</c:v>
                </c:pt>
                <c:pt idx="13">
                  <c:v>983</c:v>
                </c:pt>
                <c:pt idx="14">
                  <c:v>1943</c:v>
                </c:pt>
                <c:pt idx="15">
                  <c:v>2414</c:v>
                </c:pt>
                <c:pt idx="16">
                  <c:v>6038</c:v>
                </c:pt>
                <c:pt idx="17">
                  <c:v>1730</c:v>
                </c:pt>
                <c:pt idx="18">
                  <c:v>10892</c:v>
                </c:pt>
                <c:pt idx="19">
                  <c:v>2487</c:v>
                </c:pt>
                <c:pt idx="20">
                  <c:v>1659</c:v>
                </c:pt>
                <c:pt idx="21">
                  <c:v>1787</c:v>
                </c:pt>
                <c:pt idx="22">
                  <c:v>1216</c:v>
                </c:pt>
                <c:pt idx="23">
                  <c:v>2132</c:v>
                </c:pt>
                <c:pt idx="24">
                  <c:v>634</c:v>
                </c:pt>
                <c:pt idx="25">
                  <c:v>381</c:v>
                </c:pt>
                <c:pt idx="26">
                  <c:v>435</c:v>
                </c:pt>
                <c:pt idx="27">
                  <c:v>844</c:v>
                </c:pt>
                <c:pt idx="28">
                  <c:v>1728</c:v>
                </c:pt>
                <c:pt idx="29">
                  <c:v>1019</c:v>
                </c:pt>
                <c:pt idx="30">
                  <c:v>530</c:v>
                </c:pt>
                <c:pt idx="31">
                  <c:v>1464</c:v>
                </c:pt>
                <c:pt idx="32">
                  <c:v>2447</c:v>
                </c:pt>
                <c:pt idx="33">
                  <c:v>1550</c:v>
                </c:pt>
              </c:numCache>
            </c:numRef>
          </c:val>
          <c:smooth val="0"/>
          <c:extLst>
            <c:ext xmlns:c16="http://schemas.microsoft.com/office/drawing/2014/chart" uri="{C3380CC4-5D6E-409C-BE32-E72D297353CC}">
              <c16:uniqueId val="{0000001D-33BD-42B3-8384-98ACF8F3F9F9}"/>
            </c:ext>
          </c:extLst>
        </c:ser>
        <c:ser>
          <c:idx val="30"/>
          <c:order val="30"/>
          <c:tx>
            <c:strRef>
              <c:f>Sheet1!$AF$1</c:f>
              <c:strCache>
                <c:ptCount val="1"/>
                <c:pt idx="0">
                  <c:v>Bingo! Die Umweltlotterie</c:v>
                </c:pt>
              </c:strCache>
            </c:strRef>
          </c:tx>
          <c:spPr>
            <a:ln w="28575" cap="rnd">
              <a:solidFill>
                <a:schemeClr val="accent1">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Sheet1!$AF$2:$AF$35</c:f>
              <c:numCache>
                <c:formatCode>General</c:formatCode>
                <c:ptCount val="34"/>
                <c:pt idx="0">
                  <c:v>335</c:v>
                </c:pt>
                <c:pt idx="1">
                  <c:v>148</c:v>
                </c:pt>
                <c:pt idx="2">
                  <c:v>1650</c:v>
                </c:pt>
                <c:pt idx="3">
                  <c:v>280</c:v>
                </c:pt>
                <c:pt idx="4">
                  <c:v>50</c:v>
                </c:pt>
                <c:pt idx="5">
                  <c:v>80</c:v>
                </c:pt>
                <c:pt idx="6">
                  <c:v>32</c:v>
                </c:pt>
                <c:pt idx="7">
                  <c:v>422</c:v>
                </c:pt>
                <c:pt idx="8">
                  <c:v>184</c:v>
                </c:pt>
                <c:pt idx="9">
                  <c:v>1702</c:v>
                </c:pt>
                <c:pt idx="10">
                  <c:v>334</c:v>
                </c:pt>
                <c:pt idx="11">
                  <c:v>261</c:v>
                </c:pt>
                <c:pt idx="12">
                  <c:v>75</c:v>
                </c:pt>
                <c:pt idx="13">
                  <c:v>463</c:v>
                </c:pt>
                <c:pt idx="14">
                  <c:v>355</c:v>
                </c:pt>
                <c:pt idx="15">
                  <c:v>170</c:v>
                </c:pt>
                <c:pt idx="16">
                  <c:v>1820</c:v>
                </c:pt>
                <c:pt idx="17">
                  <c:v>353</c:v>
                </c:pt>
                <c:pt idx="18">
                  <c:v>77</c:v>
                </c:pt>
                <c:pt idx="19">
                  <c:v>43</c:v>
                </c:pt>
                <c:pt idx="20">
                  <c:v>62</c:v>
                </c:pt>
                <c:pt idx="21">
                  <c:v>430</c:v>
                </c:pt>
                <c:pt idx="22">
                  <c:v>144</c:v>
                </c:pt>
                <c:pt idx="23">
                  <c:v>429</c:v>
                </c:pt>
                <c:pt idx="24">
                  <c:v>2447</c:v>
                </c:pt>
                <c:pt idx="25">
                  <c:v>616</c:v>
                </c:pt>
                <c:pt idx="26">
                  <c:v>112</c:v>
                </c:pt>
                <c:pt idx="27">
                  <c:v>38</c:v>
                </c:pt>
                <c:pt idx="28">
                  <c:v>540</c:v>
                </c:pt>
                <c:pt idx="29">
                  <c:v>299</c:v>
                </c:pt>
                <c:pt idx="30">
                  <c:v>76</c:v>
                </c:pt>
                <c:pt idx="31">
                  <c:v>2046</c:v>
                </c:pt>
                <c:pt idx="32">
                  <c:v>298</c:v>
                </c:pt>
                <c:pt idx="33">
                  <c:v>51</c:v>
                </c:pt>
              </c:numCache>
            </c:numRef>
          </c:val>
          <c:smooth val="0"/>
          <c:extLst>
            <c:ext xmlns:c16="http://schemas.microsoft.com/office/drawing/2014/chart" uri="{C3380CC4-5D6E-409C-BE32-E72D297353CC}">
              <c16:uniqueId val="{0000001E-33BD-42B3-8384-98ACF8F3F9F9}"/>
            </c:ext>
          </c:extLst>
        </c:ser>
        <c:ser>
          <c:idx val="31"/>
          <c:order val="31"/>
          <c:tx>
            <c:strRef>
              <c:f>Sheet1!$AG$1</c:f>
              <c:strCache>
                <c:ptCount val="1"/>
                <c:pt idx="0">
                  <c:v>NDR Radiophilharmonie</c:v>
                </c:pt>
              </c:strCache>
            </c:strRef>
          </c:tx>
          <c:spPr>
            <a:ln w="28575" cap="rnd">
              <a:solidFill>
                <a:schemeClr val="accent2">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Sheet1!$AG$2:$AG$35</c:f>
              <c:numCache>
                <c:formatCode>General</c:formatCode>
                <c:ptCount val="34"/>
                <c:pt idx="0">
                  <c:v>143</c:v>
                </c:pt>
                <c:pt idx="1">
                  <c:v>41</c:v>
                </c:pt>
                <c:pt idx="2">
                  <c:v>86</c:v>
                </c:pt>
                <c:pt idx="3">
                  <c:v>53</c:v>
                </c:pt>
                <c:pt idx="4">
                  <c:v>69</c:v>
                </c:pt>
                <c:pt idx="5">
                  <c:v>37</c:v>
                </c:pt>
                <c:pt idx="6">
                  <c:v>97</c:v>
                </c:pt>
                <c:pt idx="7">
                  <c:v>43</c:v>
                </c:pt>
                <c:pt idx="8">
                  <c:v>373</c:v>
                </c:pt>
                <c:pt idx="9">
                  <c:v>91</c:v>
                </c:pt>
                <c:pt idx="10">
                  <c:v>100</c:v>
                </c:pt>
                <c:pt idx="11">
                  <c:v>129</c:v>
                </c:pt>
                <c:pt idx="12">
                  <c:v>177</c:v>
                </c:pt>
                <c:pt idx="13">
                  <c:v>187</c:v>
                </c:pt>
                <c:pt idx="14">
                  <c:v>136</c:v>
                </c:pt>
                <c:pt idx="15">
                  <c:v>199</c:v>
                </c:pt>
                <c:pt idx="16">
                  <c:v>226</c:v>
                </c:pt>
                <c:pt idx="17">
                  <c:v>106</c:v>
                </c:pt>
                <c:pt idx="18">
                  <c:v>145</c:v>
                </c:pt>
                <c:pt idx="19">
                  <c:v>161</c:v>
                </c:pt>
                <c:pt idx="20">
                  <c:v>162</c:v>
                </c:pt>
                <c:pt idx="21">
                  <c:v>92</c:v>
                </c:pt>
                <c:pt idx="22">
                  <c:v>71</c:v>
                </c:pt>
                <c:pt idx="23">
                  <c:v>183</c:v>
                </c:pt>
                <c:pt idx="24">
                  <c:v>85</c:v>
                </c:pt>
                <c:pt idx="25">
                  <c:v>226</c:v>
                </c:pt>
                <c:pt idx="26">
                  <c:v>61</c:v>
                </c:pt>
                <c:pt idx="27">
                  <c:v>392</c:v>
                </c:pt>
                <c:pt idx="28">
                  <c:v>130</c:v>
                </c:pt>
                <c:pt idx="29">
                  <c:v>188</c:v>
                </c:pt>
                <c:pt idx="30">
                  <c:v>34</c:v>
                </c:pt>
                <c:pt idx="31">
                  <c:v>80</c:v>
                </c:pt>
                <c:pt idx="32">
                  <c:v>91</c:v>
                </c:pt>
                <c:pt idx="33">
                  <c:v>22</c:v>
                </c:pt>
              </c:numCache>
            </c:numRef>
          </c:val>
          <c:smooth val="0"/>
          <c:extLst>
            <c:ext xmlns:c16="http://schemas.microsoft.com/office/drawing/2014/chart" uri="{C3380CC4-5D6E-409C-BE32-E72D297353CC}">
              <c16:uniqueId val="{0000001F-33BD-42B3-8384-98ACF8F3F9F9}"/>
            </c:ext>
          </c:extLst>
        </c:ser>
        <c:ser>
          <c:idx val="32"/>
          <c:order val="32"/>
          <c:tx>
            <c:strRef>
              <c:f>Sheet1!$AH$1</c:f>
              <c:strCache>
                <c:ptCount val="1"/>
                <c:pt idx="0">
                  <c:v>NDR Fernsehen</c:v>
                </c:pt>
              </c:strCache>
            </c:strRef>
          </c:tx>
          <c:spPr>
            <a:ln w="28575" cap="rnd">
              <a:solidFill>
                <a:schemeClr val="accent3">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Sheet1!$AH$2:$AH$35</c:f>
              <c:numCache>
                <c:formatCode>General</c:formatCode>
                <c:ptCount val="34"/>
                <c:pt idx="0">
                  <c:v>4391</c:v>
                </c:pt>
                <c:pt idx="1">
                  <c:v>5306</c:v>
                </c:pt>
                <c:pt idx="2">
                  <c:v>7765</c:v>
                </c:pt>
                <c:pt idx="3">
                  <c:v>6486</c:v>
                </c:pt>
                <c:pt idx="4">
                  <c:v>4795</c:v>
                </c:pt>
                <c:pt idx="5">
                  <c:v>4391</c:v>
                </c:pt>
                <c:pt idx="6">
                  <c:v>5749</c:v>
                </c:pt>
                <c:pt idx="7">
                  <c:v>4913</c:v>
                </c:pt>
                <c:pt idx="8">
                  <c:v>9780</c:v>
                </c:pt>
                <c:pt idx="9">
                  <c:v>5465</c:v>
                </c:pt>
                <c:pt idx="10">
                  <c:v>5993</c:v>
                </c:pt>
                <c:pt idx="11">
                  <c:v>7275</c:v>
                </c:pt>
                <c:pt idx="12">
                  <c:v>9445</c:v>
                </c:pt>
                <c:pt idx="13">
                  <c:v>4664</c:v>
                </c:pt>
                <c:pt idx="14">
                  <c:v>4188</c:v>
                </c:pt>
                <c:pt idx="15">
                  <c:v>3961</c:v>
                </c:pt>
                <c:pt idx="16">
                  <c:v>4451</c:v>
                </c:pt>
                <c:pt idx="17">
                  <c:v>5868</c:v>
                </c:pt>
                <c:pt idx="18">
                  <c:v>5977</c:v>
                </c:pt>
                <c:pt idx="19">
                  <c:v>6869</c:v>
                </c:pt>
                <c:pt idx="20">
                  <c:v>9662</c:v>
                </c:pt>
                <c:pt idx="21">
                  <c:v>11352</c:v>
                </c:pt>
                <c:pt idx="22">
                  <c:v>10791</c:v>
                </c:pt>
                <c:pt idx="23">
                  <c:v>11815</c:v>
                </c:pt>
                <c:pt idx="24">
                  <c:v>15479</c:v>
                </c:pt>
                <c:pt idx="25">
                  <c:v>16583</c:v>
                </c:pt>
                <c:pt idx="26">
                  <c:v>11193</c:v>
                </c:pt>
                <c:pt idx="27">
                  <c:v>36514</c:v>
                </c:pt>
                <c:pt idx="28">
                  <c:v>42903</c:v>
                </c:pt>
                <c:pt idx="29">
                  <c:v>36310</c:v>
                </c:pt>
                <c:pt idx="30">
                  <c:v>38038</c:v>
                </c:pt>
                <c:pt idx="31">
                  <c:v>12734</c:v>
                </c:pt>
                <c:pt idx="32">
                  <c:v>8011</c:v>
                </c:pt>
                <c:pt idx="33">
                  <c:v>34267</c:v>
                </c:pt>
              </c:numCache>
            </c:numRef>
          </c:val>
          <c:smooth val="0"/>
          <c:extLst>
            <c:ext xmlns:c16="http://schemas.microsoft.com/office/drawing/2014/chart" uri="{C3380CC4-5D6E-409C-BE32-E72D297353CC}">
              <c16:uniqueId val="{00000020-33BD-42B3-8384-98ACF8F3F9F9}"/>
            </c:ext>
          </c:extLst>
        </c:ser>
        <c:ser>
          <c:idx val="33"/>
          <c:order val="33"/>
          <c:tx>
            <c:strRef>
              <c:f>Sheet1!$AI$1</c:f>
              <c:strCache>
                <c:ptCount val="1"/>
                <c:pt idx="0">
                  <c:v>NDR 2 Soundcheck Neue Musik - Das Festival</c:v>
                </c:pt>
              </c:strCache>
            </c:strRef>
          </c:tx>
          <c:spPr>
            <a:ln w="28575" cap="rnd">
              <a:solidFill>
                <a:schemeClr val="accent4">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Sheet1!$AI$2:$AI$35</c:f>
              <c:numCache>
                <c:formatCode>General</c:formatCode>
                <c:ptCount val="34"/>
                <c:pt idx="0">
                  <c:v>1</c:v>
                </c:pt>
                <c:pt idx="1">
                  <c:v>3</c:v>
                </c:pt>
                <c:pt idx="2">
                  <c:v>2</c:v>
                </c:pt>
                <c:pt idx="3">
                  <c:v>0</c:v>
                </c:pt>
                <c:pt idx="4">
                  <c:v>5</c:v>
                </c:pt>
                <c:pt idx="5">
                  <c:v>1</c:v>
                </c:pt>
                <c:pt idx="6">
                  <c:v>1</c:v>
                </c:pt>
                <c:pt idx="7">
                  <c:v>3</c:v>
                </c:pt>
                <c:pt idx="8">
                  <c:v>3</c:v>
                </c:pt>
                <c:pt idx="9">
                  <c:v>0</c:v>
                </c:pt>
                <c:pt idx="10">
                  <c:v>0</c:v>
                </c:pt>
                <c:pt idx="11">
                  <c:v>3</c:v>
                </c:pt>
                <c:pt idx="12">
                  <c:v>2</c:v>
                </c:pt>
                <c:pt idx="13">
                  <c:v>2</c:v>
                </c:pt>
                <c:pt idx="14">
                  <c:v>2</c:v>
                </c:pt>
                <c:pt idx="15">
                  <c:v>1</c:v>
                </c:pt>
                <c:pt idx="16">
                  <c:v>2</c:v>
                </c:pt>
                <c:pt idx="17">
                  <c:v>1</c:v>
                </c:pt>
                <c:pt idx="18">
                  <c:v>3</c:v>
                </c:pt>
                <c:pt idx="19">
                  <c:v>2</c:v>
                </c:pt>
                <c:pt idx="20">
                  <c:v>2</c:v>
                </c:pt>
                <c:pt idx="21">
                  <c:v>1</c:v>
                </c:pt>
                <c:pt idx="22">
                  <c:v>0</c:v>
                </c:pt>
                <c:pt idx="23">
                  <c:v>2</c:v>
                </c:pt>
                <c:pt idx="24">
                  <c:v>1</c:v>
                </c:pt>
                <c:pt idx="25">
                  <c:v>3</c:v>
                </c:pt>
                <c:pt idx="26">
                  <c:v>1</c:v>
                </c:pt>
                <c:pt idx="27">
                  <c:v>1</c:v>
                </c:pt>
                <c:pt idx="28">
                  <c:v>2</c:v>
                </c:pt>
                <c:pt idx="29">
                  <c:v>0</c:v>
                </c:pt>
                <c:pt idx="30">
                  <c:v>3</c:v>
                </c:pt>
                <c:pt idx="31">
                  <c:v>4</c:v>
                </c:pt>
                <c:pt idx="32">
                  <c:v>1</c:v>
                </c:pt>
                <c:pt idx="33">
                  <c:v>1</c:v>
                </c:pt>
              </c:numCache>
            </c:numRef>
          </c:val>
          <c:smooth val="0"/>
          <c:extLst>
            <c:ext xmlns:c16="http://schemas.microsoft.com/office/drawing/2014/chart" uri="{C3380CC4-5D6E-409C-BE32-E72D297353CC}">
              <c16:uniqueId val="{00000021-33BD-42B3-8384-98ACF8F3F9F9}"/>
            </c:ext>
          </c:extLst>
        </c:ser>
        <c:ser>
          <c:idx val="34"/>
          <c:order val="34"/>
          <c:tx>
            <c:strRef>
              <c:f>Sheet1!$AJ$1</c:f>
              <c:strCache>
                <c:ptCount val="1"/>
                <c:pt idx="0">
                  <c:v>Visite</c:v>
                </c:pt>
              </c:strCache>
            </c:strRef>
          </c:tx>
          <c:spPr>
            <a:ln w="28575" cap="rnd">
              <a:solidFill>
                <a:schemeClr val="accent5">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Sheet1!$AJ$2:$AJ$35</c:f>
              <c:numCache>
                <c:formatCode>General</c:formatCode>
                <c:ptCount val="34"/>
                <c:pt idx="0">
                  <c:v>1850</c:v>
                </c:pt>
                <c:pt idx="1">
                  <c:v>1882</c:v>
                </c:pt>
                <c:pt idx="2">
                  <c:v>1558</c:v>
                </c:pt>
                <c:pt idx="3">
                  <c:v>1543</c:v>
                </c:pt>
                <c:pt idx="4">
                  <c:v>1478</c:v>
                </c:pt>
                <c:pt idx="5">
                  <c:v>1103</c:v>
                </c:pt>
                <c:pt idx="6">
                  <c:v>658</c:v>
                </c:pt>
                <c:pt idx="7">
                  <c:v>695</c:v>
                </c:pt>
                <c:pt idx="8">
                  <c:v>564</c:v>
                </c:pt>
                <c:pt idx="9">
                  <c:v>980</c:v>
                </c:pt>
                <c:pt idx="10">
                  <c:v>1450</c:v>
                </c:pt>
                <c:pt idx="11">
                  <c:v>1714</c:v>
                </c:pt>
                <c:pt idx="12">
                  <c:v>1216</c:v>
                </c:pt>
                <c:pt idx="13">
                  <c:v>1493</c:v>
                </c:pt>
                <c:pt idx="14">
                  <c:v>1266</c:v>
                </c:pt>
                <c:pt idx="15">
                  <c:v>1023</c:v>
                </c:pt>
                <c:pt idx="16">
                  <c:v>1143</c:v>
                </c:pt>
                <c:pt idx="17">
                  <c:v>1608</c:v>
                </c:pt>
                <c:pt idx="18">
                  <c:v>1189</c:v>
                </c:pt>
                <c:pt idx="19">
                  <c:v>1054</c:v>
                </c:pt>
                <c:pt idx="20">
                  <c:v>904</c:v>
                </c:pt>
                <c:pt idx="21">
                  <c:v>829</c:v>
                </c:pt>
                <c:pt idx="22">
                  <c:v>2017</c:v>
                </c:pt>
                <c:pt idx="23">
                  <c:v>1390</c:v>
                </c:pt>
                <c:pt idx="24">
                  <c:v>1440</c:v>
                </c:pt>
                <c:pt idx="25">
                  <c:v>1772</c:v>
                </c:pt>
                <c:pt idx="26">
                  <c:v>1402</c:v>
                </c:pt>
                <c:pt idx="27">
                  <c:v>1008</c:v>
                </c:pt>
                <c:pt idx="28">
                  <c:v>5472</c:v>
                </c:pt>
                <c:pt idx="29">
                  <c:v>14142</c:v>
                </c:pt>
                <c:pt idx="30">
                  <c:v>6451</c:v>
                </c:pt>
                <c:pt idx="31">
                  <c:v>7269</c:v>
                </c:pt>
                <c:pt idx="32">
                  <c:v>9037</c:v>
                </c:pt>
                <c:pt idx="33">
                  <c:v>5735</c:v>
                </c:pt>
              </c:numCache>
            </c:numRef>
          </c:val>
          <c:smooth val="0"/>
          <c:extLst>
            <c:ext xmlns:c16="http://schemas.microsoft.com/office/drawing/2014/chart" uri="{C3380CC4-5D6E-409C-BE32-E72D297353CC}">
              <c16:uniqueId val="{00000022-33BD-42B3-8384-98ACF8F3F9F9}"/>
            </c:ext>
          </c:extLst>
        </c:ser>
        <c:ser>
          <c:idx val="35"/>
          <c:order val="35"/>
          <c:tx>
            <c:strRef>
              <c:f>Sheet1!$AK$1</c:f>
              <c:strCache>
                <c:ptCount val="1"/>
                <c:pt idx="0">
                  <c:v>Schüssel-Schorse</c:v>
                </c:pt>
              </c:strCache>
            </c:strRef>
          </c:tx>
          <c:spPr>
            <a:ln w="28575" cap="rnd">
              <a:solidFill>
                <a:schemeClr val="accent6">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Sheet1!$AK$2:$AK$35</c:f>
              <c:numCache>
                <c:formatCode>General</c:formatCode>
                <c:ptCount val="34"/>
                <c:pt idx="0">
                  <c:v>157</c:v>
                </c:pt>
                <c:pt idx="1">
                  <c:v>1038</c:v>
                </c:pt>
                <c:pt idx="2">
                  <c:v>265</c:v>
                </c:pt>
                <c:pt idx="3">
                  <c:v>142</c:v>
                </c:pt>
                <c:pt idx="4">
                  <c:v>58</c:v>
                </c:pt>
                <c:pt idx="5">
                  <c:v>349</c:v>
                </c:pt>
                <c:pt idx="6">
                  <c:v>381</c:v>
                </c:pt>
                <c:pt idx="7">
                  <c:v>385</c:v>
                </c:pt>
                <c:pt idx="8">
                  <c:v>348</c:v>
                </c:pt>
                <c:pt idx="9">
                  <c:v>328</c:v>
                </c:pt>
                <c:pt idx="10">
                  <c:v>255</c:v>
                </c:pt>
                <c:pt idx="11">
                  <c:v>272</c:v>
                </c:pt>
                <c:pt idx="12">
                  <c:v>259</c:v>
                </c:pt>
                <c:pt idx="13">
                  <c:v>244</c:v>
                </c:pt>
                <c:pt idx="14">
                  <c:v>291</c:v>
                </c:pt>
                <c:pt idx="15">
                  <c:v>218</c:v>
                </c:pt>
                <c:pt idx="16">
                  <c:v>419</c:v>
                </c:pt>
                <c:pt idx="17">
                  <c:v>85</c:v>
                </c:pt>
                <c:pt idx="18">
                  <c:v>72</c:v>
                </c:pt>
                <c:pt idx="19">
                  <c:v>92</c:v>
                </c:pt>
                <c:pt idx="20">
                  <c:v>81</c:v>
                </c:pt>
                <c:pt idx="21">
                  <c:v>80</c:v>
                </c:pt>
                <c:pt idx="22">
                  <c:v>153</c:v>
                </c:pt>
                <c:pt idx="23">
                  <c:v>203</c:v>
                </c:pt>
                <c:pt idx="24">
                  <c:v>35</c:v>
                </c:pt>
                <c:pt idx="25">
                  <c:v>12</c:v>
                </c:pt>
                <c:pt idx="26">
                  <c:v>103</c:v>
                </c:pt>
                <c:pt idx="27">
                  <c:v>22</c:v>
                </c:pt>
                <c:pt idx="28">
                  <c:v>465</c:v>
                </c:pt>
                <c:pt idx="29">
                  <c:v>78</c:v>
                </c:pt>
                <c:pt idx="30">
                  <c:v>80</c:v>
                </c:pt>
                <c:pt idx="31">
                  <c:v>338</c:v>
                </c:pt>
                <c:pt idx="32">
                  <c:v>135</c:v>
                </c:pt>
                <c:pt idx="33">
                  <c:v>366</c:v>
                </c:pt>
              </c:numCache>
            </c:numRef>
          </c:val>
          <c:smooth val="0"/>
          <c:extLst>
            <c:ext xmlns:c16="http://schemas.microsoft.com/office/drawing/2014/chart" uri="{C3380CC4-5D6E-409C-BE32-E72D297353CC}">
              <c16:uniqueId val="{00000023-33BD-42B3-8384-98ACF8F3F9F9}"/>
            </c:ext>
          </c:extLst>
        </c:ser>
        <c:ser>
          <c:idx val="36"/>
          <c:order val="36"/>
          <c:tx>
            <c:strRef>
              <c:f>Sheet1!$AL$1</c:f>
              <c:strCache>
                <c:ptCount val="1"/>
                <c:pt idx="0">
                  <c:v>NDR Bigband</c:v>
                </c:pt>
              </c:strCache>
            </c:strRef>
          </c:tx>
          <c:spPr>
            <a:ln w="28575" cap="rnd">
              <a:solidFill>
                <a:schemeClr val="accent1">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Sheet1!$AL$2:$AL$35</c:f>
              <c:numCache>
                <c:formatCode>General</c:formatCode>
                <c:ptCount val="34"/>
                <c:pt idx="0">
                  <c:v>49</c:v>
                </c:pt>
                <c:pt idx="1">
                  <c:v>298</c:v>
                </c:pt>
                <c:pt idx="2">
                  <c:v>91</c:v>
                </c:pt>
                <c:pt idx="3">
                  <c:v>35</c:v>
                </c:pt>
                <c:pt idx="4">
                  <c:v>343</c:v>
                </c:pt>
                <c:pt idx="5">
                  <c:v>60</c:v>
                </c:pt>
                <c:pt idx="6">
                  <c:v>182</c:v>
                </c:pt>
                <c:pt idx="7">
                  <c:v>41</c:v>
                </c:pt>
                <c:pt idx="8">
                  <c:v>19</c:v>
                </c:pt>
                <c:pt idx="9">
                  <c:v>11</c:v>
                </c:pt>
                <c:pt idx="10">
                  <c:v>1779</c:v>
                </c:pt>
                <c:pt idx="11">
                  <c:v>811</c:v>
                </c:pt>
                <c:pt idx="12">
                  <c:v>476</c:v>
                </c:pt>
                <c:pt idx="13">
                  <c:v>406</c:v>
                </c:pt>
                <c:pt idx="14">
                  <c:v>224</c:v>
                </c:pt>
                <c:pt idx="15">
                  <c:v>210</c:v>
                </c:pt>
                <c:pt idx="16">
                  <c:v>140</c:v>
                </c:pt>
                <c:pt idx="17">
                  <c:v>70</c:v>
                </c:pt>
                <c:pt idx="18">
                  <c:v>67</c:v>
                </c:pt>
                <c:pt idx="19">
                  <c:v>242</c:v>
                </c:pt>
                <c:pt idx="20">
                  <c:v>381</c:v>
                </c:pt>
                <c:pt idx="21">
                  <c:v>773</c:v>
                </c:pt>
                <c:pt idx="22">
                  <c:v>378</c:v>
                </c:pt>
                <c:pt idx="23">
                  <c:v>194</c:v>
                </c:pt>
                <c:pt idx="24">
                  <c:v>147</c:v>
                </c:pt>
                <c:pt idx="25">
                  <c:v>90</c:v>
                </c:pt>
                <c:pt idx="26">
                  <c:v>25</c:v>
                </c:pt>
                <c:pt idx="27">
                  <c:v>17</c:v>
                </c:pt>
                <c:pt idx="28">
                  <c:v>14</c:v>
                </c:pt>
                <c:pt idx="29">
                  <c:v>75</c:v>
                </c:pt>
                <c:pt idx="30">
                  <c:v>16</c:v>
                </c:pt>
                <c:pt idx="31">
                  <c:v>10</c:v>
                </c:pt>
                <c:pt idx="32">
                  <c:v>979</c:v>
                </c:pt>
                <c:pt idx="33">
                  <c:v>199</c:v>
                </c:pt>
              </c:numCache>
            </c:numRef>
          </c:val>
          <c:smooth val="0"/>
          <c:extLst>
            <c:ext xmlns:c16="http://schemas.microsoft.com/office/drawing/2014/chart" uri="{C3380CC4-5D6E-409C-BE32-E72D297353CC}">
              <c16:uniqueId val="{00000024-33BD-42B3-8384-98ACF8F3F9F9}"/>
            </c:ext>
          </c:extLst>
        </c:ser>
        <c:ser>
          <c:idx val="37"/>
          <c:order val="37"/>
          <c:tx>
            <c:strRef>
              <c:f>Sheet1!$AM$1</c:f>
              <c:strCache>
                <c:ptCount val="1"/>
                <c:pt idx="0">
                  <c:v>Treckerfahrer dürfen das</c:v>
                </c:pt>
              </c:strCache>
            </c:strRef>
          </c:tx>
          <c:spPr>
            <a:ln w="28575" cap="rnd">
              <a:solidFill>
                <a:schemeClr val="accent2">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Sheet1!$AM$2:$AM$35</c:f>
              <c:numCache>
                <c:formatCode>General</c:formatCode>
                <c:ptCount val="34"/>
                <c:pt idx="0">
                  <c:v>1398</c:v>
                </c:pt>
                <c:pt idx="1">
                  <c:v>2193</c:v>
                </c:pt>
                <c:pt idx="2">
                  <c:v>3309</c:v>
                </c:pt>
                <c:pt idx="3">
                  <c:v>1980</c:v>
                </c:pt>
                <c:pt idx="4">
                  <c:v>1725</c:v>
                </c:pt>
                <c:pt idx="5">
                  <c:v>2207</c:v>
                </c:pt>
                <c:pt idx="6">
                  <c:v>918</c:v>
                </c:pt>
                <c:pt idx="7">
                  <c:v>12557</c:v>
                </c:pt>
                <c:pt idx="8">
                  <c:v>10352</c:v>
                </c:pt>
                <c:pt idx="9">
                  <c:v>9247</c:v>
                </c:pt>
                <c:pt idx="10">
                  <c:v>6012</c:v>
                </c:pt>
                <c:pt idx="11">
                  <c:v>6901</c:v>
                </c:pt>
                <c:pt idx="12">
                  <c:v>12000</c:v>
                </c:pt>
                <c:pt idx="13">
                  <c:v>6319</c:v>
                </c:pt>
                <c:pt idx="14">
                  <c:v>5441</c:v>
                </c:pt>
                <c:pt idx="15">
                  <c:v>6365</c:v>
                </c:pt>
                <c:pt idx="16">
                  <c:v>8558</c:v>
                </c:pt>
                <c:pt idx="17">
                  <c:v>7150</c:v>
                </c:pt>
                <c:pt idx="18">
                  <c:v>5942</c:v>
                </c:pt>
                <c:pt idx="19">
                  <c:v>7256</c:v>
                </c:pt>
                <c:pt idx="20">
                  <c:v>6241</c:v>
                </c:pt>
                <c:pt idx="21">
                  <c:v>6612</c:v>
                </c:pt>
                <c:pt idx="22">
                  <c:v>5607</c:v>
                </c:pt>
                <c:pt idx="23">
                  <c:v>4684</c:v>
                </c:pt>
                <c:pt idx="24">
                  <c:v>14100</c:v>
                </c:pt>
                <c:pt idx="25">
                  <c:v>13512</c:v>
                </c:pt>
                <c:pt idx="26">
                  <c:v>9449</c:v>
                </c:pt>
                <c:pt idx="27">
                  <c:v>16756</c:v>
                </c:pt>
                <c:pt idx="28">
                  <c:v>3601</c:v>
                </c:pt>
                <c:pt idx="29">
                  <c:v>5675</c:v>
                </c:pt>
                <c:pt idx="30">
                  <c:v>4532</c:v>
                </c:pt>
                <c:pt idx="31">
                  <c:v>5812</c:v>
                </c:pt>
                <c:pt idx="32">
                  <c:v>7709</c:v>
                </c:pt>
                <c:pt idx="33">
                  <c:v>7759</c:v>
                </c:pt>
              </c:numCache>
            </c:numRef>
          </c:val>
          <c:smooth val="0"/>
          <c:extLst>
            <c:ext xmlns:c16="http://schemas.microsoft.com/office/drawing/2014/chart" uri="{C3380CC4-5D6E-409C-BE32-E72D297353CC}">
              <c16:uniqueId val="{00000025-33BD-42B3-8384-98ACF8F3F9F9}"/>
            </c:ext>
          </c:extLst>
        </c:ser>
        <c:ser>
          <c:idx val="38"/>
          <c:order val="38"/>
          <c:tx>
            <c:strRef>
              <c:f>Sheet1!$AN$1</c:f>
              <c:strCache>
                <c:ptCount val="1"/>
                <c:pt idx="0">
                  <c:v>Jennifer - Sehnsucht nach was Besseres</c:v>
                </c:pt>
              </c:strCache>
            </c:strRef>
          </c:tx>
          <c:spPr>
            <a:ln w="28575" cap="rnd">
              <a:solidFill>
                <a:schemeClr val="accent3">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Sheet1!$AN$2:$AN$35</c:f>
              <c:numCache>
                <c:formatCode>General</c:formatCode>
                <c:ptCount val="34"/>
                <c:pt idx="0">
                  <c:v>286</c:v>
                </c:pt>
                <c:pt idx="1">
                  <c:v>61</c:v>
                </c:pt>
                <c:pt idx="2">
                  <c:v>29</c:v>
                </c:pt>
                <c:pt idx="3">
                  <c:v>157</c:v>
                </c:pt>
                <c:pt idx="4">
                  <c:v>37</c:v>
                </c:pt>
                <c:pt idx="5">
                  <c:v>181</c:v>
                </c:pt>
                <c:pt idx="6">
                  <c:v>262</c:v>
                </c:pt>
                <c:pt idx="7">
                  <c:v>565</c:v>
                </c:pt>
                <c:pt idx="8">
                  <c:v>236</c:v>
                </c:pt>
                <c:pt idx="9">
                  <c:v>484</c:v>
                </c:pt>
                <c:pt idx="10">
                  <c:v>164</c:v>
                </c:pt>
                <c:pt idx="11">
                  <c:v>384</c:v>
                </c:pt>
                <c:pt idx="12">
                  <c:v>488</c:v>
                </c:pt>
                <c:pt idx="13">
                  <c:v>649</c:v>
                </c:pt>
                <c:pt idx="14">
                  <c:v>493</c:v>
                </c:pt>
                <c:pt idx="15">
                  <c:v>157</c:v>
                </c:pt>
                <c:pt idx="16">
                  <c:v>108</c:v>
                </c:pt>
                <c:pt idx="17">
                  <c:v>47</c:v>
                </c:pt>
                <c:pt idx="18">
                  <c:v>371</c:v>
                </c:pt>
                <c:pt idx="19">
                  <c:v>1054</c:v>
                </c:pt>
                <c:pt idx="20">
                  <c:v>713</c:v>
                </c:pt>
                <c:pt idx="21">
                  <c:v>129</c:v>
                </c:pt>
                <c:pt idx="22">
                  <c:v>207</c:v>
                </c:pt>
                <c:pt idx="23">
                  <c:v>105</c:v>
                </c:pt>
                <c:pt idx="24">
                  <c:v>404</c:v>
                </c:pt>
                <c:pt idx="25">
                  <c:v>433</c:v>
                </c:pt>
                <c:pt idx="26">
                  <c:v>216</c:v>
                </c:pt>
                <c:pt idx="27">
                  <c:v>438</c:v>
                </c:pt>
                <c:pt idx="28">
                  <c:v>147</c:v>
                </c:pt>
                <c:pt idx="29">
                  <c:v>404</c:v>
                </c:pt>
                <c:pt idx="30">
                  <c:v>464</c:v>
                </c:pt>
                <c:pt idx="31">
                  <c:v>1093</c:v>
                </c:pt>
                <c:pt idx="32">
                  <c:v>4157</c:v>
                </c:pt>
                <c:pt idx="33">
                  <c:v>2282</c:v>
                </c:pt>
              </c:numCache>
            </c:numRef>
          </c:val>
          <c:smooth val="0"/>
          <c:extLst>
            <c:ext xmlns:c16="http://schemas.microsoft.com/office/drawing/2014/chart" uri="{C3380CC4-5D6E-409C-BE32-E72D297353CC}">
              <c16:uniqueId val="{00000026-33BD-42B3-8384-98ACF8F3F9F9}"/>
            </c:ext>
          </c:extLst>
        </c:ser>
        <c:dLbls>
          <c:showLegendKey val="0"/>
          <c:showVal val="0"/>
          <c:showCatName val="0"/>
          <c:showSerName val="0"/>
          <c:showPercent val="0"/>
          <c:showBubbleSize val="0"/>
        </c:dLbls>
        <c:smooth val="0"/>
        <c:axId val="413749696"/>
        <c:axId val="413749040"/>
      </c:lineChart>
      <c:catAx>
        <c:axId val="41374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49040"/>
        <c:crosses val="autoZero"/>
        <c:auto val="1"/>
        <c:lblAlgn val="ctr"/>
        <c:lblOffset val="100"/>
        <c:noMultiLvlLbl val="0"/>
      </c:catAx>
      <c:valAx>
        <c:axId val="41374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4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Sheet1!$B$2:$B$35</c:f>
              <c:numCache>
                <c:formatCode>General</c:formatCode>
                <c:ptCount val="34"/>
                <c:pt idx="0">
                  <c:v>120174</c:v>
                </c:pt>
                <c:pt idx="1">
                  <c:v>121379</c:v>
                </c:pt>
                <c:pt idx="2">
                  <c:v>120285</c:v>
                </c:pt>
                <c:pt idx="3">
                  <c:v>123929</c:v>
                </c:pt>
                <c:pt idx="4">
                  <c:v>102862</c:v>
                </c:pt>
                <c:pt idx="5">
                  <c:v>84781</c:v>
                </c:pt>
                <c:pt idx="6">
                  <c:v>72486</c:v>
                </c:pt>
                <c:pt idx="7">
                  <c:v>60916</c:v>
                </c:pt>
                <c:pt idx="8">
                  <c:v>77518</c:v>
                </c:pt>
                <c:pt idx="9">
                  <c:v>65910</c:v>
                </c:pt>
                <c:pt idx="10">
                  <c:v>41763</c:v>
                </c:pt>
                <c:pt idx="11">
                  <c:v>36597</c:v>
                </c:pt>
                <c:pt idx="12">
                  <c:v>36563</c:v>
                </c:pt>
                <c:pt idx="13">
                  <c:v>47701</c:v>
                </c:pt>
                <c:pt idx="14">
                  <c:v>28650</c:v>
                </c:pt>
                <c:pt idx="15">
                  <c:v>52604</c:v>
                </c:pt>
                <c:pt idx="16">
                  <c:v>50863</c:v>
                </c:pt>
                <c:pt idx="17">
                  <c:v>24228</c:v>
                </c:pt>
                <c:pt idx="18">
                  <c:v>16944</c:v>
                </c:pt>
                <c:pt idx="19">
                  <c:v>14935</c:v>
                </c:pt>
                <c:pt idx="20">
                  <c:v>55038</c:v>
                </c:pt>
                <c:pt idx="21">
                  <c:v>45778</c:v>
                </c:pt>
                <c:pt idx="22">
                  <c:v>35654</c:v>
                </c:pt>
                <c:pt idx="23">
                  <c:v>33288</c:v>
                </c:pt>
                <c:pt idx="24">
                  <c:v>39716</c:v>
                </c:pt>
                <c:pt idx="25">
                  <c:v>39472</c:v>
                </c:pt>
                <c:pt idx="26">
                  <c:v>16015</c:v>
                </c:pt>
                <c:pt idx="27">
                  <c:v>9889</c:v>
                </c:pt>
                <c:pt idx="28">
                  <c:v>28169</c:v>
                </c:pt>
                <c:pt idx="29">
                  <c:v>10313</c:v>
                </c:pt>
                <c:pt idx="30">
                  <c:v>5707</c:v>
                </c:pt>
                <c:pt idx="31">
                  <c:v>10234</c:v>
                </c:pt>
                <c:pt idx="32">
                  <c:v>6400</c:v>
                </c:pt>
                <c:pt idx="33">
                  <c:v>20396</c:v>
                </c:pt>
              </c:numCache>
            </c:numRef>
          </c:val>
          <c:smooth val="0"/>
          <c:extLst>
            <c:ext xmlns:c16="http://schemas.microsoft.com/office/drawing/2014/chart" uri="{C3380CC4-5D6E-409C-BE32-E72D297353CC}">
              <c16:uniqueId val="{00000000-DF5B-4A41-B340-79F973D18BE7}"/>
            </c:ext>
          </c:extLst>
        </c:ser>
        <c:ser>
          <c:idx val="1"/>
          <c:order val="1"/>
          <c:tx>
            <c:strRef>
              <c:f>Sheet1!$C$1</c:f>
              <c:strCache>
                <c:ptCount val="1"/>
                <c:pt idx="0">
                  <c:v>Eurovision Song Contest Deutschland</c:v>
                </c:pt>
              </c:strCache>
            </c:strRef>
          </c:tx>
          <c:spPr>
            <a:ln w="28575" cap="rnd">
              <a:solidFill>
                <a:schemeClr val="accent2"/>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Sheet1!$C$2:$C$35</c:f>
              <c:numCache>
                <c:formatCode>General</c:formatCode>
                <c:ptCount val="34"/>
                <c:pt idx="0">
                  <c:v>13</c:v>
                </c:pt>
                <c:pt idx="1">
                  <c:v>13</c:v>
                </c:pt>
                <c:pt idx="2">
                  <c:v>4</c:v>
                </c:pt>
                <c:pt idx="3">
                  <c:v>7</c:v>
                </c:pt>
                <c:pt idx="4">
                  <c:v>10</c:v>
                </c:pt>
                <c:pt idx="5">
                  <c:v>12</c:v>
                </c:pt>
                <c:pt idx="6">
                  <c:v>1636</c:v>
                </c:pt>
                <c:pt idx="7">
                  <c:v>2459</c:v>
                </c:pt>
                <c:pt idx="8">
                  <c:v>1230</c:v>
                </c:pt>
                <c:pt idx="9">
                  <c:v>445</c:v>
                </c:pt>
                <c:pt idx="10">
                  <c:v>414</c:v>
                </c:pt>
                <c:pt idx="11">
                  <c:v>193</c:v>
                </c:pt>
                <c:pt idx="12">
                  <c:v>62</c:v>
                </c:pt>
                <c:pt idx="13">
                  <c:v>636</c:v>
                </c:pt>
                <c:pt idx="14">
                  <c:v>287</c:v>
                </c:pt>
                <c:pt idx="15">
                  <c:v>99</c:v>
                </c:pt>
                <c:pt idx="16">
                  <c:v>81</c:v>
                </c:pt>
                <c:pt idx="17">
                  <c:v>37</c:v>
                </c:pt>
                <c:pt idx="18">
                  <c:v>15</c:v>
                </c:pt>
                <c:pt idx="19">
                  <c:v>1047</c:v>
                </c:pt>
                <c:pt idx="20">
                  <c:v>496</c:v>
                </c:pt>
                <c:pt idx="21">
                  <c:v>144</c:v>
                </c:pt>
                <c:pt idx="22">
                  <c:v>1505</c:v>
                </c:pt>
                <c:pt idx="23">
                  <c:v>452</c:v>
                </c:pt>
                <c:pt idx="24">
                  <c:v>296</c:v>
                </c:pt>
                <c:pt idx="25">
                  <c:v>187</c:v>
                </c:pt>
                <c:pt idx="26">
                  <c:v>96</c:v>
                </c:pt>
                <c:pt idx="27">
                  <c:v>26</c:v>
                </c:pt>
                <c:pt idx="28">
                  <c:v>73</c:v>
                </c:pt>
                <c:pt idx="29">
                  <c:v>47</c:v>
                </c:pt>
                <c:pt idx="30">
                  <c:v>30</c:v>
                </c:pt>
                <c:pt idx="31">
                  <c:v>26</c:v>
                </c:pt>
                <c:pt idx="32">
                  <c:v>17</c:v>
                </c:pt>
                <c:pt idx="33">
                  <c:v>67</c:v>
                </c:pt>
              </c:numCache>
            </c:numRef>
          </c:val>
          <c:smooth val="0"/>
          <c:extLst>
            <c:ext xmlns:c16="http://schemas.microsoft.com/office/drawing/2014/chart" uri="{C3380CC4-5D6E-409C-BE32-E72D297353CC}">
              <c16:uniqueId val="{00000001-DF5B-4A41-B340-79F973D18BE7}"/>
            </c:ext>
          </c:extLst>
        </c:ser>
        <c:ser>
          <c:idx val="2"/>
          <c:order val="2"/>
          <c:tx>
            <c:strRef>
              <c:f>Sheet1!$D$1</c:f>
              <c:strCache>
                <c:ptCount val="1"/>
                <c:pt idx="0">
                  <c:v>NDR 2</c:v>
                </c:pt>
              </c:strCache>
            </c:strRef>
          </c:tx>
          <c:spPr>
            <a:ln w="28575" cap="rnd">
              <a:solidFill>
                <a:schemeClr val="accent3"/>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Sheet1!$D$2:$D$35</c:f>
              <c:numCache>
                <c:formatCode>General</c:formatCode>
                <c:ptCount val="34"/>
                <c:pt idx="0">
                  <c:v>14091</c:v>
                </c:pt>
                <c:pt idx="1">
                  <c:v>6550</c:v>
                </c:pt>
                <c:pt idx="2">
                  <c:v>5046</c:v>
                </c:pt>
                <c:pt idx="3">
                  <c:v>12604</c:v>
                </c:pt>
                <c:pt idx="4">
                  <c:v>8534</c:v>
                </c:pt>
                <c:pt idx="5">
                  <c:v>22976</c:v>
                </c:pt>
                <c:pt idx="6">
                  <c:v>18614</c:v>
                </c:pt>
                <c:pt idx="7">
                  <c:v>25121</c:v>
                </c:pt>
                <c:pt idx="8">
                  <c:v>26997</c:v>
                </c:pt>
                <c:pt idx="9">
                  <c:v>13140</c:v>
                </c:pt>
                <c:pt idx="10">
                  <c:v>68686</c:v>
                </c:pt>
                <c:pt idx="11">
                  <c:v>46419</c:v>
                </c:pt>
                <c:pt idx="12">
                  <c:v>29617</c:v>
                </c:pt>
                <c:pt idx="13">
                  <c:v>28592</c:v>
                </c:pt>
                <c:pt idx="14">
                  <c:v>19534</c:v>
                </c:pt>
                <c:pt idx="15">
                  <c:v>24131</c:v>
                </c:pt>
                <c:pt idx="16">
                  <c:v>21229</c:v>
                </c:pt>
                <c:pt idx="17">
                  <c:v>26188</c:v>
                </c:pt>
                <c:pt idx="18">
                  <c:v>20983</c:v>
                </c:pt>
                <c:pt idx="19">
                  <c:v>52965</c:v>
                </c:pt>
                <c:pt idx="20">
                  <c:v>23504</c:v>
                </c:pt>
                <c:pt idx="21">
                  <c:v>17519</c:v>
                </c:pt>
                <c:pt idx="22">
                  <c:v>21329</c:v>
                </c:pt>
                <c:pt idx="23">
                  <c:v>16579</c:v>
                </c:pt>
                <c:pt idx="24">
                  <c:v>16608</c:v>
                </c:pt>
                <c:pt idx="25">
                  <c:v>15766</c:v>
                </c:pt>
                <c:pt idx="26">
                  <c:v>12086</c:v>
                </c:pt>
                <c:pt idx="27">
                  <c:v>9639</c:v>
                </c:pt>
                <c:pt idx="28">
                  <c:v>7054</c:v>
                </c:pt>
                <c:pt idx="29">
                  <c:v>5813</c:v>
                </c:pt>
                <c:pt idx="30">
                  <c:v>3609</c:v>
                </c:pt>
                <c:pt idx="31">
                  <c:v>34310</c:v>
                </c:pt>
                <c:pt idx="32">
                  <c:v>26517</c:v>
                </c:pt>
                <c:pt idx="33">
                  <c:v>22362</c:v>
                </c:pt>
              </c:numCache>
            </c:numRef>
          </c:val>
          <c:smooth val="0"/>
          <c:extLst>
            <c:ext xmlns:c16="http://schemas.microsoft.com/office/drawing/2014/chart" uri="{C3380CC4-5D6E-409C-BE32-E72D297353CC}">
              <c16:uniqueId val="{00000002-DF5B-4A41-B340-79F973D18BE7}"/>
            </c:ext>
          </c:extLst>
        </c:ser>
        <c:ser>
          <c:idx val="3"/>
          <c:order val="3"/>
          <c:tx>
            <c:strRef>
              <c:f>Sheet1!$E$1</c:f>
              <c:strCache>
                <c:ptCount val="1"/>
                <c:pt idx="0">
                  <c:v>INAS NACHT</c:v>
                </c:pt>
              </c:strCache>
            </c:strRef>
          </c:tx>
          <c:spPr>
            <a:ln w="28575" cap="rnd">
              <a:solidFill>
                <a:schemeClr val="accent4"/>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Sheet1!$E$2:$E$35</c:f>
              <c:numCache>
                <c:formatCode>General</c:formatCode>
                <c:ptCount val="34"/>
                <c:pt idx="0">
                  <c:v>2518</c:v>
                </c:pt>
                <c:pt idx="1">
                  <c:v>2042</c:v>
                </c:pt>
                <c:pt idx="2">
                  <c:v>1498</c:v>
                </c:pt>
                <c:pt idx="3">
                  <c:v>539</c:v>
                </c:pt>
                <c:pt idx="4">
                  <c:v>478</c:v>
                </c:pt>
                <c:pt idx="5">
                  <c:v>256</c:v>
                </c:pt>
                <c:pt idx="6">
                  <c:v>683</c:v>
                </c:pt>
                <c:pt idx="7">
                  <c:v>1201</c:v>
                </c:pt>
                <c:pt idx="8">
                  <c:v>797</c:v>
                </c:pt>
                <c:pt idx="9">
                  <c:v>34821</c:v>
                </c:pt>
                <c:pt idx="10">
                  <c:v>6335</c:v>
                </c:pt>
                <c:pt idx="11">
                  <c:v>2294</c:v>
                </c:pt>
                <c:pt idx="12">
                  <c:v>1682</c:v>
                </c:pt>
                <c:pt idx="13">
                  <c:v>669</c:v>
                </c:pt>
                <c:pt idx="14">
                  <c:v>519</c:v>
                </c:pt>
                <c:pt idx="15">
                  <c:v>422</c:v>
                </c:pt>
                <c:pt idx="16">
                  <c:v>341</c:v>
                </c:pt>
                <c:pt idx="17">
                  <c:v>311</c:v>
                </c:pt>
                <c:pt idx="18">
                  <c:v>259</c:v>
                </c:pt>
                <c:pt idx="19">
                  <c:v>332</c:v>
                </c:pt>
                <c:pt idx="20">
                  <c:v>244</c:v>
                </c:pt>
                <c:pt idx="21">
                  <c:v>316</c:v>
                </c:pt>
                <c:pt idx="22">
                  <c:v>529</c:v>
                </c:pt>
                <c:pt idx="23">
                  <c:v>234</c:v>
                </c:pt>
                <c:pt idx="24">
                  <c:v>223</c:v>
                </c:pt>
                <c:pt idx="25">
                  <c:v>327</c:v>
                </c:pt>
                <c:pt idx="26">
                  <c:v>211</c:v>
                </c:pt>
                <c:pt idx="27">
                  <c:v>206</c:v>
                </c:pt>
                <c:pt idx="28">
                  <c:v>467</c:v>
                </c:pt>
                <c:pt idx="29">
                  <c:v>385</c:v>
                </c:pt>
                <c:pt idx="30">
                  <c:v>289</c:v>
                </c:pt>
                <c:pt idx="31">
                  <c:v>429</c:v>
                </c:pt>
                <c:pt idx="32">
                  <c:v>240</c:v>
                </c:pt>
                <c:pt idx="33">
                  <c:v>232</c:v>
                </c:pt>
              </c:numCache>
            </c:numRef>
          </c:val>
          <c:smooth val="0"/>
          <c:extLst>
            <c:ext xmlns:c16="http://schemas.microsoft.com/office/drawing/2014/chart" uri="{C3380CC4-5D6E-409C-BE32-E72D297353CC}">
              <c16:uniqueId val="{00000003-DF5B-4A41-B340-79F973D18BE7}"/>
            </c:ext>
          </c:extLst>
        </c:ser>
        <c:ser>
          <c:idx val="4"/>
          <c:order val="4"/>
          <c:tx>
            <c:strRef>
              <c:f>Sheet1!$F$1</c:f>
              <c:strCache>
                <c:ptCount val="1"/>
                <c:pt idx="0">
                  <c:v>NDR.de</c:v>
                </c:pt>
              </c:strCache>
            </c:strRef>
          </c:tx>
          <c:spPr>
            <a:ln w="28575" cap="rnd">
              <a:solidFill>
                <a:schemeClr val="accent5"/>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Sheet1!$F$2:$F$35</c:f>
              <c:numCache>
                <c:formatCode>General</c:formatCode>
                <c:ptCount val="34"/>
                <c:pt idx="0">
                  <c:v>29386</c:v>
                </c:pt>
                <c:pt idx="1">
                  <c:v>24119</c:v>
                </c:pt>
                <c:pt idx="2">
                  <c:v>18175</c:v>
                </c:pt>
                <c:pt idx="3">
                  <c:v>27353</c:v>
                </c:pt>
                <c:pt idx="4">
                  <c:v>38808</c:v>
                </c:pt>
                <c:pt idx="5">
                  <c:v>31597</c:v>
                </c:pt>
                <c:pt idx="6">
                  <c:v>43769</c:v>
                </c:pt>
                <c:pt idx="7">
                  <c:v>31534</c:v>
                </c:pt>
                <c:pt idx="8">
                  <c:v>18663</c:v>
                </c:pt>
                <c:pt idx="9">
                  <c:v>24895</c:v>
                </c:pt>
                <c:pt idx="10">
                  <c:v>23527</c:v>
                </c:pt>
                <c:pt idx="11">
                  <c:v>35222</c:v>
                </c:pt>
                <c:pt idx="12">
                  <c:v>33330</c:v>
                </c:pt>
                <c:pt idx="13">
                  <c:v>32208</c:v>
                </c:pt>
                <c:pt idx="14">
                  <c:v>21256</c:v>
                </c:pt>
                <c:pt idx="15">
                  <c:v>25880</c:v>
                </c:pt>
                <c:pt idx="16">
                  <c:v>28725</c:v>
                </c:pt>
                <c:pt idx="17">
                  <c:v>43820</c:v>
                </c:pt>
                <c:pt idx="18">
                  <c:v>21384</c:v>
                </c:pt>
                <c:pt idx="19">
                  <c:v>14311</c:v>
                </c:pt>
                <c:pt idx="20">
                  <c:v>40351</c:v>
                </c:pt>
                <c:pt idx="21">
                  <c:v>17200</c:v>
                </c:pt>
                <c:pt idx="22">
                  <c:v>14077</c:v>
                </c:pt>
                <c:pt idx="23">
                  <c:v>4413</c:v>
                </c:pt>
                <c:pt idx="24">
                  <c:v>2387</c:v>
                </c:pt>
                <c:pt idx="25">
                  <c:v>4587</c:v>
                </c:pt>
                <c:pt idx="26">
                  <c:v>3903</c:v>
                </c:pt>
                <c:pt idx="27">
                  <c:v>26884</c:v>
                </c:pt>
                <c:pt idx="28">
                  <c:v>10515</c:v>
                </c:pt>
                <c:pt idx="29">
                  <c:v>6940</c:v>
                </c:pt>
                <c:pt idx="30">
                  <c:v>37976</c:v>
                </c:pt>
                <c:pt idx="31">
                  <c:v>18675</c:v>
                </c:pt>
                <c:pt idx="32">
                  <c:v>16229</c:v>
                </c:pt>
                <c:pt idx="33">
                  <c:v>30923</c:v>
                </c:pt>
              </c:numCache>
            </c:numRef>
          </c:val>
          <c:smooth val="0"/>
          <c:extLst>
            <c:ext xmlns:c16="http://schemas.microsoft.com/office/drawing/2014/chart" uri="{C3380CC4-5D6E-409C-BE32-E72D297353CC}">
              <c16:uniqueId val="{00000004-DF5B-4A41-B340-79F973D18BE7}"/>
            </c:ext>
          </c:extLst>
        </c:ser>
        <c:ser>
          <c:idx val="5"/>
          <c:order val="5"/>
          <c:tx>
            <c:strRef>
              <c:f>Sheet1!$G$1</c:f>
              <c:strCache>
                <c:ptCount val="1"/>
                <c:pt idx="0">
                  <c:v>NDR Niedersachsen</c:v>
                </c:pt>
              </c:strCache>
            </c:strRef>
          </c:tx>
          <c:spPr>
            <a:ln w="28575" cap="rnd">
              <a:solidFill>
                <a:schemeClr val="accent6"/>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Sheet1!$G$2:$G$35</c:f>
              <c:numCache>
                <c:formatCode>General</c:formatCode>
                <c:ptCount val="34"/>
                <c:pt idx="0">
                  <c:v>24633</c:v>
                </c:pt>
                <c:pt idx="1">
                  <c:v>23541</c:v>
                </c:pt>
                <c:pt idx="2">
                  <c:v>15800</c:v>
                </c:pt>
                <c:pt idx="3">
                  <c:v>39542</c:v>
                </c:pt>
                <c:pt idx="4">
                  <c:v>41693</c:v>
                </c:pt>
                <c:pt idx="5">
                  <c:v>23296</c:v>
                </c:pt>
                <c:pt idx="6">
                  <c:v>27929</c:v>
                </c:pt>
                <c:pt idx="7">
                  <c:v>25156</c:v>
                </c:pt>
                <c:pt idx="8">
                  <c:v>20670</c:v>
                </c:pt>
                <c:pt idx="9">
                  <c:v>22008</c:v>
                </c:pt>
                <c:pt idx="10">
                  <c:v>28879</c:v>
                </c:pt>
                <c:pt idx="11">
                  <c:v>29320</c:v>
                </c:pt>
                <c:pt idx="12">
                  <c:v>36041</c:v>
                </c:pt>
                <c:pt idx="13">
                  <c:v>18074</c:v>
                </c:pt>
                <c:pt idx="14">
                  <c:v>37237</c:v>
                </c:pt>
                <c:pt idx="15">
                  <c:v>43893</c:v>
                </c:pt>
                <c:pt idx="16">
                  <c:v>55786</c:v>
                </c:pt>
                <c:pt idx="17">
                  <c:v>46680</c:v>
                </c:pt>
                <c:pt idx="18">
                  <c:v>26264</c:v>
                </c:pt>
                <c:pt idx="19">
                  <c:v>18369</c:v>
                </c:pt>
                <c:pt idx="20">
                  <c:v>13887</c:v>
                </c:pt>
                <c:pt idx="21">
                  <c:v>15474</c:v>
                </c:pt>
                <c:pt idx="22">
                  <c:v>10838</c:v>
                </c:pt>
                <c:pt idx="23">
                  <c:v>37479</c:v>
                </c:pt>
                <c:pt idx="24">
                  <c:v>31782</c:v>
                </c:pt>
                <c:pt idx="25">
                  <c:v>35396</c:v>
                </c:pt>
                <c:pt idx="26">
                  <c:v>31715</c:v>
                </c:pt>
                <c:pt idx="27">
                  <c:v>15901</c:v>
                </c:pt>
                <c:pt idx="28">
                  <c:v>21889</c:v>
                </c:pt>
                <c:pt idx="29">
                  <c:v>16344</c:v>
                </c:pt>
                <c:pt idx="30">
                  <c:v>11787</c:v>
                </c:pt>
                <c:pt idx="31">
                  <c:v>19800</c:v>
                </c:pt>
                <c:pt idx="32">
                  <c:v>14343</c:v>
                </c:pt>
                <c:pt idx="33">
                  <c:v>17325</c:v>
                </c:pt>
              </c:numCache>
            </c:numRef>
          </c:val>
          <c:smooth val="0"/>
          <c:extLst>
            <c:ext xmlns:c16="http://schemas.microsoft.com/office/drawing/2014/chart" uri="{C3380CC4-5D6E-409C-BE32-E72D297353CC}">
              <c16:uniqueId val="{00000005-DF5B-4A41-B340-79F973D18BE7}"/>
            </c:ext>
          </c:extLst>
        </c:ser>
        <c:ser>
          <c:idx val="6"/>
          <c:order val="6"/>
          <c:tx>
            <c:strRef>
              <c:f>Sheet1!$H$1</c:f>
              <c:strCache>
                <c:ptCount val="1"/>
                <c:pt idx="0">
                  <c:v>NDR Info</c:v>
                </c:pt>
              </c:strCache>
            </c:strRef>
          </c:tx>
          <c:spPr>
            <a:ln w="28575" cap="rnd">
              <a:solidFill>
                <a:schemeClr val="accent1">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Sheet1!$H$2:$H$35</c:f>
              <c:numCache>
                <c:formatCode>General</c:formatCode>
                <c:ptCount val="34"/>
                <c:pt idx="0">
                  <c:v>3942</c:v>
                </c:pt>
                <c:pt idx="1">
                  <c:v>2437</c:v>
                </c:pt>
                <c:pt idx="2">
                  <c:v>1396</c:v>
                </c:pt>
                <c:pt idx="3">
                  <c:v>1635</c:v>
                </c:pt>
                <c:pt idx="4">
                  <c:v>2992</c:v>
                </c:pt>
                <c:pt idx="5">
                  <c:v>748</c:v>
                </c:pt>
                <c:pt idx="6">
                  <c:v>3280</c:v>
                </c:pt>
                <c:pt idx="7">
                  <c:v>1826</c:v>
                </c:pt>
                <c:pt idx="8">
                  <c:v>1843</c:v>
                </c:pt>
                <c:pt idx="9">
                  <c:v>6696</c:v>
                </c:pt>
                <c:pt idx="10">
                  <c:v>10497</c:v>
                </c:pt>
                <c:pt idx="11">
                  <c:v>8432</c:v>
                </c:pt>
                <c:pt idx="12">
                  <c:v>5690</c:v>
                </c:pt>
                <c:pt idx="13">
                  <c:v>4187</c:v>
                </c:pt>
                <c:pt idx="14">
                  <c:v>5754</c:v>
                </c:pt>
                <c:pt idx="15">
                  <c:v>3023</c:v>
                </c:pt>
                <c:pt idx="16">
                  <c:v>7836</c:v>
                </c:pt>
                <c:pt idx="17">
                  <c:v>9933</c:v>
                </c:pt>
                <c:pt idx="18">
                  <c:v>8213</c:v>
                </c:pt>
                <c:pt idx="19">
                  <c:v>8240</c:v>
                </c:pt>
                <c:pt idx="20">
                  <c:v>4134</c:v>
                </c:pt>
                <c:pt idx="21">
                  <c:v>1996</c:v>
                </c:pt>
                <c:pt idx="22">
                  <c:v>999</c:v>
                </c:pt>
                <c:pt idx="23">
                  <c:v>406</c:v>
                </c:pt>
                <c:pt idx="24">
                  <c:v>292</c:v>
                </c:pt>
                <c:pt idx="25">
                  <c:v>2583</c:v>
                </c:pt>
                <c:pt idx="26">
                  <c:v>2448</c:v>
                </c:pt>
                <c:pt idx="27">
                  <c:v>3566</c:v>
                </c:pt>
                <c:pt idx="28">
                  <c:v>1976</c:v>
                </c:pt>
                <c:pt idx="29">
                  <c:v>2284</c:v>
                </c:pt>
                <c:pt idx="30">
                  <c:v>1433</c:v>
                </c:pt>
                <c:pt idx="31">
                  <c:v>659</c:v>
                </c:pt>
                <c:pt idx="32">
                  <c:v>2507</c:v>
                </c:pt>
                <c:pt idx="33">
                  <c:v>2406</c:v>
                </c:pt>
              </c:numCache>
            </c:numRef>
          </c:val>
          <c:smooth val="0"/>
          <c:extLst>
            <c:ext xmlns:c16="http://schemas.microsoft.com/office/drawing/2014/chart" uri="{C3380CC4-5D6E-409C-BE32-E72D297353CC}">
              <c16:uniqueId val="{00000006-DF5B-4A41-B340-79F973D18BE7}"/>
            </c:ext>
          </c:extLst>
        </c:ser>
        <c:ser>
          <c:idx val="7"/>
          <c:order val="7"/>
          <c:tx>
            <c:strRef>
              <c:f>Sheet1!$I$1</c:f>
              <c:strCache>
                <c:ptCount val="1"/>
                <c:pt idx="0">
                  <c:v>NDR Kultur</c:v>
                </c:pt>
              </c:strCache>
            </c:strRef>
          </c:tx>
          <c:spPr>
            <a:ln w="28575" cap="rnd">
              <a:solidFill>
                <a:schemeClr val="accent2">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Sheet1!$I$2:$I$35</c:f>
              <c:numCache>
                <c:formatCode>General</c:formatCode>
                <c:ptCount val="34"/>
                <c:pt idx="0">
                  <c:v>234</c:v>
                </c:pt>
                <c:pt idx="1">
                  <c:v>374</c:v>
                </c:pt>
                <c:pt idx="2">
                  <c:v>274</c:v>
                </c:pt>
                <c:pt idx="3">
                  <c:v>1067</c:v>
                </c:pt>
                <c:pt idx="4">
                  <c:v>685</c:v>
                </c:pt>
                <c:pt idx="5">
                  <c:v>904</c:v>
                </c:pt>
                <c:pt idx="6">
                  <c:v>250</c:v>
                </c:pt>
                <c:pt idx="7">
                  <c:v>509</c:v>
                </c:pt>
                <c:pt idx="8">
                  <c:v>304</c:v>
                </c:pt>
                <c:pt idx="9">
                  <c:v>229</c:v>
                </c:pt>
                <c:pt idx="10">
                  <c:v>115</c:v>
                </c:pt>
                <c:pt idx="11">
                  <c:v>1102</c:v>
                </c:pt>
                <c:pt idx="12">
                  <c:v>280</c:v>
                </c:pt>
                <c:pt idx="13">
                  <c:v>447</c:v>
                </c:pt>
                <c:pt idx="14">
                  <c:v>334</c:v>
                </c:pt>
                <c:pt idx="15">
                  <c:v>166</c:v>
                </c:pt>
                <c:pt idx="16">
                  <c:v>173</c:v>
                </c:pt>
                <c:pt idx="17">
                  <c:v>187</c:v>
                </c:pt>
                <c:pt idx="18">
                  <c:v>335</c:v>
                </c:pt>
                <c:pt idx="19">
                  <c:v>586</c:v>
                </c:pt>
                <c:pt idx="20">
                  <c:v>97</c:v>
                </c:pt>
                <c:pt idx="21">
                  <c:v>631</c:v>
                </c:pt>
                <c:pt idx="22">
                  <c:v>628</c:v>
                </c:pt>
                <c:pt idx="23">
                  <c:v>363</c:v>
                </c:pt>
                <c:pt idx="24">
                  <c:v>281</c:v>
                </c:pt>
                <c:pt idx="25">
                  <c:v>1089</c:v>
                </c:pt>
                <c:pt idx="26">
                  <c:v>302</c:v>
                </c:pt>
                <c:pt idx="27">
                  <c:v>1588</c:v>
                </c:pt>
                <c:pt idx="28">
                  <c:v>1955</c:v>
                </c:pt>
                <c:pt idx="29">
                  <c:v>688</c:v>
                </c:pt>
                <c:pt idx="30">
                  <c:v>327</c:v>
                </c:pt>
                <c:pt idx="31">
                  <c:v>208</c:v>
                </c:pt>
                <c:pt idx="32">
                  <c:v>1227</c:v>
                </c:pt>
                <c:pt idx="33">
                  <c:v>700</c:v>
                </c:pt>
              </c:numCache>
            </c:numRef>
          </c:val>
          <c:smooth val="0"/>
          <c:extLst>
            <c:ext xmlns:c16="http://schemas.microsoft.com/office/drawing/2014/chart" uri="{C3380CC4-5D6E-409C-BE32-E72D297353CC}">
              <c16:uniqueId val="{00000007-DF5B-4A41-B340-79F973D18BE7}"/>
            </c:ext>
          </c:extLst>
        </c:ser>
        <c:ser>
          <c:idx val="8"/>
          <c:order val="8"/>
          <c:tx>
            <c:strRef>
              <c:f>Sheet1!$J$1</c:f>
              <c:strCache>
                <c:ptCount val="1"/>
                <c:pt idx="0">
                  <c:v>Mein Nachmittag (NDR)</c:v>
                </c:pt>
              </c:strCache>
            </c:strRef>
          </c:tx>
          <c:spPr>
            <a:ln w="28575" cap="rnd">
              <a:solidFill>
                <a:schemeClr val="accent3">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Sheet1!$J$2:$J$35</c:f>
              <c:numCache>
                <c:formatCode>General</c:formatCode>
                <c:ptCount val="34"/>
                <c:pt idx="0">
                  <c:v>3445</c:v>
                </c:pt>
                <c:pt idx="1">
                  <c:v>1743</c:v>
                </c:pt>
                <c:pt idx="2">
                  <c:v>665</c:v>
                </c:pt>
                <c:pt idx="3">
                  <c:v>4026</c:v>
                </c:pt>
                <c:pt idx="4">
                  <c:v>1755</c:v>
                </c:pt>
                <c:pt idx="5">
                  <c:v>1778</c:v>
                </c:pt>
                <c:pt idx="6">
                  <c:v>6289</c:v>
                </c:pt>
                <c:pt idx="7">
                  <c:v>3415</c:v>
                </c:pt>
                <c:pt idx="8">
                  <c:v>1171</c:v>
                </c:pt>
                <c:pt idx="9">
                  <c:v>688</c:v>
                </c:pt>
                <c:pt idx="10">
                  <c:v>887</c:v>
                </c:pt>
                <c:pt idx="11">
                  <c:v>1581</c:v>
                </c:pt>
                <c:pt idx="12">
                  <c:v>1368</c:v>
                </c:pt>
                <c:pt idx="13">
                  <c:v>3613</c:v>
                </c:pt>
                <c:pt idx="14">
                  <c:v>3036</c:v>
                </c:pt>
                <c:pt idx="15">
                  <c:v>2621</c:v>
                </c:pt>
                <c:pt idx="16">
                  <c:v>2391</c:v>
                </c:pt>
                <c:pt idx="17">
                  <c:v>3095</c:v>
                </c:pt>
                <c:pt idx="18">
                  <c:v>2120</c:v>
                </c:pt>
                <c:pt idx="19">
                  <c:v>3946</c:v>
                </c:pt>
                <c:pt idx="20">
                  <c:v>1506</c:v>
                </c:pt>
                <c:pt idx="21">
                  <c:v>1332</c:v>
                </c:pt>
                <c:pt idx="22">
                  <c:v>898</c:v>
                </c:pt>
                <c:pt idx="23">
                  <c:v>283</c:v>
                </c:pt>
                <c:pt idx="24">
                  <c:v>693</c:v>
                </c:pt>
                <c:pt idx="25">
                  <c:v>701</c:v>
                </c:pt>
                <c:pt idx="26">
                  <c:v>245</c:v>
                </c:pt>
                <c:pt idx="27">
                  <c:v>1898</c:v>
                </c:pt>
                <c:pt idx="28">
                  <c:v>530</c:v>
                </c:pt>
                <c:pt idx="29">
                  <c:v>214</c:v>
                </c:pt>
                <c:pt idx="30">
                  <c:v>751</c:v>
                </c:pt>
                <c:pt idx="31">
                  <c:v>646</c:v>
                </c:pt>
                <c:pt idx="32">
                  <c:v>7660</c:v>
                </c:pt>
                <c:pt idx="33">
                  <c:v>3975</c:v>
                </c:pt>
              </c:numCache>
            </c:numRef>
          </c:val>
          <c:smooth val="0"/>
          <c:extLst>
            <c:ext xmlns:c16="http://schemas.microsoft.com/office/drawing/2014/chart" uri="{C3380CC4-5D6E-409C-BE32-E72D297353CC}">
              <c16:uniqueId val="{00000008-DF5B-4A41-B340-79F973D18BE7}"/>
            </c:ext>
          </c:extLst>
        </c:ser>
        <c:ser>
          <c:idx val="9"/>
          <c:order val="9"/>
          <c:tx>
            <c:strRef>
              <c:f>Sheet1!$K$1</c:f>
              <c:strCache>
                <c:ptCount val="1"/>
                <c:pt idx="0">
                  <c:v>NDR Elbphilharmonie Orchester</c:v>
                </c:pt>
              </c:strCache>
            </c:strRef>
          </c:tx>
          <c:spPr>
            <a:ln w="28575" cap="rnd">
              <a:solidFill>
                <a:schemeClr val="accent4">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Sheet1!$K$2:$K$35</c:f>
              <c:numCache>
                <c:formatCode>General</c:formatCode>
                <c:ptCount val="34"/>
                <c:pt idx="0">
                  <c:v>929</c:v>
                </c:pt>
                <c:pt idx="1">
                  <c:v>1268</c:v>
                </c:pt>
                <c:pt idx="2">
                  <c:v>2020</c:v>
                </c:pt>
                <c:pt idx="3">
                  <c:v>1265</c:v>
                </c:pt>
                <c:pt idx="4">
                  <c:v>1378</c:v>
                </c:pt>
                <c:pt idx="5">
                  <c:v>1035</c:v>
                </c:pt>
                <c:pt idx="6">
                  <c:v>1060</c:v>
                </c:pt>
                <c:pt idx="7">
                  <c:v>1576</c:v>
                </c:pt>
                <c:pt idx="8">
                  <c:v>1173</c:v>
                </c:pt>
                <c:pt idx="9">
                  <c:v>488</c:v>
                </c:pt>
                <c:pt idx="10">
                  <c:v>259</c:v>
                </c:pt>
                <c:pt idx="11">
                  <c:v>145</c:v>
                </c:pt>
                <c:pt idx="12">
                  <c:v>97</c:v>
                </c:pt>
                <c:pt idx="13">
                  <c:v>101</c:v>
                </c:pt>
                <c:pt idx="14">
                  <c:v>53</c:v>
                </c:pt>
                <c:pt idx="15">
                  <c:v>66</c:v>
                </c:pt>
                <c:pt idx="16">
                  <c:v>61</c:v>
                </c:pt>
                <c:pt idx="17">
                  <c:v>1679</c:v>
                </c:pt>
                <c:pt idx="18">
                  <c:v>1105</c:v>
                </c:pt>
                <c:pt idx="19">
                  <c:v>445</c:v>
                </c:pt>
                <c:pt idx="20">
                  <c:v>274</c:v>
                </c:pt>
                <c:pt idx="21">
                  <c:v>4033</c:v>
                </c:pt>
                <c:pt idx="22">
                  <c:v>1218</c:v>
                </c:pt>
                <c:pt idx="23">
                  <c:v>1561</c:v>
                </c:pt>
                <c:pt idx="24">
                  <c:v>1225</c:v>
                </c:pt>
                <c:pt idx="25">
                  <c:v>624</c:v>
                </c:pt>
                <c:pt idx="26">
                  <c:v>288</c:v>
                </c:pt>
                <c:pt idx="27">
                  <c:v>257</c:v>
                </c:pt>
                <c:pt idx="28">
                  <c:v>1313</c:v>
                </c:pt>
                <c:pt idx="29">
                  <c:v>489</c:v>
                </c:pt>
                <c:pt idx="30">
                  <c:v>2939</c:v>
                </c:pt>
                <c:pt idx="31">
                  <c:v>6642</c:v>
                </c:pt>
                <c:pt idx="32">
                  <c:v>1232</c:v>
                </c:pt>
                <c:pt idx="33">
                  <c:v>491</c:v>
                </c:pt>
              </c:numCache>
            </c:numRef>
          </c:val>
          <c:smooth val="0"/>
          <c:extLst>
            <c:ext xmlns:c16="http://schemas.microsoft.com/office/drawing/2014/chart" uri="{C3380CC4-5D6E-409C-BE32-E72D297353CC}">
              <c16:uniqueId val="{00000009-DF5B-4A41-B340-79F973D18BE7}"/>
            </c:ext>
          </c:extLst>
        </c:ser>
        <c:ser>
          <c:idx val="10"/>
          <c:order val="10"/>
          <c:tx>
            <c:strRef>
              <c:f>Sheet1!$L$1</c:f>
              <c:strCache>
                <c:ptCount val="1"/>
                <c:pt idx="0">
                  <c:v>NDR Chor</c:v>
                </c:pt>
              </c:strCache>
            </c:strRef>
          </c:tx>
          <c:spPr>
            <a:ln w="28575" cap="rnd">
              <a:solidFill>
                <a:schemeClr val="accent5">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Sheet1!$L$2:$L$35</c:f>
              <c:numCache>
                <c:formatCode>General</c:formatCode>
                <c:ptCount val="3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281</c:v>
                </c:pt>
                <c:pt idx="16">
                  <c:v>144</c:v>
                </c:pt>
                <c:pt idx="17">
                  <c:v>47</c:v>
                </c:pt>
                <c:pt idx="18">
                  <c:v>641</c:v>
                </c:pt>
                <c:pt idx="19">
                  <c:v>205</c:v>
                </c:pt>
                <c:pt idx="20">
                  <c:v>53</c:v>
                </c:pt>
                <c:pt idx="21">
                  <c:v>62</c:v>
                </c:pt>
                <c:pt idx="22">
                  <c:v>29</c:v>
                </c:pt>
                <c:pt idx="23">
                  <c:v>8</c:v>
                </c:pt>
                <c:pt idx="24">
                  <c:v>3</c:v>
                </c:pt>
                <c:pt idx="25">
                  <c:v>4</c:v>
                </c:pt>
                <c:pt idx="26">
                  <c:v>4</c:v>
                </c:pt>
                <c:pt idx="27">
                  <c:v>2</c:v>
                </c:pt>
                <c:pt idx="28">
                  <c:v>2</c:v>
                </c:pt>
                <c:pt idx="29">
                  <c:v>4</c:v>
                </c:pt>
                <c:pt idx="30">
                  <c:v>3</c:v>
                </c:pt>
                <c:pt idx="31">
                  <c:v>3</c:v>
                </c:pt>
                <c:pt idx="32">
                  <c:v>1</c:v>
                </c:pt>
                <c:pt idx="33">
                  <c:v>4</c:v>
                </c:pt>
              </c:numCache>
            </c:numRef>
          </c:val>
          <c:smooth val="0"/>
          <c:extLst>
            <c:ext xmlns:c16="http://schemas.microsoft.com/office/drawing/2014/chart" uri="{C3380CC4-5D6E-409C-BE32-E72D297353CC}">
              <c16:uniqueId val="{0000000A-DF5B-4A41-B340-79F973D18BE7}"/>
            </c:ext>
          </c:extLst>
        </c:ser>
        <c:ser>
          <c:idx val="11"/>
          <c:order val="11"/>
          <c:tx>
            <c:strRef>
              <c:f>Sheet1!$M$1</c:f>
              <c:strCache>
                <c:ptCount val="1"/>
                <c:pt idx="0">
                  <c:v>Tietjen und Bommes</c:v>
                </c:pt>
              </c:strCache>
            </c:strRef>
          </c:tx>
          <c:spPr>
            <a:ln w="28575" cap="rnd">
              <a:solidFill>
                <a:schemeClr val="accent6">
                  <a:lumMod val="6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Sheet1!$M$2:$M$35</c:f>
              <c:numCache>
                <c:formatCode>General</c:formatCode>
                <c:ptCount val="34"/>
                <c:pt idx="0">
                  <c:v>551</c:v>
                </c:pt>
                <c:pt idx="1">
                  <c:v>1309</c:v>
                </c:pt>
                <c:pt idx="2">
                  <c:v>1343</c:v>
                </c:pt>
                <c:pt idx="3">
                  <c:v>1190</c:v>
                </c:pt>
                <c:pt idx="4">
                  <c:v>2218</c:v>
                </c:pt>
                <c:pt idx="5">
                  <c:v>2769</c:v>
                </c:pt>
                <c:pt idx="6">
                  <c:v>3259</c:v>
                </c:pt>
                <c:pt idx="7">
                  <c:v>4300</c:v>
                </c:pt>
                <c:pt idx="8">
                  <c:v>3742</c:v>
                </c:pt>
                <c:pt idx="9">
                  <c:v>5002</c:v>
                </c:pt>
                <c:pt idx="10">
                  <c:v>6146</c:v>
                </c:pt>
                <c:pt idx="11">
                  <c:v>3285</c:v>
                </c:pt>
                <c:pt idx="12">
                  <c:v>3696</c:v>
                </c:pt>
                <c:pt idx="13">
                  <c:v>4005</c:v>
                </c:pt>
                <c:pt idx="14">
                  <c:v>5837</c:v>
                </c:pt>
                <c:pt idx="15">
                  <c:v>13301</c:v>
                </c:pt>
                <c:pt idx="16">
                  <c:v>23510</c:v>
                </c:pt>
                <c:pt idx="17">
                  <c:v>18227</c:v>
                </c:pt>
                <c:pt idx="18">
                  <c:v>12837</c:v>
                </c:pt>
                <c:pt idx="19">
                  <c:v>15134</c:v>
                </c:pt>
                <c:pt idx="20">
                  <c:v>15562</c:v>
                </c:pt>
                <c:pt idx="21">
                  <c:v>14065</c:v>
                </c:pt>
                <c:pt idx="22">
                  <c:v>13036</c:v>
                </c:pt>
                <c:pt idx="23">
                  <c:v>10167</c:v>
                </c:pt>
                <c:pt idx="24">
                  <c:v>7074</c:v>
                </c:pt>
                <c:pt idx="25">
                  <c:v>6514</c:v>
                </c:pt>
                <c:pt idx="26">
                  <c:v>5714</c:v>
                </c:pt>
                <c:pt idx="27">
                  <c:v>8333</c:v>
                </c:pt>
                <c:pt idx="28">
                  <c:v>8707</c:v>
                </c:pt>
                <c:pt idx="29">
                  <c:v>5911</c:v>
                </c:pt>
                <c:pt idx="30">
                  <c:v>5984</c:v>
                </c:pt>
                <c:pt idx="31">
                  <c:v>8462</c:v>
                </c:pt>
                <c:pt idx="32">
                  <c:v>6431</c:v>
                </c:pt>
                <c:pt idx="33">
                  <c:v>5971</c:v>
                </c:pt>
              </c:numCache>
            </c:numRef>
          </c:val>
          <c:smooth val="0"/>
          <c:extLst>
            <c:ext xmlns:c16="http://schemas.microsoft.com/office/drawing/2014/chart" uri="{C3380CC4-5D6E-409C-BE32-E72D297353CC}">
              <c16:uniqueId val="{0000000B-DF5B-4A41-B340-79F973D18BE7}"/>
            </c:ext>
          </c:extLst>
        </c:ser>
        <c:ser>
          <c:idx val="12"/>
          <c:order val="12"/>
          <c:tx>
            <c:strRef>
              <c:f>Sheet1!$N$1</c:f>
              <c:strCache>
                <c:ptCount val="1"/>
                <c:pt idx="0">
                  <c:v>NDR Talk Show</c:v>
                </c:pt>
              </c:strCache>
            </c:strRef>
          </c:tx>
          <c:spPr>
            <a:ln w="28575" cap="rnd">
              <a:solidFill>
                <a:schemeClr val="accent1">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Sheet1!$N$2:$N$35</c:f>
              <c:numCache>
                <c:formatCode>General</c:formatCode>
                <c:ptCount val="34"/>
                <c:pt idx="0">
                  <c:v>8754</c:v>
                </c:pt>
                <c:pt idx="1">
                  <c:v>7820</c:v>
                </c:pt>
                <c:pt idx="2">
                  <c:v>11810</c:v>
                </c:pt>
                <c:pt idx="3">
                  <c:v>7315</c:v>
                </c:pt>
                <c:pt idx="4">
                  <c:v>17638</c:v>
                </c:pt>
                <c:pt idx="5">
                  <c:v>16652</c:v>
                </c:pt>
                <c:pt idx="6">
                  <c:v>14333</c:v>
                </c:pt>
                <c:pt idx="7">
                  <c:v>22796</c:v>
                </c:pt>
                <c:pt idx="8">
                  <c:v>15365</c:v>
                </c:pt>
                <c:pt idx="9">
                  <c:v>17442</c:v>
                </c:pt>
                <c:pt idx="10">
                  <c:v>22114</c:v>
                </c:pt>
                <c:pt idx="11">
                  <c:v>21865</c:v>
                </c:pt>
                <c:pt idx="12">
                  <c:v>19640</c:v>
                </c:pt>
                <c:pt idx="13">
                  <c:v>24490</c:v>
                </c:pt>
                <c:pt idx="14">
                  <c:v>27251</c:v>
                </c:pt>
                <c:pt idx="15">
                  <c:v>21023</c:v>
                </c:pt>
                <c:pt idx="16">
                  <c:v>30474</c:v>
                </c:pt>
                <c:pt idx="17">
                  <c:v>53570</c:v>
                </c:pt>
                <c:pt idx="18">
                  <c:v>56868</c:v>
                </c:pt>
                <c:pt idx="19">
                  <c:v>69803</c:v>
                </c:pt>
                <c:pt idx="20">
                  <c:v>72129</c:v>
                </c:pt>
                <c:pt idx="21">
                  <c:v>65774</c:v>
                </c:pt>
                <c:pt idx="22">
                  <c:v>60004</c:v>
                </c:pt>
                <c:pt idx="23">
                  <c:v>35401</c:v>
                </c:pt>
                <c:pt idx="24">
                  <c:v>33310</c:v>
                </c:pt>
                <c:pt idx="25">
                  <c:v>42075</c:v>
                </c:pt>
                <c:pt idx="26">
                  <c:v>26946</c:v>
                </c:pt>
                <c:pt idx="27">
                  <c:v>24521</c:v>
                </c:pt>
                <c:pt idx="28">
                  <c:v>23528</c:v>
                </c:pt>
                <c:pt idx="29">
                  <c:v>35995</c:v>
                </c:pt>
                <c:pt idx="30">
                  <c:v>17881</c:v>
                </c:pt>
                <c:pt idx="31">
                  <c:v>14470</c:v>
                </c:pt>
                <c:pt idx="32">
                  <c:v>8491</c:v>
                </c:pt>
                <c:pt idx="33">
                  <c:v>8302</c:v>
                </c:pt>
              </c:numCache>
            </c:numRef>
          </c:val>
          <c:smooth val="0"/>
          <c:extLst>
            <c:ext xmlns:c16="http://schemas.microsoft.com/office/drawing/2014/chart" uri="{C3380CC4-5D6E-409C-BE32-E72D297353CC}">
              <c16:uniqueId val="{0000000C-DF5B-4A41-B340-79F973D18BE7}"/>
            </c:ext>
          </c:extLst>
        </c:ser>
        <c:ser>
          <c:idx val="13"/>
          <c:order val="13"/>
          <c:tx>
            <c:strRef>
              <c:f>Sheet1!$O$1</c:f>
              <c:strCache>
                <c:ptCount val="1"/>
                <c:pt idx="0">
                  <c:v>Kuhlage und Hardeland</c:v>
                </c:pt>
              </c:strCache>
            </c:strRef>
          </c:tx>
          <c:spPr>
            <a:ln w="28575" cap="rnd">
              <a:solidFill>
                <a:schemeClr val="accent2">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Sheet1!$O$2:$O$35</c:f>
              <c:numCache>
                <c:formatCode>General</c:formatCode>
                <c:ptCount val="34"/>
                <c:pt idx="0">
                  <c:v>13750</c:v>
                </c:pt>
                <c:pt idx="1">
                  <c:v>2735</c:v>
                </c:pt>
                <c:pt idx="2">
                  <c:v>9898</c:v>
                </c:pt>
                <c:pt idx="3">
                  <c:v>2828</c:v>
                </c:pt>
                <c:pt idx="4">
                  <c:v>1042</c:v>
                </c:pt>
                <c:pt idx="5">
                  <c:v>441</c:v>
                </c:pt>
                <c:pt idx="6">
                  <c:v>239</c:v>
                </c:pt>
                <c:pt idx="7">
                  <c:v>145</c:v>
                </c:pt>
                <c:pt idx="8">
                  <c:v>1373</c:v>
                </c:pt>
                <c:pt idx="9">
                  <c:v>829</c:v>
                </c:pt>
                <c:pt idx="10">
                  <c:v>251</c:v>
                </c:pt>
                <c:pt idx="11">
                  <c:v>393</c:v>
                </c:pt>
                <c:pt idx="12">
                  <c:v>161</c:v>
                </c:pt>
                <c:pt idx="13">
                  <c:v>158</c:v>
                </c:pt>
                <c:pt idx="14">
                  <c:v>130</c:v>
                </c:pt>
                <c:pt idx="15">
                  <c:v>100</c:v>
                </c:pt>
                <c:pt idx="16">
                  <c:v>36</c:v>
                </c:pt>
                <c:pt idx="17">
                  <c:v>42</c:v>
                </c:pt>
                <c:pt idx="18">
                  <c:v>71</c:v>
                </c:pt>
                <c:pt idx="19">
                  <c:v>42</c:v>
                </c:pt>
                <c:pt idx="20">
                  <c:v>72</c:v>
                </c:pt>
                <c:pt idx="21">
                  <c:v>84</c:v>
                </c:pt>
                <c:pt idx="22">
                  <c:v>50</c:v>
                </c:pt>
                <c:pt idx="23">
                  <c:v>59</c:v>
                </c:pt>
                <c:pt idx="24">
                  <c:v>20</c:v>
                </c:pt>
                <c:pt idx="25">
                  <c:v>26</c:v>
                </c:pt>
                <c:pt idx="26">
                  <c:v>12</c:v>
                </c:pt>
                <c:pt idx="27">
                  <c:v>29</c:v>
                </c:pt>
                <c:pt idx="28">
                  <c:v>15</c:v>
                </c:pt>
                <c:pt idx="29">
                  <c:v>25</c:v>
                </c:pt>
                <c:pt idx="30">
                  <c:v>8</c:v>
                </c:pt>
                <c:pt idx="31">
                  <c:v>12</c:v>
                </c:pt>
                <c:pt idx="32">
                  <c:v>8</c:v>
                </c:pt>
                <c:pt idx="33">
                  <c:v>23</c:v>
                </c:pt>
              </c:numCache>
            </c:numRef>
          </c:val>
          <c:smooth val="0"/>
          <c:extLst>
            <c:ext xmlns:c16="http://schemas.microsoft.com/office/drawing/2014/chart" uri="{C3380CC4-5D6E-409C-BE32-E72D297353CC}">
              <c16:uniqueId val="{0000000D-DF5B-4A41-B340-79F973D18BE7}"/>
            </c:ext>
          </c:extLst>
        </c:ser>
        <c:ser>
          <c:idx val="14"/>
          <c:order val="14"/>
          <c:tx>
            <c:strRef>
              <c:f>Sheet1!$P$1</c:f>
              <c:strCache>
                <c:ptCount val="1"/>
                <c:pt idx="0">
                  <c:v>NDR barrierefrei</c:v>
                </c:pt>
              </c:strCache>
            </c:strRef>
          </c:tx>
          <c:spPr>
            <a:ln w="28575" cap="rnd">
              <a:solidFill>
                <a:schemeClr val="accent3">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Sheet1!$P$2:$P$35</c:f>
              <c:numCache>
                <c:formatCode>General</c:formatCode>
                <c:ptCount val="34"/>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37</c:v>
                </c:pt>
                <c:pt idx="33">
                  <c:v>12</c:v>
                </c:pt>
              </c:numCache>
            </c:numRef>
          </c:val>
          <c:smooth val="0"/>
          <c:extLst>
            <c:ext xmlns:c16="http://schemas.microsoft.com/office/drawing/2014/chart" uri="{C3380CC4-5D6E-409C-BE32-E72D297353CC}">
              <c16:uniqueId val="{0000000E-DF5B-4A41-B340-79F973D18BE7}"/>
            </c:ext>
          </c:extLst>
        </c:ser>
        <c:ser>
          <c:idx val="15"/>
          <c:order val="15"/>
          <c:tx>
            <c:strRef>
              <c:f>Sheet1!$Q$1</c:f>
              <c:strCache>
                <c:ptCount val="1"/>
                <c:pt idx="0">
                  <c:v>NDR Sport</c:v>
                </c:pt>
              </c:strCache>
            </c:strRef>
          </c:tx>
          <c:spPr>
            <a:ln w="28575" cap="rnd">
              <a:solidFill>
                <a:schemeClr val="accent4">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Sheet1!$Q$2:$Q$35</c:f>
              <c:numCache>
                <c:formatCode>General</c:formatCode>
                <c:ptCount val="34"/>
                <c:pt idx="0">
                  <c:v>5372</c:v>
                </c:pt>
                <c:pt idx="1">
                  <c:v>8698</c:v>
                </c:pt>
                <c:pt idx="2">
                  <c:v>4969</c:v>
                </c:pt>
                <c:pt idx="3">
                  <c:v>3132</c:v>
                </c:pt>
                <c:pt idx="4">
                  <c:v>12673</c:v>
                </c:pt>
                <c:pt idx="5">
                  <c:v>5728</c:v>
                </c:pt>
                <c:pt idx="6">
                  <c:v>1941</c:v>
                </c:pt>
                <c:pt idx="7">
                  <c:v>7186</c:v>
                </c:pt>
                <c:pt idx="8">
                  <c:v>2579</c:v>
                </c:pt>
                <c:pt idx="9">
                  <c:v>4954</c:v>
                </c:pt>
                <c:pt idx="10">
                  <c:v>2596</c:v>
                </c:pt>
                <c:pt idx="11">
                  <c:v>1254</c:v>
                </c:pt>
                <c:pt idx="12">
                  <c:v>421</c:v>
                </c:pt>
                <c:pt idx="13">
                  <c:v>1133</c:v>
                </c:pt>
                <c:pt idx="14">
                  <c:v>2576</c:v>
                </c:pt>
                <c:pt idx="15">
                  <c:v>984</c:v>
                </c:pt>
                <c:pt idx="16">
                  <c:v>2485</c:v>
                </c:pt>
                <c:pt idx="17">
                  <c:v>2262</c:v>
                </c:pt>
                <c:pt idx="18">
                  <c:v>17835</c:v>
                </c:pt>
                <c:pt idx="19">
                  <c:v>3893</c:v>
                </c:pt>
                <c:pt idx="20">
                  <c:v>112291</c:v>
                </c:pt>
                <c:pt idx="21">
                  <c:v>30834</c:v>
                </c:pt>
                <c:pt idx="22">
                  <c:v>8761</c:v>
                </c:pt>
                <c:pt idx="23">
                  <c:v>6465</c:v>
                </c:pt>
                <c:pt idx="24">
                  <c:v>3734</c:v>
                </c:pt>
                <c:pt idx="25">
                  <c:v>2171</c:v>
                </c:pt>
                <c:pt idx="26">
                  <c:v>2030</c:v>
                </c:pt>
                <c:pt idx="27">
                  <c:v>1336</c:v>
                </c:pt>
                <c:pt idx="28">
                  <c:v>397</c:v>
                </c:pt>
                <c:pt idx="29">
                  <c:v>341</c:v>
                </c:pt>
                <c:pt idx="30">
                  <c:v>1548</c:v>
                </c:pt>
                <c:pt idx="31">
                  <c:v>710</c:v>
                </c:pt>
                <c:pt idx="32">
                  <c:v>293</c:v>
                </c:pt>
                <c:pt idx="33">
                  <c:v>719</c:v>
                </c:pt>
              </c:numCache>
            </c:numRef>
          </c:val>
          <c:smooth val="0"/>
          <c:extLst>
            <c:ext xmlns:c16="http://schemas.microsoft.com/office/drawing/2014/chart" uri="{C3380CC4-5D6E-409C-BE32-E72D297353CC}">
              <c16:uniqueId val="{0000000F-DF5B-4A41-B340-79F973D18BE7}"/>
            </c:ext>
          </c:extLst>
        </c:ser>
        <c:ser>
          <c:idx val="16"/>
          <c:order val="16"/>
          <c:tx>
            <c:strRef>
              <c:f>Sheet1!$R$1</c:f>
              <c:strCache>
                <c:ptCount val="1"/>
                <c:pt idx="0">
                  <c:v>Weltbilder</c:v>
                </c:pt>
              </c:strCache>
            </c:strRef>
          </c:tx>
          <c:spPr>
            <a:ln w="28575" cap="rnd">
              <a:solidFill>
                <a:schemeClr val="accent5">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Sheet1!$R$2:$R$35</c:f>
              <c:numCache>
                <c:formatCode>General</c:formatCode>
                <c:ptCount val="34"/>
                <c:pt idx="0">
                  <c:v>1860</c:v>
                </c:pt>
                <c:pt idx="1">
                  <c:v>940</c:v>
                </c:pt>
                <c:pt idx="2">
                  <c:v>1239</c:v>
                </c:pt>
                <c:pt idx="3">
                  <c:v>2313</c:v>
                </c:pt>
                <c:pt idx="4">
                  <c:v>688</c:v>
                </c:pt>
                <c:pt idx="5">
                  <c:v>1324</c:v>
                </c:pt>
                <c:pt idx="6">
                  <c:v>968</c:v>
                </c:pt>
                <c:pt idx="7">
                  <c:v>349</c:v>
                </c:pt>
                <c:pt idx="8">
                  <c:v>233</c:v>
                </c:pt>
                <c:pt idx="9">
                  <c:v>896</c:v>
                </c:pt>
                <c:pt idx="10">
                  <c:v>2041</c:v>
                </c:pt>
                <c:pt idx="11">
                  <c:v>3163</c:v>
                </c:pt>
                <c:pt idx="12">
                  <c:v>2403</c:v>
                </c:pt>
                <c:pt idx="13">
                  <c:v>3210</c:v>
                </c:pt>
                <c:pt idx="14">
                  <c:v>5891</c:v>
                </c:pt>
                <c:pt idx="15">
                  <c:v>5283</c:v>
                </c:pt>
                <c:pt idx="16">
                  <c:v>3753</c:v>
                </c:pt>
                <c:pt idx="17">
                  <c:v>2573</c:v>
                </c:pt>
                <c:pt idx="18">
                  <c:v>2240</c:v>
                </c:pt>
                <c:pt idx="19">
                  <c:v>2916</c:v>
                </c:pt>
                <c:pt idx="20">
                  <c:v>1024</c:v>
                </c:pt>
                <c:pt idx="21">
                  <c:v>529</c:v>
                </c:pt>
                <c:pt idx="22">
                  <c:v>586</c:v>
                </c:pt>
                <c:pt idx="23">
                  <c:v>521</c:v>
                </c:pt>
                <c:pt idx="24">
                  <c:v>1536</c:v>
                </c:pt>
                <c:pt idx="25">
                  <c:v>4511</c:v>
                </c:pt>
                <c:pt idx="26">
                  <c:v>2694</c:v>
                </c:pt>
                <c:pt idx="27">
                  <c:v>3382</c:v>
                </c:pt>
                <c:pt idx="28">
                  <c:v>2709</c:v>
                </c:pt>
                <c:pt idx="29">
                  <c:v>1627</c:v>
                </c:pt>
                <c:pt idx="30">
                  <c:v>3626</c:v>
                </c:pt>
                <c:pt idx="31">
                  <c:v>6587</c:v>
                </c:pt>
                <c:pt idx="32">
                  <c:v>8259</c:v>
                </c:pt>
                <c:pt idx="33">
                  <c:v>7000</c:v>
                </c:pt>
              </c:numCache>
            </c:numRef>
          </c:val>
          <c:smooth val="0"/>
          <c:extLst>
            <c:ext xmlns:c16="http://schemas.microsoft.com/office/drawing/2014/chart" uri="{C3380CC4-5D6E-409C-BE32-E72D297353CC}">
              <c16:uniqueId val="{00000010-DF5B-4A41-B340-79F973D18BE7}"/>
            </c:ext>
          </c:extLst>
        </c:ser>
        <c:ser>
          <c:idx val="17"/>
          <c:order val="17"/>
          <c:tx>
            <c:strRef>
              <c:f>Sheet1!$S$1</c:f>
              <c:strCache>
                <c:ptCount val="1"/>
                <c:pt idx="0">
                  <c:v>Sesamstrasse</c:v>
                </c:pt>
              </c:strCache>
            </c:strRef>
          </c:tx>
          <c:spPr>
            <a:ln w="28575" cap="rnd">
              <a:solidFill>
                <a:schemeClr val="accent6">
                  <a:lumMod val="80000"/>
                  <a:lumOff val="2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Sheet1!$S$2:$S$35</c:f>
              <c:numCache>
                <c:formatCode>General</c:formatCode>
                <c:ptCount val="34"/>
                <c:pt idx="0">
                  <c:v>525</c:v>
                </c:pt>
                <c:pt idx="1">
                  <c:v>852</c:v>
                </c:pt>
                <c:pt idx="2">
                  <c:v>890</c:v>
                </c:pt>
                <c:pt idx="3">
                  <c:v>632</c:v>
                </c:pt>
                <c:pt idx="4">
                  <c:v>1005</c:v>
                </c:pt>
                <c:pt idx="5">
                  <c:v>1997</c:v>
                </c:pt>
                <c:pt idx="6">
                  <c:v>1413</c:v>
                </c:pt>
                <c:pt idx="7">
                  <c:v>4576</c:v>
                </c:pt>
                <c:pt idx="8">
                  <c:v>10926</c:v>
                </c:pt>
                <c:pt idx="9">
                  <c:v>13291</c:v>
                </c:pt>
                <c:pt idx="10">
                  <c:v>12593</c:v>
                </c:pt>
                <c:pt idx="11">
                  <c:v>10316</c:v>
                </c:pt>
                <c:pt idx="12">
                  <c:v>8018</c:v>
                </c:pt>
                <c:pt idx="13">
                  <c:v>2953</c:v>
                </c:pt>
                <c:pt idx="14">
                  <c:v>1291</c:v>
                </c:pt>
                <c:pt idx="15">
                  <c:v>1416</c:v>
                </c:pt>
                <c:pt idx="16">
                  <c:v>1185</c:v>
                </c:pt>
                <c:pt idx="17">
                  <c:v>1070</c:v>
                </c:pt>
                <c:pt idx="18">
                  <c:v>818</c:v>
                </c:pt>
                <c:pt idx="19">
                  <c:v>778</c:v>
                </c:pt>
                <c:pt idx="20">
                  <c:v>620</c:v>
                </c:pt>
                <c:pt idx="21">
                  <c:v>1333</c:v>
                </c:pt>
                <c:pt idx="22">
                  <c:v>1368</c:v>
                </c:pt>
                <c:pt idx="23">
                  <c:v>866</c:v>
                </c:pt>
                <c:pt idx="24">
                  <c:v>711</c:v>
                </c:pt>
                <c:pt idx="25">
                  <c:v>1205</c:v>
                </c:pt>
                <c:pt idx="26">
                  <c:v>663</c:v>
                </c:pt>
                <c:pt idx="27">
                  <c:v>569</c:v>
                </c:pt>
                <c:pt idx="28">
                  <c:v>684</c:v>
                </c:pt>
                <c:pt idx="29">
                  <c:v>4041</c:v>
                </c:pt>
                <c:pt idx="30">
                  <c:v>8180</c:v>
                </c:pt>
                <c:pt idx="31">
                  <c:v>4600</c:v>
                </c:pt>
                <c:pt idx="32">
                  <c:v>2514</c:v>
                </c:pt>
                <c:pt idx="33">
                  <c:v>1998</c:v>
                </c:pt>
              </c:numCache>
            </c:numRef>
          </c:val>
          <c:smooth val="0"/>
          <c:extLst>
            <c:ext xmlns:c16="http://schemas.microsoft.com/office/drawing/2014/chart" uri="{C3380CC4-5D6E-409C-BE32-E72D297353CC}">
              <c16:uniqueId val="{00000011-DF5B-4A41-B340-79F973D18BE7}"/>
            </c:ext>
          </c:extLst>
        </c:ser>
        <c:ser>
          <c:idx val="18"/>
          <c:order val="18"/>
          <c:tx>
            <c:strRef>
              <c:f>Sheet1!$T$1</c:f>
              <c:strCache>
                <c:ptCount val="1"/>
                <c:pt idx="0">
                  <c:v>NDR Mecklenburg-Vorpommern</c:v>
                </c:pt>
              </c:strCache>
            </c:strRef>
          </c:tx>
          <c:spPr>
            <a:ln w="28575" cap="rnd">
              <a:solidFill>
                <a:schemeClr val="accent1">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Sheet1!$T$2:$T$35</c:f>
              <c:numCache>
                <c:formatCode>General</c:formatCode>
                <c:ptCount val="34"/>
                <c:pt idx="0">
                  <c:v>8624</c:v>
                </c:pt>
                <c:pt idx="1">
                  <c:v>7901</c:v>
                </c:pt>
                <c:pt idx="2">
                  <c:v>8860</c:v>
                </c:pt>
                <c:pt idx="3">
                  <c:v>8574</c:v>
                </c:pt>
                <c:pt idx="4">
                  <c:v>14514</c:v>
                </c:pt>
                <c:pt idx="5">
                  <c:v>14099</c:v>
                </c:pt>
                <c:pt idx="6">
                  <c:v>13058</c:v>
                </c:pt>
                <c:pt idx="7">
                  <c:v>19916</c:v>
                </c:pt>
                <c:pt idx="8">
                  <c:v>11239</c:v>
                </c:pt>
                <c:pt idx="9">
                  <c:v>10562</c:v>
                </c:pt>
                <c:pt idx="10">
                  <c:v>13870</c:v>
                </c:pt>
                <c:pt idx="11">
                  <c:v>12887</c:v>
                </c:pt>
                <c:pt idx="12">
                  <c:v>14440</c:v>
                </c:pt>
                <c:pt idx="13">
                  <c:v>14612</c:v>
                </c:pt>
                <c:pt idx="14">
                  <c:v>13186</c:v>
                </c:pt>
                <c:pt idx="15">
                  <c:v>12625</c:v>
                </c:pt>
                <c:pt idx="16">
                  <c:v>16349</c:v>
                </c:pt>
                <c:pt idx="17">
                  <c:v>14184</c:v>
                </c:pt>
                <c:pt idx="18">
                  <c:v>11057</c:v>
                </c:pt>
                <c:pt idx="19">
                  <c:v>8891</c:v>
                </c:pt>
                <c:pt idx="20">
                  <c:v>9428</c:v>
                </c:pt>
                <c:pt idx="21">
                  <c:v>15140</c:v>
                </c:pt>
                <c:pt idx="22">
                  <c:v>10465</c:v>
                </c:pt>
                <c:pt idx="23">
                  <c:v>7794</c:v>
                </c:pt>
                <c:pt idx="24">
                  <c:v>7909</c:v>
                </c:pt>
                <c:pt idx="25">
                  <c:v>8485</c:v>
                </c:pt>
                <c:pt idx="26">
                  <c:v>7278</c:v>
                </c:pt>
                <c:pt idx="27">
                  <c:v>8060</c:v>
                </c:pt>
                <c:pt idx="28">
                  <c:v>8062</c:v>
                </c:pt>
                <c:pt idx="29">
                  <c:v>8247</c:v>
                </c:pt>
                <c:pt idx="30">
                  <c:v>5601</c:v>
                </c:pt>
                <c:pt idx="31">
                  <c:v>4439</c:v>
                </c:pt>
                <c:pt idx="32">
                  <c:v>7130</c:v>
                </c:pt>
                <c:pt idx="33">
                  <c:v>4048</c:v>
                </c:pt>
              </c:numCache>
            </c:numRef>
          </c:val>
          <c:smooth val="0"/>
          <c:extLst>
            <c:ext xmlns:c16="http://schemas.microsoft.com/office/drawing/2014/chart" uri="{C3380CC4-5D6E-409C-BE32-E72D297353CC}">
              <c16:uniqueId val="{00000012-DF5B-4A41-B340-79F973D18BE7}"/>
            </c:ext>
          </c:extLst>
        </c:ser>
        <c:ser>
          <c:idx val="19"/>
          <c:order val="19"/>
          <c:tx>
            <c:strRef>
              <c:f>Sheet1!$U$1</c:f>
              <c:strCache>
                <c:ptCount val="1"/>
                <c:pt idx="0">
                  <c:v>NDR Hamburg</c:v>
                </c:pt>
              </c:strCache>
            </c:strRef>
          </c:tx>
          <c:spPr>
            <a:ln w="28575" cap="rnd">
              <a:solidFill>
                <a:schemeClr val="accent2">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Sheet1!$U$2:$U$35</c:f>
              <c:numCache>
                <c:formatCode>General</c:formatCode>
                <c:ptCount val="34"/>
                <c:pt idx="0">
                  <c:v>8545</c:v>
                </c:pt>
                <c:pt idx="1">
                  <c:v>6337</c:v>
                </c:pt>
                <c:pt idx="2">
                  <c:v>6266</c:v>
                </c:pt>
                <c:pt idx="3">
                  <c:v>6682</c:v>
                </c:pt>
                <c:pt idx="4">
                  <c:v>13964</c:v>
                </c:pt>
                <c:pt idx="5">
                  <c:v>7710</c:v>
                </c:pt>
                <c:pt idx="6">
                  <c:v>7079</c:v>
                </c:pt>
                <c:pt idx="7">
                  <c:v>4996</c:v>
                </c:pt>
                <c:pt idx="8">
                  <c:v>7489</c:v>
                </c:pt>
                <c:pt idx="9">
                  <c:v>5891</c:v>
                </c:pt>
                <c:pt idx="10">
                  <c:v>4701</c:v>
                </c:pt>
                <c:pt idx="11">
                  <c:v>1743</c:v>
                </c:pt>
                <c:pt idx="12">
                  <c:v>1463</c:v>
                </c:pt>
                <c:pt idx="13">
                  <c:v>13740</c:v>
                </c:pt>
                <c:pt idx="14">
                  <c:v>7135</c:v>
                </c:pt>
                <c:pt idx="15">
                  <c:v>7500</c:v>
                </c:pt>
                <c:pt idx="16">
                  <c:v>12300</c:v>
                </c:pt>
                <c:pt idx="17">
                  <c:v>8114</c:v>
                </c:pt>
                <c:pt idx="18">
                  <c:v>11048</c:v>
                </c:pt>
                <c:pt idx="19">
                  <c:v>28183</c:v>
                </c:pt>
                <c:pt idx="20">
                  <c:v>43854</c:v>
                </c:pt>
                <c:pt idx="21">
                  <c:v>15104</c:v>
                </c:pt>
                <c:pt idx="22">
                  <c:v>8634</c:v>
                </c:pt>
                <c:pt idx="23">
                  <c:v>4140</c:v>
                </c:pt>
                <c:pt idx="24">
                  <c:v>2748</c:v>
                </c:pt>
                <c:pt idx="25">
                  <c:v>4195</c:v>
                </c:pt>
                <c:pt idx="26">
                  <c:v>3983</c:v>
                </c:pt>
                <c:pt idx="27">
                  <c:v>3498</c:v>
                </c:pt>
                <c:pt idx="28">
                  <c:v>2316</c:v>
                </c:pt>
                <c:pt idx="29">
                  <c:v>4943</c:v>
                </c:pt>
                <c:pt idx="30">
                  <c:v>6476</c:v>
                </c:pt>
                <c:pt idx="31">
                  <c:v>8276</c:v>
                </c:pt>
                <c:pt idx="32">
                  <c:v>5223</c:v>
                </c:pt>
                <c:pt idx="33">
                  <c:v>6536</c:v>
                </c:pt>
              </c:numCache>
            </c:numRef>
          </c:val>
          <c:smooth val="0"/>
          <c:extLst>
            <c:ext xmlns:c16="http://schemas.microsoft.com/office/drawing/2014/chart" uri="{C3380CC4-5D6E-409C-BE32-E72D297353CC}">
              <c16:uniqueId val="{00000013-DF5B-4A41-B340-79F973D18BE7}"/>
            </c:ext>
          </c:extLst>
        </c:ser>
        <c:ser>
          <c:idx val="20"/>
          <c:order val="20"/>
          <c:tx>
            <c:strRef>
              <c:f>Sheet1!$V$1</c:f>
              <c:strCache>
                <c:ptCount val="1"/>
                <c:pt idx="0">
                  <c:v>NDR Schleswig-Holstein</c:v>
                </c:pt>
              </c:strCache>
            </c:strRef>
          </c:tx>
          <c:spPr>
            <a:ln w="28575" cap="rnd">
              <a:solidFill>
                <a:schemeClr val="accent3">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Sheet1!$V$2:$V$35</c:f>
              <c:numCache>
                <c:formatCode>General</c:formatCode>
                <c:ptCount val="34"/>
                <c:pt idx="0">
                  <c:v>8549</c:v>
                </c:pt>
                <c:pt idx="1">
                  <c:v>10836</c:v>
                </c:pt>
                <c:pt idx="2">
                  <c:v>5640</c:v>
                </c:pt>
                <c:pt idx="3">
                  <c:v>4325</c:v>
                </c:pt>
                <c:pt idx="4">
                  <c:v>2433</c:v>
                </c:pt>
                <c:pt idx="5">
                  <c:v>5884</c:v>
                </c:pt>
                <c:pt idx="6">
                  <c:v>13915</c:v>
                </c:pt>
                <c:pt idx="7">
                  <c:v>7362</c:v>
                </c:pt>
                <c:pt idx="8">
                  <c:v>4397</c:v>
                </c:pt>
                <c:pt idx="9">
                  <c:v>7214</c:v>
                </c:pt>
                <c:pt idx="10">
                  <c:v>7119</c:v>
                </c:pt>
                <c:pt idx="11">
                  <c:v>4988</c:v>
                </c:pt>
                <c:pt idx="12">
                  <c:v>3460</c:v>
                </c:pt>
                <c:pt idx="13">
                  <c:v>6351</c:v>
                </c:pt>
                <c:pt idx="14">
                  <c:v>4336</c:v>
                </c:pt>
                <c:pt idx="15">
                  <c:v>6432</c:v>
                </c:pt>
                <c:pt idx="16">
                  <c:v>8110</c:v>
                </c:pt>
                <c:pt idx="17">
                  <c:v>2919</c:v>
                </c:pt>
                <c:pt idx="18">
                  <c:v>1019</c:v>
                </c:pt>
                <c:pt idx="19">
                  <c:v>1835</c:v>
                </c:pt>
                <c:pt idx="20">
                  <c:v>1838</c:v>
                </c:pt>
                <c:pt idx="21">
                  <c:v>1433</c:v>
                </c:pt>
                <c:pt idx="22">
                  <c:v>4656</c:v>
                </c:pt>
                <c:pt idx="23">
                  <c:v>3318</c:v>
                </c:pt>
                <c:pt idx="24">
                  <c:v>1502</c:v>
                </c:pt>
                <c:pt idx="25">
                  <c:v>726</c:v>
                </c:pt>
                <c:pt idx="26">
                  <c:v>3392</c:v>
                </c:pt>
                <c:pt idx="27">
                  <c:v>2643</c:v>
                </c:pt>
                <c:pt idx="28">
                  <c:v>4517</c:v>
                </c:pt>
                <c:pt idx="29">
                  <c:v>2882</c:v>
                </c:pt>
                <c:pt idx="30">
                  <c:v>10304</c:v>
                </c:pt>
                <c:pt idx="31">
                  <c:v>12371</c:v>
                </c:pt>
                <c:pt idx="32">
                  <c:v>4879</c:v>
                </c:pt>
                <c:pt idx="33">
                  <c:v>3370</c:v>
                </c:pt>
              </c:numCache>
            </c:numRef>
          </c:val>
          <c:smooth val="0"/>
          <c:extLst>
            <c:ext xmlns:c16="http://schemas.microsoft.com/office/drawing/2014/chart" uri="{C3380CC4-5D6E-409C-BE32-E72D297353CC}">
              <c16:uniqueId val="{00000014-DF5B-4A41-B340-79F973D18BE7}"/>
            </c:ext>
          </c:extLst>
        </c:ser>
        <c:ser>
          <c:idx val="21"/>
          <c:order val="21"/>
          <c:tx>
            <c:strRef>
              <c:f>Sheet1!$W$1</c:f>
              <c:strCache>
                <c:ptCount val="1"/>
                <c:pt idx="0">
                  <c:v>Panorama</c:v>
                </c:pt>
              </c:strCache>
            </c:strRef>
          </c:tx>
          <c:spPr>
            <a:ln w="28575" cap="rnd">
              <a:solidFill>
                <a:schemeClr val="accent4">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Sheet1!$W$2:$W$35</c:f>
              <c:numCache>
                <c:formatCode>General</c:formatCode>
                <c:ptCount val="34"/>
                <c:pt idx="0">
                  <c:v>41381</c:v>
                </c:pt>
                <c:pt idx="1">
                  <c:v>33230</c:v>
                </c:pt>
                <c:pt idx="2">
                  <c:v>47335</c:v>
                </c:pt>
                <c:pt idx="3">
                  <c:v>32100</c:v>
                </c:pt>
                <c:pt idx="4">
                  <c:v>23707</c:v>
                </c:pt>
                <c:pt idx="5">
                  <c:v>17657</c:v>
                </c:pt>
                <c:pt idx="6">
                  <c:v>24726</c:v>
                </c:pt>
                <c:pt idx="7">
                  <c:v>16344</c:v>
                </c:pt>
                <c:pt idx="8">
                  <c:v>17943</c:v>
                </c:pt>
                <c:pt idx="9">
                  <c:v>22890</c:v>
                </c:pt>
                <c:pt idx="10">
                  <c:v>10966</c:v>
                </c:pt>
                <c:pt idx="11">
                  <c:v>39395</c:v>
                </c:pt>
                <c:pt idx="12">
                  <c:v>33421</c:v>
                </c:pt>
                <c:pt idx="13">
                  <c:v>102139</c:v>
                </c:pt>
                <c:pt idx="14">
                  <c:v>79575</c:v>
                </c:pt>
                <c:pt idx="15">
                  <c:v>64921</c:v>
                </c:pt>
                <c:pt idx="16">
                  <c:v>37243</c:v>
                </c:pt>
                <c:pt idx="17">
                  <c:v>20153</c:v>
                </c:pt>
                <c:pt idx="18">
                  <c:v>19911</c:v>
                </c:pt>
                <c:pt idx="19">
                  <c:v>117687</c:v>
                </c:pt>
                <c:pt idx="20">
                  <c:v>42484</c:v>
                </c:pt>
                <c:pt idx="21">
                  <c:v>21096</c:v>
                </c:pt>
                <c:pt idx="22">
                  <c:v>20375</c:v>
                </c:pt>
                <c:pt idx="23">
                  <c:v>11773</c:v>
                </c:pt>
                <c:pt idx="24">
                  <c:v>6451</c:v>
                </c:pt>
                <c:pt idx="25">
                  <c:v>5040</c:v>
                </c:pt>
                <c:pt idx="26">
                  <c:v>3875</c:v>
                </c:pt>
                <c:pt idx="27">
                  <c:v>6814</c:v>
                </c:pt>
                <c:pt idx="28">
                  <c:v>2686</c:v>
                </c:pt>
                <c:pt idx="29">
                  <c:v>2770</c:v>
                </c:pt>
                <c:pt idx="30">
                  <c:v>11046</c:v>
                </c:pt>
                <c:pt idx="31">
                  <c:v>4484</c:v>
                </c:pt>
                <c:pt idx="32">
                  <c:v>7443</c:v>
                </c:pt>
                <c:pt idx="33">
                  <c:v>3283</c:v>
                </c:pt>
              </c:numCache>
            </c:numRef>
          </c:val>
          <c:smooth val="0"/>
          <c:extLst>
            <c:ext xmlns:c16="http://schemas.microsoft.com/office/drawing/2014/chart" uri="{C3380CC4-5D6E-409C-BE32-E72D297353CC}">
              <c16:uniqueId val="{00000015-DF5B-4A41-B340-79F973D18BE7}"/>
            </c:ext>
          </c:extLst>
        </c:ser>
        <c:ser>
          <c:idx val="22"/>
          <c:order val="22"/>
          <c:tx>
            <c:strRef>
              <c:f>Sheet1!$X$1</c:f>
              <c:strCache>
                <c:ptCount val="1"/>
                <c:pt idx="0">
                  <c:v>Extra 3</c:v>
                </c:pt>
              </c:strCache>
            </c:strRef>
          </c:tx>
          <c:spPr>
            <a:ln w="28575" cap="rnd">
              <a:solidFill>
                <a:schemeClr val="accent5">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Sheet1!$X$2:$X$35</c:f>
              <c:numCache>
                <c:formatCode>General</c:formatCode>
                <c:ptCount val="34"/>
                <c:pt idx="0">
                  <c:v>261390</c:v>
                </c:pt>
                <c:pt idx="1">
                  <c:v>364952</c:v>
                </c:pt>
                <c:pt idx="2">
                  <c:v>250545</c:v>
                </c:pt>
                <c:pt idx="3">
                  <c:v>228169</c:v>
                </c:pt>
                <c:pt idx="4">
                  <c:v>128882</c:v>
                </c:pt>
                <c:pt idx="5">
                  <c:v>279137</c:v>
                </c:pt>
                <c:pt idx="6">
                  <c:v>430006</c:v>
                </c:pt>
                <c:pt idx="7">
                  <c:v>360972</c:v>
                </c:pt>
                <c:pt idx="8">
                  <c:v>482424</c:v>
                </c:pt>
                <c:pt idx="9">
                  <c:v>393288</c:v>
                </c:pt>
                <c:pt idx="10">
                  <c:v>422638</c:v>
                </c:pt>
                <c:pt idx="11">
                  <c:v>459431</c:v>
                </c:pt>
                <c:pt idx="12">
                  <c:v>458950</c:v>
                </c:pt>
                <c:pt idx="13">
                  <c:v>224855</c:v>
                </c:pt>
                <c:pt idx="14">
                  <c:v>242463</c:v>
                </c:pt>
                <c:pt idx="15">
                  <c:v>199724</c:v>
                </c:pt>
                <c:pt idx="16">
                  <c:v>106396</c:v>
                </c:pt>
                <c:pt idx="17">
                  <c:v>455639</c:v>
                </c:pt>
                <c:pt idx="18">
                  <c:v>473763</c:v>
                </c:pt>
                <c:pt idx="19">
                  <c:v>380058</c:v>
                </c:pt>
                <c:pt idx="20">
                  <c:v>446754</c:v>
                </c:pt>
                <c:pt idx="21">
                  <c:v>414785</c:v>
                </c:pt>
                <c:pt idx="22">
                  <c:v>305439</c:v>
                </c:pt>
                <c:pt idx="23">
                  <c:v>403536</c:v>
                </c:pt>
                <c:pt idx="24">
                  <c:v>344966</c:v>
                </c:pt>
                <c:pt idx="25">
                  <c:v>357095</c:v>
                </c:pt>
                <c:pt idx="26">
                  <c:v>408275</c:v>
                </c:pt>
                <c:pt idx="27">
                  <c:v>450515</c:v>
                </c:pt>
                <c:pt idx="28">
                  <c:v>320254</c:v>
                </c:pt>
                <c:pt idx="29">
                  <c:v>450751</c:v>
                </c:pt>
                <c:pt idx="30">
                  <c:v>265552</c:v>
                </c:pt>
                <c:pt idx="31">
                  <c:v>301485</c:v>
                </c:pt>
                <c:pt idx="32">
                  <c:v>362321</c:v>
                </c:pt>
                <c:pt idx="33">
                  <c:v>234573</c:v>
                </c:pt>
              </c:numCache>
            </c:numRef>
          </c:val>
          <c:smooth val="0"/>
          <c:extLst>
            <c:ext xmlns:c16="http://schemas.microsoft.com/office/drawing/2014/chart" uri="{C3380CC4-5D6E-409C-BE32-E72D297353CC}">
              <c16:uniqueId val="{00000016-DF5B-4A41-B340-79F973D18BE7}"/>
            </c:ext>
          </c:extLst>
        </c:ser>
        <c:ser>
          <c:idx val="23"/>
          <c:order val="23"/>
          <c:tx>
            <c:strRef>
              <c:f>Sheet1!$Y$1</c:f>
              <c:strCache>
                <c:ptCount val="1"/>
                <c:pt idx="0">
                  <c:v>Rute raus, der Spaß beginnt</c:v>
                </c:pt>
              </c:strCache>
            </c:strRef>
          </c:tx>
          <c:spPr>
            <a:ln w="28575" cap="rnd">
              <a:solidFill>
                <a:schemeClr val="accent6">
                  <a:lumMod val="8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Sheet1!$Y$2:$Y$35</c:f>
              <c:numCache>
                <c:formatCode>General</c:formatCode>
                <c:ptCount val="34"/>
                <c:pt idx="0">
                  <c:v>34</c:v>
                </c:pt>
                <c:pt idx="1">
                  <c:v>21</c:v>
                </c:pt>
                <c:pt idx="2">
                  <c:v>79</c:v>
                </c:pt>
                <c:pt idx="3">
                  <c:v>18</c:v>
                </c:pt>
                <c:pt idx="4">
                  <c:v>15</c:v>
                </c:pt>
                <c:pt idx="5">
                  <c:v>1292</c:v>
                </c:pt>
                <c:pt idx="6">
                  <c:v>1072</c:v>
                </c:pt>
                <c:pt idx="7">
                  <c:v>4827</c:v>
                </c:pt>
                <c:pt idx="8">
                  <c:v>1157</c:v>
                </c:pt>
                <c:pt idx="9">
                  <c:v>444</c:v>
                </c:pt>
                <c:pt idx="10">
                  <c:v>234</c:v>
                </c:pt>
                <c:pt idx="11">
                  <c:v>1111</c:v>
                </c:pt>
                <c:pt idx="12">
                  <c:v>14977</c:v>
                </c:pt>
                <c:pt idx="13">
                  <c:v>1846</c:v>
                </c:pt>
                <c:pt idx="14">
                  <c:v>1887</c:v>
                </c:pt>
                <c:pt idx="15">
                  <c:v>854</c:v>
                </c:pt>
                <c:pt idx="16">
                  <c:v>198</c:v>
                </c:pt>
                <c:pt idx="17">
                  <c:v>80</c:v>
                </c:pt>
                <c:pt idx="18">
                  <c:v>28</c:v>
                </c:pt>
                <c:pt idx="19">
                  <c:v>48</c:v>
                </c:pt>
                <c:pt idx="20">
                  <c:v>24</c:v>
                </c:pt>
                <c:pt idx="21">
                  <c:v>35</c:v>
                </c:pt>
                <c:pt idx="22">
                  <c:v>49</c:v>
                </c:pt>
                <c:pt idx="23">
                  <c:v>23</c:v>
                </c:pt>
                <c:pt idx="24">
                  <c:v>44</c:v>
                </c:pt>
                <c:pt idx="25">
                  <c:v>58</c:v>
                </c:pt>
                <c:pt idx="26">
                  <c:v>27</c:v>
                </c:pt>
                <c:pt idx="27">
                  <c:v>1758</c:v>
                </c:pt>
                <c:pt idx="28">
                  <c:v>207</c:v>
                </c:pt>
                <c:pt idx="29">
                  <c:v>98</c:v>
                </c:pt>
                <c:pt idx="30">
                  <c:v>88</c:v>
                </c:pt>
                <c:pt idx="31">
                  <c:v>33</c:v>
                </c:pt>
                <c:pt idx="32">
                  <c:v>38</c:v>
                </c:pt>
                <c:pt idx="33">
                  <c:v>20</c:v>
                </c:pt>
              </c:numCache>
            </c:numRef>
          </c:val>
          <c:smooth val="0"/>
          <c:extLst>
            <c:ext xmlns:c16="http://schemas.microsoft.com/office/drawing/2014/chart" uri="{C3380CC4-5D6E-409C-BE32-E72D297353CC}">
              <c16:uniqueId val="{00000017-DF5B-4A41-B340-79F973D18BE7}"/>
            </c:ext>
          </c:extLst>
        </c:ser>
        <c:ser>
          <c:idx val="24"/>
          <c:order val="24"/>
          <c:tx>
            <c:strRef>
              <c:f>Sheet1!$Z$1</c:f>
              <c:strCache>
                <c:ptCount val="1"/>
                <c:pt idx="0">
                  <c:v>NDR Doku</c:v>
                </c:pt>
              </c:strCache>
            </c:strRef>
          </c:tx>
          <c:spPr>
            <a:ln w="28575" cap="rnd">
              <a:solidFill>
                <a:schemeClr val="accent1">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Sheet1!$Z$2:$Z$35</c:f>
              <c:numCache>
                <c:formatCode>General</c:formatCode>
                <c:ptCount val="34"/>
                <c:pt idx="0">
                  <c:v>6282</c:v>
                </c:pt>
                <c:pt idx="1">
                  <c:v>2762</c:v>
                </c:pt>
                <c:pt idx="2">
                  <c:v>1964</c:v>
                </c:pt>
                <c:pt idx="3">
                  <c:v>2074</c:v>
                </c:pt>
                <c:pt idx="4">
                  <c:v>2636</c:v>
                </c:pt>
                <c:pt idx="5">
                  <c:v>3478</c:v>
                </c:pt>
                <c:pt idx="6">
                  <c:v>3684</c:v>
                </c:pt>
                <c:pt idx="7">
                  <c:v>3358</c:v>
                </c:pt>
                <c:pt idx="8">
                  <c:v>2717</c:v>
                </c:pt>
                <c:pt idx="9">
                  <c:v>735</c:v>
                </c:pt>
                <c:pt idx="10">
                  <c:v>3005</c:v>
                </c:pt>
                <c:pt idx="11">
                  <c:v>10088</c:v>
                </c:pt>
                <c:pt idx="12">
                  <c:v>4380</c:v>
                </c:pt>
                <c:pt idx="13">
                  <c:v>2990</c:v>
                </c:pt>
                <c:pt idx="14">
                  <c:v>1005</c:v>
                </c:pt>
                <c:pt idx="15">
                  <c:v>521</c:v>
                </c:pt>
                <c:pt idx="16">
                  <c:v>1564</c:v>
                </c:pt>
                <c:pt idx="17">
                  <c:v>2111</c:v>
                </c:pt>
                <c:pt idx="18">
                  <c:v>1390</c:v>
                </c:pt>
                <c:pt idx="19">
                  <c:v>453</c:v>
                </c:pt>
                <c:pt idx="20">
                  <c:v>724</c:v>
                </c:pt>
                <c:pt idx="21">
                  <c:v>1238</c:v>
                </c:pt>
                <c:pt idx="22">
                  <c:v>518</c:v>
                </c:pt>
                <c:pt idx="23">
                  <c:v>262</c:v>
                </c:pt>
                <c:pt idx="24">
                  <c:v>1259</c:v>
                </c:pt>
                <c:pt idx="25">
                  <c:v>923</c:v>
                </c:pt>
                <c:pt idx="26">
                  <c:v>3207</c:v>
                </c:pt>
                <c:pt idx="27">
                  <c:v>1040</c:v>
                </c:pt>
                <c:pt idx="28">
                  <c:v>1226</c:v>
                </c:pt>
                <c:pt idx="29">
                  <c:v>1240</c:v>
                </c:pt>
                <c:pt idx="30">
                  <c:v>236</c:v>
                </c:pt>
                <c:pt idx="31">
                  <c:v>204</c:v>
                </c:pt>
                <c:pt idx="32">
                  <c:v>130</c:v>
                </c:pt>
                <c:pt idx="33">
                  <c:v>925</c:v>
                </c:pt>
              </c:numCache>
            </c:numRef>
          </c:val>
          <c:smooth val="0"/>
          <c:extLst>
            <c:ext xmlns:c16="http://schemas.microsoft.com/office/drawing/2014/chart" uri="{C3380CC4-5D6E-409C-BE32-E72D297353CC}">
              <c16:uniqueId val="{00000018-DF5B-4A41-B340-79F973D18BE7}"/>
            </c:ext>
          </c:extLst>
        </c:ser>
        <c:ser>
          <c:idx val="25"/>
          <c:order val="25"/>
          <c:tx>
            <c:strRef>
              <c:f>Sheet1!$AA$1</c:f>
              <c:strCache>
                <c:ptCount val="1"/>
                <c:pt idx="0">
                  <c:v>Neues aus Büttenwarder</c:v>
                </c:pt>
              </c:strCache>
            </c:strRef>
          </c:tx>
          <c:spPr>
            <a:ln w="28575" cap="rnd">
              <a:solidFill>
                <a:schemeClr val="accent2">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Sheet1!$AA$2:$AA$35</c:f>
              <c:numCache>
                <c:formatCode>General</c:formatCode>
                <c:ptCount val="34"/>
                <c:pt idx="0">
                  <c:v>25</c:v>
                </c:pt>
                <c:pt idx="1">
                  <c:v>31</c:v>
                </c:pt>
                <c:pt idx="2">
                  <c:v>40</c:v>
                </c:pt>
                <c:pt idx="3">
                  <c:v>48</c:v>
                </c:pt>
                <c:pt idx="4">
                  <c:v>9371</c:v>
                </c:pt>
                <c:pt idx="5">
                  <c:v>2740</c:v>
                </c:pt>
                <c:pt idx="6">
                  <c:v>4618</c:v>
                </c:pt>
                <c:pt idx="7">
                  <c:v>940</c:v>
                </c:pt>
                <c:pt idx="8">
                  <c:v>357</c:v>
                </c:pt>
                <c:pt idx="9">
                  <c:v>117</c:v>
                </c:pt>
                <c:pt idx="10">
                  <c:v>48</c:v>
                </c:pt>
                <c:pt idx="11">
                  <c:v>66</c:v>
                </c:pt>
                <c:pt idx="12">
                  <c:v>34</c:v>
                </c:pt>
                <c:pt idx="13">
                  <c:v>20</c:v>
                </c:pt>
                <c:pt idx="14">
                  <c:v>20</c:v>
                </c:pt>
                <c:pt idx="15">
                  <c:v>3807</c:v>
                </c:pt>
                <c:pt idx="16">
                  <c:v>3712</c:v>
                </c:pt>
                <c:pt idx="17">
                  <c:v>615</c:v>
                </c:pt>
                <c:pt idx="18">
                  <c:v>336</c:v>
                </c:pt>
                <c:pt idx="19">
                  <c:v>785</c:v>
                </c:pt>
                <c:pt idx="20">
                  <c:v>291</c:v>
                </c:pt>
                <c:pt idx="21">
                  <c:v>94</c:v>
                </c:pt>
                <c:pt idx="22">
                  <c:v>82</c:v>
                </c:pt>
                <c:pt idx="23">
                  <c:v>14219</c:v>
                </c:pt>
                <c:pt idx="24">
                  <c:v>16268</c:v>
                </c:pt>
                <c:pt idx="25">
                  <c:v>15761</c:v>
                </c:pt>
                <c:pt idx="26">
                  <c:v>2595</c:v>
                </c:pt>
                <c:pt idx="27">
                  <c:v>1026</c:v>
                </c:pt>
                <c:pt idx="28">
                  <c:v>690</c:v>
                </c:pt>
                <c:pt idx="29">
                  <c:v>343</c:v>
                </c:pt>
                <c:pt idx="30">
                  <c:v>9127</c:v>
                </c:pt>
                <c:pt idx="31">
                  <c:v>4151</c:v>
                </c:pt>
                <c:pt idx="32">
                  <c:v>5674</c:v>
                </c:pt>
                <c:pt idx="33">
                  <c:v>1320</c:v>
                </c:pt>
              </c:numCache>
            </c:numRef>
          </c:val>
          <c:smooth val="0"/>
          <c:extLst>
            <c:ext xmlns:c16="http://schemas.microsoft.com/office/drawing/2014/chart" uri="{C3380CC4-5D6E-409C-BE32-E72D297353CC}">
              <c16:uniqueId val="{00000019-DF5B-4A41-B340-79F973D18BE7}"/>
            </c:ext>
          </c:extLst>
        </c:ser>
        <c:ser>
          <c:idx val="26"/>
          <c:order val="26"/>
          <c:tx>
            <c:strRef>
              <c:f>Sheet1!$AB$1</c:f>
              <c:strCache>
                <c:ptCount val="1"/>
                <c:pt idx="0">
                  <c:v>Zapp - Das Medienmagazin</c:v>
                </c:pt>
              </c:strCache>
            </c:strRef>
          </c:tx>
          <c:spPr>
            <a:ln w="28575" cap="rnd">
              <a:solidFill>
                <a:schemeClr val="accent3">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Sheet1!$AB$2:$AB$35</c:f>
              <c:numCache>
                <c:formatCode>General</c:formatCode>
                <c:ptCount val="34"/>
                <c:pt idx="0">
                  <c:v>2323</c:v>
                </c:pt>
                <c:pt idx="1">
                  <c:v>923</c:v>
                </c:pt>
                <c:pt idx="2">
                  <c:v>3502</c:v>
                </c:pt>
                <c:pt idx="3">
                  <c:v>806</c:v>
                </c:pt>
                <c:pt idx="4">
                  <c:v>1805</c:v>
                </c:pt>
                <c:pt idx="5">
                  <c:v>1041</c:v>
                </c:pt>
                <c:pt idx="6">
                  <c:v>1333</c:v>
                </c:pt>
                <c:pt idx="7">
                  <c:v>293</c:v>
                </c:pt>
                <c:pt idx="8">
                  <c:v>171</c:v>
                </c:pt>
                <c:pt idx="9">
                  <c:v>137</c:v>
                </c:pt>
                <c:pt idx="10">
                  <c:v>67</c:v>
                </c:pt>
                <c:pt idx="11">
                  <c:v>33</c:v>
                </c:pt>
                <c:pt idx="12">
                  <c:v>688</c:v>
                </c:pt>
                <c:pt idx="13">
                  <c:v>381</c:v>
                </c:pt>
                <c:pt idx="14">
                  <c:v>630</c:v>
                </c:pt>
                <c:pt idx="15">
                  <c:v>248</c:v>
                </c:pt>
                <c:pt idx="16">
                  <c:v>363</c:v>
                </c:pt>
                <c:pt idx="17">
                  <c:v>150</c:v>
                </c:pt>
                <c:pt idx="18">
                  <c:v>73</c:v>
                </c:pt>
                <c:pt idx="19">
                  <c:v>2499</c:v>
                </c:pt>
                <c:pt idx="20">
                  <c:v>31403</c:v>
                </c:pt>
                <c:pt idx="21">
                  <c:v>13579</c:v>
                </c:pt>
                <c:pt idx="22">
                  <c:v>3255</c:v>
                </c:pt>
                <c:pt idx="23">
                  <c:v>1508</c:v>
                </c:pt>
                <c:pt idx="24">
                  <c:v>4529</c:v>
                </c:pt>
                <c:pt idx="25">
                  <c:v>1140</c:v>
                </c:pt>
                <c:pt idx="26">
                  <c:v>418</c:v>
                </c:pt>
                <c:pt idx="27">
                  <c:v>139</c:v>
                </c:pt>
                <c:pt idx="28">
                  <c:v>118</c:v>
                </c:pt>
                <c:pt idx="29">
                  <c:v>121</c:v>
                </c:pt>
                <c:pt idx="30">
                  <c:v>45</c:v>
                </c:pt>
                <c:pt idx="31">
                  <c:v>52</c:v>
                </c:pt>
                <c:pt idx="32">
                  <c:v>2060</c:v>
                </c:pt>
                <c:pt idx="33">
                  <c:v>249</c:v>
                </c:pt>
              </c:numCache>
            </c:numRef>
          </c:val>
          <c:smooth val="0"/>
          <c:extLst>
            <c:ext xmlns:c16="http://schemas.microsoft.com/office/drawing/2014/chart" uri="{C3380CC4-5D6E-409C-BE32-E72D297353CC}">
              <c16:uniqueId val="{0000001A-DF5B-4A41-B340-79F973D18BE7}"/>
            </c:ext>
          </c:extLst>
        </c:ser>
        <c:ser>
          <c:idx val="27"/>
          <c:order val="27"/>
          <c:tx>
            <c:strRef>
              <c:f>Sheet1!$AC$1</c:f>
              <c:strCache>
                <c:ptCount val="1"/>
                <c:pt idx="0">
                  <c:v>Kulturjournal</c:v>
                </c:pt>
              </c:strCache>
            </c:strRef>
          </c:tx>
          <c:spPr>
            <a:ln w="28575" cap="rnd">
              <a:solidFill>
                <a:schemeClr val="accent4">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Sheet1!$AC$2:$AC$35</c:f>
              <c:numCache>
                <c:formatCode>General</c:formatCode>
                <c:ptCount val="34"/>
                <c:pt idx="0">
                  <c:v>1023</c:v>
                </c:pt>
                <c:pt idx="1">
                  <c:v>2103</c:v>
                </c:pt>
                <c:pt idx="2">
                  <c:v>682</c:v>
                </c:pt>
                <c:pt idx="3">
                  <c:v>897</c:v>
                </c:pt>
                <c:pt idx="4">
                  <c:v>2498</c:v>
                </c:pt>
                <c:pt idx="5">
                  <c:v>3247</c:v>
                </c:pt>
                <c:pt idx="6">
                  <c:v>1149</c:v>
                </c:pt>
                <c:pt idx="7">
                  <c:v>969</c:v>
                </c:pt>
                <c:pt idx="8">
                  <c:v>898</c:v>
                </c:pt>
                <c:pt idx="9">
                  <c:v>685</c:v>
                </c:pt>
                <c:pt idx="10">
                  <c:v>1541</c:v>
                </c:pt>
                <c:pt idx="11">
                  <c:v>1357</c:v>
                </c:pt>
                <c:pt idx="12">
                  <c:v>959</c:v>
                </c:pt>
                <c:pt idx="13">
                  <c:v>1429</c:v>
                </c:pt>
                <c:pt idx="14">
                  <c:v>1536</c:v>
                </c:pt>
                <c:pt idx="15">
                  <c:v>1246</c:v>
                </c:pt>
                <c:pt idx="16">
                  <c:v>637</c:v>
                </c:pt>
                <c:pt idx="17">
                  <c:v>940</c:v>
                </c:pt>
                <c:pt idx="18">
                  <c:v>873</c:v>
                </c:pt>
                <c:pt idx="19">
                  <c:v>1124</c:v>
                </c:pt>
                <c:pt idx="20">
                  <c:v>587</c:v>
                </c:pt>
                <c:pt idx="21">
                  <c:v>491</c:v>
                </c:pt>
                <c:pt idx="22">
                  <c:v>277</c:v>
                </c:pt>
                <c:pt idx="23">
                  <c:v>88</c:v>
                </c:pt>
                <c:pt idx="24">
                  <c:v>69</c:v>
                </c:pt>
                <c:pt idx="25">
                  <c:v>58</c:v>
                </c:pt>
                <c:pt idx="26">
                  <c:v>39</c:v>
                </c:pt>
                <c:pt idx="27">
                  <c:v>83</c:v>
                </c:pt>
                <c:pt idx="28">
                  <c:v>49</c:v>
                </c:pt>
                <c:pt idx="29">
                  <c:v>55</c:v>
                </c:pt>
                <c:pt idx="30">
                  <c:v>38</c:v>
                </c:pt>
                <c:pt idx="31">
                  <c:v>47</c:v>
                </c:pt>
                <c:pt idx="32">
                  <c:v>366</c:v>
                </c:pt>
                <c:pt idx="33">
                  <c:v>67</c:v>
                </c:pt>
              </c:numCache>
            </c:numRef>
          </c:val>
          <c:smooth val="0"/>
          <c:extLst>
            <c:ext xmlns:c16="http://schemas.microsoft.com/office/drawing/2014/chart" uri="{C3380CC4-5D6E-409C-BE32-E72D297353CC}">
              <c16:uniqueId val="{0000001B-DF5B-4A41-B340-79F973D18BE7}"/>
            </c:ext>
          </c:extLst>
        </c:ser>
        <c:ser>
          <c:idx val="28"/>
          <c:order val="28"/>
          <c:tx>
            <c:strRef>
              <c:f>Sheet1!$AD$1</c:f>
              <c:strCache>
                <c:ptCount val="1"/>
                <c:pt idx="0">
                  <c:v>Wir sind die Freeses</c:v>
                </c:pt>
              </c:strCache>
            </c:strRef>
          </c:tx>
          <c:spPr>
            <a:ln w="28575" cap="rnd">
              <a:solidFill>
                <a:schemeClr val="accent5">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Sheet1!$AD$2:$AD$35</c:f>
              <c:numCache>
                <c:formatCode>General</c:formatCode>
                <c:ptCount val="34"/>
                <c:pt idx="0">
                  <c:v>3494</c:v>
                </c:pt>
                <c:pt idx="1">
                  <c:v>963</c:v>
                </c:pt>
                <c:pt idx="2">
                  <c:v>565</c:v>
                </c:pt>
                <c:pt idx="3">
                  <c:v>415</c:v>
                </c:pt>
                <c:pt idx="4">
                  <c:v>256</c:v>
                </c:pt>
                <c:pt idx="5">
                  <c:v>198</c:v>
                </c:pt>
                <c:pt idx="6">
                  <c:v>3026</c:v>
                </c:pt>
                <c:pt idx="7">
                  <c:v>4451</c:v>
                </c:pt>
                <c:pt idx="8">
                  <c:v>1103</c:v>
                </c:pt>
                <c:pt idx="9">
                  <c:v>621</c:v>
                </c:pt>
                <c:pt idx="10">
                  <c:v>440</c:v>
                </c:pt>
                <c:pt idx="11">
                  <c:v>176</c:v>
                </c:pt>
                <c:pt idx="12">
                  <c:v>136</c:v>
                </c:pt>
                <c:pt idx="13">
                  <c:v>2228</c:v>
                </c:pt>
                <c:pt idx="14">
                  <c:v>3285</c:v>
                </c:pt>
                <c:pt idx="15">
                  <c:v>969</c:v>
                </c:pt>
                <c:pt idx="16">
                  <c:v>743</c:v>
                </c:pt>
                <c:pt idx="17">
                  <c:v>589</c:v>
                </c:pt>
                <c:pt idx="18">
                  <c:v>419</c:v>
                </c:pt>
                <c:pt idx="19">
                  <c:v>334</c:v>
                </c:pt>
                <c:pt idx="20">
                  <c:v>2562</c:v>
                </c:pt>
                <c:pt idx="21">
                  <c:v>3886</c:v>
                </c:pt>
                <c:pt idx="22">
                  <c:v>1050</c:v>
                </c:pt>
                <c:pt idx="23">
                  <c:v>465</c:v>
                </c:pt>
                <c:pt idx="24">
                  <c:v>368</c:v>
                </c:pt>
                <c:pt idx="25">
                  <c:v>233</c:v>
                </c:pt>
                <c:pt idx="26">
                  <c:v>170</c:v>
                </c:pt>
                <c:pt idx="27">
                  <c:v>92</c:v>
                </c:pt>
                <c:pt idx="28">
                  <c:v>77</c:v>
                </c:pt>
                <c:pt idx="29">
                  <c:v>73</c:v>
                </c:pt>
                <c:pt idx="30">
                  <c:v>92</c:v>
                </c:pt>
                <c:pt idx="31">
                  <c:v>112</c:v>
                </c:pt>
                <c:pt idx="32">
                  <c:v>4277</c:v>
                </c:pt>
                <c:pt idx="33">
                  <c:v>748</c:v>
                </c:pt>
              </c:numCache>
            </c:numRef>
          </c:val>
          <c:smooth val="0"/>
          <c:extLst>
            <c:ext xmlns:c16="http://schemas.microsoft.com/office/drawing/2014/chart" uri="{C3380CC4-5D6E-409C-BE32-E72D297353CC}">
              <c16:uniqueId val="{0000001C-DF5B-4A41-B340-79F973D18BE7}"/>
            </c:ext>
          </c:extLst>
        </c:ser>
        <c:ser>
          <c:idx val="29"/>
          <c:order val="29"/>
          <c:tx>
            <c:strRef>
              <c:f>Sheet1!$AE$1</c:f>
              <c:strCache>
                <c:ptCount val="1"/>
                <c:pt idx="0">
                  <c:v>DAS! im NDR Fernsehen</c:v>
                </c:pt>
              </c:strCache>
            </c:strRef>
          </c:tx>
          <c:spPr>
            <a:ln w="28575" cap="rnd">
              <a:solidFill>
                <a:schemeClr val="accent6">
                  <a:lumMod val="60000"/>
                  <a:lumOff val="4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Sheet1!$AE$2:$AE$35</c:f>
              <c:numCache>
                <c:formatCode>General</c:formatCode>
                <c:ptCount val="34"/>
                <c:pt idx="0">
                  <c:v>3108</c:v>
                </c:pt>
                <c:pt idx="1">
                  <c:v>1590</c:v>
                </c:pt>
                <c:pt idx="2">
                  <c:v>1237</c:v>
                </c:pt>
                <c:pt idx="3">
                  <c:v>1049</c:v>
                </c:pt>
                <c:pt idx="4">
                  <c:v>2319</c:v>
                </c:pt>
                <c:pt idx="5">
                  <c:v>3051</c:v>
                </c:pt>
                <c:pt idx="6">
                  <c:v>6731</c:v>
                </c:pt>
                <c:pt idx="7">
                  <c:v>35143</c:v>
                </c:pt>
                <c:pt idx="8">
                  <c:v>13645</c:v>
                </c:pt>
                <c:pt idx="9">
                  <c:v>5505</c:v>
                </c:pt>
                <c:pt idx="10">
                  <c:v>3137</c:v>
                </c:pt>
                <c:pt idx="11">
                  <c:v>3482</c:v>
                </c:pt>
                <c:pt idx="12">
                  <c:v>3348</c:v>
                </c:pt>
                <c:pt idx="13">
                  <c:v>1903</c:v>
                </c:pt>
                <c:pt idx="14">
                  <c:v>2951</c:v>
                </c:pt>
                <c:pt idx="15">
                  <c:v>3405</c:v>
                </c:pt>
                <c:pt idx="16">
                  <c:v>10717</c:v>
                </c:pt>
                <c:pt idx="17">
                  <c:v>2830</c:v>
                </c:pt>
                <c:pt idx="18">
                  <c:v>19349</c:v>
                </c:pt>
                <c:pt idx="19">
                  <c:v>5339</c:v>
                </c:pt>
                <c:pt idx="20">
                  <c:v>2603</c:v>
                </c:pt>
                <c:pt idx="21">
                  <c:v>3837</c:v>
                </c:pt>
                <c:pt idx="22">
                  <c:v>2111</c:v>
                </c:pt>
                <c:pt idx="23">
                  <c:v>2151</c:v>
                </c:pt>
                <c:pt idx="24">
                  <c:v>1115</c:v>
                </c:pt>
                <c:pt idx="25">
                  <c:v>493</c:v>
                </c:pt>
                <c:pt idx="26">
                  <c:v>793</c:v>
                </c:pt>
                <c:pt idx="27">
                  <c:v>1412</c:v>
                </c:pt>
                <c:pt idx="28">
                  <c:v>3889</c:v>
                </c:pt>
                <c:pt idx="29">
                  <c:v>1656</c:v>
                </c:pt>
                <c:pt idx="30">
                  <c:v>633</c:v>
                </c:pt>
                <c:pt idx="31">
                  <c:v>474</c:v>
                </c:pt>
                <c:pt idx="32">
                  <c:v>2041</c:v>
                </c:pt>
                <c:pt idx="33">
                  <c:v>1743</c:v>
                </c:pt>
              </c:numCache>
            </c:numRef>
          </c:val>
          <c:smooth val="0"/>
          <c:extLst>
            <c:ext xmlns:c16="http://schemas.microsoft.com/office/drawing/2014/chart" uri="{C3380CC4-5D6E-409C-BE32-E72D297353CC}">
              <c16:uniqueId val="{0000001D-DF5B-4A41-B340-79F973D18BE7}"/>
            </c:ext>
          </c:extLst>
        </c:ser>
        <c:ser>
          <c:idx val="30"/>
          <c:order val="30"/>
          <c:tx>
            <c:strRef>
              <c:f>Sheet1!$AF$1</c:f>
              <c:strCache>
                <c:ptCount val="1"/>
                <c:pt idx="0">
                  <c:v>Bingo! Die Umweltlotterie</c:v>
                </c:pt>
              </c:strCache>
            </c:strRef>
          </c:tx>
          <c:spPr>
            <a:ln w="28575" cap="rnd">
              <a:solidFill>
                <a:schemeClr val="accent1">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Sheet1!$AF$2:$AF$35</c:f>
              <c:numCache>
                <c:formatCode>General</c:formatCode>
                <c:ptCount val="34"/>
                <c:pt idx="0">
                  <c:v>20</c:v>
                </c:pt>
                <c:pt idx="1">
                  <c:v>21</c:v>
                </c:pt>
                <c:pt idx="2">
                  <c:v>896</c:v>
                </c:pt>
                <c:pt idx="3">
                  <c:v>234</c:v>
                </c:pt>
                <c:pt idx="4">
                  <c:v>50</c:v>
                </c:pt>
                <c:pt idx="5">
                  <c:v>40</c:v>
                </c:pt>
                <c:pt idx="6">
                  <c:v>26</c:v>
                </c:pt>
                <c:pt idx="7">
                  <c:v>25</c:v>
                </c:pt>
                <c:pt idx="8">
                  <c:v>16</c:v>
                </c:pt>
                <c:pt idx="9">
                  <c:v>830</c:v>
                </c:pt>
                <c:pt idx="10">
                  <c:v>547</c:v>
                </c:pt>
                <c:pt idx="11">
                  <c:v>652</c:v>
                </c:pt>
                <c:pt idx="12">
                  <c:v>160</c:v>
                </c:pt>
                <c:pt idx="13">
                  <c:v>61</c:v>
                </c:pt>
                <c:pt idx="14">
                  <c:v>46</c:v>
                </c:pt>
                <c:pt idx="15">
                  <c:v>24</c:v>
                </c:pt>
                <c:pt idx="16">
                  <c:v>628</c:v>
                </c:pt>
                <c:pt idx="17">
                  <c:v>232</c:v>
                </c:pt>
                <c:pt idx="18">
                  <c:v>62</c:v>
                </c:pt>
                <c:pt idx="19">
                  <c:v>69</c:v>
                </c:pt>
                <c:pt idx="20">
                  <c:v>35</c:v>
                </c:pt>
                <c:pt idx="21">
                  <c:v>15</c:v>
                </c:pt>
                <c:pt idx="22">
                  <c:v>7</c:v>
                </c:pt>
                <c:pt idx="23">
                  <c:v>16</c:v>
                </c:pt>
                <c:pt idx="24">
                  <c:v>1100</c:v>
                </c:pt>
                <c:pt idx="25">
                  <c:v>184</c:v>
                </c:pt>
                <c:pt idx="26">
                  <c:v>73</c:v>
                </c:pt>
                <c:pt idx="27">
                  <c:v>35</c:v>
                </c:pt>
                <c:pt idx="28">
                  <c:v>12</c:v>
                </c:pt>
                <c:pt idx="29">
                  <c:v>21</c:v>
                </c:pt>
                <c:pt idx="30">
                  <c:v>17</c:v>
                </c:pt>
                <c:pt idx="31">
                  <c:v>1048</c:v>
                </c:pt>
                <c:pt idx="32">
                  <c:v>164</c:v>
                </c:pt>
                <c:pt idx="33">
                  <c:v>58</c:v>
                </c:pt>
              </c:numCache>
            </c:numRef>
          </c:val>
          <c:smooth val="0"/>
          <c:extLst>
            <c:ext xmlns:c16="http://schemas.microsoft.com/office/drawing/2014/chart" uri="{C3380CC4-5D6E-409C-BE32-E72D297353CC}">
              <c16:uniqueId val="{0000001E-DF5B-4A41-B340-79F973D18BE7}"/>
            </c:ext>
          </c:extLst>
        </c:ser>
        <c:ser>
          <c:idx val="31"/>
          <c:order val="31"/>
          <c:tx>
            <c:strRef>
              <c:f>Sheet1!$AG$1</c:f>
              <c:strCache>
                <c:ptCount val="1"/>
                <c:pt idx="0">
                  <c:v>NDR Radiophilharmonie</c:v>
                </c:pt>
              </c:strCache>
            </c:strRef>
          </c:tx>
          <c:spPr>
            <a:ln w="28575" cap="rnd">
              <a:solidFill>
                <a:schemeClr val="accent2">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Sheet1!$AG$2:$AG$35</c:f>
              <c:numCache>
                <c:formatCode>General</c:formatCode>
                <c:ptCount val="34"/>
                <c:pt idx="0">
                  <c:v>116</c:v>
                </c:pt>
                <c:pt idx="1">
                  <c:v>45</c:v>
                </c:pt>
                <c:pt idx="2">
                  <c:v>39</c:v>
                </c:pt>
                <c:pt idx="3">
                  <c:v>40</c:v>
                </c:pt>
                <c:pt idx="4">
                  <c:v>28</c:v>
                </c:pt>
                <c:pt idx="5">
                  <c:v>31</c:v>
                </c:pt>
                <c:pt idx="6">
                  <c:v>22</c:v>
                </c:pt>
                <c:pt idx="7">
                  <c:v>23</c:v>
                </c:pt>
                <c:pt idx="8">
                  <c:v>23</c:v>
                </c:pt>
                <c:pt idx="9">
                  <c:v>17</c:v>
                </c:pt>
                <c:pt idx="10">
                  <c:v>198</c:v>
                </c:pt>
                <c:pt idx="11">
                  <c:v>231</c:v>
                </c:pt>
                <c:pt idx="12">
                  <c:v>387</c:v>
                </c:pt>
                <c:pt idx="13">
                  <c:v>483</c:v>
                </c:pt>
                <c:pt idx="14">
                  <c:v>452</c:v>
                </c:pt>
                <c:pt idx="15">
                  <c:v>274</c:v>
                </c:pt>
                <c:pt idx="16">
                  <c:v>482</c:v>
                </c:pt>
                <c:pt idx="17">
                  <c:v>321</c:v>
                </c:pt>
                <c:pt idx="18">
                  <c:v>493</c:v>
                </c:pt>
                <c:pt idx="19">
                  <c:v>664</c:v>
                </c:pt>
                <c:pt idx="20">
                  <c:v>618</c:v>
                </c:pt>
                <c:pt idx="21">
                  <c:v>281</c:v>
                </c:pt>
                <c:pt idx="22">
                  <c:v>20</c:v>
                </c:pt>
                <c:pt idx="23">
                  <c:v>220</c:v>
                </c:pt>
                <c:pt idx="24">
                  <c:v>86</c:v>
                </c:pt>
                <c:pt idx="25">
                  <c:v>409</c:v>
                </c:pt>
                <c:pt idx="26">
                  <c:v>121</c:v>
                </c:pt>
                <c:pt idx="27">
                  <c:v>49</c:v>
                </c:pt>
                <c:pt idx="28">
                  <c:v>52</c:v>
                </c:pt>
                <c:pt idx="29">
                  <c:v>23</c:v>
                </c:pt>
                <c:pt idx="30">
                  <c:v>11</c:v>
                </c:pt>
                <c:pt idx="31">
                  <c:v>13</c:v>
                </c:pt>
                <c:pt idx="32">
                  <c:v>197</c:v>
                </c:pt>
                <c:pt idx="33">
                  <c:v>34</c:v>
                </c:pt>
              </c:numCache>
            </c:numRef>
          </c:val>
          <c:smooth val="0"/>
          <c:extLst>
            <c:ext xmlns:c16="http://schemas.microsoft.com/office/drawing/2014/chart" uri="{C3380CC4-5D6E-409C-BE32-E72D297353CC}">
              <c16:uniqueId val="{0000001F-DF5B-4A41-B340-79F973D18BE7}"/>
            </c:ext>
          </c:extLst>
        </c:ser>
        <c:ser>
          <c:idx val="32"/>
          <c:order val="32"/>
          <c:tx>
            <c:strRef>
              <c:f>Sheet1!$AH$1</c:f>
              <c:strCache>
                <c:ptCount val="1"/>
                <c:pt idx="0">
                  <c:v>NDR Fernsehen</c:v>
                </c:pt>
              </c:strCache>
            </c:strRef>
          </c:tx>
          <c:spPr>
            <a:ln w="28575" cap="rnd">
              <a:solidFill>
                <a:schemeClr val="accent3">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Sheet1!$AH$2:$AH$35</c:f>
              <c:numCache>
                <c:formatCode>General</c:formatCode>
                <c:ptCount val="34"/>
                <c:pt idx="0">
                  <c:v>14116</c:v>
                </c:pt>
                <c:pt idx="1">
                  <c:v>16738</c:v>
                </c:pt>
                <c:pt idx="2">
                  <c:v>22472</c:v>
                </c:pt>
                <c:pt idx="3">
                  <c:v>22179</c:v>
                </c:pt>
                <c:pt idx="4">
                  <c:v>18768</c:v>
                </c:pt>
                <c:pt idx="5">
                  <c:v>21018</c:v>
                </c:pt>
                <c:pt idx="6">
                  <c:v>24873</c:v>
                </c:pt>
                <c:pt idx="7">
                  <c:v>23621</c:v>
                </c:pt>
                <c:pt idx="8">
                  <c:v>40848</c:v>
                </c:pt>
                <c:pt idx="9">
                  <c:v>23999</c:v>
                </c:pt>
                <c:pt idx="10">
                  <c:v>21724</c:v>
                </c:pt>
                <c:pt idx="11">
                  <c:v>26448</c:v>
                </c:pt>
                <c:pt idx="12">
                  <c:v>25870</c:v>
                </c:pt>
                <c:pt idx="13">
                  <c:v>17096</c:v>
                </c:pt>
                <c:pt idx="14">
                  <c:v>16108</c:v>
                </c:pt>
                <c:pt idx="15">
                  <c:v>17823</c:v>
                </c:pt>
                <c:pt idx="16">
                  <c:v>19590</c:v>
                </c:pt>
                <c:pt idx="17">
                  <c:v>23643</c:v>
                </c:pt>
                <c:pt idx="18">
                  <c:v>17949</c:v>
                </c:pt>
                <c:pt idx="19">
                  <c:v>22213</c:v>
                </c:pt>
                <c:pt idx="20">
                  <c:v>30914</c:v>
                </c:pt>
                <c:pt idx="21">
                  <c:v>32755</c:v>
                </c:pt>
                <c:pt idx="22">
                  <c:v>28544</c:v>
                </c:pt>
                <c:pt idx="23">
                  <c:v>33421</c:v>
                </c:pt>
                <c:pt idx="24">
                  <c:v>54268</c:v>
                </c:pt>
                <c:pt idx="25">
                  <c:v>61638</c:v>
                </c:pt>
                <c:pt idx="26">
                  <c:v>39696</c:v>
                </c:pt>
                <c:pt idx="27">
                  <c:v>125806</c:v>
                </c:pt>
                <c:pt idx="28">
                  <c:v>130725</c:v>
                </c:pt>
                <c:pt idx="29">
                  <c:v>118594</c:v>
                </c:pt>
                <c:pt idx="30">
                  <c:v>152617</c:v>
                </c:pt>
                <c:pt idx="31">
                  <c:v>37163</c:v>
                </c:pt>
                <c:pt idx="32">
                  <c:v>25160</c:v>
                </c:pt>
                <c:pt idx="33">
                  <c:v>26157</c:v>
                </c:pt>
              </c:numCache>
            </c:numRef>
          </c:val>
          <c:smooth val="0"/>
          <c:extLst>
            <c:ext xmlns:c16="http://schemas.microsoft.com/office/drawing/2014/chart" uri="{C3380CC4-5D6E-409C-BE32-E72D297353CC}">
              <c16:uniqueId val="{00000020-DF5B-4A41-B340-79F973D18BE7}"/>
            </c:ext>
          </c:extLst>
        </c:ser>
        <c:ser>
          <c:idx val="33"/>
          <c:order val="33"/>
          <c:tx>
            <c:strRef>
              <c:f>Sheet1!$AI$1</c:f>
              <c:strCache>
                <c:ptCount val="1"/>
                <c:pt idx="0">
                  <c:v>NDR 2 Soundcheck Neue Musik - Das Festival</c:v>
                </c:pt>
              </c:strCache>
            </c:strRef>
          </c:tx>
          <c:spPr>
            <a:ln w="28575" cap="rnd">
              <a:solidFill>
                <a:schemeClr val="accent4">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Sheet1!$AI$2:$AI$35</c:f>
              <c:numCache>
                <c:formatCode>General</c:formatCode>
                <c:ptCount val="34"/>
                <c:pt idx="0">
                  <c:v>0</c:v>
                </c:pt>
                <c:pt idx="1">
                  <c:v>4</c:v>
                </c:pt>
                <c:pt idx="2">
                  <c:v>2</c:v>
                </c:pt>
                <c:pt idx="3">
                  <c:v>1</c:v>
                </c:pt>
                <c:pt idx="4">
                  <c:v>3</c:v>
                </c:pt>
                <c:pt idx="5">
                  <c:v>1</c:v>
                </c:pt>
                <c:pt idx="6">
                  <c:v>0</c:v>
                </c:pt>
                <c:pt idx="7">
                  <c:v>3</c:v>
                </c:pt>
                <c:pt idx="8">
                  <c:v>2</c:v>
                </c:pt>
                <c:pt idx="9">
                  <c:v>1</c:v>
                </c:pt>
                <c:pt idx="10">
                  <c:v>0</c:v>
                </c:pt>
                <c:pt idx="11">
                  <c:v>0</c:v>
                </c:pt>
                <c:pt idx="12">
                  <c:v>2</c:v>
                </c:pt>
                <c:pt idx="13">
                  <c:v>0</c:v>
                </c:pt>
                <c:pt idx="14">
                  <c:v>2</c:v>
                </c:pt>
                <c:pt idx="15">
                  <c:v>1</c:v>
                </c:pt>
                <c:pt idx="16">
                  <c:v>1</c:v>
                </c:pt>
                <c:pt idx="17">
                  <c:v>2</c:v>
                </c:pt>
                <c:pt idx="18">
                  <c:v>0</c:v>
                </c:pt>
                <c:pt idx="19">
                  <c:v>1</c:v>
                </c:pt>
                <c:pt idx="20">
                  <c:v>0</c:v>
                </c:pt>
                <c:pt idx="21">
                  <c:v>2</c:v>
                </c:pt>
                <c:pt idx="22">
                  <c:v>0</c:v>
                </c:pt>
                <c:pt idx="23">
                  <c:v>2</c:v>
                </c:pt>
                <c:pt idx="24">
                  <c:v>1</c:v>
                </c:pt>
                <c:pt idx="25">
                  <c:v>3</c:v>
                </c:pt>
                <c:pt idx="26">
                  <c:v>1</c:v>
                </c:pt>
                <c:pt idx="27">
                  <c:v>1</c:v>
                </c:pt>
                <c:pt idx="28">
                  <c:v>2</c:v>
                </c:pt>
                <c:pt idx="29">
                  <c:v>0</c:v>
                </c:pt>
                <c:pt idx="30">
                  <c:v>0</c:v>
                </c:pt>
                <c:pt idx="31">
                  <c:v>4</c:v>
                </c:pt>
                <c:pt idx="32">
                  <c:v>1</c:v>
                </c:pt>
                <c:pt idx="33">
                  <c:v>1</c:v>
                </c:pt>
              </c:numCache>
            </c:numRef>
          </c:val>
          <c:smooth val="0"/>
          <c:extLst>
            <c:ext xmlns:c16="http://schemas.microsoft.com/office/drawing/2014/chart" uri="{C3380CC4-5D6E-409C-BE32-E72D297353CC}">
              <c16:uniqueId val="{00000021-DF5B-4A41-B340-79F973D18BE7}"/>
            </c:ext>
          </c:extLst>
        </c:ser>
        <c:ser>
          <c:idx val="34"/>
          <c:order val="34"/>
          <c:tx>
            <c:strRef>
              <c:f>Sheet1!$AJ$1</c:f>
              <c:strCache>
                <c:ptCount val="1"/>
                <c:pt idx="0">
                  <c:v>Visite</c:v>
                </c:pt>
              </c:strCache>
            </c:strRef>
          </c:tx>
          <c:spPr>
            <a:ln w="28575" cap="rnd">
              <a:solidFill>
                <a:schemeClr val="accent5">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Sheet1!$AJ$2:$AJ$35</c:f>
              <c:numCache>
                <c:formatCode>General</c:formatCode>
                <c:ptCount val="34"/>
                <c:pt idx="0">
                  <c:v>6254</c:v>
                </c:pt>
                <c:pt idx="1">
                  <c:v>5899</c:v>
                </c:pt>
                <c:pt idx="2">
                  <c:v>5580</c:v>
                </c:pt>
                <c:pt idx="3">
                  <c:v>5410</c:v>
                </c:pt>
                <c:pt idx="4">
                  <c:v>4580</c:v>
                </c:pt>
                <c:pt idx="5">
                  <c:v>1772</c:v>
                </c:pt>
                <c:pt idx="6">
                  <c:v>1685</c:v>
                </c:pt>
                <c:pt idx="7">
                  <c:v>1325</c:v>
                </c:pt>
                <c:pt idx="8">
                  <c:v>1458</c:v>
                </c:pt>
                <c:pt idx="9">
                  <c:v>1372</c:v>
                </c:pt>
                <c:pt idx="10">
                  <c:v>2592</c:v>
                </c:pt>
                <c:pt idx="11">
                  <c:v>2126</c:v>
                </c:pt>
                <c:pt idx="12">
                  <c:v>572</c:v>
                </c:pt>
                <c:pt idx="13">
                  <c:v>1248</c:v>
                </c:pt>
                <c:pt idx="14">
                  <c:v>2293</c:v>
                </c:pt>
                <c:pt idx="15">
                  <c:v>2544</c:v>
                </c:pt>
                <c:pt idx="16">
                  <c:v>3296</c:v>
                </c:pt>
                <c:pt idx="17">
                  <c:v>6781</c:v>
                </c:pt>
                <c:pt idx="18">
                  <c:v>2823</c:v>
                </c:pt>
                <c:pt idx="19">
                  <c:v>2462</c:v>
                </c:pt>
                <c:pt idx="20">
                  <c:v>3861</c:v>
                </c:pt>
                <c:pt idx="21">
                  <c:v>3550</c:v>
                </c:pt>
                <c:pt idx="22">
                  <c:v>2768</c:v>
                </c:pt>
                <c:pt idx="23">
                  <c:v>1876</c:v>
                </c:pt>
                <c:pt idx="24">
                  <c:v>5819</c:v>
                </c:pt>
                <c:pt idx="25">
                  <c:v>7520</c:v>
                </c:pt>
                <c:pt idx="26">
                  <c:v>4697</c:v>
                </c:pt>
                <c:pt idx="27">
                  <c:v>2261</c:v>
                </c:pt>
                <c:pt idx="28">
                  <c:v>16162</c:v>
                </c:pt>
                <c:pt idx="29">
                  <c:v>40059</c:v>
                </c:pt>
                <c:pt idx="30">
                  <c:v>17073</c:v>
                </c:pt>
                <c:pt idx="31">
                  <c:v>19210</c:v>
                </c:pt>
                <c:pt idx="32">
                  <c:v>21805</c:v>
                </c:pt>
                <c:pt idx="33">
                  <c:v>16043</c:v>
                </c:pt>
              </c:numCache>
            </c:numRef>
          </c:val>
          <c:smooth val="0"/>
          <c:extLst>
            <c:ext xmlns:c16="http://schemas.microsoft.com/office/drawing/2014/chart" uri="{C3380CC4-5D6E-409C-BE32-E72D297353CC}">
              <c16:uniqueId val="{00000022-DF5B-4A41-B340-79F973D18BE7}"/>
            </c:ext>
          </c:extLst>
        </c:ser>
        <c:ser>
          <c:idx val="35"/>
          <c:order val="35"/>
          <c:tx>
            <c:strRef>
              <c:f>Sheet1!$AK$1</c:f>
              <c:strCache>
                <c:ptCount val="1"/>
                <c:pt idx="0">
                  <c:v>Schüssel-Schorse</c:v>
                </c:pt>
              </c:strCache>
            </c:strRef>
          </c:tx>
          <c:spPr>
            <a:ln w="28575" cap="rnd">
              <a:solidFill>
                <a:schemeClr val="accent6">
                  <a:lumMod val="5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Sheet1!$AK$2:$AK$35</c:f>
              <c:numCache>
                <c:formatCode>General</c:formatCode>
                <c:ptCount val="34"/>
                <c:pt idx="0">
                  <c:v>183</c:v>
                </c:pt>
                <c:pt idx="1">
                  <c:v>1020</c:v>
                </c:pt>
                <c:pt idx="2">
                  <c:v>318</c:v>
                </c:pt>
                <c:pt idx="3">
                  <c:v>215</c:v>
                </c:pt>
                <c:pt idx="4">
                  <c:v>104</c:v>
                </c:pt>
                <c:pt idx="5">
                  <c:v>3801</c:v>
                </c:pt>
                <c:pt idx="6">
                  <c:v>4200</c:v>
                </c:pt>
                <c:pt idx="7">
                  <c:v>3930</c:v>
                </c:pt>
                <c:pt idx="8">
                  <c:v>3443</c:v>
                </c:pt>
                <c:pt idx="9">
                  <c:v>4156</c:v>
                </c:pt>
                <c:pt idx="10">
                  <c:v>3421</c:v>
                </c:pt>
                <c:pt idx="11">
                  <c:v>3227</c:v>
                </c:pt>
                <c:pt idx="12">
                  <c:v>2929</c:v>
                </c:pt>
                <c:pt idx="13">
                  <c:v>2884</c:v>
                </c:pt>
                <c:pt idx="14">
                  <c:v>1162</c:v>
                </c:pt>
                <c:pt idx="15">
                  <c:v>1041</c:v>
                </c:pt>
                <c:pt idx="16">
                  <c:v>1681</c:v>
                </c:pt>
                <c:pt idx="17">
                  <c:v>885</c:v>
                </c:pt>
                <c:pt idx="18">
                  <c:v>796</c:v>
                </c:pt>
                <c:pt idx="19">
                  <c:v>830</c:v>
                </c:pt>
                <c:pt idx="20">
                  <c:v>749</c:v>
                </c:pt>
                <c:pt idx="21">
                  <c:v>880</c:v>
                </c:pt>
                <c:pt idx="22">
                  <c:v>674</c:v>
                </c:pt>
                <c:pt idx="23">
                  <c:v>63</c:v>
                </c:pt>
                <c:pt idx="24">
                  <c:v>31</c:v>
                </c:pt>
                <c:pt idx="25">
                  <c:v>8</c:v>
                </c:pt>
                <c:pt idx="26">
                  <c:v>16</c:v>
                </c:pt>
                <c:pt idx="27">
                  <c:v>13</c:v>
                </c:pt>
                <c:pt idx="28">
                  <c:v>21</c:v>
                </c:pt>
                <c:pt idx="29">
                  <c:v>12</c:v>
                </c:pt>
                <c:pt idx="30">
                  <c:v>8</c:v>
                </c:pt>
                <c:pt idx="31">
                  <c:v>15</c:v>
                </c:pt>
                <c:pt idx="32">
                  <c:v>11</c:v>
                </c:pt>
                <c:pt idx="33">
                  <c:v>23</c:v>
                </c:pt>
              </c:numCache>
            </c:numRef>
          </c:val>
          <c:smooth val="0"/>
          <c:extLst>
            <c:ext xmlns:c16="http://schemas.microsoft.com/office/drawing/2014/chart" uri="{C3380CC4-5D6E-409C-BE32-E72D297353CC}">
              <c16:uniqueId val="{00000023-DF5B-4A41-B340-79F973D18BE7}"/>
            </c:ext>
          </c:extLst>
        </c:ser>
        <c:ser>
          <c:idx val="36"/>
          <c:order val="36"/>
          <c:tx>
            <c:strRef>
              <c:f>Sheet1!$AL$1</c:f>
              <c:strCache>
                <c:ptCount val="1"/>
                <c:pt idx="0">
                  <c:v>NDR Bigband</c:v>
                </c:pt>
              </c:strCache>
            </c:strRef>
          </c:tx>
          <c:spPr>
            <a:ln w="28575" cap="rnd">
              <a:solidFill>
                <a:schemeClr val="accent1">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Sheet1!$AL$2:$AL$35</c:f>
              <c:numCache>
                <c:formatCode>General</c:formatCode>
                <c:ptCount val="34"/>
                <c:pt idx="0">
                  <c:v>50</c:v>
                </c:pt>
                <c:pt idx="1">
                  <c:v>62</c:v>
                </c:pt>
                <c:pt idx="2">
                  <c:v>24</c:v>
                </c:pt>
                <c:pt idx="3">
                  <c:v>13</c:v>
                </c:pt>
                <c:pt idx="4">
                  <c:v>655</c:v>
                </c:pt>
                <c:pt idx="5">
                  <c:v>142</c:v>
                </c:pt>
                <c:pt idx="6">
                  <c:v>67</c:v>
                </c:pt>
                <c:pt idx="7">
                  <c:v>50</c:v>
                </c:pt>
                <c:pt idx="8">
                  <c:v>10</c:v>
                </c:pt>
                <c:pt idx="9">
                  <c:v>4</c:v>
                </c:pt>
                <c:pt idx="10">
                  <c:v>5205</c:v>
                </c:pt>
                <c:pt idx="11">
                  <c:v>2858</c:v>
                </c:pt>
                <c:pt idx="12">
                  <c:v>2094</c:v>
                </c:pt>
                <c:pt idx="13">
                  <c:v>1649</c:v>
                </c:pt>
                <c:pt idx="14">
                  <c:v>1337</c:v>
                </c:pt>
                <c:pt idx="15">
                  <c:v>1310</c:v>
                </c:pt>
                <c:pt idx="16">
                  <c:v>1293</c:v>
                </c:pt>
                <c:pt idx="17">
                  <c:v>1086</c:v>
                </c:pt>
                <c:pt idx="18">
                  <c:v>1093</c:v>
                </c:pt>
                <c:pt idx="19">
                  <c:v>1363</c:v>
                </c:pt>
                <c:pt idx="20">
                  <c:v>1630</c:v>
                </c:pt>
                <c:pt idx="21">
                  <c:v>2674</c:v>
                </c:pt>
                <c:pt idx="22">
                  <c:v>1667</c:v>
                </c:pt>
                <c:pt idx="23">
                  <c:v>1214</c:v>
                </c:pt>
                <c:pt idx="24">
                  <c:v>1177</c:v>
                </c:pt>
                <c:pt idx="25">
                  <c:v>640</c:v>
                </c:pt>
                <c:pt idx="26">
                  <c:v>45</c:v>
                </c:pt>
                <c:pt idx="27">
                  <c:v>36</c:v>
                </c:pt>
                <c:pt idx="28">
                  <c:v>30</c:v>
                </c:pt>
                <c:pt idx="29">
                  <c:v>126</c:v>
                </c:pt>
                <c:pt idx="30">
                  <c:v>27</c:v>
                </c:pt>
                <c:pt idx="31">
                  <c:v>27</c:v>
                </c:pt>
                <c:pt idx="32">
                  <c:v>84</c:v>
                </c:pt>
                <c:pt idx="33">
                  <c:v>43</c:v>
                </c:pt>
              </c:numCache>
            </c:numRef>
          </c:val>
          <c:smooth val="0"/>
          <c:extLst>
            <c:ext xmlns:c16="http://schemas.microsoft.com/office/drawing/2014/chart" uri="{C3380CC4-5D6E-409C-BE32-E72D297353CC}">
              <c16:uniqueId val="{00000024-DF5B-4A41-B340-79F973D18BE7}"/>
            </c:ext>
          </c:extLst>
        </c:ser>
        <c:ser>
          <c:idx val="37"/>
          <c:order val="37"/>
          <c:tx>
            <c:strRef>
              <c:f>Sheet1!$AM$1</c:f>
              <c:strCache>
                <c:ptCount val="1"/>
                <c:pt idx="0">
                  <c:v>Treckerfahrer dürfen das</c:v>
                </c:pt>
              </c:strCache>
            </c:strRef>
          </c:tx>
          <c:spPr>
            <a:ln w="28575" cap="rnd">
              <a:solidFill>
                <a:schemeClr val="accent2">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Sheet1!$AM$2:$AM$35</c:f>
              <c:numCache>
                <c:formatCode>General</c:formatCode>
                <c:ptCount val="34"/>
                <c:pt idx="0">
                  <c:v>3444</c:v>
                </c:pt>
                <c:pt idx="1">
                  <c:v>5446</c:v>
                </c:pt>
                <c:pt idx="2">
                  <c:v>8202</c:v>
                </c:pt>
                <c:pt idx="3">
                  <c:v>3909</c:v>
                </c:pt>
                <c:pt idx="4">
                  <c:v>3668</c:v>
                </c:pt>
                <c:pt idx="5">
                  <c:v>3692</c:v>
                </c:pt>
                <c:pt idx="6">
                  <c:v>1825</c:v>
                </c:pt>
                <c:pt idx="7">
                  <c:v>41201</c:v>
                </c:pt>
                <c:pt idx="8">
                  <c:v>33111</c:v>
                </c:pt>
                <c:pt idx="9">
                  <c:v>32792</c:v>
                </c:pt>
                <c:pt idx="10">
                  <c:v>16585</c:v>
                </c:pt>
                <c:pt idx="11">
                  <c:v>19649</c:v>
                </c:pt>
                <c:pt idx="12">
                  <c:v>37112</c:v>
                </c:pt>
                <c:pt idx="13">
                  <c:v>19094</c:v>
                </c:pt>
                <c:pt idx="14">
                  <c:v>16354</c:v>
                </c:pt>
                <c:pt idx="15">
                  <c:v>20019</c:v>
                </c:pt>
                <c:pt idx="16">
                  <c:v>26302</c:v>
                </c:pt>
                <c:pt idx="17">
                  <c:v>33383</c:v>
                </c:pt>
                <c:pt idx="18">
                  <c:v>27461</c:v>
                </c:pt>
                <c:pt idx="19">
                  <c:v>30188</c:v>
                </c:pt>
                <c:pt idx="20">
                  <c:v>25724</c:v>
                </c:pt>
                <c:pt idx="21">
                  <c:v>30080</c:v>
                </c:pt>
                <c:pt idx="22">
                  <c:v>25590</c:v>
                </c:pt>
                <c:pt idx="23">
                  <c:v>14314</c:v>
                </c:pt>
                <c:pt idx="24">
                  <c:v>48355</c:v>
                </c:pt>
                <c:pt idx="25">
                  <c:v>42390</c:v>
                </c:pt>
                <c:pt idx="26">
                  <c:v>26764</c:v>
                </c:pt>
                <c:pt idx="27">
                  <c:v>71395</c:v>
                </c:pt>
                <c:pt idx="28">
                  <c:v>10249</c:v>
                </c:pt>
                <c:pt idx="29">
                  <c:v>32740</c:v>
                </c:pt>
                <c:pt idx="30">
                  <c:v>26742</c:v>
                </c:pt>
                <c:pt idx="31">
                  <c:v>19729</c:v>
                </c:pt>
                <c:pt idx="32">
                  <c:v>20958</c:v>
                </c:pt>
                <c:pt idx="33">
                  <c:v>23663</c:v>
                </c:pt>
              </c:numCache>
            </c:numRef>
          </c:val>
          <c:smooth val="0"/>
          <c:extLst>
            <c:ext xmlns:c16="http://schemas.microsoft.com/office/drawing/2014/chart" uri="{C3380CC4-5D6E-409C-BE32-E72D297353CC}">
              <c16:uniqueId val="{00000025-DF5B-4A41-B340-79F973D18BE7}"/>
            </c:ext>
          </c:extLst>
        </c:ser>
        <c:ser>
          <c:idx val="38"/>
          <c:order val="38"/>
          <c:tx>
            <c:strRef>
              <c:f>Sheet1!$AN$1</c:f>
              <c:strCache>
                <c:ptCount val="1"/>
                <c:pt idx="0">
                  <c:v>Jennifer - Sehnsucht nach was Besseres</c:v>
                </c:pt>
              </c:strCache>
            </c:strRef>
          </c:tx>
          <c:spPr>
            <a:ln w="28575" cap="rnd">
              <a:solidFill>
                <a:schemeClr val="accent3">
                  <a:lumMod val="70000"/>
                  <a:lumOff val="30000"/>
                </a:schemeClr>
              </a:solidFill>
              <a:round/>
            </a:ln>
            <a:effectLst/>
          </c:spPr>
          <c:marker>
            <c:symbol val="none"/>
          </c:marker>
          <c:cat>
            <c:strRef>
              <c:f>Sheet1!$A$2:$A$35</c:f>
              <c:strCache>
                <c:ptCount val="34"/>
                <c:pt idx="0">
                  <c:v>01.12.2017</c:v>
                </c:pt>
                <c:pt idx="1">
                  <c:v>02.12.2017</c:v>
                </c:pt>
                <c:pt idx="2">
                  <c:v>03.12.2017</c:v>
                </c:pt>
                <c:pt idx="3">
                  <c:v>04.12.2017</c:v>
                </c:pt>
                <c:pt idx="4">
                  <c:v>05.12.2017</c:v>
                </c:pt>
                <c:pt idx="5">
                  <c:v>06.12.2017</c:v>
                </c:pt>
                <c:pt idx="6">
                  <c:v>07.12.2017</c:v>
                </c:pt>
                <c:pt idx="7">
                  <c:v>08.12.2017</c:v>
                </c:pt>
                <c:pt idx="8">
                  <c:v>09.12.2017</c:v>
                </c:pt>
                <c:pt idx="9">
                  <c:v>10.12.2017</c:v>
                </c:pt>
                <c:pt idx="10">
                  <c:v>11.12.2017</c:v>
                </c:pt>
                <c:pt idx="11">
                  <c:v>12.12.2017</c:v>
                </c:pt>
                <c:pt idx="12">
                  <c:v>13.12.2017</c:v>
                </c:pt>
                <c:pt idx="13">
                  <c:v>14.12.2017</c:v>
                </c:pt>
                <c:pt idx="14">
                  <c:v>15.12.2017</c:v>
                </c:pt>
                <c:pt idx="15">
                  <c:v>16.12.2017</c:v>
                </c:pt>
                <c:pt idx="16">
                  <c:v>17.12.2017</c:v>
                </c:pt>
                <c:pt idx="17">
                  <c:v>18.12.2017</c:v>
                </c:pt>
                <c:pt idx="18">
                  <c:v>19.12.2017</c:v>
                </c:pt>
                <c:pt idx="19">
                  <c:v>20.12.2017</c:v>
                </c:pt>
                <c:pt idx="20">
                  <c:v>21.12.2017</c:v>
                </c:pt>
                <c:pt idx="21">
                  <c:v>22.12.2017</c:v>
                </c:pt>
                <c:pt idx="22">
                  <c:v>23.12.2017</c:v>
                </c:pt>
                <c:pt idx="23">
                  <c:v>24.12.2017</c:v>
                </c:pt>
                <c:pt idx="24">
                  <c:v>25.12.2017</c:v>
                </c:pt>
                <c:pt idx="25">
                  <c:v>26.12.2017</c:v>
                </c:pt>
                <c:pt idx="26">
                  <c:v>27.12.2017</c:v>
                </c:pt>
                <c:pt idx="27">
                  <c:v>28.12.2017</c:v>
                </c:pt>
                <c:pt idx="28">
                  <c:v>29.12.2017</c:v>
                </c:pt>
                <c:pt idx="29">
                  <c:v>30.12.2017</c:v>
                </c:pt>
                <c:pt idx="30">
                  <c:v>31.12.2017</c:v>
                </c:pt>
                <c:pt idx="31">
                  <c:v>01.01.2018</c:v>
                </c:pt>
                <c:pt idx="32">
                  <c:v>02.01.2018</c:v>
                </c:pt>
                <c:pt idx="33">
                  <c:v>03.01.2018</c:v>
                </c:pt>
              </c:strCache>
            </c:strRef>
          </c:cat>
          <c:val>
            <c:numRef>
              <c:f>Sheet1!$AN$2:$AN$35</c:f>
              <c:numCache>
                <c:formatCode>General</c:formatCode>
                <c:ptCount val="34"/>
                <c:pt idx="0">
                  <c:v>234</c:v>
                </c:pt>
                <c:pt idx="1">
                  <c:v>41</c:v>
                </c:pt>
                <c:pt idx="2">
                  <c:v>54</c:v>
                </c:pt>
                <c:pt idx="3">
                  <c:v>55</c:v>
                </c:pt>
                <c:pt idx="4">
                  <c:v>31</c:v>
                </c:pt>
                <c:pt idx="5">
                  <c:v>17</c:v>
                </c:pt>
                <c:pt idx="6">
                  <c:v>458</c:v>
                </c:pt>
                <c:pt idx="7">
                  <c:v>1116</c:v>
                </c:pt>
                <c:pt idx="8">
                  <c:v>501</c:v>
                </c:pt>
                <c:pt idx="9">
                  <c:v>1419</c:v>
                </c:pt>
                <c:pt idx="10">
                  <c:v>571</c:v>
                </c:pt>
                <c:pt idx="11">
                  <c:v>297</c:v>
                </c:pt>
                <c:pt idx="12">
                  <c:v>686</c:v>
                </c:pt>
                <c:pt idx="13">
                  <c:v>828</c:v>
                </c:pt>
                <c:pt idx="14">
                  <c:v>829</c:v>
                </c:pt>
                <c:pt idx="15">
                  <c:v>271</c:v>
                </c:pt>
                <c:pt idx="16">
                  <c:v>281</c:v>
                </c:pt>
                <c:pt idx="17">
                  <c:v>89</c:v>
                </c:pt>
                <c:pt idx="18">
                  <c:v>741</c:v>
                </c:pt>
                <c:pt idx="19">
                  <c:v>1276</c:v>
                </c:pt>
                <c:pt idx="20">
                  <c:v>1209</c:v>
                </c:pt>
                <c:pt idx="21">
                  <c:v>302</c:v>
                </c:pt>
                <c:pt idx="22">
                  <c:v>172</c:v>
                </c:pt>
                <c:pt idx="23">
                  <c:v>144</c:v>
                </c:pt>
                <c:pt idx="24">
                  <c:v>555</c:v>
                </c:pt>
                <c:pt idx="25">
                  <c:v>881</c:v>
                </c:pt>
                <c:pt idx="26">
                  <c:v>405</c:v>
                </c:pt>
                <c:pt idx="27">
                  <c:v>838</c:v>
                </c:pt>
                <c:pt idx="28">
                  <c:v>327</c:v>
                </c:pt>
                <c:pt idx="29">
                  <c:v>2310</c:v>
                </c:pt>
                <c:pt idx="30">
                  <c:v>4349</c:v>
                </c:pt>
                <c:pt idx="31">
                  <c:v>9966</c:v>
                </c:pt>
                <c:pt idx="32">
                  <c:v>14728</c:v>
                </c:pt>
                <c:pt idx="33">
                  <c:v>11853</c:v>
                </c:pt>
              </c:numCache>
            </c:numRef>
          </c:val>
          <c:smooth val="0"/>
          <c:extLst>
            <c:ext xmlns:c16="http://schemas.microsoft.com/office/drawing/2014/chart" uri="{C3380CC4-5D6E-409C-BE32-E72D297353CC}">
              <c16:uniqueId val="{00000026-DF5B-4A41-B340-79F973D18BE7}"/>
            </c:ext>
          </c:extLst>
        </c:ser>
        <c:dLbls>
          <c:showLegendKey val="0"/>
          <c:showVal val="0"/>
          <c:showCatName val="0"/>
          <c:showSerName val="0"/>
          <c:showPercent val="0"/>
          <c:showBubbleSize val="0"/>
        </c:dLbls>
        <c:smooth val="0"/>
        <c:axId val="413756256"/>
        <c:axId val="413752976"/>
      </c:lineChart>
      <c:catAx>
        <c:axId val="41375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52976"/>
        <c:crosses val="autoZero"/>
        <c:auto val="1"/>
        <c:lblAlgn val="ctr"/>
        <c:lblOffset val="100"/>
        <c:noMultiLvlLbl val="0"/>
      </c:catAx>
      <c:valAx>
        <c:axId val="41375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5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Sheet1!$A$2:$A$40</c:f>
              <c:strCache>
                <c:ptCount val="39"/>
                <c:pt idx="0">
                  <c:v>N-JOY</c:v>
                </c:pt>
                <c:pt idx="1">
                  <c:v>Eurovision Song Contest Deutschland</c:v>
                </c:pt>
                <c:pt idx="2">
                  <c:v>NDR 2</c:v>
                </c:pt>
                <c:pt idx="3">
                  <c:v>INAS NACHT</c:v>
                </c:pt>
                <c:pt idx="4">
                  <c:v>NDR.de</c:v>
                </c:pt>
                <c:pt idx="5">
                  <c:v>NDR Niedersachsen</c:v>
                </c:pt>
                <c:pt idx="6">
                  <c:v>NDR Info</c:v>
                </c:pt>
                <c:pt idx="7">
                  <c:v>NDR Kultur</c:v>
                </c:pt>
                <c:pt idx="8">
                  <c:v>Mein Nachmittag (NDR)</c:v>
                </c:pt>
                <c:pt idx="9">
                  <c:v>NDR Elbphilharmonie Orchester</c:v>
                </c:pt>
                <c:pt idx="10">
                  <c:v>NDR Chor</c:v>
                </c:pt>
                <c:pt idx="11">
                  <c:v>Tietjen und Bommes</c:v>
                </c:pt>
                <c:pt idx="12">
                  <c:v>NDR Talk Show</c:v>
                </c:pt>
                <c:pt idx="13">
                  <c:v>Kuhlage und Hardeland</c:v>
                </c:pt>
                <c:pt idx="14">
                  <c:v>NDR barrierefrei</c:v>
                </c:pt>
                <c:pt idx="15">
                  <c:v>NDR Sport</c:v>
                </c:pt>
                <c:pt idx="16">
                  <c:v>Weltbilder</c:v>
                </c:pt>
                <c:pt idx="17">
                  <c:v>Sesamstrasse</c:v>
                </c:pt>
                <c:pt idx="18">
                  <c:v>NDR Mecklenburg-Vorpommern</c:v>
                </c:pt>
                <c:pt idx="19">
                  <c:v>NDR Hamburg</c:v>
                </c:pt>
                <c:pt idx="20">
                  <c:v>NDR Schleswig-Holstein</c:v>
                </c:pt>
                <c:pt idx="21">
                  <c:v>Panorama</c:v>
                </c:pt>
                <c:pt idx="22">
                  <c:v>Extra 3</c:v>
                </c:pt>
                <c:pt idx="23">
                  <c:v>Rute raus, der Spaß beginnt</c:v>
                </c:pt>
                <c:pt idx="24">
                  <c:v>NDR Doku</c:v>
                </c:pt>
                <c:pt idx="25">
                  <c:v>Neues aus Büttenwarder</c:v>
                </c:pt>
                <c:pt idx="26">
                  <c:v>Zapp - Das Medienmagazin</c:v>
                </c:pt>
                <c:pt idx="27">
                  <c:v>Kulturjournal</c:v>
                </c:pt>
                <c:pt idx="28">
                  <c:v>Wir sind die Freeses</c:v>
                </c:pt>
                <c:pt idx="29">
                  <c:v>DAS! im NDR Fernsehen</c:v>
                </c:pt>
                <c:pt idx="30">
                  <c:v>Bingo! Die Umweltlotterie</c:v>
                </c:pt>
                <c:pt idx="31">
                  <c:v>NDR Radiophilharmonie</c:v>
                </c:pt>
                <c:pt idx="32">
                  <c:v>NDR Fernsehen</c:v>
                </c:pt>
                <c:pt idx="33">
                  <c:v>NDR 2 Soundcheck Neue Musik - Das Festival</c:v>
                </c:pt>
                <c:pt idx="34">
                  <c:v>Visite</c:v>
                </c:pt>
                <c:pt idx="35">
                  <c:v>Schüssel-Schorse</c:v>
                </c:pt>
                <c:pt idx="36">
                  <c:v>NDR Bigband</c:v>
                </c:pt>
                <c:pt idx="37">
                  <c:v>Treckerfahrer dürfen das</c:v>
                </c:pt>
                <c:pt idx="38">
                  <c:v>Jennifer - Sehnsucht nach was Besseres</c:v>
                </c:pt>
              </c:strCache>
            </c:strRef>
          </c:cat>
          <c:val>
            <c:numRef>
              <c:f>Sheet1!$B$2:$B$40</c:f>
              <c:numCache>
                <c:formatCode>General</c:formatCode>
                <c:ptCount val="39"/>
                <c:pt idx="0">
                  <c:v>33</c:v>
                </c:pt>
                <c:pt idx="1">
                  <c:v>21</c:v>
                </c:pt>
                <c:pt idx="2">
                  <c:v>37</c:v>
                </c:pt>
                <c:pt idx="3">
                  <c:v>6</c:v>
                </c:pt>
                <c:pt idx="4">
                  <c:v>161</c:v>
                </c:pt>
                <c:pt idx="5">
                  <c:v>89</c:v>
                </c:pt>
                <c:pt idx="6">
                  <c:v>77</c:v>
                </c:pt>
                <c:pt idx="7">
                  <c:v>40</c:v>
                </c:pt>
                <c:pt idx="8">
                  <c:v>5</c:v>
                </c:pt>
                <c:pt idx="9">
                  <c:v>3</c:v>
                </c:pt>
                <c:pt idx="10">
                  <c:v>2</c:v>
                </c:pt>
                <c:pt idx="11">
                  <c:v>21</c:v>
                </c:pt>
                <c:pt idx="12">
                  <c:v>6</c:v>
                </c:pt>
                <c:pt idx="13">
                  <c:v>1</c:v>
                </c:pt>
                <c:pt idx="14">
                  <c:v>1</c:v>
                </c:pt>
                <c:pt idx="15">
                  <c:v>66</c:v>
                </c:pt>
                <c:pt idx="16">
                  <c:v>2</c:v>
                </c:pt>
                <c:pt idx="17">
                  <c:v>4</c:v>
                </c:pt>
                <c:pt idx="18">
                  <c:v>17</c:v>
                </c:pt>
                <c:pt idx="19">
                  <c:v>74</c:v>
                </c:pt>
                <c:pt idx="20">
                  <c:v>73</c:v>
                </c:pt>
                <c:pt idx="21">
                  <c:v>28</c:v>
                </c:pt>
                <c:pt idx="22">
                  <c:v>0</c:v>
                </c:pt>
                <c:pt idx="23">
                  <c:v>0</c:v>
                </c:pt>
                <c:pt idx="24">
                  <c:v>7</c:v>
                </c:pt>
                <c:pt idx="25">
                  <c:v>17</c:v>
                </c:pt>
                <c:pt idx="26">
                  <c:v>14</c:v>
                </c:pt>
                <c:pt idx="27">
                  <c:v>4</c:v>
                </c:pt>
                <c:pt idx="28">
                  <c:v>9</c:v>
                </c:pt>
                <c:pt idx="29">
                  <c:v>47</c:v>
                </c:pt>
                <c:pt idx="30">
                  <c:v>0</c:v>
                </c:pt>
                <c:pt idx="31">
                  <c:v>7</c:v>
                </c:pt>
                <c:pt idx="32">
                  <c:v>37</c:v>
                </c:pt>
                <c:pt idx="33">
                  <c:v>0</c:v>
                </c:pt>
                <c:pt idx="34">
                  <c:v>29</c:v>
                </c:pt>
                <c:pt idx="35">
                  <c:v>1</c:v>
                </c:pt>
                <c:pt idx="36">
                  <c:v>2</c:v>
                </c:pt>
                <c:pt idx="37">
                  <c:v>0</c:v>
                </c:pt>
                <c:pt idx="38">
                  <c:v>3</c:v>
                </c:pt>
              </c:numCache>
            </c:numRef>
          </c:val>
          <c:extLst>
            <c:ext xmlns:c16="http://schemas.microsoft.com/office/drawing/2014/chart" uri="{C3380CC4-5D6E-409C-BE32-E72D297353CC}">
              <c16:uniqueId val="{00000000-F7D0-41C5-930A-CD673EE5B34F}"/>
            </c:ext>
          </c:extLst>
        </c:ser>
        <c:ser>
          <c:idx val="1"/>
          <c:order val="1"/>
          <c:tx>
            <c:strRef>
              <c:f>Sheet1!$C$1</c:f>
              <c:strCache>
                <c:ptCount val="1"/>
                <c:pt idx="0">
                  <c:v>Photo</c:v>
                </c:pt>
              </c:strCache>
            </c:strRef>
          </c:tx>
          <c:spPr>
            <a:solidFill>
              <a:schemeClr val="accent2"/>
            </a:solidFill>
            <a:ln>
              <a:noFill/>
            </a:ln>
            <a:effectLst/>
          </c:spPr>
          <c:invertIfNegative val="0"/>
          <c:cat>
            <c:strRef>
              <c:f>Sheet1!$A$2:$A$40</c:f>
              <c:strCache>
                <c:ptCount val="39"/>
                <c:pt idx="0">
                  <c:v>N-JOY</c:v>
                </c:pt>
                <c:pt idx="1">
                  <c:v>Eurovision Song Contest Deutschland</c:v>
                </c:pt>
                <c:pt idx="2">
                  <c:v>NDR 2</c:v>
                </c:pt>
                <c:pt idx="3">
                  <c:v>INAS NACHT</c:v>
                </c:pt>
                <c:pt idx="4">
                  <c:v>NDR.de</c:v>
                </c:pt>
                <c:pt idx="5">
                  <c:v>NDR Niedersachsen</c:v>
                </c:pt>
                <c:pt idx="6">
                  <c:v>NDR Info</c:v>
                </c:pt>
                <c:pt idx="7">
                  <c:v>NDR Kultur</c:v>
                </c:pt>
                <c:pt idx="8">
                  <c:v>Mein Nachmittag (NDR)</c:v>
                </c:pt>
                <c:pt idx="9">
                  <c:v>NDR Elbphilharmonie Orchester</c:v>
                </c:pt>
                <c:pt idx="10">
                  <c:v>NDR Chor</c:v>
                </c:pt>
                <c:pt idx="11">
                  <c:v>Tietjen und Bommes</c:v>
                </c:pt>
                <c:pt idx="12">
                  <c:v>NDR Talk Show</c:v>
                </c:pt>
                <c:pt idx="13">
                  <c:v>Kuhlage und Hardeland</c:v>
                </c:pt>
                <c:pt idx="14">
                  <c:v>NDR barrierefrei</c:v>
                </c:pt>
                <c:pt idx="15">
                  <c:v>NDR Sport</c:v>
                </c:pt>
                <c:pt idx="16">
                  <c:v>Weltbilder</c:v>
                </c:pt>
                <c:pt idx="17">
                  <c:v>Sesamstrasse</c:v>
                </c:pt>
                <c:pt idx="18">
                  <c:v>NDR Mecklenburg-Vorpommern</c:v>
                </c:pt>
                <c:pt idx="19">
                  <c:v>NDR Hamburg</c:v>
                </c:pt>
                <c:pt idx="20">
                  <c:v>NDR Schleswig-Holstein</c:v>
                </c:pt>
                <c:pt idx="21">
                  <c:v>Panorama</c:v>
                </c:pt>
                <c:pt idx="22">
                  <c:v>Extra 3</c:v>
                </c:pt>
                <c:pt idx="23">
                  <c:v>Rute raus, der Spaß beginnt</c:v>
                </c:pt>
                <c:pt idx="24">
                  <c:v>NDR Doku</c:v>
                </c:pt>
                <c:pt idx="25">
                  <c:v>Neues aus Büttenwarder</c:v>
                </c:pt>
                <c:pt idx="26">
                  <c:v>Zapp - Das Medienmagazin</c:v>
                </c:pt>
                <c:pt idx="27">
                  <c:v>Kulturjournal</c:v>
                </c:pt>
                <c:pt idx="28">
                  <c:v>Wir sind die Freeses</c:v>
                </c:pt>
                <c:pt idx="29">
                  <c:v>DAS! im NDR Fernsehen</c:v>
                </c:pt>
                <c:pt idx="30">
                  <c:v>Bingo! Die Umweltlotterie</c:v>
                </c:pt>
                <c:pt idx="31">
                  <c:v>NDR Radiophilharmonie</c:v>
                </c:pt>
                <c:pt idx="32">
                  <c:v>NDR Fernsehen</c:v>
                </c:pt>
                <c:pt idx="33">
                  <c:v>NDR 2 Soundcheck Neue Musik - Das Festival</c:v>
                </c:pt>
                <c:pt idx="34">
                  <c:v>Visite</c:v>
                </c:pt>
                <c:pt idx="35">
                  <c:v>Schüssel-Schorse</c:v>
                </c:pt>
                <c:pt idx="36">
                  <c:v>NDR Bigband</c:v>
                </c:pt>
                <c:pt idx="37">
                  <c:v>Treckerfahrer dürfen das</c:v>
                </c:pt>
                <c:pt idx="38">
                  <c:v>Jennifer - Sehnsucht nach was Besseres</c:v>
                </c:pt>
              </c:strCache>
            </c:strRef>
          </c:cat>
          <c:val>
            <c:numRef>
              <c:f>Sheet1!$C$2:$C$40</c:f>
              <c:numCache>
                <c:formatCode>General</c:formatCode>
                <c:ptCount val="39"/>
                <c:pt idx="0">
                  <c:v>85</c:v>
                </c:pt>
                <c:pt idx="1">
                  <c:v>16</c:v>
                </c:pt>
                <c:pt idx="2">
                  <c:v>139</c:v>
                </c:pt>
                <c:pt idx="3">
                  <c:v>2</c:v>
                </c:pt>
                <c:pt idx="4">
                  <c:v>43</c:v>
                </c:pt>
                <c:pt idx="5">
                  <c:v>73</c:v>
                </c:pt>
                <c:pt idx="6">
                  <c:v>111</c:v>
                </c:pt>
                <c:pt idx="7">
                  <c:v>74</c:v>
                </c:pt>
                <c:pt idx="8">
                  <c:v>44</c:v>
                </c:pt>
                <c:pt idx="9">
                  <c:v>11</c:v>
                </c:pt>
                <c:pt idx="10">
                  <c:v>3</c:v>
                </c:pt>
                <c:pt idx="11">
                  <c:v>28</c:v>
                </c:pt>
                <c:pt idx="12">
                  <c:v>25</c:v>
                </c:pt>
                <c:pt idx="13">
                  <c:v>10</c:v>
                </c:pt>
                <c:pt idx="14">
                  <c:v>1</c:v>
                </c:pt>
                <c:pt idx="15">
                  <c:v>47</c:v>
                </c:pt>
                <c:pt idx="16">
                  <c:v>3</c:v>
                </c:pt>
                <c:pt idx="17">
                  <c:v>2</c:v>
                </c:pt>
                <c:pt idx="18">
                  <c:v>81</c:v>
                </c:pt>
                <c:pt idx="19">
                  <c:v>44</c:v>
                </c:pt>
                <c:pt idx="20">
                  <c:v>62</c:v>
                </c:pt>
                <c:pt idx="21">
                  <c:v>6</c:v>
                </c:pt>
                <c:pt idx="22">
                  <c:v>17</c:v>
                </c:pt>
                <c:pt idx="23">
                  <c:v>10</c:v>
                </c:pt>
                <c:pt idx="24">
                  <c:v>6</c:v>
                </c:pt>
                <c:pt idx="25">
                  <c:v>18</c:v>
                </c:pt>
                <c:pt idx="26">
                  <c:v>7</c:v>
                </c:pt>
                <c:pt idx="27">
                  <c:v>11</c:v>
                </c:pt>
                <c:pt idx="28">
                  <c:v>10</c:v>
                </c:pt>
                <c:pt idx="29">
                  <c:v>25</c:v>
                </c:pt>
                <c:pt idx="30">
                  <c:v>16</c:v>
                </c:pt>
                <c:pt idx="31">
                  <c:v>11</c:v>
                </c:pt>
                <c:pt idx="32">
                  <c:v>69</c:v>
                </c:pt>
                <c:pt idx="33">
                  <c:v>0</c:v>
                </c:pt>
                <c:pt idx="34">
                  <c:v>57</c:v>
                </c:pt>
                <c:pt idx="35">
                  <c:v>10</c:v>
                </c:pt>
                <c:pt idx="36">
                  <c:v>3</c:v>
                </c:pt>
                <c:pt idx="37">
                  <c:v>31</c:v>
                </c:pt>
                <c:pt idx="38">
                  <c:v>8</c:v>
                </c:pt>
              </c:numCache>
            </c:numRef>
          </c:val>
          <c:extLst>
            <c:ext xmlns:c16="http://schemas.microsoft.com/office/drawing/2014/chart" uri="{C3380CC4-5D6E-409C-BE32-E72D297353CC}">
              <c16:uniqueId val="{00000001-F7D0-41C5-930A-CD673EE5B34F}"/>
            </c:ext>
          </c:extLst>
        </c:ser>
        <c:ser>
          <c:idx val="2"/>
          <c:order val="2"/>
          <c:tx>
            <c:strRef>
              <c:f>Sheet1!$D$1</c:f>
              <c:strCache>
                <c:ptCount val="1"/>
                <c:pt idx="0">
                  <c:v>Video</c:v>
                </c:pt>
              </c:strCache>
            </c:strRef>
          </c:tx>
          <c:spPr>
            <a:solidFill>
              <a:schemeClr val="accent3"/>
            </a:solidFill>
            <a:ln>
              <a:noFill/>
            </a:ln>
            <a:effectLst/>
          </c:spPr>
          <c:invertIfNegative val="0"/>
          <c:cat>
            <c:strRef>
              <c:f>Sheet1!$A$2:$A$40</c:f>
              <c:strCache>
                <c:ptCount val="39"/>
                <c:pt idx="0">
                  <c:v>N-JOY</c:v>
                </c:pt>
                <c:pt idx="1">
                  <c:v>Eurovision Song Contest Deutschland</c:v>
                </c:pt>
                <c:pt idx="2">
                  <c:v>NDR 2</c:v>
                </c:pt>
                <c:pt idx="3">
                  <c:v>INAS NACHT</c:v>
                </c:pt>
                <c:pt idx="4">
                  <c:v>NDR.de</c:v>
                </c:pt>
                <c:pt idx="5">
                  <c:v>NDR Niedersachsen</c:v>
                </c:pt>
                <c:pt idx="6">
                  <c:v>NDR Info</c:v>
                </c:pt>
                <c:pt idx="7">
                  <c:v>NDR Kultur</c:v>
                </c:pt>
                <c:pt idx="8">
                  <c:v>Mein Nachmittag (NDR)</c:v>
                </c:pt>
                <c:pt idx="9">
                  <c:v>NDR Elbphilharmonie Orchester</c:v>
                </c:pt>
                <c:pt idx="10">
                  <c:v>NDR Chor</c:v>
                </c:pt>
                <c:pt idx="11">
                  <c:v>Tietjen und Bommes</c:v>
                </c:pt>
                <c:pt idx="12">
                  <c:v>NDR Talk Show</c:v>
                </c:pt>
                <c:pt idx="13">
                  <c:v>Kuhlage und Hardeland</c:v>
                </c:pt>
                <c:pt idx="14">
                  <c:v>NDR barrierefrei</c:v>
                </c:pt>
                <c:pt idx="15">
                  <c:v>NDR Sport</c:v>
                </c:pt>
                <c:pt idx="16">
                  <c:v>Weltbilder</c:v>
                </c:pt>
                <c:pt idx="17">
                  <c:v>Sesamstrasse</c:v>
                </c:pt>
                <c:pt idx="18">
                  <c:v>NDR Mecklenburg-Vorpommern</c:v>
                </c:pt>
                <c:pt idx="19">
                  <c:v>NDR Hamburg</c:v>
                </c:pt>
                <c:pt idx="20">
                  <c:v>NDR Schleswig-Holstein</c:v>
                </c:pt>
                <c:pt idx="21">
                  <c:v>Panorama</c:v>
                </c:pt>
                <c:pt idx="22">
                  <c:v>Extra 3</c:v>
                </c:pt>
                <c:pt idx="23">
                  <c:v>Rute raus, der Spaß beginnt</c:v>
                </c:pt>
                <c:pt idx="24">
                  <c:v>NDR Doku</c:v>
                </c:pt>
                <c:pt idx="25">
                  <c:v>Neues aus Büttenwarder</c:v>
                </c:pt>
                <c:pt idx="26">
                  <c:v>Zapp - Das Medienmagazin</c:v>
                </c:pt>
                <c:pt idx="27">
                  <c:v>Kulturjournal</c:v>
                </c:pt>
                <c:pt idx="28">
                  <c:v>Wir sind die Freeses</c:v>
                </c:pt>
                <c:pt idx="29">
                  <c:v>DAS! im NDR Fernsehen</c:v>
                </c:pt>
                <c:pt idx="30">
                  <c:v>Bingo! Die Umweltlotterie</c:v>
                </c:pt>
                <c:pt idx="31">
                  <c:v>NDR Radiophilharmonie</c:v>
                </c:pt>
                <c:pt idx="32">
                  <c:v>NDR Fernsehen</c:v>
                </c:pt>
                <c:pt idx="33">
                  <c:v>NDR 2 Soundcheck Neue Musik - Das Festival</c:v>
                </c:pt>
                <c:pt idx="34">
                  <c:v>Visite</c:v>
                </c:pt>
                <c:pt idx="35">
                  <c:v>Schüssel-Schorse</c:v>
                </c:pt>
                <c:pt idx="36">
                  <c:v>NDR Bigband</c:v>
                </c:pt>
                <c:pt idx="37">
                  <c:v>Treckerfahrer dürfen das</c:v>
                </c:pt>
                <c:pt idx="38">
                  <c:v>Jennifer - Sehnsucht nach was Besseres</c:v>
                </c:pt>
              </c:strCache>
            </c:strRef>
          </c:cat>
          <c:val>
            <c:numRef>
              <c:f>Sheet1!$D$2:$D$40</c:f>
              <c:numCache>
                <c:formatCode>General</c:formatCode>
                <c:ptCount val="39"/>
                <c:pt idx="0">
                  <c:v>30</c:v>
                </c:pt>
                <c:pt idx="1">
                  <c:v>7</c:v>
                </c:pt>
                <c:pt idx="2">
                  <c:v>49</c:v>
                </c:pt>
                <c:pt idx="3">
                  <c:v>1</c:v>
                </c:pt>
                <c:pt idx="4">
                  <c:v>121</c:v>
                </c:pt>
                <c:pt idx="5">
                  <c:v>158</c:v>
                </c:pt>
                <c:pt idx="6">
                  <c:v>62</c:v>
                </c:pt>
                <c:pt idx="7">
                  <c:v>25</c:v>
                </c:pt>
                <c:pt idx="8">
                  <c:v>32</c:v>
                </c:pt>
                <c:pt idx="9">
                  <c:v>8</c:v>
                </c:pt>
                <c:pt idx="10">
                  <c:v>1</c:v>
                </c:pt>
                <c:pt idx="11">
                  <c:v>20</c:v>
                </c:pt>
                <c:pt idx="12">
                  <c:v>26</c:v>
                </c:pt>
                <c:pt idx="13">
                  <c:v>4</c:v>
                </c:pt>
                <c:pt idx="14">
                  <c:v>1</c:v>
                </c:pt>
                <c:pt idx="15">
                  <c:v>52</c:v>
                </c:pt>
                <c:pt idx="16">
                  <c:v>57</c:v>
                </c:pt>
                <c:pt idx="17">
                  <c:v>53</c:v>
                </c:pt>
                <c:pt idx="18">
                  <c:v>41</c:v>
                </c:pt>
                <c:pt idx="19">
                  <c:v>100</c:v>
                </c:pt>
                <c:pt idx="20">
                  <c:v>92</c:v>
                </c:pt>
                <c:pt idx="21">
                  <c:v>14</c:v>
                </c:pt>
                <c:pt idx="22">
                  <c:v>66</c:v>
                </c:pt>
                <c:pt idx="23">
                  <c:v>5</c:v>
                </c:pt>
                <c:pt idx="24">
                  <c:v>43</c:v>
                </c:pt>
                <c:pt idx="25">
                  <c:v>16</c:v>
                </c:pt>
                <c:pt idx="26">
                  <c:v>12</c:v>
                </c:pt>
                <c:pt idx="27">
                  <c:v>36</c:v>
                </c:pt>
                <c:pt idx="28">
                  <c:v>5</c:v>
                </c:pt>
                <c:pt idx="29">
                  <c:v>79</c:v>
                </c:pt>
                <c:pt idx="30">
                  <c:v>12</c:v>
                </c:pt>
                <c:pt idx="31">
                  <c:v>9</c:v>
                </c:pt>
                <c:pt idx="32">
                  <c:v>265</c:v>
                </c:pt>
                <c:pt idx="33">
                  <c:v>0</c:v>
                </c:pt>
                <c:pt idx="34">
                  <c:v>72</c:v>
                </c:pt>
                <c:pt idx="35">
                  <c:v>4</c:v>
                </c:pt>
                <c:pt idx="36">
                  <c:v>7</c:v>
                </c:pt>
                <c:pt idx="37">
                  <c:v>39</c:v>
                </c:pt>
                <c:pt idx="38">
                  <c:v>13</c:v>
                </c:pt>
              </c:numCache>
            </c:numRef>
          </c:val>
          <c:extLst>
            <c:ext xmlns:c16="http://schemas.microsoft.com/office/drawing/2014/chart" uri="{C3380CC4-5D6E-409C-BE32-E72D297353CC}">
              <c16:uniqueId val="{00000002-F7D0-41C5-930A-CD673EE5B34F}"/>
            </c:ext>
          </c:extLst>
        </c:ser>
        <c:ser>
          <c:idx val="3"/>
          <c:order val="3"/>
          <c:tx>
            <c:strRef>
              <c:f>Sheet1!$E$1</c:f>
              <c:strCache>
                <c:ptCount val="1"/>
                <c:pt idx="0">
                  <c:v>Misc</c:v>
                </c:pt>
              </c:strCache>
            </c:strRef>
          </c:tx>
          <c:spPr>
            <a:solidFill>
              <a:schemeClr val="accent4"/>
            </a:solidFill>
            <a:ln>
              <a:noFill/>
            </a:ln>
            <a:effectLst/>
          </c:spPr>
          <c:invertIfNegative val="0"/>
          <c:cat>
            <c:strRef>
              <c:f>Sheet1!$A$2:$A$40</c:f>
              <c:strCache>
                <c:ptCount val="39"/>
                <c:pt idx="0">
                  <c:v>N-JOY</c:v>
                </c:pt>
                <c:pt idx="1">
                  <c:v>Eurovision Song Contest Deutschland</c:v>
                </c:pt>
                <c:pt idx="2">
                  <c:v>NDR 2</c:v>
                </c:pt>
                <c:pt idx="3">
                  <c:v>INAS NACHT</c:v>
                </c:pt>
                <c:pt idx="4">
                  <c:v>NDR.de</c:v>
                </c:pt>
                <c:pt idx="5">
                  <c:v>NDR Niedersachsen</c:v>
                </c:pt>
                <c:pt idx="6">
                  <c:v>NDR Info</c:v>
                </c:pt>
                <c:pt idx="7">
                  <c:v>NDR Kultur</c:v>
                </c:pt>
                <c:pt idx="8">
                  <c:v>Mein Nachmittag (NDR)</c:v>
                </c:pt>
                <c:pt idx="9">
                  <c:v>NDR Elbphilharmonie Orchester</c:v>
                </c:pt>
                <c:pt idx="10">
                  <c:v>NDR Chor</c:v>
                </c:pt>
                <c:pt idx="11">
                  <c:v>Tietjen und Bommes</c:v>
                </c:pt>
                <c:pt idx="12">
                  <c:v>NDR Talk Show</c:v>
                </c:pt>
                <c:pt idx="13">
                  <c:v>Kuhlage und Hardeland</c:v>
                </c:pt>
                <c:pt idx="14">
                  <c:v>NDR barrierefrei</c:v>
                </c:pt>
                <c:pt idx="15">
                  <c:v>NDR Sport</c:v>
                </c:pt>
                <c:pt idx="16">
                  <c:v>Weltbilder</c:v>
                </c:pt>
                <c:pt idx="17">
                  <c:v>Sesamstrasse</c:v>
                </c:pt>
                <c:pt idx="18">
                  <c:v>NDR Mecklenburg-Vorpommern</c:v>
                </c:pt>
                <c:pt idx="19">
                  <c:v>NDR Hamburg</c:v>
                </c:pt>
                <c:pt idx="20">
                  <c:v>NDR Schleswig-Holstein</c:v>
                </c:pt>
                <c:pt idx="21">
                  <c:v>Panorama</c:v>
                </c:pt>
                <c:pt idx="22">
                  <c:v>Extra 3</c:v>
                </c:pt>
                <c:pt idx="23">
                  <c:v>Rute raus, der Spaß beginnt</c:v>
                </c:pt>
                <c:pt idx="24">
                  <c:v>NDR Doku</c:v>
                </c:pt>
                <c:pt idx="25">
                  <c:v>Neues aus Büttenwarder</c:v>
                </c:pt>
                <c:pt idx="26">
                  <c:v>Zapp - Das Medienmagazin</c:v>
                </c:pt>
                <c:pt idx="27">
                  <c:v>Kulturjournal</c:v>
                </c:pt>
                <c:pt idx="28">
                  <c:v>Wir sind die Freeses</c:v>
                </c:pt>
                <c:pt idx="29">
                  <c:v>DAS! im NDR Fernsehen</c:v>
                </c:pt>
                <c:pt idx="30">
                  <c:v>Bingo! Die Umweltlotterie</c:v>
                </c:pt>
                <c:pt idx="31">
                  <c:v>NDR Radiophilharmonie</c:v>
                </c:pt>
                <c:pt idx="32">
                  <c:v>NDR Fernsehen</c:v>
                </c:pt>
                <c:pt idx="33">
                  <c:v>NDR 2 Soundcheck Neue Musik - Das Festival</c:v>
                </c:pt>
                <c:pt idx="34">
                  <c:v>Visite</c:v>
                </c:pt>
                <c:pt idx="35">
                  <c:v>Schüssel-Schorse</c:v>
                </c:pt>
                <c:pt idx="36">
                  <c:v>NDR Bigband</c:v>
                </c:pt>
                <c:pt idx="37">
                  <c:v>Treckerfahrer dürfen das</c:v>
                </c:pt>
                <c:pt idx="38">
                  <c:v>Jennifer - Sehnsucht nach was Besseres</c:v>
                </c:pt>
              </c:strCache>
            </c:strRef>
          </c:cat>
          <c:val>
            <c:numRef>
              <c:f>Sheet1!$E$2:$E$40</c:f>
              <c:numCache>
                <c:formatCode>General</c:formatCode>
                <c:ptCount val="39"/>
                <c:pt idx="0">
                  <c:v>0</c:v>
                </c:pt>
                <c:pt idx="1">
                  <c:v>1</c:v>
                </c:pt>
                <c:pt idx="2">
                  <c:v>8</c:v>
                </c:pt>
                <c:pt idx="3">
                  <c:v>0</c:v>
                </c:pt>
                <c:pt idx="4">
                  <c:v>0</c:v>
                </c:pt>
                <c:pt idx="5">
                  <c:v>0</c:v>
                </c:pt>
                <c:pt idx="6">
                  <c:v>0</c:v>
                </c:pt>
                <c:pt idx="7">
                  <c:v>0</c:v>
                </c:pt>
                <c:pt idx="8">
                  <c:v>0</c:v>
                </c:pt>
                <c:pt idx="9">
                  <c:v>0</c:v>
                </c:pt>
                <c:pt idx="10">
                  <c:v>4</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numCache>
            </c:numRef>
          </c:val>
          <c:extLst>
            <c:ext xmlns:c16="http://schemas.microsoft.com/office/drawing/2014/chart" uri="{C3380CC4-5D6E-409C-BE32-E72D297353CC}">
              <c16:uniqueId val="{00000003-F7D0-41C5-930A-CD673EE5B34F}"/>
            </c:ext>
          </c:extLst>
        </c:ser>
        <c:ser>
          <c:idx val="4"/>
          <c:order val="4"/>
          <c:tx>
            <c:strRef>
              <c:f>Sheet1!$F$1</c:f>
              <c:strCache>
                <c:ptCount val="1"/>
                <c:pt idx="0">
                  <c:v>Status</c:v>
                </c:pt>
              </c:strCache>
            </c:strRef>
          </c:tx>
          <c:spPr>
            <a:solidFill>
              <a:schemeClr val="accent5"/>
            </a:solidFill>
            <a:ln>
              <a:noFill/>
            </a:ln>
            <a:effectLst/>
          </c:spPr>
          <c:invertIfNegative val="0"/>
          <c:cat>
            <c:strRef>
              <c:f>Sheet1!$A$2:$A$40</c:f>
              <c:strCache>
                <c:ptCount val="39"/>
                <c:pt idx="0">
                  <c:v>N-JOY</c:v>
                </c:pt>
                <c:pt idx="1">
                  <c:v>Eurovision Song Contest Deutschland</c:v>
                </c:pt>
                <c:pt idx="2">
                  <c:v>NDR 2</c:v>
                </c:pt>
                <c:pt idx="3">
                  <c:v>INAS NACHT</c:v>
                </c:pt>
                <c:pt idx="4">
                  <c:v>NDR.de</c:v>
                </c:pt>
                <c:pt idx="5">
                  <c:v>NDR Niedersachsen</c:v>
                </c:pt>
                <c:pt idx="6">
                  <c:v>NDR Info</c:v>
                </c:pt>
                <c:pt idx="7">
                  <c:v>NDR Kultur</c:v>
                </c:pt>
                <c:pt idx="8">
                  <c:v>Mein Nachmittag (NDR)</c:v>
                </c:pt>
                <c:pt idx="9">
                  <c:v>NDR Elbphilharmonie Orchester</c:v>
                </c:pt>
                <c:pt idx="10">
                  <c:v>NDR Chor</c:v>
                </c:pt>
                <c:pt idx="11">
                  <c:v>Tietjen und Bommes</c:v>
                </c:pt>
                <c:pt idx="12">
                  <c:v>NDR Talk Show</c:v>
                </c:pt>
                <c:pt idx="13">
                  <c:v>Kuhlage und Hardeland</c:v>
                </c:pt>
                <c:pt idx="14">
                  <c:v>NDR barrierefrei</c:v>
                </c:pt>
                <c:pt idx="15">
                  <c:v>NDR Sport</c:v>
                </c:pt>
                <c:pt idx="16">
                  <c:v>Weltbilder</c:v>
                </c:pt>
                <c:pt idx="17">
                  <c:v>Sesamstrasse</c:v>
                </c:pt>
                <c:pt idx="18">
                  <c:v>NDR Mecklenburg-Vorpommern</c:v>
                </c:pt>
                <c:pt idx="19">
                  <c:v>NDR Hamburg</c:v>
                </c:pt>
                <c:pt idx="20">
                  <c:v>NDR Schleswig-Holstein</c:v>
                </c:pt>
                <c:pt idx="21">
                  <c:v>Panorama</c:v>
                </c:pt>
                <c:pt idx="22">
                  <c:v>Extra 3</c:v>
                </c:pt>
                <c:pt idx="23">
                  <c:v>Rute raus, der Spaß beginnt</c:v>
                </c:pt>
                <c:pt idx="24">
                  <c:v>NDR Doku</c:v>
                </c:pt>
                <c:pt idx="25">
                  <c:v>Neues aus Büttenwarder</c:v>
                </c:pt>
                <c:pt idx="26">
                  <c:v>Zapp - Das Medienmagazin</c:v>
                </c:pt>
                <c:pt idx="27">
                  <c:v>Kulturjournal</c:v>
                </c:pt>
                <c:pt idx="28">
                  <c:v>Wir sind die Freeses</c:v>
                </c:pt>
                <c:pt idx="29">
                  <c:v>DAS! im NDR Fernsehen</c:v>
                </c:pt>
                <c:pt idx="30">
                  <c:v>Bingo! Die Umweltlotterie</c:v>
                </c:pt>
                <c:pt idx="31">
                  <c:v>NDR Radiophilharmonie</c:v>
                </c:pt>
                <c:pt idx="32">
                  <c:v>NDR Fernsehen</c:v>
                </c:pt>
                <c:pt idx="33">
                  <c:v>NDR 2 Soundcheck Neue Musik - Das Festival</c:v>
                </c:pt>
                <c:pt idx="34">
                  <c:v>Visite</c:v>
                </c:pt>
                <c:pt idx="35">
                  <c:v>Schüssel-Schorse</c:v>
                </c:pt>
                <c:pt idx="36">
                  <c:v>NDR Bigband</c:v>
                </c:pt>
                <c:pt idx="37">
                  <c:v>Treckerfahrer dürfen das</c:v>
                </c:pt>
                <c:pt idx="38">
                  <c:v>Jennifer - Sehnsucht nach was Besseres</c:v>
                </c:pt>
              </c:strCache>
            </c:strRef>
          </c:cat>
          <c:val>
            <c:numRef>
              <c:f>Sheet1!$F$2:$F$40</c:f>
              <c:numCache>
                <c:formatCode>General</c:formatCode>
                <c:ptCount val="39"/>
                <c:pt idx="0">
                  <c:v>0</c:v>
                </c:pt>
                <c:pt idx="1">
                  <c:v>0</c:v>
                </c:pt>
                <c:pt idx="2">
                  <c:v>11</c:v>
                </c:pt>
                <c:pt idx="3">
                  <c:v>0</c:v>
                </c:pt>
                <c:pt idx="4">
                  <c:v>0</c:v>
                </c:pt>
                <c:pt idx="5">
                  <c:v>2</c:v>
                </c:pt>
                <c:pt idx="6">
                  <c:v>0</c:v>
                </c:pt>
                <c:pt idx="7">
                  <c:v>2</c:v>
                </c:pt>
                <c:pt idx="8">
                  <c:v>0</c:v>
                </c:pt>
                <c:pt idx="9">
                  <c:v>0</c:v>
                </c:pt>
                <c:pt idx="10">
                  <c:v>1</c:v>
                </c:pt>
                <c:pt idx="11">
                  <c:v>0</c:v>
                </c:pt>
                <c:pt idx="12">
                  <c:v>0</c:v>
                </c:pt>
                <c:pt idx="13">
                  <c:v>3</c:v>
                </c:pt>
                <c:pt idx="14">
                  <c:v>0</c:v>
                </c:pt>
                <c:pt idx="15">
                  <c:v>4</c:v>
                </c:pt>
                <c:pt idx="16">
                  <c:v>0</c:v>
                </c:pt>
                <c:pt idx="17">
                  <c:v>0</c:v>
                </c:pt>
                <c:pt idx="18">
                  <c:v>0</c:v>
                </c:pt>
                <c:pt idx="19">
                  <c:v>0</c:v>
                </c:pt>
                <c:pt idx="20">
                  <c:v>0</c:v>
                </c:pt>
                <c:pt idx="21">
                  <c:v>0</c:v>
                </c:pt>
                <c:pt idx="22">
                  <c:v>2</c:v>
                </c:pt>
                <c:pt idx="23">
                  <c:v>0</c:v>
                </c:pt>
                <c:pt idx="24">
                  <c:v>0</c:v>
                </c:pt>
                <c:pt idx="25">
                  <c:v>0</c:v>
                </c:pt>
                <c:pt idx="26">
                  <c:v>0</c:v>
                </c:pt>
                <c:pt idx="27">
                  <c:v>0</c:v>
                </c:pt>
                <c:pt idx="28">
                  <c:v>1</c:v>
                </c:pt>
                <c:pt idx="29">
                  <c:v>1</c:v>
                </c:pt>
                <c:pt idx="30">
                  <c:v>6</c:v>
                </c:pt>
                <c:pt idx="31">
                  <c:v>0</c:v>
                </c:pt>
                <c:pt idx="32">
                  <c:v>1</c:v>
                </c:pt>
                <c:pt idx="33">
                  <c:v>0</c:v>
                </c:pt>
                <c:pt idx="34">
                  <c:v>0</c:v>
                </c:pt>
                <c:pt idx="35">
                  <c:v>0</c:v>
                </c:pt>
                <c:pt idx="36">
                  <c:v>0</c:v>
                </c:pt>
                <c:pt idx="37">
                  <c:v>3</c:v>
                </c:pt>
                <c:pt idx="38">
                  <c:v>0</c:v>
                </c:pt>
              </c:numCache>
            </c:numRef>
          </c:val>
          <c:extLst>
            <c:ext xmlns:c16="http://schemas.microsoft.com/office/drawing/2014/chart" uri="{C3380CC4-5D6E-409C-BE32-E72D297353CC}">
              <c16:uniqueId val="{00000004-F7D0-41C5-930A-CD673EE5B34F}"/>
            </c:ext>
          </c:extLst>
        </c:ser>
        <c:dLbls>
          <c:showLegendKey val="0"/>
          <c:showVal val="0"/>
          <c:showCatName val="0"/>
          <c:showSerName val="0"/>
          <c:showPercent val="0"/>
          <c:showBubbleSize val="0"/>
        </c:dLbls>
        <c:gapWidth val="150"/>
        <c:overlap val="100"/>
        <c:axId val="418090280"/>
        <c:axId val="418090608"/>
      </c:barChart>
      <c:catAx>
        <c:axId val="418090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90608"/>
        <c:crosses val="autoZero"/>
        <c:auto val="1"/>
        <c:lblAlgn val="ctr"/>
        <c:lblOffset val="100"/>
        <c:noMultiLvlLbl val="0"/>
      </c:catAx>
      <c:valAx>
        <c:axId val="418090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9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CD3ED-CBFE-4380-9064-D89BED743B18}"/>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B5DB9436-A0EB-4DDB-BD2B-15D5583E198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497202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0FB5C-CA74-40B6-A1C7-D6C089C60FB9}"/>
              </a:ext>
            </a:extLst>
          </p:cNvPr>
          <p:cNvSpPr>
            <a:spLocks noGrp="1"/>
          </p:cNvSpPr>
          <p:nvPr>
            <p:ph type="title"/>
          </p:nvPr>
        </p:nvSpPr>
        <p:spPr/>
        <p:txBody>
          <a:bodyPr/>
          <a:lstStyle/>
          <a:p>
            <a:r>
              <a:rPr lang="en-US"/>
              <a:t>Profil - Potenz.Reichw.,Aktive Nutzer,I-Rate,Fans - 1 of 3</a:t>
            </a:r>
          </a:p>
        </p:txBody>
      </p:sp>
      <p:graphicFrame>
        <p:nvGraphicFramePr>
          <p:cNvPr id="5" name="Table Placeholder 4">
            <a:extLst>
              <a:ext uri="{FF2B5EF4-FFF2-40B4-BE49-F238E27FC236}">
                <a16:creationId xmlns:a16="http://schemas.microsoft.com/office/drawing/2014/main" id="{4150936C-375D-4036-A692-24218E3DF3C8}"/>
              </a:ext>
            </a:extLst>
          </p:cNvPr>
          <p:cNvGraphicFramePr>
            <a:graphicFrameLocks noGrp="1"/>
          </p:cNvGraphicFramePr>
          <p:nvPr>
            <p:ph type="tbl" sz="quarter" idx="13"/>
            <p:extLst>
              <p:ext uri="{D42A27DB-BD31-4B8C-83A1-F6EECF244321}">
                <p14:modId xmlns:p14="http://schemas.microsoft.com/office/powerpoint/2010/main" val="68323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90372739"/>
                    </a:ext>
                  </a:extLst>
                </a:gridCol>
                <a:gridCol w="1645920">
                  <a:extLst>
                    <a:ext uri="{9D8B030D-6E8A-4147-A177-3AD203B41FA5}">
                      <a16:colId xmlns:a16="http://schemas.microsoft.com/office/drawing/2014/main" val="2692310968"/>
                    </a:ext>
                  </a:extLst>
                </a:gridCol>
                <a:gridCol w="1645920">
                  <a:extLst>
                    <a:ext uri="{9D8B030D-6E8A-4147-A177-3AD203B41FA5}">
                      <a16:colId xmlns:a16="http://schemas.microsoft.com/office/drawing/2014/main" val="1572205227"/>
                    </a:ext>
                  </a:extLst>
                </a:gridCol>
                <a:gridCol w="1234440">
                  <a:extLst>
                    <a:ext uri="{9D8B030D-6E8A-4147-A177-3AD203B41FA5}">
                      <a16:colId xmlns:a16="http://schemas.microsoft.com/office/drawing/2014/main" val="4078296376"/>
                    </a:ext>
                  </a:extLst>
                </a:gridCol>
                <a:gridCol w="1234440">
                  <a:extLst>
                    <a:ext uri="{9D8B030D-6E8A-4147-A177-3AD203B41FA5}">
                      <a16:colId xmlns:a16="http://schemas.microsoft.com/office/drawing/2014/main" val="190698152"/>
                    </a:ext>
                  </a:extLst>
                </a:gridCol>
                <a:gridCol w="822960">
                  <a:extLst>
                    <a:ext uri="{9D8B030D-6E8A-4147-A177-3AD203B41FA5}">
                      <a16:colId xmlns:a16="http://schemas.microsoft.com/office/drawing/2014/main" val="3746279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Bez.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I-Rate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325001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269739</a:t>
                      </a:r>
                    </a:p>
                  </a:txBody>
                  <a:tcPr/>
                </a:tc>
                <a:extLst>
                  <a:ext uri="{0D108BD9-81ED-4DB2-BD59-A6C34878D82A}">
                    <a16:rowId xmlns:a16="http://schemas.microsoft.com/office/drawing/2014/main" val="283885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 Song Contest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71924</a:t>
                      </a:r>
                    </a:p>
                  </a:txBody>
                  <a:tcPr/>
                </a:tc>
                <a:extLst>
                  <a:ext uri="{0D108BD9-81ED-4DB2-BD59-A6C34878D82A}">
                    <a16:rowId xmlns:a16="http://schemas.microsoft.com/office/drawing/2014/main" val="356040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134352</a:t>
                      </a:r>
                    </a:p>
                  </a:txBody>
                  <a:tcPr/>
                </a:tc>
                <a:extLst>
                  <a:ext uri="{0D108BD9-81ED-4DB2-BD59-A6C34878D82A}">
                    <a16:rowId xmlns:a16="http://schemas.microsoft.com/office/drawing/2014/main" val="3658534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357431</a:t>
                      </a:r>
                    </a:p>
                  </a:txBody>
                  <a:tcPr/>
                </a:tc>
                <a:extLst>
                  <a:ext uri="{0D108BD9-81ED-4DB2-BD59-A6C34878D82A}">
                    <a16:rowId xmlns:a16="http://schemas.microsoft.com/office/drawing/2014/main" val="305227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158328</a:t>
                      </a:r>
                    </a:p>
                  </a:txBody>
                  <a:tcPr/>
                </a:tc>
                <a:extLst>
                  <a:ext uri="{0D108BD9-81ED-4DB2-BD59-A6C34878D82A}">
                    <a16:rowId xmlns:a16="http://schemas.microsoft.com/office/drawing/2014/main" val="420577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66868</a:t>
                      </a:r>
                    </a:p>
                  </a:txBody>
                  <a:tcPr/>
                </a:tc>
                <a:extLst>
                  <a:ext uri="{0D108BD9-81ED-4DB2-BD59-A6C34878D82A}">
                    <a16:rowId xmlns:a16="http://schemas.microsoft.com/office/drawing/2014/main" val="155857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30919</a:t>
                      </a:r>
                    </a:p>
                  </a:txBody>
                  <a:tcPr/>
                </a:tc>
                <a:extLst>
                  <a:ext uri="{0D108BD9-81ED-4DB2-BD59-A6C34878D82A}">
                    <a16:rowId xmlns:a16="http://schemas.microsoft.com/office/drawing/2014/main" val="331094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14967</a:t>
                      </a:r>
                    </a:p>
                  </a:txBody>
                  <a:tcPr/>
                </a:tc>
                <a:extLst>
                  <a:ext uri="{0D108BD9-81ED-4DB2-BD59-A6C34878D82A}">
                    <a16:rowId xmlns:a16="http://schemas.microsoft.com/office/drawing/2014/main" val="189300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Mein Nachmittag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44697</a:t>
                      </a:r>
                    </a:p>
                  </a:txBody>
                  <a:tcPr/>
                </a:tc>
                <a:extLst>
                  <a:ext uri="{0D108BD9-81ED-4DB2-BD59-A6C34878D82A}">
                    <a16:rowId xmlns:a16="http://schemas.microsoft.com/office/drawing/2014/main" val="130109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Elbphilharmonie 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41092</a:t>
                      </a:r>
                    </a:p>
                  </a:txBody>
                  <a:tcPr/>
                </a:tc>
                <a:extLst>
                  <a:ext uri="{0D108BD9-81ED-4DB2-BD59-A6C34878D82A}">
                    <a16:rowId xmlns:a16="http://schemas.microsoft.com/office/drawing/2014/main" val="1845127172"/>
                  </a:ext>
                </a:extLst>
              </a:tr>
            </a:tbl>
          </a:graphicData>
        </a:graphic>
      </p:graphicFrame>
      <p:sp>
        <p:nvSpPr>
          <p:cNvPr id="4" name="Text Placeholder 3">
            <a:extLst>
              <a:ext uri="{FF2B5EF4-FFF2-40B4-BE49-F238E27FC236}">
                <a16:creationId xmlns:a16="http://schemas.microsoft.com/office/drawing/2014/main" id="{B6615DAE-3DA6-4144-BB9A-15BA78B5EBAD}"/>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930294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111C2-F232-49AD-AD4B-0C3FA70B04B0}"/>
              </a:ext>
            </a:extLst>
          </p:cNvPr>
          <p:cNvSpPr>
            <a:spLocks noGrp="1"/>
          </p:cNvSpPr>
          <p:nvPr>
            <p:ph type="title"/>
          </p:nvPr>
        </p:nvSpPr>
        <p:spPr/>
        <p:txBody>
          <a:bodyPr/>
          <a:lstStyle/>
          <a:p>
            <a:r>
              <a:rPr lang="en-US"/>
              <a:t>Profil - Potenz.Reichw.,Aktive Nutzer,I-Rate,Fans - 2 of 3</a:t>
            </a:r>
          </a:p>
        </p:txBody>
      </p:sp>
      <p:graphicFrame>
        <p:nvGraphicFramePr>
          <p:cNvPr id="5" name="Table Placeholder 4">
            <a:extLst>
              <a:ext uri="{FF2B5EF4-FFF2-40B4-BE49-F238E27FC236}">
                <a16:creationId xmlns:a16="http://schemas.microsoft.com/office/drawing/2014/main" id="{FF6B8401-0BEC-43B1-AA3C-F1AE535EE2E4}"/>
              </a:ext>
            </a:extLst>
          </p:cNvPr>
          <p:cNvGraphicFramePr>
            <a:graphicFrameLocks noGrp="1"/>
          </p:cNvGraphicFramePr>
          <p:nvPr>
            <p:ph type="tbl" sz="quarter" idx="13"/>
            <p:extLst>
              <p:ext uri="{D42A27DB-BD31-4B8C-83A1-F6EECF244321}">
                <p14:modId xmlns:p14="http://schemas.microsoft.com/office/powerpoint/2010/main" val="388058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32113585"/>
                    </a:ext>
                  </a:extLst>
                </a:gridCol>
                <a:gridCol w="1645920">
                  <a:extLst>
                    <a:ext uri="{9D8B030D-6E8A-4147-A177-3AD203B41FA5}">
                      <a16:colId xmlns:a16="http://schemas.microsoft.com/office/drawing/2014/main" val="2009266162"/>
                    </a:ext>
                  </a:extLst>
                </a:gridCol>
                <a:gridCol w="1645920">
                  <a:extLst>
                    <a:ext uri="{9D8B030D-6E8A-4147-A177-3AD203B41FA5}">
                      <a16:colId xmlns:a16="http://schemas.microsoft.com/office/drawing/2014/main" val="196755207"/>
                    </a:ext>
                  </a:extLst>
                </a:gridCol>
                <a:gridCol w="1234440">
                  <a:extLst>
                    <a:ext uri="{9D8B030D-6E8A-4147-A177-3AD203B41FA5}">
                      <a16:colId xmlns:a16="http://schemas.microsoft.com/office/drawing/2014/main" val="1025780777"/>
                    </a:ext>
                  </a:extLst>
                </a:gridCol>
                <a:gridCol w="1234440">
                  <a:extLst>
                    <a:ext uri="{9D8B030D-6E8A-4147-A177-3AD203B41FA5}">
                      <a16:colId xmlns:a16="http://schemas.microsoft.com/office/drawing/2014/main" val="3388999129"/>
                    </a:ext>
                  </a:extLst>
                </a:gridCol>
                <a:gridCol w="822960">
                  <a:extLst>
                    <a:ext uri="{9D8B030D-6E8A-4147-A177-3AD203B41FA5}">
                      <a16:colId xmlns:a16="http://schemas.microsoft.com/office/drawing/2014/main" val="3049138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Bez.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I-Rate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142722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Chor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extLst>
                  <a:ext uri="{0D108BD9-81ED-4DB2-BD59-A6C34878D82A}">
                    <a16:rowId xmlns:a16="http://schemas.microsoft.com/office/drawing/2014/main" val="362347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Tietjen und Bommes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17007</a:t>
                      </a:r>
                    </a:p>
                  </a:txBody>
                  <a:tcPr/>
                </a:tc>
                <a:extLst>
                  <a:ext uri="{0D108BD9-81ED-4DB2-BD59-A6C34878D82A}">
                    <a16:rowId xmlns:a16="http://schemas.microsoft.com/office/drawing/2014/main" val="15574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123500</a:t>
                      </a:r>
                    </a:p>
                  </a:txBody>
                  <a:tcPr/>
                </a:tc>
                <a:extLst>
                  <a:ext uri="{0D108BD9-81ED-4DB2-BD59-A6C34878D82A}">
                    <a16:rowId xmlns:a16="http://schemas.microsoft.com/office/drawing/2014/main" val="24358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73610</a:t>
                      </a:r>
                    </a:p>
                  </a:txBody>
                  <a:tcPr/>
                </a:tc>
                <a:extLst>
                  <a:ext uri="{0D108BD9-81ED-4DB2-BD59-A6C34878D82A}">
                    <a16:rowId xmlns:a16="http://schemas.microsoft.com/office/drawing/2014/main" val="63575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barrierefrei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extLst>
                  <a:ext uri="{0D108BD9-81ED-4DB2-BD59-A6C34878D82A}">
                    <a16:rowId xmlns:a16="http://schemas.microsoft.com/office/drawing/2014/main" val="173651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13603</a:t>
                      </a:r>
                    </a:p>
                  </a:txBody>
                  <a:tcPr/>
                </a:tc>
                <a:extLst>
                  <a:ext uri="{0D108BD9-81ED-4DB2-BD59-A6C34878D82A}">
                    <a16:rowId xmlns:a16="http://schemas.microsoft.com/office/drawing/2014/main" val="133383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28898</a:t>
                      </a:r>
                    </a:p>
                  </a:txBody>
                  <a:tcPr/>
                </a:tc>
                <a:extLst>
                  <a:ext uri="{0D108BD9-81ED-4DB2-BD59-A6C34878D82A}">
                    <a16:rowId xmlns:a16="http://schemas.microsoft.com/office/drawing/2014/main" val="304300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Sesamstrasse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26307</a:t>
                      </a:r>
                    </a:p>
                  </a:txBody>
                  <a:tcPr/>
                </a:tc>
                <a:extLst>
                  <a:ext uri="{0D108BD9-81ED-4DB2-BD59-A6C34878D82A}">
                    <a16:rowId xmlns:a16="http://schemas.microsoft.com/office/drawing/2014/main" val="359408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Mecklenburg-Vorpommern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25243</a:t>
                      </a:r>
                    </a:p>
                  </a:txBody>
                  <a:tcPr/>
                </a:tc>
                <a:extLst>
                  <a:ext uri="{0D108BD9-81ED-4DB2-BD59-A6C34878D82A}">
                    <a16:rowId xmlns:a16="http://schemas.microsoft.com/office/drawing/2014/main" val="419870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41558</a:t>
                      </a:r>
                    </a:p>
                  </a:txBody>
                  <a:tcPr/>
                </a:tc>
                <a:extLst>
                  <a:ext uri="{0D108BD9-81ED-4DB2-BD59-A6C34878D82A}">
                    <a16:rowId xmlns:a16="http://schemas.microsoft.com/office/drawing/2014/main" val="621002711"/>
                  </a:ext>
                </a:extLst>
              </a:tr>
            </a:tbl>
          </a:graphicData>
        </a:graphic>
      </p:graphicFrame>
      <p:sp>
        <p:nvSpPr>
          <p:cNvPr id="4" name="Text Placeholder 3">
            <a:extLst>
              <a:ext uri="{FF2B5EF4-FFF2-40B4-BE49-F238E27FC236}">
                <a16:creationId xmlns:a16="http://schemas.microsoft.com/office/drawing/2014/main" id="{80BAD811-41DF-4218-88DC-A51121FCAEB1}"/>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190347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FD147-5CEA-4F41-BC2C-E2A7C6DED03E}"/>
              </a:ext>
            </a:extLst>
          </p:cNvPr>
          <p:cNvSpPr>
            <a:spLocks noGrp="1"/>
          </p:cNvSpPr>
          <p:nvPr>
            <p:ph type="title"/>
          </p:nvPr>
        </p:nvSpPr>
        <p:spPr/>
        <p:txBody>
          <a:bodyPr/>
          <a:lstStyle/>
          <a:p>
            <a:r>
              <a:rPr lang="en-US"/>
              <a:t>Profil - Potenz.Reichw.,Aktive Nutzer,I-Rate,Fans - 3 of 3</a:t>
            </a:r>
          </a:p>
        </p:txBody>
      </p:sp>
      <p:graphicFrame>
        <p:nvGraphicFramePr>
          <p:cNvPr id="5" name="Table Placeholder 4">
            <a:extLst>
              <a:ext uri="{FF2B5EF4-FFF2-40B4-BE49-F238E27FC236}">
                <a16:creationId xmlns:a16="http://schemas.microsoft.com/office/drawing/2014/main" id="{E237A87E-D389-44CB-B260-09428D258F33}"/>
              </a:ext>
            </a:extLst>
          </p:cNvPr>
          <p:cNvGraphicFramePr>
            <a:graphicFrameLocks noGrp="1"/>
          </p:cNvGraphicFramePr>
          <p:nvPr>
            <p:ph type="tbl" sz="quarter" idx="13"/>
            <p:extLst>
              <p:ext uri="{D42A27DB-BD31-4B8C-83A1-F6EECF244321}">
                <p14:modId xmlns:p14="http://schemas.microsoft.com/office/powerpoint/2010/main" val="214579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76713505"/>
                    </a:ext>
                  </a:extLst>
                </a:gridCol>
                <a:gridCol w="1645920">
                  <a:extLst>
                    <a:ext uri="{9D8B030D-6E8A-4147-A177-3AD203B41FA5}">
                      <a16:colId xmlns:a16="http://schemas.microsoft.com/office/drawing/2014/main" val="3097682600"/>
                    </a:ext>
                  </a:extLst>
                </a:gridCol>
                <a:gridCol w="1645920">
                  <a:extLst>
                    <a:ext uri="{9D8B030D-6E8A-4147-A177-3AD203B41FA5}">
                      <a16:colId xmlns:a16="http://schemas.microsoft.com/office/drawing/2014/main" val="4075003000"/>
                    </a:ext>
                  </a:extLst>
                </a:gridCol>
                <a:gridCol w="1234440">
                  <a:extLst>
                    <a:ext uri="{9D8B030D-6E8A-4147-A177-3AD203B41FA5}">
                      <a16:colId xmlns:a16="http://schemas.microsoft.com/office/drawing/2014/main" val="4067708374"/>
                    </a:ext>
                  </a:extLst>
                </a:gridCol>
                <a:gridCol w="1234440">
                  <a:extLst>
                    <a:ext uri="{9D8B030D-6E8A-4147-A177-3AD203B41FA5}">
                      <a16:colId xmlns:a16="http://schemas.microsoft.com/office/drawing/2014/main" val="1248147556"/>
                    </a:ext>
                  </a:extLst>
                </a:gridCol>
                <a:gridCol w="822960">
                  <a:extLst>
                    <a:ext uri="{9D8B030D-6E8A-4147-A177-3AD203B41FA5}">
                      <a16:colId xmlns:a16="http://schemas.microsoft.com/office/drawing/2014/main" val="1215768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Bez.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I-Rate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275713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44089</a:t>
                      </a:r>
                    </a:p>
                  </a:txBody>
                  <a:tcPr/>
                </a:tc>
                <a:extLst>
                  <a:ext uri="{0D108BD9-81ED-4DB2-BD59-A6C34878D82A}">
                    <a16:rowId xmlns:a16="http://schemas.microsoft.com/office/drawing/2014/main" val="356403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170831</a:t>
                      </a:r>
                    </a:p>
                  </a:txBody>
                  <a:tcPr/>
                </a:tc>
                <a:extLst>
                  <a:ext uri="{0D108BD9-81ED-4DB2-BD59-A6C34878D82A}">
                    <a16:rowId xmlns:a16="http://schemas.microsoft.com/office/drawing/2014/main" val="182642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780519</a:t>
                      </a:r>
                    </a:p>
                  </a:txBody>
                  <a:tcPr/>
                </a:tc>
                <a:extLst>
                  <a:ext uri="{0D108BD9-81ED-4DB2-BD59-A6C34878D82A}">
                    <a16:rowId xmlns:a16="http://schemas.microsoft.com/office/drawing/2014/main" val="37813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13757</a:t>
                      </a:r>
                    </a:p>
                  </a:txBody>
                  <a:tcPr/>
                </a:tc>
                <a:extLst>
                  <a:ext uri="{0D108BD9-81ED-4DB2-BD59-A6C34878D82A}">
                    <a16:rowId xmlns:a16="http://schemas.microsoft.com/office/drawing/2014/main" val="82821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17160</a:t>
                      </a:r>
                    </a:p>
                  </a:txBody>
                  <a:tcPr/>
                </a:tc>
                <a:extLst>
                  <a:ext uri="{0D108BD9-81ED-4DB2-BD59-A6C34878D82A}">
                    <a16:rowId xmlns:a16="http://schemas.microsoft.com/office/drawing/2014/main" val="707858138"/>
                  </a:ext>
                </a:extLst>
              </a:tr>
            </a:tbl>
          </a:graphicData>
        </a:graphic>
      </p:graphicFrame>
      <p:sp>
        <p:nvSpPr>
          <p:cNvPr id="4" name="Text Placeholder 3">
            <a:extLst>
              <a:ext uri="{FF2B5EF4-FFF2-40B4-BE49-F238E27FC236}">
                <a16:creationId xmlns:a16="http://schemas.microsoft.com/office/drawing/2014/main" id="{871F2120-D328-4D4B-B263-58DE290B5440}"/>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402652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27A7B-4D21-4B69-A6F4-E511210AA659}"/>
              </a:ext>
            </a:extLst>
          </p:cNvPr>
          <p:cNvSpPr>
            <a:spLocks noGrp="1"/>
          </p:cNvSpPr>
          <p:nvPr>
            <p:ph type="title"/>
          </p:nvPr>
        </p:nvSpPr>
        <p:spPr/>
        <p:txBody>
          <a:bodyPr/>
          <a:lstStyle/>
          <a:p>
            <a:r>
              <a:rPr lang="en-US"/>
              <a:t>Fans, Anzahl Post, Reaktionen (Kommentare, Shares, Likes) - FB Insights - 1 of 3</a:t>
            </a:r>
          </a:p>
        </p:txBody>
      </p:sp>
      <p:graphicFrame>
        <p:nvGraphicFramePr>
          <p:cNvPr id="5" name="Table Placeholder 4">
            <a:extLst>
              <a:ext uri="{FF2B5EF4-FFF2-40B4-BE49-F238E27FC236}">
                <a16:creationId xmlns:a16="http://schemas.microsoft.com/office/drawing/2014/main" id="{D8A047FD-6D7B-41D0-ABA7-D48A2A390230}"/>
              </a:ext>
            </a:extLst>
          </p:cNvPr>
          <p:cNvGraphicFramePr>
            <a:graphicFrameLocks noGrp="1"/>
          </p:cNvGraphicFramePr>
          <p:nvPr>
            <p:ph type="tbl" sz="quarter" idx="13"/>
            <p:extLst>
              <p:ext uri="{D42A27DB-BD31-4B8C-83A1-F6EECF244321}">
                <p14:modId xmlns:p14="http://schemas.microsoft.com/office/powerpoint/2010/main" val="212521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25563808"/>
                    </a:ext>
                  </a:extLst>
                </a:gridCol>
                <a:gridCol w="1234440">
                  <a:extLst>
                    <a:ext uri="{9D8B030D-6E8A-4147-A177-3AD203B41FA5}">
                      <a16:colId xmlns:a16="http://schemas.microsoft.com/office/drawing/2014/main" val="3978187115"/>
                    </a:ext>
                  </a:extLst>
                </a:gridCol>
                <a:gridCol w="1234440">
                  <a:extLst>
                    <a:ext uri="{9D8B030D-6E8A-4147-A177-3AD203B41FA5}">
                      <a16:colId xmlns:a16="http://schemas.microsoft.com/office/drawing/2014/main" val="2149533726"/>
                    </a:ext>
                  </a:extLst>
                </a:gridCol>
                <a:gridCol w="1234440">
                  <a:extLst>
                    <a:ext uri="{9D8B030D-6E8A-4147-A177-3AD203B41FA5}">
                      <a16:colId xmlns:a16="http://schemas.microsoft.com/office/drawing/2014/main" val="1885372524"/>
                    </a:ext>
                  </a:extLst>
                </a:gridCol>
                <a:gridCol w="1234440">
                  <a:extLst>
                    <a:ext uri="{9D8B030D-6E8A-4147-A177-3AD203B41FA5}">
                      <a16:colId xmlns:a16="http://schemas.microsoft.com/office/drawing/2014/main" val="1081515763"/>
                    </a:ext>
                  </a:extLst>
                </a:gridCol>
                <a:gridCol w="1234440">
                  <a:extLst>
                    <a:ext uri="{9D8B030D-6E8A-4147-A177-3AD203B41FA5}">
                      <a16:colId xmlns:a16="http://schemas.microsoft.com/office/drawing/2014/main" val="3211466753"/>
                    </a:ext>
                  </a:extLst>
                </a:gridCol>
                <a:gridCol w="822960">
                  <a:extLst>
                    <a:ext uri="{9D8B030D-6E8A-4147-A177-3AD203B41FA5}">
                      <a16:colId xmlns:a16="http://schemas.microsoft.com/office/drawing/2014/main" val="1034799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19604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391282</a:t>
                      </a:r>
                    </a:p>
                  </a:txBody>
                  <a:tcPr/>
                </a:tc>
                <a:extLst>
                  <a:ext uri="{0D108BD9-81ED-4DB2-BD59-A6C34878D82A}">
                    <a16:rowId xmlns:a16="http://schemas.microsoft.com/office/drawing/2014/main" val="380139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17341</a:t>
                      </a:r>
                    </a:p>
                  </a:txBody>
                  <a:tcPr/>
                </a:tc>
                <a:extLst>
                  <a:ext uri="{0D108BD9-81ED-4DB2-BD59-A6C34878D82A}">
                    <a16:rowId xmlns:a16="http://schemas.microsoft.com/office/drawing/2014/main" val="125852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60304</a:t>
                      </a:r>
                    </a:p>
                  </a:txBody>
                  <a:tcPr/>
                </a:tc>
                <a:extLst>
                  <a:ext uri="{0D108BD9-81ED-4DB2-BD59-A6C34878D82A}">
                    <a16:rowId xmlns:a16="http://schemas.microsoft.com/office/drawing/2014/main" val="1956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25501</a:t>
                      </a:r>
                    </a:p>
                  </a:txBody>
                  <a:tcPr/>
                </a:tc>
                <a:extLst>
                  <a:ext uri="{0D108BD9-81ED-4DB2-BD59-A6C34878D82A}">
                    <a16:rowId xmlns:a16="http://schemas.microsoft.com/office/drawing/2014/main" val="273387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37382</a:t>
                      </a:r>
                    </a:p>
                  </a:txBody>
                  <a:tcPr/>
                </a:tc>
                <a:extLst>
                  <a:ext uri="{0D108BD9-81ED-4DB2-BD59-A6C34878D82A}">
                    <a16:rowId xmlns:a16="http://schemas.microsoft.com/office/drawing/2014/main" val="220081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Neues aus Büttenwarder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32782</a:t>
                      </a:r>
                    </a:p>
                  </a:txBody>
                  <a:tcPr/>
                </a:tc>
                <a:extLst>
                  <a:ext uri="{0D108BD9-81ED-4DB2-BD59-A6C34878D82A}">
                    <a16:rowId xmlns:a16="http://schemas.microsoft.com/office/drawing/2014/main" val="218926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48468</a:t>
                      </a:r>
                    </a:p>
                  </a:txBody>
                  <a:tcPr/>
                </a:tc>
                <a:extLst>
                  <a:ext uri="{0D108BD9-81ED-4DB2-BD59-A6C34878D82A}">
                    <a16:rowId xmlns:a16="http://schemas.microsoft.com/office/drawing/2014/main" val="289148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51401</a:t>
                      </a:r>
                    </a:p>
                  </a:txBody>
                  <a:tcPr/>
                </a:tc>
                <a:extLst>
                  <a:ext uri="{0D108BD9-81ED-4DB2-BD59-A6C34878D82A}">
                    <a16:rowId xmlns:a16="http://schemas.microsoft.com/office/drawing/2014/main" val="310401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a:t>
                      </a:r>
                    </a:p>
                  </a:txBody>
                  <a:tcPr/>
                </a:tc>
                <a:extLst>
                  <a:ext uri="{0D108BD9-81ED-4DB2-BD59-A6C34878D82A}">
                    <a16:rowId xmlns:a16="http://schemas.microsoft.com/office/drawing/2014/main" val="165810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 Song Contest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6741</a:t>
                      </a:r>
                    </a:p>
                  </a:txBody>
                  <a:tcPr/>
                </a:tc>
                <a:extLst>
                  <a:ext uri="{0D108BD9-81ED-4DB2-BD59-A6C34878D82A}">
                    <a16:rowId xmlns:a16="http://schemas.microsoft.com/office/drawing/2014/main" val="578820248"/>
                  </a:ext>
                </a:extLst>
              </a:tr>
            </a:tbl>
          </a:graphicData>
        </a:graphic>
      </p:graphicFrame>
      <p:sp>
        <p:nvSpPr>
          <p:cNvPr id="4" name="Text Placeholder 3">
            <a:extLst>
              <a:ext uri="{FF2B5EF4-FFF2-40B4-BE49-F238E27FC236}">
                <a16:creationId xmlns:a16="http://schemas.microsoft.com/office/drawing/2014/main" id="{86E5474B-3392-4235-BB35-8B1804C69490}"/>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736170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483E2-F497-47DC-9009-2DE775717CCB}"/>
              </a:ext>
            </a:extLst>
          </p:cNvPr>
          <p:cNvSpPr>
            <a:spLocks noGrp="1"/>
          </p:cNvSpPr>
          <p:nvPr>
            <p:ph type="title"/>
          </p:nvPr>
        </p:nvSpPr>
        <p:spPr/>
        <p:txBody>
          <a:bodyPr/>
          <a:lstStyle/>
          <a:p>
            <a:r>
              <a:rPr lang="en-US"/>
              <a:t>Fans, Anzahl Post, Reaktionen (Kommentare, Shares, Likes) - FB Insights - 2 of 3</a:t>
            </a:r>
          </a:p>
        </p:txBody>
      </p:sp>
      <p:graphicFrame>
        <p:nvGraphicFramePr>
          <p:cNvPr id="5" name="Table Placeholder 4">
            <a:extLst>
              <a:ext uri="{FF2B5EF4-FFF2-40B4-BE49-F238E27FC236}">
                <a16:creationId xmlns:a16="http://schemas.microsoft.com/office/drawing/2014/main" id="{3D59D05D-7101-430E-B829-1607DB534CE5}"/>
              </a:ext>
            </a:extLst>
          </p:cNvPr>
          <p:cNvGraphicFramePr>
            <a:graphicFrameLocks noGrp="1"/>
          </p:cNvGraphicFramePr>
          <p:nvPr>
            <p:ph type="tbl" sz="quarter" idx="13"/>
            <p:extLst>
              <p:ext uri="{D42A27DB-BD31-4B8C-83A1-F6EECF244321}">
                <p14:modId xmlns:p14="http://schemas.microsoft.com/office/powerpoint/2010/main" val="398814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1007798"/>
                    </a:ext>
                  </a:extLst>
                </a:gridCol>
                <a:gridCol w="1234440">
                  <a:extLst>
                    <a:ext uri="{9D8B030D-6E8A-4147-A177-3AD203B41FA5}">
                      <a16:colId xmlns:a16="http://schemas.microsoft.com/office/drawing/2014/main" val="3232711831"/>
                    </a:ext>
                  </a:extLst>
                </a:gridCol>
                <a:gridCol w="1234440">
                  <a:extLst>
                    <a:ext uri="{9D8B030D-6E8A-4147-A177-3AD203B41FA5}">
                      <a16:colId xmlns:a16="http://schemas.microsoft.com/office/drawing/2014/main" val="2601977394"/>
                    </a:ext>
                  </a:extLst>
                </a:gridCol>
                <a:gridCol w="1234440">
                  <a:extLst>
                    <a:ext uri="{9D8B030D-6E8A-4147-A177-3AD203B41FA5}">
                      <a16:colId xmlns:a16="http://schemas.microsoft.com/office/drawing/2014/main" val="370543382"/>
                    </a:ext>
                  </a:extLst>
                </a:gridCol>
                <a:gridCol w="1234440">
                  <a:extLst>
                    <a:ext uri="{9D8B030D-6E8A-4147-A177-3AD203B41FA5}">
                      <a16:colId xmlns:a16="http://schemas.microsoft.com/office/drawing/2014/main" val="4050790196"/>
                    </a:ext>
                  </a:extLst>
                </a:gridCol>
                <a:gridCol w="1234440">
                  <a:extLst>
                    <a:ext uri="{9D8B030D-6E8A-4147-A177-3AD203B41FA5}">
                      <a16:colId xmlns:a16="http://schemas.microsoft.com/office/drawing/2014/main" val="2895687983"/>
                    </a:ext>
                  </a:extLst>
                </a:gridCol>
                <a:gridCol w="822960">
                  <a:extLst>
                    <a:ext uri="{9D8B030D-6E8A-4147-A177-3AD203B41FA5}">
                      <a16:colId xmlns:a16="http://schemas.microsoft.com/office/drawing/2014/main" val="375252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05854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77552</a:t>
                      </a:r>
                    </a:p>
                  </a:txBody>
                  <a:tcPr/>
                </a:tc>
                <a:extLst>
                  <a:ext uri="{0D108BD9-81ED-4DB2-BD59-A6C34878D82A}">
                    <a16:rowId xmlns:a16="http://schemas.microsoft.com/office/drawing/2014/main" val="344538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39126</a:t>
                      </a:r>
                    </a:p>
                  </a:txBody>
                  <a:tcPr/>
                </a:tc>
                <a:extLst>
                  <a:ext uri="{0D108BD9-81ED-4DB2-BD59-A6C34878D82A}">
                    <a16:rowId xmlns:a16="http://schemas.microsoft.com/office/drawing/2014/main" val="299002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sind die Freeses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9569</a:t>
                      </a:r>
                    </a:p>
                  </a:txBody>
                  <a:tcPr/>
                </a:tc>
                <a:extLst>
                  <a:ext uri="{0D108BD9-81ED-4DB2-BD59-A6C34878D82A}">
                    <a16:rowId xmlns:a16="http://schemas.microsoft.com/office/drawing/2014/main" val="225389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Mein Nachmittag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a:t>
                      </a:r>
                    </a:p>
                  </a:txBody>
                  <a:tcPr/>
                </a:tc>
                <a:extLst>
                  <a:ext uri="{0D108BD9-81ED-4DB2-BD59-A6C34878D82A}">
                    <a16:rowId xmlns:a16="http://schemas.microsoft.com/office/drawing/2014/main" val="318427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12325</a:t>
                      </a:r>
                    </a:p>
                  </a:txBody>
                  <a:tcPr/>
                </a:tc>
                <a:extLst>
                  <a:ext uri="{0D108BD9-81ED-4DB2-BD59-A6C34878D82A}">
                    <a16:rowId xmlns:a16="http://schemas.microsoft.com/office/drawing/2014/main" val="274358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14974</a:t>
                      </a:r>
                    </a:p>
                  </a:txBody>
                  <a:tcPr/>
                </a:tc>
                <a:extLst>
                  <a:ext uri="{0D108BD9-81ED-4DB2-BD59-A6C34878D82A}">
                    <a16:rowId xmlns:a16="http://schemas.microsoft.com/office/drawing/2014/main" val="22089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Elbphilharmonie 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extLst>
                  <a:ext uri="{0D108BD9-81ED-4DB2-BD59-A6C34878D82A}">
                    <a16:rowId xmlns:a16="http://schemas.microsoft.com/office/drawing/2014/main" val="115805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a:t>
                      </a:r>
                    </a:p>
                  </a:txBody>
                  <a:tcPr/>
                </a:tc>
                <a:extLst>
                  <a:ext uri="{0D108BD9-81ED-4DB2-BD59-A6C34878D82A}">
                    <a16:rowId xmlns:a16="http://schemas.microsoft.com/office/drawing/2014/main" val="376724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extLst>
                  <a:ext uri="{0D108BD9-81ED-4DB2-BD59-A6C34878D82A}">
                    <a16:rowId xmlns:a16="http://schemas.microsoft.com/office/drawing/2014/main" val="418222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im 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14054</a:t>
                      </a:r>
                    </a:p>
                  </a:txBody>
                  <a:tcPr/>
                </a:tc>
                <a:extLst>
                  <a:ext uri="{0D108BD9-81ED-4DB2-BD59-A6C34878D82A}">
                    <a16:rowId xmlns:a16="http://schemas.microsoft.com/office/drawing/2014/main" val="2426468503"/>
                  </a:ext>
                </a:extLst>
              </a:tr>
            </a:tbl>
          </a:graphicData>
        </a:graphic>
      </p:graphicFrame>
      <p:sp>
        <p:nvSpPr>
          <p:cNvPr id="4" name="Text Placeholder 3">
            <a:extLst>
              <a:ext uri="{FF2B5EF4-FFF2-40B4-BE49-F238E27FC236}">
                <a16:creationId xmlns:a16="http://schemas.microsoft.com/office/drawing/2014/main" id="{102A61C0-D9A0-40B0-A659-F768D4B1C107}"/>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43995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82DBC-B6B9-4F8C-9F65-C5540BE667ED}"/>
              </a:ext>
            </a:extLst>
          </p:cNvPr>
          <p:cNvSpPr>
            <a:spLocks noGrp="1"/>
          </p:cNvSpPr>
          <p:nvPr>
            <p:ph type="title"/>
          </p:nvPr>
        </p:nvSpPr>
        <p:spPr/>
        <p:txBody>
          <a:bodyPr/>
          <a:lstStyle/>
          <a:p>
            <a:r>
              <a:rPr lang="en-US"/>
              <a:t>Fans, Anzahl Post, Reaktionen (Kommentare, Shares, Likes) - FB Insights - 3 of 3</a:t>
            </a:r>
          </a:p>
        </p:txBody>
      </p:sp>
      <p:graphicFrame>
        <p:nvGraphicFramePr>
          <p:cNvPr id="5" name="Table Placeholder 4">
            <a:extLst>
              <a:ext uri="{FF2B5EF4-FFF2-40B4-BE49-F238E27FC236}">
                <a16:creationId xmlns:a16="http://schemas.microsoft.com/office/drawing/2014/main" id="{4AF958F0-A5AD-45F0-92A6-CB163FF6C7E1}"/>
              </a:ext>
            </a:extLst>
          </p:cNvPr>
          <p:cNvGraphicFramePr>
            <a:graphicFrameLocks noGrp="1"/>
          </p:cNvGraphicFramePr>
          <p:nvPr>
            <p:ph type="tbl" sz="quarter" idx="13"/>
            <p:extLst>
              <p:ext uri="{D42A27DB-BD31-4B8C-83A1-F6EECF244321}">
                <p14:modId xmlns:p14="http://schemas.microsoft.com/office/powerpoint/2010/main" val="38394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45165812"/>
                    </a:ext>
                  </a:extLst>
                </a:gridCol>
                <a:gridCol w="1234440">
                  <a:extLst>
                    <a:ext uri="{9D8B030D-6E8A-4147-A177-3AD203B41FA5}">
                      <a16:colId xmlns:a16="http://schemas.microsoft.com/office/drawing/2014/main" val="182425949"/>
                    </a:ext>
                  </a:extLst>
                </a:gridCol>
                <a:gridCol w="1234440">
                  <a:extLst>
                    <a:ext uri="{9D8B030D-6E8A-4147-A177-3AD203B41FA5}">
                      <a16:colId xmlns:a16="http://schemas.microsoft.com/office/drawing/2014/main" val="4178591885"/>
                    </a:ext>
                  </a:extLst>
                </a:gridCol>
                <a:gridCol w="1234440">
                  <a:extLst>
                    <a:ext uri="{9D8B030D-6E8A-4147-A177-3AD203B41FA5}">
                      <a16:colId xmlns:a16="http://schemas.microsoft.com/office/drawing/2014/main" val="3834551699"/>
                    </a:ext>
                  </a:extLst>
                </a:gridCol>
                <a:gridCol w="1234440">
                  <a:extLst>
                    <a:ext uri="{9D8B030D-6E8A-4147-A177-3AD203B41FA5}">
                      <a16:colId xmlns:a16="http://schemas.microsoft.com/office/drawing/2014/main" val="3976684988"/>
                    </a:ext>
                  </a:extLst>
                </a:gridCol>
                <a:gridCol w="1234440">
                  <a:extLst>
                    <a:ext uri="{9D8B030D-6E8A-4147-A177-3AD203B41FA5}">
                      <a16:colId xmlns:a16="http://schemas.microsoft.com/office/drawing/2014/main" val="3796920558"/>
                    </a:ext>
                  </a:extLst>
                </a:gridCol>
                <a:gridCol w="822960">
                  <a:extLst>
                    <a:ext uri="{9D8B030D-6E8A-4147-A177-3AD203B41FA5}">
                      <a16:colId xmlns:a16="http://schemas.microsoft.com/office/drawing/2014/main" val="3431762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72758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Zapp - Das Medienmagazin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extLst>
                  <a:ext uri="{0D108BD9-81ED-4DB2-BD59-A6C34878D82A}">
                    <a16:rowId xmlns:a16="http://schemas.microsoft.com/office/drawing/2014/main" val="274235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Sesamstrasse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8860</a:t>
                      </a:r>
                    </a:p>
                  </a:txBody>
                  <a:tcPr/>
                </a:tc>
                <a:extLst>
                  <a:ext uri="{0D108BD9-81ED-4DB2-BD59-A6C34878D82A}">
                    <a16:rowId xmlns:a16="http://schemas.microsoft.com/office/drawing/2014/main" val="293759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Mecklenburg-Vorpommern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10741</a:t>
                      </a:r>
                    </a:p>
                  </a:txBody>
                  <a:tcPr/>
                </a:tc>
                <a:extLst>
                  <a:ext uri="{0D108BD9-81ED-4DB2-BD59-A6C34878D82A}">
                    <a16:rowId xmlns:a16="http://schemas.microsoft.com/office/drawing/2014/main" val="82744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25602</a:t>
                      </a:r>
                    </a:p>
                  </a:txBody>
                  <a:tcPr/>
                </a:tc>
                <a:extLst>
                  <a:ext uri="{0D108BD9-81ED-4DB2-BD59-A6C34878D82A}">
                    <a16:rowId xmlns:a16="http://schemas.microsoft.com/office/drawing/2014/main" val="86789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Bingo! Die Umweltlotterie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extLst>
                  <a:ext uri="{0D108BD9-81ED-4DB2-BD59-A6C34878D82A}">
                    <a16:rowId xmlns:a16="http://schemas.microsoft.com/office/drawing/2014/main" val="735876043"/>
                  </a:ext>
                </a:extLst>
              </a:tr>
            </a:tbl>
          </a:graphicData>
        </a:graphic>
      </p:graphicFrame>
      <p:sp>
        <p:nvSpPr>
          <p:cNvPr id="4" name="Text Placeholder 3">
            <a:extLst>
              <a:ext uri="{FF2B5EF4-FFF2-40B4-BE49-F238E27FC236}">
                <a16:creationId xmlns:a16="http://schemas.microsoft.com/office/drawing/2014/main" id="{DCE64872-B10A-4A3C-A925-376CACB6514B}"/>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458254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6026-95A8-4EF2-A9C4-0226121FC965}"/>
              </a:ext>
            </a:extLst>
          </p:cNvPr>
          <p:cNvSpPr>
            <a:spLocks noGrp="1"/>
          </p:cNvSpPr>
          <p:nvPr>
            <p:ph type="title"/>
          </p:nvPr>
        </p:nvSpPr>
        <p:spPr/>
        <p:txBody>
          <a:bodyPr/>
          <a:lstStyle/>
          <a:p>
            <a:r>
              <a:rPr lang="en-US"/>
              <a:t>Copy of Key Metrics Table for FB Insights - 1 of 3</a:t>
            </a:r>
          </a:p>
        </p:txBody>
      </p:sp>
      <p:graphicFrame>
        <p:nvGraphicFramePr>
          <p:cNvPr id="5" name="Table Placeholder 4">
            <a:extLst>
              <a:ext uri="{FF2B5EF4-FFF2-40B4-BE49-F238E27FC236}">
                <a16:creationId xmlns:a16="http://schemas.microsoft.com/office/drawing/2014/main" id="{A6FF3CD5-E2C6-4DA0-8188-91F9D4D63E08}"/>
              </a:ext>
            </a:extLst>
          </p:cNvPr>
          <p:cNvGraphicFramePr>
            <a:graphicFrameLocks noGrp="1"/>
          </p:cNvGraphicFramePr>
          <p:nvPr>
            <p:ph type="tbl" sz="quarter" idx="13"/>
            <p:extLst>
              <p:ext uri="{D42A27DB-BD31-4B8C-83A1-F6EECF244321}">
                <p14:modId xmlns:p14="http://schemas.microsoft.com/office/powerpoint/2010/main" val="10914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52342533"/>
                    </a:ext>
                  </a:extLst>
                </a:gridCol>
                <a:gridCol w="1234440">
                  <a:extLst>
                    <a:ext uri="{9D8B030D-6E8A-4147-A177-3AD203B41FA5}">
                      <a16:colId xmlns:a16="http://schemas.microsoft.com/office/drawing/2014/main" val="487421967"/>
                    </a:ext>
                  </a:extLst>
                </a:gridCol>
                <a:gridCol w="1234440">
                  <a:extLst>
                    <a:ext uri="{9D8B030D-6E8A-4147-A177-3AD203B41FA5}">
                      <a16:colId xmlns:a16="http://schemas.microsoft.com/office/drawing/2014/main" val="941193372"/>
                    </a:ext>
                  </a:extLst>
                </a:gridCol>
                <a:gridCol w="1234440">
                  <a:extLst>
                    <a:ext uri="{9D8B030D-6E8A-4147-A177-3AD203B41FA5}">
                      <a16:colId xmlns:a16="http://schemas.microsoft.com/office/drawing/2014/main" val="2262859639"/>
                    </a:ext>
                  </a:extLst>
                </a:gridCol>
                <a:gridCol w="1234440">
                  <a:extLst>
                    <a:ext uri="{9D8B030D-6E8A-4147-A177-3AD203B41FA5}">
                      <a16:colId xmlns:a16="http://schemas.microsoft.com/office/drawing/2014/main" val="3010839781"/>
                    </a:ext>
                  </a:extLst>
                </a:gridCol>
                <a:gridCol w="1234440">
                  <a:extLst>
                    <a:ext uri="{9D8B030D-6E8A-4147-A177-3AD203B41FA5}">
                      <a16:colId xmlns:a16="http://schemas.microsoft.com/office/drawing/2014/main" val="967733648"/>
                    </a:ext>
                  </a:extLst>
                </a:gridCol>
                <a:gridCol w="822960">
                  <a:extLst>
                    <a:ext uri="{9D8B030D-6E8A-4147-A177-3AD203B41FA5}">
                      <a16:colId xmlns:a16="http://schemas.microsoft.com/office/drawing/2014/main" val="1044836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86531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391300</a:t>
                      </a:r>
                    </a:p>
                  </a:txBody>
                  <a:tcPr/>
                </a:tc>
                <a:extLst>
                  <a:ext uri="{0D108BD9-81ED-4DB2-BD59-A6C34878D82A}">
                    <a16:rowId xmlns:a16="http://schemas.microsoft.com/office/drawing/2014/main" val="42023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17341</a:t>
                      </a:r>
                    </a:p>
                  </a:txBody>
                  <a:tcPr/>
                </a:tc>
                <a:extLst>
                  <a:ext uri="{0D108BD9-81ED-4DB2-BD59-A6C34878D82A}">
                    <a16:rowId xmlns:a16="http://schemas.microsoft.com/office/drawing/2014/main" val="163476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60304</a:t>
                      </a:r>
                    </a:p>
                  </a:txBody>
                  <a:tcPr/>
                </a:tc>
                <a:extLst>
                  <a:ext uri="{0D108BD9-81ED-4DB2-BD59-A6C34878D82A}">
                    <a16:rowId xmlns:a16="http://schemas.microsoft.com/office/drawing/2014/main" val="136824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25501</a:t>
                      </a:r>
                    </a:p>
                  </a:txBody>
                  <a:tcPr/>
                </a:tc>
                <a:extLst>
                  <a:ext uri="{0D108BD9-81ED-4DB2-BD59-A6C34878D82A}">
                    <a16:rowId xmlns:a16="http://schemas.microsoft.com/office/drawing/2014/main" val="7836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37382</a:t>
                      </a:r>
                    </a:p>
                  </a:txBody>
                  <a:tcPr/>
                </a:tc>
                <a:extLst>
                  <a:ext uri="{0D108BD9-81ED-4DB2-BD59-A6C34878D82A}">
                    <a16:rowId xmlns:a16="http://schemas.microsoft.com/office/drawing/2014/main" val="156945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Neues aus Büttenwarder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32782</a:t>
                      </a:r>
                    </a:p>
                  </a:txBody>
                  <a:tcPr/>
                </a:tc>
                <a:extLst>
                  <a:ext uri="{0D108BD9-81ED-4DB2-BD59-A6C34878D82A}">
                    <a16:rowId xmlns:a16="http://schemas.microsoft.com/office/drawing/2014/main" val="225177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48468</a:t>
                      </a:r>
                    </a:p>
                  </a:txBody>
                  <a:tcPr/>
                </a:tc>
                <a:extLst>
                  <a:ext uri="{0D108BD9-81ED-4DB2-BD59-A6C34878D82A}">
                    <a16:rowId xmlns:a16="http://schemas.microsoft.com/office/drawing/2014/main" val="22310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51409</a:t>
                      </a:r>
                    </a:p>
                  </a:txBody>
                  <a:tcPr/>
                </a:tc>
                <a:extLst>
                  <a:ext uri="{0D108BD9-81ED-4DB2-BD59-A6C34878D82A}">
                    <a16:rowId xmlns:a16="http://schemas.microsoft.com/office/drawing/2014/main" val="319048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a:t>
                      </a:r>
                    </a:p>
                  </a:txBody>
                  <a:tcPr/>
                </a:tc>
                <a:extLst>
                  <a:ext uri="{0D108BD9-81ED-4DB2-BD59-A6C34878D82A}">
                    <a16:rowId xmlns:a16="http://schemas.microsoft.com/office/drawing/2014/main" val="339376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 Song Contest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6741</a:t>
                      </a:r>
                    </a:p>
                  </a:txBody>
                  <a:tcPr/>
                </a:tc>
                <a:extLst>
                  <a:ext uri="{0D108BD9-81ED-4DB2-BD59-A6C34878D82A}">
                    <a16:rowId xmlns:a16="http://schemas.microsoft.com/office/drawing/2014/main" val="2733232012"/>
                  </a:ext>
                </a:extLst>
              </a:tr>
            </a:tbl>
          </a:graphicData>
        </a:graphic>
      </p:graphicFrame>
      <p:sp>
        <p:nvSpPr>
          <p:cNvPr id="4" name="Text Placeholder 3">
            <a:extLst>
              <a:ext uri="{FF2B5EF4-FFF2-40B4-BE49-F238E27FC236}">
                <a16:creationId xmlns:a16="http://schemas.microsoft.com/office/drawing/2014/main" id="{AB196DA6-D8C1-4BC9-9563-DCEEB3E0116E}"/>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207372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5D979-6001-4B13-AC6D-CDA27B49F931}"/>
              </a:ext>
            </a:extLst>
          </p:cNvPr>
          <p:cNvSpPr>
            <a:spLocks noGrp="1"/>
          </p:cNvSpPr>
          <p:nvPr>
            <p:ph type="title"/>
          </p:nvPr>
        </p:nvSpPr>
        <p:spPr/>
        <p:txBody>
          <a:bodyPr/>
          <a:lstStyle/>
          <a:p>
            <a:r>
              <a:rPr lang="en-US"/>
              <a:t>Copy of Key Metrics Table for FB Insights - 2 of 3</a:t>
            </a:r>
          </a:p>
        </p:txBody>
      </p:sp>
      <p:graphicFrame>
        <p:nvGraphicFramePr>
          <p:cNvPr id="5" name="Table Placeholder 4">
            <a:extLst>
              <a:ext uri="{FF2B5EF4-FFF2-40B4-BE49-F238E27FC236}">
                <a16:creationId xmlns:a16="http://schemas.microsoft.com/office/drawing/2014/main" id="{D463BDAB-5EA8-49D2-AB0D-C7D4403B30B2}"/>
              </a:ext>
            </a:extLst>
          </p:cNvPr>
          <p:cNvGraphicFramePr>
            <a:graphicFrameLocks noGrp="1"/>
          </p:cNvGraphicFramePr>
          <p:nvPr>
            <p:ph type="tbl" sz="quarter" idx="13"/>
            <p:extLst>
              <p:ext uri="{D42A27DB-BD31-4B8C-83A1-F6EECF244321}">
                <p14:modId xmlns:p14="http://schemas.microsoft.com/office/powerpoint/2010/main" val="294472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78386233"/>
                    </a:ext>
                  </a:extLst>
                </a:gridCol>
                <a:gridCol w="1234440">
                  <a:extLst>
                    <a:ext uri="{9D8B030D-6E8A-4147-A177-3AD203B41FA5}">
                      <a16:colId xmlns:a16="http://schemas.microsoft.com/office/drawing/2014/main" val="3645021164"/>
                    </a:ext>
                  </a:extLst>
                </a:gridCol>
                <a:gridCol w="1234440">
                  <a:extLst>
                    <a:ext uri="{9D8B030D-6E8A-4147-A177-3AD203B41FA5}">
                      <a16:colId xmlns:a16="http://schemas.microsoft.com/office/drawing/2014/main" val="1866463829"/>
                    </a:ext>
                  </a:extLst>
                </a:gridCol>
                <a:gridCol w="1234440">
                  <a:extLst>
                    <a:ext uri="{9D8B030D-6E8A-4147-A177-3AD203B41FA5}">
                      <a16:colId xmlns:a16="http://schemas.microsoft.com/office/drawing/2014/main" val="3220725336"/>
                    </a:ext>
                  </a:extLst>
                </a:gridCol>
                <a:gridCol w="1234440">
                  <a:extLst>
                    <a:ext uri="{9D8B030D-6E8A-4147-A177-3AD203B41FA5}">
                      <a16:colId xmlns:a16="http://schemas.microsoft.com/office/drawing/2014/main" val="1351399848"/>
                    </a:ext>
                  </a:extLst>
                </a:gridCol>
                <a:gridCol w="1234440">
                  <a:extLst>
                    <a:ext uri="{9D8B030D-6E8A-4147-A177-3AD203B41FA5}">
                      <a16:colId xmlns:a16="http://schemas.microsoft.com/office/drawing/2014/main" val="4114847513"/>
                    </a:ext>
                  </a:extLst>
                </a:gridCol>
                <a:gridCol w="822960">
                  <a:extLst>
                    <a:ext uri="{9D8B030D-6E8A-4147-A177-3AD203B41FA5}">
                      <a16:colId xmlns:a16="http://schemas.microsoft.com/office/drawing/2014/main" val="2976206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2487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77555</a:t>
                      </a:r>
                    </a:p>
                  </a:txBody>
                  <a:tcPr/>
                </a:tc>
                <a:extLst>
                  <a:ext uri="{0D108BD9-81ED-4DB2-BD59-A6C34878D82A}">
                    <a16:rowId xmlns:a16="http://schemas.microsoft.com/office/drawing/2014/main" val="411141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39127</a:t>
                      </a:r>
                    </a:p>
                  </a:txBody>
                  <a:tcPr/>
                </a:tc>
                <a:extLst>
                  <a:ext uri="{0D108BD9-81ED-4DB2-BD59-A6C34878D82A}">
                    <a16:rowId xmlns:a16="http://schemas.microsoft.com/office/drawing/2014/main" val="93474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sind die Freeses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9569</a:t>
                      </a:r>
                    </a:p>
                  </a:txBody>
                  <a:tcPr/>
                </a:tc>
                <a:extLst>
                  <a:ext uri="{0D108BD9-81ED-4DB2-BD59-A6C34878D82A}">
                    <a16:rowId xmlns:a16="http://schemas.microsoft.com/office/drawing/2014/main" val="214337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Mein Nachmittag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a:t>
                      </a:r>
                    </a:p>
                  </a:txBody>
                  <a:tcPr/>
                </a:tc>
                <a:extLst>
                  <a:ext uri="{0D108BD9-81ED-4DB2-BD59-A6C34878D82A}">
                    <a16:rowId xmlns:a16="http://schemas.microsoft.com/office/drawing/2014/main" val="81370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12325</a:t>
                      </a:r>
                    </a:p>
                  </a:txBody>
                  <a:tcPr/>
                </a:tc>
                <a:extLst>
                  <a:ext uri="{0D108BD9-81ED-4DB2-BD59-A6C34878D82A}">
                    <a16:rowId xmlns:a16="http://schemas.microsoft.com/office/drawing/2014/main" val="210567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14974</a:t>
                      </a:r>
                    </a:p>
                  </a:txBody>
                  <a:tcPr/>
                </a:tc>
                <a:extLst>
                  <a:ext uri="{0D108BD9-81ED-4DB2-BD59-A6C34878D82A}">
                    <a16:rowId xmlns:a16="http://schemas.microsoft.com/office/drawing/2014/main" val="248284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Elbphilharmonie 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extLst>
                  <a:ext uri="{0D108BD9-81ED-4DB2-BD59-A6C34878D82A}">
                    <a16:rowId xmlns:a16="http://schemas.microsoft.com/office/drawing/2014/main" val="381898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a:t>
                      </a:r>
                    </a:p>
                  </a:txBody>
                  <a:tcPr/>
                </a:tc>
                <a:extLst>
                  <a:ext uri="{0D108BD9-81ED-4DB2-BD59-A6C34878D82A}">
                    <a16:rowId xmlns:a16="http://schemas.microsoft.com/office/drawing/2014/main" val="294277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extLst>
                  <a:ext uri="{0D108BD9-81ED-4DB2-BD59-A6C34878D82A}">
                    <a16:rowId xmlns:a16="http://schemas.microsoft.com/office/drawing/2014/main" val="139720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im 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14054</a:t>
                      </a:r>
                    </a:p>
                  </a:txBody>
                  <a:tcPr/>
                </a:tc>
                <a:extLst>
                  <a:ext uri="{0D108BD9-81ED-4DB2-BD59-A6C34878D82A}">
                    <a16:rowId xmlns:a16="http://schemas.microsoft.com/office/drawing/2014/main" val="3917461152"/>
                  </a:ext>
                </a:extLst>
              </a:tr>
            </a:tbl>
          </a:graphicData>
        </a:graphic>
      </p:graphicFrame>
      <p:sp>
        <p:nvSpPr>
          <p:cNvPr id="4" name="Text Placeholder 3">
            <a:extLst>
              <a:ext uri="{FF2B5EF4-FFF2-40B4-BE49-F238E27FC236}">
                <a16:creationId xmlns:a16="http://schemas.microsoft.com/office/drawing/2014/main" id="{5B4F6974-C511-4A21-BFD5-06287B5C9649}"/>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60302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353B-31B8-4B3D-A0FB-EC7A3550D556}"/>
              </a:ext>
            </a:extLst>
          </p:cNvPr>
          <p:cNvSpPr>
            <a:spLocks noGrp="1"/>
          </p:cNvSpPr>
          <p:nvPr>
            <p:ph type="title"/>
          </p:nvPr>
        </p:nvSpPr>
        <p:spPr/>
        <p:txBody>
          <a:bodyPr/>
          <a:lstStyle/>
          <a:p>
            <a:r>
              <a:rPr lang="en-US"/>
              <a:t>Copy of Key Metrics Table for FB Insights - 3 of 3</a:t>
            </a:r>
          </a:p>
        </p:txBody>
      </p:sp>
      <p:graphicFrame>
        <p:nvGraphicFramePr>
          <p:cNvPr id="5" name="Table Placeholder 4">
            <a:extLst>
              <a:ext uri="{FF2B5EF4-FFF2-40B4-BE49-F238E27FC236}">
                <a16:creationId xmlns:a16="http://schemas.microsoft.com/office/drawing/2014/main" id="{D49CB21E-31C3-44BD-8F37-D999681F0FA9}"/>
              </a:ext>
            </a:extLst>
          </p:cNvPr>
          <p:cNvGraphicFramePr>
            <a:graphicFrameLocks noGrp="1"/>
          </p:cNvGraphicFramePr>
          <p:nvPr>
            <p:ph type="tbl" sz="quarter" idx="13"/>
            <p:extLst>
              <p:ext uri="{D42A27DB-BD31-4B8C-83A1-F6EECF244321}">
                <p14:modId xmlns:p14="http://schemas.microsoft.com/office/powerpoint/2010/main" val="3319228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19505480"/>
                    </a:ext>
                  </a:extLst>
                </a:gridCol>
                <a:gridCol w="1234440">
                  <a:extLst>
                    <a:ext uri="{9D8B030D-6E8A-4147-A177-3AD203B41FA5}">
                      <a16:colId xmlns:a16="http://schemas.microsoft.com/office/drawing/2014/main" val="323867709"/>
                    </a:ext>
                  </a:extLst>
                </a:gridCol>
                <a:gridCol w="1234440">
                  <a:extLst>
                    <a:ext uri="{9D8B030D-6E8A-4147-A177-3AD203B41FA5}">
                      <a16:colId xmlns:a16="http://schemas.microsoft.com/office/drawing/2014/main" val="3825551650"/>
                    </a:ext>
                  </a:extLst>
                </a:gridCol>
                <a:gridCol w="1234440">
                  <a:extLst>
                    <a:ext uri="{9D8B030D-6E8A-4147-A177-3AD203B41FA5}">
                      <a16:colId xmlns:a16="http://schemas.microsoft.com/office/drawing/2014/main" val="2045674342"/>
                    </a:ext>
                  </a:extLst>
                </a:gridCol>
                <a:gridCol w="1234440">
                  <a:extLst>
                    <a:ext uri="{9D8B030D-6E8A-4147-A177-3AD203B41FA5}">
                      <a16:colId xmlns:a16="http://schemas.microsoft.com/office/drawing/2014/main" val="955169268"/>
                    </a:ext>
                  </a:extLst>
                </a:gridCol>
                <a:gridCol w="1234440">
                  <a:extLst>
                    <a:ext uri="{9D8B030D-6E8A-4147-A177-3AD203B41FA5}">
                      <a16:colId xmlns:a16="http://schemas.microsoft.com/office/drawing/2014/main" val="425266092"/>
                    </a:ext>
                  </a:extLst>
                </a:gridCol>
                <a:gridCol w="822960">
                  <a:extLst>
                    <a:ext uri="{9D8B030D-6E8A-4147-A177-3AD203B41FA5}">
                      <a16:colId xmlns:a16="http://schemas.microsoft.com/office/drawing/2014/main" val="990044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03650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Zapp - Das Medienmagazin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extLst>
                  <a:ext uri="{0D108BD9-81ED-4DB2-BD59-A6C34878D82A}">
                    <a16:rowId xmlns:a16="http://schemas.microsoft.com/office/drawing/2014/main" val="196727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Sesamstrasse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8860</a:t>
                      </a:r>
                    </a:p>
                  </a:txBody>
                  <a:tcPr/>
                </a:tc>
                <a:extLst>
                  <a:ext uri="{0D108BD9-81ED-4DB2-BD59-A6C34878D82A}">
                    <a16:rowId xmlns:a16="http://schemas.microsoft.com/office/drawing/2014/main" val="363063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Mecklenburg-Vorpommern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10741</a:t>
                      </a:r>
                    </a:p>
                  </a:txBody>
                  <a:tcPr/>
                </a:tc>
                <a:extLst>
                  <a:ext uri="{0D108BD9-81ED-4DB2-BD59-A6C34878D82A}">
                    <a16:rowId xmlns:a16="http://schemas.microsoft.com/office/drawing/2014/main" val="119523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25617</a:t>
                      </a:r>
                    </a:p>
                  </a:txBody>
                  <a:tcPr/>
                </a:tc>
                <a:extLst>
                  <a:ext uri="{0D108BD9-81ED-4DB2-BD59-A6C34878D82A}">
                    <a16:rowId xmlns:a16="http://schemas.microsoft.com/office/drawing/2014/main" val="276137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Bingo! Die Umweltlotterie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extLst>
                  <a:ext uri="{0D108BD9-81ED-4DB2-BD59-A6C34878D82A}">
                    <a16:rowId xmlns:a16="http://schemas.microsoft.com/office/drawing/2014/main" val="1412107889"/>
                  </a:ext>
                </a:extLst>
              </a:tr>
            </a:tbl>
          </a:graphicData>
        </a:graphic>
      </p:graphicFrame>
      <p:sp>
        <p:nvSpPr>
          <p:cNvPr id="4" name="Text Placeholder 3">
            <a:extLst>
              <a:ext uri="{FF2B5EF4-FFF2-40B4-BE49-F238E27FC236}">
                <a16:creationId xmlns:a16="http://schemas.microsoft.com/office/drawing/2014/main" id="{CC8D7CF6-B173-4FAF-BDA4-627F1F61600B}"/>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78994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F20A-E96A-4CAB-A1C9-5D5963710085}"/>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BE322DD7-EEEF-428E-9EAB-DCBE5C6C7929}"/>
              </a:ext>
            </a:extLst>
          </p:cNvPr>
          <p:cNvGraphicFramePr>
            <a:graphicFrameLocks noGrp="1"/>
          </p:cNvGraphicFramePr>
          <p:nvPr>
            <p:ph type="chart" sz="quarter" idx="13"/>
            <p:extLst>
              <p:ext uri="{D42A27DB-BD31-4B8C-83A1-F6EECF244321}">
                <p14:modId xmlns:p14="http://schemas.microsoft.com/office/powerpoint/2010/main" val="3201028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632DEC-B1AC-41D0-8DBE-70FD24AE4390}"/>
              </a:ext>
            </a:extLst>
          </p:cNvPr>
          <p:cNvSpPr>
            <a:spLocks noGrp="1"/>
          </p:cNvSpPr>
          <p:nvPr>
            <p:ph type="body" sz="quarter" idx="14"/>
          </p:nvPr>
        </p:nvSpPr>
        <p:spPr/>
        <p:txBody>
          <a:bodyPr/>
          <a:lstStyle/>
          <a:p>
            <a:r>
              <a:rPr lang="en-US"/>
              <a:t>01.12.2017 - 03.01.2018</a:t>
            </a:r>
          </a:p>
        </p:txBody>
      </p:sp>
      <p:sp>
        <p:nvSpPr>
          <p:cNvPr id="5" name="Footer Placeholder 4">
            <a:extLst>
              <a:ext uri="{FF2B5EF4-FFF2-40B4-BE49-F238E27FC236}">
                <a16:creationId xmlns:a16="http://schemas.microsoft.com/office/drawing/2014/main" id="{9F8A4C9B-A3CE-4531-B939-4ED888FE1E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5618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8C6B2-FB6A-4350-AAA8-5C9DBC6FE925}"/>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047EB3A3-D270-4CD0-924B-EDF5FA6D88C4}"/>
              </a:ext>
            </a:extLst>
          </p:cNvPr>
          <p:cNvGraphicFramePr>
            <a:graphicFrameLocks noGrp="1"/>
          </p:cNvGraphicFramePr>
          <p:nvPr>
            <p:ph type="chart" sz="quarter" idx="13"/>
            <p:extLst>
              <p:ext uri="{D42A27DB-BD31-4B8C-83A1-F6EECF244321}">
                <p14:modId xmlns:p14="http://schemas.microsoft.com/office/powerpoint/2010/main" val="1374428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27157E-B6D1-4365-BB3E-9F1C067E8DB9}"/>
              </a:ext>
            </a:extLst>
          </p:cNvPr>
          <p:cNvSpPr>
            <a:spLocks noGrp="1"/>
          </p:cNvSpPr>
          <p:nvPr>
            <p:ph type="body" sz="quarter" idx="14"/>
          </p:nvPr>
        </p:nvSpPr>
        <p:spPr/>
        <p:txBody>
          <a:bodyPr/>
          <a:lstStyle/>
          <a:p>
            <a:r>
              <a:rPr lang="en-US"/>
              <a:t>01.12.2017 - 03.01.2018</a:t>
            </a:r>
          </a:p>
        </p:txBody>
      </p:sp>
      <p:sp>
        <p:nvSpPr>
          <p:cNvPr id="5" name="Footer Placeholder 4">
            <a:extLst>
              <a:ext uri="{FF2B5EF4-FFF2-40B4-BE49-F238E27FC236}">
                <a16:creationId xmlns:a16="http://schemas.microsoft.com/office/drawing/2014/main" id="{720881F9-DF3E-48CE-B6E9-86014816BB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862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D2D80-8182-47AE-9B49-385756537C76}"/>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B0DA7B91-5D20-4FD2-A1D2-0118BAEEA86A}"/>
              </a:ext>
            </a:extLst>
          </p:cNvPr>
          <p:cNvGraphicFramePr>
            <a:graphicFrameLocks noGrp="1"/>
          </p:cNvGraphicFramePr>
          <p:nvPr>
            <p:ph type="chart" sz="quarter" idx="13"/>
            <p:extLst>
              <p:ext uri="{D42A27DB-BD31-4B8C-83A1-F6EECF244321}">
                <p14:modId xmlns:p14="http://schemas.microsoft.com/office/powerpoint/2010/main" val="419746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AE54C-61CE-4C09-9F19-878710D37978}"/>
              </a:ext>
            </a:extLst>
          </p:cNvPr>
          <p:cNvSpPr>
            <a:spLocks noGrp="1"/>
          </p:cNvSpPr>
          <p:nvPr>
            <p:ph type="body" sz="quarter" idx="14"/>
          </p:nvPr>
        </p:nvSpPr>
        <p:spPr/>
        <p:txBody>
          <a:bodyPr/>
          <a:lstStyle/>
          <a:p>
            <a:r>
              <a:rPr lang="en-US"/>
              <a:t>01.12.2017 - 03.01.2018</a:t>
            </a:r>
          </a:p>
        </p:txBody>
      </p:sp>
      <p:sp>
        <p:nvSpPr>
          <p:cNvPr id="5" name="Footer Placeholder 4">
            <a:extLst>
              <a:ext uri="{FF2B5EF4-FFF2-40B4-BE49-F238E27FC236}">
                <a16:creationId xmlns:a16="http://schemas.microsoft.com/office/drawing/2014/main" id="{49981276-EDAA-4C82-8C30-650252EE0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358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38779-AF60-4740-AEC6-CEB42F4D95D1}"/>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907BA967-5D5F-4AD3-80FE-FAF31B45E64F}"/>
              </a:ext>
            </a:extLst>
          </p:cNvPr>
          <p:cNvGraphicFramePr>
            <a:graphicFrameLocks noGrp="1"/>
          </p:cNvGraphicFramePr>
          <p:nvPr>
            <p:ph type="chart" sz="quarter" idx="13"/>
            <p:extLst>
              <p:ext uri="{D42A27DB-BD31-4B8C-83A1-F6EECF244321}">
                <p14:modId xmlns:p14="http://schemas.microsoft.com/office/powerpoint/2010/main" val="609134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2CF23-20A8-4D5B-9452-0C5278D7EE33}"/>
              </a:ext>
            </a:extLst>
          </p:cNvPr>
          <p:cNvSpPr>
            <a:spLocks noGrp="1"/>
          </p:cNvSpPr>
          <p:nvPr>
            <p:ph type="body" sz="quarter" idx="14"/>
          </p:nvPr>
        </p:nvSpPr>
        <p:spPr/>
        <p:txBody>
          <a:bodyPr/>
          <a:lstStyle/>
          <a:p>
            <a:r>
              <a:rPr lang="en-US"/>
              <a:t>01.12.2017 - 03.01.2018</a:t>
            </a:r>
          </a:p>
        </p:txBody>
      </p:sp>
      <p:sp>
        <p:nvSpPr>
          <p:cNvPr id="5" name="Footer Placeholder 4">
            <a:extLst>
              <a:ext uri="{FF2B5EF4-FFF2-40B4-BE49-F238E27FC236}">
                <a16:creationId xmlns:a16="http://schemas.microsoft.com/office/drawing/2014/main" id="{4695CA68-65AB-46D9-A1D6-D80C1206FF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9560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0F8BE-5C9D-41B6-AD1C-3B9FFA88B1AC}"/>
              </a:ext>
            </a:extLst>
          </p:cNvPr>
          <p:cNvSpPr>
            <a:spLocks noGrp="1"/>
          </p:cNvSpPr>
          <p:nvPr>
            <p:ph type="title"/>
          </p:nvPr>
        </p:nvSpPr>
        <p:spPr/>
        <p:txBody>
          <a:bodyPr/>
          <a:lstStyle/>
          <a:p>
            <a:r>
              <a:rPr lang="de-DE"/>
              <a:t>Profil - Durchschnitt Potenzi. Reichweite pro Tag - 1 of 3</a:t>
            </a:r>
            <a:endParaRPr lang="en-US"/>
          </a:p>
        </p:txBody>
      </p:sp>
      <p:graphicFrame>
        <p:nvGraphicFramePr>
          <p:cNvPr id="5" name="Table Placeholder 4">
            <a:extLst>
              <a:ext uri="{FF2B5EF4-FFF2-40B4-BE49-F238E27FC236}">
                <a16:creationId xmlns:a16="http://schemas.microsoft.com/office/drawing/2014/main" id="{A10FC699-B0A7-429E-90C3-19DE128F8B53}"/>
              </a:ext>
            </a:extLst>
          </p:cNvPr>
          <p:cNvGraphicFramePr>
            <a:graphicFrameLocks noGrp="1"/>
          </p:cNvGraphicFramePr>
          <p:nvPr>
            <p:ph type="tbl" sz="quarter" idx="13"/>
            <p:extLst>
              <p:ext uri="{D42A27DB-BD31-4B8C-83A1-F6EECF244321}">
                <p14:modId xmlns:p14="http://schemas.microsoft.com/office/powerpoint/2010/main" val="129787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80280387"/>
                    </a:ext>
                  </a:extLst>
                </a:gridCol>
                <a:gridCol w="1645920">
                  <a:extLst>
                    <a:ext uri="{9D8B030D-6E8A-4147-A177-3AD203B41FA5}">
                      <a16:colId xmlns:a16="http://schemas.microsoft.com/office/drawing/2014/main" val="2780344737"/>
                    </a:ext>
                  </a:extLst>
                </a:gridCol>
                <a:gridCol w="1234440">
                  <a:extLst>
                    <a:ext uri="{9D8B030D-6E8A-4147-A177-3AD203B41FA5}">
                      <a16:colId xmlns:a16="http://schemas.microsoft.com/office/drawing/2014/main" val="2447615021"/>
                    </a:ext>
                  </a:extLst>
                </a:gridCol>
                <a:gridCol w="1234440">
                  <a:extLst>
                    <a:ext uri="{9D8B030D-6E8A-4147-A177-3AD203B41FA5}">
                      <a16:colId xmlns:a16="http://schemas.microsoft.com/office/drawing/2014/main" val="3630930776"/>
                    </a:ext>
                  </a:extLst>
                </a:gridCol>
                <a:gridCol w="1234440">
                  <a:extLst>
                    <a:ext uri="{9D8B030D-6E8A-4147-A177-3AD203B41FA5}">
                      <a16:colId xmlns:a16="http://schemas.microsoft.com/office/drawing/2014/main" val="1971467980"/>
                    </a:ext>
                  </a:extLst>
                </a:gridCol>
                <a:gridCol w="1234440">
                  <a:extLst>
                    <a:ext uri="{9D8B030D-6E8A-4147-A177-3AD203B41FA5}">
                      <a16:colId xmlns:a16="http://schemas.microsoft.com/office/drawing/2014/main" val="1180596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extLst>
                  <a:ext uri="{0D108BD9-81ED-4DB2-BD59-A6C34878D82A}">
                    <a16:rowId xmlns:a16="http://schemas.microsoft.com/office/drawing/2014/main" val="36232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594306</a:t>
                      </a:r>
                    </a:p>
                  </a:txBody>
                  <a:tcPr/>
                </a:tc>
                <a:extLst>
                  <a:ext uri="{0D108BD9-81ED-4DB2-BD59-A6C34878D82A}">
                    <a16:rowId xmlns:a16="http://schemas.microsoft.com/office/drawing/2014/main" val="264641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 Song Contest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a:t>
                      </a:r>
                    </a:p>
                  </a:txBody>
                  <a:tcPr/>
                </a:tc>
                <a:extLst>
                  <a:ext uri="{0D108BD9-81ED-4DB2-BD59-A6C34878D82A}">
                    <a16:rowId xmlns:a16="http://schemas.microsoft.com/office/drawing/2014/main" val="138461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154385</a:t>
                      </a:r>
                    </a:p>
                  </a:txBody>
                  <a:tcPr/>
                </a:tc>
                <a:extLst>
                  <a:ext uri="{0D108BD9-81ED-4DB2-BD59-A6C34878D82A}">
                    <a16:rowId xmlns:a16="http://schemas.microsoft.com/office/drawing/2014/main" val="22262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51246</a:t>
                      </a:r>
                    </a:p>
                  </a:txBody>
                  <a:tcPr/>
                </a:tc>
                <a:extLst>
                  <a:ext uri="{0D108BD9-81ED-4DB2-BD59-A6C34878D82A}">
                    <a16:rowId xmlns:a16="http://schemas.microsoft.com/office/drawing/2014/main" val="388142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109328</a:t>
                      </a:r>
                    </a:p>
                  </a:txBody>
                  <a:tcPr/>
                </a:tc>
                <a:extLst>
                  <a:ext uri="{0D108BD9-81ED-4DB2-BD59-A6C34878D82A}">
                    <a16:rowId xmlns:a16="http://schemas.microsoft.com/office/drawing/2014/main" val="4160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438458</a:t>
                      </a:r>
                    </a:p>
                  </a:txBody>
                  <a:tcPr/>
                </a:tc>
                <a:extLst>
                  <a:ext uri="{0D108BD9-81ED-4DB2-BD59-A6C34878D82A}">
                    <a16:rowId xmlns:a16="http://schemas.microsoft.com/office/drawing/2014/main" val="341930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32795</a:t>
                      </a:r>
                    </a:p>
                  </a:txBody>
                  <a:tcPr/>
                </a:tc>
                <a:extLst>
                  <a:ext uri="{0D108BD9-81ED-4DB2-BD59-A6C34878D82A}">
                    <a16:rowId xmlns:a16="http://schemas.microsoft.com/office/drawing/2014/main" val="63060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7235</a:t>
                      </a:r>
                    </a:p>
                  </a:txBody>
                  <a:tcPr/>
                </a:tc>
                <a:extLst>
                  <a:ext uri="{0D108BD9-81ED-4DB2-BD59-A6C34878D82A}">
                    <a16:rowId xmlns:a16="http://schemas.microsoft.com/office/drawing/2014/main" val="255917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Mein Nachmittag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16474</a:t>
                      </a:r>
                    </a:p>
                  </a:txBody>
                  <a:tcPr/>
                </a:tc>
                <a:extLst>
                  <a:ext uri="{0D108BD9-81ED-4DB2-BD59-A6C34878D82A}">
                    <a16:rowId xmlns:a16="http://schemas.microsoft.com/office/drawing/2014/main" val="43263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Elbphilharmonie 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extLst>
                  <a:ext uri="{0D108BD9-81ED-4DB2-BD59-A6C34878D82A}">
                    <a16:rowId xmlns:a16="http://schemas.microsoft.com/office/drawing/2014/main" val="3605147911"/>
                  </a:ext>
                </a:extLst>
              </a:tr>
            </a:tbl>
          </a:graphicData>
        </a:graphic>
      </p:graphicFrame>
      <p:sp>
        <p:nvSpPr>
          <p:cNvPr id="4" name="Text Placeholder 3">
            <a:extLst>
              <a:ext uri="{FF2B5EF4-FFF2-40B4-BE49-F238E27FC236}">
                <a16:creationId xmlns:a16="http://schemas.microsoft.com/office/drawing/2014/main" id="{6C69E6C2-9F6D-4279-980F-FD5FAC331ED2}"/>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422475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7408-1415-4C75-B8AF-C09ABA194333}"/>
              </a:ext>
            </a:extLst>
          </p:cNvPr>
          <p:cNvSpPr>
            <a:spLocks noGrp="1"/>
          </p:cNvSpPr>
          <p:nvPr>
            <p:ph type="title"/>
          </p:nvPr>
        </p:nvSpPr>
        <p:spPr/>
        <p:txBody>
          <a:bodyPr/>
          <a:lstStyle/>
          <a:p>
            <a:r>
              <a:rPr lang="de-DE"/>
              <a:t>Profil - Durchschnitt Potenzi. Reichweite pro Tag - 2 of 3</a:t>
            </a:r>
            <a:endParaRPr lang="en-US"/>
          </a:p>
        </p:txBody>
      </p:sp>
      <p:graphicFrame>
        <p:nvGraphicFramePr>
          <p:cNvPr id="5" name="Table Placeholder 4">
            <a:extLst>
              <a:ext uri="{FF2B5EF4-FFF2-40B4-BE49-F238E27FC236}">
                <a16:creationId xmlns:a16="http://schemas.microsoft.com/office/drawing/2014/main" id="{F2601F4B-6EA4-4FE9-96A3-AA725A03AE3A}"/>
              </a:ext>
            </a:extLst>
          </p:cNvPr>
          <p:cNvGraphicFramePr>
            <a:graphicFrameLocks noGrp="1"/>
          </p:cNvGraphicFramePr>
          <p:nvPr>
            <p:ph type="tbl" sz="quarter" idx="13"/>
            <p:extLst>
              <p:ext uri="{D42A27DB-BD31-4B8C-83A1-F6EECF244321}">
                <p14:modId xmlns:p14="http://schemas.microsoft.com/office/powerpoint/2010/main" val="286422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84396112"/>
                    </a:ext>
                  </a:extLst>
                </a:gridCol>
                <a:gridCol w="1645920">
                  <a:extLst>
                    <a:ext uri="{9D8B030D-6E8A-4147-A177-3AD203B41FA5}">
                      <a16:colId xmlns:a16="http://schemas.microsoft.com/office/drawing/2014/main" val="511890652"/>
                    </a:ext>
                  </a:extLst>
                </a:gridCol>
                <a:gridCol w="1234440">
                  <a:extLst>
                    <a:ext uri="{9D8B030D-6E8A-4147-A177-3AD203B41FA5}">
                      <a16:colId xmlns:a16="http://schemas.microsoft.com/office/drawing/2014/main" val="1673188816"/>
                    </a:ext>
                  </a:extLst>
                </a:gridCol>
                <a:gridCol w="1234440">
                  <a:extLst>
                    <a:ext uri="{9D8B030D-6E8A-4147-A177-3AD203B41FA5}">
                      <a16:colId xmlns:a16="http://schemas.microsoft.com/office/drawing/2014/main" val="3318372986"/>
                    </a:ext>
                  </a:extLst>
                </a:gridCol>
                <a:gridCol w="1234440">
                  <a:extLst>
                    <a:ext uri="{9D8B030D-6E8A-4147-A177-3AD203B41FA5}">
                      <a16:colId xmlns:a16="http://schemas.microsoft.com/office/drawing/2014/main" val="2269506255"/>
                    </a:ext>
                  </a:extLst>
                </a:gridCol>
                <a:gridCol w="1234440">
                  <a:extLst>
                    <a:ext uri="{9D8B030D-6E8A-4147-A177-3AD203B41FA5}">
                      <a16:colId xmlns:a16="http://schemas.microsoft.com/office/drawing/2014/main" val="2935009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extLst>
                  <a:ext uri="{0D108BD9-81ED-4DB2-BD59-A6C34878D82A}">
                    <a16:rowId xmlns:a16="http://schemas.microsoft.com/office/drawing/2014/main" val="233522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Chor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extLst>
                  <a:ext uri="{0D108BD9-81ED-4DB2-BD59-A6C34878D82A}">
                    <a16:rowId xmlns:a16="http://schemas.microsoft.com/office/drawing/2014/main" val="257118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Tietjen und Bommes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50262</a:t>
                      </a:r>
                    </a:p>
                  </a:txBody>
                  <a:tcPr/>
                </a:tc>
                <a:extLst>
                  <a:ext uri="{0D108BD9-81ED-4DB2-BD59-A6C34878D82A}">
                    <a16:rowId xmlns:a16="http://schemas.microsoft.com/office/drawing/2014/main" val="211438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149351</a:t>
                      </a:r>
                    </a:p>
                  </a:txBody>
                  <a:tcPr/>
                </a:tc>
                <a:extLst>
                  <a:ext uri="{0D108BD9-81ED-4DB2-BD59-A6C34878D82A}">
                    <a16:rowId xmlns:a16="http://schemas.microsoft.com/office/drawing/2014/main" val="195786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55030</a:t>
                      </a:r>
                    </a:p>
                  </a:txBody>
                  <a:tcPr/>
                </a:tc>
                <a:extLst>
                  <a:ext uri="{0D108BD9-81ED-4DB2-BD59-A6C34878D82A}">
                    <a16:rowId xmlns:a16="http://schemas.microsoft.com/office/drawing/2014/main" val="336811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barrierefrei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82207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56371</a:t>
                      </a:r>
                    </a:p>
                  </a:txBody>
                  <a:tcPr/>
                </a:tc>
                <a:extLst>
                  <a:ext uri="{0D108BD9-81ED-4DB2-BD59-A6C34878D82A}">
                    <a16:rowId xmlns:a16="http://schemas.microsoft.com/office/drawing/2014/main" val="307414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13446</a:t>
                      </a:r>
                    </a:p>
                  </a:txBody>
                  <a:tcPr/>
                </a:tc>
                <a:extLst>
                  <a:ext uri="{0D108BD9-81ED-4DB2-BD59-A6C34878D82A}">
                    <a16:rowId xmlns:a16="http://schemas.microsoft.com/office/drawing/2014/main" val="195992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Sesamstrasse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30628</a:t>
                      </a:r>
                    </a:p>
                  </a:txBody>
                  <a:tcPr/>
                </a:tc>
                <a:extLst>
                  <a:ext uri="{0D108BD9-81ED-4DB2-BD59-A6C34878D82A}">
                    <a16:rowId xmlns:a16="http://schemas.microsoft.com/office/drawing/2014/main" val="100808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Mecklenburg-Vorpommern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57006</a:t>
                      </a:r>
                    </a:p>
                  </a:txBody>
                  <a:tcPr/>
                </a:tc>
                <a:extLst>
                  <a:ext uri="{0D108BD9-81ED-4DB2-BD59-A6C34878D82A}">
                    <a16:rowId xmlns:a16="http://schemas.microsoft.com/office/drawing/2014/main" val="240321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41655</a:t>
                      </a:r>
                    </a:p>
                  </a:txBody>
                  <a:tcPr/>
                </a:tc>
                <a:extLst>
                  <a:ext uri="{0D108BD9-81ED-4DB2-BD59-A6C34878D82A}">
                    <a16:rowId xmlns:a16="http://schemas.microsoft.com/office/drawing/2014/main" val="948693733"/>
                  </a:ext>
                </a:extLst>
              </a:tr>
            </a:tbl>
          </a:graphicData>
        </a:graphic>
      </p:graphicFrame>
      <p:sp>
        <p:nvSpPr>
          <p:cNvPr id="4" name="Text Placeholder 3">
            <a:extLst>
              <a:ext uri="{FF2B5EF4-FFF2-40B4-BE49-F238E27FC236}">
                <a16:creationId xmlns:a16="http://schemas.microsoft.com/office/drawing/2014/main" id="{1D76723A-12D4-4E17-A53F-1F4B3243800F}"/>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534841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89F9-EDC6-4412-837F-546099AFBC24}"/>
              </a:ext>
            </a:extLst>
          </p:cNvPr>
          <p:cNvSpPr>
            <a:spLocks noGrp="1"/>
          </p:cNvSpPr>
          <p:nvPr>
            <p:ph type="title"/>
          </p:nvPr>
        </p:nvSpPr>
        <p:spPr/>
        <p:txBody>
          <a:bodyPr/>
          <a:lstStyle/>
          <a:p>
            <a:r>
              <a:rPr lang="de-DE"/>
              <a:t>Profil - Durchschnitt Potenzi. Reichweite pro Tag - 3 of 3</a:t>
            </a:r>
            <a:endParaRPr lang="en-US"/>
          </a:p>
        </p:txBody>
      </p:sp>
      <p:graphicFrame>
        <p:nvGraphicFramePr>
          <p:cNvPr id="5" name="Table Placeholder 4">
            <a:extLst>
              <a:ext uri="{FF2B5EF4-FFF2-40B4-BE49-F238E27FC236}">
                <a16:creationId xmlns:a16="http://schemas.microsoft.com/office/drawing/2014/main" id="{7DB4629F-D071-4AA9-98FA-9E5472BEC028}"/>
              </a:ext>
            </a:extLst>
          </p:cNvPr>
          <p:cNvGraphicFramePr>
            <a:graphicFrameLocks noGrp="1"/>
          </p:cNvGraphicFramePr>
          <p:nvPr>
            <p:ph type="tbl" sz="quarter" idx="13"/>
            <p:extLst>
              <p:ext uri="{D42A27DB-BD31-4B8C-83A1-F6EECF244321}">
                <p14:modId xmlns:p14="http://schemas.microsoft.com/office/powerpoint/2010/main" val="409511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17468303"/>
                    </a:ext>
                  </a:extLst>
                </a:gridCol>
                <a:gridCol w="1645920">
                  <a:extLst>
                    <a:ext uri="{9D8B030D-6E8A-4147-A177-3AD203B41FA5}">
                      <a16:colId xmlns:a16="http://schemas.microsoft.com/office/drawing/2014/main" val="1168601469"/>
                    </a:ext>
                  </a:extLst>
                </a:gridCol>
                <a:gridCol w="1234440">
                  <a:extLst>
                    <a:ext uri="{9D8B030D-6E8A-4147-A177-3AD203B41FA5}">
                      <a16:colId xmlns:a16="http://schemas.microsoft.com/office/drawing/2014/main" val="2851484937"/>
                    </a:ext>
                  </a:extLst>
                </a:gridCol>
                <a:gridCol w="1234440">
                  <a:extLst>
                    <a:ext uri="{9D8B030D-6E8A-4147-A177-3AD203B41FA5}">
                      <a16:colId xmlns:a16="http://schemas.microsoft.com/office/drawing/2014/main" val="90726111"/>
                    </a:ext>
                  </a:extLst>
                </a:gridCol>
                <a:gridCol w="1234440">
                  <a:extLst>
                    <a:ext uri="{9D8B030D-6E8A-4147-A177-3AD203B41FA5}">
                      <a16:colId xmlns:a16="http://schemas.microsoft.com/office/drawing/2014/main" val="3561963945"/>
                    </a:ext>
                  </a:extLst>
                </a:gridCol>
                <a:gridCol w="1234440">
                  <a:extLst>
                    <a:ext uri="{9D8B030D-6E8A-4147-A177-3AD203B41FA5}">
                      <a16:colId xmlns:a16="http://schemas.microsoft.com/office/drawing/2014/main" val="171679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extLst>
                  <a:ext uri="{0D108BD9-81ED-4DB2-BD59-A6C34878D82A}">
                    <a16:rowId xmlns:a16="http://schemas.microsoft.com/office/drawing/2014/main" val="233229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34336</a:t>
                      </a:r>
                    </a:p>
                  </a:txBody>
                  <a:tcPr/>
                </a:tc>
                <a:extLst>
                  <a:ext uri="{0D108BD9-81ED-4DB2-BD59-A6C34878D82A}">
                    <a16:rowId xmlns:a16="http://schemas.microsoft.com/office/drawing/2014/main" val="173706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186206</a:t>
                      </a:r>
                    </a:p>
                  </a:txBody>
                  <a:tcPr/>
                </a:tc>
                <a:extLst>
                  <a:ext uri="{0D108BD9-81ED-4DB2-BD59-A6C34878D82A}">
                    <a16:rowId xmlns:a16="http://schemas.microsoft.com/office/drawing/2014/main" val="137889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1464035</a:t>
                      </a:r>
                    </a:p>
                  </a:txBody>
                  <a:tcPr/>
                </a:tc>
                <a:extLst>
                  <a:ext uri="{0D108BD9-81ED-4DB2-BD59-A6C34878D82A}">
                    <a16:rowId xmlns:a16="http://schemas.microsoft.com/office/drawing/2014/main" val="344444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10097</a:t>
                      </a:r>
                    </a:p>
                  </a:txBody>
                  <a:tcPr/>
                </a:tc>
                <a:extLst>
                  <a:ext uri="{0D108BD9-81ED-4DB2-BD59-A6C34878D82A}">
                    <a16:rowId xmlns:a16="http://schemas.microsoft.com/office/drawing/2014/main" val="214053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9249</a:t>
                      </a:r>
                    </a:p>
                  </a:txBody>
                  <a:tcPr/>
                </a:tc>
                <a:extLst>
                  <a:ext uri="{0D108BD9-81ED-4DB2-BD59-A6C34878D82A}">
                    <a16:rowId xmlns:a16="http://schemas.microsoft.com/office/drawing/2014/main" val="2184810745"/>
                  </a:ext>
                </a:extLst>
              </a:tr>
            </a:tbl>
          </a:graphicData>
        </a:graphic>
      </p:graphicFrame>
      <p:sp>
        <p:nvSpPr>
          <p:cNvPr id="4" name="Text Placeholder 3">
            <a:extLst>
              <a:ext uri="{FF2B5EF4-FFF2-40B4-BE49-F238E27FC236}">
                <a16:creationId xmlns:a16="http://schemas.microsoft.com/office/drawing/2014/main" id="{85E8A4D7-DEBD-468D-8689-0C2D0B146F2F}"/>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86106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704AF-0B35-4721-84FA-5CAB27233AAB}"/>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50EECDC6-5C26-4219-9FE1-6FC89E1E9D04}"/>
              </a:ext>
            </a:extLst>
          </p:cNvPr>
          <p:cNvGraphicFramePr>
            <a:graphicFrameLocks noGrp="1"/>
          </p:cNvGraphicFramePr>
          <p:nvPr>
            <p:ph type="chart" sz="quarter" idx="13"/>
            <p:extLst>
              <p:ext uri="{D42A27DB-BD31-4B8C-83A1-F6EECF244321}">
                <p14:modId xmlns:p14="http://schemas.microsoft.com/office/powerpoint/2010/main" val="334599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BDFC5A-8745-4A56-9DCC-E6A2E8FAB310}"/>
              </a:ext>
            </a:extLst>
          </p:cNvPr>
          <p:cNvSpPr>
            <a:spLocks noGrp="1"/>
          </p:cNvSpPr>
          <p:nvPr>
            <p:ph type="body" sz="quarter" idx="14"/>
          </p:nvPr>
        </p:nvSpPr>
        <p:spPr/>
        <p:txBody>
          <a:bodyPr/>
          <a:lstStyle/>
          <a:p>
            <a:r>
              <a:rPr lang="en-US"/>
              <a:t>01.12.2017 - 03.01.2018</a:t>
            </a:r>
          </a:p>
        </p:txBody>
      </p:sp>
      <p:sp>
        <p:nvSpPr>
          <p:cNvPr id="5" name="Footer Placeholder 4">
            <a:extLst>
              <a:ext uri="{FF2B5EF4-FFF2-40B4-BE49-F238E27FC236}">
                <a16:creationId xmlns:a16="http://schemas.microsoft.com/office/drawing/2014/main" id="{88D8800C-6FB8-4DB0-BC53-325AE4DAF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572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2160E-F3AD-42D9-A6E6-A5F69B19172D}"/>
              </a:ext>
            </a:extLst>
          </p:cNvPr>
          <p:cNvSpPr>
            <a:spLocks noGrp="1"/>
          </p:cNvSpPr>
          <p:nvPr>
            <p:ph type="title"/>
          </p:nvPr>
        </p:nvSpPr>
        <p:spPr/>
        <p:txBody>
          <a:bodyPr/>
          <a:lstStyle/>
          <a:p>
            <a:r>
              <a:rPr lang="en-US"/>
              <a:t>Distributionstyp - Tabelle - FB Insights - 1 of 3</a:t>
            </a:r>
          </a:p>
        </p:txBody>
      </p:sp>
      <p:graphicFrame>
        <p:nvGraphicFramePr>
          <p:cNvPr id="5" name="Table Placeholder 4">
            <a:extLst>
              <a:ext uri="{FF2B5EF4-FFF2-40B4-BE49-F238E27FC236}">
                <a16:creationId xmlns:a16="http://schemas.microsoft.com/office/drawing/2014/main" id="{BB6DA412-9405-4FFF-9187-1DB3F15B7AB2}"/>
              </a:ext>
            </a:extLst>
          </p:cNvPr>
          <p:cNvGraphicFramePr>
            <a:graphicFrameLocks noGrp="1"/>
          </p:cNvGraphicFramePr>
          <p:nvPr>
            <p:ph type="tbl" sz="quarter" idx="13"/>
            <p:extLst>
              <p:ext uri="{D42A27DB-BD31-4B8C-83A1-F6EECF244321}">
                <p14:modId xmlns:p14="http://schemas.microsoft.com/office/powerpoint/2010/main" val="2378859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5970616"/>
                    </a:ext>
                  </a:extLst>
                </a:gridCol>
                <a:gridCol w="1234440">
                  <a:extLst>
                    <a:ext uri="{9D8B030D-6E8A-4147-A177-3AD203B41FA5}">
                      <a16:colId xmlns:a16="http://schemas.microsoft.com/office/drawing/2014/main" val="3201588111"/>
                    </a:ext>
                  </a:extLst>
                </a:gridCol>
                <a:gridCol w="822960">
                  <a:extLst>
                    <a:ext uri="{9D8B030D-6E8A-4147-A177-3AD203B41FA5}">
                      <a16:colId xmlns:a16="http://schemas.microsoft.com/office/drawing/2014/main" val="684221331"/>
                    </a:ext>
                  </a:extLst>
                </a:gridCol>
                <a:gridCol w="822960">
                  <a:extLst>
                    <a:ext uri="{9D8B030D-6E8A-4147-A177-3AD203B41FA5}">
                      <a16:colId xmlns:a16="http://schemas.microsoft.com/office/drawing/2014/main" val="1290901168"/>
                    </a:ext>
                  </a:extLst>
                </a:gridCol>
                <a:gridCol w="822960">
                  <a:extLst>
                    <a:ext uri="{9D8B030D-6E8A-4147-A177-3AD203B41FA5}">
                      <a16:colId xmlns:a16="http://schemas.microsoft.com/office/drawing/2014/main" val="1302967196"/>
                    </a:ext>
                  </a:extLst>
                </a:gridCol>
                <a:gridCol w="822960">
                  <a:extLst>
                    <a:ext uri="{9D8B030D-6E8A-4147-A177-3AD203B41FA5}">
                      <a16:colId xmlns:a16="http://schemas.microsoft.com/office/drawing/2014/main" val="882880624"/>
                    </a:ext>
                  </a:extLst>
                </a:gridCol>
                <a:gridCol w="822960">
                  <a:extLst>
                    <a:ext uri="{9D8B030D-6E8A-4147-A177-3AD203B41FA5}">
                      <a16:colId xmlns:a16="http://schemas.microsoft.com/office/drawing/2014/main" val="528855325"/>
                    </a:ext>
                  </a:extLst>
                </a:gridCol>
                <a:gridCol w="822960">
                  <a:extLst>
                    <a:ext uri="{9D8B030D-6E8A-4147-A177-3AD203B41FA5}">
                      <a16:colId xmlns:a16="http://schemas.microsoft.com/office/drawing/2014/main" val="3155886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262310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Zapp - Das Medienmagazin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942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sind die Freeses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353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124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758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Treckerfahrer dürfen 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660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Tietjen und Bommes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55009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Sesamstrasse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004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Schüssel-Schorse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076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973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1742513"/>
                  </a:ext>
                </a:extLst>
              </a:tr>
            </a:tbl>
          </a:graphicData>
        </a:graphic>
      </p:graphicFrame>
      <p:sp>
        <p:nvSpPr>
          <p:cNvPr id="4" name="Text Placeholder 3">
            <a:extLst>
              <a:ext uri="{FF2B5EF4-FFF2-40B4-BE49-F238E27FC236}">
                <a16:creationId xmlns:a16="http://schemas.microsoft.com/office/drawing/2014/main" id="{DB310FC9-0C5A-41BD-B31F-1FE93A97D320}"/>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043601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E1A5E-A607-4349-BB32-9C3CD087BDFB}"/>
              </a:ext>
            </a:extLst>
          </p:cNvPr>
          <p:cNvSpPr>
            <a:spLocks noGrp="1"/>
          </p:cNvSpPr>
          <p:nvPr>
            <p:ph type="title"/>
          </p:nvPr>
        </p:nvSpPr>
        <p:spPr/>
        <p:txBody>
          <a:bodyPr/>
          <a:lstStyle/>
          <a:p>
            <a:r>
              <a:rPr lang="en-US"/>
              <a:t>Distributionstyp - Tabelle - FB Insights - 2 of 3</a:t>
            </a:r>
          </a:p>
        </p:txBody>
      </p:sp>
      <p:graphicFrame>
        <p:nvGraphicFramePr>
          <p:cNvPr id="5" name="Table Placeholder 4">
            <a:extLst>
              <a:ext uri="{FF2B5EF4-FFF2-40B4-BE49-F238E27FC236}">
                <a16:creationId xmlns:a16="http://schemas.microsoft.com/office/drawing/2014/main" id="{D935BF97-6B4A-4587-8B72-6C523314067E}"/>
              </a:ext>
            </a:extLst>
          </p:cNvPr>
          <p:cNvGraphicFramePr>
            <a:graphicFrameLocks noGrp="1"/>
          </p:cNvGraphicFramePr>
          <p:nvPr>
            <p:ph type="tbl" sz="quarter" idx="13"/>
            <p:extLst>
              <p:ext uri="{D42A27DB-BD31-4B8C-83A1-F6EECF244321}">
                <p14:modId xmlns:p14="http://schemas.microsoft.com/office/powerpoint/2010/main" val="3162765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5824875"/>
                    </a:ext>
                  </a:extLst>
                </a:gridCol>
                <a:gridCol w="1234440">
                  <a:extLst>
                    <a:ext uri="{9D8B030D-6E8A-4147-A177-3AD203B41FA5}">
                      <a16:colId xmlns:a16="http://schemas.microsoft.com/office/drawing/2014/main" val="1359889219"/>
                    </a:ext>
                  </a:extLst>
                </a:gridCol>
                <a:gridCol w="822960">
                  <a:extLst>
                    <a:ext uri="{9D8B030D-6E8A-4147-A177-3AD203B41FA5}">
                      <a16:colId xmlns:a16="http://schemas.microsoft.com/office/drawing/2014/main" val="3782289611"/>
                    </a:ext>
                  </a:extLst>
                </a:gridCol>
                <a:gridCol w="822960">
                  <a:extLst>
                    <a:ext uri="{9D8B030D-6E8A-4147-A177-3AD203B41FA5}">
                      <a16:colId xmlns:a16="http://schemas.microsoft.com/office/drawing/2014/main" val="4181497095"/>
                    </a:ext>
                  </a:extLst>
                </a:gridCol>
                <a:gridCol w="822960">
                  <a:extLst>
                    <a:ext uri="{9D8B030D-6E8A-4147-A177-3AD203B41FA5}">
                      <a16:colId xmlns:a16="http://schemas.microsoft.com/office/drawing/2014/main" val="1185215276"/>
                    </a:ext>
                  </a:extLst>
                </a:gridCol>
                <a:gridCol w="822960">
                  <a:extLst>
                    <a:ext uri="{9D8B030D-6E8A-4147-A177-3AD203B41FA5}">
                      <a16:colId xmlns:a16="http://schemas.microsoft.com/office/drawing/2014/main" val="393077850"/>
                    </a:ext>
                  </a:extLst>
                </a:gridCol>
                <a:gridCol w="822960">
                  <a:extLst>
                    <a:ext uri="{9D8B030D-6E8A-4147-A177-3AD203B41FA5}">
                      <a16:colId xmlns:a16="http://schemas.microsoft.com/office/drawing/2014/main" val="3672333402"/>
                    </a:ext>
                  </a:extLst>
                </a:gridCol>
                <a:gridCol w="822960">
                  <a:extLst>
                    <a:ext uri="{9D8B030D-6E8A-4147-A177-3AD203B41FA5}">
                      <a16:colId xmlns:a16="http://schemas.microsoft.com/office/drawing/2014/main" val="535948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168806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Neues aus Büttenwarder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3553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62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barrierefrei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460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2800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344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44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Radiophilharmonie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092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465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Mecklenburg-Vorpommern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576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92987"/>
                  </a:ext>
                </a:extLst>
              </a:tr>
            </a:tbl>
          </a:graphicData>
        </a:graphic>
      </p:graphicFrame>
      <p:sp>
        <p:nvSpPr>
          <p:cNvPr id="4" name="Text Placeholder 3">
            <a:extLst>
              <a:ext uri="{FF2B5EF4-FFF2-40B4-BE49-F238E27FC236}">
                <a16:creationId xmlns:a16="http://schemas.microsoft.com/office/drawing/2014/main" id="{446F600E-BE6C-4EAE-8D7F-0C3AF694A11D}"/>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382034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DE49-D225-4BCF-AEAD-8C26498988FE}"/>
              </a:ext>
            </a:extLst>
          </p:cNvPr>
          <p:cNvSpPr>
            <a:spLocks noGrp="1"/>
          </p:cNvSpPr>
          <p:nvPr>
            <p:ph type="title"/>
          </p:nvPr>
        </p:nvSpPr>
        <p:spPr/>
        <p:txBody>
          <a:bodyPr/>
          <a:lstStyle/>
          <a:p>
            <a:r>
              <a:rPr lang="en-US"/>
              <a:t>Distributionstyp - Tabelle - FB Insights - 3 of 3</a:t>
            </a:r>
          </a:p>
        </p:txBody>
      </p:sp>
      <p:graphicFrame>
        <p:nvGraphicFramePr>
          <p:cNvPr id="5" name="Table Placeholder 4">
            <a:extLst>
              <a:ext uri="{FF2B5EF4-FFF2-40B4-BE49-F238E27FC236}">
                <a16:creationId xmlns:a16="http://schemas.microsoft.com/office/drawing/2014/main" id="{2143E2AF-13E6-4B69-83A3-A35B804084EB}"/>
              </a:ext>
            </a:extLst>
          </p:cNvPr>
          <p:cNvGraphicFramePr>
            <a:graphicFrameLocks noGrp="1"/>
          </p:cNvGraphicFramePr>
          <p:nvPr>
            <p:ph type="tbl" sz="quarter" idx="13"/>
            <p:extLst>
              <p:ext uri="{D42A27DB-BD31-4B8C-83A1-F6EECF244321}">
                <p14:modId xmlns:p14="http://schemas.microsoft.com/office/powerpoint/2010/main" val="1048989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3984370"/>
                    </a:ext>
                  </a:extLst>
                </a:gridCol>
                <a:gridCol w="1234440">
                  <a:extLst>
                    <a:ext uri="{9D8B030D-6E8A-4147-A177-3AD203B41FA5}">
                      <a16:colId xmlns:a16="http://schemas.microsoft.com/office/drawing/2014/main" val="266439814"/>
                    </a:ext>
                  </a:extLst>
                </a:gridCol>
                <a:gridCol w="822960">
                  <a:extLst>
                    <a:ext uri="{9D8B030D-6E8A-4147-A177-3AD203B41FA5}">
                      <a16:colId xmlns:a16="http://schemas.microsoft.com/office/drawing/2014/main" val="3373378860"/>
                    </a:ext>
                  </a:extLst>
                </a:gridCol>
                <a:gridCol w="822960">
                  <a:extLst>
                    <a:ext uri="{9D8B030D-6E8A-4147-A177-3AD203B41FA5}">
                      <a16:colId xmlns:a16="http://schemas.microsoft.com/office/drawing/2014/main" val="3650837045"/>
                    </a:ext>
                  </a:extLst>
                </a:gridCol>
                <a:gridCol w="822960">
                  <a:extLst>
                    <a:ext uri="{9D8B030D-6E8A-4147-A177-3AD203B41FA5}">
                      <a16:colId xmlns:a16="http://schemas.microsoft.com/office/drawing/2014/main" val="771556383"/>
                    </a:ext>
                  </a:extLst>
                </a:gridCol>
                <a:gridCol w="822960">
                  <a:extLst>
                    <a:ext uri="{9D8B030D-6E8A-4147-A177-3AD203B41FA5}">
                      <a16:colId xmlns:a16="http://schemas.microsoft.com/office/drawing/2014/main" val="4164513003"/>
                    </a:ext>
                  </a:extLst>
                </a:gridCol>
                <a:gridCol w="822960">
                  <a:extLst>
                    <a:ext uri="{9D8B030D-6E8A-4147-A177-3AD203B41FA5}">
                      <a16:colId xmlns:a16="http://schemas.microsoft.com/office/drawing/2014/main" val="3193054185"/>
                    </a:ext>
                  </a:extLst>
                </a:gridCol>
                <a:gridCol w="822960">
                  <a:extLst>
                    <a:ext uri="{9D8B030D-6E8A-4147-A177-3AD203B41FA5}">
                      <a16:colId xmlns:a16="http://schemas.microsoft.com/office/drawing/2014/main" val="3983635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261208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638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258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757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Elbphilharmonie 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920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8963204"/>
                  </a:ext>
                </a:extLst>
              </a:tr>
            </a:tbl>
          </a:graphicData>
        </a:graphic>
      </p:graphicFrame>
      <p:sp>
        <p:nvSpPr>
          <p:cNvPr id="4" name="Text Placeholder 3">
            <a:extLst>
              <a:ext uri="{FF2B5EF4-FFF2-40B4-BE49-F238E27FC236}">
                <a16:creationId xmlns:a16="http://schemas.microsoft.com/office/drawing/2014/main" id="{94944E69-6313-44F5-B8E7-DB60896D00DD}"/>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2719305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CB4F-541E-4C6D-AB4A-20BF74245EA0}"/>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0E6FAD3E-B3F9-4E6C-8570-64030BDCECD7}"/>
              </a:ext>
            </a:extLst>
          </p:cNvPr>
          <p:cNvGraphicFramePr>
            <a:graphicFrameLocks noGrp="1"/>
          </p:cNvGraphicFramePr>
          <p:nvPr>
            <p:ph type="tbl" sz="quarter" idx="13"/>
            <p:extLst>
              <p:ext uri="{D42A27DB-BD31-4B8C-83A1-F6EECF244321}">
                <p14:modId xmlns:p14="http://schemas.microsoft.com/office/powerpoint/2010/main" val="422253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0173892"/>
                    </a:ext>
                  </a:extLst>
                </a:gridCol>
                <a:gridCol w="822960">
                  <a:extLst>
                    <a:ext uri="{9D8B030D-6E8A-4147-A177-3AD203B41FA5}">
                      <a16:colId xmlns:a16="http://schemas.microsoft.com/office/drawing/2014/main" val="1617461316"/>
                    </a:ext>
                  </a:extLst>
                </a:gridCol>
                <a:gridCol w="822960">
                  <a:extLst>
                    <a:ext uri="{9D8B030D-6E8A-4147-A177-3AD203B41FA5}">
                      <a16:colId xmlns:a16="http://schemas.microsoft.com/office/drawing/2014/main" val="640145957"/>
                    </a:ext>
                  </a:extLst>
                </a:gridCol>
                <a:gridCol w="822960">
                  <a:extLst>
                    <a:ext uri="{9D8B030D-6E8A-4147-A177-3AD203B41FA5}">
                      <a16:colId xmlns:a16="http://schemas.microsoft.com/office/drawing/2014/main" val="3044601416"/>
                    </a:ext>
                  </a:extLst>
                </a:gridCol>
                <a:gridCol w="822960">
                  <a:extLst>
                    <a:ext uri="{9D8B030D-6E8A-4147-A177-3AD203B41FA5}">
                      <a16:colId xmlns:a16="http://schemas.microsoft.com/office/drawing/2014/main" val="3163278848"/>
                    </a:ext>
                  </a:extLst>
                </a:gridCol>
                <a:gridCol w="822960">
                  <a:extLst>
                    <a:ext uri="{9D8B030D-6E8A-4147-A177-3AD203B41FA5}">
                      <a16:colId xmlns:a16="http://schemas.microsoft.com/office/drawing/2014/main" val="181827809"/>
                    </a:ext>
                  </a:extLst>
                </a:gridCol>
                <a:gridCol w="822960">
                  <a:extLst>
                    <a:ext uri="{9D8B030D-6E8A-4147-A177-3AD203B41FA5}">
                      <a16:colId xmlns:a16="http://schemas.microsoft.com/office/drawing/2014/main" val="1476313891"/>
                    </a:ext>
                  </a:extLst>
                </a:gridCol>
                <a:gridCol w="822960">
                  <a:extLst>
                    <a:ext uri="{9D8B030D-6E8A-4147-A177-3AD203B41FA5}">
                      <a16:colId xmlns:a16="http://schemas.microsoft.com/office/drawing/2014/main" val="30792599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89810064"/>
                  </a:ext>
                </a:extLst>
              </a:tr>
              <a:tr h="370840">
                <a:tc>
                  <a:txBody>
                    <a:bodyPr/>
                    <a:lstStyle/>
                    <a:p>
                      <a:r>
                        <a:rPr lang="de-DE" sz="1000" b="1"/>
                        <a:t>Extra 3 - 2017-12-22 13:58:00</a:t>
                      </a:r>
                      <a:r>
                        <a:rPr lang="de-DE" sz="1000"/>
                        <a:t>
Unsere Besten 2017:
Alexa, hast Du schon alle Weihnachtsgeschenke besorgt?</a:t>
                      </a:r>
                      <a:endParaRPr lang="en-US" sz="1000"/>
                    </a:p>
                  </a:txBody>
                  <a:tcPr/>
                </a:tc>
                <a:tc>
                  <a:txBody>
                    <a:bodyPr/>
                    <a:lstStyle/>
                    <a:p>
                      <a:r>
                        <a:rPr lang="en-US" sz="1000"/>
                        <a:t>29677</a:t>
                      </a:r>
                    </a:p>
                  </a:txBody>
                  <a:tcPr/>
                </a:tc>
                <a:tc>
                  <a:txBody>
                    <a:bodyPr/>
                    <a:lstStyle/>
                    <a:p>
                      <a:r>
                        <a:rPr lang="en-US" sz="1000"/>
                        <a:t>9559</a:t>
                      </a:r>
                    </a:p>
                  </a:txBody>
                  <a:tcPr/>
                </a:tc>
                <a:tc>
                  <a:txBody>
                    <a:bodyPr/>
                    <a:lstStyle/>
                    <a:p>
                      <a:r>
                        <a:rPr lang="en-US" sz="1000"/>
                        <a:t>8118</a:t>
                      </a:r>
                    </a:p>
                  </a:txBody>
                  <a:tcPr/>
                </a:tc>
                <a:tc>
                  <a:txBody>
                    <a:bodyPr/>
                    <a:lstStyle/>
                    <a:p>
                      <a:r>
                        <a:rPr lang="en-US" sz="1000"/>
                        <a:t>47354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12440724"/>
                  </a:ext>
                </a:extLst>
              </a:tr>
              <a:tr h="370840">
                <a:tc>
                  <a:txBody>
                    <a:bodyPr/>
                    <a:lstStyle/>
                    <a:p>
                      <a:r>
                        <a:rPr lang="de-DE" sz="1000" b="1"/>
                        <a:t>Extra 3 - 2017-12-18 13:14:53</a:t>
                      </a:r>
                      <a:r>
                        <a:rPr lang="de-DE" sz="1000"/>
                        <a:t>
Der Drink zur Weihnachtszeit!</a:t>
                      </a:r>
                      <a:endParaRPr lang="en-US" sz="1000"/>
                    </a:p>
                  </a:txBody>
                  <a:tcPr/>
                </a:tc>
                <a:tc>
                  <a:txBody>
                    <a:bodyPr/>
                    <a:lstStyle/>
                    <a:p>
                      <a:r>
                        <a:rPr lang="en-US" sz="1000"/>
                        <a:t>11576</a:t>
                      </a:r>
                    </a:p>
                  </a:txBody>
                  <a:tcPr/>
                </a:tc>
                <a:tc>
                  <a:txBody>
                    <a:bodyPr/>
                    <a:lstStyle/>
                    <a:p>
                      <a:r>
                        <a:rPr lang="en-US" sz="1000"/>
                        <a:t>9839</a:t>
                      </a:r>
                    </a:p>
                  </a:txBody>
                  <a:tcPr/>
                </a:tc>
                <a:tc>
                  <a:txBody>
                    <a:bodyPr/>
                    <a:lstStyle/>
                    <a:p>
                      <a:r>
                        <a:rPr lang="en-US" sz="1000"/>
                        <a:t>681</a:t>
                      </a:r>
                    </a:p>
                  </a:txBody>
                  <a:tcPr/>
                </a:tc>
                <a:tc>
                  <a:txBody>
                    <a:bodyPr/>
                    <a:lstStyle/>
                    <a:p>
                      <a:r>
                        <a:rPr lang="en-US" sz="1000"/>
                        <a:t>22096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16757743"/>
                  </a:ext>
                </a:extLst>
              </a:tr>
              <a:tr h="370840">
                <a:tc>
                  <a:txBody>
                    <a:bodyPr/>
                    <a:lstStyle/>
                    <a:p>
                      <a:r>
                        <a:rPr lang="de-DE" sz="1000" b="1"/>
                        <a:t>NDR Fernsehen - 2017-12-28 12:30:00</a:t>
                      </a:r>
                      <a:r>
                        <a:rPr lang="de-DE" sz="1000"/>
                        <a:t>
Danach haben sie nach dem Linken geschaut.</a:t>
                      </a:r>
                      <a:endParaRPr lang="en-US" sz="1000"/>
                    </a:p>
                  </a:txBody>
                  <a:tcPr/>
                </a:tc>
                <a:tc>
                  <a:txBody>
                    <a:bodyPr/>
                    <a:lstStyle/>
                    <a:p>
                      <a:r>
                        <a:rPr lang="en-US" sz="1000"/>
                        <a:t>11009</a:t>
                      </a:r>
                    </a:p>
                  </a:txBody>
                  <a:tcPr/>
                </a:tc>
                <a:tc>
                  <a:txBody>
                    <a:bodyPr/>
                    <a:lstStyle/>
                    <a:p>
                      <a:r>
                        <a:rPr lang="en-US" sz="1000"/>
                        <a:t>6279</a:t>
                      </a:r>
                    </a:p>
                  </a:txBody>
                  <a:tcPr/>
                </a:tc>
                <a:tc>
                  <a:txBody>
                    <a:bodyPr/>
                    <a:lstStyle/>
                    <a:p>
                      <a:r>
                        <a:rPr lang="en-US" sz="1000"/>
                        <a:t>1033</a:t>
                      </a:r>
                    </a:p>
                  </a:txBody>
                  <a:tcPr/>
                </a:tc>
                <a:tc>
                  <a:txBody>
                    <a:bodyPr/>
                    <a:lstStyle/>
                    <a:p>
                      <a:r>
                        <a:rPr lang="en-US" sz="1000"/>
                        <a:t>18321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5561463"/>
                  </a:ext>
                </a:extLst>
              </a:tr>
              <a:tr h="370840">
                <a:tc>
                  <a:txBody>
                    <a:bodyPr/>
                    <a:lstStyle/>
                    <a:p>
                      <a:r>
                        <a:rPr lang="de-DE" sz="1000" b="1"/>
                        <a:t>Extra 3 - 2017-12-06 13:22:45</a:t>
                      </a:r>
                      <a:r>
                        <a:rPr lang="de-DE" sz="1000"/>
                        <a:t>
Zu Weihnachten wünschen wir uns ein einfacheres Steuerrecht.</a:t>
                      </a:r>
                      <a:endParaRPr lang="en-US" sz="1000"/>
                    </a:p>
                  </a:txBody>
                  <a:tcPr/>
                </a:tc>
                <a:tc>
                  <a:txBody>
                    <a:bodyPr/>
                    <a:lstStyle/>
                    <a:p>
                      <a:r>
                        <a:rPr lang="en-US" sz="1000"/>
                        <a:t>10580</a:t>
                      </a:r>
                    </a:p>
                  </a:txBody>
                  <a:tcPr/>
                </a:tc>
                <a:tc>
                  <a:txBody>
                    <a:bodyPr/>
                    <a:lstStyle/>
                    <a:p>
                      <a:r>
                        <a:rPr lang="en-US" sz="1000"/>
                        <a:t>5031</a:t>
                      </a:r>
                    </a:p>
                  </a:txBody>
                  <a:tcPr/>
                </a:tc>
                <a:tc>
                  <a:txBody>
                    <a:bodyPr/>
                    <a:lstStyle/>
                    <a:p>
                      <a:r>
                        <a:rPr lang="en-US" sz="1000"/>
                        <a:t>6487</a:t>
                      </a:r>
                    </a:p>
                  </a:txBody>
                  <a:tcPr/>
                </a:tc>
                <a:tc>
                  <a:txBody>
                    <a:bodyPr/>
                    <a:lstStyle/>
                    <a:p>
                      <a:r>
                        <a:rPr lang="en-US" sz="1000"/>
                        <a:t>22098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28715667"/>
                  </a:ext>
                </a:extLst>
              </a:tr>
              <a:tr h="370840">
                <a:tc>
                  <a:txBody>
                    <a:bodyPr/>
                    <a:lstStyle/>
                    <a:p>
                      <a:r>
                        <a:rPr lang="de-DE" sz="1000" b="1"/>
                        <a:t>Extra 3 - 2017-12-11 12:04:28</a:t>
                      </a:r>
                      <a:r>
                        <a:rPr lang="de-DE" sz="1000"/>
                        <a:t>
Es schneit! Im Dezember!!!! Wir freuen uns schon auf die Sondersendungen.</a:t>
                      </a:r>
                      <a:endParaRPr lang="en-US" sz="1000"/>
                    </a:p>
                  </a:txBody>
                  <a:tcPr/>
                </a:tc>
                <a:tc>
                  <a:txBody>
                    <a:bodyPr/>
                    <a:lstStyle/>
                    <a:p>
                      <a:r>
                        <a:rPr lang="en-US" sz="1000"/>
                        <a:t>9983</a:t>
                      </a:r>
                    </a:p>
                  </a:txBody>
                  <a:tcPr/>
                </a:tc>
                <a:tc>
                  <a:txBody>
                    <a:bodyPr/>
                    <a:lstStyle/>
                    <a:p>
                      <a:r>
                        <a:rPr lang="en-US" sz="1000"/>
                        <a:t>6058</a:t>
                      </a:r>
                    </a:p>
                  </a:txBody>
                  <a:tcPr/>
                </a:tc>
                <a:tc>
                  <a:txBody>
                    <a:bodyPr/>
                    <a:lstStyle/>
                    <a:p>
                      <a:r>
                        <a:rPr lang="en-US" sz="1000"/>
                        <a:t>1875</a:t>
                      </a:r>
                    </a:p>
                  </a:txBody>
                  <a:tcPr/>
                </a:tc>
                <a:tc>
                  <a:txBody>
                    <a:bodyPr/>
                    <a:lstStyle/>
                    <a:p>
                      <a:r>
                        <a:rPr lang="en-US" sz="1000"/>
                        <a:t>17916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75280448"/>
                  </a:ext>
                </a:extLst>
              </a:tr>
            </a:tbl>
          </a:graphicData>
        </a:graphic>
      </p:graphicFrame>
      <p:sp>
        <p:nvSpPr>
          <p:cNvPr id="4" name="Text Placeholder 3">
            <a:extLst>
              <a:ext uri="{FF2B5EF4-FFF2-40B4-BE49-F238E27FC236}">
                <a16:creationId xmlns:a16="http://schemas.microsoft.com/office/drawing/2014/main" id="{3BD907CD-D198-456A-A43E-14CF1919EA4A}"/>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470955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49C19-9E91-46DB-AD2B-023EEED3485B}"/>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314506AB-B308-42D7-B385-A5581B84533D}"/>
              </a:ext>
            </a:extLst>
          </p:cNvPr>
          <p:cNvGraphicFramePr>
            <a:graphicFrameLocks noGrp="1"/>
          </p:cNvGraphicFramePr>
          <p:nvPr>
            <p:ph type="tbl" sz="quarter" idx="13"/>
            <p:extLst>
              <p:ext uri="{D42A27DB-BD31-4B8C-83A1-F6EECF244321}">
                <p14:modId xmlns:p14="http://schemas.microsoft.com/office/powerpoint/2010/main" val="21962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7495582"/>
                    </a:ext>
                  </a:extLst>
                </a:gridCol>
                <a:gridCol w="822960">
                  <a:extLst>
                    <a:ext uri="{9D8B030D-6E8A-4147-A177-3AD203B41FA5}">
                      <a16:colId xmlns:a16="http://schemas.microsoft.com/office/drawing/2014/main" val="2637410256"/>
                    </a:ext>
                  </a:extLst>
                </a:gridCol>
                <a:gridCol w="822960">
                  <a:extLst>
                    <a:ext uri="{9D8B030D-6E8A-4147-A177-3AD203B41FA5}">
                      <a16:colId xmlns:a16="http://schemas.microsoft.com/office/drawing/2014/main" val="1644553520"/>
                    </a:ext>
                  </a:extLst>
                </a:gridCol>
                <a:gridCol w="822960">
                  <a:extLst>
                    <a:ext uri="{9D8B030D-6E8A-4147-A177-3AD203B41FA5}">
                      <a16:colId xmlns:a16="http://schemas.microsoft.com/office/drawing/2014/main" val="3597059337"/>
                    </a:ext>
                  </a:extLst>
                </a:gridCol>
                <a:gridCol w="822960">
                  <a:extLst>
                    <a:ext uri="{9D8B030D-6E8A-4147-A177-3AD203B41FA5}">
                      <a16:colId xmlns:a16="http://schemas.microsoft.com/office/drawing/2014/main" val="2313177860"/>
                    </a:ext>
                  </a:extLst>
                </a:gridCol>
                <a:gridCol w="822960">
                  <a:extLst>
                    <a:ext uri="{9D8B030D-6E8A-4147-A177-3AD203B41FA5}">
                      <a16:colId xmlns:a16="http://schemas.microsoft.com/office/drawing/2014/main" val="390590136"/>
                    </a:ext>
                  </a:extLst>
                </a:gridCol>
                <a:gridCol w="822960">
                  <a:extLst>
                    <a:ext uri="{9D8B030D-6E8A-4147-A177-3AD203B41FA5}">
                      <a16:colId xmlns:a16="http://schemas.microsoft.com/office/drawing/2014/main" val="1076241960"/>
                    </a:ext>
                  </a:extLst>
                </a:gridCol>
                <a:gridCol w="822960">
                  <a:extLst>
                    <a:ext uri="{9D8B030D-6E8A-4147-A177-3AD203B41FA5}">
                      <a16:colId xmlns:a16="http://schemas.microsoft.com/office/drawing/2014/main" val="1415747753"/>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49216943"/>
                  </a:ext>
                </a:extLst>
              </a:tr>
              <a:tr h="370840">
                <a:tc>
                  <a:txBody>
                    <a:bodyPr/>
                    <a:lstStyle/>
                    <a:p>
                      <a:r>
                        <a:rPr lang="de-DE" sz="1000" b="1"/>
                        <a:t>N-JOY - 2017-12-26 18:05:00</a:t>
                      </a:r>
                      <a:r>
                        <a:rPr lang="de-DE" sz="1000"/>
                        <a:t>
Auch auf dem Heimweg nach Weihnachten - welcher Beifahrer nervt euch besonders? 🚗😤</a:t>
                      </a:r>
                      <a:endParaRPr lang="en-US" sz="1000"/>
                    </a:p>
                  </a:txBody>
                  <a:tcPr/>
                </a:tc>
                <a:tc>
                  <a:txBody>
                    <a:bodyPr/>
                    <a:lstStyle/>
                    <a:p>
                      <a:r>
                        <a:rPr lang="en-US" sz="1000"/>
                        <a:t>12535</a:t>
                      </a:r>
                    </a:p>
                  </a:txBody>
                  <a:tcPr/>
                </a:tc>
                <a:tc>
                  <a:txBody>
                    <a:bodyPr/>
                    <a:lstStyle/>
                    <a:p>
                      <a:r>
                        <a:rPr lang="en-US" sz="1000"/>
                        <a:t>2666</a:t>
                      </a:r>
                    </a:p>
                  </a:txBody>
                  <a:tcPr/>
                </a:tc>
                <a:tc>
                  <a:txBody>
                    <a:bodyPr/>
                    <a:lstStyle/>
                    <a:p>
                      <a:r>
                        <a:rPr lang="en-US" sz="1000"/>
                        <a:t>293</a:t>
                      </a:r>
                    </a:p>
                  </a:txBody>
                  <a:tcPr/>
                </a:tc>
                <a:tc>
                  <a:txBody>
                    <a:bodyPr/>
                    <a:lstStyle/>
                    <a:p>
                      <a:r>
                        <a:rPr lang="en-US" sz="1000"/>
                        <a:t>15494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92529910"/>
                  </a:ext>
                </a:extLst>
              </a:tr>
              <a:tr h="370840">
                <a:tc>
                  <a:txBody>
                    <a:bodyPr/>
                    <a:lstStyle/>
                    <a:p>
                      <a:r>
                        <a:rPr lang="de-DE" sz="1000" b="1"/>
                        <a:t>Extra 3 - 2017-12-22 13:58:00</a:t>
                      </a:r>
                      <a:r>
                        <a:rPr lang="de-DE" sz="1000"/>
                        <a:t>
Unsere Besten 2017:
Alexa, hast Du schon alle Weihnachtsgeschenke besorgt?</a:t>
                      </a:r>
                      <a:endParaRPr lang="en-US" sz="1000"/>
                    </a:p>
                  </a:txBody>
                  <a:tcPr/>
                </a:tc>
                <a:tc>
                  <a:txBody>
                    <a:bodyPr/>
                    <a:lstStyle/>
                    <a:p>
                      <a:r>
                        <a:rPr lang="en-US" sz="1000"/>
                        <a:t>8118</a:t>
                      </a:r>
                    </a:p>
                  </a:txBody>
                  <a:tcPr/>
                </a:tc>
                <a:tc>
                  <a:txBody>
                    <a:bodyPr/>
                    <a:lstStyle/>
                    <a:p>
                      <a:r>
                        <a:rPr lang="en-US" sz="1000"/>
                        <a:t>9559</a:t>
                      </a:r>
                    </a:p>
                  </a:txBody>
                  <a:tcPr/>
                </a:tc>
                <a:tc>
                  <a:txBody>
                    <a:bodyPr/>
                    <a:lstStyle/>
                    <a:p>
                      <a:r>
                        <a:rPr lang="en-US" sz="1000"/>
                        <a:t>29677</a:t>
                      </a:r>
                    </a:p>
                  </a:txBody>
                  <a:tcPr/>
                </a:tc>
                <a:tc>
                  <a:txBody>
                    <a:bodyPr/>
                    <a:lstStyle/>
                    <a:p>
                      <a:r>
                        <a:rPr lang="en-US" sz="1000"/>
                        <a:t>47354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65943711"/>
                  </a:ext>
                </a:extLst>
              </a:tr>
              <a:tr h="370840">
                <a:tc>
                  <a:txBody>
                    <a:bodyPr/>
                    <a:lstStyle/>
                    <a:p>
                      <a:r>
                        <a:rPr lang="de-DE" sz="1000" b="1"/>
                        <a:t>Extra 3 - 2017-12-06 13:22:45</a:t>
                      </a:r>
                      <a:r>
                        <a:rPr lang="de-DE" sz="1000"/>
                        <a:t>
Zu Weihnachten wünschen wir uns ein einfacheres Steuerrecht.</a:t>
                      </a:r>
                      <a:endParaRPr lang="en-US" sz="1000"/>
                    </a:p>
                  </a:txBody>
                  <a:tcPr/>
                </a:tc>
                <a:tc>
                  <a:txBody>
                    <a:bodyPr/>
                    <a:lstStyle/>
                    <a:p>
                      <a:r>
                        <a:rPr lang="en-US" sz="1000"/>
                        <a:t>6487</a:t>
                      </a:r>
                    </a:p>
                  </a:txBody>
                  <a:tcPr/>
                </a:tc>
                <a:tc>
                  <a:txBody>
                    <a:bodyPr/>
                    <a:lstStyle/>
                    <a:p>
                      <a:r>
                        <a:rPr lang="en-US" sz="1000"/>
                        <a:t>5031</a:t>
                      </a:r>
                    </a:p>
                  </a:txBody>
                  <a:tcPr/>
                </a:tc>
                <a:tc>
                  <a:txBody>
                    <a:bodyPr/>
                    <a:lstStyle/>
                    <a:p>
                      <a:r>
                        <a:rPr lang="en-US" sz="1000"/>
                        <a:t>10580</a:t>
                      </a:r>
                    </a:p>
                  </a:txBody>
                  <a:tcPr/>
                </a:tc>
                <a:tc>
                  <a:txBody>
                    <a:bodyPr/>
                    <a:lstStyle/>
                    <a:p>
                      <a:r>
                        <a:rPr lang="en-US" sz="1000"/>
                        <a:t>22098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16345633"/>
                  </a:ext>
                </a:extLst>
              </a:tr>
              <a:tr h="370840">
                <a:tc>
                  <a:txBody>
                    <a:bodyPr/>
                    <a:lstStyle/>
                    <a:p>
                      <a:r>
                        <a:rPr lang="de-DE" sz="1000" b="1"/>
                        <a:t>Extra 3 - 2017-12-13 11:36:29</a:t>
                      </a:r>
                      <a:r>
                        <a:rPr lang="de-DE" sz="1000"/>
                        <a:t>
Hast Du auch Freunde, die dir ständig von ihrem neuen Küchengerät vorschwärmen? Wünsch dir auch so ein Teil zu Weihnachten! Dann machst du das bald auch.</a:t>
                      </a:r>
                      <a:endParaRPr lang="en-US" sz="1000"/>
                    </a:p>
                  </a:txBody>
                  <a:tcPr/>
                </a:tc>
                <a:tc>
                  <a:txBody>
                    <a:bodyPr/>
                    <a:lstStyle/>
                    <a:p>
                      <a:r>
                        <a:rPr lang="en-US" sz="1000"/>
                        <a:t>6157</a:t>
                      </a:r>
                    </a:p>
                  </a:txBody>
                  <a:tcPr/>
                </a:tc>
                <a:tc>
                  <a:txBody>
                    <a:bodyPr/>
                    <a:lstStyle/>
                    <a:p>
                      <a:r>
                        <a:rPr lang="en-US" sz="1000"/>
                        <a:t>3028</a:t>
                      </a:r>
                    </a:p>
                  </a:txBody>
                  <a:tcPr/>
                </a:tc>
                <a:tc>
                  <a:txBody>
                    <a:bodyPr/>
                    <a:lstStyle/>
                    <a:p>
                      <a:r>
                        <a:rPr lang="en-US" sz="1000"/>
                        <a:t>2608</a:t>
                      </a:r>
                    </a:p>
                  </a:txBody>
                  <a:tcPr/>
                </a:tc>
                <a:tc>
                  <a:txBody>
                    <a:bodyPr/>
                    <a:lstStyle/>
                    <a:p>
                      <a:r>
                        <a:rPr lang="en-US" sz="1000"/>
                        <a:t>11793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1656356"/>
                  </a:ext>
                </a:extLst>
              </a:tr>
              <a:tr h="370840">
                <a:tc>
                  <a:txBody>
                    <a:bodyPr/>
                    <a:lstStyle/>
                    <a:p>
                      <a:r>
                        <a:rPr lang="de-DE" sz="1000" b="1"/>
                        <a:t>Extra 3 - 2017-12-18 19:00:00</a:t>
                      </a:r>
                      <a:r>
                        <a:rPr lang="de-DE" sz="1000"/>
                        <a:t>
Netflix zerstört die Liebe. Nie zuvor waren Beziehungen gefährdeter als im Serien-Zeitalter.
Ein wunderschöner Clip vom Bohemian Browser Ballett.</a:t>
                      </a:r>
                      <a:endParaRPr lang="en-US" sz="1000"/>
                    </a:p>
                  </a:txBody>
                  <a:tcPr/>
                </a:tc>
                <a:tc>
                  <a:txBody>
                    <a:bodyPr/>
                    <a:lstStyle/>
                    <a:p>
                      <a:r>
                        <a:rPr lang="en-US" sz="1000"/>
                        <a:t>3057</a:t>
                      </a:r>
                    </a:p>
                  </a:txBody>
                  <a:tcPr/>
                </a:tc>
                <a:tc>
                  <a:txBody>
                    <a:bodyPr/>
                    <a:lstStyle/>
                    <a:p>
                      <a:r>
                        <a:rPr lang="en-US" sz="1000"/>
                        <a:t>2650</a:t>
                      </a:r>
                    </a:p>
                  </a:txBody>
                  <a:tcPr/>
                </a:tc>
                <a:tc>
                  <a:txBody>
                    <a:bodyPr/>
                    <a:lstStyle/>
                    <a:p>
                      <a:r>
                        <a:rPr lang="en-US" sz="1000"/>
                        <a:t>908</a:t>
                      </a:r>
                    </a:p>
                  </a:txBody>
                  <a:tcPr/>
                </a:tc>
                <a:tc>
                  <a:txBody>
                    <a:bodyPr/>
                    <a:lstStyle/>
                    <a:p>
                      <a:r>
                        <a:rPr lang="en-US" sz="1000"/>
                        <a:t>6615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694718"/>
                  </a:ext>
                </a:extLst>
              </a:tr>
            </a:tbl>
          </a:graphicData>
        </a:graphic>
      </p:graphicFrame>
      <p:sp>
        <p:nvSpPr>
          <p:cNvPr id="4" name="Text Placeholder 3">
            <a:extLst>
              <a:ext uri="{FF2B5EF4-FFF2-40B4-BE49-F238E27FC236}">
                <a16:creationId xmlns:a16="http://schemas.microsoft.com/office/drawing/2014/main" id="{8C91794E-8B35-4305-9A62-805D247EC0BA}"/>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231978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197A-0D47-47B6-9AAB-18F694783861}"/>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7E15F8F2-8EB4-42C8-ABC8-E605DC389036}"/>
              </a:ext>
            </a:extLst>
          </p:cNvPr>
          <p:cNvGraphicFramePr>
            <a:graphicFrameLocks noGrp="1"/>
          </p:cNvGraphicFramePr>
          <p:nvPr>
            <p:ph type="tbl" sz="quarter" idx="13"/>
            <p:extLst>
              <p:ext uri="{D42A27DB-BD31-4B8C-83A1-F6EECF244321}">
                <p14:modId xmlns:p14="http://schemas.microsoft.com/office/powerpoint/2010/main" val="2135535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8102437"/>
                    </a:ext>
                  </a:extLst>
                </a:gridCol>
                <a:gridCol w="822960">
                  <a:extLst>
                    <a:ext uri="{9D8B030D-6E8A-4147-A177-3AD203B41FA5}">
                      <a16:colId xmlns:a16="http://schemas.microsoft.com/office/drawing/2014/main" val="1353020917"/>
                    </a:ext>
                  </a:extLst>
                </a:gridCol>
                <a:gridCol w="822960">
                  <a:extLst>
                    <a:ext uri="{9D8B030D-6E8A-4147-A177-3AD203B41FA5}">
                      <a16:colId xmlns:a16="http://schemas.microsoft.com/office/drawing/2014/main" val="1200783090"/>
                    </a:ext>
                  </a:extLst>
                </a:gridCol>
                <a:gridCol w="822960">
                  <a:extLst>
                    <a:ext uri="{9D8B030D-6E8A-4147-A177-3AD203B41FA5}">
                      <a16:colId xmlns:a16="http://schemas.microsoft.com/office/drawing/2014/main" val="845392664"/>
                    </a:ext>
                  </a:extLst>
                </a:gridCol>
                <a:gridCol w="822960">
                  <a:extLst>
                    <a:ext uri="{9D8B030D-6E8A-4147-A177-3AD203B41FA5}">
                      <a16:colId xmlns:a16="http://schemas.microsoft.com/office/drawing/2014/main" val="339587460"/>
                    </a:ext>
                  </a:extLst>
                </a:gridCol>
                <a:gridCol w="822960">
                  <a:extLst>
                    <a:ext uri="{9D8B030D-6E8A-4147-A177-3AD203B41FA5}">
                      <a16:colId xmlns:a16="http://schemas.microsoft.com/office/drawing/2014/main" val="3895189671"/>
                    </a:ext>
                  </a:extLst>
                </a:gridCol>
                <a:gridCol w="822960">
                  <a:extLst>
                    <a:ext uri="{9D8B030D-6E8A-4147-A177-3AD203B41FA5}">
                      <a16:colId xmlns:a16="http://schemas.microsoft.com/office/drawing/2014/main" val="3558011409"/>
                    </a:ext>
                  </a:extLst>
                </a:gridCol>
                <a:gridCol w="822960">
                  <a:extLst>
                    <a:ext uri="{9D8B030D-6E8A-4147-A177-3AD203B41FA5}">
                      <a16:colId xmlns:a16="http://schemas.microsoft.com/office/drawing/2014/main" val="803418509"/>
                    </a:ext>
                  </a:extLst>
                </a:gridCol>
                <a:gridCol w="822960">
                  <a:extLst>
                    <a:ext uri="{9D8B030D-6E8A-4147-A177-3AD203B41FA5}">
                      <a16:colId xmlns:a16="http://schemas.microsoft.com/office/drawing/2014/main" val="1791940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0495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Hamburg - 2017-12-06 21:54:18</a:t>
                      </a:r>
                      <a:r>
                        <a:rPr kumimoji="0" lang="de-DE" sz="1000" b="0" i="0" u="none" strike="noStrike" kern="1200" cap="none" spc="0" normalizeH="0" baseline="0" noProof="0">
                          <a:ln>
                            <a:noFill/>
                          </a:ln>
                          <a:solidFill>
                            <a:prstClr val="black"/>
                          </a:solidFill>
                          <a:effectLst/>
                          <a:uLnTx/>
                          <a:uFillTx/>
                          <a:latin typeface="+mn-lt"/>
                          <a:ea typeface="+mn-ea"/>
                          <a:cs typeface="+mn-cs"/>
                        </a:rPr>
                        <a:t>
Eine Frau und ein Mann sind tot in einem Wohnwagen auf einem Campingplatz im Süden Hamburgs gefunden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884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- 2017-12-23 13:19:42</a:t>
                      </a:r>
                      <a:r>
                        <a:rPr kumimoji="0" lang="de-DE" sz="1000" b="0" i="0" u="none" strike="noStrike" kern="1200" cap="none" spc="0" normalizeH="0" baseline="0" noProof="0">
                          <a:ln>
                            <a:noFill/>
                          </a:ln>
                          <a:solidFill>
                            <a:prstClr val="black"/>
                          </a:solidFill>
                          <a:effectLst/>
                          <a:uLnTx/>
                          <a:uFillTx/>
                          <a:latin typeface="+mn-lt"/>
                          <a:ea typeface="+mn-ea"/>
                          <a:cs typeface="+mn-cs"/>
                        </a:rPr>
                        <a:t>
Kein 96-Weihnachtsgeschenk für Werder.
SV Werder Bremen Hannover 96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118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Radiophilharmonie - 2017-12-28 15:51:01</a:t>
                      </a:r>
                      <a:r>
                        <a:rPr kumimoji="0" lang="de-DE" sz="1000" b="0" i="0" u="none" strike="noStrike" kern="1200" cap="none" spc="0" normalizeH="0" baseline="0" noProof="0">
                          <a:ln>
                            <a:noFill/>
                          </a:ln>
                          <a:solidFill>
                            <a:prstClr val="black"/>
                          </a:solidFill>
                          <a:effectLst/>
                          <a:uLnTx/>
                          <a:uFillTx/>
                          <a:latin typeface="+mn-lt"/>
                          <a:ea typeface="+mn-ea"/>
                          <a:cs typeface="+mn-cs"/>
                        </a:rPr>
                        <a:t>
Wir begrüßen ein paar neue Gesichter in der Joseph Joachim Akademie!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2576209"/>
                  </a:ext>
                </a:extLst>
              </a:tr>
            </a:tbl>
          </a:graphicData>
        </a:graphic>
      </p:graphicFrame>
      <p:sp>
        <p:nvSpPr>
          <p:cNvPr id="4" name="Text Placeholder 3">
            <a:extLst>
              <a:ext uri="{FF2B5EF4-FFF2-40B4-BE49-F238E27FC236}">
                <a16:creationId xmlns:a16="http://schemas.microsoft.com/office/drawing/2014/main" id="{E3D895C2-6408-4BC2-AC85-51591341D40F}"/>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56173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118ED-047B-4702-904A-88D8BDF0681B}"/>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36458F76-FFB3-4EB3-A829-E02CA97142FE}"/>
              </a:ext>
            </a:extLst>
          </p:cNvPr>
          <p:cNvGraphicFramePr>
            <a:graphicFrameLocks noGrp="1"/>
          </p:cNvGraphicFramePr>
          <p:nvPr>
            <p:ph type="tbl" sz="quarter" idx="13"/>
            <p:extLst>
              <p:ext uri="{D42A27DB-BD31-4B8C-83A1-F6EECF244321}">
                <p14:modId xmlns:p14="http://schemas.microsoft.com/office/powerpoint/2010/main" val="245872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3109024"/>
                    </a:ext>
                  </a:extLst>
                </a:gridCol>
                <a:gridCol w="822960">
                  <a:extLst>
                    <a:ext uri="{9D8B030D-6E8A-4147-A177-3AD203B41FA5}">
                      <a16:colId xmlns:a16="http://schemas.microsoft.com/office/drawing/2014/main" val="85100184"/>
                    </a:ext>
                  </a:extLst>
                </a:gridCol>
                <a:gridCol w="822960">
                  <a:extLst>
                    <a:ext uri="{9D8B030D-6E8A-4147-A177-3AD203B41FA5}">
                      <a16:colId xmlns:a16="http://schemas.microsoft.com/office/drawing/2014/main" val="3936517777"/>
                    </a:ext>
                  </a:extLst>
                </a:gridCol>
                <a:gridCol w="822960">
                  <a:extLst>
                    <a:ext uri="{9D8B030D-6E8A-4147-A177-3AD203B41FA5}">
                      <a16:colId xmlns:a16="http://schemas.microsoft.com/office/drawing/2014/main" val="1179936288"/>
                    </a:ext>
                  </a:extLst>
                </a:gridCol>
                <a:gridCol w="822960">
                  <a:extLst>
                    <a:ext uri="{9D8B030D-6E8A-4147-A177-3AD203B41FA5}">
                      <a16:colId xmlns:a16="http://schemas.microsoft.com/office/drawing/2014/main" val="221708408"/>
                    </a:ext>
                  </a:extLst>
                </a:gridCol>
                <a:gridCol w="822960">
                  <a:extLst>
                    <a:ext uri="{9D8B030D-6E8A-4147-A177-3AD203B41FA5}">
                      <a16:colId xmlns:a16="http://schemas.microsoft.com/office/drawing/2014/main" val="978643432"/>
                    </a:ext>
                  </a:extLst>
                </a:gridCol>
                <a:gridCol w="822960">
                  <a:extLst>
                    <a:ext uri="{9D8B030D-6E8A-4147-A177-3AD203B41FA5}">
                      <a16:colId xmlns:a16="http://schemas.microsoft.com/office/drawing/2014/main" val="3878154105"/>
                    </a:ext>
                  </a:extLst>
                </a:gridCol>
                <a:gridCol w="822960">
                  <a:extLst>
                    <a:ext uri="{9D8B030D-6E8A-4147-A177-3AD203B41FA5}">
                      <a16:colId xmlns:a16="http://schemas.microsoft.com/office/drawing/2014/main" val="84125512"/>
                    </a:ext>
                  </a:extLst>
                </a:gridCol>
                <a:gridCol w="822960">
                  <a:extLst>
                    <a:ext uri="{9D8B030D-6E8A-4147-A177-3AD203B41FA5}">
                      <a16:colId xmlns:a16="http://schemas.microsoft.com/office/drawing/2014/main" val="3367402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591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Niedersachsen - 2017-12-09 17:41:26</a:t>
                      </a:r>
                      <a:r>
                        <a:rPr kumimoji="0" lang="de-DE" sz="1000" b="0" i="0" u="none" strike="noStrike" kern="1200" cap="none" spc="0" normalizeH="0" baseline="0" noProof="0">
                          <a:ln>
                            <a:noFill/>
                          </a:ln>
                          <a:solidFill>
                            <a:prstClr val="black"/>
                          </a:solidFill>
                          <a:effectLst/>
                          <a:uLnTx/>
                          <a:uFillTx/>
                          <a:latin typeface="+mn-lt"/>
                          <a:ea typeface="+mn-ea"/>
                          <a:cs typeface="+mn-cs"/>
                        </a:rPr>
                        <a:t>
UPDATE: Der Pilot, der seit Freitag vermisst wurde, hat den Absturz nicht überlebt.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724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 - 2018-01-03 14:14:46</a:t>
                      </a:r>
                      <a:r>
                        <a:rPr kumimoji="0" lang="de-DE" sz="1000" b="0" i="0" u="none" strike="noStrike" kern="1200" cap="none" spc="0" normalizeH="0" baseline="0" noProof="0">
                          <a:ln>
                            <a:noFill/>
                          </a:ln>
                          <a:solidFill>
                            <a:prstClr val="black"/>
                          </a:solidFill>
                          <a:effectLst/>
                          <a:uLnTx/>
                          <a:uFillTx/>
                          <a:latin typeface="+mn-lt"/>
                          <a:ea typeface="+mn-ea"/>
                          <a:cs typeface="+mn-cs"/>
                        </a:rPr>
                        <a:t>
Oder wusstet ihr, wofür das Loch im Kugelschreiber-Deckel gut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1039965"/>
                  </a:ext>
                </a:extLst>
              </a:tr>
            </a:tbl>
          </a:graphicData>
        </a:graphic>
      </p:graphicFrame>
      <p:sp>
        <p:nvSpPr>
          <p:cNvPr id="4" name="Text Placeholder 3">
            <a:extLst>
              <a:ext uri="{FF2B5EF4-FFF2-40B4-BE49-F238E27FC236}">
                <a16:creationId xmlns:a16="http://schemas.microsoft.com/office/drawing/2014/main" id="{D543CE31-AB6D-46C6-A1D9-8AFE72D19E10}"/>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367632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91A5-3DDA-4292-9C66-9A2E40FFF50A}"/>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BB0793C6-073F-4AA9-BC7B-F3DB3553FFB6}"/>
              </a:ext>
            </a:extLst>
          </p:cNvPr>
          <p:cNvGraphicFramePr>
            <a:graphicFrameLocks noGrp="1"/>
          </p:cNvGraphicFramePr>
          <p:nvPr>
            <p:ph type="tbl" sz="quarter" idx="13"/>
            <p:extLst>
              <p:ext uri="{D42A27DB-BD31-4B8C-83A1-F6EECF244321}">
                <p14:modId xmlns:p14="http://schemas.microsoft.com/office/powerpoint/2010/main" val="2544588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5527272"/>
                    </a:ext>
                  </a:extLst>
                </a:gridCol>
                <a:gridCol w="822960">
                  <a:extLst>
                    <a:ext uri="{9D8B030D-6E8A-4147-A177-3AD203B41FA5}">
                      <a16:colId xmlns:a16="http://schemas.microsoft.com/office/drawing/2014/main" val="2946660812"/>
                    </a:ext>
                  </a:extLst>
                </a:gridCol>
                <a:gridCol w="822960">
                  <a:extLst>
                    <a:ext uri="{9D8B030D-6E8A-4147-A177-3AD203B41FA5}">
                      <a16:colId xmlns:a16="http://schemas.microsoft.com/office/drawing/2014/main" val="3167669441"/>
                    </a:ext>
                  </a:extLst>
                </a:gridCol>
                <a:gridCol w="822960">
                  <a:extLst>
                    <a:ext uri="{9D8B030D-6E8A-4147-A177-3AD203B41FA5}">
                      <a16:colId xmlns:a16="http://schemas.microsoft.com/office/drawing/2014/main" val="7886931"/>
                    </a:ext>
                  </a:extLst>
                </a:gridCol>
                <a:gridCol w="822960">
                  <a:extLst>
                    <a:ext uri="{9D8B030D-6E8A-4147-A177-3AD203B41FA5}">
                      <a16:colId xmlns:a16="http://schemas.microsoft.com/office/drawing/2014/main" val="1225514959"/>
                    </a:ext>
                  </a:extLst>
                </a:gridCol>
                <a:gridCol w="822960">
                  <a:extLst>
                    <a:ext uri="{9D8B030D-6E8A-4147-A177-3AD203B41FA5}">
                      <a16:colId xmlns:a16="http://schemas.microsoft.com/office/drawing/2014/main" val="1619389047"/>
                    </a:ext>
                  </a:extLst>
                </a:gridCol>
                <a:gridCol w="822960">
                  <a:extLst>
                    <a:ext uri="{9D8B030D-6E8A-4147-A177-3AD203B41FA5}">
                      <a16:colId xmlns:a16="http://schemas.microsoft.com/office/drawing/2014/main" val="3268259583"/>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78314840"/>
                  </a:ext>
                </a:extLst>
              </a:tr>
              <a:tr h="370840">
                <a:tc>
                  <a:txBody>
                    <a:bodyPr/>
                    <a:lstStyle/>
                    <a:p>
                      <a:r>
                        <a:rPr lang="de-DE" sz="1000" b="1"/>
                        <a:t>Extra 3 - 2017-12-22 13:58:00</a:t>
                      </a:r>
                      <a:r>
                        <a:rPr lang="de-DE" sz="1000"/>
                        <a:t>
Unsere Besten 2017:
Alexa, hast Du schon alle Weihnachtsgeschenke besorgt?</a:t>
                      </a:r>
                      <a:endParaRPr lang="en-US" sz="1000"/>
                    </a:p>
                  </a:txBody>
                  <a:tcPr/>
                </a:tc>
                <a:tc>
                  <a:txBody>
                    <a:bodyPr/>
                    <a:lstStyle/>
                    <a:p>
                      <a:r>
                        <a:rPr lang="en-US" sz="1000"/>
                        <a:t>2118596</a:t>
                      </a:r>
                    </a:p>
                  </a:txBody>
                  <a:tcPr/>
                </a:tc>
                <a:tc>
                  <a:txBody>
                    <a:bodyPr/>
                    <a:lstStyle/>
                    <a:p>
                      <a:r>
                        <a:rPr lang="en-US" sz="1000"/>
                        <a:t>1159578</a:t>
                      </a:r>
                    </a:p>
                  </a:txBody>
                  <a:tcPr/>
                </a:tc>
                <a:tc>
                  <a:txBody>
                    <a:bodyPr/>
                    <a:lstStyle/>
                    <a:p>
                      <a:r>
                        <a:rPr lang="en-US" sz="1000"/>
                        <a:t>15%</a:t>
                      </a:r>
                    </a:p>
                  </a:txBody>
                  <a:tcPr/>
                </a:tc>
                <a:tc>
                  <a:txBody>
                    <a:bodyPr/>
                    <a:lstStyle/>
                    <a:p>
                      <a:r>
                        <a:rPr lang="en-US" sz="1000"/>
                        <a:t>2:43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86751805"/>
                  </a:ext>
                </a:extLst>
              </a:tr>
              <a:tr h="370840">
                <a:tc>
                  <a:txBody>
                    <a:bodyPr/>
                    <a:lstStyle/>
                    <a:p>
                      <a:r>
                        <a:rPr lang="de-DE" sz="1000" b="1"/>
                        <a:t>Extra 3 - 2017-12-09 10:34:07</a:t>
                      </a:r>
                      <a:r>
                        <a:rPr lang="de-DE" sz="1000"/>
                        <a:t>
Schöner wohnen 2017</a:t>
                      </a:r>
                      <a:endParaRPr lang="en-US" sz="1000"/>
                    </a:p>
                  </a:txBody>
                  <a:tcPr/>
                </a:tc>
                <a:tc>
                  <a:txBody>
                    <a:bodyPr/>
                    <a:lstStyle/>
                    <a:p>
                      <a:r>
                        <a:rPr lang="en-US" sz="1000"/>
                        <a:t>1102264</a:t>
                      </a:r>
                    </a:p>
                  </a:txBody>
                  <a:tcPr/>
                </a:tc>
                <a:tc>
                  <a:txBody>
                    <a:bodyPr/>
                    <a:lstStyle/>
                    <a:p>
                      <a:r>
                        <a:rPr lang="en-US" sz="1000"/>
                        <a:t>738600</a:t>
                      </a:r>
                    </a:p>
                  </a:txBody>
                  <a:tcPr/>
                </a:tc>
                <a:tc>
                  <a:txBody>
                    <a:bodyPr/>
                    <a:lstStyle/>
                    <a:p>
                      <a:r>
                        <a:rPr lang="en-US" sz="1000"/>
                        <a:t>24%</a:t>
                      </a:r>
                    </a:p>
                  </a:txBody>
                  <a:tcPr/>
                </a:tc>
                <a:tc>
                  <a:txBody>
                    <a:bodyPr/>
                    <a:lstStyle/>
                    <a:p>
                      <a:r>
                        <a:rPr lang="en-US" sz="1000"/>
                        <a:t>2:43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16774275"/>
                  </a:ext>
                </a:extLst>
              </a:tr>
              <a:tr h="370840">
                <a:tc>
                  <a:txBody>
                    <a:bodyPr/>
                    <a:lstStyle/>
                    <a:p>
                      <a:r>
                        <a:rPr lang="de-DE" sz="1000" b="1"/>
                        <a:t>Extra 3 - 2017-12-06 13:22:45</a:t>
                      </a:r>
                      <a:r>
                        <a:rPr lang="de-DE" sz="1000"/>
                        <a:t>
Zu Weihnachten wünschen wir uns ein einfacheres Steuerrecht.</a:t>
                      </a:r>
                      <a:endParaRPr lang="en-US" sz="1000"/>
                    </a:p>
                  </a:txBody>
                  <a:tcPr/>
                </a:tc>
                <a:tc>
                  <a:txBody>
                    <a:bodyPr/>
                    <a:lstStyle/>
                    <a:p>
                      <a:r>
                        <a:rPr lang="en-US" sz="1000"/>
                        <a:t>1109169</a:t>
                      </a:r>
                    </a:p>
                  </a:txBody>
                  <a:tcPr/>
                </a:tc>
                <a:tc>
                  <a:txBody>
                    <a:bodyPr/>
                    <a:lstStyle/>
                    <a:p>
                      <a:r>
                        <a:rPr lang="en-US" sz="1000"/>
                        <a:t>568791</a:t>
                      </a:r>
                    </a:p>
                  </a:txBody>
                  <a:tcPr/>
                </a:tc>
                <a:tc>
                  <a:txBody>
                    <a:bodyPr/>
                    <a:lstStyle/>
                    <a:p>
                      <a:r>
                        <a:rPr lang="en-US" sz="1000"/>
                        <a:t>14%</a:t>
                      </a:r>
                    </a:p>
                  </a:txBody>
                  <a:tcPr/>
                </a:tc>
                <a:tc>
                  <a:txBody>
                    <a:bodyPr/>
                    <a:lstStyle/>
                    <a:p>
                      <a:r>
                        <a:rPr lang="en-US" sz="1000"/>
                        <a:t>2:19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82148811"/>
                  </a:ext>
                </a:extLst>
              </a:tr>
              <a:tr h="370840">
                <a:tc>
                  <a:txBody>
                    <a:bodyPr/>
                    <a:lstStyle/>
                    <a:p>
                      <a:r>
                        <a:rPr lang="de-DE" sz="1000" b="1"/>
                        <a:t>Extra 3 - 2017-12-30 10:12:49</a:t>
                      </a:r>
                      <a:r>
                        <a:rPr lang="de-DE" sz="1000"/>
                        <a:t>
Wir wünschen euch jetzt schon mal einen guten Rutsch und nur das Beste für 2018!</a:t>
                      </a:r>
                      <a:endParaRPr lang="en-US" sz="1000"/>
                    </a:p>
                  </a:txBody>
                  <a:tcPr/>
                </a:tc>
                <a:tc>
                  <a:txBody>
                    <a:bodyPr/>
                    <a:lstStyle/>
                    <a:p>
                      <a:r>
                        <a:rPr lang="en-US" sz="1000"/>
                        <a:t>808126</a:t>
                      </a:r>
                    </a:p>
                  </a:txBody>
                  <a:tcPr/>
                </a:tc>
                <a:tc>
                  <a:txBody>
                    <a:bodyPr/>
                    <a:lstStyle/>
                    <a:p>
                      <a:r>
                        <a:rPr lang="en-US" sz="1000"/>
                        <a:t>520224</a:t>
                      </a:r>
                    </a:p>
                  </a:txBody>
                  <a:tcPr/>
                </a:tc>
                <a:tc>
                  <a:txBody>
                    <a:bodyPr/>
                    <a:lstStyle/>
                    <a:p>
                      <a:r>
                        <a:rPr lang="en-US" sz="1000"/>
                        <a:t>25%</a:t>
                      </a:r>
                    </a:p>
                  </a:txBody>
                  <a:tcPr/>
                </a:tc>
                <a:tc>
                  <a:txBody>
                    <a:bodyPr/>
                    <a:lstStyle/>
                    <a:p>
                      <a:r>
                        <a:rPr lang="en-US" sz="1000"/>
                        <a:t>1:57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61001064"/>
                  </a:ext>
                </a:extLst>
              </a:tr>
              <a:tr h="370840">
                <a:tc>
                  <a:txBody>
                    <a:bodyPr/>
                    <a:lstStyle/>
                    <a:p>
                      <a:r>
                        <a:rPr lang="de-DE" sz="1000" b="1"/>
                        <a:t>Extra 3 - 2017-12-18 13:14:53</a:t>
                      </a:r>
                      <a:r>
                        <a:rPr lang="de-DE" sz="1000"/>
                        <a:t>
Der Drink zur Weihnachtszeit!</a:t>
                      </a:r>
                      <a:endParaRPr lang="en-US" sz="1000"/>
                    </a:p>
                  </a:txBody>
                  <a:tcPr/>
                </a:tc>
                <a:tc>
                  <a:txBody>
                    <a:bodyPr/>
                    <a:lstStyle/>
                    <a:p>
                      <a:r>
                        <a:rPr lang="en-US" sz="1000"/>
                        <a:t>781890</a:t>
                      </a:r>
                    </a:p>
                  </a:txBody>
                  <a:tcPr/>
                </a:tc>
                <a:tc>
                  <a:txBody>
                    <a:bodyPr/>
                    <a:lstStyle/>
                    <a:p>
                      <a:r>
                        <a:rPr lang="en-US" sz="1000"/>
                        <a:t>419573</a:t>
                      </a:r>
                    </a:p>
                  </a:txBody>
                  <a:tcPr/>
                </a:tc>
                <a:tc>
                  <a:txBody>
                    <a:bodyPr/>
                    <a:lstStyle/>
                    <a:p>
                      <a:r>
                        <a:rPr lang="en-US" sz="1000"/>
                        <a:t>24%</a:t>
                      </a:r>
                    </a:p>
                  </a:txBody>
                  <a:tcPr/>
                </a:tc>
                <a:tc>
                  <a:txBody>
                    <a:bodyPr/>
                    <a:lstStyle/>
                    <a:p>
                      <a:r>
                        <a:rPr lang="en-US" sz="1000"/>
                        <a:t>0:49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1055277"/>
                  </a:ext>
                </a:extLst>
              </a:tr>
            </a:tbl>
          </a:graphicData>
        </a:graphic>
      </p:graphicFrame>
      <p:sp>
        <p:nvSpPr>
          <p:cNvPr id="4" name="Text Placeholder 3">
            <a:extLst>
              <a:ext uri="{FF2B5EF4-FFF2-40B4-BE49-F238E27FC236}">
                <a16:creationId xmlns:a16="http://schemas.microsoft.com/office/drawing/2014/main" id="{2AA082D5-9F68-4A34-BB9D-DCF39A3475BA}"/>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431469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9A7B4-02A7-4DFD-B64F-B87F9BDF7B19}"/>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EF97898C-500C-4CCB-8EDA-2D32B203CCD5}"/>
              </a:ext>
            </a:extLst>
          </p:cNvPr>
          <p:cNvGraphicFramePr>
            <a:graphicFrameLocks noGrp="1"/>
          </p:cNvGraphicFramePr>
          <p:nvPr>
            <p:ph type="tbl" sz="quarter" idx="13"/>
            <p:extLst>
              <p:ext uri="{D42A27DB-BD31-4B8C-83A1-F6EECF244321}">
                <p14:modId xmlns:p14="http://schemas.microsoft.com/office/powerpoint/2010/main" val="13622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3531303"/>
                    </a:ext>
                  </a:extLst>
                </a:gridCol>
                <a:gridCol w="822960">
                  <a:extLst>
                    <a:ext uri="{9D8B030D-6E8A-4147-A177-3AD203B41FA5}">
                      <a16:colId xmlns:a16="http://schemas.microsoft.com/office/drawing/2014/main" val="3991282506"/>
                    </a:ext>
                  </a:extLst>
                </a:gridCol>
                <a:gridCol w="822960">
                  <a:extLst>
                    <a:ext uri="{9D8B030D-6E8A-4147-A177-3AD203B41FA5}">
                      <a16:colId xmlns:a16="http://schemas.microsoft.com/office/drawing/2014/main" val="1082055409"/>
                    </a:ext>
                  </a:extLst>
                </a:gridCol>
                <a:gridCol w="822960">
                  <a:extLst>
                    <a:ext uri="{9D8B030D-6E8A-4147-A177-3AD203B41FA5}">
                      <a16:colId xmlns:a16="http://schemas.microsoft.com/office/drawing/2014/main" val="1934876949"/>
                    </a:ext>
                  </a:extLst>
                </a:gridCol>
                <a:gridCol w="822960">
                  <a:extLst>
                    <a:ext uri="{9D8B030D-6E8A-4147-A177-3AD203B41FA5}">
                      <a16:colId xmlns:a16="http://schemas.microsoft.com/office/drawing/2014/main" val="1485845442"/>
                    </a:ext>
                  </a:extLst>
                </a:gridCol>
                <a:gridCol w="822960">
                  <a:extLst>
                    <a:ext uri="{9D8B030D-6E8A-4147-A177-3AD203B41FA5}">
                      <a16:colId xmlns:a16="http://schemas.microsoft.com/office/drawing/2014/main" val="1927844426"/>
                    </a:ext>
                  </a:extLst>
                </a:gridCol>
                <a:gridCol w="822960">
                  <a:extLst>
                    <a:ext uri="{9D8B030D-6E8A-4147-A177-3AD203B41FA5}">
                      <a16:colId xmlns:a16="http://schemas.microsoft.com/office/drawing/2014/main" val="21354495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24923552"/>
                  </a:ext>
                </a:extLst>
              </a:tr>
              <a:tr h="370840">
                <a:tc>
                  <a:txBody>
                    <a:bodyPr/>
                    <a:lstStyle/>
                    <a:p>
                      <a:r>
                        <a:rPr lang="de-DE" sz="1000" b="1"/>
                        <a:t>NDR Fernsehen - 2017-12-31 20:00:00</a:t>
                      </a:r>
                      <a:r>
                        <a:rPr lang="de-DE" sz="1000"/>
                        <a:t>
Prost!</a:t>
                      </a:r>
                      <a:endParaRPr lang="en-US" sz="1000"/>
                    </a:p>
                  </a:txBody>
                  <a:tcPr/>
                </a:tc>
                <a:tc>
                  <a:txBody>
                    <a:bodyPr/>
                    <a:lstStyle/>
                    <a:p>
                      <a:r>
                        <a:rPr lang="en-US" sz="1000"/>
                        <a:t>136.84%</a:t>
                      </a:r>
                    </a:p>
                  </a:txBody>
                  <a:tcPr/>
                </a:tc>
                <a:tc>
                  <a:txBody>
                    <a:bodyPr/>
                    <a:lstStyle/>
                    <a:p>
                      <a:r>
                        <a:rPr lang="en-US" sz="1000"/>
                        <a:t>152.63%</a:t>
                      </a:r>
                    </a:p>
                  </a:txBody>
                  <a:tcPr/>
                </a:tc>
                <a:tc>
                  <a:txBody>
                    <a:bodyPr/>
                    <a:lstStyle/>
                    <a:p>
                      <a:r>
                        <a:rPr lang="en-US" sz="1000"/>
                        <a:t>26</a:t>
                      </a:r>
                    </a:p>
                  </a:txBody>
                  <a:tcPr/>
                </a:tc>
                <a:tc>
                  <a:txBody>
                    <a:bodyPr/>
                    <a:lstStyle/>
                    <a:p>
                      <a:r>
                        <a:rPr lang="en-US" sz="1000"/>
                        <a:t>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4826886"/>
                  </a:ext>
                </a:extLst>
              </a:tr>
              <a:tr h="370840">
                <a:tc>
                  <a:txBody>
                    <a:bodyPr/>
                    <a:lstStyle/>
                    <a:p>
                      <a:r>
                        <a:rPr lang="de-DE" sz="1000" b="1"/>
                        <a:t>DAS! im NDR Fernsehen - 2017-12-27 09:00:00</a:t>
                      </a:r>
                      <a:r>
                        <a:rPr lang="de-DE" sz="1000"/>
                        <a:t>
Am 28.12.17 um 23:40 Uhr beginnt Die lange Treckernacht: Mit Brunhilde und Sven durch die Nacht. Nicht nur Fred ist dabei, sondern auch Deutz-Willi, die Feuerwehrmänner aus Cuxhaven, und natürlich Marlies aus Varlheide. 🚜😎🚜</a:t>
                      </a:r>
                      <a:endParaRPr lang="en-US" sz="1000"/>
                    </a:p>
                  </a:txBody>
                  <a:tcPr/>
                </a:tc>
                <a:tc>
                  <a:txBody>
                    <a:bodyPr/>
                    <a:lstStyle/>
                    <a:p>
                      <a:r>
                        <a:rPr lang="en-US" sz="1000"/>
                        <a:t>130.77%</a:t>
                      </a:r>
                    </a:p>
                  </a:txBody>
                  <a:tcPr/>
                </a:tc>
                <a:tc>
                  <a:txBody>
                    <a:bodyPr/>
                    <a:lstStyle/>
                    <a:p>
                      <a:r>
                        <a:rPr lang="en-US" sz="1000"/>
                        <a:t>415.38%</a:t>
                      </a:r>
                    </a:p>
                  </a:txBody>
                  <a:tcPr/>
                </a:tc>
                <a:tc>
                  <a:txBody>
                    <a:bodyPr/>
                    <a:lstStyle/>
                    <a:p>
                      <a:r>
                        <a:rPr lang="en-US" sz="1000"/>
                        <a:t>17</a:t>
                      </a:r>
                    </a:p>
                  </a:txBody>
                  <a:tcPr/>
                </a:tc>
                <a:tc>
                  <a:txBody>
                    <a:bodyPr/>
                    <a:lstStyle/>
                    <a:p>
                      <a:r>
                        <a:rPr lang="en-US" sz="1000"/>
                        <a:t>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82347774"/>
                  </a:ext>
                </a:extLst>
              </a:tr>
              <a:tr h="370840">
                <a:tc>
                  <a:txBody>
                    <a:bodyPr/>
                    <a:lstStyle/>
                    <a:p>
                      <a:r>
                        <a:rPr lang="de-DE" sz="1000" b="1"/>
                        <a:t>NDR Fernsehen - 2018-01-01 11:00:00</a:t>
                      </a:r>
                      <a:r>
                        <a:rPr lang="de-DE" sz="1000"/>
                        <a:t>
Heutiger Frischegrad: 
1 = Raumspray, 10 = geduscht und frische Unterhose</a:t>
                      </a:r>
                      <a:endParaRPr lang="en-US" sz="1000"/>
                    </a:p>
                  </a:txBody>
                  <a:tcPr/>
                </a:tc>
                <a:tc>
                  <a:txBody>
                    <a:bodyPr/>
                    <a:lstStyle/>
                    <a:p>
                      <a:r>
                        <a:rPr lang="en-US" sz="1000"/>
                        <a:t>101.20%</a:t>
                      </a:r>
                    </a:p>
                  </a:txBody>
                  <a:tcPr/>
                </a:tc>
                <a:tc>
                  <a:txBody>
                    <a:bodyPr/>
                    <a:lstStyle/>
                    <a:p>
                      <a:r>
                        <a:rPr lang="en-US" sz="1000"/>
                        <a:t>263.86%</a:t>
                      </a:r>
                    </a:p>
                  </a:txBody>
                  <a:tcPr/>
                </a:tc>
                <a:tc>
                  <a:txBody>
                    <a:bodyPr/>
                    <a:lstStyle/>
                    <a:p>
                      <a:r>
                        <a:rPr lang="en-US" sz="1000"/>
                        <a:t>88</a:t>
                      </a:r>
                    </a:p>
                  </a:txBody>
                  <a:tcPr/>
                </a:tc>
                <a:tc>
                  <a:txBody>
                    <a:bodyPr/>
                    <a:lstStyle/>
                    <a:p>
                      <a:r>
                        <a:rPr lang="en-US" sz="1000"/>
                        <a:t>83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51888630"/>
                  </a:ext>
                </a:extLst>
              </a:tr>
              <a:tr h="370840">
                <a:tc>
                  <a:txBody>
                    <a:bodyPr/>
                    <a:lstStyle/>
                    <a:p>
                      <a:r>
                        <a:rPr lang="de-DE" sz="1000" b="1"/>
                        <a:t>NDR Fernsehen - 2017-12-28 20:00:00</a:t>
                      </a:r>
                      <a:r>
                        <a:rPr lang="de-DE" sz="1000"/>
                        <a:t>
Wortlos glücklich❤️</a:t>
                      </a:r>
                      <a:endParaRPr lang="en-US" sz="1000"/>
                    </a:p>
                  </a:txBody>
                  <a:tcPr/>
                </a:tc>
                <a:tc>
                  <a:txBody>
                    <a:bodyPr/>
                    <a:lstStyle/>
                    <a:p>
                      <a:r>
                        <a:rPr lang="en-US" sz="1000"/>
                        <a:t>76.47%</a:t>
                      </a:r>
                    </a:p>
                  </a:txBody>
                  <a:tcPr/>
                </a:tc>
                <a:tc>
                  <a:txBody>
                    <a:bodyPr/>
                    <a:lstStyle/>
                    <a:p>
                      <a:r>
                        <a:rPr lang="en-US" sz="1000"/>
                        <a:t>76.47%</a:t>
                      </a:r>
                    </a:p>
                  </a:txBody>
                  <a:tcPr/>
                </a:tc>
                <a:tc>
                  <a:txBody>
                    <a:bodyPr/>
                    <a:lstStyle/>
                    <a:p>
                      <a:r>
                        <a:rPr lang="en-US" sz="1000"/>
                        <a:t>105</a:t>
                      </a:r>
                    </a:p>
                  </a:txBody>
                  <a:tcPr/>
                </a:tc>
                <a:tc>
                  <a:txBody>
                    <a:bodyPr/>
                    <a:lstStyle/>
                    <a:p>
                      <a:r>
                        <a:rPr lang="en-US" sz="1000"/>
                        <a:t>136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936111"/>
                  </a:ext>
                </a:extLst>
              </a:tr>
              <a:tr h="370840">
                <a:tc>
                  <a:txBody>
                    <a:bodyPr/>
                    <a:lstStyle/>
                    <a:p>
                      <a:r>
                        <a:rPr lang="de-DE" sz="1000" b="1"/>
                        <a:t>NDR Fernsehen - 2017-12-29 12:32:00</a:t>
                      </a:r>
                      <a:r>
                        <a:rPr lang="de-DE" sz="1000"/>
                        <a:t>
Abgefahren!</a:t>
                      </a:r>
                      <a:endParaRPr lang="en-US" sz="1000"/>
                    </a:p>
                  </a:txBody>
                  <a:tcPr/>
                </a:tc>
                <a:tc>
                  <a:txBody>
                    <a:bodyPr/>
                    <a:lstStyle/>
                    <a:p>
                      <a:r>
                        <a:rPr lang="en-US" sz="1000"/>
                        <a:t>61.41%</a:t>
                      </a:r>
                    </a:p>
                  </a:txBody>
                  <a:tcPr/>
                </a:tc>
                <a:tc>
                  <a:txBody>
                    <a:bodyPr/>
                    <a:lstStyle/>
                    <a:p>
                      <a:r>
                        <a:rPr lang="en-US" sz="1000"/>
                        <a:t>95.57%</a:t>
                      </a:r>
                    </a:p>
                  </a:txBody>
                  <a:tcPr/>
                </a:tc>
                <a:tc>
                  <a:txBody>
                    <a:bodyPr/>
                    <a:lstStyle/>
                    <a:p>
                      <a:r>
                        <a:rPr lang="en-US" sz="1000"/>
                        <a:t>667</a:t>
                      </a:r>
                    </a:p>
                  </a:txBody>
                  <a:tcPr/>
                </a:tc>
                <a:tc>
                  <a:txBody>
                    <a:bodyPr/>
                    <a:lstStyle/>
                    <a:p>
                      <a:r>
                        <a:rPr lang="en-US" sz="1000"/>
                        <a:t>1039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363243"/>
                  </a:ext>
                </a:extLst>
              </a:tr>
            </a:tbl>
          </a:graphicData>
        </a:graphic>
      </p:graphicFrame>
      <p:sp>
        <p:nvSpPr>
          <p:cNvPr id="4" name="Text Placeholder 3">
            <a:extLst>
              <a:ext uri="{FF2B5EF4-FFF2-40B4-BE49-F238E27FC236}">
                <a16:creationId xmlns:a16="http://schemas.microsoft.com/office/drawing/2014/main" id="{B9B3443E-2961-4CCE-8978-D4CCC1872A29}"/>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901463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12FEB-1239-4E12-B150-6F06F1492C24}"/>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514E1925-E99B-4893-BE91-860B62A2D968}"/>
              </a:ext>
            </a:extLst>
          </p:cNvPr>
          <p:cNvGraphicFramePr>
            <a:graphicFrameLocks noGrp="1"/>
          </p:cNvGraphicFramePr>
          <p:nvPr>
            <p:ph type="tbl" sz="quarter" idx="13"/>
            <p:extLst>
              <p:ext uri="{D42A27DB-BD31-4B8C-83A1-F6EECF244321}">
                <p14:modId xmlns:p14="http://schemas.microsoft.com/office/powerpoint/2010/main" val="1130099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86824137"/>
                    </a:ext>
                  </a:extLst>
                </a:gridCol>
                <a:gridCol w="822960">
                  <a:extLst>
                    <a:ext uri="{9D8B030D-6E8A-4147-A177-3AD203B41FA5}">
                      <a16:colId xmlns:a16="http://schemas.microsoft.com/office/drawing/2014/main" val="1431926843"/>
                    </a:ext>
                  </a:extLst>
                </a:gridCol>
                <a:gridCol w="822960">
                  <a:extLst>
                    <a:ext uri="{9D8B030D-6E8A-4147-A177-3AD203B41FA5}">
                      <a16:colId xmlns:a16="http://schemas.microsoft.com/office/drawing/2014/main" val="1597087470"/>
                    </a:ext>
                  </a:extLst>
                </a:gridCol>
                <a:gridCol w="822960">
                  <a:extLst>
                    <a:ext uri="{9D8B030D-6E8A-4147-A177-3AD203B41FA5}">
                      <a16:colId xmlns:a16="http://schemas.microsoft.com/office/drawing/2014/main" val="2891815319"/>
                    </a:ext>
                  </a:extLst>
                </a:gridCol>
                <a:gridCol w="822960">
                  <a:extLst>
                    <a:ext uri="{9D8B030D-6E8A-4147-A177-3AD203B41FA5}">
                      <a16:colId xmlns:a16="http://schemas.microsoft.com/office/drawing/2014/main" val="3548411175"/>
                    </a:ext>
                  </a:extLst>
                </a:gridCol>
                <a:gridCol w="822960">
                  <a:extLst>
                    <a:ext uri="{9D8B030D-6E8A-4147-A177-3AD203B41FA5}">
                      <a16:colId xmlns:a16="http://schemas.microsoft.com/office/drawing/2014/main" val="581972508"/>
                    </a:ext>
                  </a:extLst>
                </a:gridCol>
                <a:gridCol w="822960">
                  <a:extLst>
                    <a:ext uri="{9D8B030D-6E8A-4147-A177-3AD203B41FA5}">
                      <a16:colId xmlns:a16="http://schemas.microsoft.com/office/drawing/2014/main" val="386311108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45267415"/>
                  </a:ext>
                </a:extLst>
              </a:tr>
              <a:tr h="370840">
                <a:tc>
                  <a:txBody>
                    <a:bodyPr/>
                    <a:lstStyle/>
                    <a:p>
                      <a:r>
                        <a:rPr lang="de-DE" sz="1000" b="1"/>
                        <a:t>NDR Kultur - 2017-12-04 12:03:00</a:t>
                      </a:r>
                      <a:r>
                        <a:rPr lang="de-DE" sz="1000"/>
                        <a:t>
Heute Abend erfüllen wir Ihre Wünsche! 💫</a:t>
                      </a:r>
                      <a:endParaRPr lang="en-US" sz="1000"/>
                    </a:p>
                  </a:txBody>
                  <a:tcPr/>
                </a:tc>
                <a:tc>
                  <a:txBody>
                    <a:bodyPr/>
                    <a:lstStyle/>
                    <a:p>
                      <a:r>
                        <a:rPr lang="en-US" sz="1000"/>
                        <a:t>0.0%</a:t>
                      </a:r>
                    </a:p>
                  </a:txBody>
                  <a:tcPr/>
                </a:tc>
                <a:tc>
                  <a:txBody>
                    <a:bodyPr/>
                    <a:lstStyle/>
                    <a:p>
                      <a:r>
                        <a:rPr lang="en-US" sz="1000"/>
                        <a:t>24.9%</a:t>
                      </a:r>
                    </a:p>
                  </a:txBody>
                  <a:tcPr/>
                </a:tc>
                <a:tc>
                  <a:txBody>
                    <a:bodyPr/>
                    <a:lstStyle/>
                    <a:p>
                      <a:r>
                        <a:rPr lang="en-US" sz="1000"/>
                        <a:t>0</a:t>
                      </a:r>
                    </a:p>
                  </a:txBody>
                  <a:tcPr/>
                </a:tc>
                <a:tc>
                  <a:txBody>
                    <a:bodyPr/>
                    <a:lstStyle/>
                    <a:p>
                      <a:r>
                        <a:rPr lang="en-US" sz="1000"/>
                        <a:t>1704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47263375"/>
                  </a:ext>
                </a:extLst>
              </a:tr>
              <a:tr h="370840">
                <a:tc>
                  <a:txBody>
                    <a:bodyPr/>
                    <a:lstStyle/>
                    <a:p>
                      <a:r>
                        <a:rPr lang="de-DE" sz="1000" b="1"/>
                        <a:t>NDR Kultur - 2017-12-02 13:32:00</a:t>
                      </a:r>
                      <a:r>
                        <a:rPr lang="de-DE" sz="1000"/>
                        <a:t>
Die Zwei - das "Klassik auf Wunsch"-Duett am 4. Dezember in Hamburg! Obacht, es gibt nur noch wenige Karten: 
https://www.ndr.de/klassikaufwunsch102.html</a:t>
                      </a:r>
                      <a:endParaRPr lang="en-US" sz="1000"/>
                    </a:p>
                  </a:txBody>
                  <a:tcPr/>
                </a:tc>
                <a:tc>
                  <a:txBody>
                    <a:bodyPr/>
                    <a:lstStyle/>
                    <a:p>
                      <a:r>
                        <a:rPr lang="en-US" sz="1000"/>
                        <a:t>0.0%</a:t>
                      </a:r>
                    </a:p>
                  </a:txBody>
                  <a:tcPr/>
                </a:tc>
                <a:tc>
                  <a:txBody>
                    <a:bodyPr/>
                    <a:lstStyle/>
                    <a:p>
                      <a:r>
                        <a:rPr lang="en-US" sz="1000"/>
                        <a:t>22.2%</a:t>
                      </a:r>
                    </a:p>
                  </a:txBody>
                  <a:tcPr/>
                </a:tc>
                <a:tc>
                  <a:txBody>
                    <a:bodyPr/>
                    <a:lstStyle/>
                    <a:p>
                      <a:r>
                        <a:rPr lang="en-US" sz="1000"/>
                        <a:t>0</a:t>
                      </a:r>
                    </a:p>
                  </a:txBody>
                  <a:tcPr/>
                </a:tc>
                <a:tc>
                  <a:txBody>
                    <a:bodyPr/>
                    <a:lstStyle/>
                    <a:p>
                      <a:r>
                        <a:rPr lang="en-US" sz="1000"/>
                        <a:t>2656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96057436"/>
                  </a:ext>
                </a:extLst>
              </a:tr>
              <a:tr h="370840">
                <a:tc>
                  <a:txBody>
                    <a:bodyPr/>
                    <a:lstStyle/>
                    <a:p>
                      <a:r>
                        <a:rPr lang="de-DE" sz="1000" b="1"/>
                        <a:t>NDR Fernsehen - 2017-12-24 14:39:47</a:t>
                      </a:r>
                      <a:r>
                        <a:rPr lang="de-DE" sz="1000"/>
                        <a:t>
Was man an Weihnachten nieeeee sagen würde! Extra 3 hat mal die beliebtesten Sprüchen zusammengestellt.</a:t>
                      </a:r>
                      <a:endParaRPr lang="en-US" sz="1000"/>
                    </a:p>
                  </a:txBody>
                  <a:tcPr/>
                </a:tc>
                <a:tc>
                  <a:txBody>
                    <a:bodyPr/>
                    <a:lstStyle/>
                    <a:p>
                      <a:r>
                        <a:rPr lang="en-US" sz="1000"/>
                        <a:t>0.0%</a:t>
                      </a:r>
                    </a:p>
                  </a:txBody>
                  <a:tcPr/>
                </a:tc>
                <a:tc>
                  <a:txBody>
                    <a:bodyPr/>
                    <a:lstStyle/>
                    <a:p>
                      <a:r>
                        <a:rPr lang="en-US" sz="1000"/>
                        <a:t>32.5%</a:t>
                      </a:r>
                    </a:p>
                  </a:txBody>
                  <a:tcPr/>
                </a:tc>
                <a:tc>
                  <a:txBody>
                    <a:bodyPr/>
                    <a:lstStyle/>
                    <a:p>
                      <a:r>
                        <a:rPr lang="en-US" sz="1000"/>
                        <a:t>0</a:t>
                      </a:r>
                    </a:p>
                  </a:txBody>
                  <a:tcPr/>
                </a:tc>
                <a:tc>
                  <a:txBody>
                    <a:bodyPr/>
                    <a:lstStyle/>
                    <a:p>
                      <a:r>
                        <a:rPr lang="en-US" sz="1000"/>
                        <a:t>27559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08989003"/>
                  </a:ext>
                </a:extLst>
              </a:tr>
              <a:tr h="370840">
                <a:tc>
                  <a:txBody>
                    <a:bodyPr/>
                    <a:lstStyle/>
                    <a:p>
                      <a:r>
                        <a:rPr lang="de-DE" sz="1000" b="1"/>
                        <a:t>NDR Kultur - 2017-12-04 13:42:26</a:t>
                      </a:r>
                      <a:r>
                        <a:rPr lang="de-DE" sz="1000"/>
                        <a:t>
Kinder über Oper - herrliche Reaktionen! 😄</a:t>
                      </a:r>
                      <a:endParaRPr lang="en-US" sz="1000"/>
                    </a:p>
                  </a:txBody>
                  <a:tcPr/>
                </a:tc>
                <a:tc>
                  <a:txBody>
                    <a:bodyPr/>
                    <a:lstStyle/>
                    <a:p>
                      <a:r>
                        <a:rPr lang="en-US" sz="1000"/>
                        <a:t>0.0%</a:t>
                      </a:r>
                    </a:p>
                  </a:txBody>
                  <a:tcPr/>
                </a:tc>
                <a:tc>
                  <a:txBody>
                    <a:bodyPr/>
                    <a:lstStyle/>
                    <a:p>
                      <a:r>
                        <a:rPr lang="en-US" sz="1000"/>
                        <a:t>35.9%</a:t>
                      </a:r>
                    </a:p>
                  </a:txBody>
                  <a:tcPr/>
                </a:tc>
                <a:tc>
                  <a:txBody>
                    <a:bodyPr/>
                    <a:lstStyle/>
                    <a:p>
                      <a:r>
                        <a:rPr lang="en-US" sz="1000"/>
                        <a:t>0</a:t>
                      </a:r>
                    </a:p>
                  </a:txBody>
                  <a:tcPr/>
                </a:tc>
                <a:tc>
                  <a:txBody>
                    <a:bodyPr/>
                    <a:lstStyle/>
                    <a:p>
                      <a:r>
                        <a:rPr lang="en-US" sz="1000"/>
                        <a:t>5206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17697813"/>
                  </a:ext>
                </a:extLst>
              </a:tr>
              <a:tr h="370840">
                <a:tc>
                  <a:txBody>
                    <a:bodyPr/>
                    <a:lstStyle/>
                    <a:p>
                      <a:r>
                        <a:rPr lang="de-DE" sz="1000" b="1"/>
                        <a:t>NDR Kultur - 2017-12-12 15:00:12</a:t>
                      </a:r>
                      <a:r>
                        <a:rPr lang="de-DE" sz="1000"/>
                        <a:t>
Wenn man das mit dem Malen nicht so richtig verstanden hat... 😂😍</a:t>
                      </a:r>
                      <a:endParaRPr lang="en-US" sz="1000"/>
                    </a:p>
                  </a:txBody>
                  <a:tcPr/>
                </a:tc>
                <a:tc>
                  <a:txBody>
                    <a:bodyPr/>
                    <a:lstStyle/>
                    <a:p>
                      <a:r>
                        <a:rPr lang="en-US" sz="1000"/>
                        <a:t>0.0%</a:t>
                      </a:r>
                    </a:p>
                  </a:txBody>
                  <a:tcPr/>
                </a:tc>
                <a:tc>
                  <a:txBody>
                    <a:bodyPr/>
                    <a:lstStyle/>
                    <a:p>
                      <a:r>
                        <a:rPr lang="en-US" sz="1000"/>
                        <a:t>41.5%</a:t>
                      </a:r>
                    </a:p>
                  </a:txBody>
                  <a:tcPr/>
                </a:tc>
                <a:tc>
                  <a:txBody>
                    <a:bodyPr/>
                    <a:lstStyle/>
                    <a:p>
                      <a:r>
                        <a:rPr lang="en-US" sz="1000"/>
                        <a:t>0</a:t>
                      </a:r>
                    </a:p>
                  </a:txBody>
                  <a:tcPr/>
                </a:tc>
                <a:tc>
                  <a:txBody>
                    <a:bodyPr/>
                    <a:lstStyle/>
                    <a:p>
                      <a:r>
                        <a:rPr lang="en-US" sz="1000"/>
                        <a:t>3618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39111042"/>
                  </a:ext>
                </a:extLst>
              </a:tr>
            </a:tbl>
          </a:graphicData>
        </a:graphic>
      </p:graphicFrame>
      <p:sp>
        <p:nvSpPr>
          <p:cNvPr id="4" name="Text Placeholder 3">
            <a:extLst>
              <a:ext uri="{FF2B5EF4-FFF2-40B4-BE49-F238E27FC236}">
                <a16:creationId xmlns:a16="http://schemas.microsoft.com/office/drawing/2014/main" id="{31FCAA34-A951-4415-8169-83605709F120}"/>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856041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722D-C215-45BA-8CA7-9E0173070779}"/>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32750BCC-884E-4CF1-A47B-45C49B1633EA}"/>
              </a:ext>
            </a:extLst>
          </p:cNvPr>
          <p:cNvGraphicFramePr>
            <a:graphicFrameLocks noGrp="1"/>
          </p:cNvGraphicFramePr>
          <p:nvPr>
            <p:ph type="tbl" sz="quarter" idx="13"/>
            <p:extLst>
              <p:ext uri="{D42A27DB-BD31-4B8C-83A1-F6EECF244321}">
                <p14:modId xmlns:p14="http://schemas.microsoft.com/office/powerpoint/2010/main" val="1503253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7549118"/>
                    </a:ext>
                  </a:extLst>
                </a:gridCol>
                <a:gridCol w="822960">
                  <a:extLst>
                    <a:ext uri="{9D8B030D-6E8A-4147-A177-3AD203B41FA5}">
                      <a16:colId xmlns:a16="http://schemas.microsoft.com/office/drawing/2014/main" val="514209556"/>
                    </a:ext>
                  </a:extLst>
                </a:gridCol>
                <a:gridCol w="822960">
                  <a:extLst>
                    <a:ext uri="{9D8B030D-6E8A-4147-A177-3AD203B41FA5}">
                      <a16:colId xmlns:a16="http://schemas.microsoft.com/office/drawing/2014/main" val="2511564195"/>
                    </a:ext>
                  </a:extLst>
                </a:gridCol>
                <a:gridCol w="822960">
                  <a:extLst>
                    <a:ext uri="{9D8B030D-6E8A-4147-A177-3AD203B41FA5}">
                      <a16:colId xmlns:a16="http://schemas.microsoft.com/office/drawing/2014/main" val="3724953256"/>
                    </a:ext>
                  </a:extLst>
                </a:gridCol>
                <a:gridCol w="822960">
                  <a:extLst>
                    <a:ext uri="{9D8B030D-6E8A-4147-A177-3AD203B41FA5}">
                      <a16:colId xmlns:a16="http://schemas.microsoft.com/office/drawing/2014/main" val="4229714195"/>
                    </a:ext>
                  </a:extLst>
                </a:gridCol>
                <a:gridCol w="822960">
                  <a:extLst>
                    <a:ext uri="{9D8B030D-6E8A-4147-A177-3AD203B41FA5}">
                      <a16:colId xmlns:a16="http://schemas.microsoft.com/office/drawing/2014/main" val="3021739589"/>
                    </a:ext>
                  </a:extLst>
                </a:gridCol>
                <a:gridCol w="411480">
                  <a:extLst>
                    <a:ext uri="{9D8B030D-6E8A-4147-A177-3AD203B41FA5}">
                      <a16:colId xmlns:a16="http://schemas.microsoft.com/office/drawing/2014/main" val="125172945"/>
                    </a:ext>
                  </a:extLst>
                </a:gridCol>
                <a:gridCol w="822960">
                  <a:extLst>
                    <a:ext uri="{9D8B030D-6E8A-4147-A177-3AD203B41FA5}">
                      <a16:colId xmlns:a16="http://schemas.microsoft.com/office/drawing/2014/main" val="1971633486"/>
                    </a:ext>
                  </a:extLst>
                </a:gridCol>
                <a:gridCol w="822960">
                  <a:extLst>
                    <a:ext uri="{9D8B030D-6E8A-4147-A177-3AD203B41FA5}">
                      <a16:colId xmlns:a16="http://schemas.microsoft.com/office/drawing/2014/main" val="241581565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59415316"/>
                  </a:ext>
                </a:extLst>
              </a:tr>
              <a:tr h="370840">
                <a:tc>
                  <a:txBody>
                    <a:bodyPr/>
                    <a:lstStyle/>
                    <a:p>
                      <a:r>
                        <a:rPr lang="de-DE" sz="1000" b="1"/>
                        <a:t>Extra 3 - 2017-12-22 13:58:00</a:t>
                      </a:r>
                      <a:r>
                        <a:rPr lang="de-DE" sz="1000"/>
                        <a:t>
Unsere Besten 2017:
Alexa, hast Du schon alle Weihnachtsgeschenke besorgt?</a:t>
                      </a:r>
                      <a:endParaRPr lang="en-US" sz="1000"/>
                    </a:p>
                  </a:txBody>
                  <a:tcPr/>
                </a:tc>
                <a:tc>
                  <a:txBody>
                    <a:bodyPr/>
                    <a:lstStyle/>
                    <a:p>
                      <a:r>
                        <a:rPr lang="en-US" sz="1000"/>
                        <a:t>4961863</a:t>
                      </a:r>
                    </a:p>
                  </a:txBody>
                  <a:tcPr/>
                </a:tc>
                <a:tc>
                  <a:txBody>
                    <a:bodyPr/>
                    <a:lstStyle/>
                    <a:p>
                      <a:r>
                        <a:rPr lang="en-US" sz="1000"/>
                        <a:t>0</a:t>
                      </a:r>
                    </a:p>
                  </a:txBody>
                  <a:tcPr/>
                </a:tc>
                <a:tc>
                  <a:txBody>
                    <a:bodyPr/>
                    <a:lstStyle/>
                    <a:p>
                      <a:r>
                        <a:rPr lang="en-US" sz="1000"/>
                        <a:t>4550490</a:t>
                      </a:r>
                    </a:p>
                  </a:txBody>
                  <a:tcPr/>
                </a:tc>
                <a:tc>
                  <a:txBody>
                    <a:bodyPr/>
                    <a:lstStyle/>
                    <a:p>
                      <a:r>
                        <a:rPr lang="en-US" sz="1000"/>
                        <a:t>525543</a:t>
                      </a:r>
                    </a:p>
                  </a:txBody>
                  <a:tcPr/>
                </a:tc>
                <a:tc>
                  <a:txBody>
                    <a:bodyPr/>
                    <a:lstStyle/>
                    <a:p>
                      <a:r>
                        <a:rPr lang="en-US" sz="1000"/>
                        <a:t>4961863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5183251"/>
                  </a:ext>
                </a:extLst>
              </a:tr>
              <a:tr h="370840">
                <a:tc>
                  <a:txBody>
                    <a:bodyPr/>
                    <a:lstStyle/>
                    <a:p>
                      <a:r>
                        <a:rPr lang="de-DE" sz="1000" b="1"/>
                        <a:t>Extra 3 - 2017-12-06 13:22:45</a:t>
                      </a:r>
                      <a:r>
                        <a:rPr lang="de-DE" sz="1000"/>
                        <a:t>
Zu Weihnachten wünschen wir uns ein einfacheres Steuerrecht.</a:t>
                      </a:r>
                      <a:endParaRPr lang="en-US" sz="1000"/>
                    </a:p>
                  </a:txBody>
                  <a:tcPr/>
                </a:tc>
                <a:tc>
                  <a:txBody>
                    <a:bodyPr/>
                    <a:lstStyle/>
                    <a:p>
                      <a:r>
                        <a:rPr lang="en-US" sz="1000"/>
                        <a:t>2977103</a:t>
                      </a:r>
                    </a:p>
                  </a:txBody>
                  <a:tcPr/>
                </a:tc>
                <a:tc>
                  <a:txBody>
                    <a:bodyPr/>
                    <a:lstStyle/>
                    <a:p>
                      <a:r>
                        <a:rPr lang="en-US" sz="1000"/>
                        <a:t>0</a:t>
                      </a:r>
                    </a:p>
                  </a:txBody>
                  <a:tcPr/>
                </a:tc>
                <a:tc>
                  <a:txBody>
                    <a:bodyPr/>
                    <a:lstStyle/>
                    <a:p>
                      <a:r>
                        <a:rPr lang="en-US" sz="1000"/>
                        <a:t>2478983</a:t>
                      </a:r>
                    </a:p>
                  </a:txBody>
                  <a:tcPr/>
                </a:tc>
                <a:tc>
                  <a:txBody>
                    <a:bodyPr/>
                    <a:lstStyle/>
                    <a:p>
                      <a:r>
                        <a:rPr lang="en-US" sz="1000"/>
                        <a:t>518293</a:t>
                      </a:r>
                    </a:p>
                  </a:txBody>
                  <a:tcPr/>
                </a:tc>
                <a:tc>
                  <a:txBody>
                    <a:bodyPr/>
                    <a:lstStyle/>
                    <a:p>
                      <a:r>
                        <a:rPr lang="en-US" sz="1000"/>
                        <a:t>2977103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62825915"/>
                  </a:ext>
                </a:extLst>
              </a:tr>
              <a:tr h="370840">
                <a:tc>
                  <a:txBody>
                    <a:bodyPr/>
                    <a:lstStyle/>
                    <a:p>
                      <a:r>
                        <a:rPr lang="de-DE" sz="1000" b="1"/>
                        <a:t>Extra 3 - 2017-12-30 10:12:49</a:t>
                      </a:r>
                      <a:r>
                        <a:rPr lang="de-DE" sz="1000"/>
                        <a:t>
Wir wünschen euch jetzt schon mal einen guten Rutsch und nur das Beste für 2018!</a:t>
                      </a:r>
                      <a:endParaRPr lang="en-US" sz="1000"/>
                    </a:p>
                  </a:txBody>
                  <a:tcPr/>
                </a:tc>
                <a:tc>
                  <a:txBody>
                    <a:bodyPr/>
                    <a:lstStyle/>
                    <a:p>
                      <a:r>
                        <a:rPr lang="en-US" sz="1000"/>
                        <a:t>2265084</a:t>
                      </a:r>
                    </a:p>
                  </a:txBody>
                  <a:tcPr/>
                </a:tc>
                <a:tc>
                  <a:txBody>
                    <a:bodyPr/>
                    <a:lstStyle/>
                    <a:p>
                      <a:r>
                        <a:rPr lang="en-US" sz="1000"/>
                        <a:t>0</a:t>
                      </a:r>
                    </a:p>
                  </a:txBody>
                  <a:tcPr/>
                </a:tc>
                <a:tc>
                  <a:txBody>
                    <a:bodyPr/>
                    <a:lstStyle/>
                    <a:p>
                      <a:r>
                        <a:rPr lang="en-US" sz="1000"/>
                        <a:t>686742</a:t>
                      </a:r>
                    </a:p>
                  </a:txBody>
                  <a:tcPr/>
                </a:tc>
                <a:tc>
                  <a:txBody>
                    <a:bodyPr/>
                    <a:lstStyle/>
                    <a:p>
                      <a:r>
                        <a:rPr lang="en-US" sz="1000"/>
                        <a:t>1700665</a:t>
                      </a:r>
                    </a:p>
                  </a:txBody>
                  <a:tcPr/>
                </a:tc>
                <a:tc>
                  <a:txBody>
                    <a:bodyPr/>
                    <a:lstStyle/>
                    <a:p>
                      <a:r>
                        <a:rPr lang="en-US" sz="1000"/>
                        <a:t>2265084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9162709"/>
                  </a:ext>
                </a:extLst>
              </a:tr>
              <a:tr h="370840">
                <a:tc>
                  <a:txBody>
                    <a:bodyPr/>
                    <a:lstStyle/>
                    <a:p>
                      <a:r>
                        <a:rPr lang="de-DE" sz="1000" b="1"/>
                        <a:t>Extra 3 - 2017-12-09 10:34:07</a:t>
                      </a:r>
                      <a:r>
                        <a:rPr lang="de-DE" sz="1000"/>
                        <a:t>
Schöner wohnen 2017</a:t>
                      </a:r>
                      <a:endParaRPr lang="en-US" sz="1000"/>
                    </a:p>
                  </a:txBody>
                  <a:tcPr/>
                </a:tc>
                <a:tc>
                  <a:txBody>
                    <a:bodyPr/>
                    <a:lstStyle/>
                    <a:p>
                      <a:r>
                        <a:rPr lang="en-US" sz="1000"/>
                        <a:t>2187834</a:t>
                      </a:r>
                    </a:p>
                  </a:txBody>
                  <a:tcPr/>
                </a:tc>
                <a:tc>
                  <a:txBody>
                    <a:bodyPr/>
                    <a:lstStyle/>
                    <a:p>
                      <a:r>
                        <a:rPr lang="en-US" sz="1000"/>
                        <a:t>0</a:t>
                      </a:r>
                    </a:p>
                  </a:txBody>
                  <a:tcPr/>
                </a:tc>
                <a:tc>
                  <a:txBody>
                    <a:bodyPr/>
                    <a:lstStyle/>
                    <a:p>
                      <a:r>
                        <a:rPr lang="en-US" sz="1000"/>
                        <a:t>1686058</a:t>
                      </a:r>
                    </a:p>
                  </a:txBody>
                  <a:tcPr/>
                </a:tc>
                <a:tc>
                  <a:txBody>
                    <a:bodyPr/>
                    <a:lstStyle/>
                    <a:p>
                      <a:r>
                        <a:rPr lang="en-US" sz="1000"/>
                        <a:t>534773</a:t>
                      </a:r>
                    </a:p>
                  </a:txBody>
                  <a:tcPr/>
                </a:tc>
                <a:tc>
                  <a:txBody>
                    <a:bodyPr/>
                    <a:lstStyle/>
                    <a:p>
                      <a:r>
                        <a:rPr lang="en-US" sz="1000"/>
                        <a:t>2187834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76789031"/>
                  </a:ext>
                </a:extLst>
              </a:tr>
              <a:tr h="370840">
                <a:tc>
                  <a:txBody>
                    <a:bodyPr/>
                    <a:lstStyle/>
                    <a:p>
                      <a:r>
                        <a:rPr lang="de-DE" sz="1000" b="1"/>
                        <a:t>Extra 3 - 2017-12-11 12:04:28</a:t>
                      </a:r>
                      <a:r>
                        <a:rPr lang="de-DE" sz="1000"/>
                        <a:t>
Es schneit! Im Dezember!!!! Wir freuen uns schon auf die Sondersendungen.</a:t>
                      </a:r>
                      <a:endParaRPr lang="en-US" sz="1000"/>
                    </a:p>
                  </a:txBody>
                  <a:tcPr/>
                </a:tc>
                <a:tc>
                  <a:txBody>
                    <a:bodyPr/>
                    <a:lstStyle/>
                    <a:p>
                      <a:r>
                        <a:rPr lang="en-US" sz="1000"/>
                        <a:t>2023700</a:t>
                      </a:r>
                    </a:p>
                  </a:txBody>
                  <a:tcPr/>
                </a:tc>
                <a:tc>
                  <a:txBody>
                    <a:bodyPr/>
                    <a:lstStyle/>
                    <a:p>
                      <a:r>
                        <a:rPr lang="en-US" sz="1000"/>
                        <a:t>0</a:t>
                      </a:r>
                    </a:p>
                  </a:txBody>
                  <a:tcPr/>
                </a:tc>
                <a:tc>
                  <a:txBody>
                    <a:bodyPr/>
                    <a:lstStyle/>
                    <a:p>
                      <a:r>
                        <a:rPr lang="en-US" sz="1000"/>
                        <a:t>1512568</a:t>
                      </a:r>
                    </a:p>
                  </a:txBody>
                  <a:tcPr/>
                </a:tc>
                <a:tc>
                  <a:txBody>
                    <a:bodyPr/>
                    <a:lstStyle/>
                    <a:p>
                      <a:r>
                        <a:rPr lang="en-US" sz="1000"/>
                        <a:t>490688</a:t>
                      </a:r>
                    </a:p>
                  </a:txBody>
                  <a:tcPr/>
                </a:tc>
                <a:tc>
                  <a:txBody>
                    <a:bodyPr/>
                    <a:lstStyle/>
                    <a:p>
                      <a:r>
                        <a:rPr lang="en-US" sz="1000"/>
                        <a:t>2023700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4946592"/>
                  </a:ext>
                </a:extLst>
              </a:tr>
            </a:tbl>
          </a:graphicData>
        </a:graphic>
      </p:graphicFrame>
      <p:sp>
        <p:nvSpPr>
          <p:cNvPr id="4" name="Text Placeholder 3">
            <a:extLst>
              <a:ext uri="{FF2B5EF4-FFF2-40B4-BE49-F238E27FC236}">
                <a16:creationId xmlns:a16="http://schemas.microsoft.com/office/drawing/2014/main" id="{46175397-3FCF-4788-A7F0-B1B0E9B1B4BC}"/>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77308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28411-24FF-4E0E-991F-9CE96ADD05D9}"/>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A03222BC-FA26-49BD-8A9B-DDC1886CDFA0}"/>
              </a:ext>
            </a:extLst>
          </p:cNvPr>
          <p:cNvGraphicFramePr>
            <a:graphicFrameLocks noGrp="1"/>
          </p:cNvGraphicFramePr>
          <p:nvPr>
            <p:ph type="tbl" sz="quarter" idx="13"/>
            <p:extLst>
              <p:ext uri="{D42A27DB-BD31-4B8C-83A1-F6EECF244321}">
                <p14:modId xmlns:p14="http://schemas.microsoft.com/office/powerpoint/2010/main" val="598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04865508"/>
                    </a:ext>
                  </a:extLst>
                </a:gridCol>
                <a:gridCol w="822960">
                  <a:extLst>
                    <a:ext uri="{9D8B030D-6E8A-4147-A177-3AD203B41FA5}">
                      <a16:colId xmlns:a16="http://schemas.microsoft.com/office/drawing/2014/main" val="4010251697"/>
                    </a:ext>
                  </a:extLst>
                </a:gridCol>
                <a:gridCol w="822960">
                  <a:extLst>
                    <a:ext uri="{9D8B030D-6E8A-4147-A177-3AD203B41FA5}">
                      <a16:colId xmlns:a16="http://schemas.microsoft.com/office/drawing/2014/main" val="3690469178"/>
                    </a:ext>
                  </a:extLst>
                </a:gridCol>
                <a:gridCol w="822960">
                  <a:extLst>
                    <a:ext uri="{9D8B030D-6E8A-4147-A177-3AD203B41FA5}">
                      <a16:colId xmlns:a16="http://schemas.microsoft.com/office/drawing/2014/main" val="1059111040"/>
                    </a:ext>
                  </a:extLst>
                </a:gridCol>
                <a:gridCol w="822960">
                  <a:extLst>
                    <a:ext uri="{9D8B030D-6E8A-4147-A177-3AD203B41FA5}">
                      <a16:colId xmlns:a16="http://schemas.microsoft.com/office/drawing/2014/main" val="1782142808"/>
                    </a:ext>
                  </a:extLst>
                </a:gridCol>
                <a:gridCol w="493776">
                  <a:extLst>
                    <a:ext uri="{9D8B030D-6E8A-4147-A177-3AD203B41FA5}">
                      <a16:colId xmlns:a16="http://schemas.microsoft.com/office/drawing/2014/main" val="1532958223"/>
                    </a:ext>
                  </a:extLst>
                </a:gridCol>
                <a:gridCol w="493776">
                  <a:extLst>
                    <a:ext uri="{9D8B030D-6E8A-4147-A177-3AD203B41FA5}">
                      <a16:colId xmlns:a16="http://schemas.microsoft.com/office/drawing/2014/main" val="1013044078"/>
                    </a:ext>
                  </a:extLst>
                </a:gridCol>
                <a:gridCol w="493776">
                  <a:extLst>
                    <a:ext uri="{9D8B030D-6E8A-4147-A177-3AD203B41FA5}">
                      <a16:colId xmlns:a16="http://schemas.microsoft.com/office/drawing/2014/main" val="387931100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21413369"/>
                  </a:ext>
                </a:extLst>
              </a:tr>
              <a:tr h="370840">
                <a:tc>
                  <a:txBody>
                    <a:bodyPr/>
                    <a:lstStyle/>
                    <a:p>
                      <a:r>
                        <a:rPr lang="de-DE" sz="1000" b="1"/>
                        <a:t>Extra 3 - 2017-12-22 13:58:00</a:t>
                      </a:r>
                      <a:r>
                        <a:rPr lang="de-DE" sz="1000"/>
                        <a:t>
Unsere Besten 2017:
Alexa, hast Du schon alle Weihnachtsgeschenke besorgt?</a:t>
                      </a:r>
                      <a:endParaRPr lang="en-US" sz="1000"/>
                    </a:p>
                  </a:txBody>
                  <a:tcPr/>
                </a:tc>
                <a:tc>
                  <a:txBody>
                    <a:bodyPr/>
                    <a:lstStyle/>
                    <a:p>
                      <a:r>
                        <a:rPr lang="en-US" sz="1000"/>
                        <a:t>442482</a:t>
                      </a:r>
                    </a:p>
                  </a:txBody>
                  <a:tcPr/>
                </a:tc>
                <a:tc>
                  <a:txBody>
                    <a:bodyPr/>
                    <a:lstStyle/>
                    <a:p>
                      <a:r>
                        <a:rPr lang="en-US" sz="1000"/>
                        <a:t>4961863</a:t>
                      </a:r>
                    </a:p>
                  </a:txBody>
                  <a:tcPr/>
                </a:tc>
                <a:tc>
                  <a:txBody>
                    <a:bodyPr/>
                    <a:lstStyle/>
                    <a:p>
                      <a:r>
                        <a:rPr lang="en-US" sz="1000"/>
                        <a:t>8.9%</a:t>
                      </a:r>
                    </a:p>
                  </a:txBody>
                  <a:tcPr/>
                </a:tc>
                <a:tc>
                  <a:txBody>
                    <a:bodyPr/>
                    <a:lstStyle/>
                    <a:p>
                      <a:r>
                        <a:rPr lang="en-US" sz="1000"/>
                        <a:t>71023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1872030"/>
                  </a:ext>
                </a:extLst>
              </a:tr>
              <a:tr h="370840">
                <a:tc>
                  <a:txBody>
                    <a:bodyPr/>
                    <a:lstStyle/>
                    <a:p>
                      <a:r>
                        <a:rPr lang="de-DE" sz="1000" b="1"/>
                        <a:t>Extra 3 - 2017-12-09 10:34:07</a:t>
                      </a:r>
                      <a:r>
                        <a:rPr lang="de-DE" sz="1000"/>
                        <a:t>
Schöner wohnen 2017</a:t>
                      </a:r>
                      <a:endParaRPr lang="en-US" sz="1000"/>
                    </a:p>
                  </a:txBody>
                  <a:tcPr/>
                </a:tc>
                <a:tc>
                  <a:txBody>
                    <a:bodyPr/>
                    <a:lstStyle/>
                    <a:p>
                      <a:r>
                        <a:rPr lang="en-US" sz="1000"/>
                        <a:t>232031</a:t>
                      </a:r>
                    </a:p>
                  </a:txBody>
                  <a:tcPr/>
                </a:tc>
                <a:tc>
                  <a:txBody>
                    <a:bodyPr/>
                    <a:lstStyle/>
                    <a:p>
                      <a:r>
                        <a:rPr lang="en-US" sz="1000"/>
                        <a:t>2187834</a:t>
                      </a:r>
                    </a:p>
                  </a:txBody>
                  <a:tcPr/>
                </a:tc>
                <a:tc>
                  <a:txBody>
                    <a:bodyPr/>
                    <a:lstStyle/>
                    <a:p>
                      <a:r>
                        <a:rPr lang="en-US" sz="1000"/>
                        <a:t>10.6%</a:t>
                      </a:r>
                    </a:p>
                  </a:txBody>
                  <a:tcPr/>
                </a:tc>
                <a:tc>
                  <a:txBody>
                    <a:bodyPr/>
                    <a:lstStyle/>
                    <a:p>
                      <a:r>
                        <a:rPr lang="en-US" sz="1000"/>
                        <a:t>31449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64153469"/>
                  </a:ext>
                </a:extLst>
              </a:tr>
              <a:tr h="370840">
                <a:tc>
                  <a:txBody>
                    <a:bodyPr/>
                    <a:lstStyle/>
                    <a:p>
                      <a:r>
                        <a:rPr lang="de-DE" sz="1000" b="1"/>
                        <a:t>Extra 3 - 2017-12-06 13:22:45</a:t>
                      </a:r>
                      <a:r>
                        <a:rPr lang="de-DE" sz="1000"/>
                        <a:t>
Zu Weihnachten wünschen wir uns ein einfacheres Steuerrecht.</a:t>
                      </a:r>
                      <a:endParaRPr lang="en-US" sz="1000"/>
                    </a:p>
                  </a:txBody>
                  <a:tcPr/>
                </a:tc>
                <a:tc>
                  <a:txBody>
                    <a:bodyPr/>
                    <a:lstStyle/>
                    <a:p>
                      <a:r>
                        <a:rPr lang="en-US" sz="1000"/>
                        <a:t>203835</a:t>
                      </a:r>
                    </a:p>
                  </a:txBody>
                  <a:tcPr/>
                </a:tc>
                <a:tc>
                  <a:txBody>
                    <a:bodyPr/>
                    <a:lstStyle/>
                    <a:p>
                      <a:r>
                        <a:rPr lang="en-US" sz="1000"/>
                        <a:t>2977103</a:t>
                      </a:r>
                    </a:p>
                  </a:txBody>
                  <a:tcPr/>
                </a:tc>
                <a:tc>
                  <a:txBody>
                    <a:bodyPr/>
                    <a:lstStyle/>
                    <a:p>
                      <a:r>
                        <a:rPr lang="en-US" sz="1000"/>
                        <a:t>6.8%</a:t>
                      </a:r>
                    </a:p>
                  </a:txBody>
                  <a:tcPr/>
                </a:tc>
                <a:tc>
                  <a:txBody>
                    <a:bodyPr/>
                    <a:lstStyle/>
                    <a:p>
                      <a:r>
                        <a:rPr lang="en-US" sz="1000"/>
                        <a:t>24624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58297031"/>
                  </a:ext>
                </a:extLst>
              </a:tr>
              <a:tr h="370840">
                <a:tc>
                  <a:txBody>
                    <a:bodyPr/>
                    <a:lstStyle/>
                    <a:p>
                      <a:r>
                        <a:rPr lang="de-DE" sz="1000" b="1"/>
                        <a:t>NDR Talk Show - 2017-12-14 19:54:30</a:t>
                      </a:r>
                      <a:r>
                        <a:rPr lang="de-DE" sz="1000"/>
                        <a:t>
Michael Mittermeier hat schon tausende Shows in seinem Leben gespielt. Dabei kann es vorkommen, dass Zuschauer zu spät kommen. Aber was ein Gast in Österreich bringt, ist der Hammer! 😂</a:t>
                      </a:r>
                      <a:endParaRPr lang="en-US" sz="1000"/>
                    </a:p>
                  </a:txBody>
                  <a:tcPr/>
                </a:tc>
                <a:tc>
                  <a:txBody>
                    <a:bodyPr/>
                    <a:lstStyle/>
                    <a:p>
                      <a:r>
                        <a:rPr lang="en-US" sz="1000"/>
                        <a:t>176450</a:t>
                      </a:r>
                    </a:p>
                  </a:txBody>
                  <a:tcPr/>
                </a:tc>
                <a:tc>
                  <a:txBody>
                    <a:bodyPr/>
                    <a:lstStyle/>
                    <a:p>
                      <a:r>
                        <a:rPr lang="en-US" sz="1000"/>
                        <a:t>1336797</a:t>
                      </a:r>
                    </a:p>
                  </a:txBody>
                  <a:tcPr/>
                </a:tc>
                <a:tc>
                  <a:txBody>
                    <a:bodyPr/>
                    <a:lstStyle/>
                    <a:p>
                      <a:r>
                        <a:rPr lang="en-US" sz="1000"/>
                        <a:t>13.2%</a:t>
                      </a:r>
                    </a:p>
                  </a:txBody>
                  <a:tcPr/>
                </a:tc>
                <a:tc>
                  <a:txBody>
                    <a:bodyPr/>
                    <a:lstStyle/>
                    <a:p>
                      <a:r>
                        <a:rPr lang="en-US" sz="1000"/>
                        <a:t>30489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5651520"/>
                  </a:ext>
                </a:extLst>
              </a:tr>
              <a:tr h="370840">
                <a:tc>
                  <a:txBody>
                    <a:bodyPr/>
                    <a:lstStyle/>
                    <a:p>
                      <a:r>
                        <a:rPr lang="de-DE" sz="1000" b="1"/>
                        <a:t>Extra 3 - 2017-12-30 10:12:49</a:t>
                      </a:r>
                      <a:r>
                        <a:rPr lang="de-DE" sz="1000"/>
                        <a:t>
Wir wünschen euch jetzt schon mal einen guten Rutsch und nur das Beste für 2018!</a:t>
                      </a:r>
                      <a:endParaRPr lang="en-US" sz="1000"/>
                    </a:p>
                  </a:txBody>
                  <a:tcPr/>
                </a:tc>
                <a:tc>
                  <a:txBody>
                    <a:bodyPr/>
                    <a:lstStyle/>
                    <a:p>
                      <a:r>
                        <a:rPr lang="en-US" sz="1000"/>
                        <a:t>159233</a:t>
                      </a:r>
                    </a:p>
                  </a:txBody>
                  <a:tcPr/>
                </a:tc>
                <a:tc>
                  <a:txBody>
                    <a:bodyPr/>
                    <a:lstStyle/>
                    <a:p>
                      <a:r>
                        <a:rPr lang="en-US" sz="1000"/>
                        <a:t>2265084</a:t>
                      </a:r>
                    </a:p>
                  </a:txBody>
                  <a:tcPr/>
                </a:tc>
                <a:tc>
                  <a:txBody>
                    <a:bodyPr/>
                    <a:lstStyle/>
                    <a:p>
                      <a:r>
                        <a:rPr lang="en-US" sz="1000"/>
                        <a:t>7.0%</a:t>
                      </a:r>
                    </a:p>
                  </a:txBody>
                  <a:tcPr/>
                </a:tc>
                <a:tc>
                  <a:txBody>
                    <a:bodyPr/>
                    <a:lstStyle/>
                    <a:p>
                      <a:r>
                        <a:rPr lang="en-US" sz="1000"/>
                        <a:t>16953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81243614"/>
                  </a:ext>
                </a:extLst>
              </a:tr>
            </a:tbl>
          </a:graphicData>
        </a:graphic>
      </p:graphicFrame>
      <p:sp>
        <p:nvSpPr>
          <p:cNvPr id="4" name="Text Placeholder 3">
            <a:extLst>
              <a:ext uri="{FF2B5EF4-FFF2-40B4-BE49-F238E27FC236}">
                <a16:creationId xmlns:a16="http://schemas.microsoft.com/office/drawing/2014/main" id="{C6BE3F0A-9C7C-44D9-9BDF-9DB58C3C0EBA}"/>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657857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E7FB9-47C2-4169-A3E5-611EA0E16F53}"/>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69845722-6335-406C-8265-C454FC6DB926}"/>
              </a:ext>
            </a:extLst>
          </p:cNvPr>
          <p:cNvGraphicFramePr>
            <a:graphicFrameLocks noGrp="1"/>
          </p:cNvGraphicFramePr>
          <p:nvPr>
            <p:ph type="tbl" sz="quarter" idx="13"/>
            <p:extLst>
              <p:ext uri="{D42A27DB-BD31-4B8C-83A1-F6EECF244321}">
                <p14:modId xmlns:p14="http://schemas.microsoft.com/office/powerpoint/2010/main" val="2793547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8999823"/>
                    </a:ext>
                  </a:extLst>
                </a:gridCol>
                <a:gridCol w="822960">
                  <a:extLst>
                    <a:ext uri="{9D8B030D-6E8A-4147-A177-3AD203B41FA5}">
                      <a16:colId xmlns:a16="http://schemas.microsoft.com/office/drawing/2014/main" val="480564326"/>
                    </a:ext>
                  </a:extLst>
                </a:gridCol>
                <a:gridCol w="822960">
                  <a:extLst>
                    <a:ext uri="{9D8B030D-6E8A-4147-A177-3AD203B41FA5}">
                      <a16:colId xmlns:a16="http://schemas.microsoft.com/office/drawing/2014/main" val="1845574097"/>
                    </a:ext>
                  </a:extLst>
                </a:gridCol>
                <a:gridCol w="822960">
                  <a:extLst>
                    <a:ext uri="{9D8B030D-6E8A-4147-A177-3AD203B41FA5}">
                      <a16:colId xmlns:a16="http://schemas.microsoft.com/office/drawing/2014/main" val="1392235080"/>
                    </a:ext>
                  </a:extLst>
                </a:gridCol>
                <a:gridCol w="822960">
                  <a:extLst>
                    <a:ext uri="{9D8B030D-6E8A-4147-A177-3AD203B41FA5}">
                      <a16:colId xmlns:a16="http://schemas.microsoft.com/office/drawing/2014/main" val="3074649307"/>
                    </a:ext>
                  </a:extLst>
                </a:gridCol>
                <a:gridCol w="822960">
                  <a:extLst>
                    <a:ext uri="{9D8B030D-6E8A-4147-A177-3AD203B41FA5}">
                      <a16:colId xmlns:a16="http://schemas.microsoft.com/office/drawing/2014/main" val="76553320"/>
                    </a:ext>
                  </a:extLst>
                </a:gridCol>
                <a:gridCol w="822960">
                  <a:extLst>
                    <a:ext uri="{9D8B030D-6E8A-4147-A177-3AD203B41FA5}">
                      <a16:colId xmlns:a16="http://schemas.microsoft.com/office/drawing/2014/main" val="3439821410"/>
                    </a:ext>
                  </a:extLst>
                </a:gridCol>
                <a:gridCol w="822960">
                  <a:extLst>
                    <a:ext uri="{9D8B030D-6E8A-4147-A177-3AD203B41FA5}">
                      <a16:colId xmlns:a16="http://schemas.microsoft.com/office/drawing/2014/main" val="90874213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46395570"/>
                  </a:ext>
                </a:extLst>
              </a:tr>
              <a:tr h="370840">
                <a:tc>
                  <a:txBody>
                    <a:bodyPr/>
                    <a:lstStyle/>
                    <a:p>
                      <a:r>
                        <a:rPr lang="de-DE" sz="1000" b="1"/>
                        <a:t>NDR Hamburg - 2018-01-02 10:31:41</a:t>
                      </a:r>
                      <a:r>
                        <a:rPr lang="de-DE" sz="1000"/>
                        <a:t>
</a:t>
                      </a:r>
                      <a:endParaRPr lang="en-US" sz="1000"/>
                    </a:p>
                  </a:txBody>
                  <a:tcPr/>
                </a:tc>
                <a:tc>
                  <a:txBody>
                    <a:bodyPr/>
                    <a:lstStyle/>
                    <a:p>
                      <a:r>
                        <a:rPr lang="en-US" sz="1000"/>
                        <a:t>855.6%</a:t>
                      </a:r>
                    </a:p>
                  </a:txBody>
                  <a:tcPr/>
                </a:tc>
                <a:tc>
                  <a:txBody>
                    <a:bodyPr/>
                    <a:lstStyle/>
                    <a:p>
                      <a:r>
                        <a:rPr lang="en-US" sz="1000"/>
                        <a:t>308</a:t>
                      </a:r>
                    </a:p>
                  </a:txBody>
                  <a:tcPr/>
                </a:tc>
                <a:tc>
                  <a:txBody>
                    <a:bodyPr/>
                    <a:lstStyle/>
                    <a:p>
                      <a:r>
                        <a:rPr lang="en-US" sz="1000"/>
                        <a:t>36</a:t>
                      </a:r>
                    </a:p>
                  </a:txBody>
                  <a:tcPr/>
                </a:tc>
                <a:tc>
                  <a:txBody>
                    <a:bodyPr/>
                    <a:lstStyle/>
                    <a:p>
                      <a:r>
                        <a:rPr lang="en-US" sz="1000"/>
                        <a:t>91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06699624"/>
                  </a:ext>
                </a:extLst>
              </a:tr>
              <a:tr h="370840">
                <a:tc>
                  <a:txBody>
                    <a:bodyPr/>
                    <a:lstStyle/>
                    <a:p>
                      <a:r>
                        <a:rPr lang="en-US" sz="1000" b="1"/>
                        <a:t>NDR Talk Show - 2017-12-13 12:29:38</a:t>
                      </a:r>
                      <a:r>
                        <a:rPr lang="en-US" sz="1000"/>
                        <a:t>
</a:t>
                      </a:r>
                    </a:p>
                  </a:txBody>
                  <a:tcPr/>
                </a:tc>
                <a:tc>
                  <a:txBody>
                    <a:bodyPr/>
                    <a:lstStyle/>
                    <a:p>
                      <a:r>
                        <a:rPr lang="en-US" sz="1000"/>
                        <a:t>101.4%</a:t>
                      </a:r>
                    </a:p>
                  </a:txBody>
                  <a:tcPr/>
                </a:tc>
                <a:tc>
                  <a:txBody>
                    <a:bodyPr/>
                    <a:lstStyle/>
                    <a:p>
                      <a:r>
                        <a:rPr lang="en-US" sz="1000"/>
                        <a:t>450</a:t>
                      </a:r>
                    </a:p>
                  </a:txBody>
                  <a:tcPr/>
                </a:tc>
                <a:tc>
                  <a:txBody>
                    <a:bodyPr/>
                    <a:lstStyle/>
                    <a:p>
                      <a:r>
                        <a:rPr lang="en-US" sz="1000"/>
                        <a:t>444</a:t>
                      </a:r>
                    </a:p>
                  </a:txBody>
                  <a:tcPr/>
                </a:tc>
                <a:tc>
                  <a:txBody>
                    <a:bodyPr/>
                    <a:lstStyle/>
                    <a:p>
                      <a:r>
                        <a:rPr lang="en-US" sz="1000"/>
                        <a:t>326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1224222"/>
                  </a:ext>
                </a:extLst>
              </a:tr>
              <a:tr h="370840">
                <a:tc>
                  <a:txBody>
                    <a:bodyPr/>
                    <a:lstStyle/>
                    <a:p>
                      <a:r>
                        <a:rPr lang="en-US" sz="1000" b="1"/>
                        <a:t>NDR Talk Show - 2017-12-13 12:31:13</a:t>
                      </a:r>
                      <a:r>
                        <a:rPr lang="en-US" sz="1000"/>
                        <a:t>
</a:t>
                      </a:r>
                    </a:p>
                  </a:txBody>
                  <a:tcPr/>
                </a:tc>
                <a:tc>
                  <a:txBody>
                    <a:bodyPr/>
                    <a:lstStyle/>
                    <a:p>
                      <a:r>
                        <a:rPr lang="en-US" sz="1000"/>
                        <a:t>101.4%</a:t>
                      </a:r>
                    </a:p>
                  </a:txBody>
                  <a:tcPr/>
                </a:tc>
                <a:tc>
                  <a:txBody>
                    <a:bodyPr/>
                    <a:lstStyle/>
                    <a:p>
                      <a:r>
                        <a:rPr lang="en-US" sz="1000"/>
                        <a:t>450</a:t>
                      </a:r>
                    </a:p>
                  </a:txBody>
                  <a:tcPr/>
                </a:tc>
                <a:tc>
                  <a:txBody>
                    <a:bodyPr/>
                    <a:lstStyle/>
                    <a:p>
                      <a:r>
                        <a:rPr lang="en-US" sz="1000"/>
                        <a:t>444</a:t>
                      </a:r>
                    </a:p>
                  </a:txBody>
                  <a:tcPr/>
                </a:tc>
                <a:tc>
                  <a:txBody>
                    <a:bodyPr/>
                    <a:lstStyle/>
                    <a:p>
                      <a:r>
                        <a:rPr lang="en-US" sz="1000"/>
                        <a:t>326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33387581"/>
                  </a:ext>
                </a:extLst>
              </a:tr>
              <a:tr h="370840">
                <a:tc>
                  <a:txBody>
                    <a:bodyPr/>
                    <a:lstStyle/>
                    <a:p>
                      <a:r>
                        <a:rPr lang="de-DE" sz="1000" b="1"/>
                        <a:t>NDR Fernsehen - 2017-12-31 20:00:00</a:t>
                      </a:r>
                      <a:r>
                        <a:rPr lang="de-DE" sz="1000"/>
                        <a:t>
Prost!</a:t>
                      </a:r>
                      <a:endParaRPr lang="en-US" sz="1000"/>
                    </a:p>
                  </a:txBody>
                  <a:tcPr/>
                </a:tc>
                <a:tc>
                  <a:txBody>
                    <a:bodyPr/>
                    <a:lstStyle/>
                    <a:p>
                      <a:r>
                        <a:rPr lang="en-US" sz="1000"/>
                        <a:t>100.0%</a:t>
                      </a:r>
                    </a:p>
                  </a:txBody>
                  <a:tcPr/>
                </a:tc>
                <a:tc>
                  <a:txBody>
                    <a:bodyPr/>
                    <a:lstStyle/>
                    <a:p>
                      <a:r>
                        <a:rPr lang="en-US" sz="1000"/>
                        <a:t>19</a:t>
                      </a:r>
                    </a:p>
                  </a:txBody>
                  <a:tcPr/>
                </a:tc>
                <a:tc>
                  <a:txBody>
                    <a:bodyPr/>
                    <a:lstStyle/>
                    <a:p>
                      <a:r>
                        <a:rPr lang="en-US" sz="1000"/>
                        <a:t>19</a:t>
                      </a:r>
                    </a:p>
                  </a:txBody>
                  <a:tcPr/>
                </a:tc>
                <a:tc>
                  <a:txBody>
                    <a:bodyPr/>
                    <a:lstStyle/>
                    <a:p>
                      <a:r>
                        <a:rPr lang="en-US" sz="1000"/>
                        <a:t>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21491239"/>
                  </a:ext>
                </a:extLst>
              </a:tr>
              <a:tr h="370840">
                <a:tc>
                  <a:txBody>
                    <a:bodyPr/>
                    <a:lstStyle/>
                    <a:p>
                      <a:r>
                        <a:rPr lang="de-DE" sz="1000" b="1"/>
                        <a:t>DAS! im NDR Fernsehen - 2017-12-27 09:00:00</a:t>
                      </a:r>
                      <a:r>
                        <a:rPr lang="de-DE" sz="1000"/>
                        <a:t>
Am 28.12.17 um 23:40 Uhr beginnt Die lange Treckernacht: Mit Brunhilde und Sven durch die Nacht. Nicht nur Fred ist dabei, sondern auch Deutz-Willi, die Feuerwehrmänner aus Cuxhaven, und natürlich Marlies aus Varlheide. 🚜😎🚜</a:t>
                      </a:r>
                      <a:endParaRPr lang="en-US" sz="1000"/>
                    </a:p>
                  </a:txBody>
                  <a:tcPr/>
                </a:tc>
                <a:tc>
                  <a:txBody>
                    <a:bodyPr/>
                    <a:lstStyle/>
                    <a:p>
                      <a:r>
                        <a:rPr lang="en-US" sz="1000"/>
                        <a:t>69.2%</a:t>
                      </a:r>
                    </a:p>
                  </a:txBody>
                  <a:tcPr/>
                </a:tc>
                <a:tc>
                  <a:txBody>
                    <a:bodyPr/>
                    <a:lstStyle/>
                    <a:p>
                      <a:r>
                        <a:rPr lang="en-US" sz="1000"/>
                        <a:t>9</a:t>
                      </a:r>
                    </a:p>
                  </a:txBody>
                  <a:tcPr/>
                </a:tc>
                <a:tc>
                  <a:txBody>
                    <a:bodyPr/>
                    <a:lstStyle/>
                    <a:p>
                      <a:r>
                        <a:rPr lang="en-US" sz="1000"/>
                        <a:t>13</a:t>
                      </a:r>
                    </a:p>
                  </a:txBody>
                  <a:tcPr/>
                </a:tc>
                <a:tc>
                  <a:txBody>
                    <a:bodyPr/>
                    <a:lstStyle/>
                    <a:p>
                      <a:r>
                        <a:rPr lang="en-US" sz="1000"/>
                        <a:t>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9705819"/>
                  </a:ext>
                </a:extLst>
              </a:tr>
            </a:tbl>
          </a:graphicData>
        </a:graphic>
      </p:graphicFrame>
      <p:sp>
        <p:nvSpPr>
          <p:cNvPr id="4" name="Text Placeholder 3">
            <a:extLst>
              <a:ext uri="{FF2B5EF4-FFF2-40B4-BE49-F238E27FC236}">
                <a16:creationId xmlns:a16="http://schemas.microsoft.com/office/drawing/2014/main" id="{269354FC-2290-447C-A799-2D0A7F73D753}"/>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938556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CDCC-4112-4E38-9541-F2EFBCB3E657}"/>
              </a:ext>
            </a:extLst>
          </p:cNvPr>
          <p:cNvSpPr>
            <a:spLocks noGrp="1"/>
          </p:cNvSpPr>
          <p:nvPr>
            <p:ph type="title"/>
          </p:nvPr>
        </p:nvSpPr>
        <p:spPr/>
        <p:txBody>
          <a:bodyPr/>
          <a:lstStyle/>
          <a:p>
            <a:r>
              <a:rPr lang="de-DE"/>
              <a:t>Eigene Posts - I-Rate Aktive Nutzer-Flop - Export - 1 of 2</a:t>
            </a:r>
            <a:endParaRPr lang="en-US"/>
          </a:p>
        </p:txBody>
      </p:sp>
      <p:graphicFrame>
        <p:nvGraphicFramePr>
          <p:cNvPr id="5" name="Table Placeholder 4">
            <a:extLst>
              <a:ext uri="{FF2B5EF4-FFF2-40B4-BE49-F238E27FC236}">
                <a16:creationId xmlns:a16="http://schemas.microsoft.com/office/drawing/2014/main" id="{37E39A44-078B-41B0-B7FF-38706678AF0B}"/>
              </a:ext>
            </a:extLst>
          </p:cNvPr>
          <p:cNvGraphicFramePr>
            <a:graphicFrameLocks noGrp="1"/>
          </p:cNvGraphicFramePr>
          <p:nvPr>
            <p:ph type="tbl" sz="quarter" idx="13"/>
            <p:extLst>
              <p:ext uri="{D42A27DB-BD31-4B8C-83A1-F6EECF244321}">
                <p14:modId xmlns:p14="http://schemas.microsoft.com/office/powerpoint/2010/main" val="320397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4156332"/>
                    </a:ext>
                  </a:extLst>
                </a:gridCol>
                <a:gridCol w="822960">
                  <a:extLst>
                    <a:ext uri="{9D8B030D-6E8A-4147-A177-3AD203B41FA5}">
                      <a16:colId xmlns:a16="http://schemas.microsoft.com/office/drawing/2014/main" val="2097535398"/>
                    </a:ext>
                  </a:extLst>
                </a:gridCol>
                <a:gridCol w="822960">
                  <a:extLst>
                    <a:ext uri="{9D8B030D-6E8A-4147-A177-3AD203B41FA5}">
                      <a16:colId xmlns:a16="http://schemas.microsoft.com/office/drawing/2014/main" val="1298063284"/>
                    </a:ext>
                  </a:extLst>
                </a:gridCol>
                <a:gridCol w="822960">
                  <a:extLst>
                    <a:ext uri="{9D8B030D-6E8A-4147-A177-3AD203B41FA5}">
                      <a16:colId xmlns:a16="http://schemas.microsoft.com/office/drawing/2014/main" val="2740008608"/>
                    </a:ext>
                  </a:extLst>
                </a:gridCol>
                <a:gridCol w="822960">
                  <a:extLst>
                    <a:ext uri="{9D8B030D-6E8A-4147-A177-3AD203B41FA5}">
                      <a16:colId xmlns:a16="http://schemas.microsoft.com/office/drawing/2014/main" val="3505287169"/>
                    </a:ext>
                  </a:extLst>
                </a:gridCol>
                <a:gridCol w="822960">
                  <a:extLst>
                    <a:ext uri="{9D8B030D-6E8A-4147-A177-3AD203B41FA5}">
                      <a16:colId xmlns:a16="http://schemas.microsoft.com/office/drawing/2014/main" val="1459191718"/>
                    </a:ext>
                  </a:extLst>
                </a:gridCol>
                <a:gridCol w="822960">
                  <a:extLst>
                    <a:ext uri="{9D8B030D-6E8A-4147-A177-3AD203B41FA5}">
                      <a16:colId xmlns:a16="http://schemas.microsoft.com/office/drawing/2014/main" val="2767505575"/>
                    </a:ext>
                  </a:extLst>
                </a:gridCol>
                <a:gridCol w="822960">
                  <a:extLst>
                    <a:ext uri="{9D8B030D-6E8A-4147-A177-3AD203B41FA5}">
                      <a16:colId xmlns:a16="http://schemas.microsoft.com/office/drawing/2014/main" val="712955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9256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2 - 2017-12-12 16:45:27</a:t>
                      </a:r>
                      <a:r>
                        <a:rPr kumimoji="0" lang="de-DE" sz="1000" b="0" i="0" u="none" strike="noStrike" kern="1200" cap="none" spc="0" normalizeH="0" baseline="0" noProof="0">
                          <a:ln>
                            <a:noFill/>
                          </a:ln>
                          <a:solidFill>
                            <a:prstClr val="black"/>
                          </a:solidFill>
                          <a:effectLst/>
                          <a:uLnTx/>
                          <a:uFillTx/>
                          <a:latin typeface="+mn-lt"/>
                          <a:ea typeface="+mn-ea"/>
                          <a:cs typeface="+mn-cs"/>
                        </a:rPr>
                        <a:t>
Bryan Adams kehrt mit seiner "Ultimate"-Tour zum Sommeranfang nach Deutschland zurück. "Ultimate" lautet auch der Titel seines neuen Albums, das zwei brandneue Tracks plus alle Hits enthält. "The Ultimate Tour" präsentiert Bryan Adams mit einem packenden Set, der natürlich sämtliche Charterfolge beinhaltet.
Der zu den erfolgreichsten Rock-Interpreten zählenden Künstler gibt vom 18. bis 22. Juni 2018 Konzerte in Hamburg, Mannheim und Köln. NDR 2 präsentiert das einzige Konzert im Norden.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118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- 2017-12-28 13:11:05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204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- 2017-12-05 08:21:15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7579012"/>
                  </a:ext>
                </a:extLst>
              </a:tr>
            </a:tbl>
          </a:graphicData>
        </a:graphic>
      </p:graphicFrame>
      <p:sp>
        <p:nvSpPr>
          <p:cNvPr id="4" name="Text Placeholder 3">
            <a:extLst>
              <a:ext uri="{FF2B5EF4-FFF2-40B4-BE49-F238E27FC236}">
                <a16:creationId xmlns:a16="http://schemas.microsoft.com/office/drawing/2014/main" id="{A01C0D90-F1B0-4736-9D7F-8BACE57C2B06}"/>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225957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BBE84-B648-41F4-A305-C9761B6155E2}"/>
              </a:ext>
            </a:extLst>
          </p:cNvPr>
          <p:cNvSpPr>
            <a:spLocks noGrp="1"/>
          </p:cNvSpPr>
          <p:nvPr>
            <p:ph type="title"/>
          </p:nvPr>
        </p:nvSpPr>
        <p:spPr/>
        <p:txBody>
          <a:bodyPr/>
          <a:lstStyle/>
          <a:p>
            <a:r>
              <a:rPr lang="de-DE"/>
              <a:t>Eigene Posts - I-Rate Aktive Nutzer-Flop - Export - 2 of 2</a:t>
            </a:r>
            <a:endParaRPr lang="en-US"/>
          </a:p>
        </p:txBody>
      </p:sp>
      <p:graphicFrame>
        <p:nvGraphicFramePr>
          <p:cNvPr id="5" name="Table Placeholder 4">
            <a:extLst>
              <a:ext uri="{FF2B5EF4-FFF2-40B4-BE49-F238E27FC236}">
                <a16:creationId xmlns:a16="http://schemas.microsoft.com/office/drawing/2014/main" id="{ABB11721-DE95-403D-A903-1491CD3A2FAE}"/>
              </a:ext>
            </a:extLst>
          </p:cNvPr>
          <p:cNvGraphicFramePr>
            <a:graphicFrameLocks noGrp="1"/>
          </p:cNvGraphicFramePr>
          <p:nvPr>
            <p:ph type="tbl" sz="quarter" idx="13"/>
            <p:extLst>
              <p:ext uri="{D42A27DB-BD31-4B8C-83A1-F6EECF244321}">
                <p14:modId xmlns:p14="http://schemas.microsoft.com/office/powerpoint/2010/main" val="79412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13807115"/>
                    </a:ext>
                  </a:extLst>
                </a:gridCol>
                <a:gridCol w="822960">
                  <a:extLst>
                    <a:ext uri="{9D8B030D-6E8A-4147-A177-3AD203B41FA5}">
                      <a16:colId xmlns:a16="http://schemas.microsoft.com/office/drawing/2014/main" val="3683078313"/>
                    </a:ext>
                  </a:extLst>
                </a:gridCol>
                <a:gridCol w="822960">
                  <a:extLst>
                    <a:ext uri="{9D8B030D-6E8A-4147-A177-3AD203B41FA5}">
                      <a16:colId xmlns:a16="http://schemas.microsoft.com/office/drawing/2014/main" val="3987124222"/>
                    </a:ext>
                  </a:extLst>
                </a:gridCol>
                <a:gridCol w="822960">
                  <a:extLst>
                    <a:ext uri="{9D8B030D-6E8A-4147-A177-3AD203B41FA5}">
                      <a16:colId xmlns:a16="http://schemas.microsoft.com/office/drawing/2014/main" val="2713578985"/>
                    </a:ext>
                  </a:extLst>
                </a:gridCol>
                <a:gridCol w="822960">
                  <a:extLst>
                    <a:ext uri="{9D8B030D-6E8A-4147-A177-3AD203B41FA5}">
                      <a16:colId xmlns:a16="http://schemas.microsoft.com/office/drawing/2014/main" val="883894065"/>
                    </a:ext>
                  </a:extLst>
                </a:gridCol>
                <a:gridCol w="822960">
                  <a:extLst>
                    <a:ext uri="{9D8B030D-6E8A-4147-A177-3AD203B41FA5}">
                      <a16:colId xmlns:a16="http://schemas.microsoft.com/office/drawing/2014/main" val="3248087936"/>
                    </a:ext>
                  </a:extLst>
                </a:gridCol>
                <a:gridCol w="822960">
                  <a:extLst>
                    <a:ext uri="{9D8B030D-6E8A-4147-A177-3AD203B41FA5}">
                      <a16:colId xmlns:a16="http://schemas.microsoft.com/office/drawing/2014/main" val="2651969640"/>
                    </a:ext>
                  </a:extLst>
                </a:gridCol>
                <a:gridCol w="822960">
                  <a:extLst>
                    <a:ext uri="{9D8B030D-6E8A-4147-A177-3AD203B41FA5}">
                      <a16:colId xmlns:a16="http://schemas.microsoft.com/office/drawing/2014/main" val="1181925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556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- 2018-01-02 09:45:18</a:t>
                      </a:r>
                      <a:r>
                        <a:rPr kumimoji="0" lang="de-DE" sz="1000" b="0" i="0" u="none" strike="noStrike" kern="1200" cap="none" spc="0" normalizeH="0" baseline="0" noProof="0">
                          <a:ln>
                            <a:noFill/>
                          </a:ln>
                          <a:solidFill>
                            <a:prstClr val="black"/>
                          </a:solidFill>
                          <a:effectLst/>
                          <a:uLnTx/>
                          <a:uFillTx/>
                          <a:latin typeface="+mn-lt"/>
                          <a:ea typeface="+mn-ea"/>
                          <a:cs typeface="+mn-cs"/>
                        </a:rPr>
                        <a:t>
Hier findet ihr Infos zu den sechs Kandidaten von "Unser Lied für Lissabon":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487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2 - 2017-12-18 13:55:23</a:t>
                      </a:r>
                      <a:r>
                        <a:rPr kumimoji="0" lang="de-DE" sz="1000" b="0" i="0" u="none" strike="noStrike" kern="1200" cap="none" spc="0" normalizeH="0" baseline="0" noProof="0">
                          <a:ln>
                            <a:noFill/>
                          </a:ln>
                          <a:solidFill>
                            <a:prstClr val="black"/>
                          </a:solidFill>
                          <a:effectLst/>
                          <a:uLnTx/>
                          <a:uFillTx/>
                          <a:latin typeface="+mn-lt"/>
                          <a:ea typeface="+mn-ea"/>
                          <a:cs typeface="+mn-cs"/>
                        </a:rPr>
                        <a:t>
"Mr. Slowhand" kommt in den Norden! Eric Clapton ist ohne Zweifel einer der besten Gitarristen der Welt und seit über 50 Jahren im Geschäft - mit den Yardbirds, mit Cream und als Solokünstler. 2018 kommt er nur für zwei Auftritte nach Deutschland. NDR 2 freut sich, das Konzert in Hamburg zu präsentieren!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7395233"/>
                  </a:ext>
                </a:extLst>
              </a:tr>
            </a:tbl>
          </a:graphicData>
        </a:graphic>
      </p:graphicFrame>
      <p:sp>
        <p:nvSpPr>
          <p:cNvPr id="4" name="Text Placeholder 3">
            <a:extLst>
              <a:ext uri="{FF2B5EF4-FFF2-40B4-BE49-F238E27FC236}">
                <a16:creationId xmlns:a16="http://schemas.microsoft.com/office/drawing/2014/main" id="{93B622C1-B868-48A7-8C36-E0C0F43A4FE8}"/>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643970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7ABD5-7669-4E61-9C75-69169B6D14E5}"/>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6325BC68-91F0-4F40-AFB6-E38A03DA018D}"/>
              </a:ext>
            </a:extLst>
          </p:cNvPr>
          <p:cNvGraphicFramePr>
            <a:graphicFrameLocks noGrp="1"/>
          </p:cNvGraphicFramePr>
          <p:nvPr>
            <p:ph type="tbl" sz="quarter" idx="13"/>
            <p:extLst>
              <p:ext uri="{D42A27DB-BD31-4B8C-83A1-F6EECF244321}">
                <p14:modId xmlns:p14="http://schemas.microsoft.com/office/powerpoint/2010/main" val="968196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52099892"/>
                    </a:ext>
                  </a:extLst>
                </a:gridCol>
                <a:gridCol w="822960">
                  <a:extLst>
                    <a:ext uri="{9D8B030D-6E8A-4147-A177-3AD203B41FA5}">
                      <a16:colId xmlns:a16="http://schemas.microsoft.com/office/drawing/2014/main" val="1586712441"/>
                    </a:ext>
                  </a:extLst>
                </a:gridCol>
                <a:gridCol w="822960">
                  <a:extLst>
                    <a:ext uri="{9D8B030D-6E8A-4147-A177-3AD203B41FA5}">
                      <a16:colId xmlns:a16="http://schemas.microsoft.com/office/drawing/2014/main" val="35346808"/>
                    </a:ext>
                  </a:extLst>
                </a:gridCol>
                <a:gridCol w="822960">
                  <a:extLst>
                    <a:ext uri="{9D8B030D-6E8A-4147-A177-3AD203B41FA5}">
                      <a16:colId xmlns:a16="http://schemas.microsoft.com/office/drawing/2014/main" val="411673456"/>
                    </a:ext>
                  </a:extLst>
                </a:gridCol>
                <a:gridCol w="822960">
                  <a:extLst>
                    <a:ext uri="{9D8B030D-6E8A-4147-A177-3AD203B41FA5}">
                      <a16:colId xmlns:a16="http://schemas.microsoft.com/office/drawing/2014/main" val="1743791987"/>
                    </a:ext>
                  </a:extLst>
                </a:gridCol>
                <a:gridCol w="822960">
                  <a:extLst>
                    <a:ext uri="{9D8B030D-6E8A-4147-A177-3AD203B41FA5}">
                      <a16:colId xmlns:a16="http://schemas.microsoft.com/office/drawing/2014/main" val="2483587757"/>
                    </a:ext>
                  </a:extLst>
                </a:gridCol>
                <a:gridCol w="822960">
                  <a:extLst>
                    <a:ext uri="{9D8B030D-6E8A-4147-A177-3AD203B41FA5}">
                      <a16:colId xmlns:a16="http://schemas.microsoft.com/office/drawing/2014/main" val="3904871296"/>
                    </a:ext>
                  </a:extLst>
                </a:gridCol>
                <a:gridCol w="822960">
                  <a:extLst>
                    <a:ext uri="{9D8B030D-6E8A-4147-A177-3AD203B41FA5}">
                      <a16:colId xmlns:a16="http://schemas.microsoft.com/office/drawing/2014/main" val="1610062411"/>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551379503"/>
                  </a:ext>
                </a:extLst>
              </a:tr>
              <a:tr h="370840">
                <a:tc>
                  <a:txBody>
                    <a:bodyPr/>
                    <a:lstStyle/>
                    <a:p>
                      <a:r>
                        <a:rPr lang="de-DE" sz="1000" b="1"/>
                        <a:t>Extra 3 - 2017-12-22 13:58:00</a:t>
                      </a:r>
                      <a:r>
                        <a:rPr lang="de-DE" sz="1000"/>
                        <a:t>
Unsere Besten 2017:
Alexa, hast Du schon alle Weihnachtsgeschenke besorgt?</a:t>
                      </a:r>
                      <a:endParaRPr lang="en-US" sz="1000"/>
                    </a:p>
                  </a:txBody>
                  <a:tcPr/>
                </a:tc>
                <a:tc>
                  <a:txBody>
                    <a:bodyPr/>
                    <a:lstStyle/>
                    <a:p>
                      <a:r>
                        <a:rPr lang="en-US" sz="1000"/>
                        <a:t>108818</a:t>
                      </a:r>
                    </a:p>
                  </a:txBody>
                  <a:tcPr/>
                </a:tc>
                <a:tc>
                  <a:txBody>
                    <a:bodyPr/>
                    <a:lstStyle/>
                    <a:p>
                      <a:r>
                        <a:rPr lang="en-US" sz="1000"/>
                        <a:t>71023</a:t>
                      </a:r>
                    </a:p>
                  </a:txBody>
                  <a:tcPr/>
                </a:tc>
                <a:tc>
                  <a:txBody>
                    <a:bodyPr/>
                    <a:lstStyle/>
                    <a:p>
                      <a:r>
                        <a:rPr lang="en-US" sz="1000"/>
                        <a:t>8118</a:t>
                      </a:r>
                    </a:p>
                  </a:txBody>
                  <a:tcPr/>
                </a:tc>
                <a:tc>
                  <a:txBody>
                    <a:bodyPr/>
                    <a:lstStyle/>
                    <a:p>
                      <a:r>
                        <a:rPr lang="en-US" sz="1000"/>
                        <a:t>29677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8564066"/>
                  </a:ext>
                </a:extLst>
              </a:tr>
              <a:tr h="370840">
                <a:tc>
                  <a:txBody>
                    <a:bodyPr/>
                    <a:lstStyle/>
                    <a:p>
                      <a:r>
                        <a:rPr lang="de-DE" sz="1000" b="1"/>
                        <a:t>Extra 3 - 2017-12-18 13:14:53</a:t>
                      </a:r>
                      <a:r>
                        <a:rPr lang="de-DE" sz="1000"/>
                        <a:t>
Der Drink zur Weihnachtszeit!</a:t>
                      </a:r>
                      <a:endParaRPr lang="en-US" sz="1000"/>
                    </a:p>
                  </a:txBody>
                  <a:tcPr/>
                </a:tc>
                <a:tc>
                  <a:txBody>
                    <a:bodyPr/>
                    <a:lstStyle/>
                    <a:p>
                      <a:r>
                        <a:rPr lang="en-US" sz="1000"/>
                        <a:t>50826</a:t>
                      </a:r>
                    </a:p>
                  </a:txBody>
                  <a:tcPr/>
                </a:tc>
                <a:tc>
                  <a:txBody>
                    <a:bodyPr/>
                    <a:lstStyle/>
                    <a:p>
                      <a:r>
                        <a:rPr lang="en-US" sz="1000"/>
                        <a:t>38569</a:t>
                      </a:r>
                    </a:p>
                  </a:txBody>
                  <a:tcPr/>
                </a:tc>
                <a:tc>
                  <a:txBody>
                    <a:bodyPr/>
                    <a:lstStyle/>
                    <a:p>
                      <a:r>
                        <a:rPr lang="en-US" sz="1000"/>
                        <a:t>681</a:t>
                      </a:r>
                    </a:p>
                  </a:txBody>
                  <a:tcPr/>
                </a:tc>
                <a:tc>
                  <a:txBody>
                    <a:bodyPr/>
                    <a:lstStyle/>
                    <a:p>
                      <a:r>
                        <a:rPr lang="en-US" sz="1000"/>
                        <a:t>11576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63852373"/>
                  </a:ext>
                </a:extLst>
              </a:tr>
              <a:tr h="370840">
                <a:tc>
                  <a:txBody>
                    <a:bodyPr/>
                    <a:lstStyle/>
                    <a:p>
                      <a:r>
                        <a:rPr lang="de-DE" sz="1000" b="1"/>
                        <a:t>NDR Fernsehen - 2017-12-28 12:30:00</a:t>
                      </a:r>
                      <a:r>
                        <a:rPr lang="de-DE" sz="1000"/>
                        <a:t>
Danach haben sie nach dem Linken geschaut.</a:t>
                      </a:r>
                      <a:endParaRPr lang="en-US" sz="1000"/>
                    </a:p>
                  </a:txBody>
                  <a:tcPr/>
                </a:tc>
                <a:tc>
                  <a:txBody>
                    <a:bodyPr/>
                    <a:lstStyle/>
                    <a:p>
                      <a:r>
                        <a:rPr lang="en-US" sz="1000"/>
                        <a:t>47665</a:t>
                      </a:r>
                    </a:p>
                  </a:txBody>
                  <a:tcPr/>
                </a:tc>
                <a:tc>
                  <a:txBody>
                    <a:bodyPr/>
                    <a:lstStyle/>
                    <a:p>
                      <a:r>
                        <a:rPr lang="en-US" sz="1000"/>
                        <a:t>35623</a:t>
                      </a:r>
                    </a:p>
                  </a:txBody>
                  <a:tcPr/>
                </a:tc>
                <a:tc>
                  <a:txBody>
                    <a:bodyPr/>
                    <a:lstStyle/>
                    <a:p>
                      <a:r>
                        <a:rPr lang="en-US" sz="1000"/>
                        <a:t>1033</a:t>
                      </a:r>
                    </a:p>
                  </a:txBody>
                  <a:tcPr/>
                </a:tc>
                <a:tc>
                  <a:txBody>
                    <a:bodyPr/>
                    <a:lstStyle/>
                    <a:p>
                      <a:r>
                        <a:rPr lang="en-US" sz="1000"/>
                        <a:t>11009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7591137"/>
                  </a:ext>
                </a:extLst>
              </a:tr>
              <a:tr h="370840">
                <a:tc>
                  <a:txBody>
                    <a:bodyPr/>
                    <a:lstStyle/>
                    <a:p>
                      <a:r>
                        <a:rPr lang="de-DE" sz="1000" b="1"/>
                        <a:t>Extra 3 - 2017-12-09 10:34:07</a:t>
                      </a:r>
                      <a:r>
                        <a:rPr lang="de-DE" sz="1000"/>
                        <a:t>
Schöner wohnen 2017</a:t>
                      </a:r>
                      <a:endParaRPr lang="en-US" sz="1000"/>
                    </a:p>
                  </a:txBody>
                  <a:tcPr/>
                </a:tc>
                <a:tc>
                  <a:txBody>
                    <a:bodyPr/>
                    <a:lstStyle/>
                    <a:p>
                      <a:r>
                        <a:rPr lang="en-US" sz="1000"/>
                        <a:t>43754</a:t>
                      </a:r>
                    </a:p>
                  </a:txBody>
                  <a:tcPr/>
                </a:tc>
                <a:tc>
                  <a:txBody>
                    <a:bodyPr/>
                    <a:lstStyle/>
                    <a:p>
                      <a:r>
                        <a:rPr lang="en-US" sz="1000"/>
                        <a:t>31449</a:t>
                      </a:r>
                    </a:p>
                  </a:txBody>
                  <a:tcPr/>
                </a:tc>
                <a:tc>
                  <a:txBody>
                    <a:bodyPr/>
                    <a:lstStyle/>
                    <a:p>
                      <a:r>
                        <a:rPr lang="en-US" sz="1000"/>
                        <a:t>2455</a:t>
                      </a:r>
                    </a:p>
                  </a:txBody>
                  <a:tcPr/>
                </a:tc>
                <a:tc>
                  <a:txBody>
                    <a:bodyPr/>
                    <a:lstStyle/>
                    <a:p>
                      <a:r>
                        <a:rPr lang="en-US" sz="1000"/>
                        <a:t>9850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52433055"/>
                  </a:ext>
                </a:extLst>
              </a:tr>
              <a:tr h="370840">
                <a:tc>
                  <a:txBody>
                    <a:bodyPr/>
                    <a:lstStyle/>
                    <a:p>
                      <a:r>
                        <a:rPr lang="de-DE" sz="1000" b="1"/>
                        <a:t>NDR Fernsehen - 2018-01-03 11:04:00</a:t>
                      </a:r>
                      <a:r>
                        <a:rPr lang="de-DE" sz="1000"/>
                        <a:t>
Gefühle zeigen? Können wir!</a:t>
                      </a:r>
                      <a:endParaRPr lang="en-US" sz="1000"/>
                    </a:p>
                  </a:txBody>
                  <a:tcPr/>
                </a:tc>
                <a:tc>
                  <a:txBody>
                    <a:bodyPr/>
                    <a:lstStyle/>
                    <a:p>
                      <a:r>
                        <a:rPr lang="en-US" sz="1000"/>
                        <a:t>43350</a:t>
                      </a:r>
                    </a:p>
                  </a:txBody>
                  <a:tcPr/>
                </a:tc>
                <a:tc>
                  <a:txBody>
                    <a:bodyPr/>
                    <a:lstStyle/>
                    <a:p>
                      <a:r>
                        <a:rPr lang="en-US" sz="1000"/>
                        <a:t>35705</a:t>
                      </a:r>
                    </a:p>
                  </a:txBody>
                  <a:tcPr/>
                </a:tc>
                <a:tc>
                  <a:txBody>
                    <a:bodyPr/>
                    <a:lstStyle/>
                    <a:p>
                      <a:r>
                        <a:rPr lang="en-US" sz="1000"/>
                        <a:t>661</a:t>
                      </a:r>
                    </a:p>
                  </a:txBody>
                  <a:tcPr/>
                </a:tc>
                <a:tc>
                  <a:txBody>
                    <a:bodyPr/>
                    <a:lstStyle/>
                    <a:p>
                      <a:r>
                        <a:rPr lang="en-US" sz="1000"/>
                        <a:t>6984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14280610"/>
                  </a:ext>
                </a:extLst>
              </a:tr>
            </a:tbl>
          </a:graphicData>
        </a:graphic>
      </p:graphicFrame>
      <p:sp>
        <p:nvSpPr>
          <p:cNvPr id="4" name="Text Placeholder 3">
            <a:extLst>
              <a:ext uri="{FF2B5EF4-FFF2-40B4-BE49-F238E27FC236}">
                <a16:creationId xmlns:a16="http://schemas.microsoft.com/office/drawing/2014/main" id="{7FE54FED-C6AC-4CE6-927B-BF7C19514D21}"/>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1813123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DFA55-8CF7-4FAE-95A8-716B59BB44C9}"/>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90923237-A4C1-4781-B2C7-EC753F323280}"/>
              </a:ext>
            </a:extLst>
          </p:cNvPr>
          <p:cNvGraphicFramePr>
            <a:graphicFrameLocks noGrp="1"/>
          </p:cNvGraphicFramePr>
          <p:nvPr>
            <p:ph type="tbl" sz="quarter" idx="13"/>
            <p:extLst>
              <p:ext uri="{D42A27DB-BD31-4B8C-83A1-F6EECF244321}">
                <p14:modId xmlns:p14="http://schemas.microsoft.com/office/powerpoint/2010/main" val="445753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11617902"/>
                    </a:ext>
                  </a:extLst>
                </a:gridCol>
                <a:gridCol w="822960">
                  <a:extLst>
                    <a:ext uri="{9D8B030D-6E8A-4147-A177-3AD203B41FA5}">
                      <a16:colId xmlns:a16="http://schemas.microsoft.com/office/drawing/2014/main" val="3753940753"/>
                    </a:ext>
                  </a:extLst>
                </a:gridCol>
                <a:gridCol w="493776">
                  <a:extLst>
                    <a:ext uri="{9D8B030D-6E8A-4147-A177-3AD203B41FA5}">
                      <a16:colId xmlns:a16="http://schemas.microsoft.com/office/drawing/2014/main" val="545794520"/>
                    </a:ext>
                  </a:extLst>
                </a:gridCol>
                <a:gridCol w="493776">
                  <a:extLst>
                    <a:ext uri="{9D8B030D-6E8A-4147-A177-3AD203B41FA5}">
                      <a16:colId xmlns:a16="http://schemas.microsoft.com/office/drawing/2014/main" val="538052562"/>
                    </a:ext>
                  </a:extLst>
                </a:gridCol>
                <a:gridCol w="493776">
                  <a:extLst>
                    <a:ext uri="{9D8B030D-6E8A-4147-A177-3AD203B41FA5}">
                      <a16:colId xmlns:a16="http://schemas.microsoft.com/office/drawing/2014/main" val="1993509358"/>
                    </a:ext>
                  </a:extLst>
                </a:gridCol>
                <a:gridCol w="493776">
                  <a:extLst>
                    <a:ext uri="{9D8B030D-6E8A-4147-A177-3AD203B41FA5}">
                      <a16:colId xmlns:a16="http://schemas.microsoft.com/office/drawing/2014/main" val="3603308237"/>
                    </a:ext>
                  </a:extLst>
                </a:gridCol>
                <a:gridCol w="493776">
                  <a:extLst>
                    <a:ext uri="{9D8B030D-6E8A-4147-A177-3AD203B41FA5}">
                      <a16:colId xmlns:a16="http://schemas.microsoft.com/office/drawing/2014/main" val="282446716"/>
                    </a:ext>
                  </a:extLst>
                </a:gridCol>
                <a:gridCol w="493776">
                  <a:extLst>
                    <a:ext uri="{9D8B030D-6E8A-4147-A177-3AD203B41FA5}">
                      <a16:colId xmlns:a16="http://schemas.microsoft.com/office/drawing/2014/main" val="93811578"/>
                    </a:ext>
                  </a:extLst>
                </a:gridCol>
                <a:gridCol w="493776">
                  <a:extLst>
                    <a:ext uri="{9D8B030D-6E8A-4147-A177-3AD203B41FA5}">
                      <a16:colId xmlns:a16="http://schemas.microsoft.com/office/drawing/2014/main" val="3605592399"/>
                    </a:ext>
                  </a:extLst>
                </a:gridCol>
                <a:gridCol w="493776">
                  <a:extLst>
                    <a:ext uri="{9D8B030D-6E8A-4147-A177-3AD203B41FA5}">
                      <a16:colId xmlns:a16="http://schemas.microsoft.com/office/drawing/2014/main" val="1434128952"/>
                    </a:ext>
                  </a:extLst>
                </a:gridCol>
                <a:gridCol w="493776">
                  <a:extLst>
                    <a:ext uri="{9D8B030D-6E8A-4147-A177-3AD203B41FA5}">
                      <a16:colId xmlns:a16="http://schemas.microsoft.com/office/drawing/2014/main" val="1143131828"/>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24932561"/>
                  </a:ext>
                </a:extLst>
              </a:tr>
              <a:tr h="370840">
                <a:tc>
                  <a:txBody>
                    <a:bodyPr/>
                    <a:lstStyle/>
                    <a:p>
                      <a:r>
                        <a:rPr lang="de-DE" sz="1000" b="1"/>
                        <a:t>Extra 3 - 2017-12-22 13:58:00</a:t>
                      </a:r>
                      <a:r>
                        <a:rPr lang="de-DE" sz="1000"/>
                        <a:t>
Unsere Besten 2017:
Alexa, hast Du schon alle Weihnachtsgeschenke besorgt?
</a:t>
                      </a:r>
                      <a:r>
                        <a:rPr lang="de-DE" sz="1000" b="1"/>
                        <a:t>Attachment:</a:t>
                      </a:r>
                      <a:r>
                        <a:rPr lang="de-DE" sz="1000"/>
                        <a:t>
</a:t>
                      </a:r>
                      <a:r>
                        <a:rPr lang="de-DE" sz="1000" i="1"/>
                        <a:t>Name</a:t>
                      </a:r>
                      <a:r>
                        <a:rPr lang="de-DE" sz="1000"/>
                        <a:t>: Leben mit Sprachassistenten</a:t>
                      </a:r>
                      <a:endParaRPr lang="en-US" sz="1000"/>
                    </a:p>
                  </a:txBody>
                  <a:tcPr/>
                </a:tc>
                <a:tc>
                  <a:txBody>
                    <a:bodyPr/>
                    <a:lstStyle/>
                    <a:p>
                      <a:r>
                        <a:rPr lang="en-US" sz="1000"/>
                        <a:t>71023</a:t>
                      </a:r>
                    </a:p>
                  </a:txBody>
                  <a:tcPr/>
                </a:tc>
                <a:tc>
                  <a:txBody>
                    <a:bodyPr/>
                    <a:lstStyle/>
                    <a:p>
                      <a:r>
                        <a:rPr lang="en-US" sz="1000"/>
                        <a:t>42616</a:t>
                      </a:r>
                    </a:p>
                  </a:txBody>
                  <a:tcPr/>
                </a:tc>
                <a:tc>
                  <a:txBody>
                    <a:bodyPr/>
                    <a:lstStyle/>
                    <a:p>
                      <a:r>
                        <a:rPr lang="en-US" sz="1000"/>
                        <a:t>749</a:t>
                      </a:r>
                    </a:p>
                  </a:txBody>
                  <a:tcPr/>
                </a:tc>
                <a:tc>
                  <a:txBody>
                    <a:bodyPr/>
                    <a:lstStyle/>
                    <a:p>
                      <a:r>
                        <a:rPr lang="en-US" sz="1000"/>
                        <a:t>717</a:t>
                      </a:r>
                    </a:p>
                  </a:txBody>
                  <a:tcPr/>
                </a:tc>
                <a:tc>
                  <a:txBody>
                    <a:bodyPr/>
                    <a:lstStyle/>
                    <a:p>
                      <a:r>
                        <a:rPr lang="en-US" sz="1000"/>
                        <a:t>26507</a:t>
                      </a:r>
                    </a:p>
                  </a:txBody>
                  <a:tcPr/>
                </a:tc>
                <a:tc>
                  <a:txBody>
                    <a:bodyPr/>
                    <a:lstStyle/>
                    <a:p>
                      <a:r>
                        <a:rPr lang="en-US" sz="1000"/>
                        <a:t>314</a:t>
                      </a:r>
                    </a:p>
                  </a:txBody>
                  <a:tcPr/>
                </a:tc>
                <a:tc>
                  <a:txBody>
                    <a:bodyPr/>
                    <a:lstStyle/>
                    <a:p>
                      <a:r>
                        <a:rPr lang="en-US" sz="1000"/>
                        <a:t>120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1222196"/>
                  </a:ext>
                </a:extLst>
              </a:tr>
              <a:tr h="370840">
                <a:tc>
                  <a:txBody>
                    <a:bodyPr/>
                    <a:lstStyle/>
                    <a:p>
                      <a:r>
                        <a:rPr lang="de-DE" sz="1000" b="1"/>
                        <a:t>Extra 3 - 2017-12-18 13:14:53</a:t>
                      </a:r>
                      <a:r>
                        <a:rPr lang="de-DE" sz="1000"/>
                        <a:t>
Der Drink zur Weihnachtszeit!
</a:t>
                      </a:r>
                      <a:r>
                        <a:rPr lang="de-DE" sz="1000" b="1"/>
                        <a:t>Attachment:</a:t>
                      </a:r>
                      <a:r>
                        <a:rPr lang="de-DE" sz="1000"/>
                        <a:t>
</a:t>
                      </a:r>
                      <a:r>
                        <a:rPr lang="de-DE" sz="1000" i="1"/>
                        <a:t>Name</a:t>
                      </a:r>
                      <a:r>
                        <a:rPr lang="de-DE" sz="1000"/>
                        <a:t>: Doppelmoral</a:t>
                      </a:r>
                      <a:endParaRPr lang="en-US" sz="1000"/>
                    </a:p>
                  </a:txBody>
                  <a:tcPr/>
                </a:tc>
                <a:tc>
                  <a:txBody>
                    <a:bodyPr/>
                    <a:lstStyle/>
                    <a:p>
                      <a:r>
                        <a:rPr lang="en-US" sz="1000"/>
                        <a:t>38569</a:t>
                      </a:r>
                    </a:p>
                  </a:txBody>
                  <a:tcPr/>
                </a:tc>
                <a:tc>
                  <a:txBody>
                    <a:bodyPr/>
                    <a:lstStyle/>
                    <a:p>
                      <a:r>
                        <a:rPr lang="en-US" sz="1000"/>
                        <a:t>32374</a:t>
                      </a:r>
                    </a:p>
                  </a:txBody>
                  <a:tcPr/>
                </a:tc>
                <a:tc>
                  <a:txBody>
                    <a:bodyPr/>
                    <a:lstStyle/>
                    <a:p>
                      <a:r>
                        <a:rPr lang="en-US" sz="1000"/>
                        <a:t>585</a:t>
                      </a:r>
                    </a:p>
                  </a:txBody>
                  <a:tcPr/>
                </a:tc>
                <a:tc>
                  <a:txBody>
                    <a:bodyPr/>
                    <a:lstStyle/>
                    <a:p>
                      <a:r>
                        <a:rPr lang="en-US" sz="1000"/>
                        <a:t>318</a:t>
                      </a:r>
                    </a:p>
                  </a:txBody>
                  <a:tcPr/>
                </a:tc>
                <a:tc>
                  <a:txBody>
                    <a:bodyPr/>
                    <a:lstStyle/>
                    <a:p>
                      <a:r>
                        <a:rPr lang="en-US" sz="1000"/>
                        <a:t>3726</a:t>
                      </a:r>
                    </a:p>
                  </a:txBody>
                  <a:tcPr/>
                </a:tc>
                <a:tc>
                  <a:txBody>
                    <a:bodyPr/>
                    <a:lstStyle/>
                    <a:p>
                      <a:r>
                        <a:rPr lang="en-US" sz="1000"/>
                        <a:t>1424</a:t>
                      </a:r>
                    </a:p>
                  </a:txBody>
                  <a:tcPr/>
                </a:tc>
                <a:tc>
                  <a:txBody>
                    <a:bodyPr/>
                    <a:lstStyle/>
                    <a:p>
                      <a:r>
                        <a:rPr lang="en-US" sz="1000"/>
                        <a:t>142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7253543"/>
                  </a:ext>
                </a:extLst>
              </a:tr>
              <a:tr h="370840">
                <a:tc>
                  <a:txBody>
                    <a:bodyPr/>
                    <a:lstStyle/>
                    <a:p>
                      <a:r>
                        <a:rPr lang="de-DE" sz="1000" b="1"/>
                        <a:t>NDR Fernsehen - 2018-01-03 11:04:00</a:t>
                      </a:r>
                      <a:r>
                        <a:rPr lang="de-DE" sz="1000"/>
                        <a:t>
Gefühle zeigen? Können wir!</a:t>
                      </a:r>
                      <a:endParaRPr lang="en-US" sz="1000"/>
                    </a:p>
                  </a:txBody>
                  <a:tcPr/>
                </a:tc>
                <a:tc>
                  <a:txBody>
                    <a:bodyPr/>
                    <a:lstStyle/>
                    <a:p>
                      <a:r>
                        <a:rPr lang="en-US" sz="1000"/>
                        <a:t>35705</a:t>
                      </a:r>
                    </a:p>
                  </a:txBody>
                  <a:tcPr/>
                </a:tc>
                <a:tc>
                  <a:txBody>
                    <a:bodyPr/>
                    <a:lstStyle/>
                    <a:p>
                      <a:r>
                        <a:rPr lang="en-US" sz="1000"/>
                        <a:t>21722</a:t>
                      </a:r>
                    </a:p>
                  </a:txBody>
                  <a:tcPr/>
                </a:tc>
                <a:tc>
                  <a:txBody>
                    <a:bodyPr/>
                    <a:lstStyle/>
                    <a:p>
                      <a:r>
                        <a:rPr lang="en-US" sz="1000"/>
                        <a:t>621</a:t>
                      </a:r>
                    </a:p>
                  </a:txBody>
                  <a:tcPr/>
                </a:tc>
                <a:tc>
                  <a:txBody>
                    <a:bodyPr/>
                    <a:lstStyle/>
                    <a:p>
                      <a:r>
                        <a:rPr lang="en-US" sz="1000"/>
                        <a:t>176</a:t>
                      </a:r>
                    </a:p>
                  </a:txBody>
                  <a:tcPr/>
                </a:tc>
                <a:tc>
                  <a:txBody>
                    <a:bodyPr/>
                    <a:lstStyle/>
                    <a:p>
                      <a:r>
                        <a:rPr lang="en-US" sz="1000"/>
                        <a:t>13166</a:t>
                      </a:r>
                    </a:p>
                  </a:txBody>
                  <a:tcPr/>
                </a:tc>
                <a:tc>
                  <a:txBody>
                    <a:bodyPr/>
                    <a:lstStyle/>
                    <a:p>
                      <a:r>
                        <a:rPr lang="en-US" sz="1000"/>
                        <a:t>16</a:t>
                      </a:r>
                    </a:p>
                  </a:txBody>
                  <a:tcPr/>
                </a:tc>
                <a:tc>
                  <a:txBody>
                    <a:bodyPr/>
                    <a:lstStyle/>
                    <a:p>
                      <a:r>
                        <a:rPr lang="en-US" sz="1000"/>
                        <a:t>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1543904"/>
                  </a:ext>
                </a:extLst>
              </a:tr>
              <a:tr h="370840">
                <a:tc>
                  <a:txBody>
                    <a:bodyPr/>
                    <a:lstStyle/>
                    <a:p>
                      <a:r>
                        <a:rPr lang="de-DE" sz="1000" b="1"/>
                        <a:t>NDR Fernsehen - 2017-12-28 12:30:00</a:t>
                      </a:r>
                      <a:r>
                        <a:rPr lang="de-DE" sz="1000"/>
                        <a:t>
Danach haben sie nach dem Linken geschaut.
</a:t>
                      </a:r>
                      <a:r>
                        <a:rPr lang="de-DE" sz="1000" b="1"/>
                        <a:t>Attachment:</a:t>
                      </a:r>
                      <a:r>
                        <a:rPr lang="de-DE" sz="1000"/>
                        <a:t>
</a:t>
                      </a:r>
                      <a:r>
                        <a:rPr lang="de-DE" sz="1000" i="1"/>
                        <a:t>Name</a:t>
                      </a:r>
                      <a:r>
                        <a:rPr lang="de-DE" sz="1000"/>
                        <a:t>: Deich TV: Norddeutsche Integration</a:t>
                      </a:r>
                      <a:endParaRPr lang="en-US" sz="1000"/>
                    </a:p>
                  </a:txBody>
                  <a:tcPr/>
                </a:tc>
                <a:tc>
                  <a:txBody>
                    <a:bodyPr/>
                    <a:lstStyle/>
                    <a:p>
                      <a:r>
                        <a:rPr lang="en-US" sz="1000"/>
                        <a:t>35623</a:t>
                      </a:r>
                    </a:p>
                  </a:txBody>
                  <a:tcPr/>
                </a:tc>
                <a:tc>
                  <a:txBody>
                    <a:bodyPr/>
                    <a:lstStyle/>
                    <a:p>
                      <a:r>
                        <a:rPr lang="en-US" sz="1000"/>
                        <a:t>24312</a:t>
                      </a:r>
                    </a:p>
                  </a:txBody>
                  <a:tcPr/>
                </a:tc>
                <a:tc>
                  <a:txBody>
                    <a:bodyPr/>
                    <a:lstStyle/>
                    <a:p>
                      <a:r>
                        <a:rPr lang="en-US" sz="1000"/>
                        <a:t>955</a:t>
                      </a:r>
                    </a:p>
                  </a:txBody>
                  <a:tcPr/>
                </a:tc>
                <a:tc>
                  <a:txBody>
                    <a:bodyPr/>
                    <a:lstStyle/>
                    <a:p>
                      <a:r>
                        <a:rPr lang="en-US" sz="1000"/>
                        <a:t>76</a:t>
                      </a:r>
                    </a:p>
                  </a:txBody>
                  <a:tcPr/>
                </a:tc>
                <a:tc>
                  <a:txBody>
                    <a:bodyPr/>
                    <a:lstStyle/>
                    <a:p>
                      <a:r>
                        <a:rPr lang="en-US" sz="1000"/>
                        <a:t>10233</a:t>
                      </a:r>
                    </a:p>
                  </a:txBody>
                  <a:tcPr/>
                </a:tc>
                <a:tc>
                  <a:txBody>
                    <a:bodyPr/>
                    <a:lstStyle/>
                    <a:p>
                      <a:r>
                        <a:rPr lang="en-US" sz="1000"/>
                        <a:t>12</a:t>
                      </a:r>
                    </a:p>
                  </a:txBody>
                  <a:tcPr/>
                </a:tc>
                <a:tc>
                  <a:txBody>
                    <a:bodyPr/>
                    <a:lstStyle/>
                    <a:p>
                      <a:r>
                        <a:rPr lang="en-US" sz="1000"/>
                        <a:t>35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99595535"/>
                  </a:ext>
                </a:extLst>
              </a:tr>
              <a:tr h="370840">
                <a:tc>
                  <a:txBody>
                    <a:bodyPr/>
                    <a:lstStyle/>
                    <a:p>
                      <a:r>
                        <a:rPr lang="de-DE" sz="1000" b="1"/>
                        <a:t>Extra 3 - 2017-12-09 10:34:07</a:t>
                      </a:r>
                      <a:r>
                        <a:rPr lang="de-DE" sz="1000"/>
                        <a:t>
Schöner wohnen 2017
</a:t>
                      </a:r>
                      <a:r>
                        <a:rPr lang="de-DE" sz="1000" b="1"/>
                        <a:t>Attachment:</a:t>
                      </a:r>
                      <a:r>
                        <a:rPr lang="de-DE" sz="1000"/>
                        <a:t>
</a:t>
                      </a:r>
                      <a:r>
                        <a:rPr lang="de-DE" sz="1000" i="1"/>
                        <a:t>Name</a:t>
                      </a:r>
                      <a:r>
                        <a:rPr lang="de-DE" sz="1000"/>
                        <a:t>: Realer Irrsinn: Zubetonierte Gärten</a:t>
                      </a:r>
                      <a:endParaRPr lang="en-US" sz="1000"/>
                    </a:p>
                  </a:txBody>
                  <a:tcPr/>
                </a:tc>
                <a:tc>
                  <a:txBody>
                    <a:bodyPr/>
                    <a:lstStyle/>
                    <a:p>
                      <a:r>
                        <a:rPr lang="en-US" sz="1000"/>
                        <a:t>31449</a:t>
                      </a:r>
                    </a:p>
                  </a:txBody>
                  <a:tcPr/>
                </a:tc>
                <a:tc>
                  <a:txBody>
                    <a:bodyPr/>
                    <a:lstStyle/>
                    <a:p>
                      <a:r>
                        <a:rPr lang="en-US" sz="1000"/>
                        <a:t>9975</a:t>
                      </a:r>
                    </a:p>
                  </a:txBody>
                  <a:tcPr/>
                </a:tc>
                <a:tc>
                  <a:txBody>
                    <a:bodyPr/>
                    <a:lstStyle/>
                    <a:p>
                      <a:r>
                        <a:rPr lang="en-US" sz="1000"/>
                        <a:t>167</a:t>
                      </a:r>
                    </a:p>
                  </a:txBody>
                  <a:tcPr/>
                </a:tc>
                <a:tc>
                  <a:txBody>
                    <a:bodyPr/>
                    <a:lstStyle/>
                    <a:p>
                      <a:r>
                        <a:rPr lang="en-US" sz="1000"/>
                        <a:t>2415</a:t>
                      </a:r>
                    </a:p>
                  </a:txBody>
                  <a:tcPr/>
                </a:tc>
                <a:tc>
                  <a:txBody>
                    <a:bodyPr/>
                    <a:lstStyle/>
                    <a:p>
                      <a:r>
                        <a:rPr lang="en-US" sz="1000"/>
                        <a:t>5386</a:t>
                      </a:r>
                    </a:p>
                  </a:txBody>
                  <a:tcPr/>
                </a:tc>
                <a:tc>
                  <a:txBody>
                    <a:bodyPr/>
                    <a:lstStyle/>
                    <a:p>
                      <a:r>
                        <a:rPr lang="en-US" sz="1000"/>
                        <a:t>3256</a:t>
                      </a:r>
                    </a:p>
                  </a:txBody>
                  <a:tcPr/>
                </a:tc>
                <a:tc>
                  <a:txBody>
                    <a:bodyPr/>
                    <a:lstStyle/>
                    <a:p>
                      <a:r>
                        <a:rPr lang="en-US" sz="1000"/>
                        <a:t>10250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3052914"/>
                  </a:ext>
                </a:extLst>
              </a:tr>
            </a:tbl>
          </a:graphicData>
        </a:graphic>
      </p:graphicFrame>
      <p:sp>
        <p:nvSpPr>
          <p:cNvPr id="4" name="Text Placeholder 3">
            <a:extLst>
              <a:ext uri="{FF2B5EF4-FFF2-40B4-BE49-F238E27FC236}">
                <a16:creationId xmlns:a16="http://schemas.microsoft.com/office/drawing/2014/main" id="{56670A89-DE4F-4407-BDEE-BFED04DAF92F}"/>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9570742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C3BC5-A016-4288-BFC6-0786D2CA36ED}"/>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9FF1FDDD-DA7B-422F-A7FD-E868BE9FB326}"/>
              </a:ext>
            </a:extLst>
          </p:cNvPr>
          <p:cNvGraphicFramePr>
            <a:graphicFrameLocks noGrp="1"/>
          </p:cNvGraphicFramePr>
          <p:nvPr>
            <p:ph type="tbl" sz="quarter" idx="13"/>
            <p:extLst>
              <p:ext uri="{D42A27DB-BD31-4B8C-83A1-F6EECF244321}">
                <p14:modId xmlns:p14="http://schemas.microsoft.com/office/powerpoint/2010/main" val="3082560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58887984"/>
                    </a:ext>
                  </a:extLst>
                </a:gridCol>
                <a:gridCol w="493776">
                  <a:extLst>
                    <a:ext uri="{9D8B030D-6E8A-4147-A177-3AD203B41FA5}">
                      <a16:colId xmlns:a16="http://schemas.microsoft.com/office/drawing/2014/main" val="2279429294"/>
                    </a:ext>
                  </a:extLst>
                </a:gridCol>
                <a:gridCol w="411480">
                  <a:extLst>
                    <a:ext uri="{9D8B030D-6E8A-4147-A177-3AD203B41FA5}">
                      <a16:colId xmlns:a16="http://schemas.microsoft.com/office/drawing/2014/main" val="146826502"/>
                    </a:ext>
                  </a:extLst>
                </a:gridCol>
                <a:gridCol w="411480">
                  <a:extLst>
                    <a:ext uri="{9D8B030D-6E8A-4147-A177-3AD203B41FA5}">
                      <a16:colId xmlns:a16="http://schemas.microsoft.com/office/drawing/2014/main" val="4068339777"/>
                    </a:ext>
                  </a:extLst>
                </a:gridCol>
                <a:gridCol w="246888">
                  <a:extLst>
                    <a:ext uri="{9D8B030D-6E8A-4147-A177-3AD203B41FA5}">
                      <a16:colId xmlns:a16="http://schemas.microsoft.com/office/drawing/2014/main" val="1932143656"/>
                    </a:ext>
                  </a:extLst>
                </a:gridCol>
                <a:gridCol w="658368">
                  <a:extLst>
                    <a:ext uri="{9D8B030D-6E8A-4147-A177-3AD203B41FA5}">
                      <a16:colId xmlns:a16="http://schemas.microsoft.com/office/drawing/2014/main" val="2126059292"/>
                    </a:ext>
                  </a:extLst>
                </a:gridCol>
                <a:gridCol w="576072">
                  <a:extLst>
                    <a:ext uri="{9D8B030D-6E8A-4147-A177-3AD203B41FA5}">
                      <a16:colId xmlns:a16="http://schemas.microsoft.com/office/drawing/2014/main" val="4264746438"/>
                    </a:ext>
                  </a:extLst>
                </a:gridCol>
                <a:gridCol w="576072">
                  <a:extLst>
                    <a:ext uri="{9D8B030D-6E8A-4147-A177-3AD203B41FA5}">
                      <a16:colId xmlns:a16="http://schemas.microsoft.com/office/drawing/2014/main" val="190208815"/>
                    </a:ext>
                  </a:extLst>
                </a:gridCol>
                <a:gridCol w="411480">
                  <a:extLst>
                    <a:ext uri="{9D8B030D-6E8A-4147-A177-3AD203B41FA5}">
                      <a16:colId xmlns:a16="http://schemas.microsoft.com/office/drawing/2014/main" val="2255038358"/>
                    </a:ext>
                  </a:extLst>
                </a:gridCol>
                <a:gridCol w="658368">
                  <a:extLst>
                    <a:ext uri="{9D8B030D-6E8A-4147-A177-3AD203B41FA5}">
                      <a16:colId xmlns:a16="http://schemas.microsoft.com/office/drawing/2014/main" val="3319929506"/>
                    </a:ext>
                  </a:extLst>
                </a:gridCol>
                <a:gridCol w="329184">
                  <a:extLst>
                    <a:ext uri="{9D8B030D-6E8A-4147-A177-3AD203B41FA5}">
                      <a16:colId xmlns:a16="http://schemas.microsoft.com/office/drawing/2014/main" val="283775226"/>
                    </a:ext>
                  </a:extLst>
                </a:gridCol>
                <a:gridCol w="493776">
                  <a:extLst>
                    <a:ext uri="{9D8B030D-6E8A-4147-A177-3AD203B41FA5}">
                      <a16:colId xmlns:a16="http://schemas.microsoft.com/office/drawing/2014/main" val="267364675"/>
                    </a:ext>
                  </a:extLst>
                </a:gridCol>
                <a:gridCol w="329184">
                  <a:extLst>
                    <a:ext uri="{9D8B030D-6E8A-4147-A177-3AD203B41FA5}">
                      <a16:colId xmlns:a16="http://schemas.microsoft.com/office/drawing/2014/main" val="363877481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716096844"/>
                  </a:ext>
                </a:extLst>
              </a:tr>
              <a:tr h="370840">
                <a:tc>
                  <a:txBody>
                    <a:bodyPr/>
                    <a:lstStyle/>
                    <a:p>
                      <a:r>
                        <a:rPr lang="en-US" sz="1000"/>
                        <a:t>19.12.2017 18:04:00</a:t>
                      </a:r>
                    </a:p>
                  </a:txBody>
                  <a:tcPr/>
                </a:tc>
                <a:tc>
                  <a:txBody>
                    <a:bodyPr/>
                    <a:lstStyle/>
                    <a:p>
                      <a:r>
                        <a:rPr lang="en-US" sz="1000"/>
                        <a:t>3834544</a:t>
                      </a:r>
                    </a:p>
                  </a:txBody>
                  <a:tcPr/>
                </a:tc>
                <a:tc>
                  <a:txBody>
                    <a:bodyPr/>
                    <a:lstStyle/>
                    <a:p>
                      <a:r>
                        <a:rPr lang="en-US" sz="1000"/>
                        <a:t>0</a:t>
                      </a:r>
                    </a:p>
                  </a:txBody>
                  <a:tcPr/>
                </a:tc>
                <a:tc>
                  <a:txBody>
                    <a:bodyPr/>
                    <a:lstStyle/>
                    <a:p>
                      <a:r>
                        <a:rPr lang="en-US" sz="1000"/>
                        <a:t>7955029</a:t>
                      </a:r>
                    </a:p>
                  </a:txBody>
                  <a:tcPr/>
                </a:tc>
                <a:tc>
                  <a:txBody>
                    <a:bodyPr/>
                    <a:lstStyle/>
                    <a:p>
                      <a:r>
                        <a:rPr lang="en-US" sz="1000"/>
                        <a:t>01:47</a:t>
                      </a:r>
                    </a:p>
                  </a:txBody>
                  <a:tcPr/>
                </a:tc>
                <a:tc>
                  <a:txBody>
                    <a:bodyPr/>
                    <a:lstStyle/>
                    <a:p>
                      <a:r>
                        <a:rPr lang="en-US" sz="1000"/>
                        <a:t>17%</a:t>
                      </a:r>
                    </a:p>
                  </a:txBody>
                  <a:tcPr/>
                </a:tc>
                <a:tc>
                  <a:txBody>
                    <a:bodyPr/>
                    <a:lstStyle/>
                    <a:p>
                      <a:r>
                        <a:rPr lang="en-US" sz="1000"/>
                        <a:t>916843</a:t>
                      </a:r>
                    </a:p>
                  </a:txBody>
                  <a:tcPr/>
                </a:tc>
                <a:tc>
                  <a:txBody>
                    <a:bodyPr/>
                    <a:lstStyle/>
                    <a:p>
                      <a:r>
                        <a:rPr lang="en-US" sz="1000"/>
                        <a:t>2378287</a:t>
                      </a:r>
                    </a:p>
                  </a:txBody>
                  <a:tcPr/>
                </a:tc>
                <a:tc>
                  <a:txBody>
                    <a:bodyPr/>
                    <a:lstStyle/>
                    <a:p>
                      <a:r>
                        <a:rPr lang="en-US" sz="1000"/>
                        <a:t>4659899</a:t>
                      </a:r>
                    </a:p>
                  </a:txBody>
                  <a:tcPr/>
                </a:tc>
                <a:tc>
                  <a:txBody>
                    <a:bodyPr/>
                    <a:lstStyle/>
                    <a:p>
                      <a:r>
                        <a:rPr lang="en-US" sz="1000"/>
                        <a:t>11770351</a:t>
                      </a:r>
                    </a:p>
                  </a:txBody>
                  <a:tcPr/>
                </a:tc>
                <a:tc>
                  <a:txBody>
                    <a:bodyPr/>
                    <a:lstStyle/>
                    <a:p>
                      <a:r>
                        <a:rPr lang="en-US" sz="1000"/>
                        <a:t>180313</a:t>
                      </a:r>
                    </a:p>
                  </a:txBody>
                  <a:tcPr/>
                </a:tc>
                <a:tc>
                  <a:txBody>
                    <a:bodyPr/>
                    <a:lstStyle/>
                    <a:p>
                      <a:r>
                        <a:rPr lang="en-US" sz="1000"/>
                        <a:t>49414</a:t>
                      </a:r>
                    </a:p>
                  </a:txBody>
                  <a:tcPr/>
                </a:tc>
                <a:tc>
                  <a:txBody>
                    <a:bodyPr/>
                    <a:lstStyle/>
                    <a:p>
                      <a:r>
                        <a:rPr lang="en-US" sz="1000"/>
                        <a:t>84481</a:t>
                      </a:r>
                    </a:p>
                  </a:txBody>
                  <a:tcPr/>
                </a:tc>
                <a:extLst>
                  <a:ext uri="{0D108BD9-81ED-4DB2-BD59-A6C34878D82A}">
                    <a16:rowId xmlns:a16="http://schemas.microsoft.com/office/drawing/2014/main" val="3706829579"/>
                  </a:ext>
                </a:extLst>
              </a:tr>
              <a:tr h="370840">
                <a:tc>
                  <a:txBody>
                    <a:bodyPr/>
                    <a:lstStyle/>
                    <a:p>
                      <a:r>
                        <a:rPr lang="en-US" sz="1000"/>
                        <a:t>30.12.2017 13:07:56</a:t>
                      </a:r>
                    </a:p>
                  </a:txBody>
                  <a:tcPr/>
                </a:tc>
                <a:tc>
                  <a:txBody>
                    <a:bodyPr/>
                    <a:lstStyle/>
                    <a:p>
                      <a:r>
                        <a:rPr lang="en-US" sz="1000"/>
                        <a:t>2705106</a:t>
                      </a:r>
                    </a:p>
                  </a:txBody>
                  <a:tcPr/>
                </a:tc>
                <a:tc>
                  <a:txBody>
                    <a:bodyPr/>
                    <a:lstStyle/>
                    <a:p>
                      <a:r>
                        <a:rPr lang="en-US" sz="1000"/>
                        <a:t>0</a:t>
                      </a:r>
                    </a:p>
                  </a:txBody>
                  <a:tcPr/>
                </a:tc>
                <a:tc>
                  <a:txBody>
                    <a:bodyPr/>
                    <a:lstStyle/>
                    <a:p>
                      <a:r>
                        <a:rPr lang="en-US" sz="1000"/>
                        <a:t>3545560</a:t>
                      </a:r>
                    </a:p>
                  </a:txBody>
                  <a:tcPr/>
                </a:tc>
                <a:tc>
                  <a:txBody>
                    <a:bodyPr/>
                    <a:lstStyle/>
                    <a:p>
                      <a:r>
                        <a:rPr lang="en-US" sz="1000"/>
                        <a:t>00:50</a:t>
                      </a:r>
                    </a:p>
                  </a:txBody>
                  <a:tcPr/>
                </a:tc>
                <a:tc>
                  <a:txBody>
                    <a:bodyPr/>
                    <a:lstStyle/>
                    <a:p>
                      <a:r>
                        <a:rPr lang="en-US" sz="1000"/>
                        <a:t>40%</a:t>
                      </a:r>
                    </a:p>
                  </a:txBody>
                  <a:tcPr/>
                </a:tc>
                <a:tc>
                  <a:txBody>
                    <a:bodyPr/>
                    <a:lstStyle/>
                    <a:p>
                      <a:r>
                        <a:rPr lang="en-US" sz="1000"/>
                        <a:t>401279</a:t>
                      </a:r>
                    </a:p>
                  </a:txBody>
                  <a:tcPr/>
                </a:tc>
                <a:tc>
                  <a:txBody>
                    <a:bodyPr/>
                    <a:lstStyle/>
                    <a:p>
                      <a:r>
                        <a:rPr lang="en-US" sz="1000"/>
                        <a:t>1151944</a:t>
                      </a:r>
                    </a:p>
                  </a:txBody>
                  <a:tcPr/>
                </a:tc>
                <a:tc>
                  <a:txBody>
                    <a:bodyPr/>
                    <a:lstStyle/>
                    <a:p>
                      <a:r>
                        <a:rPr lang="en-US" sz="1000"/>
                        <a:t>1992337</a:t>
                      </a:r>
                    </a:p>
                  </a:txBody>
                  <a:tcPr/>
                </a:tc>
                <a:tc>
                  <a:txBody>
                    <a:bodyPr/>
                    <a:lstStyle/>
                    <a:p>
                      <a:r>
                        <a:rPr lang="en-US" sz="1000"/>
                        <a:t>6704214</a:t>
                      </a:r>
                    </a:p>
                  </a:txBody>
                  <a:tcPr/>
                </a:tc>
                <a:tc>
                  <a:txBody>
                    <a:bodyPr/>
                    <a:lstStyle/>
                    <a:p>
                      <a:r>
                        <a:rPr lang="en-US" sz="1000"/>
                        <a:t>36321</a:t>
                      </a:r>
                    </a:p>
                  </a:txBody>
                  <a:tcPr/>
                </a:tc>
                <a:tc>
                  <a:txBody>
                    <a:bodyPr/>
                    <a:lstStyle/>
                    <a:p>
                      <a:r>
                        <a:rPr lang="en-US" sz="1000"/>
                        <a:t>50109</a:t>
                      </a:r>
                    </a:p>
                  </a:txBody>
                  <a:tcPr/>
                </a:tc>
                <a:tc>
                  <a:txBody>
                    <a:bodyPr/>
                    <a:lstStyle/>
                    <a:p>
                      <a:r>
                        <a:rPr lang="en-US" sz="1000"/>
                        <a:t>33032</a:t>
                      </a:r>
                    </a:p>
                  </a:txBody>
                  <a:tcPr/>
                </a:tc>
                <a:extLst>
                  <a:ext uri="{0D108BD9-81ED-4DB2-BD59-A6C34878D82A}">
                    <a16:rowId xmlns:a16="http://schemas.microsoft.com/office/drawing/2014/main" val="644839270"/>
                  </a:ext>
                </a:extLst>
              </a:tr>
              <a:tr h="370840">
                <a:tc>
                  <a:txBody>
                    <a:bodyPr/>
                    <a:lstStyle/>
                    <a:p>
                      <a:r>
                        <a:rPr lang="en-US" sz="1000"/>
                        <a:t>22.12.2017 13:58:00</a:t>
                      </a:r>
                    </a:p>
                  </a:txBody>
                  <a:tcPr/>
                </a:tc>
                <a:tc>
                  <a:txBody>
                    <a:bodyPr/>
                    <a:lstStyle/>
                    <a:p>
                      <a:r>
                        <a:rPr lang="en-US" sz="1000"/>
                        <a:t>1518594</a:t>
                      </a:r>
                    </a:p>
                  </a:txBody>
                  <a:tcPr/>
                </a:tc>
                <a:tc>
                  <a:txBody>
                    <a:bodyPr/>
                    <a:lstStyle/>
                    <a:p>
                      <a:r>
                        <a:rPr lang="en-US" sz="1000"/>
                        <a:t>0</a:t>
                      </a:r>
                    </a:p>
                  </a:txBody>
                  <a:tcPr/>
                </a:tc>
                <a:tc>
                  <a:txBody>
                    <a:bodyPr/>
                    <a:lstStyle/>
                    <a:p>
                      <a:r>
                        <a:rPr lang="en-US" sz="1000"/>
                        <a:t>2764943</a:t>
                      </a:r>
                    </a:p>
                  </a:txBody>
                  <a:tcPr/>
                </a:tc>
                <a:tc>
                  <a:txBody>
                    <a:bodyPr/>
                    <a:lstStyle/>
                    <a:p>
                      <a:r>
                        <a:rPr lang="en-US" sz="1000"/>
                        <a:t>02:43</a:t>
                      </a:r>
                    </a:p>
                  </a:txBody>
                  <a:tcPr/>
                </a:tc>
                <a:tc>
                  <a:txBody>
                    <a:bodyPr/>
                    <a:lstStyle/>
                    <a:p>
                      <a:r>
                        <a:rPr lang="en-US" sz="1000"/>
                        <a:t>14%</a:t>
                      </a:r>
                    </a:p>
                  </a:txBody>
                  <a:tcPr/>
                </a:tc>
                <a:tc>
                  <a:txBody>
                    <a:bodyPr/>
                    <a:lstStyle/>
                    <a:p>
                      <a:r>
                        <a:rPr lang="en-US" sz="1000"/>
                        <a:t>0</a:t>
                      </a:r>
                    </a:p>
                  </a:txBody>
                  <a:tcPr/>
                </a:tc>
                <a:tc>
                  <a:txBody>
                    <a:bodyPr/>
                    <a:lstStyle/>
                    <a:p>
                      <a:r>
                        <a:rPr lang="en-US" sz="1000"/>
                        <a:t>848020</a:t>
                      </a:r>
                    </a:p>
                  </a:txBody>
                  <a:tcPr/>
                </a:tc>
                <a:tc>
                  <a:txBody>
                    <a:bodyPr/>
                    <a:lstStyle/>
                    <a:p>
                      <a:r>
                        <a:rPr lang="en-US" sz="1000"/>
                        <a:t>1916923</a:t>
                      </a:r>
                    </a:p>
                  </a:txBody>
                  <a:tcPr/>
                </a:tc>
                <a:tc>
                  <a:txBody>
                    <a:bodyPr/>
                    <a:lstStyle/>
                    <a:p>
                      <a:r>
                        <a:rPr lang="en-US" sz="1000"/>
                        <a:t>5624891</a:t>
                      </a:r>
                    </a:p>
                  </a:txBody>
                  <a:tcPr/>
                </a:tc>
                <a:tc>
                  <a:txBody>
                    <a:bodyPr/>
                    <a:lstStyle/>
                    <a:p>
                      <a:r>
                        <a:rPr lang="en-US" sz="1000"/>
                        <a:t>53758</a:t>
                      </a:r>
                    </a:p>
                  </a:txBody>
                  <a:tcPr/>
                </a:tc>
                <a:tc>
                  <a:txBody>
                    <a:bodyPr/>
                    <a:lstStyle/>
                    <a:p>
                      <a:r>
                        <a:rPr lang="en-US" sz="1000"/>
                        <a:t>21750</a:t>
                      </a:r>
                    </a:p>
                  </a:txBody>
                  <a:tcPr/>
                </a:tc>
                <a:tc>
                  <a:txBody>
                    <a:bodyPr/>
                    <a:lstStyle/>
                    <a:p>
                      <a:r>
                        <a:rPr lang="en-US" sz="1000"/>
                        <a:t>38684</a:t>
                      </a:r>
                    </a:p>
                  </a:txBody>
                  <a:tcPr/>
                </a:tc>
                <a:extLst>
                  <a:ext uri="{0D108BD9-81ED-4DB2-BD59-A6C34878D82A}">
                    <a16:rowId xmlns:a16="http://schemas.microsoft.com/office/drawing/2014/main" val="3538049220"/>
                  </a:ext>
                </a:extLst>
              </a:tr>
              <a:tr h="370840">
                <a:tc>
                  <a:txBody>
                    <a:bodyPr/>
                    <a:lstStyle/>
                    <a:p>
                      <a:r>
                        <a:rPr lang="en-US" sz="1000"/>
                        <a:t>28.12.2017 15:38:49</a:t>
                      </a:r>
                    </a:p>
                  </a:txBody>
                  <a:tcPr/>
                </a:tc>
                <a:tc>
                  <a:txBody>
                    <a:bodyPr/>
                    <a:lstStyle/>
                    <a:p>
                      <a:r>
                        <a:rPr lang="en-US" sz="1000"/>
                        <a:t>1273111</a:t>
                      </a:r>
                    </a:p>
                  </a:txBody>
                  <a:tcPr/>
                </a:tc>
                <a:tc>
                  <a:txBody>
                    <a:bodyPr/>
                    <a:lstStyle/>
                    <a:p>
                      <a:r>
                        <a:rPr lang="en-US" sz="1000"/>
                        <a:t>0</a:t>
                      </a:r>
                    </a:p>
                  </a:txBody>
                  <a:tcPr/>
                </a:tc>
                <a:tc>
                  <a:txBody>
                    <a:bodyPr/>
                    <a:lstStyle/>
                    <a:p>
                      <a:r>
                        <a:rPr lang="en-US" sz="1000"/>
                        <a:t>2366786</a:t>
                      </a:r>
                    </a:p>
                  </a:txBody>
                  <a:tcPr/>
                </a:tc>
                <a:tc>
                  <a:txBody>
                    <a:bodyPr/>
                    <a:lstStyle/>
                    <a:p>
                      <a:r>
                        <a:rPr lang="en-US" sz="1000"/>
                        <a:t>02:46</a:t>
                      </a:r>
                    </a:p>
                  </a:txBody>
                  <a:tcPr/>
                </a:tc>
                <a:tc>
                  <a:txBody>
                    <a:bodyPr/>
                    <a:lstStyle/>
                    <a:p>
                      <a:r>
                        <a:rPr lang="en-US" sz="1000"/>
                        <a:t>16%</a:t>
                      </a:r>
                    </a:p>
                  </a:txBody>
                  <a:tcPr/>
                </a:tc>
                <a:tc>
                  <a:txBody>
                    <a:bodyPr/>
                    <a:lstStyle/>
                    <a:p>
                      <a:r>
                        <a:rPr lang="en-US" sz="1000"/>
                        <a:t>260946</a:t>
                      </a:r>
                    </a:p>
                  </a:txBody>
                  <a:tcPr/>
                </a:tc>
                <a:tc>
                  <a:txBody>
                    <a:bodyPr/>
                    <a:lstStyle/>
                    <a:p>
                      <a:r>
                        <a:rPr lang="en-US" sz="1000"/>
                        <a:t>1256533</a:t>
                      </a:r>
                    </a:p>
                  </a:txBody>
                  <a:tcPr/>
                </a:tc>
                <a:tc>
                  <a:txBody>
                    <a:bodyPr/>
                    <a:lstStyle/>
                    <a:p>
                      <a:r>
                        <a:rPr lang="en-US" sz="1000"/>
                        <a:t>849307</a:t>
                      </a:r>
                    </a:p>
                  </a:txBody>
                  <a:tcPr/>
                </a:tc>
                <a:tc>
                  <a:txBody>
                    <a:bodyPr/>
                    <a:lstStyle/>
                    <a:p>
                      <a:r>
                        <a:rPr lang="en-US" sz="1000"/>
                        <a:t>3652768</a:t>
                      </a:r>
                    </a:p>
                  </a:txBody>
                  <a:tcPr/>
                </a:tc>
                <a:tc>
                  <a:txBody>
                    <a:bodyPr/>
                    <a:lstStyle/>
                    <a:p>
                      <a:r>
                        <a:rPr lang="en-US" sz="1000"/>
                        <a:t>20240</a:t>
                      </a:r>
                    </a:p>
                  </a:txBody>
                  <a:tcPr/>
                </a:tc>
                <a:tc>
                  <a:txBody>
                    <a:bodyPr/>
                    <a:lstStyle/>
                    <a:p>
                      <a:r>
                        <a:rPr lang="en-US" sz="1000"/>
                        <a:t>22611</a:t>
                      </a:r>
                    </a:p>
                  </a:txBody>
                  <a:tcPr/>
                </a:tc>
                <a:tc>
                  <a:txBody>
                    <a:bodyPr/>
                    <a:lstStyle/>
                    <a:p>
                      <a:r>
                        <a:rPr lang="en-US" sz="1000"/>
                        <a:t>8222</a:t>
                      </a:r>
                    </a:p>
                  </a:txBody>
                  <a:tcPr/>
                </a:tc>
                <a:extLst>
                  <a:ext uri="{0D108BD9-81ED-4DB2-BD59-A6C34878D82A}">
                    <a16:rowId xmlns:a16="http://schemas.microsoft.com/office/drawing/2014/main" val="160772940"/>
                  </a:ext>
                </a:extLst>
              </a:tr>
              <a:tr h="370840">
                <a:tc>
                  <a:txBody>
                    <a:bodyPr/>
                    <a:lstStyle/>
                    <a:p>
                      <a:r>
                        <a:rPr lang="en-US" sz="1000"/>
                        <a:t>26.12.2017 10:31:38</a:t>
                      </a:r>
                    </a:p>
                  </a:txBody>
                  <a:tcPr/>
                </a:tc>
                <a:tc>
                  <a:txBody>
                    <a:bodyPr/>
                    <a:lstStyle/>
                    <a:p>
                      <a:r>
                        <a:rPr lang="en-US" sz="1000"/>
                        <a:t>1249235</a:t>
                      </a:r>
                    </a:p>
                  </a:txBody>
                  <a:tcPr/>
                </a:tc>
                <a:tc>
                  <a:txBody>
                    <a:bodyPr/>
                    <a:lstStyle/>
                    <a:p>
                      <a:r>
                        <a:rPr lang="en-US" sz="1000"/>
                        <a:t>0</a:t>
                      </a:r>
                    </a:p>
                  </a:txBody>
                  <a:tcPr/>
                </a:tc>
                <a:tc>
                  <a:txBody>
                    <a:bodyPr/>
                    <a:lstStyle/>
                    <a:p>
                      <a:r>
                        <a:rPr lang="en-US" sz="1000"/>
                        <a:t>2312511</a:t>
                      </a:r>
                    </a:p>
                  </a:txBody>
                  <a:tcPr/>
                </a:tc>
                <a:tc>
                  <a:txBody>
                    <a:bodyPr/>
                    <a:lstStyle/>
                    <a:p>
                      <a:r>
                        <a:rPr lang="en-US" sz="1000"/>
                        <a:t>01:37</a:t>
                      </a:r>
                    </a:p>
                  </a:txBody>
                  <a:tcPr/>
                </a:tc>
                <a:tc>
                  <a:txBody>
                    <a:bodyPr/>
                    <a:lstStyle/>
                    <a:p>
                      <a:r>
                        <a:rPr lang="en-US" sz="1000"/>
                        <a:t>17%</a:t>
                      </a:r>
                    </a:p>
                  </a:txBody>
                  <a:tcPr/>
                </a:tc>
                <a:tc>
                  <a:txBody>
                    <a:bodyPr/>
                    <a:lstStyle/>
                    <a:p>
                      <a:r>
                        <a:rPr lang="en-US" sz="1000"/>
                        <a:t>34492</a:t>
                      </a:r>
                    </a:p>
                  </a:txBody>
                  <a:tcPr/>
                </a:tc>
                <a:tc>
                  <a:txBody>
                    <a:bodyPr/>
                    <a:lstStyle/>
                    <a:p>
                      <a:r>
                        <a:rPr lang="en-US" sz="1000"/>
                        <a:t>437310</a:t>
                      </a:r>
                    </a:p>
                  </a:txBody>
                  <a:tcPr/>
                </a:tc>
                <a:tc>
                  <a:txBody>
                    <a:bodyPr/>
                    <a:lstStyle/>
                    <a:p>
                      <a:r>
                        <a:rPr lang="en-US" sz="1000"/>
                        <a:t>1840709</a:t>
                      </a:r>
                    </a:p>
                  </a:txBody>
                  <a:tcPr/>
                </a:tc>
                <a:tc>
                  <a:txBody>
                    <a:bodyPr/>
                    <a:lstStyle/>
                    <a:p>
                      <a:r>
                        <a:rPr lang="en-US" sz="1000"/>
                        <a:t>4727379</a:t>
                      </a:r>
                    </a:p>
                  </a:txBody>
                  <a:tcPr/>
                </a:tc>
                <a:tc>
                  <a:txBody>
                    <a:bodyPr/>
                    <a:lstStyle/>
                    <a:p>
                      <a:r>
                        <a:rPr lang="en-US" sz="1000"/>
                        <a:t>79365</a:t>
                      </a:r>
                    </a:p>
                  </a:txBody>
                  <a:tcPr/>
                </a:tc>
                <a:tc>
                  <a:txBody>
                    <a:bodyPr/>
                    <a:lstStyle/>
                    <a:p>
                      <a:r>
                        <a:rPr lang="en-US" sz="1000"/>
                        <a:t>4074</a:t>
                      </a:r>
                    </a:p>
                  </a:txBody>
                  <a:tcPr/>
                </a:tc>
                <a:tc>
                  <a:txBody>
                    <a:bodyPr/>
                    <a:lstStyle/>
                    <a:p>
                      <a:r>
                        <a:rPr lang="en-US" sz="1000"/>
                        <a:t>40071</a:t>
                      </a:r>
                    </a:p>
                  </a:txBody>
                  <a:tcPr/>
                </a:tc>
                <a:extLst>
                  <a:ext uri="{0D108BD9-81ED-4DB2-BD59-A6C34878D82A}">
                    <a16:rowId xmlns:a16="http://schemas.microsoft.com/office/drawing/2014/main" val="3209168957"/>
                  </a:ext>
                </a:extLst>
              </a:tr>
            </a:tbl>
          </a:graphicData>
        </a:graphic>
      </p:graphicFrame>
      <p:sp>
        <p:nvSpPr>
          <p:cNvPr id="4" name="Text Placeholder 3">
            <a:extLst>
              <a:ext uri="{FF2B5EF4-FFF2-40B4-BE49-F238E27FC236}">
                <a16:creationId xmlns:a16="http://schemas.microsoft.com/office/drawing/2014/main" id="{9560EC62-B99F-4838-8DF3-AC23989A5202}"/>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964703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BCB26-1C28-44A7-881C-0AE5525CABB7}"/>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9BE25E24-0C90-4945-8048-5B8D2D95951E}"/>
              </a:ext>
            </a:extLst>
          </p:cNvPr>
          <p:cNvGraphicFramePr>
            <a:graphicFrameLocks noGrp="1"/>
          </p:cNvGraphicFramePr>
          <p:nvPr>
            <p:ph type="tbl" sz="quarter" idx="13"/>
            <p:extLst>
              <p:ext uri="{D42A27DB-BD31-4B8C-83A1-F6EECF244321}">
                <p14:modId xmlns:p14="http://schemas.microsoft.com/office/powerpoint/2010/main" val="2613485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79895364"/>
                    </a:ext>
                  </a:extLst>
                </a:gridCol>
                <a:gridCol w="493776">
                  <a:extLst>
                    <a:ext uri="{9D8B030D-6E8A-4147-A177-3AD203B41FA5}">
                      <a16:colId xmlns:a16="http://schemas.microsoft.com/office/drawing/2014/main" val="3538941742"/>
                    </a:ext>
                  </a:extLst>
                </a:gridCol>
                <a:gridCol w="411480">
                  <a:extLst>
                    <a:ext uri="{9D8B030D-6E8A-4147-A177-3AD203B41FA5}">
                      <a16:colId xmlns:a16="http://schemas.microsoft.com/office/drawing/2014/main" val="2570113142"/>
                    </a:ext>
                  </a:extLst>
                </a:gridCol>
                <a:gridCol w="411480">
                  <a:extLst>
                    <a:ext uri="{9D8B030D-6E8A-4147-A177-3AD203B41FA5}">
                      <a16:colId xmlns:a16="http://schemas.microsoft.com/office/drawing/2014/main" val="2252084900"/>
                    </a:ext>
                  </a:extLst>
                </a:gridCol>
                <a:gridCol w="246888">
                  <a:extLst>
                    <a:ext uri="{9D8B030D-6E8A-4147-A177-3AD203B41FA5}">
                      <a16:colId xmlns:a16="http://schemas.microsoft.com/office/drawing/2014/main" val="3331302473"/>
                    </a:ext>
                  </a:extLst>
                </a:gridCol>
                <a:gridCol w="658368">
                  <a:extLst>
                    <a:ext uri="{9D8B030D-6E8A-4147-A177-3AD203B41FA5}">
                      <a16:colId xmlns:a16="http://schemas.microsoft.com/office/drawing/2014/main" val="2935774766"/>
                    </a:ext>
                  </a:extLst>
                </a:gridCol>
                <a:gridCol w="576072">
                  <a:extLst>
                    <a:ext uri="{9D8B030D-6E8A-4147-A177-3AD203B41FA5}">
                      <a16:colId xmlns:a16="http://schemas.microsoft.com/office/drawing/2014/main" val="1168168612"/>
                    </a:ext>
                  </a:extLst>
                </a:gridCol>
                <a:gridCol w="576072">
                  <a:extLst>
                    <a:ext uri="{9D8B030D-6E8A-4147-A177-3AD203B41FA5}">
                      <a16:colId xmlns:a16="http://schemas.microsoft.com/office/drawing/2014/main" val="1303910626"/>
                    </a:ext>
                  </a:extLst>
                </a:gridCol>
                <a:gridCol w="411480">
                  <a:extLst>
                    <a:ext uri="{9D8B030D-6E8A-4147-A177-3AD203B41FA5}">
                      <a16:colId xmlns:a16="http://schemas.microsoft.com/office/drawing/2014/main" val="1325001660"/>
                    </a:ext>
                  </a:extLst>
                </a:gridCol>
                <a:gridCol w="658368">
                  <a:extLst>
                    <a:ext uri="{9D8B030D-6E8A-4147-A177-3AD203B41FA5}">
                      <a16:colId xmlns:a16="http://schemas.microsoft.com/office/drawing/2014/main" val="3168453253"/>
                    </a:ext>
                  </a:extLst>
                </a:gridCol>
                <a:gridCol w="329184">
                  <a:extLst>
                    <a:ext uri="{9D8B030D-6E8A-4147-A177-3AD203B41FA5}">
                      <a16:colId xmlns:a16="http://schemas.microsoft.com/office/drawing/2014/main" val="65564799"/>
                    </a:ext>
                  </a:extLst>
                </a:gridCol>
                <a:gridCol w="493776">
                  <a:extLst>
                    <a:ext uri="{9D8B030D-6E8A-4147-A177-3AD203B41FA5}">
                      <a16:colId xmlns:a16="http://schemas.microsoft.com/office/drawing/2014/main" val="3176461142"/>
                    </a:ext>
                  </a:extLst>
                </a:gridCol>
                <a:gridCol w="329184">
                  <a:extLst>
                    <a:ext uri="{9D8B030D-6E8A-4147-A177-3AD203B41FA5}">
                      <a16:colId xmlns:a16="http://schemas.microsoft.com/office/drawing/2014/main" val="4100624948"/>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621107715"/>
                  </a:ext>
                </a:extLst>
              </a:tr>
              <a:tr h="370840">
                <a:tc>
                  <a:txBody>
                    <a:bodyPr/>
                    <a:lstStyle/>
                    <a:p>
                      <a:r>
                        <a:rPr lang="en-US" sz="1000"/>
                        <a:t>19.12.2017 18:04:00</a:t>
                      </a:r>
                    </a:p>
                  </a:txBody>
                  <a:tcPr/>
                </a:tc>
                <a:tc>
                  <a:txBody>
                    <a:bodyPr/>
                    <a:lstStyle/>
                    <a:p>
                      <a:r>
                        <a:rPr lang="en-US" sz="1000"/>
                        <a:t>3834544</a:t>
                      </a:r>
                    </a:p>
                  </a:txBody>
                  <a:tcPr/>
                </a:tc>
                <a:tc>
                  <a:txBody>
                    <a:bodyPr/>
                    <a:lstStyle/>
                    <a:p>
                      <a:r>
                        <a:rPr lang="en-US" sz="1000"/>
                        <a:t>0</a:t>
                      </a:r>
                    </a:p>
                  </a:txBody>
                  <a:tcPr/>
                </a:tc>
                <a:tc>
                  <a:txBody>
                    <a:bodyPr/>
                    <a:lstStyle/>
                    <a:p>
                      <a:r>
                        <a:rPr lang="en-US" sz="1000"/>
                        <a:t>7955029</a:t>
                      </a:r>
                    </a:p>
                  </a:txBody>
                  <a:tcPr/>
                </a:tc>
                <a:tc>
                  <a:txBody>
                    <a:bodyPr/>
                    <a:lstStyle/>
                    <a:p>
                      <a:r>
                        <a:rPr lang="en-US" sz="1000"/>
                        <a:t>01:47</a:t>
                      </a:r>
                    </a:p>
                  </a:txBody>
                  <a:tcPr/>
                </a:tc>
                <a:tc>
                  <a:txBody>
                    <a:bodyPr/>
                    <a:lstStyle/>
                    <a:p>
                      <a:r>
                        <a:rPr lang="en-US" sz="1000"/>
                        <a:t>17%</a:t>
                      </a:r>
                    </a:p>
                  </a:txBody>
                  <a:tcPr/>
                </a:tc>
                <a:tc>
                  <a:txBody>
                    <a:bodyPr/>
                    <a:lstStyle/>
                    <a:p>
                      <a:r>
                        <a:rPr lang="en-US" sz="1000"/>
                        <a:t>916843</a:t>
                      </a:r>
                    </a:p>
                  </a:txBody>
                  <a:tcPr/>
                </a:tc>
                <a:tc>
                  <a:txBody>
                    <a:bodyPr/>
                    <a:lstStyle/>
                    <a:p>
                      <a:r>
                        <a:rPr lang="en-US" sz="1000"/>
                        <a:t>2378287</a:t>
                      </a:r>
                    </a:p>
                  </a:txBody>
                  <a:tcPr/>
                </a:tc>
                <a:tc>
                  <a:txBody>
                    <a:bodyPr/>
                    <a:lstStyle/>
                    <a:p>
                      <a:r>
                        <a:rPr lang="en-US" sz="1000"/>
                        <a:t>4659899</a:t>
                      </a:r>
                    </a:p>
                  </a:txBody>
                  <a:tcPr/>
                </a:tc>
                <a:tc>
                  <a:txBody>
                    <a:bodyPr/>
                    <a:lstStyle/>
                    <a:p>
                      <a:r>
                        <a:rPr lang="en-US" sz="1000"/>
                        <a:t>11770351</a:t>
                      </a:r>
                    </a:p>
                  </a:txBody>
                  <a:tcPr/>
                </a:tc>
                <a:tc>
                  <a:txBody>
                    <a:bodyPr/>
                    <a:lstStyle/>
                    <a:p>
                      <a:r>
                        <a:rPr lang="en-US" sz="1000"/>
                        <a:t>180313</a:t>
                      </a:r>
                    </a:p>
                  </a:txBody>
                  <a:tcPr/>
                </a:tc>
                <a:tc>
                  <a:txBody>
                    <a:bodyPr/>
                    <a:lstStyle/>
                    <a:p>
                      <a:r>
                        <a:rPr lang="en-US" sz="1000"/>
                        <a:t>49414</a:t>
                      </a:r>
                    </a:p>
                  </a:txBody>
                  <a:tcPr/>
                </a:tc>
                <a:tc>
                  <a:txBody>
                    <a:bodyPr/>
                    <a:lstStyle/>
                    <a:p>
                      <a:r>
                        <a:rPr lang="en-US" sz="1000"/>
                        <a:t>84481</a:t>
                      </a:r>
                    </a:p>
                  </a:txBody>
                  <a:tcPr/>
                </a:tc>
                <a:extLst>
                  <a:ext uri="{0D108BD9-81ED-4DB2-BD59-A6C34878D82A}">
                    <a16:rowId xmlns:a16="http://schemas.microsoft.com/office/drawing/2014/main" val="624561935"/>
                  </a:ext>
                </a:extLst>
              </a:tr>
              <a:tr h="370840">
                <a:tc>
                  <a:txBody>
                    <a:bodyPr/>
                    <a:lstStyle/>
                    <a:p>
                      <a:r>
                        <a:rPr lang="en-US" sz="1000"/>
                        <a:t>30.12.2017 13:07:56</a:t>
                      </a:r>
                    </a:p>
                  </a:txBody>
                  <a:tcPr/>
                </a:tc>
                <a:tc>
                  <a:txBody>
                    <a:bodyPr/>
                    <a:lstStyle/>
                    <a:p>
                      <a:r>
                        <a:rPr lang="en-US" sz="1000"/>
                        <a:t>2705106</a:t>
                      </a:r>
                    </a:p>
                  </a:txBody>
                  <a:tcPr/>
                </a:tc>
                <a:tc>
                  <a:txBody>
                    <a:bodyPr/>
                    <a:lstStyle/>
                    <a:p>
                      <a:r>
                        <a:rPr lang="en-US" sz="1000"/>
                        <a:t>0</a:t>
                      </a:r>
                    </a:p>
                  </a:txBody>
                  <a:tcPr/>
                </a:tc>
                <a:tc>
                  <a:txBody>
                    <a:bodyPr/>
                    <a:lstStyle/>
                    <a:p>
                      <a:r>
                        <a:rPr lang="en-US" sz="1000"/>
                        <a:t>3545560</a:t>
                      </a:r>
                    </a:p>
                  </a:txBody>
                  <a:tcPr/>
                </a:tc>
                <a:tc>
                  <a:txBody>
                    <a:bodyPr/>
                    <a:lstStyle/>
                    <a:p>
                      <a:r>
                        <a:rPr lang="en-US" sz="1000"/>
                        <a:t>00:50</a:t>
                      </a:r>
                    </a:p>
                  </a:txBody>
                  <a:tcPr/>
                </a:tc>
                <a:tc>
                  <a:txBody>
                    <a:bodyPr/>
                    <a:lstStyle/>
                    <a:p>
                      <a:r>
                        <a:rPr lang="en-US" sz="1000"/>
                        <a:t>40%</a:t>
                      </a:r>
                    </a:p>
                  </a:txBody>
                  <a:tcPr/>
                </a:tc>
                <a:tc>
                  <a:txBody>
                    <a:bodyPr/>
                    <a:lstStyle/>
                    <a:p>
                      <a:r>
                        <a:rPr lang="en-US" sz="1000"/>
                        <a:t>401279</a:t>
                      </a:r>
                    </a:p>
                  </a:txBody>
                  <a:tcPr/>
                </a:tc>
                <a:tc>
                  <a:txBody>
                    <a:bodyPr/>
                    <a:lstStyle/>
                    <a:p>
                      <a:r>
                        <a:rPr lang="en-US" sz="1000"/>
                        <a:t>1151944</a:t>
                      </a:r>
                    </a:p>
                  </a:txBody>
                  <a:tcPr/>
                </a:tc>
                <a:tc>
                  <a:txBody>
                    <a:bodyPr/>
                    <a:lstStyle/>
                    <a:p>
                      <a:r>
                        <a:rPr lang="en-US" sz="1000"/>
                        <a:t>1992337</a:t>
                      </a:r>
                    </a:p>
                  </a:txBody>
                  <a:tcPr/>
                </a:tc>
                <a:tc>
                  <a:txBody>
                    <a:bodyPr/>
                    <a:lstStyle/>
                    <a:p>
                      <a:r>
                        <a:rPr lang="en-US" sz="1000"/>
                        <a:t>6704214</a:t>
                      </a:r>
                    </a:p>
                  </a:txBody>
                  <a:tcPr/>
                </a:tc>
                <a:tc>
                  <a:txBody>
                    <a:bodyPr/>
                    <a:lstStyle/>
                    <a:p>
                      <a:r>
                        <a:rPr lang="en-US" sz="1000"/>
                        <a:t>36321</a:t>
                      </a:r>
                    </a:p>
                  </a:txBody>
                  <a:tcPr/>
                </a:tc>
                <a:tc>
                  <a:txBody>
                    <a:bodyPr/>
                    <a:lstStyle/>
                    <a:p>
                      <a:r>
                        <a:rPr lang="en-US" sz="1000"/>
                        <a:t>50109</a:t>
                      </a:r>
                    </a:p>
                  </a:txBody>
                  <a:tcPr/>
                </a:tc>
                <a:tc>
                  <a:txBody>
                    <a:bodyPr/>
                    <a:lstStyle/>
                    <a:p>
                      <a:r>
                        <a:rPr lang="en-US" sz="1000"/>
                        <a:t>33032</a:t>
                      </a:r>
                    </a:p>
                  </a:txBody>
                  <a:tcPr/>
                </a:tc>
                <a:extLst>
                  <a:ext uri="{0D108BD9-81ED-4DB2-BD59-A6C34878D82A}">
                    <a16:rowId xmlns:a16="http://schemas.microsoft.com/office/drawing/2014/main" val="2062524129"/>
                  </a:ext>
                </a:extLst>
              </a:tr>
              <a:tr h="370840">
                <a:tc>
                  <a:txBody>
                    <a:bodyPr/>
                    <a:lstStyle/>
                    <a:p>
                      <a:r>
                        <a:rPr lang="en-US" sz="1000"/>
                        <a:t>28.12.2017 15:38:49</a:t>
                      </a:r>
                    </a:p>
                  </a:txBody>
                  <a:tcPr/>
                </a:tc>
                <a:tc>
                  <a:txBody>
                    <a:bodyPr/>
                    <a:lstStyle/>
                    <a:p>
                      <a:r>
                        <a:rPr lang="en-US" sz="1000"/>
                        <a:t>1273111</a:t>
                      </a:r>
                    </a:p>
                  </a:txBody>
                  <a:tcPr/>
                </a:tc>
                <a:tc>
                  <a:txBody>
                    <a:bodyPr/>
                    <a:lstStyle/>
                    <a:p>
                      <a:r>
                        <a:rPr lang="en-US" sz="1000"/>
                        <a:t>0</a:t>
                      </a:r>
                    </a:p>
                  </a:txBody>
                  <a:tcPr/>
                </a:tc>
                <a:tc>
                  <a:txBody>
                    <a:bodyPr/>
                    <a:lstStyle/>
                    <a:p>
                      <a:r>
                        <a:rPr lang="en-US" sz="1000"/>
                        <a:t>2366786</a:t>
                      </a:r>
                    </a:p>
                  </a:txBody>
                  <a:tcPr/>
                </a:tc>
                <a:tc>
                  <a:txBody>
                    <a:bodyPr/>
                    <a:lstStyle/>
                    <a:p>
                      <a:r>
                        <a:rPr lang="en-US" sz="1000"/>
                        <a:t>02:46</a:t>
                      </a:r>
                    </a:p>
                  </a:txBody>
                  <a:tcPr/>
                </a:tc>
                <a:tc>
                  <a:txBody>
                    <a:bodyPr/>
                    <a:lstStyle/>
                    <a:p>
                      <a:r>
                        <a:rPr lang="en-US" sz="1000"/>
                        <a:t>16%</a:t>
                      </a:r>
                    </a:p>
                  </a:txBody>
                  <a:tcPr/>
                </a:tc>
                <a:tc>
                  <a:txBody>
                    <a:bodyPr/>
                    <a:lstStyle/>
                    <a:p>
                      <a:r>
                        <a:rPr lang="en-US" sz="1000"/>
                        <a:t>260946</a:t>
                      </a:r>
                    </a:p>
                  </a:txBody>
                  <a:tcPr/>
                </a:tc>
                <a:tc>
                  <a:txBody>
                    <a:bodyPr/>
                    <a:lstStyle/>
                    <a:p>
                      <a:r>
                        <a:rPr lang="en-US" sz="1000"/>
                        <a:t>1256533</a:t>
                      </a:r>
                    </a:p>
                  </a:txBody>
                  <a:tcPr/>
                </a:tc>
                <a:tc>
                  <a:txBody>
                    <a:bodyPr/>
                    <a:lstStyle/>
                    <a:p>
                      <a:r>
                        <a:rPr lang="en-US" sz="1000"/>
                        <a:t>849307</a:t>
                      </a:r>
                    </a:p>
                  </a:txBody>
                  <a:tcPr/>
                </a:tc>
                <a:tc>
                  <a:txBody>
                    <a:bodyPr/>
                    <a:lstStyle/>
                    <a:p>
                      <a:r>
                        <a:rPr lang="en-US" sz="1000"/>
                        <a:t>3652768</a:t>
                      </a:r>
                    </a:p>
                  </a:txBody>
                  <a:tcPr/>
                </a:tc>
                <a:tc>
                  <a:txBody>
                    <a:bodyPr/>
                    <a:lstStyle/>
                    <a:p>
                      <a:r>
                        <a:rPr lang="en-US" sz="1000"/>
                        <a:t>20240</a:t>
                      </a:r>
                    </a:p>
                  </a:txBody>
                  <a:tcPr/>
                </a:tc>
                <a:tc>
                  <a:txBody>
                    <a:bodyPr/>
                    <a:lstStyle/>
                    <a:p>
                      <a:r>
                        <a:rPr lang="en-US" sz="1000"/>
                        <a:t>22611</a:t>
                      </a:r>
                    </a:p>
                  </a:txBody>
                  <a:tcPr/>
                </a:tc>
                <a:tc>
                  <a:txBody>
                    <a:bodyPr/>
                    <a:lstStyle/>
                    <a:p>
                      <a:r>
                        <a:rPr lang="en-US" sz="1000"/>
                        <a:t>8222</a:t>
                      </a:r>
                    </a:p>
                  </a:txBody>
                  <a:tcPr/>
                </a:tc>
                <a:extLst>
                  <a:ext uri="{0D108BD9-81ED-4DB2-BD59-A6C34878D82A}">
                    <a16:rowId xmlns:a16="http://schemas.microsoft.com/office/drawing/2014/main" val="1647054776"/>
                  </a:ext>
                </a:extLst>
              </a:tr>
              <a:tr h="370840">
                <a:tc>
                  <a:txBody>
                    <a:bodyPr/>
                    <a:lstStyle/>
                    <a:p>
                      <a:r>
                        <a:rPr lang="en-US" sz="1000"/>
                        <a:t>26.12.2017 10:31:38</a:t>
                      </a:r>
                    </a:p>
                  </a:txBody>
                  <a:tcPr/>
                </a:tc>
                <a:tc>
                  <a:txBody>
                    <a:bodyPr/>
                    <a:lstStyle/>
                    <a:p>
                      <a:r>
                        <a:rPr lang="en-US" sz="1000"/>
                        <a:t>1249235</a:t>
                      </a:r>
                    </a:p>
                  </a:txBody>
                  <a:tcPr/>
                </a:tc>
                <a:tc>
                  <a:txBody>
                    <a:bodyPr/>
                    <a:lstStyle/>
                    <a:p>
                      <a:r>
                        <a:rPr lang="en-US" sz="1000"/>
                        <a:t>0</a:t>
                      </a:r>
                    </a:p>
                  </a:txBody>
                  <a:tcPr/>
                </a:tc>
                <a:tc>
                  <a:txBody>
                    <a:bodyPr/>
                    <a:lstStyle/>
                    <a:p>
                      <a:r>
                        <a:rPr lang="en-US" sz="1000"/>
                        <a:t>2312511</a:t>
                      </a:r>
                    </a:p>
                  </a:txBody>
                  <a:tcPr/>
                </a:tc>
                <a:tc>
                  <a:txBody>
                    <a:bodyPr/>
                    <a:lstStyle/>
                    <a:p>
                      <a:r>
                        <a:rPr lang="en-US" sz="1000"/>
                        <a:t>01:37</a:t>
                      </a:r>
                    </a:p>
                  </a:txBody>
                  <a:tcPr/>
                </a:tc>
                <a:tc>
                  <a:txBody>
                    <a:bodyPr/>
                    <a:lstStyle/>
                    <a:p>
                      <a:r>
                        <a:rPr lang="en-US" sz="1000"/>
                        <a:t>17%</a:t>
                      </a:r>
                    </a:p>
                  </a:txBody>
                  <a:tcPr/>
                </a:tc>
                <a:tc>
                  <a:txBody>
                    <a:bodyPr/>
                    <a:lstStyle/>
                    <a:p>
                      <a:r>
                        <a:rPr lang="en-US" sz="1000"/>
                        <a:t>34492</a:t>
                      </a:r>
                    </a:p>
                  </a:txBody>
                  <a:tcPr/>
                </a:tc>
                <a:tc>
                  <a:txBody>
                    <a:bodyPr/>
                    <a:lstStyle/>
                    <a:p>
                      <a:r>
                        <a:rPr lang="en-US" sz="1000"/>
                        <a:t>437310</a:t>
                      </a:r>
                    </a:p>
                  </a:txBody>
                  <a:tcPr/>
                </a:tc>
                <a:tc>
                  <a:txBody>
                    <a:bodyPr/>
                    <a:lstStyle/>
                    <a:p>
                      <a:r>
                        <a:rPr lang="en-US" sz="1000"/>
                        <a:t>1840709</a:t>
                      </a:r>
                    </a:p>
                  </a:txBody>
                  <a:tcPr/>
                </a:tc>
                <a:tc>
                  <a:txBody>
                    <a:bodyPr/>
                    <a:lstStyle/>
                    <a:p>
                      <a:r>
                        <a:rPr lang="en-US" sz="1000"/>
                        <a:t>4727379</a:t>
                      </a:r>
                    </a:p>
                  </a:txBody>
                  <a:tcPr/>
                </a:tc>
                <a:tc>
                  <a:txBody>
                    <a:bodyPr/>
                    <a:lstStyle/>
                    <a:p>
                      <a:r>
                        <a:rPr lang="en-US" sz="1000"/>
                        <a:t>79365</a:t>
                      </a:r>
                    </a:p>
                  </a:txBody>
                  <a:tcPr/>
                </a:tc>
                <a:tc>
                  <a:txBody>
                    <a:bodyPr/>
                    <a:lstStyle/>
                    <a:p>
                      <a:r>
                        <a:rPr lang="en-US" sz="1000"/>
                        <a:t>4074</a:t>
                      </a:r>
                    </a:p>
                  </a:txBody>
                  <a:tcPr/>
                </a:tc>
                <a:tc>
                  <a:txBody>
                    <a:bodyPr/>
                    <a:lstStyle/>
                    <a:p>
                      <a:r>
                        <a:rPr lang="en-US" sz="1000"/>
                        <a:t>40071</a:t>
                      </a:r>
                    </a:p>
                  </a:txBody>
                  <a:tcPr/>
                </a:tc>
                <a:extLst>
                  <a:ext uri="{0D108BD9-81ED-4DB2-BD59-A6C34878D82A}">
                    <a16:rowId xmlns:a16="http://schemas.microsoft.com/office/drawing/2014/main" val="2366349215"/>
                  </a:ext>
                </a:extLst>
              </a:tr>
              <a:tr h="370840">
                <a:tc>
                  <a:txBody>
                    <a:bodyPr/>
                    <a:lstStyle/>
                    <a:p>
                      <a:r>
                        <a:rPr lang="en-US" sz="1000"/>
                        <a:t>02.01.2018 18:53:00</a:t>
                      </a:r>
                    </a:p>
                  </a:txBody>
                  <a:tcPr/>
                </a:tc>
                <a:tc>
                  <a:txBody>
                    <a:bodyPr/>
                    <a:lstStyle/>
                    <a:p>
                      <a:r>
                        <a:rPr lang="en-US" sz="1000"/>
                        <a:t>1032755</a:t>
                      </a:r>
                    </a:p>
                  </a:txBody>
                  <a:tcPr/>
                </a:tc>
                <a:tc>
                  <a:txBody>
                    <a:bodyPr/>
                    <a:lstStyle/>
                    <a:p>
                      <a:r>
                        <a:rPr lang="en-US" sz="1000"/>
                        <a:t>0</a:t>
                      </a:r>
                    </a:p>
                  </a:txBody>
                  <a:tcPr/>
                </a:tc>
                <a:tc>
                  <a:txBody>
                    <a:bodyPr/>
                    <a:lstStyle/>
                    <a:p>
                      <a:r>
                        <a:rPr lang="en-US" sz="1000"/>
                        <a:t>1690776</a:t>
                      </a:r>
                    </a:p>
                  </a:txBody>
                  <a:tcPr/>
                </a:tc>
                <a:tc>
                  <a:txBody>
                    <a:bodyPr/>
                    <a:lstStyle/>
                    <a:p>
                      <a:r>
                        <a:rPr lang="en-US" sz="1000"/>
                        <a:t>02:26</a:t>
                      </a:r>
                    </a:p>
                  </a:txBody>
                  <a:tcPr/>
                </a:tc>
                <a:tc>
                  <a:txBody>
                    <a:bodyPr/>
                    <a:lstStyle/>
                    <a:p>
                      <a:r>
                        <a:rPr lang="en-US" sz="1000"/>
                        <a:t>16%</a:t>
                      </a:r>
                    </a:p>
                  </a:txBody>
                  <a:tcPr/>
                </a:tc>
                <a:tc>
                  <a:txBody>
                    <a:bodyPr/>
                    <a:lstStyle/>
                    <a:p>
                      <a:r>
                        <a:rPr lang="en-US" sz="1000"/>
                        <a:t>155749</a:t>
                      </a:r>
                    </a:p>
                  </a:txBody>
                  <a:tcPr/>
                </a:tc>
                <a:tc>
                  <a:txBody>
                    <a:bodyPr/>
                    <a:lstStyle/>
                    <a:p>
                      <a:r>
                        <a:rPr lang="en-US" sz="1000"/>
                        <a:t>932472</a:t>
                      </a:r>
                    </a:p>
                  </a:txBody>
                  <a:tcPr/>
                </a:tc>
                <a:tc>
                  <a:txBody>
                    <a:bodyPr/>
                    <a:lstStyle/>
                    <a:p>
                      <a:r>
                        <a:rPr lang="en-US" sz="1000"/>
                        <a:t>602555</a:t>
                      </a:r>
                    </a:p>
                  </a:txBody>
                  <a:tcPr/>
                </a:tc>
                <a:tc>
                  <a:txBody>
                    <a:bodyPr/>
                    <a:lstStyle/>
                    <a:p>
                      <a:r>
                        <a:rPr lang="en-US" sz="1000"/>
                        <a:t>3383953</a:t>
                      </a:r>
                    </a:p>
                  </a:txBody>
                  <a:tcPr/>
                </a:tc>
                <a:tc>
                  <a:txBody>
                    <a:bodyPr/>
                    <a:lstStyle/>
                    <a:p>
                      <a:r>
                        <a:rPr lang="en-US" sz="1000"/>
                        <a:t>36068</a:t>
                      </a:r>
                    </a:p>
                  </a:txBody>
                  <a:tcPr/>
                </a:tc>
                <a:tc>
                  <a:txBody>
                    <a:bodyPr/>
                    <a:lstStyle/>
                    <a:p>
                      <a:r>
                        <a:rPr lang="en-US" sz="1000"/>
                        <a:t>6393</a:t>
                      </a:r>
                    </a:p>
                  </a:txBody>
                  <a:tcPr/>
                </a:tc>
                <a:tc>
                  <a:txBody>
                    <a:bodyPr/>
                    <a:lstStyle/>
                    <a:p>
                      <a:r>
                        <a:rPr lang="en-US" sz="1000"/>
                        <a:t>8759</a:t>
                      </a:r>
                    </a:p>
                  </a:txBody>
                  <a:tcPr/>
                </a:tc>
                <a:extLst>
                  <a:ext uri="{0D108BD9-81ED-4DB2-BD59-A6C34878D82A}">
                    <a16:rowId xmlns:a16="http://schemas.microsoft.com/office/drawing/2014/main" val="3632103607"/>
                  </a:ext>
                </a:extLst>
              </a:tr>
            </a:tbl>
          </a:graphicData>
        </a:graphic>
      </p:graphicFrame>
      <p:sp>
        <p:nvSpPr>
          <p:cNvPr id="4" name="Text Placeholder 3">
            <a:extLst>
              <a:ext uri="{FF2B5EF4-FFF2-40B4-BE49-F238E27FC236}">
                <a16:creationId xmlns:a16="http://schemas.microsoft.com/office/drawing/2014/main" id="{530B358E-196A-451B-984B-BE5BA6511172}"/>
              </a:ext>
            </a:extLst>
          </p:cNvPr>
          <p:cNvSpPr>
            <a:spLocks noGrp="1"/>
          </p:cNvSpPr>
          <p:nvPr>
            <p:ph type="body" sz="quarter" idx="14"/>
          </p:nvPr>
        </p:nvSpPr>
        <p:spPr/>
        <p:txBody>
          <a:bodyPr/>
          <a:lstStyle/>
          <a:p>
            <a:r>
              <a:rPr lang="en-US"/>
              <a:t>01.12.2017 - 03.01.2018</a:t>
            </a:r>
          </a:p>
        </p:txBody>
      </p:sp>
    </p:spTree>
    <p:extLst>
      <p:ext uri="{BB962C8B-B14F-4D97-AF65-F5344CB8AC3E}">
        <p14:creationId xmlns:p14="http://schemas.microsoft.com/office/powerpoint/2010/main" val="37522334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3050</Words>
  <Application>Microsoft Office PowerPoint</Application>
  <PresentationFormat>On-screen Show (4:3)</PresentationFormat>
  <Paragraphs>1792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MeFo - Facebook - Social Media - Evaluation</vt:lpstr>
      <vt:lpstr>Profil - Potenz.Reichw.,Aktive Nutzer,I-Rate,Fans - 1 of 3</vt:lpstr>
      <vt:lpstr>Profil - Potenz.Reichw.,Aktive Nutzer,I-Rate,Fans - 2 of 3</vt:lpstr>
      <vt:lpstr>Profil - Potenz.Reichw.,Aktive Nutzer,I-Rate,Fans - 3 of 3</vt:lpstr>
      <vt:lpstr>Fans, Anzahl Post, Reaktionen (Kommentare, Shares, Likes) - FB Insights - 1 of 3</vt:lpstr>
      <vt:lpstr>Fans, Anzahl Post, Reaktionen (Kommentare, Shares, Likes) - FB Insights - 2 of 3</vt:lpstr>
      <vt:lpstr>Fans, Anzahl Post, Reaktionen (Kommentare, Shares, Likes) - FB Insights - 3 of 3</vt:lpstr>
      <vt:lpstr>Copy of Key Metrics Table for FB Insights - 1 of 3</vt:lpstr>
      <vt:lpstr>Copy of Key Metrics Table for FB Insights - 2 of 3</vt:lpstr>
      <vt:lpstr>Copy of Key Metrics Table for FB Insights - 3 of 3</vt:lpstr>
      <vt:lpstr>Profil - Fans</vt:lpstr>
      <vt:lpstr>Profil - Potenzielle Reichweite</vt:lpstr>
      <vt:lpstr>Profil - Aktive Nutzer</vt:lpstr>
      <vt:lpstr>Profil - Video-Starts ab 10 Sek.</vt:lpstr>
      <vt:lpstr>Profil - Durchschnitt Potenzi. Reichweite pro Tag - 1 of 3</vt:lpstr>
      <vt:lpstr>Profil - Durchschnitt Potenzi. Reichweite pro Tag - 2 of 3</vt:lpstr>
      <vt:lpstr>Profil - Durchschnitt Potenzi. Reichweite pro Tag - 3 of 3</vt:lpstr>
      <vt:lpstr>Distributionstyp - FB Insights</vt:lpstr>
      <vt:lpstr>Distributionstyp - Tabelle - FB Insights - 1 of 3</vt:lpstr>
      <vt:lpstr>Distributionstyp - Tabelle - FB Insights - 2 of 3</vt:lpstr>
      <vt:lpstr>Distributionstyp - Tabelle - FB Insights - 3 of 3</vt:lpstr>
      <vt:lpstr>Eigene Posts - Shares - Export</vt:lpstr>
      <vt:lpstr>Eigene Posts - Kommentare - Export</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2</vt:lpstr>
      <vt:lpstr>Eigene Posts - I-Rate Aktive Nutzer-Flop - Export - 2 of 2</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2018-03-01T08:52:19Z</dcterms:created>
  <dcterms:modified xsi:type="dcterms:W3CDTF">2018-03-01T08:54:09Z</dcterms:modified>
</cp:coreProperties>
</file>