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9" r:id="rId13"/>
    <p:sldId id="270" r:id="rId14"/>
    <p:sldId id="272" r:id="rId15"/>
    <p:sldId id="273" r:id="rId16"/>
    <p:sldId id="274" r:id="rId17"/>
    <p:sldId id="276" r:id="rId18"/>
    <p:sldId id="277" r:id="rId19"/>
    <p:sldId id="279" r:id="rId20"/>
    <p:sldId id="280" r:id="rId21"/>
    <p:sldId id="282" r:id="rId22"/>
    <p:sldId id="283" r:id="rId23"/>
    <p:sldId id="285" r:id="rId24"/>
    <p:sldId id="286" r:id="rId25"/>
    <p:sldId id="287" r:id="rId26"/>
    <p:sldId id="289" r:id="rId27"/>
    <p:sldId id="290" r:id="rId28"/>
    <p:sldId id="292" r:id="rId29"/>
    <p:sldId id="293" r:id="rId30"/>
    <p:sldId id="295" r:id="rId31"/>
    <p:sldId id="296" r:id="rId32"/>
    <p:sldId id="297" r:id="rId33"/>
    <p:sldId id="299" r:id="rId34"/>
    <p:sldId id="300" r:id="rId35"/>
    <p:sldId id="301" r:id="rId36"/>
    <p:sldId id="302"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250</c:v>
                </c:pt>
                <c:pt idx="1">
                  <c:v>256</c:v>
                </c:pt>
                <c:pt idx="2">
                  <c:v>261</c:v>
                </c:pt>
                <c:pt idx="3">
                  <c:v>263</c:v>
                </c:pt>
                <c:pt idx="4">
                  <c:v>268</c:v>
                </c:pt>
                <c:pt idx="5">
                  <c:v>269</c:v>
                </c:pt>
                <c:pt idx="6">
                  <c:v>269</c:v>
                </c:pt>
                <c:pt idx="7">
                  <c:v>269</c:v>
                </c:pt>
                <c:pt idx="8">
                  <c:v>269</c:v>
                </c:pt>
                <c:pt idx="9">
                  <c:v>269</c:v>
                </c:pt>
                <c:pt idx="10">
                  <c:v>270</c:v>
                </c:pt>
                <c:pt idx="11">
                  <c:v>272</c:v>
                </c:pt>
                <c:pt idx="12">
                  <c:v>277</c:v>
                </c:pt>
                <c:pt idx="13">
                  <c:v>281</c:v>
                </c:pt>
                <c:pt idx="14">
                  <c:v>282</c:v>
                </c:pt>
                <c:pt idx="15">
                  <c:v>284</c:v>
                </c:pt>
                <c:pt idx="16">
                  <c:v>284</c:v>
                </c:pt>
                <c:pt idx="17">
                  <c:v>284</c:v>
                </c:pt>
                <c:pt idx="18">
                  <c:v>286</c:v>
                </c:pt>
                <c:pt idx="19">
                  <c:v>288</c:v>
                </c:pt>
                <c:pt idx="20">
                  <c:v>289</c:v>
                </c:pt>
                <c:pt idx="21">
                  <c:v>290</c:v>
                </c:pt>
                <c:pt idx="22">
                  <c:v>290</c:v>
                </c:pt>
                <c:pt idx="23">
                  <c:v>290</c:v>
                </c:pt>
                <c:pt idx="24">
                  <c:v>290</c:v>
                </c:pt>
                <c:pt idx="25">
                  <c:v>291</c:v>
                </c:pt>
                <c:pt idx="26">
                  <c:v>291</c:v>
                </c:pt>
                <c:pt idx="27">
                  <c:v>291</c:v>
                </c:pt>
                <c:pt idx="28">
                  <c:v>292</c:v>
                </c:pt>
                <c:pt idx="29">
                  <c:v>293</c:v>
                </c:pt>
                <c:pt idx="30">
                  <c:v>293</c:v>
                </c:pt>
                <c:pt idx="31">
                  <c:v>294</c:v>
                </c:pt>
                <c:pt idx="32">
                  <c:v>294</c:v>
                </c:pt>
                <c:pt idx="33">
                  <c:v>331</c:v>
                </c:pt>
                <c:pt idx="34">
                  <c:v>1384</c:v>
                </c:pt>
                <c:pt idx="35">
                  <c:v>1556</c:v>
                </c:pt>
                <c:pt idx="36">
                  <c:v>1608</c:v>
                </c:pt>
                <c:pt idx="37">
                  <c:v>1627</c:v>
                </c:pt>
                <c:pt idx="38">
                  <c:v>1635</c:v>
                </c:pt>
                <c:pt idx="39">
                  <c:v>1648</c:v>
                </c:pt>
                <c:pt idx="40">
                  <c:v>1655</c:v>
                </c:pt>
                <c:pt idx="41">
                  <c:v>1661</c:v>
                </c:pt>
                <c:pt idx="42">
                  <c:v>1660</c:v>
                </c:pt>
                <c:pt idx="43">
                  <c:v>1707</c:v>
                </c:pt>
                <c:pt idx="44">
                  <c:v>1747</c:v>
                </c:pt>
                <c:pt idx="45">
                  <c:v>1753</c:v>
                </c:pt>
                <c:pt idx="46">
                  <c:v>1755</c:v>
                </c:pt>
                <c:pt idx="47">
                  <c:v>1756</c:v>
                </c:pt>
                <c:pt idx="48">
                  <c:v>1757</c:v>
                </c:pt>
                <c:pt idx="49">
                  <c:v>1758</c:v>
                </c:pt>
                <c:pt idx="50">
                  <c:v>1759</c:v>
                </c:pt>
                <c:pt idx="51">
                  <c:v>1760</c:v>
                </c:pt>
                <c:pt idx="52">
                  <c:v>1760</c:v>
                </c:pt>
                <c:pt idx="53">
                  <c:v>1761</c:v>
                </c:pt>
                <c:pt idx="54">
                  <c:v>1762</c:v>
                </c:pt>
                <c:pt idx="55">
                  <c:v>1765</c:v>
                </c:pt>
                <c:pt idx="56">
                  <c:v>1766</c:v>
                </c:pt>
                <c:pt idx="57">
                  <c:v>1767</c:v>
                </c:pt>
                <c:pt idx="58">
                  <c:v>1766</c:v>
                </c:pt>
                <c:pt idx="59">
                  <c:v>1766</c:v>
                </c:pt>
                <c:pt idx="60">
                  <c:v>1767</c:v>
                </c:pt>
                <c:pt idx="61">
                  <c:v>1768</c:v>
                </c:pt>
                <c:pt idx="62">
                  <c:v>1769</c:v>
                </c:pt>
                <c:pt idx="63">
                  <c:v>1767</c:v>
                </c:pt>
                <c:pt idx="64">
                  <c:v>1770</c:v>
                </c:pt>
                <c:pt idx="65">
                  <c:v>1770</c:v>
                </c:pt>
                <c:pt idx="66">
                  <c:v>1774</c:v>
                </c:pt>
                <c:pt idx="67">
                  <c:v>1775</c:v>
                </c:pt>
                <c:pt idx="68">
                  <c:v>1778</c:v>
                </c:pt>
                <c:pt idx="69">
                  <c:v>1777</c:v>
                </c:pt>
                <c:pt idx="70">
                  <c:v>1784</c:v>
                </c:pt>
                <c:pt idx="71">
                  <c:v>1788</c:v>
                </c:pt>
                <c:pt idx="72">
                  <c:v>1813</c:v>
                </c:pt>
                <c:pt idx="73">
                  <c:v>1820</c:v>
                </c:pt>
                <c:pt idx="74">
                  <c:v>1822</c:v>
                </c:pt>
                <c:pt idx="75">
                  <c:v>1828</c:v>
                </c:pt>
                <c:pt idx="76">
                  <c:v>1829</c:v>
                </c:pt>
                <c:pt idx="77">
                  <c:v>1829</c:v>
                </c:pt>
                <c:pt idx="78">
                  <c:v>1830</c:v>
                </c:pt>
                <c:pt idx="79">
                  <c:v>1831</c:v>
                </c:pt>
                <c:pt idx="80">
                  <c:v>1832</c:v>
                </c:pt>
                <c:pt idx="81">
                  <c:v>1833</c:v>
                </c:pt>
                <c:pt idx="82">
                  <c:v>1837</c:v>
                </c:pt>
                <c:pt idx="83">
                  <c:v>1841</c:v>
                </c:pt>
                <c:pt idx="84">
                  <c:v>1854</c:v>
                </c:pt>
                <c:pt idx="85">
                  <c:v>1854</c:v>
                </c:pt>
                <c:pt idx="86">
                  <c:v>1856</c:v>
                </c:pt>
                <c:pt idx="87">
                  <c:v>1857</c:v>
                </c:pt>
                <c:pt idx="88">
                  <c:v>1859</c:v>
                </c:pt>
                <c:pt idx="89">
                  <c:v>1859</c:v>
                </c:pt>
                <c:pt idx="90">
                  <c:v>1862</c:v>
                </c:pt>
                <c:pt idx="91">
                  <c:v>1876</c:v>
                </c:pt>
                <c:pt idx="92">
                  <c:v>1882</c:v>
                </c:pt>
                <c:pt idx="93">
                  <c:v>1894</c:v>
                </c:pt>
                <c:pt idx="94">
                  <c:v>1899</c:v>
                </c:pt>
                <c:pt idx="95">
                  <c:v>1911</c:v>
                </c:pt>
                <c:pt idx="96">
                  <c:v>1914</c:v>
                </c:pt>
                <c:pt idx="97">
                  <c:v>2300</c:v>
                </c:pt>
                <c:pt idx="98">
                  <c:v>2457</c:v>
                </c:pt>
                <c:pt idx="99">
                  <c:v>2504</c:v>
                </c:pt>
                <c:pt idx="100">
                  <c:v>2540</c:v>
                </c:pt>
                <c:pt idx="101">
                  <c:v>2554</c:v>
                </c:pt>
                <c:pt idx="102">
                  <c:v>2582</c:v>
                </c:pt>
                <c:pt idx="103">
                  <c:v>2690</c:v>
                </c:pt>
                <c:pt idx="104">
                  <c:v>2819</c:v>
                </c:pt>
                <c:pt idx="105">
                  <c:v>2831</c:v>
                </c:pt>
                <c:pt idx="106">
                  <c:v>2843</c:v>
                </c:pt>
                <c:pt idx="107">
                  <c:v>2866</c:v>
                </c:pt>
                <c:pt idx="108">
                  <c:v>2868</c:v>
                </c:pt>
                <c:pt idx="109">
                  <c:v>2885</c:v>
                </c:pt>
                <c:pt idx="110">
                  <c:v>2904</c:v>
                </c:pt>
                <c:pt idx="111">
                  <c:v>2916</c:v>
                </c:pt>
                <c:pt idx="112">
                  <c:v>2919</c:v>
                </c:pt>
                <c:pt idx="113">
                  <c:v>2920</c:v>
                </c:pt>
                <c:pt idx="114">
                  <c:v>2927</c:v>
                </c:pt>
                <c:pt idx="115">
                  <c:v>2965</c:v>
                </c:pt>
                <c:pt idx="116">
                  <c:v>3226</c:v>
                </c:pt>
                <c:pt idx="117">
                  <c:v>3349</c:v>
                </c:pt>
                <c:pt idx="118">
                  <c:v>3483</c:v>
                </c:pt>
                <c:pt idx="119">
                  <c:v>3550</c:v>
                </c:pt>
                <c:pt idx="120">
                  <c:v>3573</c:v>
                </c:pt>
                <c:pt idx="121">
                  <c:v>3592</c:v>
                </c:pt>
                <c:pt idx="122">
                  <c:v>3607</c:v>
                </c:pt>
                <c:pt idx="123">
                  <c:v>3623</c:v>
                </c:pt>
                <c:pt idx="124">
                  <c:v>3631</c:v>
                </c:pt>
                <c:pt idx="125">
                  <c:v>3632</c:v>
                </c:pt>
                <c:pt idx="126">
                  <c:v>3637</c:v>
                </c:pt>
                <c:pt idx="127">
                  <c:v>3637</c:v>
                </c:pt>
                <c:pt idx="128">
                  <c:v>3645</c:v>
                </c:pt>
                <c:pt idx="129">
                  <c:v>3652</c:v>
                </c:pt>
                <c:pt idx="130">
                  <c:v>3656</c:v>
                </c:pt>
                <c:pt idx="131">
                  <c:v>3658</c:v>
                </c:pt>
                <c:pt idx="132">
                  <c:v>3661</c:v>
                </c:pt>
                <c:pt idx="133">
                  <c:v>3662</c:v>
                </c:pt>
                <c:pt idx="134">
                  <c:v>3665</c:v>
                </c:pt>
                <c:pt idx="135">
                  <c:v>3667</c:v>
                </c:pt>
                <c:pt idx="136">
                  <c:v>3667</c:v>
                </c:pt>
                <c:pt idx="137">
                  <c:v>3667</c:v>
                </c:pt>
                <c:pt idx="138">
                  <c:v>3669</c:v>
                </c:pt>
              </c:numCache>
            </c:numRef>
          </c:val>
          <c:smooth val="0"/>
          <c:extLst>
            <c:ext xmlns:c16="http://schemas.microsoft.com/office/drawing/2014/chart" uri="{C3380CC4-5D6E-409C-BE32-E72D297353CC}">
              <c16:uniqueId val="{00000000-F849-4CA1-835F-1FB4BB5175AD}"/>
            </c:ext>
          </c:extLst>
        </c:ser>
        <c:dLbls>
          <c:showLegendKey val="0"/>
          <c:showVal val="0"/>
          <c:showCatName val="0"/>
          <c:showSerName val="0"/>
          <c:showPercent val="0"/>
          <c:showBubbleSize val="0"/>
        </c:dLbls>
        <c:smooth val="0"/>
        <c:axId val="281762464"/>
        <c:axId val="281756560"/>
      </c:lineChart>
      <c:catAx>
        <c:axId val="28176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56560"/>
        <c:crosses val="autoZero"/>
        <c:auto val="1"/>
        <c:lblAlgn val="ctr"/>
        <c:lblOffset val="100"/>
        <c:noMultiLvlLbl val="0"/>
      </c:catAx>
      <c:valAx>
        <c:axId val="28175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6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1552</c:v>
                </c:pt>
                <c:pt idx="1">
                  <c:v>1253</c:v>
                </c:pt>
                <c:pt idx="2">
                  <c:v>511</c:v>
                </c:pt>
                <c:pt idx="3">
                  <c:v>1253</c:v>
                </c:pt>
                <c:pt idx="4">
                  <c:v>1236</c:v>
                </c:pt>
                <c:pt idx="5">
                  <c:v>481</c:v>
                </c:pt>
                <c:pt idx="6">
                  <c:v>184</c:v>
                </c:pt>
                <c:pt idx="7">
                  <c:v>81</c:v>
                </c:pt>
                <c:pt idx="8">
                  <c:v>37</c:v>
                </c:pt>
                <c:pt idx="9">
                  <c:v>66</c:v>
                </c:pt>
                <c:pt idx="10">
                  <c:v>37</c:v>
                </c:pt>
                <c:pt idx="11">
                  <c:v>44</c:v>
                </c:pt>
                <c:pt idx="12">
                  <c:v>890</c:v>
                </c:pt>
                <c:pt idx="13">
                  <c:v>511</c:v>
                </c:pt>
                <c:pt idx="14">
                  <c:v>804</c:v>
                </c:pt>
                <c:pt idx="15">
                  <c:v>183</c:v>
                </c:pt>
                <c:pt idx="16">
                  <c:v>47</c:v>
                </c:pt>
                <c:pt idx="17">
                  <c:v>12</c:v>
                </c:pt>
                <c:pt idx="18">
                  <c:v>1058</c:v>
                </c:pt>
                <c:pt idx="19">
                  <c:v>373</c:v>
                </c:pt>
                <c:pt idx="20">
                  <c:v>372</c:v>
                </c:pt>
                <c:pt idx="21">
                  <c:v>196</c:v>
                </c:pt>
                <c:pt idx="22">
                  <c:v>70</c:v>
                </c:pt>
                <c:pt idx="23">
                  <c:v>42</c:v>
                </c:pt>
                <c:pt idx="24">
                  <c:v>12</c:v>
                </c:pt>
                <c:pt idx="25">
                  <c:v>8</c:v>
                </c:pt>
                <c:pt idx="26">
                  <c:v>9</c:v>
                </c:pt>
                <c:pt idx="27">
                  <c:v>3</c:v>
                </c:pt>
                <c:pt idx="28">
                  <c:v>24</c:v>
                </c:pt>
                <c:pt idx="29">
                  <c:v>4</c:v>
                </c:pt>
                <c:pt idx="30">
                  <c:v>50</c:v>
                </c:pt>
                <c:pt idx="31">
                  <c:v>252</c:v>
                </c:pt>
                <c:pt idx="32">
                  <c:v>108</c:v>
                </c:pt>
                <c:pt idx="33">
                  <c:v>2366</c:v>
                </c:pt>
                <c:pt idx="34">
                  <c:v>4180</c:v>
                </c:pt>
                <c:pt idx="35">
                  <c:v>10633</c:v>
                </c:pt>
                <c:pt idx="36">
                  <c:v>6605</c:v>
                </c:pt>
                <c:pt idx="37">
                  <c:v>5313</c:v>
                </c:pt>
                <c:pt idx="38">
                  <c:v>2768</c:v>
                </c:pt>
                <c:pt idx="39">
                  <c:v>9899</c:v>
                </c:pt>
                <c:pt idx="40">
                  <c:v>4795</c:v>
                </c:pt>
                <c:pt idx="41">
                  <c:v>2528</c:v>
                </c:pt>
                <c:pt idx="42">
                  <c:v>2745</c:v>
                </c:pt>
                <c:pt idx="43">
                  <c:v>17643</c:v>
                </c:pt>
                <c:pt idx="44">
                  <c:v>19196</c:v>
                </c:pt>
                <c:pt idx="45">
                  <c:v>3854</c:v>
                </c:pt>
                <c:pt idx="46">
                  <c:v>1216</c:v>
                </c:pt>
                <c:pt idx="47">
                  <c:v>2130</c:v>
                </c:pt>
                <c:pt idx="48">
                  <c:v>870</c:v>
                </c:pt>
                <c:pt idx="49">
                  <c:v>489</c:v>
                </c:pt>
                <c:pt idx="50">
                  <c:v>402</c:v>
                </c:pt>
                <c:pt idx="51">
                  <c:v>117</c:v>
                </c:pt>
                <c:pt idx="52">
                  <c:v>65</c:v>
                </c:pt>
                <c:pt idx="53">
                  <c:v>204</c:v>
                </c:pt>
                <c:pt idx="54">
                  <c:v>2925</c:v>
                </c:pt>
                <c:pt idx="55">
                  <c:v>3329</c:v>
                </c:pt>
                <c:pt idx="56">
                  <c:v>2734</c:v>
                </c:pt>
                <c:pt idx="57">
                  <c:v>1787</c:v>
                </c:pt>
                <c:pt idx="58">
                  <c:v>814</c:v>
                </c:pt>
                <c:pt idx="59">
                  <c:v>686</c:v>
                </c:pt>
                <c:pt idx="60">
                  <c:v>543</c:v>
                </c:pt>
                <c:pt idx="61">
                  <c:v>262</c:v>
                </c:pt>
                <c:pt idx="62">
                  <c:v>335</c:v>
                </c:pt>
                <c:pt idx="63">
                  <c:v>2055</c:v>
                </c:pt>
                <c:pt idx="64">
                  <c:v>1124</c:v>
                </c:pt>
                <c:pt idx="65">
                  <c:v>599</c:v>
                </c:pt>
                <c:pt idx="66">
                  <c:v>3235</c:v>
                </c:pt>
                <c:pt idx="67">
                  <c:v>1245</c:v>
                </c:pt>
                <c:pt idx="68">
                  <c:v>2851</c:v>
                </c:pt>
                <c:pt idx="69">
                  <c:v>1086</c:v>
                </c:pt>
                <c:pt idx="70">
                  <c:v>7677</c:v>
                </c:pt>
                <c:pt idx="71">
                  <c:v>3708</c:v>
                </c:pt>
                <c:pt idx="72">
                  <c:v>11492</c:v>
                </c:pt>
                <c:pt idx="73">
                  <c:v>10766</c:v>
                </c:pt>
                <c:pt idx="74">
                  <c:v>2104</c:v>
                </c:pt>
                <c:pt idx="75">
                  <c:v>2219</c:v>
                </c:pt>
                <c:pt idx="76">
                  <c:v>918</c:v>
                </c:pt>
                <c:pt idx="77">
                  <c:v>520</c:v>
                </c:pt>
                <c:pt idx="78">
                  <c:v>291</c:v>
                </c:pt>
                <c:pt idx="79">
                  <c:v>197</c:v>
                </c:pt>
                <c:pt idx="80">
                  <c:v>75</c:v>
                </c:pt>
                <c:pt idx="81">
                  <c:v>32</c:v>
                </c:pt>
                <c:pt idx="82">
                  <c:v>113</c:v>
                </c:pt>
                <c:pt idx="83">
                  <c:v>202</c:v>
                </c:pt>
                <c:pt idx="84">
                  <c:v>2667</c:v>
                </c:pt>
                <c:pt idx="85">
                  <c:v>969</c:v>
                </c:pt>
                <c:pt idx="86">
                  <c:v>340</c:v>
                </c:pt>
                <c:pt idx="87">
                  <c:v>1360</c:v>
                </c:pt>
                <c:pt idx="88">
                  <c:v>321</c:v>
                </c:pt>
                <c:pt idx="89">
                  <c:v>1728</c:v>
                </c:pt>
                <c:pt idx="90">
                  <c:v>2379</c:v>
                </c:pt>
                <c:pt idx="91">
                  <c:v>5595</c:v>
                </c:pt>
                <c:pt idx="92">
                  <c:v>2726</c:v>
                </c:pt>
                <c:pt idx="93">
                  <c:v>9868</c:v>
                </c:pt>
                <c:pt idx="94">
                  <c:v>3702</c:v>
                </c:pt>
                <c:pt idx="95">
                  <c:v>3370</c:v>
                </c:pt>
                <c:pt idx="96">
                  <c:v>4120</c:v>
                </c:pt>
                <c:pt idx="97">
                  <c:v>2674</c:v>
                </c:pt>
                <c:pt idx="98">
                  <c:v>3309</c:v>
                </c:pt>
                <c:pt idx="99">
                  <c:v>1446</c:v>
                </c:pt>
                <c:pt idx="100">
                  <c:v>817</c:v>
                </c:pt>
                <c:pt idx="101">
                  <c:v>375</c:v>
                </c:pt>
                <c:pt idx="102">
                  <c:v>2839</c:v>
                </c:pt>
                <c:pt idx="103">
                  <c:v>19474</c:v>
                </c:pt>
                <c:pt idx="104">
                  <c:v>9876</c:v>
                </c:pt>
                <c:pt idx="105">
                  <c:v>2373</c:v>
                </c:pt>
                <c:pt idx="106">
                  <c:v>3168</c:v>
                </c:pt>
                <c:pt idx="107">
                  <c:v>1632</c:v>
                </c:pt>
                <c:pt idx="108">
                  <c:v>3572</c:v>
                </c:pt>
                <c:pt idx="109">
                  <c:v>4635</c:v>
                </c:pt>
                <c:pt idx="110">
                  <c:v>2184</c:v>
                </c:pt>
                <c:pt idx="111">
                  <c:v>3815</c:v>
                </c:pt>
                <c:pt idx="112">
                  <c:v>1666</c:v>
                </c:pt>
                <c:pt idx="113">
                  <c:v>12215</c:v>
                </c:pt>
                <c:pt idx="114">
                  <c:v>20773</c:v>
                </c:pt>
                <c:pt idx="115">
                  <c:v>52192</c:v>
                </c:pt>
                <c:pt idx="116">
                  <c:v>78442</c:v>
                </c:pt>
                <c:pt idx="117">
                  <c:v>54529</c:v>
                </c:pt>
                <c:pt idx="118">
                  <c:v>25138</c:v>
                </c:pt>
                <c:pt idx="119">
                  <c:v>4785</c:v>
                </c:pt>
                <c:pt idx="120">
                  <c:v>1711</c:v>
                </c:pt>
                <c:pt idx="121">
                  <c:v>1031</c:v>
                </c:pt>
                <c:pt idx="122">
                  <c:v>3589</c:v>
                </c:pt>
                <c:pt idx="123">
                  <c:v>3370</c:v>
                </c:pt>
                <c:pt idx="124">
                  <c:v>904</c:v>
                </c:pt>
                <c:pt idx="125">
                  <c:v>2753</c:v>
                </c:pt>
                <c:pt idx="126">
                  <c:v>1014</c:v>
                </c:pt>
                <c:pt idx="127">
                  <c:v>544</c:v>
                </c:pt>
                <c:pt idx="128">
                  <c:v>226</c:v>
                </c:pt>
                <c:pt idx="129">
                  <c:v>4053</c:v>
                </c:pt>
                <c:pt idx="130">
                  <c:v>1147</c:v>
                </c:pt>
                <c:pt idx="131">
                  <c:v>2954</c:v>
                </c:pt>
                <c:pt idx="132">
                  <c:v>1041</c:v>
                </c:pt>
                <c:pt idx="133">
                  <c:v>402</c:v>
                </c:pt>
                <c:pt idx="134">
                  <c:v>237</c:v>
                </c:pt>
                <c:pt idx="135">
                  <c:v>161</c:v>
                </c:pt>
                <c:pt idx="136">
                  <c:v>31</c:v>
                </c:pt>
                <c:pt idx="137">
                  <c:v>19</c:v>
                </c:pt>
                <c:pt idx="138">
                  <c:v>78</c:v>
                </c:pt>
              </c:numCache>
            </c:numRef>
          </c:val>
          <c:smooth val="0"/>
          <c:extLst>
            <c:ext xmlns:c16="http://schemas.microsoft.com/office/drawing/2014/chart" uri="{C3380CC4-5D6E-409C-BE32-E72D297353CC}">
              <c16:uniqueId val="{00000000-0C5A-40B1-BE07-FD800A512CA8}"/>
            </c:ext>
          </c:extLst>
        </c:ser>
        <c:dLbls>
          <c:showLegendKey val="0"/>
          <c:showVal val="0"/>
          <c:showCatName val="0"/>
          <c:showSerName val="0"/>
          <c:showPercent val="0"/>
          <c:showBubbleSize val="0"/>
        </c:dLbls>
        <c:smooth val="0"/>
        <c:axId val="204573712"/>
        <c:axId val="282413616"/>
      </c:lineChart>
      <c:catAx>
        <c:axId val="20457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13616"/>
        <c:crosses val="autoZero"/>
        <c:auto val="1"/>
        <c:lblAlgn val="ctr"/>
        <c:lblOffset val="100"/>
        <c:noMultiLvlLbl val="0"/>
      </c:catAx>
      <c:valAx>
        <c:axId val="28241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57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38</c:v>
                </c:pt>
                <c:pt idx="1">
                  <c:v>33</c:v>
                </c:pt>
                <c:pt idx="2">
                  <c:v>23</c:v>
                </c:pt>
                <c:pt idx="3">
                  <c:v>103</c:v>
                </c:pt>
                <c:pt idx="4">
                  <c:v>95</c:v>
                </c:pt>
                <c:pt idx="5">
                  <c:v>25</c:v>
                </c:pt>
                <c:pt idx="6">
                  <c:v>7</c:v>
                </c:pt>
                <c:pt idx="7">
                  <c:v>4</c:v>
                </c:pt>
                <c:pt idx="8">
                  <c:v>3</c:v>
                </c:pt>
                <c:pt idx="9">
                  <c:v>5</c:v>
                </c:pt>
                <c:pt idx="10">
                  <c:v>3</c:v>
                </c:pt>
                <c:pt idx="11">
                  <c:v>3</c:v>
                </c:pt>
                <c:pt idx="12">
                  <c:v>89</c:v>
                </c:pt>
                <c:pt idx="13">
                  <c:v>43</c:v>
                </c:pt>
                <c:pt idx="14">
                  <c:v>7</c:v>
                </c:pt>
                <c:pt idx="15">
                  <c:v>8</c:v>
                </c:pt>
                <c:pt idx="16">
                  <c:v>2</c:v>
                </c:pt>
                <c:pt idx="17">
                  <c:v>1</c:v>
                </c:pt>
                <c:pt idx="18">
                  <c:v>90</c:v>
                </c:pt>
                <c:pt idx="19">
                  <c:v>15</c:v>
                </c:pt>
                <c:pt idx="20">
                  <c:v>12</c:v>
                </c:pt>
                <c:pt idx="21">
                  <c:v>6</c:v>
                </c:pt>
                <c:pt idx="22">
                  <c:v>2</c:v>
                </c:pt>
                <c:pt idx="23">
                  <c:v>3</c:v>
                </c:pt>
                <c:pt idx="24">
                  <c:v>0</c:v>
                </c:pt>
                <c:pt idx="25">
                  <c:v>2</c:v>
                </c:pt>
                <c:pt idx="26">
                  <c:v>2</c:v>
                </c:pt>
                <c:pt idx="27">
                  <c:v>3</c:v>
                </c:pt>
                <c:pt idx="28">
                  <c:v>2</c:v>
                </c:pt>
                <c:pt idx="29">
                  <c:v>3</c:v>
                </c:pt>
                <c:pt idx="30">
                  <c:v>6</c:v>
                </c:pt>
                <c:pt idx="31">
                  <c:v>13</c:v>
                </c:pt>
                <c:pt idx="32">
                  <c:v>7</c:v>
                </c:pt>
                <c:pt idx="33">
                  <c:v>277</c:v>
                </c:pt>
                <c:pt idx="34">
                  <c:v>455</c:v>
                </c:pt>
                <c:pt idx="35">
                  <c:v>936</c:v>
                </c:pt>
                <c:pt idx="36">
                  <c:v>312</c:v>
                </c:pt>
                <c:pt idx="37">
                  <c:v>162</c:v>
                </c:pt>
                <c:pt idx="38">
                  <c:v>84</c:v>
                </c:pt>
                <c:pt idx="39">
                  <c:v>797</c:v>
                </c:pt>
                <c:pt idx="40">
                  <c:v>188</c:v>
                </c:pt>
                <c:pt idx="41">
                  <c:v>112</c:v>
                </c:pt>
                <c:pt idx="42">
                  <c:v>206</c:v>
                </c:pt>
                <c:pt idx="43">
                  <c:v>716</c:v>
                </c:pt>
                <c:pt idx="44">
                  <c:v>860</c:v>
                </c:pt>
                <c:pt idx="45">
                  <c:v>112</c:v>
                </c:pt>
                <c:pt idx="46">
                  <c:v>39</c:v>
                </c:pt>
                <c:pt idx="47">
                  <c:v>222</c:v>
                </c:pt>
                <c:pt idx="48">
                  <c:v>84</c:v>
                </c:pt>
                <c:pt idx="49">
                  <c:v>74</c:v>
                </c:pt>
                <c:pt idx="50">
                  <c:v>50</c:v>
                </c:pt>
                <c:pt idx="51">
                  <c:v>8</c:v>
                </c:pt>
                <c:pt idx="52">
                  <c:v>7</c:v>
                </c:pt>
                <c:pt idx="53">
                  <c:v>29</c:v>
                </c:pt>
                <c:pt idx="54">
                  <c:v>343</c:v>
                </c:pt>
                <c:pt idx="55">
                  <c:v>259</c:v>
                </c:pt>
                <c:pt idx="56">
                  <c:v>281</c:v>
                </c:pt>
                <c:pt idx="57">
                  <c:v>93</c:v>
                </c:pt>
                <c:pt idx="58">
                  <c:v>35</c:v>
                </c:pt>
                <c:pt idx="59">
                  <c:v>95</c:v>
                </c:pt>
                <c:pt idx="60">
                  <c:v>70</c:v>
                </c:pt>
                <c:pt idx="61">
                  <c:v>25</c:v>
                </c:pt>
                <c:pt idx="62">
                  <c:v>28</c:v>
                </c:pt>
                <c:pt idx="63">
                  <c:v>241</c:v>
                </c:pt>
                <c:pt idx="64">
                  <c:v>106</c:v>
                </c:pt>
                <c:pt idx="65">
                  <c:v>54</c:v>
                </c:pt>
                <c:pt idx="66">
                  <c:v>330</c:v>
                </c:pt>
                <c:pt idx="67">
                  <c:v>77</c:v>
                </c:pt>
                <c:pt idx="68">
                  <c:v>295</c:v>
                </c:pt>
                <c:pt idx="69">
                  <c:v>100</c:v>
                </c:pt>
                <c:pt idx="70">
                  <c:v>379</c:v>
                </c:pt>
                <c:pt idx="71">
                  <c:v>142</c:v>
                </c:pt>
                <c:pt idx="72">
                  <c:v>469</c:v>
                </c:pt>
                <c:pt idx="73">
                  <c:v>420</c:v>
                </c:pt>
                <c:pt idx="74">
                  <c:v>72</c:v>
                </c:pt>
                <c:pt idx="75">
                  <c:v>166</c:v>
                </c:pt>
                <c:pt idx="76">
                  <c:v>55</c:v>
                </c:pt>
                <c:pt idx="77">
                  <c:v>37</c:v>
                </c:pt>
                <c:pt idx="78">
                  <c:v>39</c:v>
                </c:pt>
                <c:pt idx="79">
                  <c:v>27</c:v>
                </c:pt>
                <c:pt idx="80">
                  <c:v>9</c:v>
                </c:pt>
                <c:pt idx="81">
                  <c:v>15</c:v>
                </c:pt>
                <c:pt idx="82">
                  <c:v>19</c:v>
                </c:pt>
                <c:pt idx="83">
                  <c:v>18</c:v>
                </c:pt>
                <c:pt idx="84">
                  <c:v>286</c:v>
                </c:pt>
                <c:pt idx="85">
                  <c:v>61</c:v>
                </c:pt>
                <c:pt idx="86">
                  <c:v>29</c:v>
                </c:pt>
                <c:pt idx="87">
                  <c:v>157</c:v>
                </c:pt>
                <c:pt idx="88">
                  <c:v>37</c:v>
                </c:pt>
                <c:pt idx="89">
                  <c:v>181</c:v>
                </c:pt>
                <c:pt idx="90">
                  <c:v>262</c:v>
                </c:pt>
                <c:pt idx="91">
                  <c:v>565</c:v>
                </c:pt>
                <c:pt idx="92">
                  <c:v>236</c:v>
                </c:pt>
                <c:pt idx="93">
                  <c:v>484</c:v>
                </c:pt>
                <c:pt idx="94">
                  <c:v>164</c:v>
                </c:pt>
                <c:pt idx="95">
                  <c:v>384</c:v>
                </c:pt>
                <c:pt idx="96">
                  <c:v>488</c:v>
                </c:pt>
                <c:pt idx="97">
                  <c:v>649</c:v>
                </c:pt>
                <c:pt idx="98">
                  <c:v>493</c:v>
                </c:pt>
                <c:pt idx="99">
                  <c:v>157</c:v>
                </c:pt>
                <c:pt idx="100">
                  <c:v>108</c:v>
                </c:pt>
                <c:pt idx="101">
                  <c:v>47</c:v>
                </c:pt>
                <c:pt idx="102">
                  <c:v>371</c:v>
                </c:pt>
                <c:pt idx="103">
                  <c:v>1054</c:v>
                </c:pt>
                <c:pt idx="104">
                  <c:v>713</c:v>
                </c:pt>
                <c:pt idx="105">
                  <c:v>129</c:v>
                </c:pt>
                <c:pt idx="106">
                  <c:v>207</c:v>
                </c:pt>
                <c:pt idx="107">
                  <c:v>105</c:v>
                </c:pt>
                <c:pt idx="108">
                  <c:v>404</c:v>
                </c:pt>
                <c:pt idx="109">
                  <c:v>433</c:v>
                </c:pt>
                <c:pt idx="110">
                  <c:v>216</c:v>
                </c:pt>
                <c:pt idx="111">
                  <c:v>438</c:v>
                </c:pt>
                <c:pt idx="112">
                  <c:v>147</c:v>
                </c:pt>
                <c:pt idx="113">
                  <c:v>404</c:v>
                </c:pt>
                <c:pt idx="114">
                  <c:v>464</c:v>
                </c:pt>
                <c:pt idx="115">
                  <c:v>1093</c:v>
                </c:pt>
                <c:pt idx="116">
                  <c:v>4157</c:v>
                </c:pt>
                <c:pt idx="117">
                  <c:v>2282</c:v>
                </c:pt>
                <c:pt idx="118">
                  <c:v>1331</c:v>
                </c:pt>
                <c:pt idx="119">
                  <c:v>522</c:v>
                </c:pt>
                <c:pt idx="120">
                  <c:v>150</c:v>
                </c:pt>
                <c:pt idx="121">
                  <c:v>92</c:v>
                </c:pt>
                <c:pt idx="122">
                  <c:v>539</c:v>
                </c:pt>
                <c:pt idx="123">
                  <c:v>547</c:v>
                </c:pt>
                <c:pt idx="124">
                  <c:v>110</c:v>
                </c:pt>
                <c:pt idx="125">
                  <c:v>375</c:v>
                </c:pt>
                <c:pt idx="126">
                  <c:v>107</c:v>
                </c:pt>
                <c:pt idx="127">
                  <c:v>42</c:v>
                </c:pt>
                <c:pt idx="128">
                  <c:v>27</c:v>
                </c:pt>
                <c:pt idx="129">
                  <c:v>418</c:v>
                </c:pt>
                <c:pt idx="130">
                  <c:v>95</c:v>
                </c:pt>
                <c:pt idx="131">
                  <c:v>250</c:v>
                </c:pt>
                <c:pt idx="132">
                  <c:v>57</c:v>
                </c:pt>
                <c:pt idx="133">
                  <c:v>31</c:v>
                </c:pt>
                <c:pt idx="134">
                  <c:v>22</c:v>
                </c:pt>
                <c:pt idx="135">
                  <c:v>18</c:v>
                </c:pt>
                <c:pt idx="136">
                  <c:v>7</c:v>
                </c:pt>
                <c:pt idx="137">
                  <c:v>8</c:v>
                </c:pt>
                <c:pt idx="138">
                  <c:v>15</c:v>
                </c:pt>
              </c:numCache>
            </c:numRef>
          </c:val>
          <c:smooth val="0"/>
          <c:extLst>
            <c:ext xmlns:c16="http://schemas.microsoft.com/office/drawing/2014/chart" uri="{C3380CC4-5D6E-409C-BE32-E72D297353CC}">
              <c16:uniqueId val="{00000000-6679-4CA5-A07C-1A4A33B45C23}"/>
            </c:ext>
          </c:extLst>
        </c:ser>
        <c:dLbls>
          <c:showLegendKey val="0"/>
          <c:showVal val="0"/>
          <c:showCatName val="0"/>
          <c:showSerName val="0"/>
          <c:showPercent val="0"/>
          <c:showBubbleSize val="0"/>
        </c:dLbls>
        <c:smooth val="0"/>
        <c:axId val="282411648"/>
        <c:axId val="282410336"/>
      </c:lineChart>
      <c:catAx>
        <c:axId val="28241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10336"/>
        <c:crosses val="autoZero"/>
        <c:auto val="1"/>
        <c:lblAlgn val="ctr"/>
        <c:lblOffset val="100"/>
        <c:noMultiLvlLbl val="0"/>
      </c:catAx>
      <c:valAx>
        <c:axId val="282410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41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Jennifer - Sehnsucht nach was Besseres</c:v>
                </c:pt>
              </c:strCache>
            </c:strRef>
          </c:tx>
          <c:spPr>
            <a:ln w="28575" cap="rnd">
              <a:solidFill>
                <a:schemeClr val="accent1"/>
              </a:solidFill>
              <a:round/>
            </a:ln>
            <a:effectLst/>
          </c:spPr>
          <c:marker>
            <c:symbol val="none"/>
          </c:marker>
          <c:cat>
            <c:strRef>
              <c:f>Sheet1!$A$2:$A$140</c:f>
              <c:strCache>
                <c:ptCount val="139"/>
                <c:pt idx="0">
                  <c:v>08.09.2017</c:v>
                </c:pt>
                <c:pt idx="1">
                  <c:v>09.09.2017</c:v>
                </c:pt>
                <c:pt idx="2">
                  <c:v>10.09.2017</c:v>
                </c:pt>
                <c:pt idx="3">
                  <c:v>11.09.2017</c:v>
                </c:pt>
                <c:pt idx="4">
                  <c:v>12.09.2017</c:v>
                </c:pt>
                <c:pt idx="5">
                  <c:v>13.09.2017</c:v>
                </c:pt>
                <c:pt idx="6">
                  <c:v>14.09.2017</c:v>
                </c:pt>
                <c:pt idx="7">
                  <c:v>15.09.2017</c:v>
                </c:pt>
                <c:pt idx="8">
                  <c:v>16.09.2017</c:v>
                </c:pt>
                <c:pt idx="9">
                  <c:v>17.09.2017</c:v>
                </c:pt>
                <c:pt idx="10">
                  <c:v>18.09.2017</c:v>
                </c:pt>
                <c:pt idx="11">
                  <c:v>19.09.2017</c:v>
                </c:pt>
                <c:pt idx="12">
                  <c:v>20.09.2017</c:v>
                </c:pt>
                <c:pt idx="13">
                  <c:v>21.09.2017</c:v>
                </c:pt>
                <c:pt idx="14">
                  <c:v>22.09.2017</c:v>
                </c:pt>
                <c:pt idx="15">
                  <c:v>23.09.2017</c:v>
                </c:pt>
                <c:pt idx="16">
                  <c:v>24.09.2017</c:v>
                </c:pt>
                <c:pt idx="17">
                  <c:v>25.09.2017</c:v>
                </c:pt>
                <c:pt idx="18">
                  <c:v>26.09.2017</c:v>
                </c:pt>
                <c:pt idx="19">
                  <c:v>27.09.2017</c:v>
                </c:pt>
                <c:pt idx="20">
                  <c:v>28.09.2017</c:v>
                </c:pt>
                <c:pt idx="21">
                  <c:v>29.09.2017</c:v>
                </c:pt>
                <c:pt idx="22">
                  <c:v>30.09.2017</c:v>
                </c:pt>
                <c:pt idx="23">
                  <c:v>01.10.2017</c:v>
                </c:pt>
                <c:pt idx="24">
                  <c:v>02.10.2017</c:v>
                </c:pt>
                <c:pt idx="25">
                  <c:v>03.10.2017</c:v>
                </c:pt>
                <c:pt idx="26">
                  <c:v>04.10.2017</c:v>
                </c:pt>
                <c:pt idx="27">
                  <c:v>05.10.2017</c:v>
                </c:pt>
                <c:pt idx="28">
                  <c:v>06.10.2017</c:v>
                </c:pt>
                <c:pt idx="29">
                  <c:v>07.10.2017</c:v>
                </c:pt>
                <c:pt idx="30">
                  <c:v>08.10.2017</c:v>
                </c:pt>
                <c:pt idx="31">
                  <c:v>09.10.2017</c:v>
                </c:pt>
                <c:pt idx="32">
                  <c:v>10.10.2017</c:v>
                </c:pt>
                <c:pt idx="33">
                  <c:v>11.10.2017</c:v>
                </c:pt>
                <c:pt idx="34">
                  <c:v>12.10.2017</c:v>
                </c:pt>
                <c:pt idx="35">
                  <c:v>13.10.2017</c:v>
                </c:pt>
                <c:pt idx="36">
                  <c:v>14.10.2017</c:v>
                </c:pt>
                <c:pt idx="37">
                  <c:v>15.10.2017</c:v>
                </c:pt>
                <c:pt idx="38">
                  <c:v>16.10.2017</c:v>
                </c:pt>
                <c:pt idx="39">
                  <c:v>17.10.2017</c:v>
                </c:pt>
                <c:pt idx="40">
                  <c:v>18.10.2017</c:v>
                </c:pt>
                <c:pt idx="41">
                  <c:v>19.10.2017</c:v>
                </c:pt>
                <c:pt idx="42">
                  <c:v>20.10.2017</c:v>
                </c:pt>
                <c:pt idx="43">
                  <c:v>21.10.2017</c:v>
                </c:pt>
                <c:pt idx="44">
                  <c:v>22.10.2017</c:v>
                </c:pt>
                <c:pt idx="45">
                  <c:v>23.10.2017</c:v>
                </c:pt>
                <c:pt idx="46">
                  <c:v>24.10.2017</c:v>
                </c:pt>
                <c:pt idx="47">
                  <c:v>25.10.2017</c:v>
                </c:pt>
                <c:pt idx="48">
                  <c:v>26.10.2017</c:v>
                </c:pt>
                <c:pt idx="49">
                  <c:v>27.10.2017</c:v>
                </c:pt>
                <c:pt idx="50">
                  <c:v>28.10.2017</c:v>
                </c:pt>
                <c:pt idx="51">
                  <c:v>29.10.2017</c:v>
                </c:pt>
                <c:pt idx="52">
                  <c:v>30.10.2017</c:v>
                </c:pt>
                <c:pt idx="53">
                  <c:v>31.10.2017</c:v>
                </c:pt>
                <c:pt idx="54">
                  <c:v>01.11.2017</c:v>
                </c:pt>
                <c:pt idx="55">
                  <c:v>02.11.2017</c:v>
                </c:pt>
                <c:pt idx="56">
                  <c:v>03.11.2017</c:v>
                </c:pt>
                <c:pt idx="57">
                  <c:v>04.11.2017</c:v>
                </c:pt>
                <c:pt idx="58">
                  <c:v>05.11.2017</c:v>
                </c:pt>
                <c:pt idx="59">
                  <c:v>06.11.2017</c:v>
                </c:pt>
                <c:pt idx="60">
                  <c:v>07.11.2017</c:v>
                </c:pt>
                <c:pt idx="61">
                  <c:v>08.11.2017</c:v>
                </c:pt>
                <c:pt idx="62">
                  <c:v>09.11.2017</c:v>
                </c:pt>
                <c:pt idx="63">
                  <c:v>10.11.2017</c:v>
                </c:pt>
                <c:pt idx="64">
                  <c:v>11.11.2017</c:v>
                </c:pt>
                <c:pt idx="65">
                  <c:v>12.11.2017</c:v>
                </c:pt>
                <c:pt idx="66">
                  <c:v>13.11.2017</c:v>
                </c:pt>
                <c:pt idx="67">
                  <c:v>14.11.2017</c:v>
                </c:pt>
                <c:pt idx="68">
                  <c:v>15.11.2017</c:v>
                </c:pt>
                <c:pt idx="69">
                  <c:v>16.11.2017</c:v>
                </c:pt>
                <c:pt idx="70">
                  <c:v>17.11.2017</c:v>
                </c:pt>
                <c:pt idx="71">
                  <c:v>18.11.2017</c:v>
                </c:pt>
                <c:pt idx="72">
                  <c:v>19.11.2017</c:v>
                </c:pt>
                <c:pt idx="73">
                  <c:v>20.11.2017</c:v>
                </c:pt>
                <c:pt idx="74">
                  <c:v>21.11.2017</c:v>
                </c:pt>
                <c:pt idx="75">
                  <c:v>22.11.2017</c:v>
                </c:pt>
                <c:pt idx="76">
                  <c:v>23.11.2017</c:v>
                </c:pt>
                <c:pt idx="77">
                  <c:v>24.11.2017</c:v>
                </c:pt>
                <c:pt idx="78">
                  <c:v>25.11.2017</c:v>
                </c:pt>
                <c:pt idx="79">
                  <c:v>26.11.2017</c:v>
                </c:pt>
                <c:pt idx="80">
                  <c:v>27.11.2017</c:v>
                </c:pt>
                <c:pt idx="81">
                  <c:v>28.11.2017</c:v>
                </c:pt>
                <c:pt idx="82">
                  <c:v>29.11.2017</c:v>
                </c:pt>
                <c:pt idx="83">
                  <c:v>30.11.2017</c:v>
                </c:pt>
                <c:pt idx="84">
                  <c:v>01.12.2017</c:v>
                </c:pt>
                <c:pt idx="85">
                  <c:v>02.12.2017</c:v>
                </c:pt>
                <c:pt idx="86">
                  <c:v>03.12.2017</c:v>
                </c:pt>
                <c:pt idx="87">
                  <c:v>04.12.2017</c:v>
                </c:pt>
                <c:pt idx="88">
                  <c:v>05.12.2017</c:v>
                </c:pt>
                <c:pt idx="89">
                  <c:v>06.12.2017</c:v>
                </c:pt>
                <c:pt idx="90">
                  <c:v>07.12.2017</c:v>
                </c:pt>
                <c:pt idx="91">
                  <c:v>08.12.2017</c:v>
                </c:pt>
                <c:pt idx="92">
                  <c:v>09.12.2017</c:v>
                </c:pt>
                <c:pt idx="93">
                  <c:v>10.12.2017</c:v>
                </c:pt>
                <c:pt idx="94">
                  <c:v>11.12.2017</c:v>
                </c:pt>
                <c:pt idx="95">
                  <c:v>12.12.2017</c:v>
                </c:pt>
                <c:pt idx="96">
                  <c:v>13.12.2017</c:v>
                </c:pt>
                <c:pt idx="97">
                  <c:v>14.12.2017</c:v>
                </c:pt>
                <c:pt idx="98">
                  <c:v>15.12.2017</c:v>
                </c:pt>
                <c:pt idx="99">
                  <c:v>16.12.2017</c:v>
                </c:pt>
                <c:pt idx="100">
                  <c:v>17.12.2017</c:v>
                </c:pt>
                <c:pt idx="101">
                  <c:v>18.12.2017</c:v>
                </c:pt>
                <c:pt idx="102">
                  <c:v>19.12.2017</c:v>
                </c:pt>
                <c:pt idx="103">
                  <c:v>20.12.2017</c:v>
                </c:pt>
                <c:pt idx="104">
                  <c:v>21.12.2017</c:v>
                </c:pt>
                <c:pt idx="105">
                  <c:v>22.12.2017</c:v>
                </c:pt>
                <c:pt idx="106">
                  <c:v>23.12.2017</c:v>
                </c:pt>
                <c:pt idx="107">
                  <c:v>24.12.2017</c:v>
                </c:pt>
                <c:pt idx="108">
                  <c:v>25.12.2017</c:v>
                </c:pt>
                <c:pt idx="109">
                  <c:v>26.12.2017</c:v>
                </c:pt>
                <c:pt idx="110">
                  <c:v>27.12.2017</c:v>
                </c:pt>
                <c:pt idx="111">
                  <c:v>28.12.2017</c:v>
                </c:pt>
                <c:pt idx="112">
                  <c:v>29.12.2017</c:v>
                </c:pt>
                <c:pt idx="113">
                  <c:v>30.12.2017</c:v>
                </c:pt>
                <c:pt idx="114">
                  <c:v>31.12.2017</c:v>
                </c:pt>
                <c:pt idx="115">
                  <c:v>01.01.2018</c:v>
                </c:pt>
                <c:pt idx="116">
                  <c:v>02.01.2018</c:v>
                </c:pt>
                <c:pt idx="117">
                  <c:v>03.01.2018</c:v>
                </c:pt>
                <c:pt idx="118">
                  <c:v>04.01.2018</c:v>
                </c:pt>
                <c:pt idx="119">
                  <c:v>05.01.2018</c:v>
                </c:pt>
                <c:pt idx="120">
                  <c:v>06.01.2018</c:v>
                </c:pt>
                <c:pt idx="121">
                  <c:v>07.01.2018</c:v>
                </c:pt>
                <c:pt idx="122">
                  <c:v>08.01.2018</c:v>
                </c:pt>
                <c:pt idx="123">
                  <c:v>09.01.2018</c:v>
                </c:pt>
                <c:pt idx="124">
                  <c:v>10.01.2018</c:v>
                </c:pt>
                <c:pt idx="125">
                  <c:v>11.01.2018</c:v>
                </c:pt>
                <c:pt idx="126">
                  <c:v>12.01.2018</c:v>
                </c:pt>
                <c:pt idx="127">
                  <c:v>13.01.2018</c:v>
                </c:pt>
                <c:pt idx="128">
                  <c:v>14.01.2018</c:v>
                </c:pt>
                <c:pt idx="129">
                  <c:v>15.01.2018</c:v>
                </c:pt>
                <c:pt idx="130">
                  <c:v>16.01.2018</c:v>
                </c:pt>
                <c:pt idx="131">
                  <c:v>17.01.2018</c:v>
                </c:pt>
                <c:pt idx="132">
                  <c:v>18.01.2018</c:v>
                </c:pt>
                <c:pt idx="133">
                  <c:v>19.01.2018</c:v>
                </c:pt>
                <c:pt idx="134">
                  <c:v>20.01.2018</c:v>
                </c:pt>
                <c:pt idx="135">
                  <c:v>21.01.2018</c:v>
                </c:pt>
                <c:pt idx="136">
                  <c:v>22.01.2018</c:v>
                </c:pt>
                <c:pt idx="137">
                  <c:v>23.01.2018</c:v>
                </c:pt>
                <c:pt idx="138">
                  <c:v>24.01.2018</c:v>
                </c:pt>
              </c:strCache>
            </c:strRef>
          </c:cat>
          <c:val>
            <c:numRef>
              <c:f>Sheet1!$B$2:$B$140</c:f>
              <c:numCache>
                <c:formatCode>General</c:formatCode>
                <c:ptCount val="139"/>
                <c:pt idx="0">
                  <c:v>34</c:v>
                </c:pt>
                <c:pt idx="1">
                  <c:v>27</c:v>
                </c:pt>
                <c:pt idx="2">
                  <c:v>22</c:v>
                </c:pt>
                <c:pt idx="3">
                  <c:v>17</c:v>
                </c:pt>
                <c:pt idx="4">
                  <c:v>19</c:v>
                </c:pt>
                <c:pt idx="5">
                  <c:v>10</c:v>
                </c:pt>
                <c:pt idx="6">
                  <c:v>4</c:v>
                </c:pt>
                <c:pt idx="7">
                  <c:v>6</c:v>
                </c:pt>
                <c:pt idx="8">
                  <c:v>3</c:v>
                </c:pt>
                <c:pt idx="9">
                  <c:v>5</c:v>
                </c:pt>
                <c:pt idx="10">
                  <c:v>3</c:v>
                </c:pt>
                <c:pt idx="11">
                  <c:v>1</c:v>
                </c:pt>
                <c:pt idx="12">
                  <c:v>7</c:v>
                </c:pt>
                <c:pt idx="13">
                  <c:v>1</c:v>
                </c:pt>
                <c:pt idx="14">
                  <c:v>0</c:v>
                </c:pt>
                <c:pt idx="15">
                  <c:v>2</c:v>
                </c:pt>
                <c:pt idx="16">
                  <c:v>0</c:v>
                </c:pt>
                <c:pt idx="17">
                  <c:v>1</c:v>
                </c:pt>
                <c:pt idx="18">
                  <c:v>3</c:v>
                </c:pt>
                <c:pt idx="19">
                  <c:v>3</c:v>
                </c:pt>
                <c:pt idx="20">
                  <c:v>4</c:v>
                </c:pt>
                <c:pt idx="21">
                  <c:v>2</c:v>
                </c:pt>
                <c:pt idx="22">
                  <c:v>2</c:v>
                </c:pt>
                <c:pt idx="23">
                  <c:v>0</c:v>
                </c:pt>
                <c:pt idx="24">
                  <c:v>2</c:v>
                </c:pt>
                <c:pt idx="25">
                  <c:v>0</c:v>
                </c:pt>
                <c:pt idx="26">
                  <c:v>1</c:v>
                </c:pt>
                <c:pt idx="27">
                  <c:v>1</c:v>
                </c:pt>
                <c:pt idx="28">
                  <c:v>2</c:v>
                </c:pt>
                <c:pt idx="29">
                  <c:v>2</c:v>
                </c:pt>
                <c:pt idx="30">
                  <c:v>12</c:v>
                </c:pt>
                <c:pt idx="31">
                  <c:v>36</c:v>
                </c:pt>
                <c:pt idx="32">
                  <c:v>15</c:v>
                </c:pt>
                <c:pt idx="33">
                  <c:v>502</c:v>
                </c:pt>
                <c:pt idx="34">
                  <c:v>748</c:v>
                </c:pt>
                <c:pt idx="35">
                  <c:v>2452</c:v>
                </c:pt>
                <c:pt idx="36">
                  <c:v>825</c:v>
                </c:pt>
                <c:pt idx="37">
                  <c:v>343</c:v>
                </c:pt>
                <c:pt idx="38">
                  <c:v>183</c:v>
                </c:pt>
                <c:pt idx="39">
                  <c:v>63</c:v>
                </c:pt>
                <c:pt idx="40">
                  <c:v>34</c:v>
                </c:pt>
                <c:pt idx="41">
                  <c:v>28</c:v>
                </c:pt>
                <c:pt idx="42">
                  <c:v>20</c:v>
                </c:pt>
                <c:pt idx="43">
                  <c:v>1176</c:v>
                </c:pt>
                <c:pt idx="44">
                  <c:v>2219</c:v>
                </c:pt>
                <c:pt idx="45">
                  <c:v>299</c:v>
                </c:pt>
                <c:pt idx="46">
                  <c:v>69</c:v>
                </c:pt>
                <c:pt idx="47">
                  <c:v>58</c:v>
                </c:pt>
                <c:pt idx="48">
                  <c:v>14</c:v>
                </c:pt>
                <c:pt idx="49">
                  <c:v>5</c:v>
                </c:pt>
                <c:pt idx="50">
                  <c:v>6</c:v>
                </c:pt>
                <c:pt idx="51">
                  <c:v>2</c:v>
                </c:pt>
                <c:pt idx="52">
                  <c:v>2</c:v>
                </c:pt>
                <c:pt idx="53">
                  <c:v>12</c:v>
                </c:pt>
                <c:pt idx="54">
                  <c:v>636</c:v>
                </c:pt>
                <c:pt idx="55">
                  <c:v>673</c:v>
                </c:pt>
                <c:pt idx="56">
                  <c:v>575</c:v>
                </c:pt>
                <c:pt idx="57">
                  <c:v>180</c:v>
                </c:pt>
                <c:pt idx="58">
                  <c:v>98</c:v>
                </c:pt>
                <c:pt idx="59">
                  <c:v>156</c:v>
                </c:pt>
                <c:pt idx="60">
                  <c:v>137</c:v>
                </c:pt>
                <c:pt idx="61">
                  <c:v>44</c:v>
                </c:pt>
                <c:pt idx="62">
                  <c:v>58</c:v>
                </c:pt>
                <c:pt idx="63">
                  <c:v>78</c:v>
                </c:pt>
                <c:pt idx="64">
                  <c:v>42</c:v>
                </c:pt>
                <c:pt idx="65">
                  <c:v>56</c:v>
                </c:pt>
                <c:pt idx="66">
                  <c:v>42</c:v>
                </c:pt>
                <c:pt idx="67">
                  <c:v>16</c:v>
                </c:pt>
                <c:pt idx="68">
                  <c:v>606</c:v>
                </c:pt>
                <c:pt idx="69">
                  <c:v>184</c:v>
                </c:pt>
                <c:pt idx="70">
                  <c:v>1066</c:v>
                </c:pt>
                <c:pt idx="71">
                  <c:v>398</c:v>
                </c:pt>
                <c:pt idx="72">
                  <c:v>1768</c:v>
                </c:pt>
                <c:pt idx="73">
                  <c:v>1710</c:v>
                </c:pt>
                <c:pt idx="74">
                  <c:v>291</c:v>
                </c:pt>
                <c:pt idx="75">
                  <c:v>403</c:v>
                </c:pt>
                <c:pt idx="76">
                  <c:v>134</c:v>
                </c:pt>
                <c:pt idx="77">
                  <c:v>105</c:v>
                </c:pt>
                <c:pt idx="78">
                  <c:v>87</c:v>
                </c:pt>
                <c:pt idx="79">
                  <c:v>75</c:v>
                </c:pt>
                <c:pt idx="80">
                  <c:v>33</c:v>
                </c:pt>
                <c:pt idx="81">
                  <c:v>15</c:v>
                </c:pt>
                <c:pt idx="82">
                  <c:v>49</c:v>
                </c:pt>
                <c:pt idx="83">
                  <c:v>46</c:v>
                </c:pt>
                <c:pt idx="84">
                  <c:v>234</c:v>
                </c:pt>
                <c:pt idx="85">
                  <c:v>41</c:v>
                </c:pt>
                <c:pt idx="86">
                  <c:v>54</c:v>
                </c:pt>
                <c:pt idx="87">
                  <c:v>55</c:v>
                </c:pt>
                <c:pt idx="88">
                  <c:v>31</c:v>
                </c:pt>
                <c:pt idx="89">
                  <c:v>17</c:v>
                </c:pt>
                <c:pt idx="90">
                  <c:v>458</c:v>
                </c:pt>
                <c:pt idx="91">
                  <c:v>1116</c:v>
                </c:pt>
                <c:pt idx="92">
                  <c:v>501</c:v>
                </c:pt>
                <c:pt idx="93">
                  <c:v>1419</c:v>
                </c:pt>
                <c:pt idx="94">
                  <c:v>571</c:v>
                </c:pt>
                <c:pt idx="95">
                  <c:v>297</c:v>
                </c:pt>
                <c:pt idx="96">
                  <c:v>686</c:v>
                </c:pt>
                <c:pt idx="97">
                  <c:v>828</c:v>
                </c:pt>
                <c:pt idx="98">
                  <c:v>829</c:v>
                </c:pt>
                <c:pt idx="99">
                  <c:v>271</c:v>
                </c:pt>
                <c:pt idx="100">
                  <c:v>281</c:v>
                </c:pt>
                <c:pt idx="101">
                  <c:v>89</c:v>
                </c:pt>
                <c:pt idx="102">
                  <c:v>741</c:v>
                </c:pt>
                <c:pt idx="103">
                  <c:v>1276</c:v>
                </c:pt>
                <c:pt idx="104">
                  <c:v>1209</c:v>
                </c:pt>
                <c:pt idx="105">
                  <c:v>302</c:v>
                </c:pt>
                <c:pt idx="106">
                  <c:v>172</c:v>
                </c:pt>
                <c:pt idx="107">
                  <c:v>144</c:v>
                </c:pt>
                <c:pt idx="108">
                  <c:v>555</c:v>
                </c:pt>
                <c:pt idx="109">
                  <c:v>881</c:v>
                </c:pt>
                <c:pt idx="110">
                  <c:v>405</c:v>
                </c:pt>
                <c:pt idx="111">
                  <c:v>838</c:v>
                </c:pt>
                <c:pt idx="112">
                  <c:v>327</c:v>
                </c:pt>
                <c:pt idx="113">
                  <c:v>2310</c:v>
                </c:pt>
                <c:pt idx="114">
                  <c:v>4349</c:v>
                </c:pt>
                <c:pt idx="115">
                  <c:v>9966</c:v>
                </c:pt>
                <c:pt idx="116">
                  <c:v>14728</c:v>
                </c:pt>
                <c:pt idx="117">
                  <c:v>11853</c:v>
                </c:pt>
                <c:pt idx="118">
                  <c:v>4621</c:v>
                </c:pt>
                <c:pt idx="119">
                  <c:v>637</c:v>
                </c:pt>
                <c:pt idx="120">
                  <c:v>244</c:v>
                </c:pt>
                <c:pt idx="121">
                  <c:v>126</c:v>
                </c:pt>
                <c:pt idx="122">
                  <c:v>1012</c:v>
                </c:pt>
                <c:pt idx="123">
                  <c:v>1196</c:v>
                </c:pt>
                <c:pt idx="124">
                  <c:v>266</c:v>
                </c:pt>
                <c:pt idx="125">
                  <c:v>745</c:v>
                </c:pt>
                <c:pt idx="126">
                  <c:v>185</c:v>
                </c:pt>
                <c:pt idx="127">
                  <c:v>79</c:v>
                </c:pt>
                <c:pt idx="128">
                  <c:v>100</c:v>
                </c:pt>
                <c:pt idx="129">
                  <c:v>904</c:v>
                </c:pt>
                <c:pt idx="130">
                  <c:v>200</c:v>
                </c:pt>
                <c:pt idx="131">
                  <c:v>526</c:v>
                </c:pt>
                <c:pt idx="132">
                  <c:v>150</c:v>
                </c:pt>
                <c:pt idx="133">
                  <c:v>69</c:v>
                </c:pt>
                <c:pt idx="134">
                  <c:v>62</c:v>
                </c:pt>
                <c:pt idx="135">
                  <c:v>38</c:v>
                </c:pt>
                <c:pt idx="136">
                  <c:v>32</c:v>
                </c:pt>
                <c:pt idx="137">
                  <c:v>8</c:v>
                </c:pt>
                <c:pt idx="138">
                  <c:v>32</c:v>
                </c:pt>
              </c:numCache>
            </c:numRef>
          </c:val>
          <c:smooth val="0"/>
          <c:extLst>
            <c:ext xmlns:c16="http://schemas.microsoft.com/office/drawing/2014/chart" uri="{C3380CC4-5D6E-409C-BE32-E72D297353CC}">
              <c16:uniqueId val="{00000000-E873-49AF-8FA4-E65527F884F7}"/>
            </c:ext>
          </c:extLst>
        </c:ser>
        <c:dLbls>
          <c:showLegendKey val="0"/>
          <c:showVal val="0"/>
          <c:showCatName val="0"/>
          <c:showSerName val="0"/>
          <c:showPercent val="0"/>
          <c:showBubbleSize val="0"/>
        </c:dLbls>
        <c:smooth val="0"/>
        <c:axId val="283582832"/>
        <c:axId val="283579224"/>
      </c:lineChart>
      <c:catAx>
        <c:axId val="28358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79224"/>
        <c:crosses val="autoZero"/>
        <c:auto val="1"/>
        <c:lblAlgn val="ctr"/>
        <c:lblOffset val="100"/>
        <c:noMultiLvlLbl val="0"/>
      </c:catAx>
      <c:valAx>
        <c:axId val="28357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8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Jennifer - Sehnsucht nach was Besseres</c:v>
                </c:pt>
              </c:strCache>
            </c:strRef>
          </c:cat>
          <c:val>
            <c:numRef>
              <c:f>Sheet1!$B$2</c:f>
              <c:numCache>
                <c:formatCode>General</c:formatCode>
                <c:ptCount val="1"/>
                <c:pt idx="0">
                  <c:v>5</c:v>
                </c:pt>
              </c:numCache>
            </c:numRef>
          </c:val>
          <c:extLst>
            <c:ext xmlns:c16="http://schemas.microsoft.com/office/drawing/2014/chart" uri="{C3380CC4-5D6E-409C-BE32-E72D297353CC}">
              <c16:uniqueId val="{00000000-18A4-4182-8906-BC04D6993CC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Jennifer - Sehnsucht nach was Besseres</c:v>
                </c:pt>
              </c:strCache>
            </c:strRef>
          </c:cat>
          <c:val>
            <c:numRef>
              <c:f>Sheet1!$C$2</c:f>
              <c:numCache>
                <c:formatCode>General</c:formatCode>
                <c:ptCount val="1"/>
                <c:pt idx="0">
                  <c:v>17</c:v>
                </c:pt>
              </c:numCache>
            </c:numRef>
          </c:val>
          <c:extLst>
            <c:ext xmlns:c16="http://schemas.microsoft.com/office/drawing/2014/chart" uri="{C3380CC4-5D6E-409C-BE32-E72D297353CC}">
              <c16:uniqueId val="{00000001-18A4-4182-8906-BC04D6993CC2}"/>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Jennifer - Sehnsucht nach was Besseres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18A4-4182-8906-BC04D6993CC2}"/>
            </c:ext>
          </c:extLst>
        </c:ser>
        <c:dLbls>
          <c:showLegendKey val="0"/>
          <c:showVal val="0"/>
          <c:showCatName val="0"/>
          <c:showSerName val="0"/>
          <c:showPercent val="0"/>
          <c:showBubbleSize val="0"/>
        </c:dLbls>
        <c:gapWidth val="150"/>
        <c:overlap val="100"/>
        <c:axId val="166097736"/>
        <c:axId val="166099048"/>
      </c:barChart>
      <c:catAx>
        <c:axId val="16609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099048"/>
        <c:crosses val="autoZero"/>
        <c:auto val="1"/>
        <c:lblAlgn val="ctr"/>
        <c:lblOffset val="100"/>
        <c:noMultiLvlLbl val="0"/>
      </c:catAx>
      <c:valAx>
        <c:axId val="166099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09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80F48-D107-4B5C-9B7C-A2DED9387A3D}"/>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E668B50E-3FA7-4FDC-94ED-287842EA9A39}"/>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43947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FE33C-B2CF-4BDB-986D-303226715A6E}"/>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515E583F-E775-45F2-BA0D-0164077CD6AE}"/>
              </a:ext>
            </a:extLst>
          </p:cNvPr>
          <p:cNvGraphicFramePr>
            <a:graphicFrameLocks noGrp="1"/>
          </p:cNvGraphicFramePr>
          <p:nvPr>
            <p:ph type="tbl" sz="quarter" idx="13"/>
            <p:extLst>
              <p:ext uri="{D42A27DB-BD31-4B8C-83A1-F6EECF244321}">
                <p14:modId xmlns:p14="http://schemas.microsoft.com/office/powerpoint/2010/main" val="1036678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79417482"/>
                    </a:ext>
                  </a:extLst>
                </a:gridCol>
                <a:gridCol w="1645920">
                  <a:extLst>
                    <a:ext uri="{9D8B030D-6E8A-4147-A177-3AD203B41FA5}">
                      <a16:colId xmlns:a16="http://schemas.microsoft.com/office/drawing/2014/main" val="1402625587"/>
                    </a:ext>
                  </a:extLst>
                </a:gridCol>
                <a:gridCol w="1645920">
                  <a:extLst>
                    <a:ext uri="{9D8B030D-6E8A-4147-A177-3AD203B41FA5}">
                      <a16:colId xmlns:a16="http://schemas.microsoft.com/office/drawing/2014/main" val="2111226393"/>
                    </a:ext>
                  </a:extLst>
                </a:gridCol>
                <a:gridCol w="1234440">
                  <a:extLst>
                    <a:ext uri="{9D8B030D-6E8A-4147-A177-3AD203B41FA5}">
                      <a16:colId xmlns:a16="http://schemas.microsoft.com/office/drawing/2014/main" val="1596101450"/>
                    </a:ext>
                  </a:extLst>
                </a:gridCol>
                <a:gridCol w="1234440">
                  <a:extLst>
                    <a:ext uri="{9D8B030D-6E8A-4147-A177-3AD203B41FA5}">
                      <a16:colId xmlns:a16="http://schemas.microsoft.com/office/drawing/2014/main" val="1812455112"/>
                    </a:ext>
                  </a:extLst>
                </a:gridCol>
                <a:gridCol w="822960">
                  <a:extLst>
                    <a:ext uri="{9D8B030D-6E8A-4147-A177-3AD203B41FA5}">
                      <a16:colId xmlns:a16="http://schemas.microsoft.com/office/drawing/2014/main" val="373120225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884335571"/>
                  </a:ext>
                </a:extLst>
              </a:tr>
              <a:tr h="370840">
                <a:tc>
                  <a:txBody>
                    <a:bodyPr/>
                    <a:lstStyle/>
                    <a:p>
                      <a:r>
                        <a:rPr lang="de-DE" sz="1000"/>
                        <a:t>Jennifer - Sehnsucht nach was Besseres</a:t>
                      </a:r>
                      <a:endParaRPr lang="en-US" sz="1000"/>
                    </a:p>
                  </a:txBody>
                  <a:tcPr/>
                </a:tc>
                <a:tc>
                  <a:txBody>
                    <a:bodyPr/>
                    <a:lstStyle/>
                    <a:p>
                      <a:r>
                        <a:rPr lang="en-US" sz="1000"/>
                        <a:t>3972</a:t>
                      </a:r>
                    </a:p>
                  </a:txBody>
                  <a:tcPr/>
                </a:tc>
                <a:tc>
                  <a:txBody>
                    <a:bodyPr/>
                    <a:lstStyle/>
                    <a:p>
                      <a:r>
                        <a:rPr lang="en-US" sz="1000"/>
                        <a:t>1251</a:t>
                      </a:r>
                    </a:p>
                  </a:txBody>
                  <a:tcPr/>
                </a:tc>
                <a:tc>
                  <a:txBody>
                    <a:bodyPr/>
                    <a:lstStyle/>
                    <a:p>
                      <a:r>
                        <a:rPr lang="en-US" sz="1000"/>
                        <a:t>236</a:t>
                      </a:r>
                    </a:p>
                  </a:txBody>
                  <a:tcPr/>
                </a:tc>
                <a:tc>
                  <a:txBody>
                    <a:bodyPr/>
                    <a:lstStyle/>
                    <a:p>
                      <a:r>
                        <a:rPr lang="en-US" sz="1000"/>
                        <a:t>10.3%</a:t>
                      </a:r>
                    </a:p>
                  </a:txBody>
                  <a:tcPr/>
                </a:tc>
                <a:tc>
                  <a:txBody>
                    <a:bodyPr/>
                    <a:lstStyle/>
                    <a:p>
                      <a:r>
                        <a:rPr lang="en-US" sz="1000"/>
                        <a:t>3669</a:t>
                      </a:r>
                    </a:p>
                  </a:txBody>
                  <a:tcPr/>
                </a:tc>
                <a:extLst>
                  <a:ext uri="{0D108BD9-81ED-4DB2-BD59-A6C34878D82A}">
                    <a16:rowId xmlns:a16="http://schemas.microsoft.com/office/drawing/2014/main" val="2078724584"/>
                  </a:ext>
                </a:extLst>
              </a:tr>
            </a:tbl>
          </a:graphicData>
        </a:graphic>
      </p:graphicFrame>
      <p:sp>
        <p:nvSpPr>
          <p:cNvPr id="4" name="Text Placeholder 3">
            <a:extLst>
              <a:ext uri="{FF2B5EF4-FFF2-40B4-BE49-F238E27FC236}">
                <a16:creationId xmlns:a16="http://schemas.microsoft.com/office/drawing/2014/main" id="{8F5CAD29-655B-4ECA-81D7-B4AB7DDEDDAB}"/>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1576739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8AE61-E012-4242-AB49-FF443C3685DE}"/>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5C30553F-63DB-48EF-A0EA-9B0666AC92A8}"/>
              </a:ext>
            </a:extLst>
          </p:cNvPr>
          <p:cNvGraphicFramePr>
            <a:graphicFrameLocks noGrp="1"/>
          </p:cNvGraphicFramePr>
          <p:nvPr>
            <p:ph type="chart" sz="quarter" idx="13"/>
            <p:extLst>
              <p:ext uri="{D42A27DB-BD31-4B8C-83A1-F6EECF244321}">
                <p14:modId xmlns:p14="http://schemas.microsoft.com/office/powerpoint/2010/main" val="2967015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B1C85E-B1B0-47B0-8807-39F5E3A2C0AE}"/>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2FBDD49C-7FA2-4FB7-8989-E0DB67A7D1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7208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3D584-AA2B-492A-A12A-3EA9EF380FB2}"/>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D46A1926-6739-43BC-AB01-ADD405B32E7C}"/>
              </a:ext>
            </a:extLst>
          </p:cNvPr>
          <p:cNvGraphicFramePr>
            <a:graphicFrameLocks noGrp="1"/>
          </p:cNvGraphicFramePr>
          <p:nvPr>
            <p:ph type="chart" sz="quarter" idx="13"/>
            <p:extLst>
              <p:ext uri="{D42A27DB-BD31-4B8C-83A1-F6EECF244321}">
                <p14:modId xmlns:p14="http://schemas.microsoft.com/office/powerpoint/2010/main" val="1936806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5A1764-BE85-49DA-8B57-131B5ABD58CC}"/>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D9DFD3F7-CF07-43AF-89E8-F3E4EAB87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722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DDADF-30C7-4DD1-9ADE-B4965FB22A53}"/>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27E1B7DD-4584-401F-BD44-DEEAE14B3821}"/>
              </a:ext>
            </a:extLst>
          </p:cNvPr>
          <p:cNvGraphicFramePr>
            <a:graphicFrameLocks noGrp="1"/>
          </p:cNvGraphicFramePr>
          <p:nvPr>
            <p:ph type="chart" sz="quarter" idx="13"/>
            <p:extLst>
              <p:ext uri="{D42A27DB-BD31-4B8C-83A1-F6EECF244321}">
                <p14:modId xmlns:p14="http://schemas.microsoft.com/office/powerpoint/2010/main" val="1045691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7A798-1BF5-4AE4-9637-B4D14AA18A87}"/>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6D479EBE-91B6-4A68-ACE3-8951C1791C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4557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483BB-DC31-430A-A1AE-F3DF73E01DF1}"/>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8402172B-AD7A-43E2-8BC5-270B35BAA3E9}"/>
              </a:ext>
            </a:extLst>
          </p:cNvPr>
          <p:cNvGraphicFramePr>
            <a:graphicFrameLocks noGrp="1"/>
          </p:cNvGraphicFramePr>
          <p:nvPr>
            <p:ph type="chart" sz="quarter" idx="13"/>
            <p:extLst>
              <p:ext uri="{D42A27DB-BD31-4B8C-83A1-F6EECF244321}">
                <p14:modId xmlns:p14="http://schemas.microsoft.com/office/powerpoint/2010/main" val="423906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69F855-76C6-4146-86BA-925A57CA9098}"/>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6F1E4F7D-D672-4EA4-AE97-89E6E35AB6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5963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B7B91-75CD-4161-8887-34B131E73335}"/>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2D7618A2-743C-4887-8237-D0D649B0EE82}"/>
              </a:ext>
            </a:extLst>
          </p:cNvPr>
          <p:cNvGraphicFramePr>
            <a:graphicFrameLocks noGrp="1"/>
          </p:cNvGraphicFramePr>
          <p:nvPr>
            <p:ph type="tbl" sz="quarter" idx="13"/>
            <p:extLst>
              <p:ext uri="{D42A27DB-BD31-4B8C-83A1-F6EECF244321}">
                <p14:modId xmlns:p14="http://schemas.microsoft.com/office/powerpoint/2010/main" val="4000072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91550688"/>
                    </a:ext>
                  </a:extLst>
                </a:gridCol>
                <a:gridCol w="1645920">
                  <a:extLst>
                    <a:ext uri="{9D8B030D-6E8A-4147-A177-3AD203B41FA5}">
                      <a16:colId xmlns:a16="http://schemas.microsoft.com/office/drawing/2014/main" val="2149573763"/>
                    </a:ext>
                  </a:extLst>
                </a:gridCol>
                <a:gridCol w="1234440">
                  <a:extLst>
                    <a:ext uri="{9D8B030D-6E8A-4147-A177-3AD203B41FA5}">
                      <a16:colId xmlns:a16="http://schemas.microsoft.com/office/drawing/2014/main" val="1330300454"/>
                    </a:ext>
                  </a:extLst>
                </a:gridCol>
                <a:gridCol w="1234440">
                  <a:extLst>
                    <a:ext uri="{9D8B030D-6E8A-4147-A177-3AD203B41FA5}">
                      <a16:colId xmlns:a16="http://schemas.microsoft.com/office/drawing/2014/main" val="3090718031"/>
                    </a:ext>
                  </a:extLst>
                </a:gridCol>
                <a:gridCol w="1234440">
                  <a:extLst>
                    <a:ext uri="{9D8B030D-6E8A-4147-A177-3AD203B41FA5}">
                      <a16:colId xmlns:a16="http://schemas.microsoft.com/office/drawing/2014/main" val="1844641898"/>
                    </a:ext>
                  </a:extLst>
                </a:gridCol>
                <a:gridCol w="1234440">
                  <a:extLst>
                    <a:ext uri="{9D8B030D-6E8A-4147-A177-3AD203B41FA5}">
                      <a16:colId xmlns:a16="http://schemas.microsoft.com/office/drawing/2014/main" val="103269578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669223689"/>
                  </a:ext>
                </a:extLst>
              </a:tr>
              <a:tr h="370840">
                <a:tc>
                  <a:txBody>
                    <a:bodyPr/>
                    <a:lstStyle/>
                    <a:p>
                      <a:r>
                        <a:rPr lang="de-DE" sz="1000"/>
                        <a:t>Jennifer - Sehnsucht nach was Besseres</a:t>
                      </a:r>
                      <a:endParaRPr lang="en-US" sz="1000"/>
                    </a:p>
                  </a:txBody>
                  <a:tcPr/>
                </a:tc>
                <a:tc>
                  <a:txBody>
                    <a:bodyPr/>
                    <a:lstStyle/>
                    <a:p>
                      <a:r>
                        <a:rPr lang="en-US" sz="1000"/>
                        <a:t>3972</a:t>
                      </a:r>
                    </a:p>
                  </a:txBody>
                  <a:tcPr/>
                </a:tc>
                <a:tc>
                  <a:txBody>
                    <a:bodyPr/>
                    <a:lstStyle/>
                    <a:p>
                      <a:r>
                        <a:rPr lang="en-US" sz="1000"/>
                        <a:t>2124</a:t>
                      </a:r>
                    </a:p>
                  </a:txBody>
                  <a:tcPr/>
                </a:tc>
                <a:tc>
                  <a:txBody>
                    <a:bodyPr/>
                    <a:lstStyle/>
                    <a:p>
                      <a:r>
                        <a:rPr lang="en-US" sz="1000"/>
                        <a:t>1251</a:t>
                      </a:r>
                    </a:p>
                  </a:txBody>
                  <a:tcPr/>
                </a:tc>
                <a:tc>
                  <a:txBody>
                    <a:bodyPr/>
                    <a:lstStyle/>
                    <a:p>
                      <a:r>
                        <a:rPr lang="en-US" sz="1000"/>
                        <a:t>680</a:t>
                      </a:r>
                    </a:p>
                  </a:txBody>
                  <a:tcPr/>
                </a:tc>
                <a:tc>
                  <a:txBody>
                    <a:bodyPr/>
                    <a:lstStyle/>
                    <a:p>
                      <a:r>
                        <a:rPr lang="en-US" sz="1000"/>
                        <a:t>2720</a:t>
                      </a:r>
                    </a:p>
                  </a:txBody>
                  <a:tcPr/>
                </a:tc>
                <a:extLst>
                  <a:ext uri="{0D108BD9-81ED-4DB2-BD59-A6C34878D82A}">
                    <a16:rowId xmlns:a16="http://schemas.microsoft.com/office/drawing/2014/main" val="2246600551"/>
                  </a:ext>
                </a:extLst>
              </a:tr>
            </a:tbl>
          </a:graphicData>
        </a:graphic>
      </p:graphicFrame>
      <p:sp>
        <p:nvSpPr>
          <p:cNvPr id="4" name="Text Placeholder 3">
            <a:extLst>
              <a:ext uri="{FF2B5EF4-FFF2-40B4-BE49-F238E27FC236}">
                <a16:creationId xmlns:a16="http://schemas.microsoft.com/office/drawing/2014/main" id="{53E229FF-6A46-4288-A8F8-F9DDE413E581}"/>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112842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A9800-8F04-4159-A135-C10EB34DFAF0}"/>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DEAEC789-7788-4048-B5DE-D4024D954BCC}"/>
              </a:ext>
            </a:extLst>
          </p:cNvPr>
          <p:cNvGraphicFramePr>
            <a:graphicFrameLocks noGrp="1"/>
          </p:cNvGraphicFramePr>
          <p:nvPr>
            <p:ph type="chart" sz="quarter" idx="13"/>
            <p:extLst>
              <p:ext uri="{D42A27DB-BD31-4B8C-83A1-F6EECF244321}">
                <p14:modId xmlns:p14="http://schemas.microsoft.com/office/powerpoint/2010/main" val="1926950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176AE8-AA6C-43A1-B65C-D4383D97A3F3}"/>
              </a:ext>
            </a:extLst>
          </p:cNvPr>
          <p:cNvSpPr>
            <a:spLocks noGrp="1"/>
          </p:cNvSpPr>
          <p:nvPr>
            <p:ph type="body" sz="quarter" idx="14"/>
          </p:nvPr>
        </p:nvSpPr>
        <p:spPr/>
        <p:txBody>
          <a:bodyPr/>
          <a:lstStyle/>
          <a:p>
            <a:r>
              <a:rPr lang="en-US"/>
              <a:t>08.09.2017 - 24.01.2018</a:t>
            </a:r>
          </a:p>
        </p:txBody>
      </p:sp>
      <p:sp>
        <p:nvSpPr>
          <p:cNvPr id="5" name="Footer Placeholder 4">
            <a:extLst>
              <a:ext uri="{FF2B5EF4-FFF2-40B4-BE49-F238E27FC236}">
                <a16:creationId xmlns:a16="http://schemas.microsoft.com/office/drawing/2014/main" id="{76A97BC9-FD00-4AF0-A8C0-DCCEB1291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0356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4AB0-933C-4382-87A0-F47C10C4F1E8}"/>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1D0F5FD0-D0CB-492D-876A-208C25C7A2B3}"/>
              </a:ext>
            </a:extLst>
          </p:cNvPr>
          <p:cNvGraphicFramePr>
            <a:graphicFrameLocks noGrp="1"/>
          </p:cNvGraphicFramePr>
          <p:nvPr>
            <p:ph type="tbl" sz="quarter" idx="13"/>
            <p:extLst>
              <p:ext uri="{D42A27DB-BD31-4B8C-83A1-F6EECF244321}">
                <p14:modId xmlns:p14="http://schemas.microsoft.com/office/powerpoint/2010/main" val="1818738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6663214"/>
                    </a:ext>
                  </a:extLst>
                </a:gridCol>
                <a:gridCol w="1234440">
                  <a:extLst>
                    <a:ext uri="{9D8B030D-6E8A-4147-A177-3AD203B41FA5}">
                      <a16:colId xmlns:a16="http://schemas.microsoft.com/office/drawing/2014/main" val="34940617"/>
                    </a:ext>
                  </a:extLst>
                </a:gridCol>
                <a:gridCol w="822960">
                  <a:extLst>
                    <a:ext uri="{9D8B030D-6E8A-4147-A177-3AD203B41FA5}">
                      <a16:colId xmlns:a16="http://schemas.microsoft.com/office/drawing/2014/main" val="4025168029"/>
                    </a:ext>
                  </a:extLst>
                </a:gridCol>
                <a:gridCol w="822960">
                  <a:extLst>
                    <a:ext uri="{9D8B030D-6E8A-4147-A177-3AD203B41FA5}">
                      <a16:colId xmlns:a16="http://schemas.microsoft.com/office/drawing/2014/main" val="892389783"/>
                    </a:ext>
                  </a:extLst>
                </a:gridCol>
                <a:gridCol w="822960">
                  <a:extLst>
                    <a:ext uri="{9D8B030D-6E8A-4147-A177-3AD203B41FA5}">
                      <a16:colId xmlns:a16="http://schemas.microsoft.com/office/drawing/2014/main" val="611750849"/>
                    </a:ext>
                  </a:extLst>
                </a:gridCol>
                <a:gridCol w="822960">
                  <a:extLst>
                    <a:ext uri="{9D8B030D-6E8A-4147-A177-3AD203B41FA5}">
                      <a16:colId xmlns:a16="http://schemas.microsoft.com/office/drawing/2014/main" val="2255263711"/>
                    </a:ext>
                  </a:extLst>
                </a:gridCol>
                <a:gridCol w="822960">
                  <a:extLst>
                    <a:ext uri="{9D8B030D-6E8A-4147-A177-3AD203B41FA5}">
                      <a16:colId xmlns:a16="http://schemas.microsoft.com/office/drawing/2014/main" val="2135119259"/>
                    </a:ext>
                  </a:extLst>
                </a:gridCol>
                <a:gridCol w="822960">
                  <a:extLst>
                    <a:ext uri="{9D8B030D-6E8A-4147-A177-3AD203B41FA5}">
                      <a16:colId xmlns:a16="http://schemas.microsoft.com/office/drawing/2014/main" val="3938236177"/>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57440378"/>
                  </a:ext>
                </a:extLst>
              </a:tr>
              <a:tr h="370840">
                <a:tc>
                  <a:txBody>
                    <a:bodyPr/>
                    <a:lstStyle/>
                    <a:p>
                      <a:r>
                        <a:rPr lang="de-DE" sz="1000"/>
                        <a:t>Jennifer - Sehnsucht nach was Besseres</a:t>
                      </a:r>
                      <a:endParaRPr lang="en-US" sz="1000"/>
                    </a:p>
                  </a:txBody>
                  <a:tcPr/>
                </a:tc>
                <a:tc>
                  <a:txBody>
                    <a:bodyPr/>
                    <a:lstStyle/>
                    <a:p>
                      <a:r>
                        <a:rPr lang="en-US" sz="1000"/>
                        <a:t>48</a:t>
                      </a:r>
                    </a:p>
                  </a:txBody>
                  <a:tcPr/>
                </a:tc>
                <a:tc>
                  <a:txBody>
                    <a:bodyPr/>
                    <a:lstStyle/>
                    <a:p>
                      <a:r>
                        <a:rPr lang="en-US" sz="1000"/>
                        <a:t>17</a:t>
                      </a:r>
                    </a:p>
                  </a:txBody>
                  <a:tcPr/>
                </a:tc>
                <a:tc>
                  <a:txBody>
                    <a:bodyPr/>
                    <a:lstStyle/>
                    <a:p>
                      <a:r>
                        <a:rPr lang="en-US" sz="1000"/>
                        <a:t>26</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037719532"/>
                  </a:ext>
                </a:extLst>
              </a:tr>
            </a:tbl>
          </a:graphicData>
        </a:graphic>
      </p:graphicFrame>
      <p:sp>
        <p:nvSpPr>
          <p:cNvPr id="4" name="Text Placeholder 3">
            <a:extLst>
              <a:ext uri="{FF2B5EF4-FFF2-40B4-BE49-F238E27FC236}">
                <a16:creationId xmlns:a16="http://schemas.microsoft.com/office/drawing/2014/main" id="{FDF5FF85-64D6-4E2D-91E6-A5CD3B4196D8}"/>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530774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AF191-F6FE-4A89-8204-4F8EB2674D26}"/>
              </a:ext>
            </a:extLst>
          </p:cNvPr>
          <p:cNvSpPr>
            <a:spLocks noGrp="1"/>
          </p:cNvSpPr>
          <p:nvPr>
            <p:ph type="title"/>
          </p:nvPr>
        </p:nvSpPr>
        <p:spPr/>
        <p:txBody>
          <a:bodyPr/>
          <a:lstStyle/>
          <a:p>
            <a:r>
              <a:rPr lang="en-US"/>
              <a:t>Eigene Posts - Shares - Export - 1 of 2</a:t>
            </a:r>
          </a:p>
        </p:txBody>
      </p:sp>
      <p:graphicFrame>
        <p:nvGraphicFramePr>
          <p:cNvPr id="5" name="Table Placeholder 4">
            <a:extLst>
              <a:ext uri="{FF2B5EF4-FFF2-40B4-BE49-F238E27FC236}">
                <a16:creationId xmlns:a16="http://schemas.microsoft.com/office/drawing/2014/main" id="{B5C9307A-29EE-427D-8E8E-B0EF0FA280B2}"/>
              </a:ext>
            </a:extLst>
          </p:cNvPr>
          <p:cNvGraphicFramePr>
            <a:graphicFrameLocks noGrp="1"/>
          </p:cNvGraphicFramePr>
          <p:nvPr>
            <p:ph type="tbl" sz="quarter" idx="13"/>
            <p:extLst>
              <p:ext uri="{D42A27DB-BD31-4B8C-83A1-F6EECF244321}">
                <p14:modId xmlns:p14="http://schemas.microsoft.com/office/powerpoint/2010/main" val="4248167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81472384"/>
                    </a:ext>
                  </a:extLst>
                </a:gridCol>
                <a:gridCol w="822960">
                  <a:extLst>
                    <a:ext uri="{9D8B030D-6E8A-4147-A177-3AD203B41FA5}">
                      <a16:colId xmlns:a16="http://schemas.microsoft.com/office/drawing/2014/main" val="2860444380"/>
                    </a:ext>
                  </a:extLst>
                </a:gridCol>
                <a:gridCol w="822960">
                  <a:extLst>
                    <a:ext uri="{9D8B030D-6E8A-4147-A177-3AD203B41FA5}">
                      <a16:colId xmlns:a16="http://schemas.microsoft.com/office/drawing/2014/main" val="1301542309"/>
                    </a:ext>
                  </a:extLst>
                </a:gridCol>
                <a:gridCol w="822960">
                  <a:extLst>
                    <a:ext uri="{9D8B030D-6E8A-4147-A177-3AD203B41FA5}">
                      <a16:colId xmlns:a16="http://schemas.microsoft.com/office/drawing/2014/main" val="3943655405"/>
                    </a:ext>
                  </a:extLst>
                </a:gridCol>
                <a:gridCol w="822960">
                  <a:extLst>
                    <a:ext uri="{9D8B030D-6E8A-4147-A177-3AD203B41FA5}">
                      <a16:colId xmlns:a16="http://schemas.microsoft.com/office/drawing/2014/main" val="1558130768"/>
                    </a:ext>
                  </a:extLst>
                </a:gridCol>
                <a:gridCol w="822960">
                  <a:extLst>
                    <a:ext uri="{9D8B030D-6E8A-4147-A177-3AD203B41FA5}">
                      <a16:colId xmlns:a16="http://schemas.microsoft.com/office/drawing/2014/main" val="606113465"/>
                    </a:ext>
                  </a:extLst>
                </a:gridCol>
                <a:gridCol w="822960">
                  <a:extLst>
                    <a:ext uri="{9D8B030D-6E8A-4147-A177-3AD203B41FA5}">
                      <a16:colId xmlns:a16="http://schemas.microsoft.com/office/drawing/2014/main" val="757434724"/>
                    </a:ext>
                  </a:extLst>
                </a:gridCol>
                <a:gridCol w="822960">
                  <a:extLst>
                    <a:ext uri="{9D8B030D-6E8A-4147-A177-3AD203B41FA5}">
                      <a16:colId xmlns:a16="http://schemas.microsoft.com/office/drawing/2014/main" val="1242372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8939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6692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093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588042"/>
                  </a:ext>
                </a:extLst>
              </a:tr>
            </a:tbl>
          </a:graphicData>
        </a:graphic>
      </p:graphicFrame>
      <p:sp>
        <p:nvSpPr>
          <p:cNvPr id="4" name="Text Placeholder 3">
            <a:extLst>
              <a:ext uri="{FF2B5EF4-FFF2-40B4-BE49-F238E27FC236}">
                <a16:creationId xmlns:a16="http://schemas.microsoft.com/office/drawing/2014/main" id="{51D9662F-5FCF-4ACE-A142-6EB3523E7BF5}"/>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789615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7F0AB-4D28-4361-ABEA-525F39839704}"/>
              </a:ext>
            </a:extLst>
          </p:cNvPr>
          <p:cNvSpPr>
            <a:spLocks noGrp="1"/>
          </p:cNvSpPr>
          <p:nvPr>
            <p:ph type="title"/>
          </p:nvPr>
        </p:nvSpPr>
        <p:spPr/>
        <p:txBody>
          <a:bodyPr/>
          <a:lstStyle/>
          <a:p>
            <a:r>
              <a:rPr lang="en-US"/>
              <a:t>Eigene Posts - Shares - Export - 2 of 2</a:t>
            </a:r>
          </a:p>
        </p:txBody>
      </p:sp>
      <p:graphicFrame>
        <p:nvGraphicFramePr>
          <p:cNvPr id="5" name="Table Placeholder 4">
            <a:extLst>
              <a:ext uri="{FF2B5EF4-FFF2-40B4-BE49-F238E27FC236}">
                <a16:creationId xmlns:a16="http://schemas.microsoft.com/office/drawing/2014/main" id="{1E329E2B-EAF7-4B1E-BACC-880B16CF07B0}"/>
              </a:ext>
            </a:extLst>
          </p:cNvPr>
          <p:cNvGraphicFramePr>
            <a:graphicFrameLocks noGrp="1"/>
          </p:cNvGraphicFramePr>
          <p:nvPr>
            <p:ph type="tbl" sz="quarter" idx="13"/>
            <p:extLst>
              <p:ext uri="{D42A27DB-BD31-4B8C-83A1-F6EECF244321}">
                <p14:modId xmlns:p14="http://schemas.microsoft.com/office/powerpoint/2010/main" val="358100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25790176"/>
                    </a:ext>
                  </a:extLst>
                </a:gridCol>
                <a:gridCol w="822960">
                  <a:extLst>
                    <a:ext uri="{9D8B030D-6E8A-4147-A177-3AD203B41FA5}">
                      <a16:colId xmlns:a16="http://schemas.microsoft.com/office/drawing/2014/main" val="2476153216"/>
                    </a:ext>
                  </a:extLst>
                </a:gridCol>
                <a:gridCol w="822960">
                  <a:extLst>
                    <a:ext uri="{9D8B030D-6E8A-4147-A177-3AD203B41FA5}">
                      <a16:colId xmlns:a16="http://schemas.microsoft.com/office/drawing/2014/main" val="2330109081"/>
                    </a:ext>
                  </a:extLst>
                </a:gridCol>
                <a:gridCol w="822960">
                  <a:extLst>
                    <a:ext uri="{9D8B030D-6E8A-4147-A177-3AD203B41FA5}">
                      <a16:colId xmlns:a16="http://schemas.microsoft.com/office/drawing/2014/main" val="262068917"/>
                    </a:ext>
                  </a:extLst>
                </a:gridCol>
                <a:gridCol w="822960">
                  <a:extLst>
                    <a:ext uri="{9D8B030D-6E8A-4147-A177-3AD203B41FA5}">
                      <a16:colId xmlns:a16="http://schemas.microsoft.com/office/drawing/2014/main" val="946822187"/>
                    </a:ext>
                  </a:extLst>
                </a:gridCol>
                <a:gridCol w="822960">
                  <a:extLst>
                    <a:ext uri="{9D8B030D-6E8A-4147-A177-3AD203B41FA5}">
                      <a16:colId xmlns:a16="http://schemas.microsoft.com/office/drawing/2014/main" val="3485960436"/>
                    </a:ext>
                  </a:extLst>
                </a:gridCol>
                <a:gridCol w="822960">
                  <a:extLst>
                    <a:ext uri="{9D8B030D-6E8A-4147-A177-3AD203B41FA5}">
                      <a16:colId xmlns:a16="http://schemas.microsoft.com/office/drawing/2014/main" val="523060462"/>
                    </a:ext>
                  </a:extLst>
                </a:gridCol>
                <a:gridCol w="822960">
                  <a:extLst>
                    <a:ext uri="{9D8B030D-6E8A-4147-A177-3AD203B41FA5}">
                      <a16:colId xmlns:a16="http://schemas.microsoft.com/office/drawing/2014/main" val="572581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33006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295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12306"/>
                  </a:ext>
                </a:extLst>
              </a:tr>
            </a:tbl>
          </a:graphicData>
        </a:graphic>
      </p:graphicFrame>
      <p:sp>
        <p:nvSpPr>
          <p:cNvPr id="4" name="Text Placeholder 3">
            <a:extLst>
              <a:ext uri="{FF2B5EF4-FFF2-40B4-BE49-F238E27FC236}">
                <a16:creationId xmlns:a16="http://schemas.microsoft.com/office/drawing/2014/main" id="{83A5EB49-27AB-4428-AB7B-F648F9F8B89F}"/>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190195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FF6C5-75F2-4395-8252-9A3A0D94DFF3}"/>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5EA63905-99AC-4819-A189-ADA08F041A72}"/>
              </a:ext>
            </a:extLst>
          </p:cNvPr>
          <p:cNvGraphicFramePr>
            <a:graphicFrameLocks noGrp="1"/>
          </p:cNvGraphicFramePr>
          <p:nvPr>
            <p:ph type="tbl" sz="quarter" idx="13"/>
            <p:extLst>
              <p:ext uri="{D42A27DB-BD31-4B8C-83A1-F6EECF244321}">
                <p14:modId xmlns:p14="http://schemas.microsoft.com/office/powerpoint/2010/main" val="135895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59068169"/>
                    </a:ext>
                  </a:extLst>
                </a:gridCol>
                <a:gridCol w="822960">
                  <a:extLst>
                    <a:ext uri="{9D8B030D-6E8A-4147-A177-3AD203B41FA5}">
                      <a16:colId xmlns:a16="http://schemas.microsoft.com/office/drawing/2014/main" val="580969735"/>
                    </a:ext>
                  </a:extLst>
                </a:gridCol>
                <a:gridCol w="822960">
                  <a:extLst>
                    <a:ext uri="{9D8B030D-6E8A-4147-A177-3AD203B41FA5}">
                      <a16:colId xmlns:a16="http://schemas.microsoft.com/office/drawing/2014/main" val="804761340"/>
                    </a:ext>
                  </a:extLst>
                </a:gridCol>
                <a:gridCol w="822960">
                  <a:extLst>
                    <a:ext uri="{9D8B030D-6E8A-4147-A177-3AD203B41FA5}">
                      <a16:colId xmlns:a16="http://schemas.microsoft.com/office/drawing/2014/main" val="916596850"/>
                    </a:ext>
                  </a:extLst>
                </a:gridCol>
                <a:gridCol w="822960">
                  <a:extLst>
                    <a:ext uri="{9D8B030D-6E8A-4147-A177-3AD203B41FA5}">
                      <a16:colId xmlns:a16="http://schemas.microsoft.com/office/drawing/2014/main" val="18771251"/>
                    </a:ext>
                  </a:extLst>
                </a:gridCol>
                <a:gridCol w="822960">
                  <a:extLst>
                    <a:ext uri="{9D8B030D-6E8A-4147-A177-3AD203B41FA5}">
                      <a16:colId xmlns:a16="http://schemas.microsoft.com/office/drawing/2014/main" val="2085429400"/>
                    </a:ext>
                  </a:extLst>
                </a:gridCol>
                <a:gridCol w="822960">
                  <a:extLst>
                    <a:ext uri="{9D8B030D-6E8A-4147-A177-3AD203B41FA5}">
                      <a16:colId xmlns:a16="http://schemas.microsoft.com/office/drawing/2014/main" val="854225012"/>
                    </a:ext>
                  </a:extLst>
                </a:gridCol>
                <a:gridCol w="822960">
                  <a:extLst>
                    <a:ext uri="{9D8B030D-6E8A-4147-A177-3AD203B41FA5}">
                      <a16:colId xmlns:a16="http://schemas.microsoft.com/office/drawing/2014/main" val="222344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6661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7014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592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00710031"/>
                  </a:ext>
                </a:extLst>
              </a:tr>
            </a:tbl>
          </a:graphicData>
        </a:graphic>
      </p:graphicFrame>
      <p:sp>
        <p:nvSpPr>
          <p:cNvPr id="4" name="Text Placeholder 3">
            <a:extLst>
              <a:ext uri="{FF2B5EF4-FFF2-40B4-BE49-F238E27FC236}">
                <a16:creationId xmlns:a16="http://schemas.microsoft.com/office/drawing/2014/main" id="{A992C1DC-025C-4CED-917F-3F8D6347FE52}"/>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519187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95A71-1116-4D31-854F-BBDEC56502F3}"/>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958687FB-658B-48A6-AE4D-95F8854D03C1}"/>
              </a:ext>
            </a:extLst>
          </p:cNvPr>
          <p:cNvGraphicFramePr>
            <a:graphicFrameLocks noGrp="1"/>
          </p:cNvGraphicFramePr>
          <p:nvPr>
            <p:ph type="tbl" sz="quarter" idx="13"/>
            <p:extLst>
              <p:ext uri="{D42A27DB-BD31-4B8C-83A1-F6EECF244321}">
                <p14:modId xmlns:p14="http://schemas.microsoft.com/office/powerpoint/2010/main" val="3749140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25837639"/>
                    </a:ext>
                  </a:extLst>
                </a:gridCol>
                <a:gridCol w="822960">
                  <a:extLst>
                    <a:ext uri="{9D8B030D-6E8A-4147-A177-3AD203B41FA5}">
                      <a16:colId xmlns:a16="http://schemas.microsoft.com/office/drawing/2014/main" val="1288776954"/>
                    </a:ext>
                  </a:extLst>
                </a:gridCol>
                <a:gridCol w="822960">
                  <a:extLst>
                    <a:ext uri="{9D8B030D-6E8A-4147-A177-3AD203B41FA5}">
                      <a16:colId xmlns:a16="http://schemas.microsoft.com/office/drawing/2014/main" val="1737127415"/>
                    </a:ext>
                  </a:extLst>
                </a:gridCol>
                <a:gridCol w="822960">
                  <a:extLst>
                    <a:ext uri="{9D8B030D-6E8A-4147-A177-3AD203B41FA5}">
                      <a16:colId xmlns:a16="http://schemas.microsoft.com/office/drawing/2014/main" val="1734324491"/>
                    </a:ext>
                  </a:extLst>
                </a:gridCol>
                <a:gridCol w="822960">
                  <a:extLst>
                    <a:ext uri="{9D8B030D-6E8A-4147-A177-3AD203B41FA5}">
                      <a16:colId xmlns:a16="http://schemas.microsoft.com/office/drawing/2014/main" val="3603123426"/>
                    </a:ext>
                  </a:extLst>
                </a:gridCol>
                <a:gridCol w="822960">
                  <a:extLst>
                    <a:ext uri="{9D8B030D-6E8A-4147-A177-3AD203B41FA5}">
                      <a16:colId xmlns:a16="http://schemas.microsoft.com/office/drawing/2014/main" val="4083101791"/>
                    </a:ext>
                  </a:extLst>
                </a:gridCol>
                <a:gridCol w="822960">
                  <a:extLst>
                    <a:ext uri="{9D8B030D-6E8A-4147-A177-3AD203B41FA5}">
                      <a16:colId xmlns:a16="http://schemas.microsoft.com/office/drawing/2014/main" val="2749428242"/>
                    </a:ext>
                  </a:extLst>
                </a:gridCol>
                <a:gridCol w="822960">
                  <a:extLst>
                    <a:ext uri="{9D8B030D-6E8A-4147-A177-3AD203B41FA5}">
                      <a16:colId xmlns:a16="http://schemas.microsoft.com/office/drawing/2014/main" val="263743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7554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702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0643963"/>
                  </a:ext>
                </a:extLst>
              </a:tr>
            </a:tbl>
          </a:graphicData>
        </a:graphic>
      </p:graphicFrame>
      <p:sp>
        <p:nvSpPr>
          <p:cNvPr id="4" name="Text Placeholder 3">
            <a:extLst>
              <a:ext uri="{FF2B5EF4-FFF2-40B4-BE49-F238E27FC236}">
                <a16:creationId xmlns:a16="http://schemas.microsoft.com/office/drawing/2014/main" id="{051B47F7-2498-4C4A-93B3-CB5ABA1F9B3E}"/>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224059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DB230-5725-4999-8E87-FF4C8DE17101}"/>
              </a:ext>
            </a:extLst>
          </p:cNvPr>
          <p:cNvSpPr>
            <a:spLocks noGrp="1"/>
          </p:cNvSpPr>
          <p:nvPr>
            <p:ph type="title"/>
          </p:nvPr>
        </p:nvSpPr>
        <p:spPr/>
        <p:txBody>
          <a:bodyPr/>
          <a:lstStyle/>
          <a:p>
            <a:r>
              <a:rPr lang="en-US"/>
              <a:t>Eigene Posts - Links - Export - 1 of 3</a:t>
            </a:r>
          </a:p>
        </p:txBody>
      </p:sp>
      <p:graphicFrame>
        <p:nvGraphicFramePr>
          <p:cNvPr id="5" name="Table Placeholder 4">
            <a:extLst>
              <a:ext uri="{FF2B5EF4-FFF2-40B4-BE49-F238E27FC236}">
                <a16:creationId xmlns:a16="http://schemas.microsoft.com/office/drawing/2014/main" id="{0700F597-BBF8-48EB-ADFD-35DA1C1EB23F}"/>
              </a:ext>
            </a:extLst>
          </p:cNvPr>
          <p:cNvGraphicFramePr>
            <a:graphicFrameLocks noGrp="1"/>
          </p:cNvGraphicFramePr>
          <p:nvPr>
            <p:ph type="tbl" sz="quarter" idx="13"/>
            <p:extLst>
              <p:ext uri="{D42A27DB-BD31-4B8C-83A1-F6EECF244321}">
                <p14:modId xmlns:p14="http://schemas.microsoft.com/office/powerpoint/2010/main" val="2975420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05175700"/>
                    </a:ext>
                  </a:extLst>
                </a:gridCol>
                <a:gridCol w="822960">
                  <a:extLst>
                    <a:ext uri="{9D8B030D-6E8A-4147-A177-3AD203B41FA5}">
                      <a16:colId xmlns:a16="http://schemas.microsoft.com/office/drawing/2014/main" val="551790144"/>
                    </a:ext>
                  </a:extLst>
                </a:gridCol>
                <a:gridCol w="822960">
                  <a:extLst>
                    <a:ext uri="{9D8B030D-6E8A-4147-A177-3AD203B41FA5}">
                      <a16:colId xmlns:a16="http://schemas.microsoft.com/office/drawing/2014/main" val="2669939025"/>
                    </a:ext>
                  </a:extLst>
                </a:gridCol>
                <a:gridCol w="822960">
                  <a:extLst>
                    <a:ext uri="{9D8B030D-6E8A-4147-A177-3AD203B41FA5}">
                      <a16:colId xmlns:a16="http://schemas.microsoft.com/office/drawing/2014/main" val="3373995869"/>
                    </a:ext>
                  </a:extLst>
                </a:gridCol>
                <a:gridCol w="822960">
                  <a:extLst>
                    <a:ext uri="{9D8B030D-6E8A-4147-A177-3AD203B41FA5}">
                      <a16:colId xmlns:a16="http://schemas.microsoft.com/office/drawing/2014/main" val="2096176866"/>
                    </a:ext>
                  </a:extLst>
                </a:gridCol>
                <a:gridCol w="822960">
                  <a:extLst>
                    <a:ext uri="{9D8B030D-6E8A-4147-A177-3AD203B41FA5}">
                      <a16:colId xmlns:a16="http://schemas.microsoft.com/office/drawing/2014/main" val="3378415764"/>
                    </a:ext>
                  </a:extLst>
                </a:gridCol>
                <a:gridCol w="822960">
                  <a:extLst>
                    <a:ext uri="{9D8B030D-6E8A-4147-A177-3AD203B41FA5}">
                      <a16:colId xmlns:a16="http://schemas.microsoft.com/office/drawing/2014/main" val="1103936966"/>
                    </a:ext>
                  </a:extLst>
                </a:gridCol>
                <a:gridCol w="822960">
                  <a:extLst>
                    <a:ext uri="{9D8B030D-6E8A-4147-A177-3AD203B41FA5}">
                      <a16:colId xmlns:a16="http://schemas.microsoft.com/office/drawing/2014/main" val="1641996279"/>
                    </a:ext>
                  </a:extLst>
                </a:gridCol>
                <a:gridCol w="822960">
                  <a:extLst>
                    <a:ext uri="{9D8B030D-6E8A-4147-A177-3AD203B41FA5}">
                      <a16:colId xmlns:a16="http://schemas.microsoft.com/office/drawing/2014/main" val="541087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442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- 2017-12-06 11:08:44</a:t>
                      </a:r>
                      <a:r>
                        <a:rPr kumimoji="0" lang="de-DE" sz="1000" b="0" i="0" u="none" strike="noStrike" kern="1200" cap="none" spc="0" normalizeH="0" baseline="0" noProof="0">
                          <a:ln>
                            <a:noFill/>
                          </a:ln>
                          <a:solidFill>
                            <a:prstClr val="black"/>
                          </a:solidFill>
                          <a:effectLst/>
                          <a:uLnTx/>
                          <a:uFillTx/>
                          <a:latin typeface="+mn-lt"/>
                          <a:ea typeface="+mn-ea"/>
                          <a:cs typeface="+mn-cs"/>
                        </a:rPr>
                        <a:t>
Aktiviert eure grauen Zellen und gewinnt mit gut Glück und Wissen Tickets für die exklusive Preview der neuen Staffel von "Jennifer-Sehnsucht nach was Besseres" in Hamburg!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6867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09:55:13</a:t>
                      </a:r>
                      <a:r>
                        <a:rPr kumimoji="0" lang="de-DE" sz="1000" b="0" i="0" u="none" strike="noStrike" kern="1200" cap="none" spc="0" normalizeH="0" baseline="0" noProof="0">
                          <a:ln>
                            <a:noFill/>
                          </a:ln>
                          <a:solidFill>
                            <a:prstClr val="black"/>
                          </a:solidFill>
                          <a:effectLst/>
                          <a:uLnTx/>
                          <a:uFillTx/>
                          <a:latin typeface="+mn-lt"/>
                          <a:ea typeface="+mn-ea"/>
                          <a:cs typeface="+mn-cs"/>
                        </a:rPr>
                        <a:t>
Heute ist es soweit! Um 22:30 Uhr startet die zweite Staffel von "Jennifer - Sehnsucht nach was Besseres" im NDR Fernsehen! Zum Einlesen gibt's hier was feines: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905485"/>
                  </a:ext>
                </a:extLst>
              </a:tr>
            </a:tbl>
          </a:graphicData>
        </a:graphic>
      </p:graphicFrame>
      <p:sp>
        <p:nvSpPr>
          <p:cNvPr id="4" name="Text Placeholder 3">
            <a:extLst>
              <a:ext uri="{FF2B5EF4-FFF2-40B4-BE49-F238E27FC236}">
                <a16:creationId xmlns:a16="http://schemas.microsoft.com/office/drawing/2014/main" id="{79F26897-9995-4019-BC14-7A5C58CB42D1}"/>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8030997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44D8A-CF33-4C2F-8125-752366881398}"/>
              </a:ext>
            </a:extLst>
          </p:cNvPr>
          <p:cNvSpPr>
            <a:spLocks noGrp="1"/>
          </p:cNvSpPr>
          <p:nvPr>
            <p:ph type="title"/>
          </p:nvPr>
        </p:nvSpPr>
        <p:spPr/>
        <p:txBody>
          <a:bodyPr/>
          <a:lstStyle/>
          <a:p>
            <a:r>
              <a:rPr lang="en-US"/>
              <a:t>Eigene Posts - Links - Export - 2 of 3</a:t>
            </a:r>
          </a:p>
        </p:txBody>
      </p:sp>
      <p:graphicFrame>
        <p:nvGraphicFramePr>
          <p:cNvPr id="5" name="Table Placeholder 4">
            <a:extLst>
              <a:ext uri="{FF2B5EF4-FFF2-40B4-BE49-F238E27FC236}">
                <a16:creationId xmlns:a16="http://schemas.microsoft.com/office/drawing/2014/main" id="{3051C07A-D7DB-48A1-8DC1-E9A6046ACD13}"/>
              </a:ext>
            </a:extLst>
          </p:cNvPr>
          <p:cNvGraphicFramePr>
            <a:graphicFrameLocks noGrp="1"/>
          </p:cNvGraphicFramePr>
          <p:nvPr>
            <p:ph type="tbl" sz="quarter" idx="13"/>
            <p:extLst>
              <p:ext uri="{D42A27DB-BD31-4B8C-83A1-F6EECF244321}">
                <p14:modId xmlns:p14="http://schemas.microsoft.com/office/powerpoint/2010/main" val="1388102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31573789"/>
                    </a:ext>
                  </a:extLst>
                </a:gridCol>
                <a:gridCol w="822960">
                  <a:extLst>
                    <a:ext uri="{9D8B030D-6E8A-4147-A177-3AD203B41FA5}">
                      <a16:colId xmlns:a16="http://schemas.microsoft.com/office/drawing/2014/main" val="3708991962"/>
                    </a:ext>
                  </a:extLst>
                </a:gridCol>
                <a:gridCol w="822960">
                  <a:extLst>
                    <a:ext uri="{9D8B030D-6E8A-4147-A177-3AD203B41FA5}">
                      <a16:colId xmlns:a16="http://schemas.microsoft.com/office/drawing/2014/main" val="3920345246"/>
                    </a:ext>
                  </a:extLst>
                </a:gridCol>
                <a:gridCol w="822960">
                  <a:extLst>
                    <a:ext uri="{9D8B030D-6E8A-4147-A177-3AD203B41FA5}">
                      <a16:colId xmlns:a16="http://schemas.microsoft.com/office/drawing/2014/main" val="1717700160"/>
                    </a:ext>
                  </a:extLst>
                </a:gridCol>
                <a:gridCol w="822960">
                  <a:extLst>
                    <a:ext uri="{9D8B030D-6E8A-4147-A177-3AD203B41FA5}">
                      <a16:colId xmlns:a16="http://schemas.microsoft.com/office/drawing/2014/main" val="3480445958"/>
                    </a:ext>
                  </a:extLst>
                </a:gridCol>
                <a:gridCol w="822960">
                  <a:extLst>
                    <a:ext uri="{9D8B030D-6E8A-4147-A177-3AD203B41FA5}">
                      <a16:colId xmlns:a16="http://schemas.microsoft.com/office/drawing/2014/main" val="739092494"/>
                    </a:ext>
                  </a:extLst>
                </a:gridCol>
                <a:gridCol w="822960">
                  <a:extLst>
                    <a:ext uri="{9D8B030D-6E8A-4147-A177-3AD203B41FA5}">
                      <a16:colId xmlns:a16="http://schemas.microsoft.com/office/drawing/2014/main" val="3731454230"/>
                    </a:ext>
                  </a:extLst>
                </a:gridCol>
                <a:gridCol w="822960">
                  <a:extLst>
                    <a:ext uri="{9D8B030D-6E8A-4147-A177-3AD203B41FA5}">
                      <a16:colId xmlns:a16="http://schemas.microsoft.com/office/drawing/2014/main" val="2298658827"/>
                    </a:ext>
                  </a:extLst>
                </a:gridCol>
                <a:gridCol w="822960">
                  <a:extLst>
                    <a:ext uri="{9D8B030D-6E8A-4147-A177-3AD203B41FA5}">
                      <a16:colId xmlns:a16="http://schemas.microsoft.com/office/drawing/2014/main" val="3011426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1943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- 2018-01-04 13:02:30</a:t>
                      </a:r>
                      <a:r>
                        <a:rPr kumimoji="0" lang="de-DE" sz="1000" b="0" i="0" u="none" strike="noStrike" kern="1200" cap="none" spc="0" normalizeH="0" baseline="0" noProof="0">
                          <a:ln>
                            <a:noFill/>
                          </a:ln>
                          <a:solidFill>
                            <a:prstClr val="black"/>
                          </a:solidFill>
                          <a:effectLst/>
                          <a:uLnTx/>
                          <a:uFillTx/>
                          <a:latin typeface="+mn-lt"/>
                          <a:ea typeface="+mn-ea"/>
                          <a:cs typeface="+mn-cs"/>
                        </a:rPr>
                        <a:t>
Wer die ersten beiden Folgen von "Jennifer - Sehnsucht nach was Besseres" verpasst hat, oder sie sich nochmal ansehen will, der klicke jetzt hier und dann geht das los! Folge 3 folgt heute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263978"/>
                  </a:ext>
                </a:extLst>
              </a:tr>
            </a:tbl>
          </a:graphicData>
        </a:graphic>
      </p:graphicFrame>
      <p:sp>
        <p:nvSpPr>
          <p:cNvPr id="4" name="Text Placeholder 3">
            <a:extLst>
              <a:ext uri="{FF2B5EF4-FFF2-40B4-BE49-F238E27FC236}">
                <a16:creationId xmlns:a16="http://schemas.microsoft.com/office/drawing/2014/main" id="{165A9983-ABA6-4ED6-A471-DFB40D6C10E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506650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C5E43-B9CD-4A6D-B210-C32FF792B687}"/>
              </a:ext>
            </a:extLst>
          </p:cNvPr>
          <p:cNvSpPr>
            <a:spLocks noGrp="1"/>
          </p:cNvSpPr>
          <p:nvPr>
            <p:ph type="title"/>
          </p:nvPr>
        </p:nvSpPr>
        <p:spPr/>
        <p:txBody>
          <a:bodyPr/>
          <a:lstStyle/>
          <a:p>
            <a:r>
              <a:rPr lang="en-US"/>
              <a:t>Eigene Posts - Links - Export - 3 of 3</a:t>
            </a:r>
          </a:p>
        </p:txBody>
      </p:sp>
      <p:graphicFrame>
        <p:nvGraphicFramePr>
          <p:cNvPr id="5" name="Table Placeholder 4">
            <a:extLst>
              <a:ext uri="{FF2B5EF4-FFF2-40B4-BE49-F238E27FC236}">
                <a16:creationId xmlns:a16="http://schemas.microsoft.com/office/drawing/2014/main" id="{BD2B88DC-BDF2-4992-96DA-59989D6DEF39}"/>
              </a:ext>
            </a:extLst>
          </p:cNvPr>
          <p:cNvGraphicFramePr>
            <a:graphicFrameLocks noGrp="1"/>
          </p:cNvGraphicFramePr>
          <p:nvPr>
            <p:ph type="tbl" sz="quarter" idx="13"/>
            <p:extLst>
              <p:ext uri="{D42A27DB-BD31-4B8C-83A1-F6EECF244321}">
                <p14:modId xmlns:p14="http://schemas.microsoft.com/office/powerpoint/2010/main" val="2083523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4970236"/>
                    </a:ext>
                  </a:extLst>
                </a:gridCol>
                <a:gridCol w="822960">
                  <a:extLst>
                    <a:ext uri="{9D8B030D-6E8A-4147-A177-3AD203B41FA5}">
                      <a16:colId xmlns:a16="http://schemas.microsoft.com/office/drawing/2014/main" val="394761694"/>
                    </a:ext>
                  </a:extLst>
                </a:gridCol>
                <a:gridCol w="822960">
                  <a:extLst>
                    <a:ext uri="{9D8B030D-6E8A-4147-A177-3AD203B41FA5}">
                      <a16:colId xmlns:a16="http://schemas.microsoft.com/office/drawing/2014/main" val="3344190567"/>
                    </a:ext>
                  </a:extLst>
                </a:gridCol>
                <a:gridCol w="822960">
                  <a:extLst>
                    <a:ext uri="{9D8B030D-6E8A-4147-A177-3AD203B41FA5}">
                      <a16:colId xmlns:a16="http://schemas.microsoft.com/office/drawing/2014/main" val="3462488995"/>
                    </a:ext>
                  </a:extLst>
                </a:gridCol>
                <a:gridCol w="822960">
                  <a:extLst>
                    <a:ext uri="{9D8B030D-6E8A-4147-A177-3AD203B41FA5}">
                      <a16:colId xmlns:a16="http://schemas.microsoft.com/office/drawing/2014/main" val="3053628173"/>
                    </a:ext>
                  </a:extLst>
                </a:gridCol>
                <a:gridCol w="822960">
                  <a:extLst>
                    <a:ext uri="{9D8B030D-6E8A-4147-A177-3AD203B41FA5}">
                      <a16:colId xmlns:a16="http://schemas.microsoft.com/office/drawing/2014/main" val="1618369371"/>
                    </a:ext>
                  </a:extLst>
                </a:gridCol>
                <a:gridCol w="822960">
                  <a:extLst>
                    <a:ext uri="{9D8B030D-6E8A-4147-A177-3AD203B41FA5}">
                      <a16:colId xmlns:a16="http://schemas.microsoft.com/office/drawing/2014/main" val="1716815018"/>
                    </a:ext>
                  </a:extLst>
                </a:gridCol>
                <a:gridCol w="822960">
                  <a:extLst>
                    <a:ext uri="{9D8B030D-6E8A-4147-A177-3AD203B41FA5}">
                      <a16:colId xmlns:a16="http://schemas.microsoft.com/office/drawing/2014/main" val="588323694"/>
                    </a:ext>
                  </a:extLst>
                </a:gridCol>
                <a:gridCol w="822960">
                  <a:extLst>
                    <a:ext uri="{9D8B030D-6E8A-4147-A177-3AD203B41FA5}">
                      <a16:colId xmlns:a16="http://schemas.microsoft.com/office/drawing/2014/main" val="2433348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8184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- 2017-12-25 09:27:45</a:t>
                      </a:r>
                      <a:r>
                        <a:rPr kumimoji="0" lang="de-DE" sz="1000" b="0" i="0" u="none" strike="noStrike" kern="1200" cap="none" spc="0" normalizeH="0" baseline="0" noProof="0">
                          <a:ln>
                            <a:noFill/>
                          </a:ln>
                          <a:solidFill>
                            <a:prstClr val="black"/>
                          </a:solidFill>
                          <a:effectLst/>
                          <a:uLnTx/>
                          <a:uFillTx/>
                          <a:latin typeface="+mn-lt"/>
                          <a:ea typeface="+mn-ea"/>
                          <a:cs typeface="+mn-cs"/>
                        </a:rPr>
                        <a:t>
Vom Friseur zum anerkannten Schauspieler. Klaas Heufer-Umlauf erzählt wie's geht. Die neuen Folgen von "Jennifer - Sehnsucht nach was Besseres" gibt's am 2. und 4. Januar 2018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21960618"/>
                  </a:ext>
                </a:extLst>
              </a:tr>
            </a:tbl>
          </a:graphicData>
        </a:graphic>
      </p:graphicFrame>
      <p:sp>
        <p:nvSpPr>
          <p:cNvPr id="4" name="Text Placeholder 3">
            <a:extLst>
              <a:ext uri="{FF2B5EF4-FFF2-40B4-BE49-F238E27FC236}">
                <a16:creationId xmlns:a16="http://schemas.microsoft.com/office/drawing/2014/main" id="{3AEEB94A-8088-4B87-B79A-AFA0D079A316}"/>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170258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6F098-3708-468E-831A-9FCE66E5D531}"/>
              </a:ext>
            </a:extLst>
          </p:cNvPr>
          <p:cNvSpPr>
            <a:spLocks noGrp="1"/>
          </p:cNvSpPr>
          <p:nvPr>
            <p:ph type="title"/>
          </p:nvPr>
        </p:nvSpPr>
        <p:spPr/>
        <p:txBody>
          <a:bodyPr/>
          <a:lstStyle/>
          <a:p>
            <a:r>
              <a:rPr lang="en-US"/>
              <a:t>Facebook - Videostarts - Export - 1 of 2</a:t>
            </a:r>
          </a:p>
        </p:txBody>
      </p:sp>
      <p:graphicFrame>
        <p:nvGraphicFramePr>
          <p:cNvPr id="5" name="Table Placeholder 4">
            <a:extLst>
              <a:ext uri="{FF2B5EF4-FFF2-40B4-BE49-F238E27FC236}">
                <a16:creationId xmlns:a16="http://schemas.microsoft.com/office/drawing/2014/main" id="{F7EE6439-D28C-4545-A262-CAED61408E4F}"/>
              </a:ext>
            </a:extLst>
          </p:cNvPr>
          <p:cNvGraphicFramePr>
            <a:graphicFrameLocks noGrp="1"/>
          </p:cNvGraphicFramePr>
          <p:nvPr>
            <p:ph type="tbl" sz="quarter" idx="13"/>
            <p:extLst>
              <p:ext uri="{D42A27DB-BD31-4B8C-83A1-F6EECF244321}">
                <p14:modId xmlns:p14="http://schemas.microsoft.com/office/powerpoint/2010/main" val="1998515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2997516"/>
                    </a:ext>
                  </a:extLst>
                </a:gridCol>
                <a:gridCol w="822960">
                  <a:extLst>
                    <a:ext uri="{9D8B030D-6E8A-4147-A177-3AD203B41FA5}">
                      <a16:colId xmlns:a16="http://schemas.microsoft.com/office/drawing/2014/main" val="831326540"/>
                    </a:ext>
                  </a:extLst>
                </a:gridCol>
                <a:gridCol w="822960">
                  <a:extLst>
                    <a:ext uri="{9D8B030D-6E8A-4147-A177-3AD203B41FA5}">
                      <a16:colId xmlns:a16="http://schemas.microsoft.com/office/drawing/2014/main" val="105405766"/>
                    </a:ext>
                  </a:extLst>
                </a:gridCol>
                <a:gridCol w="822960">
                  <a:extLst>
                    <a:ext uri="{9D8B030D-6E8A-4147-A177-3AD203B41FA5}">
                      <a16:colId xmlns:a16="http://schemas.microsoft.com/office/drawing/2014/main" val="884857139"/>
                    </a:ext>
                  </a:extLst>
                </a:gridCol>
                <a:gridCol w="822960">
                  <a:extLst>
                    <a:ext uri="{9D8B030D-6E8A-4147-A177-3AD203B41FA5}">
                      <a16:colId xmlns:a16="http://schemas.microsoft.com/office/drawing/2014/main" val="1909138805"/>
                    </a:ext>
                  </a:extLst>
                </a:gridCol>
                <a:gridCol w="822960">
                  <a:extLst>
                    <a:ext uri="{9D8B030D-6E8A-4147-A177-3AD203B41FA5}">
                      <a16:colId xmlns:a16="http://schemas.microsoft.com/office/drawing/2014/main" val="854880994"/>
                    </a:ext>
                  </a:extLst>
                </a:gridCol>
                <a:gridCol w="822960">
                  <a:extLst>
                    <a:ext uri="{9D8B030D-6E8A-4147-A177-3AD203B41FA5}">
                      <a16:colId xmlns:a16="http://schemas.microsoft.com/office/drawing/2014/main" val="2437409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2586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5654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547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993746"/>
                  </a:ext>
                </a:extLst>
              </a:tr>
            </a:tbl>
          </a:graphicData>
        </a:graphic>
      </p:graphicFrame>
      <p:sp>
        <p:nvSpPr>
          <p:cNvPr id="4" name="Text Placeholder 3">
            <a:extLst>
              <a:ext uri="{FF2B5EF4-FFF2-40B4-BE49-F238E27FC236}">
                <a16:creationId xmlns:a16="http://schemas.microsoft.com/office/drawing/2014/main" id="{D1A6A5E5-885F-4449-9E87-158805A44258}"/>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479626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AB298-C950-4265-92EB-2999D5504693}"/>
              </a:ext>
            </a:extLst>
          </p:cNvPr>
          <p:cNvSpPr>
            <a:spLocks noGrp="1"/>
          </p:cNvSpPr>
          <p:nvPr>
            <p:ph type="title"/>
          </p:nvPr>
        </p:nvSpPr>
        <p:spPr/>
        <p:txBody>
          <a:bodyPr/>
          <a:lstStyle/>
          <a:p>
            <a:r>
              <a:rPr lang="en-US"/>
              <a:t>Facebook - Videostarts - Export - 2 of 2</a:t>
            </a:r>
          </a:p>
        </p:txBody>
      </p:sp>
      <p:graphicFrame>
        <p:nvGraphicFramePr>
          <p:cNvPr id="5" name="Table Placeholder 4">
            <a:extLst>
              <a:ext uri="{FF2B5EF4-FFF2-40B4-BE49-F238E27FC236}">
                <a16:creationId xmlns:a16="http://schemas.microsoft.com/office/drawing/2014/main" id="{2BB8C49D-4FC4-4AC6-95C9-4293B73E8252}"/>
              </a:ext>
            </a:extLst>
          </p:cNvPr>
          <p:cNvGraphicFramePr>
            <a:graphicFrameLocks noGrp="1"/>
          </p:cNvGraphicFramePr>
          <p:nvPr>
            <p:ph type="tbl" sz="quarter" idx="13"/>
            <p:extLst>
              <p:ext uri="{D42A27DB-BD31-4B8C-83A1-F6EECF244321}">
                <p14:modId xmlns:p14="http://schemas.microsoft.com/office/powerpoint/2010/main" val="3905566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89182060"/>
                    </a:ext>
                  </a:extLst>
                </a:gridCol>
                <a:gridCol w="822960">
                  <a:extLst>
                    <a:ext uri="{9D8B030D-6E8A-4147-A177-3AD203B41FA5}">
                      <a16:colId xmlns:a16="http://schemas.microsoft.com/office/drawing/2014/main" val="3242485078"/>
                    </a:ext>
                  </a:extLst>
                </a:gridCol>
                <a:gridCol w="822960">
                  <a:extLst>
                    <a:ext uri="{9D8B030D-6E8A-4147-A177-3AD203B41FA5}">
                      <a16:colId xmlns:a16="http://schemas.microsoft.com/office/drawing/2014/main" val="2201428392"/>
                    </a:ext>
                  </a:extLst>
                </a:gridCol>
                <a:gridCol w="822960">
                  <a:extLst>
                    <a:ext uri="{9D8B030D-6E8A-4147-A177-3AD203B41FA5}">
                      <a16:colId xmlns:a16="http://schemas.microsoft.com/office/drawing/2014/main" val="194222389"/>
                    </a:ext>
                  </a:extLst>
                </a:gridCol>
                <a:gridCol w="822960">
                  <a:extLst>
                    <a:ext uri="{9D8B030D-6E8A-4147-A177-3AD203B41FA5}">
                      <a16:colId xmlns:a16="http://schemas.microsoft.com/office/drawing/2014/main" val="2319895295"/>
                    </a:ext>
                  </a:extLst>
                </a:gridCol>
                <a:gridCol w="822960">
                  <a:extLst>
                    <a:ext uri="{9D8B030D-6E8A-4147-A177-3AD203B41FA5}">
                      <a16:colId xmlns:a16="http://schemas.microsoft.com/office/drawing/2014/main" val="151390687"/>
                    </a:ext>
                  </a:extLst>
                </a:gridCol>
                <a:gridCol w="822960">
                  <a:extLst>
                    <a:ext uri="{9D8B030D-6E8A-4147-A177-3AD203B41FA5}">
                      <a16:colId xmlns:a16="http://schemas.microsoft.com/office/drawing/2014/main" val="429303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0153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5499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- 2017-12-28 15:04:00</a:t>
                      </a:r>
                      <a:r>
                        <a:rPr kumimoji="0" lang="de-DE" sz="1000" b="0" i="0" u="none" strike="noStrike" kern="1200" cap="none" spc="0" normalizeH="0" baseline="0" noProof="0">
                          <a:ln>
                            <a:noFill/>
                          </a:ln>
                          <a:solidFill>
                            <a:prstClr val="black"/>
                          </a:solidFill>
                          <a:effectLst/>
                          <a:uLnTx/>
                          <a:uFillTx/>
                          <a:latin typeface="+mn-lt"/>
                          <a:ea typeface="+mn-ea"/>
                          <a:cs typeface="+mn-cs"/>
                        </a:rPr>
                        <a:t>
Ingo, bitte hör auf den Herrn Brehme, er ist ein Mann von Welt und Schnitterfahrung. Wie das "Hair &amp; Care" jetzt unter der Leitung von Container Ingo läuft könnt ihr in den drei neuen Folgen von "Jennifer - Sehnsucht nach was Besseres" sehen. Am 2. und 4. Januar 2018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5433361"/>
                  </a:ext>
                </a:extLst>
              </a:tr>
            </a:tbl>
          </a:graphicData>
        </a:graphic>
      </p:graphicFrame>
      <p:sp>
        <p:nvSpPr>
          <p:cNvPr id="4" name="Text Placeholder 3">
            <a:extLst>
              <a:ext uri="{FF2B5EF4-FFF2-40B4-BE49-F238E27FC236}">
                <a16:creationId xmlns:a16="http://schemas.microsoft.com/office/drawing/2014/main" id="{B21AD290-AE7D-4991-A9DC-636D29A82B4B}"/>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492607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541B0-FC0C-4CA4-98A0-B2917143D187}"/>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BA260B48-629A-4C96-925E-E497DBC0BD1A}"/>
              </a:ext>
            </a:extLst>
          </p:cNvPr>
          <p:cNvGraphicFramePr>
            <a:graphicFrameLocks noGrp="1"/>
          </p:cNvGraphicFramePr>
          <p:nvPr>
            <p:ph type="tbl" sz="quarter" idx="13"/>
            <p:extLst>
              <p:ext uri="{D42A27DB-BD31-4B8C-83A1-F6EECF244321}">
                <p14:modId xmlns:p14="http://schemas.microsoft.com/office/powerpoint/2010/main" val="166149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1481596"/>
                    </a:ext>
                  </a:extLst>
                </a:gridCol>
                <a:gridCol w="822960">
                  <a:extLst>
                    <a:ext uri="{9D8B030D-6E8A-4147-A177-3AD203B41FA5}">
                      <a16:colId xmlns:a16="http://schemas.microsoft.com/office/drawing/2014/main" val="3892926466"/>
                    </a:ext>
                  </a:extLst>
                </a:gridCol>
                <a:gridCol w="822960">
                  <a:extLst>
                    <a:ext uri="{9D8B030D-6E8A-4147-A177-3AD203B41FA5}">
                      <a16:colId xmlns:a16="http://schemas.microsoft.com/office/drawing/2014/main" val="3657461328"/>
                    </a:ext>
                  </a:extLst>
                </a:gridCol>
                <a:gridCol w="822960">
                  <a:extLst>
                    <a:ext uri="{9D8B030D-6E8A-4147-A177-3AD203B41FA5}">
                      <a16:colId xmlns:a16="http://schemas.microsoft.com/office/drawing/2014/main" val="773012882"/>
                    </a:ext>
                  </a:extLst>
                </a:gridCol>
                <a:gridCol w="822960">
                  <a:extLst>
                    <a:ext uri="{9D8B030D-6E8A-4147-A177-3AD203B41FA5}">
                      <a16:colId xmlns:a16="http://schemas.microsoft.com/office/drawing/2014/main" val="701771619"/>
                    </a:ext>
                  </a:extLst>
                </a:gridCol>
                <a:gridCol w="822960">
                  <a:extLst>
                    <a:ext uri="{9D8B030D-6E8A-4147-A177-3AD203B41FA5}">
                      <a16:colId xmlns:a16="http://schemas.microsoft.com/office/drawing/2014/main" val="755122311"/>
                    </a:ext>
                  </a:extLst>
                </a:gridCol>
                <a:gridCol w="822960">
                  <a:extLst>
                    <a:ext uri="{9D8B030D-6E8A-4147-A177-3AD203B41FA5}">
                      <a16:colId xmlns:a16="http://schemas.microsoft.com/office/drawing/2014/main" val="2855060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5634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- 2017-11-24 14:13:01</a:t>
                      </a:r>
                      <a:r>
                        <a:rPr kumimoji="0" lang="de-DE" sz="1000" b="0" i="0" u="none" strike="noStrike" kern="1200" cap="none" spc="0" normalizeH="0" baseline="0" noProof="0">
                          <a:ln>
                            <a:noFill/>
                          </a:ln>
                          <a:solidFill>
                            <a:prstClr val="black"/>
                          </a:solidFill>
                          <a:effectLst/>
                          <a:uLnTx/>
                          <a:uFillTx/>
                          <a:latin typeface="+mn-lt"/>
                          <a:ea typeface="+mn-ea"/>
                          <a:cs typeface="+mn-cs"/>
                        </a:rPr>
                        <a:t>
Lange habt ihr drauf gewartet und wir freuen uns total, dass ihr wieder eingeschaltet habt! Denn heute gibt es den mega riesigen zweiten Teil der Social Media-Kampagne "BeautyBeauty" mit Ingo A. und Jennifer. Like 4 like!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764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- 2017-12-13 11:23:18</a:t>
                      </a:r>
                      <a:r>
                        <a:rPr kumimoji="0" lang="de-DE" sz="1000" b="0" i="0" u="none" strike="noStrike" kern="1200" cap="none" spc="0" normalizeH="0" baseline="0" noProof="0">
                          <a:ln>
                            <a:noFill/>
                          </a:ln>
                          <a:solidFill>
                            <a:prstClr val="black"/>
                          </a:solidFill>
                          <a:effectLst/>
                          <a:uLnTx/>
                          <a:uFillTx/>
                          <a:latin typeface="+mn-lt"/>
                          <a:ea typeface="+mn-ea"/>
                          <a:cs typeface="+mn-cs"/>
                        </a:rPr>
                        <a:t>
In Neu Wulmstorf Downtown ist ausnahmsweise noch mehr los als sonst, denn es hat sich rumgesprochen: Das Jennifer-Team ist in der Stadt! Was Dessous mit einem Trauerspiel zu tun haben, kann man in den drei neuen Folgen von "Jennifer - Sehnsucht nach was Besseres" am 2. und 4. Januar um 22:30 Uhr im NDR Fernsehen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935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- 2017-12-10 10:21:58</a:t>
                      </a:r>
                      <a:r>
                        <a:rPr kumimoji="0" lang="de-DE" sz="1000" b="0" i="0" u="none" strike="noStrike" kern="1200" cap="none" spc="0" normalizeH="0" baseline="0" noProof="0">
                          <a:ln>
                            <a:noFill/>
                          </a:ln>
                          <a:solidFill>
                            <a:prstClr val="black"/>
                          </a:solidFill>
                          <a:effectLst/>
                          <a:uLnTx/>
                          <a:uFillTx/>
                          <a:latin typeface="+mn-lt"/>
                          <a:ea typeface="+mn-ea"/>
                          <a:cs typeface="+mn-cs"/>
                        </a:rPr>
                        <a:t>
Um Ruhm und (T)adel zu erreichen, muss man auch mal über Leichen gehen, weiß Klaas, und macht den Friedhof auch tagsüber zu einem gruseligen Ort für aufdringliche Bewerbungsgespräche. Ob es tatsächlich geklappt hat und mit welchem perfiden Plan er die Hauptrolle ergattern konnte, sieht man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9523182"/>
                  </a:ext>
                </a:extLst>
              </a:tr>
            </a:tbl>
          </a:graphicData>
        </a:graphic>
      </p:graphicFrame>
      <p:sp>
        <p:nvSpPr>
          <p:cNvPr id="4" name="Text Placeholder 3">
            <a:extLst>
              <a:ext uri="{FF2B5EF4-FFF2-40B4-BE49-F238E27FC236}">
                <a16:creationId xmlns:a16="http://schemas.microsoft.com/office/drawing/2014/main" id="{DE3BCA0C-66BF-4961-99B3-99EF967C499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042790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3F504-71ED-4291-A3A8-BD7355877EA8}"/>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39351827-A171-487F-8137-0186E15C0423}"/>
              </a:ext>
            </a:extLst>
          </p:cNvPr>
          <p:cNvGraphicFramePr>
            <a:graphicFrameLocks noGrp="1"/>
          </p:cNvGraphicFramePr>
          <p:nvPr>
            <p:ph type="tbl" sz="quarter" idx="13"/>
            <p:extLst>
              <p:ext uri="{D42A27DB-BD31-4B8C-83A1-F6EECF244321}">
                <p14:modId xmlns:p14="http://schemas.microsoft.com/office/powerpoint/2010/main" val="15357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11152840"/>
                    </a:ext>
                  </a:extLst>
                </a:gridCol>
                <a:gridCol w="822960">
                  <a:extLst>
                    <a:ext uri="{9D8B030D-6E8A-4147-A177-3AD203B41FA5}">
                      <a16:colId xmlns:a16="http://schemas.microsoft.com/office/drawing/2014/main" val="2098136384"/>
                    </a:ext>
                  </a:extLst>
                </a:gridCol>
                <a:gridCol w="822960">
                  <a:extLst>
                    <a:ext uri="{9D8B030D-6E8A-4147-A177-3AD203B41FA5}">
                      <a16:colId xmlns:a16="http://schemas.microsoft.com/office/drawing/2014/main" val="2823958885"/>
                    </a:ext>
                  </a:extLst>
                </a:gridCol>
                <a:gridCol w="822960">
                  <a:extLst>
                    <a:ext uri="{9D8B030D-6E8A-4147-A177-3AD203B41FA5}">
                      <a16:colId xmlns:a16="http://schemas.microsoft.com/office/drawing/2014/main" val="167478982"/>
                    </a:ext>
                  </a:extLst>
                </a:gridCol>
                <a:gridCol w="822960">
                  <a:extLst>
                    <a:ext uri="{9D8B030D-6E8A-4147-A177-3AD203B41FA5}">
                      <a16:colId xmlns:a16="http://schemas.microsoft.com/office/drawing/2014/main" val="254079683"/>
                    </a:ext>
                  </a:extLst>
                </a:gridCol>
                <a:gridCol w="822960">
                  <a:extLst>
                    <a:ext uri="{9D8B030D-6E8A-4147-A177-3AD203B41FA5}">
                      <a16:colId xmlns:a16="http://schemas.microsoft.com/office/drawing/2014/main" val="3225211844"/>
                    </a:ext>
                  </a:extLst>
                </a:gridCol>
                <a:gridCol w="822960">
                  <a:extLst>
                    <a:ext uri="{9D8B030D-6E8A-4147-A177-3AD203B41FA5}">
                      <a16:colId xmlns:a16="http://schemas.microsoft.com/office/drawing/2014/main" val="2042811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177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- 2017-11-17 10:18:00</a:t>
                      </a:r>
                      <a:r>
                        <a:rPr kumimoji="0" lang="de-DE" sz="1000" b="0" i="0" u="none" strike="noStrike" kern="1200" cap="none" spc="0" normalizeH="0" baseline="0" noProof="0">
                          <a:ln>
                            <a:noFill/>
                          </a:ln>
                          <a:solidFill>
                            <a:prstClr val="black"/>
                          </a:solidFill>
                          <a:effectLst/>
                          <a:uLnTx/>
                          <a:uFillTx/>
                          <a:latin typeface="+mn-lt"/>
                          <a:ea typeface="+mn-ea"/>
                          <a:cs typeface="+mn-cs"/>
                        </a:rPr>
                        <a:t>
Party like a Ex-Big Brother Star! Am Set von "Jennifer" fallen eventuell nicht nur Haare sondern auch Hüllen, wenn Klaas Heufer-Umlauf mit frecher Frisur und Schampus sein Schauspieltalent neu entdeckt. Neue Folgen gibt es am 2. und 4. Januar 2018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813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- 2018-01-03 16:43:00</a:t>
                      </a:r>
                      <a:r>
                        <a:rPr kumimoji="0" lang="de-DE" sz="1000" b="0" i="0" u="none" strike="noStrike" kern="1200" cap="none" spc="0" normalizeH="0" baseline="0" noProof="0">
                          <a:ln>
                            <a:noFill/>
                          </a:ln>
                          <a:solidFill>
                            <a:prstClr val="black"/>
                          </a:solidFill>
                          <a:effectLst/>
                          <a:uLnTx/>
                          <a:uFillTx/>
                          <a:latin typeface="+mn-lt"/>
                          <a:ea typeface="+mn-ea"/>
                          <a:cs typeface="+mn-cs"/>
                        </a:rPr>
                        <a:t>
Schon morgen geht das Epos weiter! Um 22:30 Uhr läuft Folge 6 von "Jennifer - Sehnsucht nach was Besseres" und direkt danach wird in der Making Of - Doku den Friseuren im "Hair &amp; Care" mal unter die Trockenhaube geschaut. Seid dabei, morgen Abend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0671918"/>
                  </a:ext>
                </a:extLst>
              </a:tr>
            </a:tbl>
          </a:graphicData>
        </a:graphic>
      </p:graphicFrame>
      <p:sp>
        <p:nvSpPr>
          <p:cNvPr id="4" name="Text Placeholder 3">
            <a:extLst>
              <a:ext uri="{FF2B5EF4-FFF2-40B4-BE49-F238E27FC236}">
                <a16:creationId xmlns:a16="http://schemas.microsoft.com/office/drawing/2014/main" id="{2C3410BA-681D-46F8-A146-74A943AEE22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6910884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E8B67-287C-4D17-8DB7-81CF8D10A84F}"/>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5CD1102A-4D88-4951-B9E4-E92161A72FF6}"/>
              </a:ext>
            </a:extLst>
          </p:cNvPr>
          <p:cNvGraphicFramePr>
            <a:graphicFrameLocks noGrp="1"/>
          </p:cNvGraphicFramePr>
          <p:nvPr>
            <p:ph type="tbl" sz="quarter" idx="13"/>
            <p:extLst>
              <p:ext uri="{D42A27DB-BD31-4B8C-83A1-F6EECF244321}">
                <p14:modId xmlns:p14="http://schemas.microsoft.com/office/powerpoint/2010/main" val="307202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40599236"/>
                    </a:ext>
                  </a:extLst>
                </a:gridCol>
                <a:gridCol w="822960">
                  <a:extLst>
                    <a:ext uri="{9D8B030D-6E8A-4147-A177-3AD203B41FA5}">
                      <a16:colId xmlns:a16="http://schemas.microsoft.com/office/drawing/2014/main" val="895713360"/>
                    </a:ext>
                  </a:extLst>
                </a:gridCol>
                <a:gridCol w="822960">
                  <a:extLst>
                    <a:ext uri="{9D8B030D-6E8A-4147-A177-3AD203B41FA5}">
                      <a16:colId xmlns:a16="http://schemas.microsoft.com/office/drawing/2014/main" val="2049316175"/>
                    </a:ext>
                  </a:extLst>
                </a:gridCol>
                <a:gridCol w="822960">
                  <a:extLst>
                    <a:ext uri="{9D8B030D-6E8A-4147-A177-3AD203B41FA5}">
                      <a16:colId xmlns:a16="http://schemas.microsoft.com/office/drawing/2014/main" val="4222146579"/>
                    </a:ext>
                  </a:extLst>
                </a:gridCol>
                <a:gridCol w="822960">
                  <a:extLst>
                    <a:ext uri="{9D8B030D-6E8A-4147-A177-3AD203B41FA5}">
                      <a16:colId xmlns:a16="http://schemas.microsoft.com/office/drawing/2014/main" val="2201385976"/>
                    </a:ext>
                  </a:extLst>
                </a:gridCol>
                <a:gridCol w="822960">
                  <a:extLst>
                    <a:ext uri="{9D8B030D-6E8A-4147-A177-3AD203B41FA5}">
                      <a16:colId xmlns:a16="http://schemas.microsoft.com/office/drawing/2014/main" val="3531362729"/>
                    </a:ext>
                  </a:extLst>
                </a:gridCol>
                <a:gridCol w="822960">
                  <a:extLst>
                    <a:ext uri="{9D8B030D-6E8A-4147-A177-3AD203B41FA5}">
                      <a16:colId xmlns:a16="http://schemas.microsoft.com/office/drawing/2014/main" val="2467007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11565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- 2017-12-15 15:18:17</a:t>
                      </a:r>
                      <a:r>
                        <a:rPr kumimoji="0" lang="de-DE" sz="1000" b="0" i="0" u="none" strike="noStrike" kern="1200" cap="none" spc="0" normalizeH="0" baseline="0" noProof="0">
                          <a:ln>
                            <a:noFill/>
                          </a:ln>
                          <a:solidFill>
                            <a:prstClr val="black"/>
                          </a:solidFill>
                          <a:effectLst/>
                          <a:uLnTx/>
                          <a:uFillTx/>
                          <a:latin typeface="+mn-lt"/>
                          <a:ea typeface="+mn-ea"/>
                          <a:cs typeface="+mn-cs"/>
                        </a:rPr>
                        <a:t>
Kein Drehtag ohne 1000,7 schräge Ausnahmesituationen! Trotzdem kann das hochroutinierte Team selbstverständlich nicht nur einen kühlen Kopf sondern auch den gesamten Text behalten. Drei brandneue Folgen von "Jennifer - Sehnsucht nach was Besseres" laufen am 2. und 4. Januar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65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- 2018-01-17 14:18:00</a:t>
                      </a:r>
                      <a:r>
                        <a:rPr kumimoji="0" lang="de-DE" sz="1000" b="0" i="0" u="none" strike="noStrike" kern="1200" cap="none" spc="0" normalizeH="0" baseline="0" noProof="0">
                          <a:ln>
                            <a:noFill/>
                          </a:ln>
                          <a:solidFill>
                            <a:prstClr val="black"/>
                          </a:solidFill>
                          <a:effectLst/>
                          <a:uLnTx/>
                          <a:uFillTx/>
                          <a:latin typeface="+mn-lt"/>
                          <a:ea typeface="+mn-ea"/>
                          <a:cs typeface="+mn-cs"/>
                        </a:rPr>
                        <a:t>
Was macht einen perfekten Vorgesetzten aus? Manni Schweers hat für uns in der Chefetage Platz genommen und erklärt im zweiten Teil wie man diese Herausforderung mit Humor nimmt.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44960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- 2017-11-01 15:25:43</a:t>
                      </a:r>
                      <a:r>
                        <a:rPr kumimoji="0" lang="de-DE" sz="1000" b="0" i="0" u="none" strike="noStrike" kern="1200" cap="none" spc="0" normalizeH="0" baseline="0" noProof="0">
                          <a:ln>
                            <a:noFill/>
                          </a:ln>
                          <a:solidFill>
                            <a:prstClr val="black"/>
                          </a:solidFill>
                          <a:effectLst/>
                          <a:uLnTx/>
                          <a:uFillTx/>
                          <a:latin typeface="+mn-lt"/>
                          <a:ea typeface="+mn-ea"/>
                          <a:cs typeface="+mn-cs"/>
                        </a:rPr>
                        <a:t>
Innen/Tag. Friseursalon „Hair &amp; Care – Beauty für Sie und Ihn“ in Neu Wulmsdorf. Wir befinden uns am Arbeitsplatz von Jennifer und Ingo, die Friseure, denen die Haare vertrauen. Gleichzeitig ist dies auch der Drehort für „Jennifer – Sehnsucht nach was Besseres“, zu dem wir euch in zwei Teilen hinter die Kulissen mitnehmen.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8507818"/>
                  </a:ext>
                </a:extLst>
              </a:tr>
            </a:tbl>
          </a:graphicData>
        </a:graphic>
      </p:graphicFrame>
      <p:sp>
        <p:nvSpPr>
          <p:cNvPr id="4" name="Text Placeholder 3">
            <a:extLst>
              <a:ext uri="{FF2B5EF4-FFF2-40B4-BE49-F238E27FC236}">
                <a16:creationId xmlns:a16="http://schemas.microsoft.com/office/drawing/2014/main" id="{3F3BC293-0C53-4314-A4DD-9C12B9B48D76}"/>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750450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7D31A-AD68-4793-ADC5-2971C0AC8665}"/>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A4154F46-3ACB-4A65-B4E9-7DC4CF11DAFD}"/>
              </a:ext>
            </a:extLst>
          </p:cNvPr>
          <p:cNvGraphicFramePr>
            <a:graphicFrameLocks noGrp="1"/>
          </p:cNvGraphicFramePr>
          <p:nvPr>
            <p:ph type="tbl" sz="quarter" idx="13"/>
            <p:extLst>
              <p:ext uri="{D42A27DB-BD31-4B8C-83A1-F6EECF244321}">
                <p14:modId xmlns:p14="http://schemas.microsoft.com/office/powerpoint/2010/main" val="343173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09075905"/>
                    </a:ext>
                  </a:extLst>
                </a:gridCol>
                <a:gridCol w="822960">
                  <a:extLst>
                    <a:ext uri="{9D8B030D-6E8A-4147-A177-3AD203B41FA5}">
                      <a16:colId xmlns:a16="http://schemas.microsoft.com/office/drawing/2014/main" val="249927651"/>
                    </a:ext>
                  </a:extLst>
                </a:gridCol>
                <a:gridCol w="822960">
                  <a:extLst>
                    <a:ext uri="{9D8B030D-6E8A-4147-A177-3AD203B41FA5}">
                      <a16:colId xmlns:a16="http://schemas.microsoft.com/office/drawing/2014/main" val="910170131"/>
                    </a:ext>
                  </a:extLst>
                </a:gridCol>
                <a:gridCol w="822960">
                  <a:extLst>
                    <a:ext uri="{9D8B030D-6E8A-4147-A177-3AD203B41FA5}">
                      <a16:colId xmlns:a16="http://schemas.microsoft.com/office/drawing/2014/main" val="3530330086"/>
                    </a:ext>
                  </a:extLst>
                </a:gridCol>
                <a:gridCol w="822960">
                  <a:extLst>
                    <a:ext uri="{9D8B030D-6E8A-4147-A177-3AD203B41FA5}">
                      <a16:colId xmlns:a16="http://schemas.microsoft.com/office/drawing/2014/main" val="1903152847"/>
                    </a:ext>
                  </a:extLst>
                </a:gridCol>
                <a:gridCol w="822960">
                  <a:extLst>
                    <a:ext uri="{9D8B030D-6E8A-4147-A177-3AD203B41FA5}">
                      <a16:colId xmlns:a16="http://schemas.microsoft.com/office/drawing/2014/main" val="3741095465"/>
                    </a:ext>
                  </a:extLst>
                </a:gridCol>
                <a:gridCol w="822960">
                  <a:extLst>
                    <a:ext uri="{9D8B030D-6E8A-4147-A177-3AD203B41FA5}">
                      <a16:colId xmlns:a16="http://schemas.microsoft.com/office/drawing/2014/main" val="1179488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7571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- 2017-12-07 10:27:11</a:t>
                      </a:r>
                      <a:r>
                        <a:rPr kumimoji="0" lang="de-DE" sz="1000" b="0" i="0" u="none" strike="noStrike" kern="1200" cap="none" spc="0" normalizeH="0" baseline="0" noProof="0">
                          <a:ln>
                            <a:noFill/>
                          </a:ln>
                          <a:solidFill>
                            <a:prstClr val="black"/>
                          </a:solidFill>
                          <a:effectLst/>
                          <a:uLnTx/>
                          <a:uFillTx/>
                          <a:latin typeface="+mn-lt"/>
                          <a:ea typeface="+mn-ea"/>
                          <a:cs typeface="+mn-cs"/>
                        </a:rPr>
                        <a:t>
Es muss nicht immer alles traurig sein, nur weil Beerdigung ist. Klaas verrät als Teil der Jennifer-Crew Tricks, wie man es schafft auch mal eine Leiche zu spielen und formuliert berühmte letzte Worte zu den neuen Folgen von "Jennifer - Sehnsucht nach was Besseres".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839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- 2017-11-15 14:48:54</a:t>
                      </a:r>
                      <a:r>
                        <a:rPr kumimoji="0" lang="de-DE" sz="1000" b="0" i="0" u="none" strike="noStrike" kern="1200" cap="none" spc="0" normalizeH="0" baseline="0" noProof="0">
                          <a:ln>
                            <a:noFill/>
                          </a:ln>
                          <a:solidFill>
                            <a:prstClr val="black"/>
                          </a:solidFill>
                          <a:effectLst/>
                          <a:uLnTx/>
                          <a:uFillTx/>
                          <a:latin typeface="+mn-lt"/>
                          <a:ea typeface="+mn-ea"/>
                          <a:cs typeface="+mn-cs"/>
                        </a:rPr>
                        <a:t>
Die Wohnung von Jennifers Oma ist nicht nur sehr raumsparend, sondern bietet auch den perfekten Ort um mal vor den jungen Leuten im Internet diverse Beautygeheimnisse rauszuposaunen. Wie Ingo A. und Jennifer mit ihrem Kanal "BeautyBeauty" die Social Media-Branche erobern, seht Ihr am 2. und 4. Januar 2018 um 22:30 Uhr bei drei neuen Folgen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53824130"/>
                  </a:ext>
                </a:extLst>
              </a:tr>
            </a:tbl>
          </a:graphicData>
        </a:graphic>
      </p:graphicFrame>
      <p:sp>
        <p:nvSpPr>
          <p:cNvPr id="4" name="Text Placeholder 3">
            <a:extLst>
              <a:ext uri="{FF2B5EF4-FFF2-40B4-BE49-F238E27FC236}">
                <a16:creationId xmlns:a16="http://schemas.microsoft.com/office/drawing/2014/main" id="{3BED500C-8FC5-4863-BA24-1B54AC177580}"/>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59210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10896-DADF-4BD7-B67B-9ADEC8E0BA9C}"/>
              </a:ext>
            </a:extLst>
          </p:cNvPr>
          <p:cNvSpPr>
            <a:spLocks noGrp="1"/>
          </p:cNvSpPr>
          <p:nvPr>
            <p:ph type="title"/>
          </p:nvPr>
        </p:nvSpPr>
        <p:spPr/>
        <p:txBody>
          <a:bodyPr/>
          <a:lstStyle/>
          <a:p>
            <a:r>
              <a:rPr lang="de-DE"/>
              <a:t>Eigene Posts - Potenzielle Reichweite - Export - 1 of 3</a:t>
            </a:r>
            <a:endParaRPr lang="en-US"/>
          </a:p>
        </p:txBody>
      </p:sp>
      <p:graphicFrame>
        <p:nvGraphicFramePr>
          <p:cNvPr id="5" name="Table Placeholder 4">
            <a:extLst>
              <a:ext uri="{FF2B5EF4-FFF2-40B4-BE49-F238E27FC236}">
                <a16:creationId xmlns:a16="http://schemas.microsoft.com/office/drawing/2014/main" id="{E7006AD6-9D91-48B4-8C45-BB2A58267827}"/>
              </a:ext>
            </a:extLst>
          </p:cNvPr>
          <p:cNvGraphicFramePr>
            <a:graphicFrameLocks noGrp="1"/>
          </p:cNvGraphicFramePr>
          <p:nvPr>
            <p:ph type="tbl" sz="quarter" idx="13"/>
            <p:extLst>
              <p:ext uri="{D42A27DB-BD31-4B8C-83A1-F6EECF244321}">
                <p14:modId xmlns:p14="http://schemas.microsoft.com/office/powerpoint/2010/main" val="1017412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0899570"/>
                    </a:ext>
                  </a:extLst>
                </a:gridCol>
                <a:gridCol w="822960">
                  <a:extLst>
                    <a:ext uri="{9D8B030D-6E8A-4147-A177-3AD203B41FA5}">
                      <a16:colId xmlns:a16="http://schemas.microsoft.com/office/drawing/2014/main" val="593676492"/>
                    </a:ext>
                  </a:extLst>
                </a:gridCol>
                <a:gridCol w="822960">
                  <a:extLst>
                    <a:ext uri="{9D8B030D-6E8A-4147-A177-3AD203B41FA5}">
                      <a16:colId xmlns:a16="http://schemas.microsoft.com/office/drawing/2014/main" val="723777624"/>
                    </a:ext>
                  </a:extLst>
                </a:gridCol>
                <a:gridCol w="822960">
                  <a:extLst>
                    <a:ext uri="{9D8B030D-6E8A-4147-A177-3AD203B41FA5}">
                      <a16:colId xmlns:a16="http://schemas.microsoft.com/office/drawing/2014/main" val="1221712424"/>
                    </a:ext>
                  </a:extLst>
                </a:gridCol>
                <a:gridCol w="822960">
                  <a:extLst>
                    <a:ext uri="{9D8B030D-6E8A-4147-A177-3AD203B41FA5}">
                      <a16:colId xmlns:a16="http://schemas.microsoft.com/office/drawing/2014/main" val="787272299"/>
                    </a:ext>
                  </a:extLst>
                </a:gridCol>
                <a:gridCol w="822960">
                  <a:extLst>
                    <a:ext uri="{9D8B030D-6E8A-4147-A177-3AD203B41FA5}">
                      <a16:colId xmlns:a16="http://schemas.microsoft.com/office/drawing/2014/main" val="1488182696"/>
                    </a:ext>
                  </a:extLst>
                </a:gridCol>
                <a:gridCol w="411480">
                  <a:extLst>
                    <a:ext uri="{9D8B030D-6E8A-4147-A177-3AD203B41FA5}">
                      <a16:colId xmlns:a16="http://schemas.microsoft.com/office/drawing/2014/main" val="1001899981"/>
                    </a:ext>
                  </a:extLst>
                </a:gridCol>
                <a:gridCol w="822960">
                  <a:extLst>
                    <a:ext uri="{9D8B030D-6E8A-4147-A177-3AD203B41FA5}">
                      <a16:colId xmlns:a16="http://schemas.microsoft.com/office/drawing/2014/main" val="1801492582"/>
                    </a:ext>
                  </a:extLst>
                </a:gridCol>
                <a:gridCol w="822960">
                  <a:extLst>
                    <a:ext uri="{9D8B030D-6E8A-4147-A177-3AD203B41FA5}">
                      <a16:colId xmlns:a16="http://schemas.microsoft.com/office/drawing/2014/main" val="320966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2514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176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29236572"/>
                  </a:ext>
                </a:extLst>
              </a:tr>
            </a:tbl>
          </a:graphicData>
        </a:graphic>
      </p:graphicFrame>
      <p:sp>
        <p:nvSpPr>
          <p:cNvPr id="4" name="Text Placeholder 3">
            <a:extLst>
              <a:ext uri="{FF2B5EF4-FFF2-40B4-BE49-F238E27FC236}">
                <a16:creationId xmlns:a16="http://schemas.microsoft.com/office/drawing/2014/main" id="{6E4F9382-4D42-4AE7-B3D9-ADA82C8BD756}"/>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152984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7EA42-1ED6-4BBF-8C7A-8443C0D75194}"/>
              </a:ext>
            </a:extLst>
          </p:cNvPr>
          <p:cNvSpPr>
            <a:spLocks noGrp="1"/>
          </p:cNvSpPr>
          <p:nvPr>
            <p:ph type="title"/>
          </p:nvPr>
        </p:nvSpPr>
        <p:spPr/>
        <p:txBody>
          <a:bodyPr/>
          <a:lstStyle/>
          <a:p>
            <a:r>
              <a:rPr lang="de-DE"/>
              <a:t>Eigene Posts - Potenzielle Reichweite - Export - 2 of 3</a:t>
            </a:r>
            <a:endParaRPr lang="en-US"/>
          </a:p>
        </p:txBody>
      </p:sp>
      <p:graphicFrame>
        <p:nvGraphicFramePr>
          <p:cNvPr id="5" name="Table Placeholder 4">
            <a:extLst>
              <a:ext uri="{FF2B5EF4-FFF2-40B4-BE49-F238E27FC236}">
                <a16:creationId xmlns:a16="http://schemas.microsoft.com/office/drawing/2014/main" id="{0602CC03-878F-44DA-8100-826D23CC7B2A}"/>
              </a:ext>
            </a:extLst>
          </p:cNvPr>
          <p:cNvGraphicFramePr>
            <a:graphicFrameLocks noGrp="1"/>
          </p:cNvGraphicFramePr>
          <p:nvPr>
            <p:ph type="tbl" sz="quarter" idx="13"/>
            <p:extLst>
              <p:ext uri="{D42A27DB-BD31-4B8C-83A1-F6EECF244321}">
                <p14:modId xmlns:p14="http://schemas.microsoft.com/office/powerpoint/2010/main" val="696013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3098449"/>
                    </a:ext>
                  </a:extLst>
                </a:gridCol>
                <a:gridCol w="822960">
                  <a:extLst>
                    <a:ext uri="{9D8B030D-6E8A-4147-A177-3AD203B41FA5}">
                      <a16:colId xmlns:a16="http://schemas.microsoft.com/office/drawing/2014/main" val="3019423990"/>
                    </a:ext>
                  </a:extLst>
                </a:gridCol>
                <a:gridCol w="822960">
                  <a:extLst>
                    <a:ext uri="{9D8B030D-6E8A-4147-A177-3AD203B41FA5}">
                      <a16:colId xmlns:a16="http://schemas.microsoft.com/office/drawing/2014/main" val="3654400043"/>
                    </a:ext>
                  </a:extLst>
                </a:gridCol>
                <a:gridCol w="822960">
                  <a:extLst>
                    <a:ext uri="{9D8B030D-6E8A-4147-A177-3AD203B41FA5}">
                      <a16:colId xmlns:a16="http://schemas.microsoft.com/office/drawing/2014/main" val="3646731936"/>
                    </a:ext>
                  </a:extLst>
                </a:gridCol>
                <a:gridCol w="822960">
                  <a:extLst>
                    <a:ext uri="{9D8B030D-6E8A-4147-A177-3AD203B41FA5}">
                      <a16:colId xmlns:a16="http://schemas.microsoft.com/office/drawing/2014/main" val="2349398005"/>
                    </a:ext>
                  </a:extLst>
                </a:gridCol>
                <a:gridCol w="822960">
                  <a:extLst>
                    <a:ext uri="{9D8B030D-6E8A-4147-A177-3AD203B41FA5}">
                      <a16:colId xmlns:a16="http://schemas.microsoft.com/office/drawing/2014/main" val="2413414891"/>
                    </a:ext>
                  </a:extLst>
                </a:gridCol>
                <a:gridCol w="411480">
                  <a:extLst>
                    <a:ext uri="{9D8B030D-6E8A-4147-A177-3AD203B41FA5}">
                      <a16:colId xmlns:a16="http://schemas.microsoft.com/office/drawing/2014/main" val="2815434295"/>
                    </a:ext>
                  </a:extLst>
                </a:gridCol>
                <a:gridCol w="822960">
                  <a:extLst>
                    <a:ext uri="{9D8B030D-6E8A-4147-A177-3AD203B41FA5}">
                      <a16:colId xmlns:a16="http://schemas.microsoft.com/office/drawing/2014/main" val="453430435"/>
                    </a:ext>
                  </a:extLst>
                </a:gridCol>
                <a:gridCol w="822960">
                  <a:extLst>
                    <a:ext uri="{9D8B030D-6E8A-4147-A177-3AD203B41FA5}">
                      <a16:colId xmlns:a16="http://schemas.microsoft.com/office/drawing/2014/main" val="3236287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6554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746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1087076"/>
                  </a:ext>
                </a:extLst>
              </a:tr>
            </a:tbl>
          </a:graphicData>
        </a:graphic>
      </p:graphicFrame>
      <p:sp>
        <p:nvSpPr>
          <p:cNvPr id="4" name="Text Placeholder 3">
            <a:extLst>
              <a:ext uri="{FF2B5EF4-FFF2-40B4-BE49-F238E27FC236}">
                <a16:creationId xmlns:a16="http://schemas.microsoft.com/office/drawing/2014/main" id="{5F3B5E80-C66B-431F-8DCB-24B7570F4DB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722475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42AD8-4737-437C-87F2-871D747277ED}"/>
              </a:ext>
            </a:extLst>
          </p:cNvPr>
          <p:cNvSpPr>
            <a:spLocks noGrp="1"/>
          </p:cNvSpPr>
          <p:nvPr>
            <p:ph type="title"/>
          </p:nvPr>
        </p:nvSpPr>
        <p:spPr/>
        <p:txBody>
          <a:bodyPr/>
          <a:lstStyle/>
          <a:p>
            <a:r>
              <a:rPr lang="de-DE"/>
              <a:t>Eigene Posts - Potenzielle Reichweite - Export - 3 of 3</a:t>
            </a:r>
            <a:endParaRPr lang="en-US"/>
          </a:p>
        </p:txBody>
      </p:sp>
      <p:graphicFrame>
        <p:nvGraphicFramePr>
          <p:cNvPr id="5" name="Table Placeholder 4">
            <a:extLst>
              <a:ext uri="{FF2B5EF4-FFF2-40B4-BE49-F238E27FC236}">
                <a16:creationId xmlns:a16="http://schemas.microsoft.com/office/drawing/2014/main" id="{888CD506-F0CB-4A70-A8E0-83C132F73192}"/>
              </a:ext>
            </a:extLst>
          </p:cNvPr>
          <p:cNvGraphicFramePr>
            <a:graphicFrameLocks noGrp="1"/>
          </p:cNvGraphicFramePr>
          <p:nvPr>
            <p:ph type="tbl" sz="quarter" idx="13"/>
            <p:extLst>
              <p:ext uri="{D42A27DB-BD31-4B8C-83A1-F6EECF244321}">
                <p14:modId xmlns:p14="http://schemas.microsoft.com/office/powerpoint/2010/main" val="1142409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3807767"/>
                    </a:ext>
                  </a:extLst>
                </a:gridCol>
                <a:gridCol w="822960">
                  <a:extLst>
                    <a:ext uri="{9D8B030D-6E8A-4147-A177-3AD203B41FA5}">
                      <a16:colId xmlns:a16="http://schemas.microsoft.com/office/drawing/2014/main" val="2249871288"/>
                    </a:ext>
                  </a:extLst>
                </a:gridCol>
                <a:gridCol w="822960">
                  <a:extLst>
                    <a:ext uri="{9D8B030D-6E8A-4147-A177-3AD203B41FA5}">
                      <a16:colId xmlns:a16="http://schemas.microsoft.com/office/drawing/2014/main" val="890333435"/>
                    </a:ext>
                  </a:extLst>
                </a:gridCol>
                <a:gridCol w="822960">
                  <a:extLst>
                    <a:ext uri="{9D8B030D-6E8A-4147-A177-3AD203B41FA5}">
                      <a16:colId xmlns:a16="http://schemas.microsoft.com/office/drawing/2014/main" val="3152817498"/>
                    </a:ext>
                  </a:extLst>
                </a:gridCol>
                <a:gridCol w="822960">
                  <a:extLst>
                    <a:ext uri="{9D8B030D-6E8A-4147-A177-3AD203B41FA5}">
                      <a16:colId xmlns:a16="http://schemas.microsoft.com/office/drawing/2014/main" val="3172480883"/>
                    </a:ext>
                  </a:extLst>
                </a:gridCol>
                <a:gridCol w="822960">
                  <a:extLst>
                    <a:ext uri="{9D8B030D-6E8A-4147-A177-3AD203B41FA5}">
                      <a16:colId xmlns:a16="http://schemas.microsoft.com/office/drawing/2014/main" val="594111222"/>
                    </a:ext>
                  </a:extLst>
                </a:gridCol>
                <a:gridCol w="411480">
                  <a:extLst>
                    <a:ext uri="{9D8B030D-6E8A-4147-A177-3AD203B41FA5}">
                      <a16:colId xmlns:a16="http://schemas.microsoft.com/office/drawing/2014/main" val="904150961"/>
                    </a:ext>
                  </a:extLst>
                </a:gridCol>
                <a:gridCol w="822960">
                  <a:extLst>
                    <a:ext uri="{9D8B030D-6E8A-4147-A177-3AD203B41FA5}">
                      <a16:colId xmlns:a16="http://schemas.microsoft.com/office/drawing/2014/main" val="3656688833"/>
                    </a:ext>
                  </a:extLst>
                </a:gridCol>
                <a:gridCol w="822960">
                  <a:extLst>
                    <a:ext uri="{9D8B030D-6E8A-4147-A177-3AD203B41FA5}">
                      <a16:colId xmlns:a16="http://schemas.microsoft.com/office/drawing/2014/main" val="2362670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30786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6291543"/>
                  </a:ext>
                </a:extLst>
              </a:tr>
            </a:tbl>
          </a:graphicData>
        </a:graphic>
      </p:graphicFrame>
      <p:sp>
        <p:nvSpPr>
          <p:cNvPr id="4" name="Text Placeholder 3">
            <a:extLst>
              <a:ext uri="{FF2B5EF4-FFF2-40B4-BE49-F238E27FC236}">
                <a16:creationId xmlns:a16="http://schemas.microsoft.com/office/drawing/2014/main" id="{FFBF55EA-06A6-407A-B124-49C63FE2829A}"/>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598243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48A09-3419-43C3-94CD-93D5E92D9916}"/>
              </a:ext>
            </a:extLst>
          </p:cNvPr>
          <p:cNvSpPr>
            <a:spLocks noGrp="1"/>
          </p:cNvSpPr>
          <p:nvPr>
            <p:ph type="title"/>
          </p:nvPr>
        </p:nvSpPr>
        <p:spPr/>
        <p:txBody>
          <a:bodyPr/>
          <a:lstStyle/>
          <a:p>
            <a:r>
              <a:rPr lang="de-DE"/>
              <a:t>Eigene Posts - Aktive Nutzer - Export - 1 of 2</a:t>
            </a:r>
            <a:endParaRPr lang="en-US"/>
          </a:p>
        </p:txBody>
      </p:sp>
      <p:graphicFrame>
        <p:nvGraphicFramePr>
          <p:cNvPr id="5" name="Table Placeholder 4">
            <a:extLst>
              <a:ext uri="{FF2B5EF4-FFF2-40B4-BE49-F238E27FC236}">
                <a16:creationId xmlns:a16="http://schemas.microsoft.com/office/drawing/2014/main" id="{3053CC24-6C3C-49BB-8BF0-B4A8A1EB8633}"/>
              </a:ext>
            </a:extLst>
          </p:cNvPr>
          <p:cNvGraphicFramePr>
            <a:graphicFrameLocks noGrp="1"/>
          </p:cNvGraphicFramePr>
          <p:nvPr>
            <p:ph type="tbl" sz="quarter" idx="13"/>
            <p:extLst>
              <p:ext uri="{D42A27DB-BD31-4B8C-83A1-F6EECF244321}">
                <p14:modId xmlns:p14="http://schemas.microsoft.com/office/powerpoint/2010/main" val="3560524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984214415"/>
                    </a:ext>
                  </a:extLst>
                </a:gridCol>
                <a:gridCol w="822960">
                  <a:extLst>
                    <a:ext uri="{9D8B030D-6E8A-4147-A177-3AD203B41FA5}">
                      <a16:colId xmlns:a16="http://schemas.microsoft.com/office/drawing/2014/main" val="2685833971"/>
                    </a:ext>
                  </a:extLst>
                </a:gridCol>
                <a:gridCol w="822960">
                  <a:extLst>
                    <a:ext uri="{9D8B030D-6E8A-4147-A177-3AD203B41FA5}">
                      <a16:colId xmlns:a16="http://schemas.microsoft.com/office/drawing/2014/main" val="3968972621"/>
                    </a:ext>
                  </a:extLst>
                </a:gridCol>
                <a:gridCol w="822960">
                  <a:extLst>
                    <a:ext uri="{9D8B030D-6E8A-4147-A177-3AD203B41FA5}">
                      <a16:colId xmlns:a16="http://schemas.microsoft.com/office/drawing/2014/main" val="673659517"/>
                    </a:ext>
                  </a:extLst>
                </a:gridCol>
                <a:gridCol w="822960">
                  <a:extLst>
                    <a:ext uri="{9D8B030D-6E8A-4147-A177-3AD203B41FA5}">
                      <a16:colId xmlns:a16="http://schemas.microsoft.com/office/drawing/2014/main" val="1950027759"/>
                    </a:ext>
                  </a:extLst>
                </a:gridCol>
                <a:gridCol w="493776">
                  <a:extLst>
                    <a:ext uri="{9D8B030D-6E8A-4147-A177-3AD203B41FA5}">
                      <a16:colId xmlns:a16="http://schemas.microsoft.com/office/drawing/2014/main" val="879041753"/>
                    </a:ext>
                  </a:extLst>
                </a:gridCol>
                <a:gridCol w="493776">
                  <a:extLst>
                    <a:ext uri="{9D8B030D-6E8A-4147-A177-3AD203B41FA5}">
                      <a16:colId xmlns:a16="http://schemas.microsoft.com/office/drawing/2014/main" val="3489326799"/>
                    </a:ext>
                  </a:extLst>
                </a:gridCol>
                <a:gridCol w="493776">
                  <a:extLst>
                    <a:ext uri="{9D8B030D-6E8A-4147-A177-3AD203B41FA5}">
                      <a16:colId xmlns:a16="http://schemas.microsoft.com/office/drawing/2014/main" val="2808969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5183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580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4312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- 2017-10-11 14:29:00</a:t>
                      </a:r>
                      <a:r>
                        <a:rPr kumimoji="0" lang="de-DE" sz="1000" b="0" i="0" u="none" strike="noStrike" kern="1200" cap="none" spc="0" normalizeH="0" baseline="0" noProof="0">
                          <a:ln>
                            <a:noFill/>
                          </a:ln>
                          <a:solidFill>
                            <a:prstClr val="black"/>
                          </a:solidFill>
                          <a:effectLst/>
                          <a:uLnTx/>
                          <a:uFillTx/>
                          <a:latin typeface="+mn-lt"/>
                          <a:ea typeface="+mn-ea"/>
                          <a:cs typeface="+mn-cs"/>
                        </a:rPr>
                        <a:t>
Spätestens seit seiner Rolle als Starfriseur und gefeierter Big Brother Star Ingo A. ist Klaas Heufer-Umlauf endgültig im Schauspielbusiness angekommen. Sehet und staunet wie Klaas’ Verwandlung zum Blondschopf selbst Profifriseure an ihre Grenzen 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0434631"/>
                  </a:ext>
                </a:extLst>
              </a:tr>
            </a:tbl>
          </a:graphicData>
        </a:graphic>
      </p:graphicFrame>
      <p:sp>
        <p:nvSpPr>
          <p:cNvPr id="4" name="Text Placeholder 3">
            <a:extLst>
              <a:ext uri="{FF2B5EF4-FFF2-40B4-BE49-F238E27FC236}">
                <a16:creationId xmlns:a16="http://schemas.microsoft.com/office/drawing/2014/main" id="{C699326E-7E5E-48DE-A211-6436C08AB975}"/>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232876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BF556-D45C-4625-906D-063F0AFD8B4E}"/>
              </a:ext>
            </a:extLst>
          </p:cNvPr>
          <p:cNvSpPr>
            <a:spLocks noGrp="1"/>
          </p:cNvSpPr>
          <p:nvPr>
            <p:ph type="title"/>
          </p:nvPr>
        </p:nvSpPr>
        <p:spPr/>
        <p:txBody>
          <a:bodyPr/>
          <a:lstStyle/>
          <a:p>
            <a:r>
              <a:rPr lang="de-DE"/>
              <a:t>Eigene Posts - Aktive Nutzer - Export - 2 of 2</a:t>
            </a:r>
            <a:endParaRPr lang="en-US"/>
          </a:p>
        </p:txBody>
      </p:sp>
      <p:graphicFrame>
        <p:nvGraphicFramePr>
          <p:cNvPr id="5" name="Table Placeholder 4">
            <a:extLst>
              <a:ext uri="{FF2B5EF4-FFF2-40B4-BE49-F238E27FC236}">
                <a16:creationId xmlns:a16="http://schemas.microsoft.com/office/drawing/2014/main" id="{7F23555A-6626-41B6-9FBB-B20F940E4A6B}"/>
              </a:ext>
            </a:extLst>
          </p:cNvPr>
          <p:cNvGraphicFramePr>
            <a:graphicFrameLocks noGrp="1"/>
          </p:cNvGraphicFramePr>
          <p:nvPr>
            <p:ph type="tbl" sz="quarter" idx="13"/>
            <p:extLst>
              <p:ext uri="{D42A27DB-BD31-4B8C-83A1-F6EECF244321}">
                <p14:modId xmlns:p14="http://schemas.microsoft.com/office/powerpoint/2010/main" val="3477115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758667007"/>
                    </a:ext>
                  </a:extLst>
                </a:gridCol>
                <a:gridCol w="822960">
                  <a:extLst>
                    <a:ext uri="{9D8B030D-6E8A-4147-A177-3AD203B41FA5}">
                      <a16:colId xmlns:a16="http://schemas.microsoft.com/office/drawing/2014/main" val="990328361"/>
                    </a:ext>
                  </a:extLst>
                </a:gridCol>
                <a:gridCol w="822960">
                  <a:extLst>
                    <a:ext uri="{9D8B030D-6E8A-4147-A177-3AD203B41FA5}">
                      <a16:colId xmlns:a16="http://schemas.microsoft.com/office/drawing/2014/main" val="3759447707"/>
                    </a:ext>
                  </a:extLst>
                </a:gridCol>
                <a:gridCol w="822960">
                  <a:extLst>
                    <a:ext uri="{9D8B030D-6E8A-4147-A177-3AD203B41FA5}">
                      <a16:colId xmlns:a16="http://schemas.microsoft.com/office/drawing/2014/main" val="3771315432"/>
                    </a:ext>
                  </a:extLst>
                </a:gridCol>
                <a:gridCol w="822960">
                  <a:extLst>
                    <a:ext uri="{9D8B030D-6E8A-4147-A177-3AD203B41FA5}">
                      <a16:colId xmlns:a16="http://schemas.microsoft.com/office/drawing/2014/main" val="2391053807"/>
                    </a:ext>
                  </a:extLst>
                </a:gridCol>
                <a:gridCol w="493776">
                  <a:extLst>
                    <a:ext uri="{9D8B030D-6E8A-4147-A177-3AD203B41FA5}">
                      <a16:colId xmlns:a16="http://schemas.microsoft.com/office/drawing/2014/main" val="3746839710"/>
                    </a:ext>
                  </a:extLst>
                </a:gridCol>
                <a:gridCol w="493776">
                  <a:extLst>
                    <a:ext uri="{9D8B030D-6E8A-4147-A177-3AD203B41FA5}">
                      <a16:colId xmlns:a16="http://schemas.microsoft.com/office/drawing/2014/main" val="3555017808"/>
                    </a:ext>
                  </a:extLst>
                </a:gridCol>
                <a:gridCol w="493776">
                  <a:extLst>
                    <a:ext uri="{9D8B030D-6E8A-4147-A177-3AD203B41FA5}">
                      <a16:colId xmlns:a16="http://schemas.microsoft.com/office/drawing/2014/main" val="751135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98172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4436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- 2017-12-28 15:04:00</a:t>
                      </a:r>
                      <a:r>
                        <a:rPr kumimoji="0" lang="de-DE" sz="1000" b="0" i="0" u="none" strike="noStrike" kern="1200" cap="none" spc="0" normalizeH="0" baseline="0" noProof="0">
                          <a:ln>
                            <a:noFill/>
                          </a:ln>
                          <a:solidFill>
                            <a:prstClr val="black"/>
                          </a:solidFill>
                          <a:effectLst/>
                          <a:uLnTx/>
                          <a:uFillTx/>
                          <a:latin typeface="+mn-lt"/>
                          <a:ea typeface="+mn-ea"/>
                          <a:cs typeface="+mn-cs"/>
                        </a:rPr>
                        <a:t>
Ingo, bitte hör auf den Herrn Brehme, er ist ein Mann von Welt und Schnitterfahrung. Wie das "Hair &amp; Care" jetzt unter der Leitung von Container Ingo läuft könnt ihr in den drei neuen Folgen von "Jennifer - Sehnsucht nach was Besseres" sehen. Am 2. und 4. Januar 2018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85453167"/>
                  </a:ext>
                </a:extLst>
              </a:tr>
            </a:tbl>
          </a:graphicData>
        </a:graphic>
      </p:graphicFrame>
      <p:sp>
        <p:nvSpPr>
          <p:cNvPr id="4" name="Text Placeholder 3">
            <a:extLst>
              <a:ext uri="{FF2B5EF4-FFF2-40B4-BE49-F238E27FC236}">
                <a16:creationId xmlns:a16="http://schemas.microsoft.com/office/drawing/2014/main" id="{0ADA277C-EB25-425A-8FFA-B34287C1BB63}"/>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445625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41B36-1BF1-45F7-AB53-3F7C82789EB0}"/>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5DB2A58B-FC8F-498D-89E0-60DE6DCC15CF}"/>
              </a:ext>
            </a:extLst>
          </p:cNvPr>
          <p:cNvGraphicFramePr>
            <a:graphicFrameLocks noGrp="1"/>
          </p:cNvGraphicFramePr>
          <p:nvPr>
            <p:ph type="tbl" sz="quarter" idx="13"/>
            <p:extLst>
              <p:ext uri="{D42A27DB-BD31-4B8C-83A1-F6EECF244321}">
                <p14:modId xmlns:p14="http://schemas.microsoft.com/office/powerpoint/2010/main" val="367216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17770912"/>
                    </a:ext>
                  </a:extLst>
                </a:gridCol>
                <a:gridCol w="822960">
                  <a:extLst>
                    <a:ext uri="{9D8B030D-6E8A-4147-A177-3AD203B41FA5}">
                      <a16:colId xmlns:a16="http://schemas.microsoft.com/office/drawing/2014/main" val="3010972387"/>
                    </a:ext>
                  </a:extLst>
                </a:gridCol>
                <a:gridCol w="822960">
                  <a:extLst>
                    <a:ext uri="{9D8B030D-6E8A-4147-A177-3AD203B41FA5}">
                      <a16:colId xmlns:a16="http://schemas.microsoft.com/office/drawing/2014/main" val="2653978024"/>
                    </a:ext>
                  </a:extLst>
                </a:gridCol>
                <a:gridCol w="822960">
                  <a:extLst>
                    <a:ext uri="{9D8B030D-6E8A-4147-A177-3AD203B41FA5}">
                      <a16:colId xmlns:a16="http://schemas.microsoft.com/office/drawing/2014/main" val="658198309"/>
                    </a:ext>
                  </a:extLst>
                </a:gridCol>
                <a:gridCol w="822960">
                  <a:extLst>
                    <a:ext uri="{9D8B030D-6E8A-4147-A177-3AD203B41FA5}">
                      <a16:colId xmlns:a16="http://schemas.microsoft.com/office/drawing/2014/main" val="855880461"/>
                    </a:ext>
                  </a:extLst>
                </a:gridCol>
                <a:gridCol w="822960">
                  <a:extLst>
                    <a:ext uri="{9D8B030D-6E8A-4147-A177-3AD203B41FA5}">
                      <a16:colId xmlns:a16="http://schemas.microsoft.com/office/drawing/2014/main" val="928976216"/>
                    </a:ext>
                  </a:extLst>
                </a:gridCol>
                <a:gridCol w="822960">
                  <a:extLst>
                    <a:ext uri="{9D8B030D-6E8A-4147-A177-3AD203B41FA5}">
                      <a16:colId xmlns:a16="http://schemas.microsoft.com/office/drawing/2014/main" val="1339568075"/>
                    </a:ext>
                  </a:extLst>
                </a:gridCol>
                <a:gridCol w="822960">
                  <a:extLst>
                    <a:ext uri="{9D8B030D-6E8A-4147-A177-3AD203B41FA5}">
                      <a16:colId xmlns:a16="http://schemas.microsoft.com/office/drawing/2014/main" val="837366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5291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- 2017-11-24 14:13:01</a:t>
                      </a:r>
                      <a:r>
                        <a:rPr kumimoji="0" lang="de-DE" sz="1000" b="0" i="0" u="none" strike="noStrike" kern="1200" cap="none" spc="0" normalizeH="0" baseline="0" noProof="0">
                          <a:ln>
                            <a:noFill/>
                          </a:ln>
                          <a:solidFill>
                            <a:prstClr val="black"/>
                          </a:solidFill>
                          <a:effectLst/>
                          <a:uLnTx/>
                          <a:uFillTx/>
                          <a:latin typeface="+mn-lt"/>
                          <a:ea typeface="+mn-ea"/>
                          <a:cs typeface="+mn-cs"/>
                        </a:rPr>
                        <a:t>
Lange habt ihr drauf gewartet und wir freuen uns total, dass ihr wieder eingeschaltet habt! Denn heute gibt es den mega riesigen zweiten Teil der Social Media-Kampagne "BeautyBeauty" mit Ingo A. und Jennifer. Like 4 like!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529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- 2017-12-13 11:23:18</a:t>
                      </a:r>
                      <a:r>
                        <a:rPr kumimoji="0" lang="de-DE" sz="1000" b="0" i="0" u="none" strike="noStrike" kern="1200" cap="none" spc="0" normalizeH="0" baseline="0" noProof="0">
                          <a:ln>
                            <a:noFill/>
                          </a:ln>
                          <a:solidFill>
                            <a:prstClr val="black"/>
                          </a:solidFill>
                          <a:effectLst/>
                          <a:uLnTx/>
                          <a:uFillTx/>
                          <a:latin typeface="+mn-lt"/>
                          <a:ea typeface="+mn-ea"/>
                          <a:cs typeface="+mn-cs"/>
                        </a:rPr>
                        <a:t>
In Neu Wulmstorf Downtown ist ausnahmsweise noch mehr los als sonst, denn es hat sich rumgesprochen: Das Jennifer-Team ist in der Stadt! Was Dessous mit einem Trauerspiel zu tun haben, kann man in den drei neuen Folgen von "Jennifer - Sehnsucht nach was Besseres" am 2. und 4. Januar um 22:30 Uhr im NDR Fernsehen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3210626"/>
                  </a:ext>
                </a:extLst>
              </a:tr>
            </a:tbl>
          </a:graphicData>
        </a:graphic>
      </p:graphicFrame>
      <p:sp>
        <p:nvSpPr>
          <p:cNvPr id="4" name="Text Placeholder 3">
            <a:extLst>
              <a:ext uri="{FF2B5EF4-FFF2-40B4-BE49-F238E27FC236}">
                <a16:creationId xmlns:a16="http://schemas.microsoft.com/office/drawing/2014/main" id="{7623B626-977A-4331-846C-78CD998A6002}"/>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19371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E0978-0F94-4BF1-98D3-8B1B8292B699}"/>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BC2FB284-42F8-45F4-BD3F-3CC3EAA9E208}"/>
              </a:ext>
            </a:extLst>
          </p:cNvPr>
          <p:cNvGraphicFramePr>
            <a:graphicFrameLocks noGrp="1"/>
          </p:cNvGraphicFramePr>
          <p:nvPr>
            <p:ph type="tbl" sz="quarter" idx="13"/>
            <p:extLst>
              <p:ext uri="{D42A27DB-BD31-4B8C-83A1-F6EECF244321}">
                <p14:modId xmlns:p14="http://schemas.microsoft.com/office/powerpoint/2010/main" val="3908873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9830436"/>
                    </a:ext>
                  </a:extLst>
                </a:gridCol>
                <a:gridCol w="822960">
                  <a:extLst>
                    <a:ext uri="{9D8B030D-6E8A-4147-A177-3AD203B41FA5}">
                      <a16:colId xmlns:a16="http://schemas.microsoft.com/office/drawing/2014/main" val="4209751483"/>
                    </a:ext>
                  </a:extLst>
                </a:gridCol>
                <a:gridCol w="822960">
                  <a:extLst>
                    <a:ext uri="{9D8B030D-6E8A-4147-A177-3AD203B41FA5}">
                      <a16:colId xmlns:a16="http://schemas.microsoft.com/office/drawing/2014/main" val="1873545178"/>
                    </a:ext>
                  </a:extLst>
                </a:gridCol>
                <a:gridCol w="822960">
                  <a:extLst>
                    <a:ext uri="{9D8B030D-6E8A-4147-A177-3AD203B41FA5}">
                      <a16:colId xmlns:a16="http://schemas.microsoft.com/office/drawing/2014/main" val="3958793431"/>
                    </a:ext>
                  </a:extLst>
                </a:gridCol>
                <a:gridCol w="822960">
                  <a:extLst>
                    <a:ext uri="{9D8B030D-6E8A-4147-A177-3AD203B41FA5}">
                      <a16:colId xmlns:a16="http://schemas.microsoft.com/office/drawing/2014/main" val="3480530445"/>
                    </a:ext>
                  </a:extLst>
                </a:gridCol>
                <a:gridCol w="822960">
                  <a:extLst>
                    <a:ext uri="{9D8B030D-6E8A-4147-A177-3AD203B41FA5}">
                      <a16:colId xmlns:a16="http://schemas.microsoft.com/office/drawing/2014/main" val="1891051143"/>
                    </a:ext>
                  </a:extLst>
                </a:gridCol>
                <a:gridCol w="822960">
                  <a:extLst>
                    <a:ext uri="{9D8B030D-6E8A-4147-A177-3AD203B41FA5}">
                      <a16:colId xmlns:a16="http://schemas.microsoft.com/office/drawing/2014/main" val="120815966"/>
                    </a:ext>
                  </a:extLst>
                </a:gridCol>
                <a:gridCol w="822960">
                  <a:extLst>
                    <a:ext uri="{9D8B030D-6E8A-4147-A177-3AD203B41FA5}">
                      <a16:colId xmlns:a16="http://schemas.microsoft.com/office/drawing/2014/main" val="205640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0203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- 2017-09-26 12:12:00</a:t>
                      </a:r>
                      <a:r>
                        <a:rPr kumimoji="0" lang="de-DE" sz="1000" b="0" i="0" u="none" strike="noStrike" kern="1200" cap="none" spc="0" normalizeH="0" baseline="0" noProof="0">
                          <a:ln>
                            <a:noFill/>
                          </a:ln>
                          <a:solidFill>
                            <a:prstClr val="black"/>
                          </a:solidFill>
                          <a:effectLst/>
                          <a:uLnTx/>
                          <a:uFillTx/>
                          <a:latin typeface="+mn-lt"/>
                          <a:ea typeface="+mn-ea"/>
                          <a:cs typeface="+mn-cs"/>
                        </a:rPr>
                        <a:t>
Lange Drehtage? Die Frisur hält. Wir nehmen euch mit ins Hinterstübchen des Friseursalons "Hair &amp; Care" und präsentieren ab jetzt am laufenden (Haar)Band Schnappschüsse aus unserem „Jennifer“-Fotoalbum.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117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- 2017-12-10 10:21:58</a:t>
                      </a:r>
                      <a:r>
                        <a:rPr kumimoji="0" lang="de-DE" sz="1000" b="0" i="0" u="none" strike="noStrike" kern="1200" cap="none" spc="0" normalizeH="0" baseline="0" noProof="0">
                          <a:ln>
                            <a:noFill/>
                          </a:ln>
                          <a:solidFill>
                            <a:prstClr val="black"/>
                          </a:solidFill>
                          <a:effectLst/>
                          <a:uLnTx/>
                          <a:uFillTx/>
                          <a:latin typeface="+mn-lt"/>
                          <a:ea typeface="+mn-ea"/>
                          <a:cs typeface="+mn-cs"/>
                        </a:rPr>
                        <a:t>
Um Ruhm und (T)adel zu erreichen, muss man auch mal über Leichen gehen, weiß Klaas, und macht den Friedhof auch tagsüber zu einem gruseligen Ort für aufdringliche Bewerbungsgespräche. Ob es tatsächlich geklappt hat und mit welchem perfiden Plan er die Hauptrolle ergattern konnte, sieht man am 2. und 4.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5615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- 2018-01-03 10:48:53</a:t>
                      </a:r>
                      <a:r>
                        <a:rPr kumimoji="0" lang="de-DE" sz="1000" b="0" i="0" u="none" strike="noStrike" kern="1200" cap="none" spc="0" normalizeH="0" baseline="0" noProof="0">
                          <a:ln>
                            <a:noFill/>
                          </a:ln>
                          <a:solidFill>
                            <a:prstClr val="black"/>
                          </a:solidFill>
                          <a:effectLst/>
                          <a:uLnTx/>
                          <a:uFillTx/>
                          <a:latin typeface="+mn-lt"/>
                          <a:ea typeface="+mn-ea"/>
                          <a:cs typeface="+mn-cs"/>
                        </a:rPr>
                        <a:t>
Kannste mal 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9436912"/>
                  </a:ext>
                </a:extLst>
              </a:tr>
            </a:tbl>
          </a:graphicData>
        </a:graphic>
      </p:graphicFrame>
      <p:sp>
        <p:nvSpPr>
          <p:cNvPr id="4" name="Text Placeholder 3">
            <a:extLst>
              <a:ext uri="{FF2B5EF4-FFF2-40B4-BE49-F238E27FC236}">
                <a16:creationId xmlns:a16="http://schemas.microsoft.com/office/drawing/2014/main" id="{760C6272-B5E6-409B-915A-C1AD75558C7D}"/>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431000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19A19-8DF5-40DE-A58A-2B623C2147FD}"/>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49D5D2D3-DF74-4717-8B2C-14A39715D4E0}"/>
              </a:ext>
            </a:extLst>
          </p:cNvPr>
          <p:cNvGraphicFramePr>
            <a:graphicFrameLocks noGrp="1"/>
          </p:cNvGraphicFramePr>
          <p:nvPr>
            <p:ph type="tbl" sz="quarter" idx="13"/>
            <p:extLst>
              <p:ext uri="{D42A27DB-BD31-4B8C-83A1-F6EECF244321}">
                <p14:modId xmlns:p14="http://schemas.microsoft.com/office/powerpoint/2010/main" val="642520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1898627"/>
                    </a:ext>
                  </a:extLst>
                </a:gridCol>
                <a:gridCol w="822960">
                  <a:extLst>
                    <a:ext uri="{9D8B030D-6E8A-4147-A177-3AD203B41FA5}">
                      <a16:colId xmlns:a16="http://schemas.microsoft.com/office/drawing/2014/main" val="327180412"/>
                    </a:ext>
                  </a:extLst>
                </a:gridCol>
                <a:gridCol w="822960">
                  <a:extLst>
                    <a:ext uri="{9D8B030D-6E8A-4147-A177-3AD203B41FA5}">
                      <a16:colId xmlns:a16="http://schemas.microsoft.com/office/drawing/2014/main" val="1905905047"/>
                    </a:ext>
                  </a:extLst>
                </a:gridCol>
                <a:gridCol w="822960">
                  <a:extLst>
                    <a:ext uri="{9D8B030D-6E8A-4147-A177-3AD203B41FA5}">
                      <a16:colId xmlns:a16="http://schemas.microsoft.com/office/drawing/2014/main" val="4147063978"/>
                    </a:ext>
                  </a:extLst>
                </a:gridCol>
                <a:gridCol w="822960">
                  <a:extLst>
                    <a:ext uri="{9D8B030D-6E8A-4147-A177-3AD203B41FA5}">
                      <a16:colId xmlns:a16="http://schemas.microsoft.com/office/drawing/2014/main" val="4286149492"/>
                    </a:ext>
                  </a:extLst>
                </a:gridCol>
                <a:gridCol w="822960">
                  <a:extLst>
                    <a:ext uri="{9D8B030D-6E8A-4147-A177-3AD203B41FA5}">
                      <a16:colId xmlns:a16="http://schemas.microsoft.com/office/drawing/2014/main" val="2601983859"/>
                    </a:ext>
                  </a:extLst>
                </a:gridCol>
                <a:gridCol w="822960">
                  <a:extLst>
                    <a:ext uri="{9D8B030D-6E8A-4147-A177-3AD203B41FA5}">
                      <a16:colId xmlns:a16="http://schemas.microsoft.com/office/drawing/2014/main" val="3839977865"/>
                    </a:ext>
                  </a:extLst>
                </a:gridCol>
                <a:gridCol w="822960">
                  <a:extLst>
                    <a:ext uri="{9D8B030D-6E8A-4147-A177-3AD203B41FA5}">
                      <a16:colId xmlns:a16="http://schemas.microsoft.com/office/drawing/2014/main" val="1732133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2346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652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- 2017-12-31 13:02:00</a:t>
                      </a:r>
                      <a:r>
                        <a:rPr kumimoji="0" lang="de-DE" sz="1000" b="0" i="0" u="none" strike="noStrike" kern="1200" cap="none" spc="0" normalizeH="0" baseline="0" noProof="0">
                          <a:ln>
                            <a:noFill/>
                          </a:ln>
                          <a:solidFill>
                            <a:prstClr val="black"/>
                          </a:solidFill>
                          <a:effectLst/>
                          <a:uLnTx/>
                          <a:uFillTx/>
                          <a:latin typeface="+mn-lt"/>
                          <a:ea typeface="+mn-ea"/>
                          <a:cs typeface="+mn-cs"/>
                        </a:rPr>
                        <a:t>
Rutscht gut rüber ins Jahr 2018, denn in zwei Tagen ist es soweit! Die zauberhafte Katrin Ingendoh Schauspielerin und dieser Klaus Heufer-Umlauf liefern sich das schönste Liebes-Duell des Jahres. Oder so. Seht am Besten selbst und begleitet Jennifer auf ihrer Suche nach was Besseres. Ab 2. Januar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076944"/>
                  </a:ext>
                </a:extLst>
              </a:tr>
            </a:tbl>
          </a:graphicData>
        </a:graphic>
      </p:graphicFrame>
      <p:sp>
        <p:nvSpPr>
          <p:cNvPr id="4" name="Text Placeholder 3">
            <a:extLst>
              <a:ext uri="{FF2B5EF4-FFF2-40B4-BE49-F238E27FC236}">
                <a16:creationId xmlns:a16="http://schemas.microsoft.com/office/drawing/2014/main" id="{2CC1E051-1631-439D-B1EE-4F9F221BEEC1}"/>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25632037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FBC0A-83B1-43E5-9643-FCAC3FEB599E}"/>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4D1F4168-EA8A-4ADA-89B6-D8A772819244}"/>
              </a:ext>
            </a:extLst>
          </p:cNvPr>
          <p:cNvGraphicFramePr>
            <a:graphicFrameLocks noGrp="1"/>
          </p:cNvGraphicFramePr>
          <p:nvPr>
            <p:ph type="tbl" sz="quarter" idx="13"/>
            <p:extLst>
              <p:ext uri="{D42A27DB-BD31-4B8C-83A1-F6EECF244321}">
                <p14:modId xmlns:p14="http://schemas.microsoft.com/office/powerpoint/2010/main" val="1954790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99265930"/>
                    </a:ext>
                  </a:extLst>
                </a:gridCol>
                <a:gridCol w="822960">
                  <a:extLst>
                    <a:ext uri="{9D8B030D-6E8A-4147-A177-3AD203B41FA5}">
                      <a16:colId xmlns:a16="http://schemas.microsoft.com/office/drawing/2014/main" val="483203636"/>
                    </a:ext>
                  </a:extLst>
                </a:gridCol>
                <a:gridCol w="822960">
                  <a:extLst>
                    <a:ext uri="{9D8B030D-6E8A-4147-A177-3AD203B41FA5}">
                      <a16:colId xmlns:a16="http://schemas.microsoft.com/office/drawing/2014/main" val="1593355178"/>
                    </a:ext>
                  </a:extLst>
                </a:gridCol>
                <a:gridCol w="822960">
                  <a:extLst>
                    <a:ext uri="{9D8B030D-6E8A-4147-A177-3AD203B41FA5}">
                      <a16:colId xmlns:a16="http://schemas.microsoft.com/office/drawing/2014/main" val="2671979889"/>
                    </a:ext>
                  </a:extLst>
                </a:gridCol>
                <a:gridCol w="822960">
                  <a:extLst>
                    <a:ext uri="{9D8B030D-6E8A-4147-A177-3AD203B41FA5}">
                      <a16:colId xmlns:a16="http://schemas.microsoft.com/office/drawing/2014/main" val="3762567327"/>
                    </a:ext>
                  </a:extLst>
                </a:gridCol>
                <a:gridCol w="822960">
                  <a:extLst>
                    <a:ext uri="{9D8B030D-6E8A-4147-A177-3AD203B41FA5}">
                      <a16:colId xmlns:a16="http://schemas.microsoft.com/office/drawing/2014/main" val="2368893395"/>
                    </a:ext>
                  </a:extLst>
                </a:gridCol>
                <a:gridCol w="822960">
                  <a:extLst>
                    <a:ext uri="{9D8B030D-6E8A-4147-A177-3AD203B41FA5}">
                      <a16:colId xmlns:a16="http://schemas.microsoft.com/office/drawing/2014/main" val="4084494568"/>
                    </a:ext>
                  </a:extLst>
                </a:gridCol>
                <a:gridCol w="822960">
                  <a:extLst>
                    <a:ext uri="{9D8B030D-6E8A-4147-A177-3AD203B41FA5}">
                      <a16:colId xmlns:a16="http://schemas.microsoft.com/office/drawing/2014/main" val="3666882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321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- 2017-12-15 15:18:17</a:t>
                      </a:r>
                      <a:r>
                        <a:rPr kumimoji="0" lang="de-DE" sz="1000" b="0" i="0" u="none" strike="noStrike" kern="1200" cap="none" spc="0" normalizeH="0" baseline="0" noProof="0">
                          <a:ln>
                            <a:noFill/>
                          </a:ln>
                          <a:solidFill>
                            <a:prstClr val="black"/>
                          </a:solidFill>
                          <a:effectLst/>
                          <a:uLnTx/>
                          <a:uFillTx/>
                          <a:latin typeface="+mn-lt"/>
                          <a:ea typeface="+mn-ea"/>
                          <a:cs typeface="+mn-cs"/>
                        </a:rPr>
                        <a:t>
Kein Drehtag ohne 1000,7 schräge Ausnahmesituationen! Trotzdem kann das hochroutinierte Team selbstverständlich nicht nur einen kühlen Kopf sondern auch den gesamten Text behalten. Drei brandneue Folgen von "Jennifer - Sehnsucht nach was Besseres" laufen am 2. und 4. Januar um 22:30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75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- 2017-12-20 10:25:43</a:t>
                      </a:r>
                      <a:r>
                        <a:rPr kumimoji="0" lang="de-DE" sz="1000" b="0" i="0" u="none" strike="noStrike" kern="1200" cap="none" spc="0" normalizeH="0" baseline="0" noProof="0">
                          <a:ln>
                            <a:noFill/>
                          </a:ln>
                          <a:solidFill>
                            <a:prstClr val="black"/>
                          </a:solidFill>
                          <a:effectLst/>
                          <a:uLnTx/>
                          <a:uFillTx/>
                          <a:latin typeface="+mn-lt"/>
                          <a:ea typeface="+mn-ea"/>
                          <a:cs typeface="+mn-cs"/>
                        </a:rPr>
                        <a:t>
Bevor am 2. und 4. Januar 2018 drei neue Folgen laufen, zeigen wir nochmal wie alles begann! Die erste Staffel von "Jennifer - Sehnsucht nach was Besseres" mit der gleichnamigen und bezaubernden Katrin Ingendoh Schauspielerin. Heute ab 23:15 Uhr im NDR Fernsehen und online: http://www.ndr.de/fernsehen/sendungen/jennifer/index.html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3774367"/>
                  </a:ext>
                </a:extLst>
              </a:tr>
            </a:tbl>
          </a:graphicData>
        </a:graphic>
      </p:graphicFrame>
      <p:sp>
        <p:nvSpPr>
          <p:cNvPr id="4" name="Text Placeholder 3">
            <a:extLst>
              <a:ext uri="{FF2B5EF4-FFF2-40B4-BE49-F238E27FC236}">
                <a16:creationId xmlns:a16="http://schemas.microsoft.com/office/drawing/2014/main" id="{C12B1E49-40E8-4A52-A016-BA649846C6D9}"/>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1048309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7DA0D-31C9-4E5C-A34C-076BB02A4338}"/>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C3F3E11B-8DB1-45D6-9350-590429463339}"/>
              </a:ext>
            </a:extLst>
          </p:cNvPr>
          <p:cNvGraphicFramePr>
            <a:graphicFrameLocks noGrp="1"/>
          </p:cNvGraphicFramePr>
          <p:nvPr>
            <p:ph type="tbl" sz="quarter" idx="13"/>
            <p:extLst>
              <p:ext uri="{D42A27DB-BD31-4B8C-83A1-F6EECF244321}">
                <p14:modId xmlns:p14="http://schemas.microsoft.com/office/powerpoint/2010/main" val="1613548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55058492"/>
                    </a:ext>
                  </a:extLst>
                </a:gridCol>
                <a:gridCol w="822960">
                  <a:extLst>
                    <a:ext uri="{9D8B030D-6E8A-4147-A177-3AD203B41FA5}">
                      <a16:colId xmlns:a16="http://schemas.microsoft.com/office/drawing/2014/main" val="299002318"/>
                    </a:ext>
                  </a:extLst>
                </a:gridCol>
                <a:gridCol w="822960">
                  <a:extLst>
                    <a:ext uri="{9D8B030D-6E8A-4147-A177-3AD203B41FA5}">
                      <a16:colId xmlns:a16="http://schemas.microsoft.com/office/drawing/2014/main" val="3739783045"/>
                    </a:ext>
                  </a:extLst>
                </a:gridCol>
                <a:gridCol w="822960">
                  <a:extLst>
                    <a:ext uri="{9D8B030D-6E8A-4147-A177-3AD203B41FA5}">
                      <a16:colId xmlns:a16="http://schemas.microsoft.com/office/drawing/2014/main" val="620972692"/>
                    </a:ext>
                  </a:extLst>
                </a:gridCol>
                <a:gridCol w="822960">
                  <a:extLst>
                    <a:ext uri="{9D8B030D-6E8A-4147-A177-3AD203B41FA5}">
                      <a16:colId xmlns:a16="http://schemas.microsoft.com/office/drawing/2014/main" val="2551850030"/>
                    </a:ext>
                  </a:extLst>
                </a:gridCol>
                <a:gridCol w="822960">
                  <a:extLst>
                    <a:ext uri="{9D8B030D-6E8A-4147-A177-3AD203B41FA5}">
                      <a16:colId xmlns:a16="http://schemas.microsoft.com/office/drawing/2014/main" val="2244199050"/>
                    </a:ext>
                  </a:extLst>
                </a:gridCol>
                <a:gridCol w="822960">
                  <a:extLst>
                    <a:ext uri="{9D8B030D-6E8A-4147-A177-3AD203B41FA5}">
                      <a16:colId xmlns:a16="http://schemas.microsoft.com/office/drawing/2014/main" val="134167188"/>
                    </a:ext>
                  </a:extLst>
                </a:gridCol>
                <a:gridCol w="822960">
                  <a:extLst>
                    <a:ext uri="{9D8B030D-6E8A-4147-A177-3AD203B41FA5}">
                      <a16:colId xmlns:a16="http://schemas.microsoft.com/office/drawing/2014/main" val="2104134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82361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6136141"/>
                  </a:ext>
                </a:extLst>
              </a:tr>
            </a:tbl>
          </a:graphicData>
        </a:graphic>
      </p:graphicFrame>
      <p:sp>
        <p:nvSpPr>
          <p:cNvPr id="4" name="Text Placeholder 3">
            <a:extLst>
              <a:ext uri="{FF2B5EF4-FFF2-40B4-BE49-F238E27FC236}">
                <a16:creationId xmlns:a16="http://schemas.microsoft.com/office/drawing/2014/main" id="{B99CA01C-CFD9-4A42-A8F9-3BEC2F953D78}"/>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3578928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839D4-62D3-4DC3-888F-227459D48C4B}"/>
              </a:ext>
            </a:extLst>
          </p:cNvPr>
          <p:cNvSpPr>
            <a:spLocks noGrp="1"/>
          </p:cNvSpPr>
          <p:nvPr>
            <p:ph type="title"/>
          </p:nvPr>
        </p:nvSpPr>
        <p:spPr/>
        <p:txBody>
          <a:bodyPr/>
          <a:lstStyle/>
          <a:p>
            <a:r>
              <a:rPr lang="en-US"/>
              <a:t>Eigene Post - Summe Interaktionen - 1 of 2</a:t>
            </a:r>
          </a:p>
        </p:txBody>
      </p:sp>
      <p:graphicFrame>
        <p:nvGraphicFramePr>
          <p:cNvPr id="5" name="Table Placeholder 4">
            <a:extLst>
              <a:ext uri="{FF2B5EF4-FFF2-40B4-BE49-F238E27FC236}">
                <a16:creationId xmlns:a16="http://schemas.microsoft.com/office/drawing/2014/main" id="{71E39FCB-50EF-4B19-8EB3-97243EDE499F}"/>
              </a:ext>
            </a:extLst>
          </p:cNvPr>
          <p:cNvGraphicFramePr>
            <a:graphicFrameLocks noGrp="1"/>
          </p:cNvGraphicFramePr>
          <p:nvPr>
            <p:ph type="tbl" sz="quarter" idx="13"/>
            <p:extLst>
              <p:ext uri="{D42A27DB-BD31-4B8C-83A1-F6EECF244321}">
                <p14:modId xmlns:p14="http://schemas.microsoft.com/office/powerpoint/2010/main" val="4280738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2719616"/>
                    </a:ext>
                  </a:extLst>
                </a:gridCol>
                <a:gridCol w="822960">
                  <a:extLst>
                    <a:ext uri="{9D8B030D-6E8A-4147-A177-3AD203B41FA5}">
                      <a16:colId xmlns:a16="http://schemas.microsoft.com/office/drawing/2014/main" val="2321433703"/>
                    </a:ext>
                  </a:extLst>
                </a:gridCol>
                <a:gridCol w="822960">
                  <a:extLst>
                    <a:ext uri="{9D8B030D-6E8A-4147-A177-3AD203B41FA5}">
                      <a16:colId xmlns:a16="http://schemas.microsoft.com/office/drawing/2014/main" val="2172064160"/>
                    </a:ext>
                  </a:extLst>
                </a:gridCol>
                <a:gridCol w="822960">
                  <a:extLst>
                    <a:ext uri="{9D8B030D-6E8A-4147-A177-3AD203B41FA5}">
                      <a16:colId xmlns:a16="http://schemas.microsoft.com/office/drawing/2014/main" val="1592917505"/>
                    </a:ext>
                  </a:extLst>
                </a:gridCol>
                <a:gridCol w="822960">
                  <a:extLst>
                    <a:ext uri="{9D8B030D-6E8A-4147-A177-3AD203B41FA5}">
                      <a16:colId xmlns:a16="http://schemas.microsoft.com/office/drawing/2014/main" val="2271209218"/>
                    </a:ext>
                  </a:extLst>
                </a:gridCol>
                <a:gridCol w="822960">
                  <a:extLst>
                    <a:ext uri="{9D8B030D-6E8A-4147-A177-3AD203B41FA5}">
                      <a16:colId xmlns:a16="http://schemas.microsoft.com/office/drawing/2014/main" val="2164574159"/>
                    </a:ext>
                  </a:extLst>
                </a:gridCol>
                <a:gridCol w="822960">
                  <a:extLst>
                    <a:ext uri="{9D8B030D-6E8A-4147-A177-3AD203B41FA5}">
                      <a16:colId xmlns:a16="http://schemas.microsoft.com/office/drawing/2014/main" val="584698345"/>
                    </a:ext>
                  </a:extLst>
                </a:gridCol>
                <a:gridCol w="822960">
                  <a:extLst>
                    <a:ext uri="{9D8B030D-6E8A-4147-A177-3AD203B41FA5}">
                      <a16:colId xmlns:a16="http://schemas.microsoft.com/office/drawing/2014/main" val="436464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5316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- 2017-10-17 13:08:00</a:t>
                      </a:r>
                      <a:r>
                        <a:rPr kumimoji="0" lang="de-DE" sz="1000" b="0" i="0" u="none" strike="noStrike" kern="1200" cap="none" spc="0" normalizeH="0" baseline="0" noProof="0">
                          <a:ln>
                            <a:noFill/>
                          </a:ln>
                          <a:solidFill>
                            <a:prstClr val="black"/>
                          </a:solidFill>
                          <a:effectLst/>
                          <a:uLnTx/>
                          <a:uFillTx/>
                          <a:latin typeface="+mn-lt"/>
                          <a:ea typeface="+mn-ea"/>
                          <a:cs typeface="+mn-cs"/>
                        </a:rPr>
                        <a:t>
SAVE THE DATE! Pünktlich zum neuen Jahr startet auch die zweite Staffel von „Jennifer – Sehnsucht nach was Besseres“ und geht mit gleich drei neuen, brandheißen Folgen auf Sendung. Am 2. (Folge 4+5) und 3. Januar (Folge 6) um 22:25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9911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Jennifer - Sehnsucht nach was Besseres - 2017-12-08 10:04:07</a:t>
                      </a:r>
                      <a:r>
                        <a:rPr kumimoji="0" lang="en-US" sz="1000" b="0" i="0" u="none" strike="noStrike" kern="1200" cap="none" spc="0" normalizeH="0" baseline="0" noProof="0">
                          <a:ln>
                            <a:noFill/>
                          </a:ln>
                          <a:solidFill>
                            <a:prstClr val="black"/>
                          </a:solidFill>
                          <a:effectLst/>
                          <a:uLnTx/>
                          <a:uFillTx/>
                          <a:latin typeface="+mn-lt"/>
                          <a:ea typeface="+mn-ea"/>
                          <a:cs typeface="+mn-cs"/>
                        </a:rPr>
                        <a:t>
Container Ingo is back und hat abgeliefert! Der originale Videoclip zur Hitsingle des Big Brother-Stars "Journey to Your Heart" lässt sämtliche Fanherzen noch höher schlagen. Spread the Song!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654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- 2018-01-02 14:18:38</a:t>
                      </a:r>
                      <a:r>
                        <a:rPr kumimoji="0" lang="de-DE" sz="1000" b="0" i="0" u="none" strike="noStrike" kern="1200" cap="none" spc="0" normalizeH="0" baseline="0" noProof="0">
                          <a:ln>
                            <a:noFill/>
                          </a:ln>
                          <a:solidFill>
                            <a:prstClr val="black"/>
                          </a:solidFill>
                          <a:effectLst/>
                          <a:uLnTx/>
                          <a:uFillTx/>
                          <a:latin typeface="+mn-lt"/>
                          <a:ea typeface="+mn-ea"/>
                          <a:cs typeface="+mn-cs"/>
                        </a:rPr>
                        <a:t>
Exakt heute geht das los! Zwei brandneue, frisch "geschnittene" Folgen "Jennifer - Sehnsucht nach was Besseres" stehen vor der Tür! Um 22:30 Uhr NDR Fernsehen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80302403"/>
                  </a:ext>
                </a:extLst>
              </a:tr>
            </a:tbl>
          </a:graphicData>
        </a:graphic>
      </p:graphicFrame>
      <p:sp>
        <p:nvSpPr>
          <p:cNvPr id="4" name="Text Placeholder 3">
            <a:extLst>
              <a:ext uri="{FF2B5EF4-FFF2-40B4-BE49-F238E27FC236}">
                <a16:creationId xmlns:a16="http://schemas.microsoft.com/office/drawing/2014/main" id="{375EB87D-4B84-4841-804E-E996031A747A}"/>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2394729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8929E-341D-4A6F-8CAC-2B7E788E194F}"/>
              </a:ext>
            </a:extLst>
          </p:cNvPr>
          <p:cNvSpPr>
            <a:spLocks noGrp="1"/>
          </p:cNvSpPr>
          <p:nvPr>
            <p:ph type="title"/>
          </p:nvPr>
        </p:nvSpPr>
        <p:spPr/>
        <p:txBody>
          <a:bodyPr/>
          <a:lstStyle/>
          <a:p>
            <a:r>
              <a:rPr lang="en-US"/>
              <a:t>Eigene Post - Summe Interaktionen - 2 of 2</a:t>
            </a:r>
          </a:p>
        </p:txBody>
      </p:sp>
      <p:graphicFrame>
        <p:nvGraphicFramePr>
          <p:cNvPr id="5" name="Table Placeholder 4">
            <a:extLst>
              <a:ext uri="{FF2B5EF4-FFF2-40B4-BE49-F238E27FC236}">
                <a16:creationId xmlns:a16="http://schemas.microsoft.com/office/drawing/2014/main" id="{C0FCF5B9-99D2-416A-8D02-E9942A32515C}"/>
              </a:ext>
            </a:extLst>
          </p:cNvPr>
          <p:cNvGraphicFramePr>
            <a:graphicFrameLocks noGrp="1"/>
          </p:cNvGraphicFramePr>
          <p:nvPr>
            <p:ph type="tbl" sz="quarter" idx="13"/>
            <p:extLst>
              <p:ext uri="{D42A27DB-BD31-4B8C-83A1-F6EECF244321}">
                <p14:modId xmlns:p14="http://schemas.microsoft.com/office/powerpoint/2010/main" val="48180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81567185"/>
                    </a:ext>
                  </a:extLst>
                </a:gridCol>
                <a:gridCol w="822960">
                  <a:extLst>
                    <a:ext uri="{9D8B030D-6E8A-4147-A177-3AD203B41FA5}">
                      <a16:colId xmlns:a16="http://schemas.microsoft.com/office/drawing/2014/main" val="4272267481"/>
                    </a:ext>
                  </a:extLst>
                </a:gridCol>
                <a:gridCol w="822960">
                  <a:extLst>
                    <a:ext uri="{9D8B030D-6E8A-4147-A177-3AD203B41FA5}">
                      <a16:colId xmlns:a16="http://schemas.microsoft.com/office/drawing/2014/main" val="913462952"/>
                    </a:ext>
                  </a:extLst>
                </a:gridCol>
                <a:gridCol w="822960">
                  <a:extLst>
                    <a:ext uri="{9D8B030D-6E8A-4147-A177-3AD203B41FA5}">
                      <a16:colId xmlns:a16="http://schemas.microsoft.com/office/drawing/2014/main" val="3296591219"/>
                    </a:ext>
                  </a:extLst>
                </a:gridCol>
                <a:gridCol w="822960">
                  <a:extLst>
                    <a:ext uri="{9D8B030D-6E8A-4147-A177-3AD203B41FA5}">
                      <a16:colId xmlns:a16="http://schemas.microsoft.com/office/drawing/2014/main" val="2970360996"/>
                    </a:ext>
                  </a:extLst>
                </a:gridCol>
                <a:gridCol w="822960">
                  <a:extLst>
                    <a:ext uri="{9D8B030D-6E8A-4147-A177-3AD203B41FA5}">
                      <a16:colId xmlns:a16="http://schemas.microsoft.com/office/drawing/2014/main" val="16043094"/>
                    </a:ext>
                  </a:extLst>
                </a:gridCol>
                <a:gridCol w="822960">
                  <a:extLst>
                    <a:ext uri="{9D8B030D-6E8A-4147-A177-3AD203B41FA5}">
                      <a16:colId xmlns:a16="http://schemas.microsoft.com/office/drawing/2014/main" val="2817646189"/>
                    </a:ext>
                  </a:extLst>
                </a:gridCol>
                <a:gridCol w="822960">
                  <a:extLst>
                    <a:ext uri="{9D8B030D-6E8A-4147-A177-3AD203B41FA5}">
                      <a16:colId xmlns:a16="http://schemas.microsoft.com/office/drawing/2014/main" val="4028531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10694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- 2017-12-26 12:04:02</a:t>
                      </a:r>
                      <a:r>
                        <a:rPr kumimoji="0" lang="de-DE" sz="1000" b="0" i="0" u="none" strike="noStrike" kern="1200" cap="none" spc="0" normalizeH="0" baseline="0" noProof="0">
                          <a:ln>
                            <a:noFill/>
                          </a:ln>
                          <a:solidFill>
                            <a:prstClr val="black"/>
                          </a:solidFill>
                          <a:effectLst/>
                          <a:uLnTx/>
                          <a:uFillTx/>
                          <a:latin typeface="+mn-lt"/>
                          <a:ea typeface="+mn-ea"/>
                          <a:cs typeface="+mn-cs"/>
                        </a:rPr>
                        <a:t>
In genau einer Woche ist es soweit: Die neue Staffel "Jennifer - Sehnsucht nach was Besseres" legt ihren fulminanten Start mit gleich zwei neuen Folgen nacheinander hin. Erzählt es Freunden, die wen kennen, die auch wen kennen! Dienstag,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51514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Jennifer - Sehnsucht nach was Besseres - 2017-11-13 14:18:01</a:t>
                      </a:r>
                      <a:r>
                        <a:rPr kumimoji="0" lang="de-DE" sz="1000" b="0" i="0" u="none" strike="noStrike" kern="1200" cap="none" spc="0" normalizeH="0" baseline="0" noProof="0">
                          <a:ln>
                            <a:noFill/>
                          </a:ln>
                          <a:solidFill>
                            <a:prstClr val="black"/>
                          </a:solidFill>
                          <a:effectLst/>
                          <a:uLnTx/>
                          <a:uFillTx/>
                          <a:latin typeface="+mn-lt"/>
                          <a:ea typeface="+mn-ea"/>
                          <a:cs typeface="+mn-cs"/>
                        </a:rPr>
                        <a:t>
ACHTUNG, TERMINÄNDERUNG! Die zweite Staffel von „Jennifer – Sehnsucht nach was Besseres“ geht mit drei neuen, brandheißen Folgen auf Sendung. Am 2. (Folge 4+5) und 4. Januar 2018 (Folge 6 &amp; Dokumentation) um 22:30 Uhr im NDR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3728099"/>
                  </a:ext>
                </a:extLst>
              </a:tr>
            </a:tbl>
          </a:graphicData>
        </a:graphic>
      </p:graphicFrame>
      <p:sp>
        <p:nvSpPr>
          <p:cNvPr id="4" name="Text Placeholder 3">
            <a:extLst>
              <a:ext uri="{FF2B5EF4-FFF2-40B4-BE49-F238E27FC236}">
                <a16:creationId xmlns:a16="http://schemas.microsoft.com/office/drawing/2014/main" id="{BB40F414-FA85-464E-BE64-52E8CAD1DBE7}"/>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7995575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EE68-7C03-4814-BE8D-7A8E39C935CB}"/>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5BAC50DA-C279-4CDC-8C38-B3F65F0D64D8}"/>
              </a:ext>
            </a:extLst>
          </p:cNvPr>
          <p:cNvGraphicFramePr>
            <a:graphicFrameLocks noGrp="1"/>
          </p:cNvGraphicFramePr>
          <p:nvPr>
            <p:ph type="tbl" sz="quarter" idx="13"/>
            <p:extLst>
              <p:ext uri="{D42A27DB-BD31-4B8C-83A1-F6EECF244321}">
                <p14:modId xmlns:p14="http://schemas.microsoft.com/office/powerpoint/2010/main" val="2831600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56418763"/>
                    </a:ext>
                  </a:extLst>
                </a:gridCol>
                <a:gridCol w="493776">
                  <a:extLst>
                    <a:ext uri="{9D8B030D-6E8A-4147-A177-3AD203B41FA5}">
                      <a16:colId xmlns:a16="http://schemas.microsoft.com/office/drawing/2014/main" val="599890038"/>
                    </a:ext>
                  </a:extLst>
                </a:gridCol>
                <a:gridCol w="411480">
                  <a:extLst>
                    <a:ext uri="{9D8B030D-6E8A-4147-A177-3AD203B41FA5}">
                      <a16:colId xmlns:a16="http://schemas.microsoft.com/office/drawing/2014/main" val="4220485450"/>
                    </a:ext>
                  </a:extLst>
                </a:gridCol>
                <a:gridCol w="411480">
                  <a:extLst>
                    <a:ext uri="{9D8B030D-6E8A-4147-A177-3AD203B41FA5}">
                      <a16:colId xmlns:a16="http://schemas.microsoft.com/office/drawing/2014/main" val="3693099635"/>
                    </a:ext>
                  </a:extLst>
                </a:gridCol>
                <a:gridCol w="246888">
                  <a:extLst>
                    <a:ext uri="{9D8B030D-6E8A-4147-A177-3AD203B41FA5}">
                      <a16:colId xmlns:a16="http://schemas.microsoft.com/office/drawing/2014/main" val="2711798860"/>
                    </a:ext>
                  </a:extLst>
                </a:gridCol>
                <a:gridCol w="658368">
                  <a:extLst>
                    <a:ext uri="{9D8B030D-6E8A-4147-A177-3AD203B41FA5}">
                      <a16:colId xmlns:a16="http://schemas.microsoft.com/office/drawing/2014/main" val="3613631378"/>
                    </a:ext>
                  </a:extLst>
                </a:gridCol>
                <a:gridCol w="576072">
                  <a:extLst>
                    <a:ext uri="{9D8B030D-6E8A-4147-A177-3AD203B41FA5}">
                      <a16:colId xmlns:a16="http://schemas.microsoft.com/office/drawing/2014/main" val="2587037796"/>
                    </a:ext>
                  </a:extLst>
                </a:gridCol>
                <a:gridCol w="576072">
                  <a:extLst>
                    <a:ext uri="{9D8B030D-6E8A-4147-A177-3AD203B41FA5}">
                      <a16:colId xmlns:a16="http://schemas.microsoft.com/office/drawing/2014/main" val="2022194728"/>
                    </a:ext>
                  </a:extLst>
                </a:gridCol>
                <a:gridCol w="411480">
                  <a:extLst>
                    <a:ext uri="{9D8B030D-6E8A-4147-A177-3AD203B41FA5}">
                      <a16:colId xmlns:a16="http://schemas.microsoft.com/office/drawing/2014/main" val="1017704209"/>
                    </a:ext>
                  </a:extLst>
                </a:gridCol>
                <a:gridCol w="658368">
                  <a:extLst>
                    <a:ext uri="{9D8B030D-6E8A-4147-A177-3AD203B41FA5}">
                      <a16:colId xmlns:a16="http://schemas.microsoft.com/office/drawing/2014/main" val="1712244347"/>
                    </a:ext>
                  </a:extLst>
                </a:gridCol>
                <a:gridCol w="329184">
                  <a:extLst>
                    <a:ext uri="{9D8B030D-6E8A-4147-A177-3AD203B41FA5}">
                      <a16:colId xmlns:a16="http://schemas.microsoft.com/office/drawing/2014/main" val="2989004653"/>
                    </a:ext>
                  </a:extLst>
                </a:gridCol>
                <a:gridCol w="493776">
                  <a:extLst>
                    <a:ext uri="{9D8B030D-6E8A-4147-A177-3AD203B41FA5}">
                      <a16:colId xmlns:a16="http://schemas.microsoft.com/office/drawing/2014/main" val="99481734"/>
                    </a:ext>
                  </a:extLst>
                </a:gridCol>
                <a:gridCol w="329184">
                  <a:extLst>
                    <a:ext uri="{9D8B030D-6E8A-4147-A177-3AD203B41FA5}">
                      <a16:colId xmlns:a16="http://schemas.microsoft.com/office/drawing/2014/main" val="193242233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679400478"/>
                  </a:ext>
                </a:extLst>
              </a:tr>
              <a:tr h="370840">
                <a:tc>
                  <a:txBody>
                    <a:bodyPr/>
                    <a:lstStyle/>
                    <a:p>
                      <a:r>
                        <a:rPr lang="en-US" sz="1000"/>
                        <a:t>26.12.2017 12:04:02</a:t>
                      </a:r>
                    </a:p>
                  </a:txBody>
                  <a:tcPr/>
                </a:tc>
                <a:tc>
                  <a:txBody>
                    <a:bodyPr/>
                    <a:lstStyle/>
                    <a:p>
                      <a:r>
                        <a:rPr lang="en-US" sz="1000"/>
                        <a:t>19110</a:t>
                      </a:r>
                    </a:p>
                  </a:txBody>
                  <a:tcPr/>
                </a:tc>
                <a:tc>
                  <a:txBody>
                    <a:bodyPr/>
                    <a:lstStyle/>
                    <a:p>
                      <a:r>
                        <a:rPr lang="en-US" sz="1000"/>
                        <a:t>16942</a:t>
                      </a:r>
                    </a:p>
                  </a:txBody>
                  <a:tcPr/>
                </a:tc>
                <a:tc>
                  <a:txBody>
                    <a:bodyPr/>
                    <a:lstStyle/>
                    <a:p>
                      <a:r>
                        <a:rPr lang="en-US" sz="1000"/>
                        <a:t>36829</a:t>
                      </a:r>
                    </a:p>
                  </a:txBody>
                  <a:tcPr/>
                </a:tc>
                <a:tc>
                  <a:txBody>
                    <a:bodyPr/>
                    <a:lstStyle/>
                    <a:p>
                      <a:r>
                        <a:rPr lang="en-US" sz="1000"/>
                        <a:t>00:35</a:t>
                      </a:r>
                    </a:p>
                  </a:txBody>
                  <a:tcPr/>
                </a:tc>
                <a:tc>
                  <a:txBody>
                    <a:bodyPr/>
                    <a:lstStyle/>
                    <a:p>
                      <a:r>
                        <a:rPr lang="en-US" sz="1000"/>
                        <a:t>17%</a:t>
                      </a:r>
                    </a:p>
                  </a:txBody>
                  <a:tcPr/>
                </a:tc>
                <a:tc>
                  <a:txBody>
                    <a:bodyPr/>
                    <a:lstStyle/>
                    <a:p>
                      <a:r>
                        <a:rPr lang="en-US" sz="1000"/>
                        <a:t>0</a:t>
                      </a:r>
                    </a:p>
                  </a:txBody>
                  <a:tcPr/>
                </a:tc>
                <a:tc>
                  <a:txBody>
                    <a:bodyPr/>
                    <a:lstStyle/>
                    <a:p>
                      <a:r>
                        <a:rPr lang="en-US" sz="1000"/>
                        <a:t>34986</a:t>
                      </a:r>
                    </a:p>
                  </a:txBody>
                  <a:tcPr/>
                </a:tc>
                <a:tc>
                  <a:txBody>
                    <a:bodyPr/>
                    <a:lstStyle/>
                    <a:p>
                      <a:r>
                        <a:rPr lang="en-US" sz="1000"/>
                        <a:t>1843</a:t>
                      </a:r>
                    </a:p>
                  </a:txBody>
                  <a:tcPr/>
                </a:tc>
                <a:tc>
                  <a:txBody>
                    <a:bodyPr/>
                    <a:lstStyle/>
                    <a:p>
                      <a:r>
                        <a:rPr lang="en-US" sz="1000"/>
                        <a:t>72461</a:t>
                      </a:r>
                    </a:p>
                  </a:txBody>
                  <a:tcPr/>
                </a:tc>
                <a:tc>
                  <a:txBody>
                    <a:bodyPr/>
                    <a:lstStyle/>
                    <a:p>
                      <a:r>
                        <a:rPr lang="en-US" sz="1000"/>
                        <a:t>300</a:t>
                      </a:r>
                    </a:p>
                  </a:txBody>
                  <a:tcPr/>
                </a:tc>
                <a:tc>
                  <a:txBody>
                    <a:bodyPr/>
                    <a:lstStyle/>
                    <a:p>
                      <a:r>
                        <a:rPr lang="en-US" sz="1000"/>
                        <a:t>35</a:t>
                      </a:r>
                    </a:p>
                  </a:txBody>
                  <a:tcPr/>
                </a:tc>
                <a:tc>
                  <a:txBody>
                    <a:bodyPr/>
                    <a:lstStyle/>
                    <a:p>
                      <a:r>
                        <a:rPr lang="en-US" sz="1000"/>
                        <a:t>31</a:t>
                      </a:r>
                    </a:p>
                  </a:txBody>
                  <a:tcPr/>
                </a:tc>
                <a:extLst>
                  <a:ext uri="{0D108BD9-81ED-4DB2-BD59-A6C34878D82A}">
                    <a16:rowId xmlns:a16="http://schemas.microsoft.com/office/drawing/2014/main" val="4260903077"/>
                  </a:ext>
                </a:extLst>
              </a:tr>
              <a:tr h="370840">
                <a:tc>
                  <a:txBody>
                    <a:bodyPr/>
                    <a:lstStyle/>
                    <a:p>
                      <a:r>
                        <a:rPr lang="en-US" sz="1000"/>
                        <a:t>31.12.2017 13:02:00</a:t>
                      </a:r>
                    </a:p>
                  </a:txBody>
                  <a:tcPr/>
                </a:tc>
                <a:tc>
                  <a:txBody>
                    <a:bodyPr/>
                    <a:lstStyle/>
                    <a:p>
                      <a:r>
                        <a:rPr lang="en-US" sz="1000"/>
                        <a:t>15534</a:t>
                      </a:r>
                    </a:p>
                  </a:txBody>
                  <a:tcPr/>
                </a:tc>
                <a:tc>
                  <a:txBody>
                    <a:bodyPr/>
                    <a:lstStyle/>
                    <a:p>
                      <a:r>
                        <a:rPr lang="en-US" sz="1000"/>
                        <a:t>13743</a:t>
                      </a:r>
                    </a:p>
                  </a:txBody>
                  <a:tcPr/>
                </a:tc>
                <a:tc>
                  <a:txBody>
                    <a:bodyPr/>
                    <a:lstStyle/>
                    <a:p>
                      <a:r>
                        <a:rPr lang="en-US" sz="1000"/>
                        <a:t>27804</a:t>
                      </a:r>
                    </a:p>
                  </a:txBody>
                  <a:tcPr/>
                </a:tc>
                <a:tc>
                  <a:txBody>
                    <a:bodyPr/>
                    <a:lstStyle/>
                    <a:p>
                      <a:r>
                        <a:rPr lang="en-US" sz="1000"/>
                        <a:t>00:37</a:t>
                      </a:r>
                    </a:p>
                  </a:txBody>
                  <a:tcPr/>
                </a:tc>
                <a:tc>
                  <a:txBody>
                    <a:bodyPr/>
                    <a:lstStyle/>
                    <a:p>
                      <a:r>
                        <a:rPr lang="en-US" sz="1000"/>
                        <a:t>16%</a:t>
                      </a:r>
                    </a:p>
                  </a:txBody>
                  <a:tcPr/>
                </a:tc>
                <a:tc>
                  <a:txBody>
                    <a:bodyPr/>
                    <a:lstStyle/>
                    <a:p>
                      <a:r>
                        <a:rPr lang="en-US" sz="1000"/>
                        <a:t>0</a:t>
                      </a:r>
                    </a:p>
                  </a:txBody>
                  <a:tcPr/>
                </a:tc>
                <a:tc>
                  <a:txBody>
                    <a:bodyPr/>
                    <a:lstStyle/>
                    <a:p>
                      <a:r>
                        <a:rPr lang="en-US" sz="1000"/>
                        <a:t>26913</a:t>
                      </a:r>
                    </a:p>
                  </a:txBody>
                  <a:tcPr/>
                </a:tc>
                <a:tc>
                  <a:txBody>
                    <a:bodyPr/>
                    <a:lstStyle/>
                    <a:p>
                      <a:r>
                        <a:rPr lang="en-US" sz="1000"/>
                        <a:t>891</a:t>
                      </a:r>
                    </a:p>
                  </a:txBody>
                  <a:tcPr/>
                </a:tc>
                <a:tc>
                  <a:txBody>
                    <a:bodyPr/>
                    <a:lstStyle/>
                    <a:p>
                      <a:r>
                        <a:rPr lang="en-US" sz="1000"/>
                        <a:t>74955</a:t>
                      </a:r>
                    </a:p>
                  </a:txBody>
                  <a:tcPr/>
                </a:tc>
                <a:tc>
                  <a:txBody>
                    <a:bodyPr/>
                    <a:lstStyle/>
                    <a:p>
                      <a:r>
                        <a:rPr lang="en-US" sz="1000"/>
                        <a:t>195</a:t>
                      </a:r>
                    </a:p>
                  </a:txBody>
                  <a:tcPr/>
                </a:tc>
                <a:tc>
                  <a:txBody>
                    <a:bodyPr/>
                    <a:lstStyle/>
                    <a:p>
                      <a:r>
                        <a:rPr lang="en-US" sz="1000"/>
                        <a:t>21</a:t>
                      </a:r>
                    </a:p>
                  </a:txBody>
                  <a:tcPr/>
                </a:tc>
                <a:tc>
                  <a:txBody>
                    <a:bodyPr/>
                    <a:lstStyle/>
                    <a:p>
                      <a:r>
                        <a:rPr lang="en-US" sz="1000"/>
                        <a:t>22</a:t>
                      </a:r>
                    </a:p>
                  </a:txBody>
                  <a:tcPr/>
                </a:tc>
                <a:extLst>
                  <a:ext uri="{0D108BD9-81ED-4DB2-BD59-A6C34878D82A}">
                    <a16:rowId xmlns:a16="http://schemas.microsoft.com/office/drawing/2014/main" val="526933846"/>
                  </a:ext>
                </a:extLst>
              </a:tr>
              <a:tr h="370840">
                <a:tc>
                  <a:txBody>
                    <a:bodyPr/>
                    <a:lstStyle/>
                    <a:p>
                      <a:r>
                        <a:rPr lang="en-US" sz="1000"/>
                        <a:t>08.12.2017 10:04:07</a:t>
                      </a:r>
                    </a:p>
                  </a:txBody>
                  <a:tcPr/>
                </a:tc>
                <a:tc>
                  <a:txBody>
                    <a:bodyPr/>
                    <a:lstStyle/>
                    <a:p>
                      <a:r>
                        <a:rPr lang="en-US" sz="1000"/>
                        <a:t>8704</a:t>
                      </a:r>
                    </a:p>
                  </a:txBody>
                  <a:tcPr/>
                </a:tc>
                <a:tc>
                  <a:txBody>
                    <a:bodyPr/>
                    <a:lstStyle/>
                    <a:p>
                      <a:r>
                        <a:rPr lang="en-US" sz="1000"/>
                        <a:t>683</a:t>
                      </a:r>
                    </a:p>
                  </a:txBody>
                  <a:tcPr/>
                </a:tc>
                <a:tc>
                  <a:txBody>
                    <a:bodyPr/>
                    <a:lstStyle/>
                    <a:p>
                      <a:r>
                        <a:rPr lang="en-US" sz="1000"/>
                        <a:t>15722</a:t>
                      </a:r>
                    </a:p>
                  </a:txBody>
                  <a:tcPr/>
                </a:tc>
                <a:tc>
                  <a:txBody>
                    <a:bodyPr/>
                    <a:lstStyle/>
                    <a:p>
                      <a:r>
                        <a:rPr lang="en-US" sz="1000"/>
                        <a:t>03:09</a:t>
                      </a:r>
                    </a:p>
                  </a:txBody>
                  <a:tcPr/>
                </a:tc>
                <a:tc>
                  <a:txBody>
                    <a:bodyPr/>
                    <a:lstStyle/>
                    <a:p>
                      <a:r>
                        <a:rPr lang="en-US" sz="1000"/>
                        <a:t>11%</a:t>
                      </a:r>
                    </a:p>
                  </a:txBody>
                  <a:tcPr/>
                </a:tc>
                <a:tc>
                  <a:txBody>
                    <a:bodyPr/>
                    <a:lstStyle/>
                    <a:p>
                      <a:r>
                        <a:rPr lang="en-US" sz="1000"/>
                        <a:t>0</a:t>
                      </a:r>
                    </a:p>
                  </a:txBody>
                  <a:tcPr/>
                </a:tc>
                <a:tc>
                  <a:txBody>
                    <a:bodyPr/>
                    <a:lstStyle/>
                    <a:p>
                      <a:r>
                        <a:rPr lang="en-US" sz="1000"/>
                        <a:t>3289</a:t>
                      </a:r>
                    </a:p>
                  </a:txBody>
                  <a:tcPr/>
                </a:tc>
                <a:tc>
                  <a:txBody>
                    <a:bodyPr/>
                    <a:lstStyle/>
                    <a:p>
                      <a:r>
                        <a:rPr lang="en-US" sz="1000"/>
                        <a:t>12433</a:t>
                      </a:r>
                    </a:p>
                  </a:txBody>
                  <a:tcPr/>
                </a:tc>
                <a:tc>
                  <a:txBody>
                    <a:bodyPr/>
                    <a:lstStyle/>
                    <a:p>
                      <a:r>
                        <a:rPr lang="en-US" sz="1000"/>
                        <a:t>32647</a:t>
                      </a:r>
                    </a:p>
                  </a:txBody>
                  <a:tcPr/>
                </a:tc>
                <a:tc>
                  <a:txBody>
                    <a:bodyPr/>
                    <a:lstStyle/>
                    <a:p>
                      <a:r>
                        <a:rPr lang="en-US" sz="1000"/>
                        <a:t>458</a:t>
                      </a:r>
                    </a:p>
                  </a:txBody>
                  <a:tcPr/>
                </a:tc>
                <a:tc>
                  <a:txBody>
                    <a:bodyPr/>
                    <a:lstStyle/>
                    <a:p>
                      <a:r>
                        <a:rPr lang="en-US" sz="1000"/>
                        <a:t>119</a:t>
                      </a:r>
                    </a:p>
                  </a:txBody>
                  <a:tcPr/>
                </a:tc>
                <a:tc>
                  <a:txBody>
                    <a:bodyPr/>
                    <a:lstStyle/>
                    <a:p>
                      <a:r>
                        <a:rPr lang="en-US" sz="1000"/>
                        <a:t>64</a:t>
                      </a:r>
                    </a:p>
                  </a:txBody>
                  <a:tcPr/>
                </a:tc>
                <a:extLst>
                  <a:ext uri="{0D108BD9-81ED-4DB2-BD59-A6C34878D82A}">
                    <a16:rowId xmlns:a16="http://schemas.microsoft.com/office/drawing/2014/main" val="2627542241"/>
                  </a:ext>
                </a:extLst>
              </a:tr>
              <a:tr h="370840">
                <a:tc>
                  <a:txBody>
                    <a:bodyPr/>
                    <a:lstStyle/>
                    <a:p>
                      <a:r>
                        <a:rPr lang="en-US" sz="1000"/>
                        <a:t>11.10.2017 14:29:00</a:t>
                      </a:r>
                    </a:p>
                  </a:txBody>
                  <a:tcPr/>
                </a:tc>
                <a:tc>
                  <a:txBody>
                    <a:bodyPr/>
                    <a:lstStyle/>
                    <a:p>
                      <a:r>
                        <a:rPr lang="en-US" sz="1000"/>
                        <a:t>6227</a:t>
                      </a:r>
                    </a:p>
                  </a:txBody>
                  <a:tcPr/>
                </a:tc>
                <a:tc>
                  <a:txBody>
                    <a:bodyPr/>
                    <a:lstStyle/>
                    <a:p>
                      <a:r>
                        <a:rPr lang="en-US" sz="1000"/>
                        <a:t>0</a:t>
                      </a:r>
                    </a:p>
                  </a:txBody>
                  <a:tcPr/>
                </a:tc>
                <a:tc>
                  <a:txBody>
                    <a:bodyPr/>
                    <a:lstStyle/>
                    <a:p>
                      <a:r>
                        <a:rPr lang="en-US" sz="1000"/>
                        <a:t>12188</a:t>
                      </a:r>
                    </a:p>
                  </a:txBody>
                  <a:tcPr/>
                </a:tc>
                <a:tc>
                  <a:txBody>
                    <a:bodyPr/>
                    <a:lstStyle/>
                    <a:p>
                      <a:r>
                        <a:rPr lang="en-US" sz="1000"/>
                        <a:t>01:35</a:t>
                      </a:r>
                    </a:p>
                  </a:txBody>
                  <a:tcPr/>
                </a:tc>
                <a:tc>
                  <a:txBody>
                    <a:bodyPr/>
                    <a:lstStyle/>
                    <a:p>
                      <a:r>
                        <a:rPr lang="en-US" sz="1000"/>
                        <a:t>15%</a:t>
                      </a:r>
                    </a:p>
                  </a:txBody>
                  <a:tcPr/>
                </a:tc>
                <a:tc>
                  <a:txBody>
                    <a:bodyPr/>
                    <a:lstStyle/>
                    <a:p>
                      <a:r>
                        <a:rPr lang="en-US" sz="1000"/>
                        <a:t>0</a:t>
                      </a:r>
                    </a:p>
                  </a:txBody>
                  <a:tcPr/>
                </a:tc>
                <a:tc>
                  <a:txBody>
                    <a:bodyPr/>
                    <a:lstStyle/>
                    <a:p>
                      <a:r>
                        <a:rPr lang="en-US" sz="1000"/>
                        <a:t>4022</a:t>
                      </a:r>
                    </a:p>
                  </a:txBody>
                  <a:tcPr/>
                </a:tc>
                <a:tc>
                  <a:txBody>
                    <a:bodyPr/>
                    <a:lstStyle/>
                    <a:p>
                      <a:r>
                        <a:rPr lang="en-US" sz="1000"/>
                        <a:t>8166</a:t>
                      </a:r>
                    </a:p>
                  </a:txBody>
                  <a:tcPr/>
                </a:tc>
                <a:tc>
                  <a:txBody>
                    <a:bodyPr/>
                    <a:lstStyle/>
                    <a:p>
                      <a:r>
                        <a:rPr lang="en-US" sz="1000"/>
                        <a:t>26146</a:t>
                      </a:r>
                    </a:p>
                  </a:txBody>
                  <a:tcPr/>
                </a:tc>
                <a:tc>
                  <a:txBody>
                    <a:bodyPr/>
                    <a:lstStyle/>
                    <a:p>
                      <a:r>
                        <a:rPr lang="en-US" sz="1000"/>
                        <a:t>111</a:t>
                      </a:r>
                    </a:p>
                  </a:txBody>
                  <a:tcPr/>
                </a:tc>
                <a:tc>
                  <a:txBody>
                    <a:bodyPr/>
                    <a:lstStyle/>
                    <a:p>
                      <a:r>
                        <a:rPr lang="en-US" sz="1000"/>
                        <a:t>10</a:t>
                      </a:r>
                    </a:p>
                  </a:txBody>
                  <a:tcPr/>
                </a:tc>
                <a:tc>
                  <a:txBody>
                    <a:bodyPr/>
                    <a:lstStyle/>
                    <a:p>
                      <a:r>
                        <a:rPr lang="en-US" sz="1000"/>
                        <a:t>12</a:t>
                      </a:r>
                    </a:p>
                  </a:txBody>
                  <a:tcPr/>
                </a:tc>
                <a:extLst>
                  <a:ext uri="{0D108BD9-81ED-4DB2-BD59-A6C34878D82A}">
                    <a16:rowId xmlns:a16="http://schemas.microsoft.com/office/drawing/2014/main" val="182769737"/>
                  </a:ext>
                </a:extLst>
              </a:tr>
              <a:tr h="370840">
                <a:tc>
                  <a:txBody>
                    <a:bodyPr/>
                    <a:lstStyle/>
                    <a:p>
                      <a:r>
                        <a:rPr lang="en-US" sz="1000"/>
                        <a:t>28.12.2017 15:04:00</a:t>
                      </a:r>
                    </a:p>
                  </a:txBody>
                  <a:tcPr/>
                </a:tc>
                <a:tc>
                  <a:txBody>
                    <a:bodyPr/>
                    <a:lstStyle/>
                    <a:p>
                      <a:r>
                        <a:rPr lang="en-US" sz="1000"/>
                        <a:t>4192</a:t>
                      </a:r>
                    </a:p>
                  </a:txBody>
                  <a:tcPr/>
                </a:tc>
                <a:tc>
                  <a:txBody>
                    <a:bodyPr/>
                    <a:lstStyle/>
                    <a:p>
                      <a:r>
                        <a:rPr lang="en-US" sz="1000"/>
                        <a:t>0</a:t>
                      </a:r>
                    </a:p>
                  </a:txBody>
                  <a:tcPr/>
                </a:tc>
                <a:tc>
                  <a:txBody>
                    <a:bodyPr/>
                    <a:lstStyle/>
                    <a:p>
                      <a:r>
                        <a:rPr lang="en-US" sz="1000"/>
                        <a:t>8920</a:t>
                      </a:r>
                    </a:p>
                  </a:txBody>
                  <a:tcPr/>
                </a:tc>
                <a:tc>
                  <a:txBody>
                    <a:bodyPr/>
                    <a:lstStyle/>
                    <a:p>
                      <a:r>
                        <a:rPr lang="en-US" sz="1000"/>
                        <a:t>01:42</a:t>
                      </a:r>
                    </a:p>
                  </a:txBody>
                  <a:tcPr/>
                </a:tc>
                <a:tc>
                  <a:txBody>
                    <a:bodyPr/>
                    <a:lstStyle/>
                    <a:p>
                      <a:r>
                        <a:rPr lang="en-US" sz="1000"/>
                        <a:t>11%</a:t>
                      </a:r>
                    </a:p>
                  </a:txBody>
                  <a:tcPr/>
                </a:tc>
                <a:tc>
                  <a:txBody>
                    <a:bodyPr/>
                    <a:lstStyle/>
                    <a:p>
                      <a:r>
                        <a:rPr lang="en-US" sz="1000"/>
                        <a:t>0</a:t>
                      </a:r>
                    </a:p>
                  </a:txBody>
                  <a:tcPr/>
                </a:tc>
                <a:tc>
                  <a:txBody>
                    <a:bodyPr/>
                    <a:lstStyle/>
                    <a:p>
                      <a:r>
                        <a:rPr lang="en-US" sz="1000"/>
                        <a:t>2573</a:t>
                      </a:r>
                    </a:p>
                  </a:txBody>
                  <a:tcPr/>
                </a:tc>
                <a:tc>
                  <a:txBody>
                    <a:bodyPr/>
                    <a:lstStyle/>
                    <a:p>
                      <a:r>
                        <a:rPr lang="en-US" sz="1000"/>
                        <a:t>6347</a:t>
                      </a:r>
                    </a:p>
                  </a:txBody>
                  <a:tcPr/>
                </a:tc>
                <a:tc>
                  <a:txBody>
                    <a:bodyPr/>
                    <a:lstStyle/>
                    <a:p>
                      <a:r>
                        <a:rPr lang="en-US" sz="1000"/>
                        <a:t>21552</a:t>
                      </a:r>
                    </a:p>
                  </a:txBody>
                  <a:tcPr/>
                </a:tc>
                <a:tc>
                  <a:txBody>
                    <a:bodyPr/>
                    <a:lstStyle/>
                    <a:p>
                      <a:r>
                        <a:rPr lang="en-US" sz="1000"/>
                        <a:t>159</a:t>
                      </a:r>
                    </a:p>
                  </a:txBody>
                  <a:tcPr/>
                </a:tc>
                <a:tc>
                  <a:txBody>
                    <a:bodyPr/>
                    <a:lstStyle/>
                    <a:p>
                      <a:r>
                        <a:rPr lang="en-US" sz="1000"/>
                        <a:t>32</a:t>
                      </a:r>
                    </a:p>
                  </a:txBody>
                  <a:tcPr/>
                </a:tc>
                <a:tc>
                  <a:txBody>
                    <a:bodyPr/>
                    <a:lstStyle/>
                    <a:p>
                      <a:r>
                        <a:rPr lang="en-US" sz="1000"/>
                        <a:t>18</a:t>
                      </a:r>
                    </a:p>
                  </a:txBody>
                  <a:tcPr/>
                </a:tc>
                <a:extLst>
                  <a:ext uri="{0D108BD9-81ED-4DB2-BD59-A6C34878D82A}">
                    <a16:rowId xmlns:a16="http://schemas.microsoft.com/office/drawing/2014/main" val="1463586895"/>
                  </a:ext>
                </a:extLst>
              </a:tr>
            </a:tbl>
          </a:graphicData>
        </a:graphic>
      </p:graphicFrame>
      <p:sp>
        <p:nvSpPr>
          <p:cNvPr id="4" name="Text Placeholder 3">
            <a:extLst>
              <a:ext uri="{FF2B5EF4-FFF2-40B4-BE49-F238E27FC236}">
                <a16:creationId xmlns:a16="http://schemas.microsoft.com/office/drawing/2014/main" id="{713C22EA-D620-4A8A-BB08-D42D846D97E4}"/>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18691207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B6C22-B31C-413F-AC8E-2A8A4179BFF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6B9B63F8-94CF-445D-A242-B13A74B2C748}"/>
              </a:ext>
            </a:extLst>
          </p:cNvPr>
          <p:cNvGraphicFramePr>
            <a:graphicFrameLocks noGrp="1"/>
          </p:cNvGraphicFramePr>
          <p:nvPr>
            <p:ph type="tbl" sz="quarter" idx="13"/>
            <p:extLst>
              <p:ext uri="{D42A27DB-BD31-4B8C-83A1-F6EECF244321}">
                <p14:modId xmlns:p14="http://schemas.microsoft.com/office/powerpoint/2010/main" val="1700309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46508658"/>
                    </a:ext>
                  </a:extLst>
                </a:gridCol>
                <a:gridCol w="740664">
                  <a:extLst>
                    <a:ext uri="{9D8B030D-6E8A-4147-A177-3AD203B41FA5}">
                      <a16:colId xmlns:a16="http://schemas.microsoft.com/office/drawing/2014/main" val="3644462352"/>
                    </a:ext>
                  </a:extLst>
                </a:gridCol>
                <a:gridCol w="740664">
                  <a:extLst>
                    <a:ext uri="{9D8B030D-6E8A-4147-A177-3AD203B41FA5}">
                      <a16:colId xmlns:a16="http://schemas.microsoft.com/office/drawing/2014/main" val="3071624110"/>
                    </a:ext>
                  </a:extLst>
                </a:gridCol>
                <a:gridCol w="740664">
                  <a:extLst>
                    <a:ext uri="{9D8B030D-6E8A-4147-A177-3AD203B41FA5}">
                      <a16:colId xmlns:a16="http://schemas.microsoft.com/office/drawing/2014/main" val="734185807"/>
                    </a:ext>
                  </a:extLst>
                </a:gridCol>
                <a:gridCol w="740664">
                  <a:extLst>
                    <a:ext uri="{9D8B030D-6E8A-4147-A177-3AD203B41FA5}">
                      <a16:colId xmlns:a16="http://schemas.microsoft.com/office/drawing/2014/main" val="2344637726"/>
                    </a:ext>
                  </a:extLst>
                </a:gridCol>
                <a:gridCol w="740664">
                  <a:extLst>
                    <a:ext uri="{9D8B030D-6E8A-4147-A177-3AD203B41FA5}">
                      <a16:colId xmlns:a16="http://schemas.microsoft.com/office/drawing/2014/main" val="3054266837"/>
                    </a:ext>
                  </a:extLst>
                </a:gridCol>
                <a:gridCol w="740664">
                  <a:extLst>
                    <a:ext uri="{9D8B030D-6E8A-4147-A177-3AD203B41FA5}">
                      <a16:colId xmlns:a16="http://schemas.microsoft.com/office/drawing/2014/main" val="2076930625"/>
                    </a:ext>
                  </a:extLst>
                </a:gridCol>
                <a:gridCol w="740664">
                  <a:extLst>
                    <a:ext uri="{9D8B030D-6E8A-4147-A177-3AD203B41FA5}">
                      <a16:colId xmlns:a16="http://schemas.microsoft.com/office/drawing/2014/main" val="569583854"/>
                    </a:ext>
                  </a:extLst>
                </a:gridCol>
                <a:gridCol w="740664">
                  <a:extLst>
                    <a:ext uri="{9D8B030D-6E8A-4147-A177-3AD203B41FA5}">
                      <a16:colId xmlns:a16="http://schemas.microsoft.com/office/drawing/2014/main" val="2389721914"/>
                    </a:ext>
                  </a:extLst>
                </a:gridCol>
                <a:gridCol w="740664">
                  <a:extLst>
                    <a:ext uri="{9D8B030D-6E8A-4147-A177-3AD203B41FA5}">
                      <a16:colId xmlns:a16="http://schemas.microsoft.com/office/drawing/2014/main" val="26053507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86525675"/>
                  </a:ext>
                </a:extLst>
              </a:tr>
              <a:tr h="370840">
                <a:tc>
                  <a:txBody>
                    <a:bodyPr/>
                    <a:lstStyle/>
                    <a:p>
                      <a:r>
                        <a:rPr lang="de-DE" sz="1000"/>
                        <a:t>Jennifer - Sehnsucht nach was Besseres</a:t>
                      </a:r>
                      <a:endParaRPr lang="en-US" sz="1000"/>
                    </a:p>
                  </a:txBody>
                  <a:tcPr/>
                </a:tc>
                <a:tc>
                  <a:txBody>
                    <a:bodyPr/>
                    <a:lstStyle/>
                    <a:p>
                      <a:r>
                        <a:rPr lang="en-US" sz="1000"/>
                        <a:t>3672</a:t>
                      </a:r>
                    </a:p>
                  </a:txBody>
                  <a:tcPr/>
                </a:tc>
                <a:tc>
                  <a:txBody>
                    <a:bodyPr/>
                    <a:lstStyle/>
                    <a:p>
                      <a:r>
                        <a:rPr lang="en-US" sz="1000"/>
                        <a:t>n/a</a:t>
                      </a:r>
                    </a:p>
                  </a:txBody>
                  <a:tcPr/>
                </a:tc>
                <a:tc>
                  <a:txBody>
                    <a:bodyPr/>
                    <a:lstStyle/>
                    <a:p>
                      <a:r>
                        <a:rPr lang="en-US" sz="1000"/>
                        <a:t>48</a:t>
                      </a:r>
                    </a:p>
                  </a:txBody>
                  <a:tcPr/>
                </a:tc>
                <a:tc>
                  <a:txBody>
                    <a:bodyPr/>
                    <a:lstStyle/>
                    <a:p>
                      <a:r>
                        <a:rPr lang="en-US" sz="1000"/>
                        <a:t>5063</a:t>
                      </a:r>
                    </a:p>
                  </a:txBody>
                  <a:tcPr/>
                </a:tc>
                <a:tc>
                  <a:txBody>
                    <a:bodyPr/>
                    <a:lstStyle/>
                    <a:p>
                      <a:r>
                        <a:rPr lang="en-US" sz="1000"/>
                        <a:t>632</a:t>
                      </a:r>
                    </a:p>
                  </a:txBody>
                  <a:tcPr/>
                </a:tc>
                <a:tc>
                  <a:txBody>
                    <a:bodyPr/>
                    <a:lstStyle/>
                    <a:p>
                      <a:r>
                        <a:rPr lang="en-US" sz="1000"/>
                        <a:t>550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1675212763"/>
                  </a:ext>
                </a:extLst>
              </a:tr>
            </a:tbl>
          </a:graphicData>
        </a:graphic>
      </p:graphicFrame>
      <p:sp>
        <p:nvSpPr>
          <p:cNvPr id="4" name="Text Placeholder 3">
            <a:extLst>
              <a:ext uri="{FF2B5EF4-FFF2-40B4-BE49-F238E27FC236}">
                <a16:creationId xmlns:a16="http://schemas.microsoft.com/office/drawing/2014/main" id="{A8BB2050-4595-4140-894C-E9AB03DB1CA8}"/>
              </a:ext>
            </a:extLst>
          </p:cNvPr>
          <p:cNvSpPr>
            <a:spLocks noGrp="1"/>
          </p:cNvSpPr>
          <p:nvPr>
            <p:ph type="body" sz="quarter" idx="14"/>
          </p:nvPr>
        </p:nvSpPr>
        <p:spPr/>
        <p:txBody>
          <a:bodyPr/>
          <a:lstStyle/>
          <a:p>
            <a:r>
              <a:rPr lang="en-US"/>
              <a:t>08.09.2017 - 24.01.2018</a:t>
            </a:r>
          </a:p>
        </p:txBody>
      </p:sp>
    </p:spTree>
    <p:extLst>
      <p:ext uri="{BB962C8B-B14F-4D97-AF65-F5344CB8AC3E}">
        <p14:creationId xmlns:p14="http://schemas.microsoft.com/office/powerpoint/2010/main" val="373399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2068</Words>
  <Application>Microsoft Office PowerPoint</Application>
  <PresentationFormat>On-screen Show (4:3)</PresentationFormat>
  <Paragraphs>841</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2</vt:lpstr>
      <vt:lpstr>Eigene Posts - Shares - Export - 2 of 2</vt:lpstr>
      <vt:lpstr>Eigene Posts - Kommentare - Export - 1 of 2</vt:lpstr>
      <vt:lpstr>Eigene Posts - Kommentare - Export - 2 of 2</vt:lpstr>
      <vt:lpstr>Eigene Posts - Links - Export - 1 of 3</vt:lpstr>
      <vt:lpstr>Eigene Posts - Links - Export - 2 of 3</vt:lpstr>
      <vt:lpstr>Eigene Posts - Links - Export - 3 of 3</vt:lpstr>
      <vt:lpstr>Facebook - Videostarts - Export - 1 of 2</vt:lpstr>
      <vt:lpstr>Facebook - Videostarts - Export - 2 of 2</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 - 1 of 3</vt:lpstr>
      <vt:lpstr>Eigene Posts - Potenzielle Reichweite - Export - 2 of 3</vt:lpstr>
      <vt:lpstr>Eigene Posts - Potenzielle Reichweite - Export - 3 of 3</vt:lpstr>
      <vt:lpstr>Eigene Posts - Aktive Nutzer - Export - 1 of 2</vt:lpstr>
      <vt:lpstr>Eigene Posts - Aktive Nutzer - Export - 2 of 2</vt:lpstr>
      <vt:lpstr>Eigene Posts - I-Rate Aktive Nutzer - Export - 1 of 2</vt:lpstr>
      <vt:lpstr>Eigene Posts - I-Rate Aktive Nutzer - Export - 2 of 2</vt:lpstr>
      <vt:lpstr>Eigene Posts - I-Rate Aktive Nutzer-Flop - Export - 1 of 3</vt:lpstr>
      <vt:lpstr>Eigene Posts - I-Rate Aktive Nutzer-Flop - Export - 2 of 3</vt:lpstr>
      <vt:lpstr>Eigene Posts - I-Rate Aktive Nutzer-Flop - Export - 3 of 3</vt:lpstr>
      <vt:lpstr>Eigene Post - Summe Interaktionen - 1 of 2</vt:lpstr>
      <vt:lpstr>Eigene Post - Summe Interaktionen - 2 of 2</vt:lpstr>
      <vt:lpstr>FB - Videos - Crossposts - Export</vt:lpstr>
      <vt:lpstr>Facebook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2018-01-25T15:49:39Z</dcterms:created>
  <dcterms:modified xsi:type="dcterms:W3CDTF">2018-01-25T15:50:41Z</dcterms:modified>
</cp:coreProperties>
</file>