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4" r:id="rId18"/>
    <p:sldId id="275" r:id="rId19"/>
    <p:sldId id="276" r:id="rId20"/>
    <p:sldId id="277" r:id="rId21"/>
    <p:sldId id="278"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Sheet1!$A$2:$A$178</c:f>
              <c:strCache>
                <c:ptCount val="177"/>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strCache>
            </c:strRef>
          </c:cat>
          <c:val>
            <c:numRef>
              <c:f>Sheet1!$B$2:$B$178</c:f>
              <c:numCache>
                <c:formatCode>General</c:formatCode>
                <c:ptCount val="177"/>
                <c:pt idx="0">
                  <c:v>15218</c:v>
                </c:pt>
                <c:pt idx="1">
                  <c:v>15221</c:v>
                </c:pt>
                <c:pt idx="2">
                  <c:v>15222</c:v>
                </c:pt>
                <c:pt idx="3">
                  <c:v>15220</c:v>
                </c:pt>
                <c:pt idx="4">
                  <c:v>15223</c:v>
                </c:pt>
                <c:pt idx="5">
                  <c:v>15221</c:v>
                </c:pt>
                <c:pt idx="6">
                  <c:v>15225</c:v>
                </c:pt>
                <c:pt idx="7">
                  <c:v>15228</c:v>
                </c:pt>
                <c:pt idx="8">
                  <c:v>15234</c:v>
                </c:pt>
                <c:pt idx="9">
                  <c:v>15237</c:v>
                </c:pt>
                <c:pt idx="10">
                  <c:v>15238</c:v>
                </c:pt>
                <c:pt idx="11">
                  <c:v>15324</c:v>
                </c:pt>
                <c:pt idx="12">
                  <c:v>15353</c:v>
                </c:pt>
                <c:pt idx="13">
                  <c:v>15357</c:v>
                </c:pt>
                <c:pt idx="14">
                  <c:v>15359</c:v>
                </c:pt>
                <c:pt idx="15">
                  <c:v>15363</c:v>
                </c:pt>
                <c:pt idx="16">
                  <c:v>15371</c:v>
                </c:pt>
                <c:pt idx="17">
                  <c:v>15376</c:v>
                </c:pt>
                <c:pt idx="18">
                  <c:v>15382</c:v>
                </c:pt>
                <c:pt idx="19">
                  <c:v>15385</c:v>
                </c:pt>
                <c:pt idx="20">
                  <c:v>15385</c:v>
                </c:pt>
                <c:pt idx="21">
                  <c:v>15386</c:v>
                </c:pt>
                <c:pt idx="22">
                  <c:v>15403</c:v>
                </c:pt>
                <c:pt idx="23">
                  <c:v>15415</c:v>
                </c:pt>
                <c:pt idx="24">
                  <c:v>15425</c:v>
                </c:pt>
                <c:pt idx="25">
                  <c:v>15442</c:v>
                </c:pt>
                <c:pt idx="26">
                  <c:v>15448</c:v>
                </c:pt>
                <c:pt idx="27">
                  <c:v>15452</c:v>
                </c:pt>
                <c:pt idx="28">
                  <c:v>15456</c:v>
                </c:pt>
                <c:pt idx="29">
                  <c:v>15457</c:v>
                </c:pt>
                <c:pt idx="30">
                  <c:v>15464</c:v>
                </c:pt>
                <c:pt idx="31">
                  <c:v>15467</c:v>
                </c:pt>
                <c:pt idx="32">
                  <c:v>15467</c:v>
                </c:pt>
                <c:pt idx="33">
                  <c:v>15468</c:v>
                </c:pt>
                <c:pt idx="34">
                  <c:v>15479</c:v>
                </c:pt>
                <c:pt idx="35">
                  <c:v>15504</c:v>
                </c:pt>
                <c:pt idx="36">
                  <c:v>15527</c:v>
                </c:pt>
                <c:pt idx="37">
                  <c:v>15549</c:v>
                </c:pt>
                <c:pt idx="38">
                  <c:v>15553</c:v>
                </c:pt>
                <c:pt idx="39">
                  <c:v>15563</c:v>
                </c:pt>
                <c:pt idx="40">
                  <c:v>15568</c:v>
                </c:pt>
                <c:pt idx="41">
                  <c:v>15573</c:v>
                </c:pt>
                <c:pt idx="42">
                  <c:v>15579</c:v>
                </c:pt>
                <c:pt idx="43">
                  <c:v>15580</c:v>
                </c:pt>
                <c:pt idx="44">
                  <c:v>15586</c:v>
                </c:pt>
                <c:pt idx="45">
                  <c:v>15588</c:v>
                </c:pt>
                <c:pt idx="46">
                  <c:v>15589</c:v>
                </c:pt>
                <c:pt idx="47">
                  <c:v>15591</c:v>
                </c:pt>
                <c:pt idx="48">
                  <c:v>15590</c:v>
                </c:pt>
                <c:pt idx="49">
                  <c:v>15594</c:v>
                </c:pt>
                <c:pt idx="50">
                  <c:v>15608</c:v>
                </c:pt>
                <c:pt idx="51">
                  <c:v>15610</c:v>
                </c:pt>
                <c:pt idx="52">
                  <c:v>15617</c:v>
                </c:pt>
                <c:pt idx="53">
                  <c:v>15623</c:v>
                </c:pt>
                <c:pt idx="54">
                  <c:v>15625</c:v>
                </c:pt>
                <c:pt idx="55">
                  <c:v>15640</c:v>
                </c:pt>
                <c:pt idx="56">
                  <c:v>15648</c:v>
                </c:pt>
                <c:pt idx="57">
                  <c:v>15653</c:v>
                </c:pt>
                <c:pt idx="58">
                  <c:v>15655</c:v>
                </c:pt>
                <c:pt idx="59">
                  <c:v>15661</c:v>
                </c:pt>
                <c:pt idx="60">
                  <c:v>15667</c:v>
                </c:pt>
                <c:pt idx="61">
                  <c:v>15666</c:v>
                </c:pt>
                <c:pt idx="62">
                  <c:v>15669</c:v>
                </c:pt>
                <c:pt idx="63">
                  <c:v>15669</c:v>
                </c:pt>
                <c:pt idx="64">
                  <c:v>15674</c:v>
                </c:pt>
                <c:pt idx="65">
                  <c:v>15675</c:v>
                </c:pt>
                <c:pt idx="66">
                  <c:v>15680</c:v>
                </c:pt>
                <c:pt idx="67">
                  <c:v>15686</c:v>
                </c:pt>
                <c:pt idx="68">
                  <c:v>15687</c:v>
                </c:pt>
                <c:pt idx="69">
                  <c:v>15688</c:v>
                </c:pt>
                <c:pt idx="70">
                  <c:v>15690</c:v>
                </c:pt>
                <c:pt idx="71">
                  <c:v>15696</c:v>
                </c:pt>
                <c:pt idx="72">
                  <c:v>15699</c:v>
                </c:pt>
                <c:pt idx="73">
                  <c:v>15701</c:v>
                </c:pt>
                <c:pt idx="74">
                  <c:v>15707</c:v>
                </c:pt>
                <c:pt idx="75">
                  <c:v>15711</c:v>
                </c:pt>
                <c:pt idx="76">
                  <c:v>15713</c:v>
                </c:pt>
                <c:pt idx="77">
                  <c:v>15717</c:v>
                </c:pt>
                <c:pt idx="78">
                  <c:v>15718</c:v>
                </c:pt>
                <c:pt idx="79">
                  <c:v>15721</c:v>
                </c:pt>
                <c:pt idx="80">
                  <c:v>15727</c:v>
                </c:pt>
                <c:pt idx="81">
                  <c:v>15739</c:v>
                </c:pt>
                <c:pt idx="82">
                  <c:v>15749</c:v>
                </c:pt>
                <c:pt idx="83">
                  <c:v>15750</c:v>
                </c:pt>
                <c:pt idx="84">
                  <c:v>15755</c:v>
                </c:pt>
                <c:pt idx="85">
                  <c:v>15763</c:v>
                </c:pt>
                <c:pt idx="86">
                  <c:v>15768</c:v>
                </c:pt>
                <c:pt idx="87">
                  <c:v>15775</c:v>
                </c:pt>
                <c:pt idx="88">
                  <c:v>15782</c:v>
                </c:pt>
                <c:pt idx="89">
                  <c:v>15780</c:v>
                </c:pt>
                <c:pt idx="90">
                  <c:v>15811</c:v>
                </c:pt>
                <c:pt idx="91">
                  <c:v>15826</c:v>
                </c:pt>
                <c:pt idx="92">
                  <c:v>15838</c:v>
                </c:pt>
                <c:pt idx="93">
                  <c:v>15843</c:v>
                </c:pt>
                <c:pt idx="94">
                  <c:v>15846</c:v>
                </c:pt>
                <c:pt idx="95">
                  <c:v>15852</c:v>
                </c:pt>
                <c:pt idx="96">
                  <c:v>15849</c:v>
                </c:pt>
                <c:pt idx="97">
                  <c:v>15852</c:v>
                </c:pt>
                <c:pt idx="98">
                  <c:v>15854</c:v>
                </c:pt>
                <c:pt idx="99">
                  <c:v>15864</c:v>
                </c:pt>
                <c:pt idx="100">
                  <c:v>15867</c:v>
                </c:pt>
                <c:pt idx="101">
                  <c:v>15870</c:v>
                </c:pt>
                <c:pt idx="102">
                  <c:v>15875</c:v>
                </c:pt>
                <c:pt idx="103">
                  <c:v>15899</c:v>
                </c:pt>
                <c:pt idx="104">
                  <c:v>15915</c:v>
                </c:pt>
                <c:pt idx="105">
                  <c:v>15925</c:v>
                </c:pt>
                <c:pt idx="106">
                  <c:v>15935</c:v>
                </c:pt>
                <c:pt idx="107">
                  <c:v>15973</c:v>
                </c:pt>
                <c:pt idx="108">
                  <c:v>15991</c:v>
                </c:pt>
                <c:pt idx="109">
                  <c:v>15996</c:v>
                </c:pt>
                <c:pt idx="110">
                  <c:v>16008</c:v>
                </c:pt>
                <c:pt idx="111">
                  <c:v>16012</c:v>
                </c:pt>
                <c:pt idx="112">
                  <c:v>16022</c:v>
                </c:pt>
                <c:pt idx="113">
                  <c:v>16027</c:v>
                </c:pt>
                <c:pt idx="114">
                  <c:v>16033</c:v>
                </c:pt>
                <c:pt idx="115">
                  <c:v>16037</c:v>
                </c:pt>
                <c:pt idx="116">
                  <c:v>16046</c:v>
                </c:pt>
                <c:pt idx="117">
                  <c:v>16050</c:v>
                </c:pt>
                <c:pt idx="118">
                  <c:v>16061</c:v>
                </c:pt>
                <c:pt idx="119">
                  <c:v>16074</c:v>
                </c:pt>
                <c:pt idx="120">
                  <c:v>16079</c:v>
                </c:pt>
                <c:pt idx="121">
                  <c:v>16101</c:v>
                </c:pt>
                <c:pt idx="122">
                  <c:v>16126</c:v>
                </c:pt>
                <c:pt idx="123">
                  <c:v>16134</c:v>
                </c:pt>
                <c:pt idx="124">
                  <c:v>16146</c:v>
                </c:pt>
                <c:pt idx="125">
                  <c:v>16149</c:v>
                </c:pt>
                <c:pt idx="126">
                  <c:v>16154</c:v>
                </c:pt>
                <c:pt idx="127">
                  <c:v>16162</c:v>
                </c:pt>
                <c:pt idx="128">
                  <c:v>16164</c:v>
                </c:pt>
                <c:pt idx="129">
                  <c:v>16175</c:v>
                </c:pt>
                <c:pt idx="130">
                  <c:v>16182</c:v>
                </c:pt>
                <c:pt idx="131">
                  <c:v>16187</c:v>
                </c:pt>
                <c:pt idx="132">
                  <c:v>16195</c:v>
                </c:pt>
                <c:pt idx="133">
                  <c:v>16205</c:v>
                </c:pt>
                <c:pt idx="134">
                  <c:v>16211</c:v>
                </c:pt>
                <c:pt idx="135">
                  <c:v>16213</c:v>
                </c:pt>
                <c:pt idx="136">
                  <c:v>16215</c:v>
                </c:pt>
                <c:pt idx="137">
                  <c:v>16223</c:v>
                </c:pt>
                <c:pt idx="138">
                  <c:v>16224</c:v>
                </c:pt>
                <c:pt idx="139">
                  <c:v>16229</c:v>
                </c:pt>
                <c:pt idx="140">
                  <c:v>16228</c:v>
                </c:pt>
                <c:pt idx="141">
                  <c:v>16274</c:v>
                </c:pt>
                <c:pt idx="142">
                  <c:v>16412</c:v>
                </c:pt>
                <c:pt idx="143">
                  <c:v>16519</c:v>
                </c:pt>
                <c:pt idx="144">
                  <c:v>16561</c:v>
                </c:pt>
                <c:pt idx="145">
                  <c:v>16879</c:v>
                </c:pt>
                <c:pt idx="146">
                  <c:v>16942</c:v>
                </c:pt>
                <c:pt idx="147">
                  <c:v>16951</c:v>
                </c:pt>
                <c:pt idx="148">
                  <c:v>17118</c:v>
                </c:pt>
                <c:pt idx="149">
                  <c:v>17125</c:v>
                </c:pt>
                <c:pt idx="150">
                  <c:v>17135</c:v>
                </c:pt>
                <c:pt idx="151">
                  <c:v>17141</c:v>
                </c:pt>
                <c:pt idx="152">
                  <c:v>17141</c:v>
                </c:pt>
                <c:pt idx="153">
                  <c:v>17144</c:v>
                </c:pt>
                <c:pt idx="154">
                  <c:v>17148</c:v>
                </c:pt>
                <c:pt idx="155">
                  <c:v>17160</c:v>
                </c:pt>
                <c:pt idx="156">
                  <c:v>17165</c:v>
                </c:pt>
                <c:pt idx="157">
                  <c:v>17175</c:v>
                </c:pt>
                <c:pt idx="158">
                  <c:v>17181</c:v>
                </c:pt>
                <c:pt idx="159">
                  <c:v>17220</c:v>
                </c:pt>
                <c:pt idx="160">
                  <c:v>17232</c:v>
                </c:pt>
                <c:pt idx="161">
                  <c:v>17238</c:v>
                </c:pt>
                <c:pt idx="162">
                  <c:v>17240</c:v>
                </c:pt>
                <c:pt idx="163">
                  <c:v>17246</c:v>
                </c:pt>
                <c:pt idx="164">
                  <c:v>17249</c:v>
                </c:pt>
                <c:pt idx="165">
                  <c:v>17257</c:v>
                </c:pt>
                <c:pt idx="166">
                  <c:v>17259</c:v>
                </c:pt>
                <c:pt idx="167">
                  <c:v>17263</c:v>
                </c:pt>
                <c:pt idx="168">
                  <c:v>17272</c:v>
                </c:pt>
                <c:pt idx="169">
                  <c:v>17329</c:v>
                </c:pt>
                <c:pt idx="170">
                  <c:v>17351</c:v>
                </c:pt>
                <c:pt idx="171">
                  <c:v>17358</c:v>
                </c:pt>
                <c:pt idx="172">
                  <c:v>17368</c:v>
                </c:pt>
                <c:pt idx="173">
                  <c:v>17369</c:v>
                </c:pt>
                <c:pt idx="174">
                  <c:v>17370</c:v>
                </c:pt>
                <c:pt idx="175">
                  <c:v>17375</c:v>
                </c:pt>
                <c:pt idx="176">
                  <c:v>17384</c:v>
                </c:pt>
              </c:numCache>
            </c:numRef>
          </c:val>
          <c:smooth val="0"/>
          <c:extLst>
            <c:ext xmlns:c16="http://schemas.microsoft.com/office/drawing/2014/chart" uri="{C3380CC4-5D6E-409C-BE32-E72D297353CC}">
              <c16:uniqueId val="{00000000-66D8-44CC-9285-9A7785E13D7E}"/>
            </c:ext>
          </c:extLst>
        </c:ser>
        <c:dLbls>
          <c:showLegendKey val="0"/>
          <c:showVal val="0"/>
          <c:showCatName val="0"/>
          <c:showSerName val="0"/>
          <c:showPercent val="0"/>
          <c:showBubbleSize val="0"/>
        </c:dLbls>
        <c:smooth val="0"/>
        <c:axId val="285925232"/>
        <c:axId val="285924248"/>
      </c:lineChart>
      <c:catAx>
        <c:axId val="28592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4248"/>
        <c:crosses val="autoZero"/>
        <c:auto val="1"/>
        <c:lblAlgn val="ctr"/>
        <c:lblOffset val="100"/>
        <c:noMultiLvlLbl val="0"/>
      </c:catAx>
      <c:valAx>
        <c:axId val="28592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Sheet1!$A$2:$A$178</c:f>
              <c:strCache>
                <c:ptCount val="177"/>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strCache>
            </c:strRef>
          </c:cat>
          <c:val>
            <c:numRef>
              <c:f>Sheet1!$B$2:$B$178</c:f>
              <c:numCache>
                <c:formatCode>General</c:formatCode>
                <c:ptCount val="177"/>
                <c:pt idx="0">
                  <c:v>369</c:v>
                </c:pt>
                <c:pt idx="1">
                  <c:v>256</c:v>
                </c:pt>
                <c:pt idx="2">
                  <c:v>77</c:v>
                </c:pt>
                <c:pt idx="3">
                  <c:v>69</c:v>
                </c:pt>
                <c:pt idx="4">
                  <c:v>78</c:v>
                </c:pt>
                <c:pt idx="5">
                  <c:v>103</c:v>
                </c:pt>
                <c:pt idx="6">
                  <c:v>306</c:v>
                </c:pt>
                <c:pt idx="7">
                  <c:v>2563</c:v>
                </c:pt>
                <c:pt idx="8">
                  <c:v>937</c:v>
                </c:pt>
                <c:pt idx="9">
                  <c:v>593</c:v>
                </c:pt>
                <c:pt idx="10">
                  <c:v>8018</c:v>
                </c:pt>
                <c:pt idx="11">
                  <c:v>45319</c:v>
                </c:pt>
                <c:pt idx="12">
                  <c:v>32950</c:v>
                </c:pt>
                <c:pt idx="13">
                  <c:v>22011</c:v>
                </c:pt>
                <c:pt idx="14">
                  <c:v>18567</c:v>
                </c:pt>
                <c:pt idx="15">
                  <c:v>31205</c:v>
                </c:pt>
                <c:pt idx="16">
                  <c:v>57081</c:v>
                </c:pt>
                <c:pt idx="17">
                  <c:v>50735</c:v>
                </c:pt>
                <c:pt idx="18">
                  <c:v>29953</c:v>
                </c:pt>
                <c:pt idx="19">
                  <c:v>33196</c:v>
                </c:pt>
                <c:pt idx="20">
                  <c:v>23327</c:v>
                </c:pt>
                <c:pt idx="21">
                  <c:v>4578</c:v>
                </c:pt>
                <c:pt idx="22">
                  <c:v>12665</c:v>
                </c:pt>
                <c:pt idx="23">
                  <c:v>47165</c:v>
                </c:pt>
                <c:pt idx="24">
                  <c:v>118995</c:v>
                </c:pt>
                <c:pt idx="25">
                  <c:v>57453</c:v>
                </c:pt>
                <c:pt idx="26">
                  <c:v>49125</c:v>
                </c:pt>
                <c:pt idx="27">
                  <c:v>24457</c:v>
                </c:pt>
                <c:pt idx="28">
                  <c:v>11000</c:v>
                </c:pt>
                <c:pt idx="29">
                  <c:v>15098</c:v>
                </c:pt>
                <c:pt idx="30">
                  <c:v>9896</c:v>
                </c:pt>
                <c:pt idx="31">
                  <c:v>11870</c:v>
                </c:pt>
                <c:pt idx="32">
                  <c:v>6015</c:v>
                </c:pt>
                <c:pt idx="33">
                  <c:v>4694</c:v>
                </c:pt>
                <c:pt idx="34">
                  <c:v>17704</c:v>
                </c:pt>
                <c:pt idx="35">
                  <c:v>36956</c:v>
                </c:pt>
                <c:pt idx="36">
                  <c:v>112611</c:v>
                </c:pt>
                <c:pt idx="37">
                  <c:v>61105</c:v>
                </c:pt>
                <c:pt idx="38">
                  <c:v>26357</c:v>
                </c:pt>
                <c:pt idx="39">
                  <c:v>12649</c:v>
                </c:pt>
                <c:pt idx="40">
                  <c:v>9300</c:v>
                </c:pt>
                <c:pt idx="41">
                  <c:v>12585</c:v>
                </c:pt>
                <c:pt idx="42">
                  <c:v>10265</c:v>
                </c:pt>
                <c:pt idx="43">
                  <c:v>8993</c:v>
                </c:pt>
                <c:pt idx="44">
                  <c:v>30186</c:v>
                </c:pt>
                <c:pt idx="45">
                  <c:v>11721</c:v>
                </c:pt>
                <c:pt idx="46">
                  <c:v>7636</c:v>
                </c:pt>
                <c:pt idx="47">
                  <c:v>8842</c:v>
                </c:pt>
                <c:pt idx="48">
                  <c:v>9279</c:v>
                </c:pt>
                <c:pt idx="49">
                  <c:v>10740</c:v>
                </c:pt>
                <c:pt idx="50">
                  <c:v>9232</c:v>
                </c:pt>
                <c:pt idx="51">
                  <c:v>9752</c:v>
                </c:pt>
                <c:pt idx="52">
                  <c:v>8578</c:v>
                </c:pt>
                <c:pt idx="53">
                  <c:v>6436</c:v>
                </c:pt>
                <c:pt idx="54">
                  <c:v>8792</c:v>
                </c:pt>
                <c:pt idx="55">
                  <c:v>19878</c:v>
                </c:pt>
                <c:pt idx="56">
                  <c:v>17071</c:v>
                </c:pt>
                <c:pt idx="57">
                  <c:v>30451</c:v>
                </c:pt>
                <c:pt idx="58">
                  <c:v>16002</c:v>
                </c:pt>
                <c:pt idx="59">
                  <c:v>15488</c:v>
                </c:pt>
                <c:pt idx="60">
                  <c:v>46643</c:v>
                </c:pt>
                <c:pt idx="61">
                  <c:v>21916</c:v>
                </c:pt>
                <c:pt idx="62">
                  <c:v>37389</c:v>
                </c:pt>
                <c:pt idx="63">
                  <c:v>29561</c:v>
                </c:pt>
                <c:pt idx="64">
                  <c:v>14300</c:v>
                </c:pt>
                <c:pt idx="65">
                  <c:v>14197</c:v>
                </c:pt>
                <c:pt idx="66">
                  <c:v>18257</c:v>
                </c:pt>
                <c:pt idx="67">
                  <c:v>9035</c:v>
                </c:pt>
                <c:pt idx="68">
                  <c:v>3145</c:v>
                </c:pt>
                <c:pt idx="69">
                  <c:v>9616</c:v>
                </c:pt>
                <c:pt idx="70">
                  <c:v>11283</c:v>
                </c:pt>
                <c:pt idx="71">
                  <c:v>9171</c:v>
                </c:pt>
                <c:pt idx="72">
                  <c:v>9719</c:v>
                </c:pt>
                <c:pt idx="73">
                  <c:v>6207</c:v>
                </c:pt>
                <c:pt idx="74">
                  <c:v>6355</c:v>
                </c:pt>
                <c:pt idx="75">
                  <c:v>5972</c:v>
                </c:pt>
                <c:pt idx="76">
                  <c:v>6784</c:v>
                </c:pt>
                <c:pt idx="77">
                  <c:v>4616</c:v>
                </c:pt>
                <c:pt idx="78">
                  <c:v>5553</c:v>
                </c:pt>
                <c:pt idx="79">
                  <c:v>8355</c:v>
                </c:pt>
                <c:pt idx="80">
                  <c:v>7266</c:v>
                </c:pt>
                <c:pt idx="81">
                  <c:v>4165</c:v>
                </c:pt>
                <c:pt idx="82">
                  <c:v>7337</c:v>
                </c:pt>
                <c:pt idx="83">
                  <c:v>7143</c:v>
                </c:pt>
                <c:pt idx="84">
                  <c:v>5146</c:v>
                </c:pt>
                <c:pt idx="85">
                  <c:v>7540</c:v>
                </c:pt>
                <c:pt idx="86">
                  <c:v>7898</c:v>
                </c:pt>
                <c:pt idx="87">
                  <c:v>20460</c:v>
                </c:pt>
                <c:pt idx="88">
                  <c:v>13323</c:v>
                </c:pt>
                <c:pt idx="89">
                  <c:v>13533</c:v>
                </c:pt>
                <c:pt idx="90">
                  <c:v>57275</c:v>
                </c:pt>
                <c:pt idx="91">
                  <c:v>24366</c:v>
                </c:pt>
                <c:pt idx="92">
                  <c:v>20867</c:v>
                </c:pt>
                <c:pt idx="93">
                  <c:v>16638</c:v>
                </c:pt>
                <c:pt idx="94">
                  <c:v>28036</c:v>
                </c:pt>
                <c:pt idx="95">
                  <c:v>22231</c:v>
                </c:pt>
                <c:pt idx="96">
                  <c:v>17070</c:v>
                </c:pt>
                <c:pt idx="97">
                  <c:v>19213</c:v>
                </c:pt>
                <c:pt idx="98">
                  <c:v>16030</c:v>
                </c:pt>
                <c:pt idx="99">
                  <c:v>16021</c:v>
                </c:pt>
                <c:pt idx="100">
                  <c:v>10313</c:v>
                </c:pt>
                <c:pt idx="101">
                  <c:v>8882</c:v>
                </c:pt>
                <c:pt idx="102">
                  <c:v>7077</c:v>
                </c:pt>
                <c:pt idx="103">
                  <c:v>29247</c:v>
                </c:pt>
                <c:pt idx="104">
                  <c:v>76336</c:v>
                </c:pt>
                <c:pt idx="105">
                  <c:v>39478</c:v>
                </c:pt>
                <c:pt idx="106">
                  <c:v>40483</c:v>
                </c:pt>
                <c:pt idx="107">
                  <c:v>83547</c:v>
                </c:pt>
                <c:pt idx="108">
                  <c:v>37661</c:v>
                </c:pt>
                <c:pt idx="109">
                  <c:v>13784</c:v>
                </c:pt>
                <c:pt idx="110">
                  <c:v>12208</c:v>
                </c:pt>
                <c:pt idx="111">
                  <c:v>9038</c:v>
                </c:pt>
                <c:pt idx="112">
                  <c:v>7685</c:v>
                </c:pt>
                <c:pt idx="113">
                  <c:v>13251</c:v>
                </c:pt>
                <c:pt idx="114">
                  <c:v>10468</c:v>
                </c:pt>
                <c:pt idx="115">
                  <c:v>9590</c:v>
                </c:pt>
                <c:pt idx="116">
                  <c:v>8379</c:v>
                </c:pt>
                <c:pt idx="117">
                  <c:v>6925</c:v>
                </c:pt>
                <c:pt idx="118">
                  <c:v>35971</c:v>
                </c:pt>
                <c:pt idx="119">
                  <c:v>26849</c:v>
                </c:pt>
                <c:pt idx="120">
                  <c:v>30902</c:v>
                </c:pt>
                <c:pt idx="121">
                  <c:v>27658</c:v>
                </c:pt>
                <c:pt idx="122">
                  <c:v>43638</c:v>
                </c:pt>
                <c:pt idx="123">
                  <c:v>21474</c:v>
                </c:pt>
                <c:pt idx="124">
                  <c:v>13201</c:v>
                </c:pt>
                <c:pt idx="125">
                  <c:v>10935</c:v>
                </c:pt>
                <c:pt idx="126">
                  <c:v>9811</c:v>
                </c:pt>
                <c:pt idx="127">
                  <c:v>9199</c:v>
                </c:pt>
                <c:pt idx="128">
                  <c:v>9671</c:v>
                </c:pt>
                <c:pt idx="129">
                  <c:v>9080</c:v>
                </c:pt>
                <c:pt idx="130">
                  <c:v>9667</c:v>
                </c:pt>
                <c:pt idx="131">
                  <c:v>4068</c:v>
                </c:pt>
                <c:pt idx="132">
                  <c:v>10042</c:v>
                </c:pt>
                <c:pt idx="133">
                  <c:v>24483</c:v>
                </c:pt>
                <c:pt idx="134">
                  <c:v>14020</c:v>
                </c:pt>
                <c:pt idx="135">
                  <c:v>8252</c:v>
                </c:pt>
                <c:pt idx="136">
                  <c:v>6558</c:v>
                </c:pt>
                <c:pt idx="137">
                  <c:v>2980</c:v>
                </c:pt>
                <c:pt idx="138">
                  <c:v>6713</c:v>
                </c:pt>
                <c:pt idx="139">
                  <c:v>9724</c:v>
                </c:pt>
                <c:pt idx="140">
                  <c:v>11848</c:v>
                </c:pt>
                <c:pt idx="141">
                  <c:v>6391</c:v>
                </c:pt>
                <c:pt idx="142">
                  <c:v>10206</c:v>
                </c:pt>
                <c:pt idx="143">
                  <c:v>14573</c:v>
                </c:pt>
                <c:pt idx="144">
                  <c:v>6187</c:v>
                </c:pt>
                <c:pt idx="145">
                  <c:v>18538</c:v>
                </c:pt>
                <c:pt idx="146">
                  <c:v>8994</c:v>
                </c:pt>
                <c:pt idx="147">
                  <c:v>5038</c:v>
                </c:pt>
                <c:pt idx="148">
                  <c:v>22442</c:v>
                </c:pt>
                <c:pt idx="149">
                  <c:v>9403</c:v>
                </c:pt>
                <c:pt idx="150">
                  <c:v>7293</c:v>
                </c:pt>
                <c:pt idx="151">
                  <c:v>8169</c:v>
                </c:pt>
                <c:pt idx="152">
                  <c:v>3789</c:v>
                </c:pt>
                <c:pt idx="153">
                  <c:v>3099</c:v>
                </c:pt>
                <c:pt idx="154">
                  <c:v>947</c:v>
                </c:pt>
                <c:pt idx="155">
                  <c:v>5211</c:v>
                </c:pt>
                <c:pt idx="156">
                  <c:v>2598</c:v>
                </c:pt>
                <c:pt idx="157">
                  <c:v>5985</c:v>
                </c:pt>
                <c:pt idx="158">
                  <c:v>3240</c:v>
                </c:pt>
                <c:pt idx="159">
                  <c:v>21891</c:v>
                </c:pt>
                <c:pt idx="160">
                  <c:v>18755</c:v>
                </c:pt>
                <c:pt idx="161">
                  <c:v>21590</c:v>
                </c:pt>
                <c:pt idx="162">
                  <c:v>17499</c:v>
                </c:pt>
                <c:pt idx="163">
                  <c:v>23949</c:v>
                </c:pt>
                <c:pt idx="164">
                  <c:v>13330</c:v>
                </c:pt>
                <c:pt idx="165">
                  <c:v>8547</c:v>
                </c:pt>
                <c:pt idx="166">
                  <c:v>8899</c:v>
                </c:pt>
                <c:pt idx="167">
                  <c:v>9689</c:v>
                </c:pt>
                <c:pt idx="168">
                  <c:v>9887</c:v>
                </c:pt>
                <c:pt idx="169">
                  <c:v>61373</c:v>
                </c:pt>
                <c:pt idx="170">
                  <c:v>16116</c:v>
                </c:pt>
                <c:pt idx="171">
                  <c:v>12488</c:v>
                </c:pt>
                <c:pt idx="172">
                  <c:v>12043</c:v>
                </c:pt>
                <c:pt idx="173">
                  <c:v>7687</c:v>
                </c:pt>
                <c:pt idx="174">
                  <c:v>8630</c:v>
                </c:pt>
                <c:pt idx="175">
                  <c:v>8032</c:v>
                </c:pt>
                <c:pt idx="176">
                  <c:v>20354</c:v>
                </c:pt>
              </c:numCache>
            </c:numRef>
          </c:val>
          <c:smooth val="0"/>
          <c:extLst>
            <c:ext xmlns:c16="http://schemas.microsoft.com/office/drawing/2014/chart" uri="{C3380CC4-5D6E-409C-BE32-E72D297353CC}">
              <c16:uniqueId val="{00000000-DF19-486E-B62A-263A74AEEC31}"/>
            </c:ext>
          </c:extLst>
        </c:ser>
        <c:dLbls>
          <c:showLegendKey val="0"/>
          <c:showVal val="0"/>
          <c:showCatName val="0"/>
          <c:showSerName val="0"/>
          <c:showPercent val="0"/>
          <c:showBubbleSize val="0"/>
        </c:dLbls>
        <c:smooth val="0"/>
        <c:axId val="285920640"/>
        <c:axId val="285927528"/>
      </c:lineChart>
      <c:catAx>
        <c:axId val="28592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7528"/>
        <c:crosses val="autoZero"/>
        <c:auto val="1"/>
        <c:lblAlgn val="ctr"/>
        <c:lblOffset val="100"/>
        <c:noMultiLvlLbl val="0"/>
      </c:catAx>
      <c:valAx>
        <c:axId val="28592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Sheet1!$A$2:$A$178</c:f>
              <c:strCache>
                <c:ptCount val="177"/>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strCache>
            </c:strRef>
          </c:cat>
          <c:val>
            <c:numRef>
              <c:f>Sheet1!$B$2:$B$178</c:f>
              <c:numCache>
                <c:formatCode>General</c:formatCode>
                <c:ptCount val="177"/>
                <c:pt idx="0">
                  <c:v>24</c:v>
                </c:pt>
                <c:pt idx="1">
                  <c:v>14</c:v>
                </c:pt>
                <c:pt idx="2">
                  <c:v>10</c:v>
                </c:pt>
                <c:pt idx="3">
                  <c:v>7</c:v>
                </c:pt>
                <c:pt idx="4">
                  <c:v>15</c:v>
                </c:pt>
                <c:pt idx="5">
                  <c:v>19</c:v>
                </c:pt>
                <c:pt idx="6">
                  <c:v>18</c:v>
                </c:pt>
                <c:pt idx="7">
                  <c:v>85</c:v>
                </c:pt>
                <c:pt idx="8">
                  <c:v>43</c:v>
                </c:pt>
                <c:pt idx="9">
                  <c:v>52</c:v>
                </c:pt>
                <c:pt idx="10">
                  <c:v>498</c:v>
                </c:pt>
                <c:pt idx="11">
                  <c:v>5049</c:v>
                </c:pt>
                <c:pt idx="12">
                  <c:v>2366</c:v>
                </c:pt>
                <c:pt idx="13">
                  <c:v>1043</c:v>
                </c:pt>
                <c:pt idx="14">
                  <c:v>1029</c:v>
                </c:pt>
                <c:pt idx="15">
                  <c:v>1499</c:v>
                </c:pt>
                <c:pt idx="16">
                  <c:v>2376</c:v>
                </c:pt>
                <c:pt idx="17">
                  <c:v>1964</c:v>
                </c:pt>
                <c:pt idx="18">
                  <c:v>1220</c:v>
                </c:pt>
                <c:pt idx="19">
                  <c:v>1307</c:v>
                </c:pt>
                <c:pt idx="20">
                  <c:v>783</c:v>
                </c:pt>
                <c:pt idx="21">
                  <c:v>54</c:v>
                </c:pt>
                <c:pt idx="22">
                  <c:v>422</c:v>
                </c:pt>
                <c:pt idx="23">
                  <c:v>1905</c:v>
                </c:pt>
                <c:pt idx="24">
                  <c:v>5995</c:v>
                </c:pt>
                <c:pt idx="25">
                  <c:v>2427</c:v>
                </c:pt>
                <c:pt idx="26">
                  <c:v>1923</c:v>
                </c:pt>
                <c:pt idx="27">
                  <c:v>860</c:v>
                </c:pt>
                <c:pt idx="28">
                  <c:v>451</c:v>
                </c:pt>
                <c:pt idx="29">
                  <c:v>1068</c:v>
                </c:pt>
                <c:pt idx="30">
                  <c:v>470</c:v>
                </c:pt>
                <c:pt idx="31">
                  <c:v>654</c:v>
                </c:pt>
                <c:pt idx="32">
                  <c:v>230</c:v>
                </c:pt>
                <c:pt idx="33">
                  <c:v>117</c:v>
                </c:pt>
                <c:pt idx="34">
                  <c:v>980</c:v>
                </c:pt>
                <c:pt idx="35">
                  <c:v>4127</c:v>
                </c:pt>
                <c:pt idx="36">
                  <c:v>6626</c:v>
                </c:pt>
                <c:pt idx="37">
                  <c:v>3954</c:v>
                </c:pt>
                <c:pt idx="38">
                  <c:v>1626</c:v>
                </c:pt>
                <c:pt idx="39">
                  <c:v>703</c:v>
                </c:pt>
                <c:pt idx="40">
                  <c:v>835</c:v>
                </c:pt>
                <c:pt idx="41">
                  <c:v>867</c:v>
                </c:pt>
                <c:pt idx="42">
                  <c:v>628</c:v>
                </c:pt>
                <c:pt idx="43">
                  <c:v>517</c:v>
                </c:pt>
                <c:pt idx="44">
                  <c:v>1150</c:v>
                </c:pt>
                <c:pt idx="45">
                  <c:v>363</c:v>
                </c:pt>
                <c:pt idx="46">
                  <c:v>281</c:v>
                </c:pt>
                <c:pt idx="47">
                  <c:v>422</c:v>
                </c:pt>
                <c:pt idx="48">
                  <c:v>628</c:v>
                </c:pt>
                <c:pt idx="49">
                  <c:v>665</c:v>
                </c:pt>
                <c:pt idx="50">
                  <c:v>632</c:v>
                </c:pt>
                <c:pt idx="51">
                  <c:v>714</c:v>
                </c:pt>
                <c:pt idx="52">
                  <c:v>509</c:v>
                </c:pt>
                <c:pt idx="53">
                  <c:v>353</c:v>
                </c:pt>
                <c:pt idx="54">
                  <c:v>840</c:v>
                </c:pt>
                <c:pt idx="55">
                  <c:v>1071</c:v>
                </c:pt>
                <c:pt idx="56">
                  <c:v>719</c:v>
                </c:pt>
                <c:pt idx="57">
                  <c:v>730</c:v>
                </c:pt>
                <c:pt idx="58">
                  <c:v>580</c:v>
                </c:pt>
                <c:pt idx="59">
                  <c:v>615</c:v>
                </c:pt>
                <c:pt idx="60">
                  <c:v>1531</c:v>
                </c:pt>
                <c:pt idx="61">
                  <c:v>710</c:v>
                </c:pt>
                <c:pt idx="62">
                  <c:v>816</c:v>
                </c:pt>
                <c:pt idx="63">
                  <c:v>744</c:v>
                </c:pt>
                <c:pt idx="64">
                  <c:v>661</c:v>
                </c:pt>
                <c:pt idx="65">
                  <c:v>921</c:v>
                </c:pt>
                <c:pt idx="66">
                  <c:v>615</c:v>
                </c:pt>
                <c:pt idx="67">
                  <c:v>294</c:v>
                </c:pt>
                <c:pt idx="68">
                  <c:v>105</c:v>
                </c:pt>
                <c:pt idx="69">
                  <c:v>604</c:v>
                </c:pt>
                <c:pt idx="70">
                  <c:v>1207</c:v>
                </c:pt>
                <c:pt idx="71">
                  <c:v>767</c:v>
                </c:pt>
                <c:pt idx="72">
                  <c:v>754</c:v>
                </c:pt>
                <c:pt idx="73">
                  <c:v>335</c:v>
                </c:pt>
                <c:pt idx="74">
                  <c:v>428</c:v>
                </c:pt>
                <c:pt idx="75">
                  <c:v>445</c:v>
                </c:pt>
                <c:pt idx="76">
                  <c:v>270</c:v>
                </c:pt>
                <c:pt idx="77">
                  <c:v>261</c:v>
                </c:pt>
                <c:pt idx="78">
                  <c:v>198</c:v>
                </c:pt>
                <c:pt idx="79">
                  <c:v>820</c:v>
                </c:pt>
                <c:pt idx="80">
                  <c:v>533</c:v>
                </c:pt>
                <c:pt idx="81">
                  <c:v>193</c:v>
                </c:pt>
                <c:pt idx="82">
                  <c:v>438</c:v>
                </c:pt>
                <c:pt idx="83">
                  <c:v>320</c:v>
                </c:pt>
                <c:pt idx="84">
                  <c:v>143</c:v>
                </c:pt>
                <c:pt idx="85">
                  <c:v>568</c:v>
                </c:pt>
                <c:pt idx="86">
                  <c:v>571</c:v>
                </c:pt>
                <c:pt idx="87">
                  <c:v>1196</c:v>
                </c:pt>
                <c:pt idx="88">
                  <c:v>844</c:v>
                </c:pt>
                <c:pt idx="89">
                  <c:v>1081</c:v>
                </c:pt>
                <c:pt idx="90">
                  <c:v>2678</c:v>
                </c:pt>
                <c:pt idx="91">
                  <c:v>1571</c:v>
                </c:pt>
                <c:pt idx="92">
                  <c:v>1028</c:v>
                </c:pt>
                <c:pt idx="93">
                  <c:v>1023</c:v>
                </c:pt>
                <c:pt idx="94">
                  <c:v>1036</c:v>
                </c:pt>
                <c:pt idx="95">
                  <c:v>1095</c:v>
                </c:pt>
                <c:pt idx="96">
                  <c:v>1271</c:v>
                </c:pt>
                <c:pt idx="97">
                  <c:v>983</c:v>
                </c:pt>
                <c:pt idx="98">
                  <c:v>1567</c:v>
                </c:pt>
                <c:pt idx="99">
                  <c:v>785</c:v>
                </c:pt>
                <c:pt idx="100">
                  <c:v>457</c:v>
                </c:pt>
                <c:pt idx="101">
                  <c:v>762</c:v>
                </c:pt>
                <c:pt idx="102">
                  <c:v>560</c:v>
                </c:pt>
                <c:pt idx="103">
                  <c:v>2619</c:v>
                </c:pt>
                <c:pt idx="104">
                  <c:v>3319</c:v>
                </c:pt>
                <c:pt idx="105">
                  <c:v>1560</c:v>
                </c:pt>
                <c:pt idx="106">
                  <c:v>1760</c:v>
                </c:pt>
                <c:pt idx="107">
                  <c:v>5175</c:v>
                </c:pt>
                <c:pt idx="108">
                  <c:v>2225</c:v>
                </c:pt>
                <c:pt idx="109">
                  <c:v>635</c:v>
                </c:pt>
                <c:pt idx="110">
                  <c:v>834</c:v>
                </c:pt>
                <c:pt idx="111">
                  <c:v>878</c:v>
                </c:pt>
                <c:pt idx="112">
                  <c:v>542</c:v>
                </c:pt>
                <c:pt idx="113">
                  <c:v>990</c:v>
                </c:pt>
                <c:pt idx="114">
                  <c:v>1029</c:v>
                </c:pt>
                <c:pt idx="115">
                  <c:v>872</c:v>
                </c:pt>
                <c:pt idx="116">
                  <c:v>613</c:v>
                </c:pt>
                <c:pt idx="117">
                  <c:v>547</c:v>
                </c:pt>
                <c:pt idx="118">
                  <c:v>1267</c:v>
                </c:pt>
                <c:pt idx="119">
                  <c:v>1872</c:v>
                </c:pt>
                <c:pt idx="120">
                  <c:v>1744</c:v>
                </c:pt>
                <c:pt idx="121">
                  <c:v>1972</c:v>
                </c:pt>
                <c:pt idx="122">
                  <c:v>2431</c:v>
                </c:pt>
                <c:pt idx="123">
                  <c:v>1044</c:v>
                </c:pt>
                <c:pt idx="124">
                  <c:v>678</c:v>
                </c:pt>
                <c:pt idx="125">
                  <c:v>638</c:v>
                </c:pt>
                <c:pt idx="126">
                  <c:v>585</c:v>
                </c:pt>
                <c:pt idx="127">
                  <c:v>817</c:v>
                </c:pt>
                <c:pt idx="128">
                  <c:v>1006</c:v>
                </c:pt>
                <c:pt idx="129">
                  <c:v>931</c:v>
                </c:pt>
                <c:pt idx="130">
                  <c:v>1046</c:v>
                </c:pt>
                <c:pt idx="131">
                  <c:v>268</c:v>
                </c:pt>
                <c:pt idx="132">
                  <c:v>1039</c:v>
                </c:pt>
                <c:pt idx="133">
                  <c:v>3954</c:v>
                </c:pt>
                <c:pt idx="134">
                  <c:v>1725</c:v>
                </c:pt>
                <c:pt idx="135">
                  <c:v>910</c:v>
                </c:pt>
                <c:pt idx="136">
                  <c:v>456</c:v>
                </c:pt>
                <c:pt idx="137">
                  <c:v>220</c:v>
                </c:pt>
                <c:pt idx="138">
                  <c:v>404</c:v>
                </c:pt>
                <c:pt idx="139">
                  <c:v>697</c:v>
                </c:pt>
                <c:pt idx="140">
                  <c:v>624</c:v>
                </c:pt>
                <c:pt idx="141">
                  <c:v>293</c:v>
                </c:pt>
                <c:pt idx="142">
                  <c:v>371</c:v>
                </c:pt>
                <c:pt idx="143">
                  <c:v>690</c:v>
                </c:pt>
                <c:pt idx="144">
                  <c:v>217</c:v>
                </c:pt>
                <c:pt idx="145">
                  <c:v>480</c:v>
                </c:pt>
                <c:pt idx="146">
                  <c:v>448</c:v>
                </c:pt>
                <c:pt idx="147">
                  <c:v>283</c:v>
                </c:pt>
                <c:pt idx="148">
                  <c:v>493</c:v>
                </c:pt>
                <c:pt idx="149">
                  <c:v>593</c:v>
                </c:pt>
                <c:pt idx="150">
                  <c:v>459</c:v>
                </c:pt>
                <c:pt idx="151">
                  <c:v>511</c:v>
                </c:pt>
                <c:pt idx="152">
                  <c:v>138</c:v>
                </c:pt>
                <c:pt idx="153">
                  <c:v>103</c:v>
                </c:pt>
                <c:pt idx="154">
                  <c:v>61</c:v>
                </c:pt>
                <c:pt idx="155">
                  <c:v>224</c:v>
                </c:pt>
                <c:pt idx="156">
                  <c:v>123</c:v>
                </c:pt>
                <c:pt idx="157">
                  <c:v>312</c:v>
                </c:pt>
                <c:pt idx="158">
                  <c:v>175</c:v>
                </c:pt>
                <c:pt idx="159">
                  <c:v>3873</c:v>
                </c:pt>
                <c:pt idx="160">
                  <c:v>1079</c:v>
                </c:pt>
                <c:pt idx="161">
                  <c:v>1998</c:v>
                </c:pt>
                <c:pt idx="162">
                  <c:v>1442</c:v>
                </c:pt>
                <c:pt idx="163">
                  <c:v>1468</c:v>
                </c:pt>
                <c:pt idx="164">
                  <c:v>1107</c:v>
                </c:pt>
                <c:pt idx="165">
                  <c:v>531</c:v>
                </c:pt>
                <c:pt idx="166">
                  <c:v>743</c:v>
                </c:pt>
                <c:pt idx="167">
                  <c:v>754</c:v>
                </c:pt>
                <c:pt idx="168">
                  <c:v>685</c:v>
                </c:pt>
                <c:pt idx="169">
                  <c:v>2997</c:v>
                </c:pt>
                <c:pt idx="170">
                  <c:v>696</c:v>
                </c:pt>
                <c:pt idx="171">
                  <c:v>672</c:v>
                </c:pt>
                <c:pt idx="172">
                  <c:v>683</c:v>
                </c:pt>
                <c:pt idx="173">
                  <c:v>407</c:v>
                </c:pt>
                <c:pt idx="174">
                  <c:v>763</c:v>
                </c:pt>
                <c:pt idx="175">
                  <c:v>465</c:v>
                </c:pt>
                <c:pt idx="176">
                  <c:v>1205</c:v>
                </c:pt>
              </c:numCache>
            </c:numRef>
          </c:val>
          <c:smooth val="0"/>
          <c:extLst>
            <c:ext xmlns:c16="http://schemas.microsoft.com/office/drawing/2014/chart" uri="{C3380CC4-5D6E-409C-BE32-E72D297353CC}">
              <c16:uniqueId val="{00000000-225A-4B61-B099-6D2DA557E32F}"/>
            </c:ext>
          </c:extLst>
        </c:ser>
        <c:dLbls>
          <c:showLegendKey val="0"/>
          <c:showVal val="0"/>
          <c:showCatName val="0"/>
          <c:showSerName val="0"/>
          <c:showPercent val="0"/>
          <c:showBubbleSize val="0"/>
        </c:dLbls>
        <c:smooth val="0"/>
        <c:axId val="289329432"/>
        <c:axId val="289336976"/>
      </c:lineChart>
      <c:catAx>
        <c:axId val="28932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36976"/>
        <c:crosses val="autoZero"/>
        <c:auto val="1"/>
        <c:lblAlgn val="ctr"/>
        <c:lblOffset val="100"/>
        <c:noMultiLvlLbl val="0"/>
      </c:catAx>
      <c:valAx>
        <c:axId val="28933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2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Doku</c:v>
                </c:pt>
              </c:strCache>
            </c:strRef>
          </c:tx>
          <c:spPr>
            <a:ln w="28575" cap="rnd">
              <a:solidFill>
                <a:schemeClr val="accent1"/>
              </a:solidFill>
              <a:round/>
            </a:ln>
            <a:effectLst/>
          </c:spPr>
          <c:marker>
            <c:symbol val="none"/>
          </c:marker>
          <c:cat>
            <c:strRef>
              <c:f>Sheet1!$A$2:$A$178</c:f>
              <c:strCache>
                <c:ptCount val="177"/>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pt idx="160">
                  <c:v>08.01.2018</c:v>
                </c:pt>
                <c:pt idx="161">
                  <c:v>09.01.2018</c:v>
                </c:pt>
                <c:pt idx="162">
                  <c:v>10.01.2018</c:v>
                </c:pt>
                <c:pt idx="163">
                  <c:v>11.01.2018</c:v>
                </c:pt>
                <c:pt idx="164">
                  <c:v>12.01.2018</c:v>
                </c:pt>
                <c:pt idx="165">
                  <c:v>13.01.2018</c:v>
                </c:pt>
                <c:pt idx="166">
                  <c:v>14.01.2018</c:v>
                </c:pt>
                <c:pt idx="167">
                  <c:v>15.01.2018</c:v>
                </c:pt>
                <c:pt idx="168">
                  <c:v>16.01.2018</c:v>
                </c:pt>
                <c:pt idx="169">
                  <c:v>17.01.2018</c:v>
                </c:pt>
                <c:pt idx="170">
                  <c:v>18.01.2018</c:v>
                </c:pt>
                <c:pt idx="171">
                  <c:v>19.01.2018</c:v>
                </c:pt>
                <c:pt idx="172">
                  <c:v>20.01.2018</c:v>
                </c:pt>
                <c:pt idx="173">
                  <c:v>21.01.2018</c:v>
                </c:pt>
                <c:pt idx="174">
                  <c:v>22.01.2018</c:v>
                </c:pt>
                <c:pt idx="175">
                  <c:v>23.01.2018</c:v>
                </c:pt>
                <c:pt idx="176">
                  <c:v>24.01.2018</c:v>
                </c:pt>
              </c:strCache>
            </c:strRef>
          </c:cat>
          <c:val>
            <c:numRef>
              <c:f>Sheet1!$B$2:$B$178</c:f>
              <c:numCache>
                <c:formatCode>General</c:formatCode>
                <c:ptCount val="177"/>
                <c:pt idx="0">
                  <c:v>34</c:v>
                </c:pt>
                <c:pt idx="1">
                  <c:v>51</c:v>
                </c:pt>
                <c:pt idx="2">
                  <c:v>40</c:v>
                </c:pt>
                <c:pt idx="3">
                  <c:v>27</c:v>
                </c:pt>
                <c:pt idx="4">
                  <c:v>25</c:v>
                </c:pt>
                <c:pt idx="5">
                  <c:v>42</c:v>
                </c:pt>
                <c:pt idx="6">
                  <c:v>49</c:v>
                </c:pt>
                <c:pt idx="7">
                  <c:v>29</c:v>
                </c:pt>
                <c:pt idx="8">
                  <c:v>32</c:v>
                </c:pt>
                <c:pt idx="9">
                  <c:v>82</c:v>
                </c:pt>
                <c:pt idx="10">
                  <c:v>1395</c:v>
                </c:pt>
                <c:pt idx="11">
                  <c:v>12070</c:v>
                </c:pt>
                <c:pt idx="12">
                  <c:v>6612</c:v>
                </c:pt>
                <c:pt idx="13">
                  <c:v>3373</c:v>
                </c:pt>
                <c:pt idx="14">
                  <c:v>3628</c:v>
                </c:pt>
                <c:pt idx="15">
                  <c:v>6032</c:v>
                </c:pt>
                <c:pt idx="16">
                  <c:v>9265</c:v>
                </c:pt>
                <c:pt idx="17">
                  <c:v>8136</c:v>
                </c:pt>
                <c:pt idx="18">
                  <c:v>5119</c:v>
                </c:pt>
                <c:pt idx="19">
                  <c:v>5344</c:v>
                </c:pt>
                <c:pt idx="20">
                  <c:v>2943</c:v>
                </c:pt>
                <c:pt idx="21">
                  <c:v>152</c:v>
                </c:pt>
                <c:pt idx="22">
                  <c:v>242</c:v>
                </c:pt>
                <c:pt idx="23">
                  <c:v>2372</c:v>
                </c:pt>
                <c:pt idx="24">
                  <c:v>1799</c:v>
                </c:pt>
                <c:pt idx="25">
                  <c:v>2027</c:v>
                </c:pt>
                <c:pt idx="26">
                  <c:v>1160</c:v>
                </c:pt>
                <c:pt idx="27">
                  <c:v>1061</c:v>
                </c:pt>
                <c:pt idx="28">
                  <c:v>352</c:v>
                </c:pt>
                <c:pt idx="29">
                  <c:v>1605</c:v>
                </c:pt>
                <c:pt idx="30">
                  <c:v>649</c:v>
                </c:pt>
                <c:pt idx="31">
                  <c:v>1439</c:v>
                </c:pt>
                <c:pt idx="32">
                  <c:v>420</c:v>
                </c:pt>
                <c:pt idx="33">
                  <c:v>257</c:v>
                </c:pt>
                <c:pt idx="34">
                  <c:v>2422</c:v>
                </c:pt>
                <c:pt idx="35">
                  <c:v>7692</c:v>
                </c:pt>
                <c:pt idx="36">
                  <c:v>5921</c:v>
                </c:pt>
                <c:pt idx="37">
                  <c:v>2786</c:v>
                </c:pt>
                <c:pt idx="38">
                  <c:v>2272</c:v>
                </c:pt>
                <c:pt idx="39">
                  <c:v>767</c:v>
                </c:pt>
                <c:pt idx="40">
                  <c:v>331</c:v>
                </c:pt>
                <c:pt idx="41">
                  <c:v>2324</c:v>
                </c:pt>
                <c:pt idx="42">
                  <c:v>1569</c:v>
                </c:pt>
                <c:pt idx="43">
                  <c:v>897</c:v>
                </c:pt>
                <c:pt idx="44">
                  <c:v>1681</c:v>
                </c:pt>
                <c:pt idx="45">
                  <c:v>807</c:v>
                </c:pt>
                <c:pt idx="46">
                  <c:v>356</c:v>
                </c:pt>
                <c:pt idx="47">
                  <c:v>285</c:v>
                </c:pt>
                <c:pt idx="48">
                  <c:v>1157</c:v>
                </c:pt>
                <c:pt idx="49">
                  <c:v>728</c:v>
                </c:pt>
                <c:pt idx="50">
                  <c:v>274</c:v>
                </c:pt>
                <c:pt idx="51">
                  <c:v>177</c:v>
                </c:pt>
                <c:pt idx="52">
                  <c:v>941</c:v>
                </c:pt>
                <c:pt idx="53">
                  <c:v>617</c:v>
                </c:pt>
                <c:pt idx="54">
                  <c:v>236</c:v>
                </c:pt>
                <c:pt idx="55">
                  <c:v>3074</c:v>
                </c:pt>
                <c:pt idx="56">
                  <c:v>2063</c:v>
                </c:pt>
                <c:pt idx="57">
                  <c:v>2423</c:v>
                </c:pt>
                <c:pt idx="58">
                  <c:v>2334</c:v>
                </c:pt>
                <c:pt idx="59">
                  <c:v>2922</c:v>
                </c:pt>
                <c:pt idx="60">
                  <c:v>5345</c:v>
                </c:pt>
                <c:pt idx="61">
                  <c:v>2554</c:v>
                </c:pt>
                <c:pt idx="62">
                  <c:v>3234</c:v>
                </c:pt>
                <c:pt idx="63">
                  <c:v>2996</c:v>
                </c:pt>
                <c:pt idx="64">
                  <c:v>2316</c:v>
                </c:pt>
                <c:pt idx="65">
                  <c:v>2965</c:v>
                </c:pt>
                <c:pt idx="66">
                  <c:v>1146</c:v>
                </c:pt>
                <c:pt idx="67">
                  <c:v>649</c:v>
                </c:pt>
                <c:pt idx="68">
                  <c:v>316</c:v>
                </c:pt>
                <c:pt idx="69">
                  <c:v>2566</c:v>
                </c:pt>
                <c:pt idx="70">
                  <c:v>3351</c:v>
                </c:pt>
                <c:pt idx="71">
                  <c:v>2025</c:v>
                </c:pt>
                <c:pt idx="72">
                  <c:v>2398</c:v>
                </c:pt>
                <c:pt idx="73">
                  <c:v>1059</c:v>
                </c:pt>
                <c:pt idx="74">
                  <c:v>543</c:v>
                </c:pt>
                <c:pt idx="75">
                  <c:v>339</c:v>
                </c:pt>
                <c:pt idx="76">
                  <c:v>726</c:v>
                </c:pt>
                <c:pt idx="77">
                  <c:v>612</c:v>
                </c:pt>
                <c:pt idx="78">
                  <c:v>363</c:v>
                </c:pt>
                <c:pt idx="79">
                  <c:v>3117</c:v>
                </c:pt>
                <c:pt idx="80">
                  <c:v>1972</c:v>
                </c:pt>
                <c:pt idx="81">
                  <c:v>480</c:v>
                </c:pt>
                <c:pt idx="82">
                  <c:v>1397</c:v>
                </c:pt>
                <c:pt idx="83">
                  <c:v>1036</c:v>
                </c:pt>
                <c:pt idx="84">
                  <c:v>305</c:v>
                </c:pt>
                <c:pt idx="85">
                  <c:v>1123</c:v>
                </c:pt>
                <c:pt idx="86">
                  <c:v>1510</c:v>
                </c:pt>
                <c:pt idx="87">
                  <c:v>3804</c:v>
                </c:pt>
                <c:pt idx="88">
                  <c:v>1627</c:v>
                </c:pt>
                <c:pt idx="89">
                  <c:v>3514</c:v>
                </c:pt>
                <c:pt idx="90">
                  <c:v>6700</c:v>
                </c:pt>
                <c:pt idx="91">
                  <c:v>3619</c:v>
                </c:pt>
                <c:pt idx="92">
                  <c:v>1376</c:v>
                </c:pt>
                <c:pt idx="93">
                  <c:v>2897</c:v>
                </c:pt>
                <c:pt idx="94">
                  <c:v>2458</c:v>
                </c:pt>
                <c:pt idx="95">
                  <c:v>2189</c:v>
                </c:pt>
                <c:pt idx="96">
                  <c:v>3150</c:v>
                </c:pt>
                <c:pt idx="97">
                  <c:v>2387</c:v>
                </c:pt>
                <c:pt idx="98">
                  <c:v>4424</c:v>
                </c:pt>
                <c:pt idx="99">
                  <c:v>1302</c:v>
                </c:pt>
                <c:pt idx="100">
                  <c:v>1383</c:v>
                </c:pt>
                <c:pt idx="101">
                  <c:v>1679</c:v>
                </c:pt>
                <c:pt idx="102">
                  <c:v>1128</c:v>
                </c:pt>
                <c:pt idx="103">
                  <c:v>5029</c:v>
                </c:pt>
                <c:pt idx="104">
                  <c:v>3287</c:v>
                </c:pt>
                <c:pt idx="105">
                  <c:v>854</c:v>
                </c:pt>
                <c:pt idx="106">
                  <c:v>4416</c:v>
                </c:pt>
                <c:pt idx="107">
                  <c:v>22117</c:v>
                </c:pt>
                <c:pt idx="108">
                  <c:v>7994</c:v>
                </c:pt>
                <c:pt idx="109">
                  <c:v>2337</c:v>
                </c:pt>
                <c:pt idx="110">
                  <c:v>2621</c:v>
                </c:pt>
                <c:pt idx="111">
                  <c:v>3620</c:v>
                </c:pt>
                <c:pt idx="112">
                  <c:v>1921</c:v>
                </c:pt>
                <c:pt idx="113">
                  <c:v>2199</c:v>
                </c:pt>
                <c:pt idx="114">
                  <c:v>4237</c:v>
                </c:pt>
                <c:pt idx="115">
                  <c:v>2291</c:v>
                </c:pt>
                <c:pt idx="116">
                  <c:v>807</c:v>
                </c:pt>
                <c:pt idx="117">
                  <c:v>1144</c:v>
                </c:pt>
                <c:pt idx="118">
                  <c:v>5167</c:v>
                </c:pt>
                <c:pt idx="119">
                  <c:v>4113</c:v>
                </c:pt>
                <c:pt idx="120">
                  <c:v>1322</c:v>
                </c:pt>
                <c:pt idx="121">
                  <c:v>6419</c:v>
                </c:pt>
                <c:pt idx="122">
                  <c:v>6282</c:v>
                </c:pt>
                <c:pt idx="123">
                  <c:v>2762</c:v>
                </c:pt>
                <c:pt idx="124">
                  <c:v>1964</c:v>
                </c:pt>
                <c:pt idx="125">
                  <c:v>2074</c:v>
                </c:pt>
                <c:pt idx="126">
                  <c:v>2636</c:v>
                </c:pt>
                <c:pt idx="127">
                  <c:v>3478</c:v>
                </c:pt>
                <c:pt idx="128">
                  <c:v>3684</c:v>
                </c:pt>
                <c:pt idx="129">
                  <c:v>3357</c:v>
                </c:pt>
                <c:pt idx="130">
                  <c:v>2717</c:v>
                </c:pt>
                <c:pt idx="131">
                  <c:v>735</c:v>
                </c:pt>
                <c:pt idx="132">
                  <c:v>3005</c:v>
                </c:pt>
                <c:pt idx="133">
                  <c:v>10088</c:v>
                </c:pt>
                <c:pt idx="134">
                  <c:v>4380</c:v>
                </c:pt>
                <c:pt idx="135">
                  <c:v>2990</c:v>
                </c:pt>
                <c:pt idx="136">
                  <c:v>1005</c:v>
                </c:pt>
                <c:pt idx="137">
                  <c:v>521</c:v>
                </c:pt>
                <c:pt idx="138">
                  <c:v>1564</c:v>
                </c:pt>
                <c:pt idx="139">
                  <c:v>2111</c:v>
                </c:pt>
                <c:pt idx="140">
                  <c:v>1390</c:v>
                </c:pt>
                <c:pt idx="141">
                  <c:v>453</c:v>
                </c:pt>
                <c:pt idx="142">
                  <c:v>724</c:v>
                </c:pt>
                <c:pt idx="143">
                  <c:v>1238</c:v>
                </c:pt>
                <c:pt idx="144">
                  <c:v>518</c:v>
                </c:pt>
                <c:pt idx="145">
                  <c:v>262</c:v>
                </c:pt>
                <c:pt idx="146">
                  <c:v>1259</c:v>
                </c:pt>
                <c:pt idx="147">
                  <c:v>923</c:v>
                </c:pt>
                <c:pt idx="148">
                  <c:v>3207</c:v>
                </c:pt>
                <c:pt idx="149">
                  <c:v>1040</c:v>
                </c:pt>
                <c:pt idx="150">
                  <c:v>1226</c:v>
                </c:pt>
                <c:pt idx="151">
                  <c:v>1240</c:v>
                </c:pt>
                <c:pt idx="152">
                  <c:v>236</c:v>
                </c:pt>
                <c:pt idx="153">
                  <c:v>204</c:v>
                </c:pt>
                <c:pt idx="154">
                  <c:v>130</c:v>
                </c:pt>
                <c:pt idx="155">
                  <c:v>925</c:v>
                </c:pt>
                <c:pt idx="156">
                  <c:v>465</c:v>
                </c:pt>
                <c:pt idx="157">
                  <c:v>754</c:v>
                </c:pt>
                <c:pt idx="158">
                  <c:v>428</c:v>
                </c:pt>
                <c:pt idx="159">
                  <c:v>9460</c:v>
                </c:pt>
                <c:pt idx="160">
                  <c:v>2960</c:v>
                </c:pt>
                <c:pt idx="161">
                  <c:v>4842</c:v>
                </c:pt>
                <c:pt idx="162">
                  <c:v>2638</c:v>
                </c:pt>
                <c:pt idx="163">
                  <c:v>5340</c:v>
                </c:pt>
                <c:pt idx="164">
                  <c:v>2114</c:v>
                </c:pt>
                <c:pt idx="165">
                  <c:v>977</c:v>
                </c:pt>
                <c:pt idx="166">
                  <c:v>690</c:v>
                </c:pt>
                <c:pt idx="167">
                  <c:v>751</c:v>
                </c:pt>
                <c:pt idx="168">
                  <c:v>736</c:v>
                </c:pt>
                <c:pt idx="169">
                  <c:v>2424</c:v>
                </c:pt>
                <c:pt idx="170">
                  <c:v>1567</c:v>
                </c:pt>
                <c:pt idx="171">
                  <c:v>1663</c:v>
                </c:pt>
                <c:pt idx="172">
                  <c:v>1777</c:v>
                </c:pt>
                <c:pt idx="173">
                  <c:v>1769</c:v>
                </c:pt>
                <c:pt idx="174">
                  <c:v>3285</c:v>
                </c:pt>
                <c:pt idx="175">
                  <c:v>1080</c:v>
                </c:pt>
                <c:pt idx="176">
                  <c:v>3719</c:v>
                </c:pt>
              </c:numCache>
            </c:numRef>
          </c:val>
          <c:smooth val="0"/>
          <c:extLst>
            <c:ext xmlns:c16="http://schemas.microsoft.com/office/drawing/2014/chart" uri="{C3380CC4-5D6E-409C-BE32-E72D297353CC}">
              <c16:uniqueId val="{00000000-6CBB-4724-B87E-275AB0441146}"/>
            </c:ext>
          </c:extLst>
        </c:ser>
        <c:dLbls>
          <c:showLegendKey val="0"/>
          <c:showVal val="0"/>
          <c:showCatName val="0"/>
          <c:showSerName val="0"/>
          <c:showPercent val="0"/>
          <c:showBubbleSize val="0"/>
        </c:dLbls>
        <c:smooth val="0"/>
        <c:axId val="288908304"/>
        <c:axId val="288909944"/>
      </c:lineChart>
      <c:catAx>
        <c:axId val="28890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09944"/>
        <c:crosses val="autoZero"/>
        <c:auto val="1"/>
        <c:lblAlgn val="ctr"/>
        <c:lblOffset val="100"/>
        <c:noMultiLvlLbl val="0"/>
      </c:catAx>
      <c:valAx>
        <c:axId val="28890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0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Doku</c:v>
                </c:pt>
              </c:strCache>
            </c:strRef>
          </c:cat>
          <c:val>
            <c:numRef>
              <c:f>Sheet1!$B$2</c:f>
              <c:numCache>
                <c:formatCode>General</c:formatCode>
                <c:ptCount val="1"/>
                <c:pt idx="0">
                  <c:v>56</c:v>
                </c:pt>
              </c:numCache>
            </c:numRef>
          </c:val>
          <c:extLst>
            <c:ext xmlns:c16="http://schemas.microsoft.com/office/drawing/2014/chart" uri="{C3380CC4-5D6E-409C-BE32-E72D297353CC}">
              <c16:uniqueId val="{00000000-EBA5-4AD0-B28D-D68CF96E28C4}"/>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Doku</c:v>
                </c:pt>
              </c:strCache>
            </c:strRef>
          </c:cat>
          <c:val>
            <c:numRef>
              <c:f>Sheet1!$C$2</c:f>
              <c:numCache>
                <c:formatCode>General</c:formatCode>
                <c:ptCount val="1"/>
                <c:pt idx="0">
                  <c:v>1</c:v>
                </c:pt>
              </c:numCache>
            </c:numRef>
          </c:val>
          <c:extLst>
            <c:ext xmlns:c16="http://schemas.microsoft.com/office/drawing/2014/chart" uri="{C3380CC4-5D6E-409C-BE32-E72D297353CC}">
              <c16:uniqueId val="{00000001-EBA5-4AD0-B28D-D68CF96E28C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Doku</c:v>
                </c:pt>
              </c:strCache>
            </c:strRef>
          </c:cat>
          <c:val>
            <c:numRef>
              <c:f>Sheet1!$D$2</c:f>
              <c:numCache>
                <c:formatCode>General</c:formatCode>
                <c:ptCount val="1"/>
                <c:pt idx="0">
                  <c:v>55</c:v>
                </c:pt>
              </c:numCache>
            </c:numRef>
          </c:val>
          <c:extLst>
            <c:ext xmlns:c16="http://schemas.microsoft.com/office/drawing/2014/chart" uri="{C3380CC4-5D6E-409C-BE32-E72D297353CC}">
              <c16:uniqueId val="{00000002-EBA5-4AD0-B28D-D68CF96E28C4}"/>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Doku</c:v>
                </c:pt>
              </c:strCache>
            </c:strRef>
          </c:cat>
          <c:val>
            <c:numRef>
              <c:f>Sheet1!$E$2</c:f>
              <c:numCache>
                <c:formatCode>General</c:formatCode>
                <c:ptCount val="1"/>
                <c:pt idx="0">
                  <c:v>1</c:v>
                </c:pt>
              </c:numCache>
            </c:numRef>
          </c:val>
          <c:extLst>
            <c:ext xmlns:c16="http://schemas.microsoft.com/office/drawing/2014/chart" uri="{C3380CC4-5D6E-409C-BE32-E72D297353CC}">
              <c16:uniqueId val="{00000003-EBA5-4AD0-B28D-D68CF96E28C4}"/>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Doku</c:v>
                </c:pt>
              </c:strCache>
            </c:strRef>
          </c:cat>
          <c:val>
            <c:numRef>
              <c:f>Sheet1!$F$2</c:f>
              <c:numCache>
                <c:formatCode>General</c:formatCode>
                <c:ptCount val="1"/>
                <c:pt idx="0">
                  <c:v>197</c:v>
                </c:pt>
              </c:numCache>
            </c:numRef>
          </c:val>
          <c:extLst>
            <c:ext xmlns:c16="http://schemas.microsoft.com/office/drawing/2014/chart" uri="{C3380CC4-5D6E-409C-BE32-E72D297353CC}">
              <c16:uniqueId val="{00000004-EBA5-4AD0-B28D-D68CF96E28C4}"/>
            </c:ext>
          </c:extLst>
        </c:ser>
        <c:dLbls>
          <c:showLegendKey val="0"/>
          <c:showVal val="0"/>
          <c:showCatName val="0"/>
          <c:showSerName val="0"/>
          <c:showPercent val="0"/>
          <c:showBubbleSize val="0"/>
        </c:dLbls>
        <c:gapWidth val="150"/>
        <c:overlap val="100"/>
        <c:axId val="288922408"/>
        <c:axId val="288922736"/>
      </c:barChart>
      <c:catAx>
        <c:axId val="28892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22736"/>
        <c:crosses val="autoZero"/>
        <c:auto val="1"/>
        <c:lblAlgn val="ctr"/>
        <c:lblOffset val="100"/>
        <c:noMultiLvlLbl val="0"/>
      </c:catAx>
      <c:valAx>
        <c:axId val="288922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2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2856A-8BAD-4F4A-84B6-867E1DDD09E6}"/>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6B8D3031-A0A3-4229-96A4-6052B326592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686135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BA40E-4C1E-4806-8DCD-F1A6D06088D6}"/>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96F2DFDF-9DFC-4730-91D2-BA2A8A3565CE}"/>
              </a:ext>
            </a:extLst>
          </p:cNvPr>
          <p:cNvGraphicFramePr>
            <a:graphicFrameLocks noGrp="1"/>
          </p:cNvGraphicFramePr>
          <p:nvPr>
            <p:ph type="tbl" sz="quarter" idx="13"/>
            <p:extLst>
              <p:ext uri="{D42A27DB-BD31-4B8C-83A1-F6EECF244321}">
                <p14:modId xmlns:p14="http://schemas.microsoft.com/office/powerpoint/2010/main" val="3792199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8350328"/>
                    </a:ext>
                  </a:extLst>
                </a:gridCol>
                <a:gridCol w="1645920">
                  <a:extLst>
                    <a:ext uri="{9D8B030D-6E8A-4147-A177-3AD203B41FA5}">
                      <a16:colId xmlns:a16="http://schemas.microsoft.com/office/drawing/2014/main" val="149459689"/>
                    </a:ext>
                  </a:extLst>
                </a:gridCol>
                <a:gridCol w="1645920">
                  <a:extLst>
                    <a:ext uri="{9D8B030D-6E8A-4147-A177-3AD203B41FA5}">
                      <a16:colId xmlns:a16="http://schemas.microsoft.com/office/drawing/2014/main" val="4100454334"/>
                    </a:ext>
                  </a:extLst>
                </a:gridCol>
                <a:gridCol w="1234440">
                  <a:extLst>
                    <a:ext uri="{9D8B030D-6E8A-4147-A177-3AD203B41FA5}">
                      <a16:colId xmlns:a16="http://schemas.microsoft.com/office/drawing/2014/main" val="2871696263"/>
                    </a:ext>
                  </a:extLst>
                </a:gridCol>
                <a:gridCol w="1234440">
                  <a:extLst>
                    <a:ext uri="{9D8B030D-6E8A-4147-A177-3AD203B41FA5}">
                      <a16:colId xmlns:a16="http://schemas.microsoft.com/office/drawing/2014/main" val="2798759081"/>
                    </a:ext>
                  </a:extLst>
                </a:gridCol>
                <a:gridCol w="822960">
                  <a:extLst>
                    <a:ext uri="{9D8B030D-6E8A-4147-A177-3AD203B41FA5}">
                      <a16:colId xmlns:a16="http://schemas.microsoft.com/office/drawing/2014/main" val="368434335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60235541"/>
                  </a:ext>
                </a:extLst>
              </a:tr>
              <a:tr h="370840">
                <a:tc>
                  <a:txBody>
                    <a:bodyPr/>
                    <a:lstStyle/>
                    <a:p>
                      <a:r>
                        <a:rPr lang="en-US" sz="1000"/>
                        <a:t>NDR Doku</a:t>
                      </a:r>
                    </a:p>
                  </a:txBody>
                  <a:tcPr/>
                </a:tc>
                <a:tc>
                  <a:txBody>
                    <a:bodyPr/>
                    <a:lstStyle/>
                    <a:p>
                      <a:r>
                        <a:rPr lang="en-US" sz="1000"/>
                        <a:t>17474</a:t>
                      </a:r>
                    </a:p>
                  </a:txBody>
                  <a:tcPr/>
                </a:tc>
                <a:tc>
                  <a:txBody>
                    <a:bodyPr/>
                    <a:lstStyle/>
                    <a:p>
                      <a:r>
                        <a:rPr lang="en-US" sz="1000"/>
                        <a:t>289</a:t>
                      </a:r>
                    </a:p>
                  </a:txBody>
                  <a:tcPr/>
                </a:tc>
                <a:tc>
                  <a:txBody>
                    <a:bodyPr/>
                    <a:lstStyle/>
                    <a:p>
                      <a:r>
                        <a:rPr lang="en-US" sz="1000"/>
                        <a:t>1004</a:t>
                      </a:r>
                    </a:p>
                  </a:txBody>
                  <a:tcPr/>
                </a:tc>
                <a:tc>
                  <a:txBody>
                    <a:bodyPr/>
                    <a:lstStyle/>
                    <a:p>
                      <a:r>
                        <a:rPr lang="en-US" sz="1000"/>
                        <a:t>6.2%</a:t>
                      </a:r>
                    </a:p>
                  </a:txBody>
                  <a:tcPr/>
                </a:tc>
                <a:tc>
                  <a:txBody>
                    <a:bodyPr/>
                    <a:lstStyle/>
                    <a:p>
                      <a:r>
                        <a:rPr lang="en-US" sz="1000"/>
                        <a:t>17384</a:t>
                      </a:r>
                    </a:p>
                  </a:txBody>
                  <a:tcPr/>
                </a:tc>
                <a:extLst>
                  <a:ext uri="{0D108BD9-81ED-4DB2-BD59-A6C34878D82A}">
                    <a16:rowId xmlns:a16="http://schemas.microsoft.com/office/drawing/2014/main" val="1729647940"/>
                  </a:ext>
                </a:extLst>
              </a:tr>
            </a:tbl>
          </a:graphicData>
        </a:graphic>
      </p:graphicFrame>
      <p:sp>
        <p:nvSpPr>
          <p:cNvPr id="4" name="Text Placeholder 3">
            <a:extLst>
              <a:ext uri="{FF2B5EF4-FFF2-40B4-BE49-F238E27FC236}">
                <a16:creationId xmlns:a16="http://schemas.microsoft.com/office/drawing/2014/main" id="{7E0C5F71-190B-4B02-9673-629E31AF0EF1}"/>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104811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3D30-B515-45EE-90FF-390539D7E241}"/>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63FAB5ED-78A8-45FA-A481-6159C747E103}"/>
              </a:ext>
            </a:extLst>
          </p:cNvPr>
          <p:cNvGraphicFramePr>
            <a:graphicFrameLocks noGrp="1"/>
          </p:cNvGraphicFramePr>
          <p:nvPr>
            <p:ph type="chart" sz="quarter" idx="13"/>
            <p:extLst>
              <p:ext uri="{D42A27DB-BD31-4B8C-83A1-F6EECF244321}">
                <p14:modId xmlns:p14="http://schemas.microsoft.com/office/powerpoint/2010/main" val="591765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756D3-0363-443D-90AF-496ADC953643}"/>
              </a:ext>
            </a:extLst>
          </p:cNvPr>
          <p:cNvSpPr>
            <a:spLocks noGrp="1"/>
          </p:cNvSpPr>
          <p:nvPr>
            <p:ph type="body" sz="quarter" idx="14"/>
          </p:nvPr>
        </p:nvSpPr>
        <p:spPr/>
        <p:txBody>
          <a:bodyPr/>
          <a:lstStyle/>
          <a:p>
            <a:r>
              <a:rPr lang="en-US"/>
              <a:t>01.08.2017 - 24.01.2018</a:t>
            </a:r>
          </a:p>
        </p:txBody>
      </p:sp>
      <p:sp>
        <p:nvSpPr>
          <p:cNvPr id="5" name="Footer Placeholder 4">
            <a:extLst>
              <a:ext uri="{FF2B5EF4-FFF2-40B4-BE49-F238E27FC236}">
                <a16:creationId xmlns:a16="http://schemas.microsoft.com/office/drawing/2014/main" id="{BB6F622B-86CB-450F-90AD-709850325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68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42828-CCA7-4F6E-85DD-E424725AAD45}"/>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9A72677-872B-4D47-91E6-4CD37B104F91}"/>
              </a:ext>
            </a:extLst>
          </p:cNvPr>
          <p:cNvGraphicFramePr>
            <a:graphicFrameLocks noGrp="1"/>
          </p:cNvGraphicFramePr>
          <p:nvPr>
            <p:ph type="chart" sz="quarter" idx="13"/>
            <p:extLst>
              <p:ext uri="{D42A27DB-BD31-4B8C-83A1-F6EECF244321}">
                <p14:modId xmlns:p14="http://schemas.microsoft.com/office/powerpoint/2010/main" val="4122098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7AA9C1-8B28-431B-8BC6-AB7550209703}"/>
              </a:ext>
            </a:extLst>
          </p:cNvPr>
          <p:cNvSpPr>
            <a:spLocks noGrp="1"/>
          </p:cNvSpPr>
          <p:nvPr>
            <p:ph type="body" sz="quarter" idx="14"/>
          </p:nvPr>
        </p:nvSpPr>
        <p:spPr/>
        <p:txBody>
          <a:bodyPr/>
          <a:lstStyle/>
          <a:p>
            <a:r>
              <a:rPr lang="en-US"/>
              <a:t>01.08.2017 - 24.01.2018</a:t>
            </a:r>
          </a:p>
        </p:txBody>
      </p:sp>
      <p:sp>
        <p:nvSpPr>
          <p:cNvPr id="5" name="Footer Placeholder 4">
            <a:extLst>
              <a:ext uri="{FF2B5EF4-FFF2-40B4-BE49-F238E27FC236}">
                <a16:creationId xmlns:a16="http://schemas.microsoft.com/office/drawing/2014/main" id="{F95569A1-FFE8-4108-9A66-B04BEE0B3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4064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91EF4-23C8-4EC3-9872-79FADF82AB1A}"/>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A5729381-3CE8-463A-BBDA-009EED376531}"/>
              </a:ext>
            </a:extLst>
          </p:cNvPr>
          <p:cNvGraphicFramePr>
            <a:graphicFrameLocks noGrp="1"/>
          </p:cNvGraphicFramePr>
          <p:nvPr>
            <p:ph type="chart" sz="quarter" idx="13"/>
            <p:extLst>
              <p:ext uri="{D42A27DB-BD31-4B8C-83A1-F6EECF244321}">
                <p14:modId xmlns:p14="http://schemas.microsoft.com/office/powerpoint/2010/main" val="2424964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C0D292-C9A2-4EC9-9DB1-5CA6FA923FF3}"/>
              </a:ext>
            </a:extLst>
          </p:cNvPr>
          <p:cNvSpPr>
            <a:spLocks noGrp="1"/>
          </p:cNvSpPr>
          <p:nvPr>
            <p:ph type="body" sz="quarter" idx="14"/>
          </p:nvPr>
        </p:nvSpPr>
        <p:spPr/>
        <p:txBody>
          <a:bodyPr/>
          <a:lstStyle/>
          <a:p>
            <a:r>
              <a:rPr lang="en-US"/>
              <a:t>01.08.2017 - 24.01.2018</a:t>
            </a:r>
          </a:p>
        </p:txBody>
      </p:sp>
      <p:sp>
        <p:nvSpPr>
          <p:cNvPr id="5" name="Footer Placeholder 4">
            <a:extLst>
              <a:ext uri="{FF2B5EF4-FFF2-40B4-BE49-F238E27FC236}">
                <a16:creationId xmlns:a16="http://schemas.microsoft.com/office/drawing/2014/main" id="{BEC98273-AF98-4D12-9479-6B67D4D88E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524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4FF4-A40B-43D6-A57D-487638B372E8}"/>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56B41C31-E711-43EB-A953-F29941F0B66F}"/>
              </a:ext>
            </a:extLst>
          </p:cNvPr>
          <p:cNvGraphicFramePr>
            <a:graphicFrameLocks noGrp="1"/>
          </p:cNvGraphicFramePr>
          <p:nvPr>
            <p:ph type="chart" sz="quarter" idx="13"/>
            <p:extLst>
              <p:ext uri="{D42A27DB-BD31-4B8C-83A1-F6EECF244321}">
                <p14:modId xmlns:p14="http://schemas.microsoft.com/office/powerpoint/2010/main" val="719110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A78561-076B-4100-A244-284F455EDEA1}"/>
              </a:ext>
            </a:extLst>
          </p:cNvPr>
          <p:cNvSpPr>
            <a:spLocks noGrp="1"/>
          </p:cNvSpPr>
          <p:nvPr>
            <p:ph type="body" sz="quarter" idx="14"/>
          </p:nvPr>
        </p:nvSpPr>
        <p:spPr/>
        <p:txBody>
          <a:bodyPr/>
          <a:lstStyle/>
          <a:p>
            <a:r>
              <a:rPr lang="en-US"/>
              <a:t>01.08.2017 - 24.01.2018</a:t>
            </a:r>
          </a:p>
        </p:txBody>
      </p:sp>
      <p:sp>
        <p:nvSpPr>
          <p:cNvPr id="5" name="Footer Placeholder 4">
            <a:extLst>
              <a:ext uri="{FF2B5EF4-FFF2-40B4-BE49-F238E27FC236}">
                <a16:creationId xmlns:a16="http://schemas.microsoft.com/office/drawing/2014/main" id="{24D270AA-E0C3-48F5-B2ED-2AEA087A4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64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1BD8A-9C44-4941-9C36-ED4CCC0A7252}"/>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F7C4111B-E13C-454B-8206-D2E489C49AA3}"/>
              </a:ext>
            </a:extLst>
          </p:cNvPr>
          <p:cNvGraphicFramePr>
            <a:graphicFrameLocks noGrp="1"/>
          </p:cNvGraphicFramePr>
          <p:nvPr>
            <p:ph type="tbl" sz="quarter" idx="13"/>
            <p:extLst>
              <p:ext uri="{D42A27DB-BD31-4B8C-83A1-F6EECF244321}">
                <p14:modId xmlns:p14="http://schemas.microsoft.com/office/powerpoint/2010/main" val="76761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46652348"/>
                    </a:ext>
                  </a:extLst>
                </a:gridCol>
                <a:gridCol w="1645920">
                  <a:extLst>
                    <a:ext uri="{9D8B030D-6E8A-4147-A177-3AD203B41FA5}">
                      <a16:colId xmlns:a16="http://schemas.microsoft.com/office/drawing/2014/main" val="3456549313"/>
                    </a:ext>
                  </a:extLst>
                </a:gridCol>
                <a:gridCol w="1234440">
                  <a:extLst>
                    <a:ext uri="{9D8B030D-6E8A-4147-A177-3AD203B41FA5}">
                      <a16:colId xmlns:a16="http://schemas.microsoft.com/office/drawing/2014/main" val="3325459345"/>
                    </a:ext>
                  </a:extLst>
                </a:gridCol>
                <a:gridCol w="1234440">
                  <a:extLst>
                    <a:ext uri="{9D8B030D-6E8A-4147-A177-3AD203B41FA5}">
                      <a16:colId xmlns:a16="http://schemas.microsoft.com/office/drawing/2014/main" val="1120062858"/>
                    </a:ext>
                  </a:extLst>
                </a:gridCol>
                <a:gridCol w="1234440">
                  <a:extLst>
                    <a:ext uri="{9D8B030D-6E8A-4147-A177-3AD203B41FA5}">
                      <a16:colId xmlns:a16="http://schemas.microsoft.com/office/drawing/2014/main" val="328577973"/>
                    </a:ext>
                  </a:extLst>
                </a:gridCol>
                <a:gridCol w="1234440">
                  <a:extLst>
                    <a:ext uri="{9D8B030D-6E8A-4147-A177-3AD203B41FA5}">
                      <a16:colId xmlns:a16="http://schemas.microsoft.com/office/drawing/2014/main" val="233425040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876844594"/>
                  </a:ext>
                </a:extLst>
              </a:tr>
              <a:tr h="370840">
                <a:tc>
                  <a:txBody>
                    <a:bodyPr/>
                    <a:lstStyle/>
                    <a:p>
                      <a:r>
                        <a:rPr lang="en-US" sz="1000"/>
                        <a:t>NDR Doku</a:t>
                      </a:r>
                    </a:p>
                  </a:txBody>
                  <a:tcPr/>
                </a:tc>
                <a:tc>
                  <a:txBody>
                    <a:bodyPr/>
                    <a:lstStyle/>
                    <a:p>
                      <a:r>
                        <a:rPr lang="en-US" sz="1000"/>
                        <a:t>17474</a:t>
                      </a:r>
                    </a:p>
                  </a:txBody>
                  <a:tcPr/>
                </a:tc>
                <a:tc>
                  <a:txBody>
                    <a:bodyPr/>
                    <a:lstStyle/>
                    <a:p>
                      <a:r>
                        <a:rPr lang="en-US" sz="1000"/>
                        <a:t>10209</a:t>
                      </a:r>
                    </a:p>
                  </a:txBody>
                  <a:tcPr/>
                </a:tc>
                <a:tc>
                  <a:txBody>
                    <a:bodyPr/>
                    <a:lstStyle/>
                    <a:p>
                      <a:r>
                        <a:rPr lang="en-US" sz="1000"/>
                        <a:t>289</a:t>
                      </a:r>
                    </a:p>
                  </a:txBody>
                  <a:tcPr/>
                </a:tc>
                <a:tc>
                  <a:txBody>
                    <a:bodyPr/>
                    <a:lstStyle/>
                    <a:p>
                      <a:r>
                        <a:rPr lang="en-US" sz="1000"/>
                        <a:t>7159</a:t>
                      </a:r>
                    </a:p>
                  </a:txBody>
                  <a:tcPr/>
                </a:tc>
                <a:tc>
                  <a:txBody>
                    <a:bodyPr/>
                    <a:lstStyle/>
                    <a:p>
                      <a:r>
                        <a:rPr lang="en-US" sz="1000"/>
                        <a:t>17185</a:t>
                      </a:r>
                    </a:p>
                  </a:txBody>
                  <a:tcPr/>
                </a:tc>
                <a:extLst>
                  <a:ext uri="{0D108BD9-81ED-4DB2-BD59-A6C34878D82A}">
                    <a16:rowId xmlns:a16="http://schemas.microsoft.com/office/drawing/2014/main" val="2676486349"/>
                  </a:ext>
                </a:extLst>
              </a:tr>
            </a:tbl>
          </a:graphicData>
        </a:graphic>
      </p:graphicFrame>
      <p:sp>
        <p:nvSpPr>
          <p:cNvPr id="4" name="Text Placeholder 3">
            <a:extLst>
              <a:ext uri="{FF2B5EF4-FFF2-40B4-BE49-F238E27FC236}">
                <a16:creationId xmlns:a16="http://schemas.microsoft.com/office/drawing/2014/main" id="{B69FB08A-6C3B-4BAF-A0A8-90CA7C38AAB9}"/>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164655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720CD-1828-473D-8301-73E6D76BD644}"/>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84C64F7D-7D7A-4EF7-954A-50B365096FC2}"/>
              </a:ext>
            </a:extLst>
          </p:cNvPr>
          <p:cNvGraphicFramePr>
            <a:graphicFrameLocks noGrp="1"/>
          </p:cNvGraphicFramePr>
          <p:nvPr>
            <p:ph type="chart" sz="quarter" idx="13"/>
            <p:extLst>
              <p:ext uri="{D42A27DB-BD31-4B8C-83A1-F6EECF244321}">
                <p14:modId xmlns:p14="http://schemas.microsoft.com/office/powerpoint/2010/main" val="1302014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22BB1-D261-4A67-976A-3666DAD2FC4C}"/>
              </a:ext>
            </a:extLst>
          </p:cNvPr>
          <p:cNvSpPr>
            <a:spLocks noGrp="1"/>
          </p:cNvSpPr>
          <p:nvPr>
            <p:ph type="body" sz="quarter" idx="14"/>
          </p:nvPr>
        </p:nvSpPr>
        <p:spPr/>
        <p:txBody>
          <a:bodyPr/>
          <a:lstStyle/>
          <a:p>
            <a:r>
              <a:rPr lang="en-US"/>
              <a:t>01.08.2017 - 24.01.2018</a:t>
            </a:r>
          </a:p>
        </p:txBody>
      </p:sp>
      <p:sp>
        <p:nvSpPr>
          <p:cNvPr id="5" name="Footer Placeholder 4">
            <a:extLst>
              <a:ext uri="{FF2B5EF4-FFF2-40B4-BE49-F238E27FC236}">
                <a16:creationId xmlns:a16="http://schemas.microsoft.com/office/drawing/2014/main" id="{4A95005E-9D39-4C5F-8B20-7CC4DB1E28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865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E957-229D-40EC-B159-FF8A1937E37E}"/>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09AB7247-2CBA-4222-9841-7C75BE7F134A}"/>
              </a:ext>
            </a:extLst>
          </p:cNvPr>
          <p:cNvGraphicFramePr>
            <a:graphicFrameLocks noGrp="1"/>
          </p:cNvGraphicFramePr>
          <p:nvPr>
            <p:ph type="tbl" sz="quarter" idx="13"/>
            <p:extLst>
              <p:ext uri="{D42A27DB-BD31-4B8C-83A1-F6EECF244321}">
                <p14:modId xmlns:p14="http://schemas.microsoft.com/office/powerpoint/2010/main" val="251882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4531021"/>
                    </a:ext>
                  </a:extLst>
                </a:gridCol>
                <a:gridCol w="1234440">
                  <a:extLst>
                    <a:ext uri="{9D8B030D-6E8A-4147-A177-3AD203B41FA5}">
                      <a16:colId xmlns:a16="http://schemas.microsoft.com/office/drawing/2014/main" val="441249426"/>
                    </a:ext>
                  </a:extLst>
                </a:gridCol>
                <a:gridCol w="822960">
                  <a:extLst>
                    <a:ext uri="{9D8B030D-6E8A-4147-A177-3AD203B41FA5}">
                      <a16:colId xmlns:a16="http://schemas.microsoft.com/office/drawing/2014/main" val="2211222727"/>
                    </a:ext>
                  </a:extLst>
                </a:gridCol>
                <a:gridCol w="822960">
                  <a:extLst>
                    <a:ext uri="{9D8B030D-6E8A-4147-A177-3AD203B41FA5}">
                      <a16:colId xmlns:a16="http://schemas.microsoft.com/office/drawing/2014/main" val="505582618"/>
                    </a:ext>
                  </a:extLst>
                </a:gridCol>
                <a:gridCol w="822960">
                  <a:extLst>
                    <a:ext uri="{9D8B030D-6E8A-4147-A177-3AD203B41FA5}">
                      <a16:colId xmlns:a16="http://schemas.microsoft.com/office/drawing/2014/main" val="1775838402"/>
                    </a:ext>
                  </a:extLst>
                </a:gridCol>
                <a:gridCol w="822960">
                  <a:extLst>
                    <a:ext uri="{9D8B030D-6E8A-4147-A177-3AD203B41FA5}">
                      <a16:colId xmlns:a16="http://schemas.microsoft.com/office/drawing/2014/main" val="3606022145"/>
                    </a:ext>
                  </a:extLst>
                </a:gridCol>
                <a:gridCol w="822960">
                  <a:extLst>
                    <a:ext uri="{9D8B030D-6E8A-4147-A177-3AD203B41FA5}">
                      <a16:colId xmlns:a16="http://schemas.microsoft.com/office/drawing/2014/main" val="311824134"/>
                    </a:ext>
                  </a:extLst>
                </a:gridCol>
                <a:gridCol w="822960">
                  <a:extLst>
                    <a:ext uri="{9D8B030D-6E8A-4147-A177-3AD203B41FA5}">
                      <a16:colId xmlns:a16="http://schemas.microsoft.com/office/drawing/2014/main" val="204658030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971321093"/>
                  </a:ext>
                </a:extLst>
              </a:tr>
              <a:tr h="370840">
                <a:tc>
                  <a:txBody>
                    <a:bodyPr/>
                    <a:lstStyle/>
                    <a:p>
                      <a:r>
                        <a:rPr lang="en-US" sz="1000"/>
                        <a:t>NDR Doku</a:t>
                      </a:r>
                    </a:p>
                  </a:txBody>
                  <a:tcPr/>
                </a:tc>
                <a:tc>
                  <a:txBody>
                    <a:bodyPr/>
                    <a:lstStyle/>
                    <a:p>
                      <a:r>
                        <a:rPr lang="en-US" sz="1000"/>
                        <a:t>310</a:t>
                      </a:r>
                    </a:p>
                  </a:txBody>
                  <a:tcPr/>
                </a:tc>
                <a:tc>
                  <a:txBody>
                    <a:bodyPr/>
                    <a:lstStyle/>
                    <a:p>
                      <a:r>
                        <a:rPr lang="en-US" sz="1000"/>
                        <a:t>55</a:t>
                      </a:r>
                    </a:p>
                  </a:txBody>
                  <a:tcPr/>
                </a:tc>
                <a:tc>
                  <a:txBody>
                    <a:bodyPr/>
                    <a:lstStyle/>
                    <a:p>
                      <a:r>
                        <a:rPr lang="en-US" sz="1000"/>
                        <a:t>197</a:t>
                      </a:r>
                    </a:p>
                  </a:txBody>
                  <a:tcPr/>
                </a:tc>
                <a:tc>
                  <a:txBody>
                    <a:bodyPr/>
                    <a:lstStyle/>
                    <a:p>
                      <a:r>
                        <a:rPr lang="en-US" sz="1000"/>
                        <a:t>1</a:t>
                      </a:r>
                    </a:p>
                  </a:txBody>
                  <a:tcPr/>
                </a:tc>
                <a:tc>
                  <a:txBody>
                    <a:bodyPr/>
                    <a:lstStyle/>
                    <a:p>
                      <a:r>
                        <a:rPr lang="en-US" sz="1000"/>
                        <a:t>56</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4198075428"/>
                  </a:ext>
                </a:extLst>
              </a:tr>
            </a:tbl>
          </a:graphicData>
        </a:graphic>
      </p:graphicFrame>
      <p:sp>
        <p:nvSpPr>
          <p:cNvPr id="4" name="Text Placeholder 3">
            <a:extLst>
              <a:ext uri="{FF2B5EF4-FFF2-40B4-BE49-F238E27FC236}">
                <a16:creationId xmlns:a16="http://schemas.microsoft.com/office/drawing/2014/main" id="{52EEEE9F-E5EB-453A-86A3-DA3CAF9EA89C}"/>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73007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CDD5F-21FA-4BE4-826E-0A07E590E561}"/>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D0FDE442-9434-4FCA-8C9D-5A93A203D1C2}"/>
              </a:ext>
            </a:extLst>
          </p:cNvPr>
          <p:cNvGraphicFramePr>
            <a:graphicFrameLocks noGrp="1"/>
          </p:cNvGraphicFramePr>
          <p:nvPr>
            <p:ph type="tbl" sz="quarter" idx="13"/>
            <p:extLst>
              <p:ext uri="{D42A27DB-BD31-4B8C-83A1-F6EECF244321}">
                <p14:modId xmlns:p14="http://schemas.microsoft.com/office/powerpoint/2010/main" val="985400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2395507"/>
                    </a:ext>
                  </a:extLst>
                </a:gridCol>
                <a:gridCol w="822960">
                  <a:extLst>
                    <a:ext uri="{9D8B030D-6E8A-4147-A177-3AD203B41FA5}">
                      <a16:colId xmlns:a16="http://schemas.microsoft.com/office/drawing/2014/main" val="47747294"/>
                    </a:ext>
                  </a:extLst>
                </a:gridCol>
                <a:gridCol w="822960">
                  <a:extLst>
                    <a:ext uri="{9D8B030D-6E8A-4147-A177-3AD203B41FA5}">
                      <a16:colId xmlns:a16="http://schemas.microsoft.com/office/drawing/2014/main" val="1221031639"/>
                    </a:ext>
                  </a:extLst>
                </a:gridCol>
                <a:gridCol w="822960">
                  <a:extLst>
                    <a:ext uri="{9D8B030D-6E8A-4147-A177-3AD203B41FA5}">
                      <a16:colId xmlns:a16="http://schemas.microsoft.com/office/drawing/2014/main" val="462835468"/>
                    </a:ext>
                  </a:extLst>
                </a:gridCol>
                <a:gridCol w="822960">
                  <a:extLst>
                    <a:ext uri="{9D8B030D-6E8A-4147-A177-3AD203B41FA5}">
                      <a16:colId xmlns:a16="http://schemas.microsoft.com/office/drawing/2014/main" val="3908669313"/>
                    </a:ext>
                  </a:extLst>
                </a:gridCol>
                <a:gridCol w="822960">
                  <a:extLst>
                    <a:ext uri="{9D8B030D-6E8A-4147-A177-3AD203B41FA5}">
                      <a16:colId xmlns:a16="http://schemas.microsoft.com/office/drawing/2014/main" val="997530623"/>
                    </a:ext>
                  </a:extLst>
                </a:gridCol>
                <a:gridCol w="822960">
                  <a:extLst>
                    <a:ext uri="{9D8B030D-6E8A-4147-A177-3AD203B41FA5}">
                      <a16:colId xmlns:a16="http://schemas.microsoft.com/office/drawing/2014/main" val="4043676553"/>
                    </a:ext>
                  </a:extLst>
                </a:gridCol>
                <a:gridCol w="822960">
                  <a:extLst>
                    <a:ext uri="{9D8B030D-6E8A-4147-A177-3AD203B41FA5}">
                      <a16:colId xmlns:a16="http://schemas.microsoft.com/office/drawing/2014/main" val="2993190982"/>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85108655"/>
                  </a:ext>
                </a:extLst>
              </a:tr>
              <a:tr h="370840">
                <a:tc>
                  <a:txBody>
                    <a:bodyPr/>
                    <a:lstStyle/>
                    <a:p>
                      <a:r>
                        <a:rPr lang="de-DE" sz="1000" b="1"/>
                        <a:t>NDR Doku - 2017-08-11 19:00:00</a:t>
                      </a:r>
                      <a:r>
                        <a:rPr lang="de-DE" sz="1000"/>
                        <a:t>
"Mein Lkw heißt Sonja" Rinet fährt seit 17 Jahren Lkw und liebt die Freiheit, die ihr der Beruf gibt.
7 Tage...unter Truckern - am 23. August im NDR Fernsehen.
---------------------------------------------------
http://www.ndr.de/fernsehen/sendungen/7_tage/7-Tage-unter-Truckern,sendung673498.html</a:t>
                      </a:r>
                      <a:endParaRPr lang="en-US" sz="1000"/>
                    </a:p>
                  </a:txBody>
                  <a:tcPr/>
                </a:tc>
                <a:tc>
                  <a:txBody>
                    <a:bodyPr/>
                    <a:lstStyle/>
                    <a:p>
                      <a:r>
                        <a:rPr lang="en-US" sz="1000"/>
                        <a:t>234</a:t>
                      </a:r>
                    </a:p>
                  </a:txBody>
                  <a:tcPr/>
                </a:tc>
                <a:tc>
                  <a:txBody>
                    <a:bodyPr/>
                    <a:lstStyle/>
                    <a:p>
                      <a:r>
                        <a:rPr lang="en-US" sz="1000"/>
                        <a:t>292</a:t>
                      </a:r>
                    </a:p>
                  </a:txBody>
                  <a:tcPr/>
                </a:tc>
                <a:tc>
                  <a:txBody>
                    <a:bodyPr/>
                    <a:lstStyle/>
                    <a:p>
                      <a:r>
                        <a:rPr lang="en-US" sz="1000"/>
                        <a:t>60</a:t>
                      </a:r>
                    </a:p>
                  </a:txBody>
                  <a:tcPr/>
                </a:tc>
                <a:tc>
                  <a:txBody>
                    <a:bodyPr/>
                    <a:lstStyle/>
                    <a:p>
                      <a:r>
                        <a:rPr lang="en-US" sz="1000"/>
                        <a:t>586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17454573"/>
                  </a:ext>
                </a:extLst>
              </a:tr>
              <a:tr h="370840">
                <a:tc>
                  <a:txBody>
                    <a:bodyPr/>
                    <a:lstStyle/>
                    <a:p>
                      <a:r>
                        <a:rPr lang="de-DE" sz="1000" b="1"/>
                        <a:t>NDR Doku - 2017-11-16 16:31:02</a:t>
                      </a:r>
                      <a:r>
                        <a:rPr lang="de-DE" sz="1000"/>
                        <a:t>
Die Polen füttern sie, die Deutschen jagen sie: Die Wildschweine auf der Grenze lassen deutsche Jäger verzweifeln.</a:t>
                      </a:r>
                      <a:endParaRPr lang="en-US" sz="1000"/>
                    </a:p>
                  </a:txBody>
                  <a:tcPr/>
                </a:tc>
                <a:tc>
                  <a:txBody>
                    <a:bodyPr/>
                    <a:lstStyle/>
                    <a:p>
                      <a:r>
                        <a:rPr lang="en-US" sz="1000"/>
                        <a:t>126</a:t>
                      </a:r>
                    </a:p>
                  </a:txBody>
                  <a:tcPr/>
                </a:tc>
                <a:tc>
                  <a:txBody>
                    <a:bodyPr/>
                    <a:lstStyle/>
                    <a:p>
                      <a:r>
                        <a:rPr lang="en-US" sz="1000"/>
                        <a:t>25</a:t>
                      </a:r>
                    </a:p>
                  </a:txBody>
                  <a:tcPr/>
                </a:tc>
                <a:tc>
                  <a:txBody>
                    <a:bodyPr/>
                    <a:lstStyle/>
                    <a:p>
                      <a:r>
                        <a:rPr lang="en-US" sz="1000"/>
                        <a:t>38</a:t>
                      </a:r>
                    </a:p>
                  </a:txBody>
                  <a:tcPr/>
                </a:tc>
                <a:tc>
                  <a:txBody>
                    <a:bodyPr/>
                    <a:lstStyle/>
                    <a:p>
                      <a:r>
                        <a:rPr lang="en-US" sz="1000"/>
                        <a:t>189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5395648"/>
                  </a:ext>
                </a:extLst>
              </a:tr>
              <a:tr h="370840">
                <a:tc>
                  <a:txBody>
                    <a:bodyPr/>
                    <a:lstStyle/>
                    <a:p>
                      <a:r>
                        <a:rPr lang="de-DE" sz="1000" b="1"/>
                        <a:t>NDR Doku - 2017-11-12 08:00:02</a:t>
                      </a:r>
                      <a:r>
                        <a:rPr lang="de-DE" sz="1000"/>
                        <a:t>
Immer mehr Menschen rufen den Rettungswagen. Viele sind gar kein Notfall. Wohin führt das?</a:t>
                      </a:r>
                      <a:endParaRPr lang="en-US" sz="1000"/>
                    </a:p>
                  </a:txBody>
                  <a:tcPr/>
                </a:tc>
                <a:tc>
                  <a:txBody>
                    <a:bodyPr/>
                    <a:lstStyle/>
                    <a:p>
                      <a:r>
                        <a:rPr lang="en-US" sz="1000"/>
                        <a:t>120</a:t>
                      </a:r>
                    </a:p>
                  </a:txBody>
                  <a:tcPr/>
                </a:tc>
                <a:tc>
                  <a:txBody>
                    <a:bodyPr/>
                    <a:lstStyle/>
                    <a:p>
                      <a:r>
                        <a:rPr lang="en-US" sz="1000"/>
                        <a:t>42</a:t>
                      </a:r>
                    </a:p>
                  </a:txBody>
                  <a:tcPr/>
                </a:tc>
                <a:tc>
                  <a:txBody>
                    <a:bodyPr/>
                    <a:lstStyle/>
                    <a:p>
                      <a:r>
                        <a:rPr lang="en-US" sz="1000"/>
                        <a:t>13</a:t>
                      </a:r>
                    </a:p>
                  </a:txBody>
                  <a:tcPr/>
                </a:tc>
                <a:tc>
                  <a:txBody>
                    <a:bodyPr/>
                    <a:lstStyle/>
                    <a:p>
                      <a:r>
                        <a:rPr lang="en-US" sz="1000"/>
                        <a:t>175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77652435"/>
                  </a:ext>
                </a:extLst>
              </a:tr>
              <a:tr h="370840">
                <a:tc>
                  <a:txBody>
                    <a:bodyPr/>
                    <a:lstStyle/>
                    <a:p>
                      <a:r>
                        <a:rPr lang="de-DE" sz="1000" b="1"/>
                        <a:t>NDR Doku - 2017-11-30 16:30:01</a:t>
                      </a:r>
                      <a:r>
                        <a:rPr lang="de-DE" sz="1000"/>
                        <a:t>
Marlies begibt sich auf ihre letzte Reise. Sie weiß, dass sie bald sterben wird und will sich einen letzten Wunsch erfüllen.</a:t>
                      </a:r>
                      <a:endParaRPr lang="en-US" sz="1000"/>
                    </a:p>
                  </a:txBody>
                  <a:tcPr/>
                </a:tc>
                <a:tc>
                  <a:txBody>
                    <a:bodyPr/>
                    <a:lstStyle/>
                    <a:p>
                      <a:r>
                        <a:rPr lang="en-US" sz="1000"/>
                        <a:t>116</a:t>
                      </a:r>
                    </a:p>
                  </a:txBody>
                  <a:tcPr/>
                </a:tc>
                <a:tc>
                  <a:txBody>
                    <a:bodyPr/>
                    <a:lstStyle/>
                    <a:p>
                      <a:r>
                        <a:rPr lang="en-US" sz="1000"/>
                        <a:t>102</a:t>
                      </a:r>
                    </a:p>
                  </a:txBody>
                  <a:tcPr/>
                </a:tc>
                <a:tc>
                  <a:txBody>
                    <a:bodyPr/>
                    <a:lstStyle/>
                    <a:p>
                      <a:r>
                        <a:rPr lang="en-US" sz="1000"/>
                        <a:t>6</a:t>
                      </a:r>
                    </a:p>
                  </a:txBody>
                  <a:tcPr/>
                </a:tc>
                <a:tc>
                  <a:txBody>
                    <a:bodyPr/>
                    <a:lstStyle/>
                    <a:p>
                      <a:r>
                        <a:rPr lang="en-US" sz="1000"/>
                        <a:t>224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1290162"/>
                  </a:ext>
                </a:extLst>
              </a:tr>
              <a:tr h="370840">
                <a:tc>
                  <a:txBody>
                    <a:bodyPr/>
                    <a:lstStyle/>
                    <a:p>
                      <a:r>
                        <a:rPr lang="de-DE" sz="1000" b="1"/>
                        <a:t>NDR Doku - 2018-01-15 16:30:00</a:t>
                      </a:r>
                      <a:r>
                        <a:rPr lang="de-DE" sz="1000"/>
                        <a:t>
Das Leben mit Demenz klingt oft trostlos. Doch ist es wirklich so?
---------------
#7Tage... unter Vergesslichen 📺 Mittwoch um 23:50 Uhr</a:t>
                      </a:r>
                      <a:endParaRPr lang="en-US" sz="1000"/>
                    </a:p>
                  </a:txBody>
                  <a:tcPr/>
                </a:tc>
                <a:tc>
                  <a:txBody>
                    <a:bodyPr/>
                    <a:lstStyle/>
                    <a:p>
                      <a:r>
                        <a:rPr lang="en-US" sz="1000"/>
                        <a:t>104</a:t>
                      </a:r>
                    </a:p>
                  </a:txBody>
                  <a:tcPr/>
                </a:tc>
                <a:tc>
                  <a:txBody>
                    <a:bodyPr/>
                    <a:lstStyle/>
                    <a:p>
                      <a:r>
                        <a:rPr lang="en-US" sz="1000"/>
                        <a:t>114</a:t>
                      </a:r>
                    </a:p>
                  </a:txBody>
                  <a:tcPr/>
                </a:tc>
                <a:tc>
                  <a:txBody>
                    <a:bodyPr/>
                    <a:lstStyle/>
                    <a:p>
                      <a:r>
                        <a:rPr lang="en-US" sz="1000"/>
                        <a:t>42</a:t>
                      </a:r>
                    </a:p>
                  </a:txBody>
                  <a:tcPr/>
                </a:tc>
                <a:tc>
                  <a:txBody>
                    <a:bodyPr/>
                    <a:lstStyle/>
                    <a:p>
                      <a:r>
                        <a:rPr lang="en-US" sz="1000"/>
                        <a:t>260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80062130"/>
                  </a:ext>
                </a:extLst>
              </a:tr>
            </a:tbl>
          </a:graphicData>
        </a:graphic>
      </p:graphicFrame>
      <p:sp>
        <p:nvSpPr>
          <p:cNvPr id="4" name="Text Placeholder 3">
            <a:extLst>
              <a:ext uri="{FF2B5EF4-FFF2-40B4-BE49-F238E27FC236}">
                <a16:creationId xmlns:a16="http://schemas.microsoft.com/office/drawing/2014/main" id="{2309FA76-F475-4B61-8B91-31DB660C1FA8}"/>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1566042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E705A-401B-46BE-9D75-D486D3DE63A5}"/>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CEDFDDC8-5596-4B2F-A527-A368550D93DF}"/>
              </a:ext>
            </a:extLst>
          </p:cNvPr>
          <p:cNvGraphicFramePr>
            <a:graphicFrameLocks noGrp="1"/>
          </p:cNvGraphicFramePr>
          <p:nvPr>
            <p:ph type="tbl" sz="quarter" idx="13"/>
            <p:extLst>
              <p:ext uri="{D42A27DB-BD31-4B8C-83A1-F6EECF244321}">
                <p14:modId xmlns:p14="http://schemas.microsoft.com/office/powerpoint/2010/main" val="289815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2432375"/>
                    </a:ext>
                  </a:extLst>
                </a:gridCol>
                <a:gridCol w="822960">
                  <a:extLst>
                    <a:ext uri="{9D8B030D-6E8A-4147-A177-3AD203B41FA5}">
                      <a16:colId xmlns:a16="http://schemas.microsoft.com/office/drawing/2014/main" val="1012536833"/>
                    </a:ext>
                  </a:extLst>
                </a:gridCol>
                <a:gridCol w="822960">
                  <a:extLst>
                    <a:ext uri="{9D8B030D-6E8A-4147-A177-3AD203B41FA5}">
                      <a16:colId xmlns:a16="http://schemas.microsoft.com/office/drawing/2014/main" val="3802269658"/>
                    </a:ext>
                  </a:extLst>
                </a:gridCol>
                <a:gridCol w="822960">
                  <a:extLst>
                    <a:ext uri="{9D8B030D-6E8A-4147-A177-3AD203B41FA5}">
                      <a16:colId xmlns:a16="http://schemas.microsoft.com/office/drawing/2014/main" val="1758126681"/>
                    </a:ext>
                  </a:extLst>
                </a:gridCol>
                <a:gridCol w="822960">
                  <a:extLst>
                    <a:ext uri="{9D8B030D-6E8A-4147-A177-3AD203B41FA5}">
                      <a16:colId xmlns:a16="http://schemas.microsoft.com/office/drawing/2014/main" val="641376192"/>
                    </a:ext>
                  </a:extLst>
                </a:gridCol>
                <a:gridCol w="822960">
                  <a:extLst>
                    <a:ext uri="{9D8B030D-6E8A-4147-A177-3AD203B41FA5}">
                      <a16:colId xmlns:a16="http://schemas.microsoft.com/office/drawing/2014/main" val="2303347214"/>
                    </a:ext>
                  </a:extLst>
                </a:gridCol>
                <a:gridCol w="822960">
                  <a:extLst>
                    <a:ext uri="{9D8B030D-6E8A-4147-A177-3AD203B41FA5}">
                      <a16:colId xmlns:a16="http://schemas.microsoft.com/office/drawing/2014/main" val="250847896"/>
                    </a:ext>
                  </a:extLst>
                </a:gridCol>
                <a:gridCol w="822960">
                  <a:extLst>
                    <a:ext uri="{9D8B030D-6E8A-4147-A177-3AD203B41FA5}">
                      <a16:colId xmlns:a16="http://schemas.microsoft.com/office/drawing/2014/main" val="298173397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76082236"/>
                  </a:ext>
                </a:extLst>
              </a:tr>
              <a:tr h="370840">
                <a:tc>
                  <a:txBody>
                    <a:bodyPr/>
                    <a:lstStyle/>
                    <a:p>
                      <a:r>
                        <a:rPr lang="de-DE" sz="1000" b="1"/>
                        <a:t>NDR Doku - 2017-09-05 15:39:02</a:t>
                      </a:r>
                      <a:r>
                        <a:rPr lang="de-DE" sz="1000"/>
                        <a:t>
Das Leben als Lehrer ist manchmal alles andere als einfach. "7 Tage... unter Lehrern" noch einmal im Fernsehen 📺 6. September!</a:t>
                      </a:r>
                      <a:endParaRPr lang="en-US" sz="1000"/>
                    </a:p>
                  </a:txBody>
                  <a:tcPr/>
                </a:tc>
                <a:tc>
                  <a:txBody>
                    <a:bodyPr/>
                    <a:lstStyle/>
                    <a:p>
                      <a:r>
                        <a:rPr lang="en-US" sz="1000"/>
                        <a:t>87</a:t>
                      </a:r>
                    </a:p>
                  </a:txBody>
                  <a:tcPr/>
                </a:tc>
                <a:tc>
                  <a:txBody>
                    <a:bodyPr/>
                    <a:lstStyle/>
                    <a:p>
                      <a:r>
                        <a:rPr lang="en-US" sz="1000"/>
                        <a:t>116</a:t>
                      </a:r>
                    </a:p>
                  </a:txBody>
                  <a:tcPr/>
                </a:tc>
                <a:tc>
                  <a:txBody>
                    <a:bodyPr/>
                    <a:lstStyle/>
                    <a:p>
                      <a:r>
                        <a:rPr lang="en-US" sz="1000"/>
                        <a:t>33</a:t>
                      </a:r>
                    </a:p>
                  </a:txBody>
                  <a:tcPr/>
                </a:tc>
                <a:tc>
                  <a:txBody>
                    <a:bodyPr/>
                    <a:lstStyle/>
                    <a:p>
                      <a:r>
                        <a:rPr lang="en-US" sz="1000"/>
                        <a:t>236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40950770"/>
                  </a:ext>
                </a:extLst>
              </a:tr>
              <a:tr h="370840">
                <a:tc>
                  <a:txBody>
                    <a:bodyPr/>
                    <a:lstStyle/>
                    <a:p>
                      <a:r>
                        <a:rPr lang="de-DE" sz="1000" b="1"/>
                        <a:t>NDR Doku - 2017-08-11 19:00:00</a:t>
                      </a:r>
                      <a:r>
                        <a:rPr lang="de-DE" sz="1000"/>
                        <a:t>
"Mein Lkw heißt Sonja" Rinet fährt seit 17 Jahren Lkw und liebt die Freiheit, die ihr der Beruf gibt.
7 Tage...unter Truckern - am 23. August im NDR Fernsehen.
---------------------------------------------------
http://www.ndr.de/fernsehen/sendungen/7_tage/7-Tage-unter-Truckern,sendung673498.html</a:t>
                      </a:r>
                      <a:endParaRPr lang="en-US" sz="1000"/>
                    </a:p>
                  </a:txBody>
                  <a:tcPr/>
                </a:tc>
                <a:tc>
                  <a:txBody>
                    <a:bodyPr/>
                    <a:lstStyle/>
                    <a:p>
                      <a:r>
                        <a:rPr lang="en-US" sz="1000"/>
                        <a:t>60</a:t>
                      </a:r>
                    </a:p>
                  </a:txBody>
                  <a:tcPr/>
                </a:tc>
                <a:tc>
                  <a:txBody>
                    <a:bodyPr/>
                    <a:lstStyle/>
                    <a:p>
                      <a:r>
                        <a:rPr lang="en-US" sz="1000"/>
                        <a:t>292</a:t>
                      </a:r>
                    </a:p>
                  </a:txBody>
                  <a:tcPr/>
                </a:tc>
                <a:tc>
                  <a:txBody>
                    <a:bodyPr/>
                    <a:lstStyle/>
                    <a:p>
                      <a:r>
                        <a:rPr lang="en-US" sz="1000"/>
                        <a:t>234</a:t>
                      </a:r>
                    </a:p>
                  </a:txBody>
                  <a:tcPr/>
                </a:tc>
                <a:tc>
                  <a:txBody>
                    <a:bodyPr/>
                    <a:lstStyle/>
                    <a:p>
                      <a:r>
                        <a:rPr lang="en-US" sz="1000"/>
                        <a:t>586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74684060"/>
                  </a:ext>
                </a:extLst>
              </a:tr>
              <a:tr h="370840">
                <a:tc>
                  <a:txBody>
                    <a:bodyPr/>
                    <a:lstStyle/>
                    <a:p>
                      <a:r>
                        <a:rPr lang="de-DE" sz="1000" b="1"/>
                        <a:t>NDR Doku - 2018-01-07 13:00:00</a:t>
                      </a:r>
                      <a:r>
                        <a:rPr lang="de-DE" sz="1000"/>
                        <a:t>
"Was seid ihr denn für Zauberer?" #7Tage... Gas Wasser Scheiße #comingsoon am 10. Januar!</a:t>
                      </a:r>
                      <a:endParaRPr lang="en-US" sz="1000"/>
                    </a:p>
                  </a:txBody>
                  <a:tcPr/>
                </a:tc>
                <a:tc>
                  <a:txBody>
                    <a:bodyPr/>
                    <a:lstStyle/>
                    <a:p>
                      <a:r>
                        <a:rPr lang="en-US" sz="1000"/>
                        <a:t>51</a:t>
                      </a:r>
                    </a:p>
                  </a:txBody>
                  <a:tcPr/>
                </a:tc>
                <a:tc>
                  <a:txBody>
                    <a:bodyPr/>
                    <a:lstStyle/>
                    <a:p>
                      <a:r>
                        <a:rPr lang="en-US" sz="1000"/>
                        <a:t>68</a:t>
                      </a:r>
                    </a:p>
                  </a:txBody>
                  <a:tcPr/>
                </a:tc>
                <a:tc>
                  <a:txBody>
                    <a:bodyPr/>
                    <a:lstStyle/>
                    <a:p>
                      <a:r>
                        <a:rPr lang="en-US" sz="1000"/>
                        <a:t>23</a:t>
                      </a:r>
                    </a:p>
                  </a:txBody>
                  <a:tcPr/>
                </a:tc>
                <a:tc>
                  <a:txBody>
                    <a:bodyPr/>
                    <a:lstStyle/>
                    <a:p>
                      <a:r>
                        <a:rPr lang="en-US" sz="1000"/>
                        <a:t>142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12540545"/>
                  </a:ext>
                </a:extLst>
              </a:tr>
              <a:tr h="370840">
                <a:tc>
                  <a:txBody>
                    <a:bodyPr/>
                    <a:lstStyle/>
                    <a:p>
                      <a:r>
                        <a:rPr lang="de-DE" sz="1000" b="1"/>
                        <a:t>NDR Doku - 2017-12-12 09:58:13</a:t>
                      </a:r>
                      <a:r>
                        <a:rPr lang="de-DE" sz="1000"/>
                        <a:t>
Alfred ist zoophil. Er liebt seine Hündin. Er ist mit seiner Hündin in einer Beziehung. Er hat auch Sex mit seiner Hündin. Manuel Möglich hat sich mit ihm getroffen.</a:t>
                      </a:r>
                      <a:endParaRPr lang="en-US" sz="1000"/>
                    </a:p>
                  </a:txBody>
                  <a:tcPr/>
                </a:tc>
                <a:tc>
                  <a:txBody>
                    <a:bodyPr/>
                    <a:lstStyle/>
                    <a:p>
                      <a:r>
                        <a:rPr lang="en-US" sz="1000"/>
                        <a:t>43</a:t>
                      </a:r>
                    </a:p>
                  </a:txBody>
                  <a:tcPr/>
                </a:tc>
                <a:tc>
                  <a:txBody>
                    <a:bodyPr/>
                    <a:lstStyle/>
                    <a:p>
                      <a:r>
                        <a:rPr lang="en-US" sz="1000"/>
                        <a:t>11</a:t>
                      </a:r>
                    </a:p>
                  </a:txBody>
                  <a:tcPr/>
                </a:tc>
                <a:tc>
                  <a:txBody>
                    <a:bodyPr/>
                    <a:lstStyle/>
                    <a:p>
                      <a:r>
                        <a:rPr lang="en-US" sz="1000"/>
                        <a:t>4</a:t>
                      </a:r>
                    </a:p>
                  </a:txBody>
                  <a:tcPr/>
                </a:tc>
                <a:tc>
                  <a:txBody>
                    <a:bodyPr/>
                    <a:lstStyle/>
                    <a:p>
                      <a:r>
                        <a:rPr lang="en-US" sz="1000"/>
                        <a:t>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4984094"/>
                  </a:ext>
                </a:extLst>
              </a:tr>
              <a:tr h="370840">
                <a:tc>
                  <a:txBody>
                    <a:bodyPr/>
                    <a:lstStyle/>
                    <a:p>
                      <a:r>
                        <a:rPr lang="de-DE" sz="1000" b="1"/>
                        <a:t>NDR Doku - 2018-01-15 16:30:00</a:t>
                      </a:r>
                      <a:r>
                        <a:rPr lang="de-DE" sz="1000"/>
                        <a:t>
Das Leben mit Demenz klingt oft trostlos. Doch ist es wirklich so?
---------------
#7Tage... unter Vergesslichen 📺 Mittwoch um 23:50 Uhr</a:t>
                      </a:r>
                      <a:endParaRPr lang="en-US" sz="1000"/>
                    </a:p>
                  </a:txBody>
                  <a:tcPr/>
                </a:tc>
                <a:tc>
                  <a:txBody>
                    <a:bodyPr/>
                    <a:lstStyle/>
                    <a:p>
                      <a:r>
                        <a:rPr lang="en-US" sz="1000"/>
                        <a:t>42</a:t>
                      </a:r>
                    </a:p>
                  </a:txBody>
                  <a:tcPr/>
                </a:tc>
                <a:tc>
                  <a:txBody>
                    <a:bodyPr/>
                    <a:lstStyle/>
                    <a:p>
                      <a:r>
                        <a:rPr lang="en-US" sz="1000"/>
                        <a:t>114</a:t>
                      </a:r>
                    </a:p>
                  </a:txBody>
                  <a:tcPr/>
                </a:tc>
                <a:tc>
                  <a:txBody>
                    <a:bodyPr/>
                    <a:lstStyle/>
                    <a:p>
                      <a:r>
                        <a:rPr lang="en-US" sz="1000"/>
                        <a:t>104</a:t>
                      </a:r>
                    </a:p>
                  </a:txBody>
                  <a:tcPr/>
                </a:tc>
                <a:tc>
                  <a:txBody>
                    <a:bodyPr/>
                    <a:lstStyle/>
                    <a:p>
                      <a:r>
                        <a:rPr lang="en-US" sz="1000"/>
                        <a:t>260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736975"/>
                  </a:ext>
                </a:extLst>
              </a:tr>
            </a:tbl>
          </a:graphicData>
        </a:graphic>
      </p:graphicFrame>
      <p:sp>
        <p:nvSpPr>
          <p:cNvPr id="4" name="Text Placeholder 3">
            <a:extLst>
              <a:ext uri="{FF2B5EF4-FFF2-40B4-BE49-F238E27FC236}">
                <a16:creationId xmlns:a16="http://schemas.microsoft.com/office/drawing/2014/main" id="{6EEBE7D1-5A5F-4F3D-8851-233EE9ADB94F}"/>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775275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2E5FB-54A3-41E3-9F65-FA3E09A38588}"/>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94F49255-167D-452A-9F10-A6D516E2A2F0}"/>
              </a:ext>
            </a:extLst>
          </p:cNvPr>
          <p:cNvGraphicFramePr>
            <a:graphicFrameLocks noGrp="1"/>
          </p:cNvGraphicFramePr>
          <p:nvPr>
            <p:ph type="tbl" sz="quarter" idx="13"/>
            <p:extLst>
              <p:ext uri="{D42A27DB-BD31-4B8C-83A1-F6EECF244321}">
                <p14:modId xmlns:p14="http://schemas.microsoft.com/office/powerpoint/2010/main" val="30861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22713194"/>
                    </a:ext>
                  </a:extLst>
                </a:gridCol>
                <a:gridCol w="822960">
                  <a:extLst>
                    <a:ext uri="{9D8B030D-6E8A-4147-A177-3AD203B41FA5}">
                      <a16:colId xmlns:a16="http://schemas.microsoft.com/office/drawing/2014/main" val="442474345"/>
                    </a:ext>
                  </a:extLst>
                </a:gridCol>
                <a:gridCol w="822960">
                  <a:extLst>
                    <a:ext uri="{9D8B030D-6E8A-4147-A177-3AD203B41FA5}">
                      <a16:colId xmlns:a16="http://schemas.microsoft.com/office/drawing/2014/main" val="1627210341"/>
                    </a:ext>
                  </a:extLst>
                </a:gridCol>
                <a:gridCol w="822960">
                  <a:extLst>
                    <a:ext uri="{9D8B030D-6E8A-4147-A177-3AD203B41FA5}">
                      <a16:colId xmlns:a16="http://schemas.microsoft.com/office/drawing/2014/main" val="1093281954"/>
                    </a:ext>
                  </a:extLst>
                </a:gridCol>
                <a:gridCol w="822960">
                  <a:extLst>
                    <a:ext uri="{9D8B030D-6E8A-4147-A177-3AD203B41FA5}">
                      <a16:colId xmlns:a16="http://schemas.microsoft.com/office/drawing/2014/main" val="1573382092"/>
                    </a:ext>
                  </a:extLst>
                </a:gridCol>
                <a:gridCol w="822960">
                  <a:extLst>
                    <a:ext uri="{9D8B030D-6E8A-4147-A177-3AD203B41FA5}">
                      <a16:colId xmlns:a16="http://schemas.microsoft.com/office/drawing/2014/main" val="3716339447"/>
                    </a:ext>
                  </a:extLst>
                </a:gridCol>
                <a:gridCol w="822960">
                  <a:extLst>
                    <a:ext uri="{9D8B030D-6E8A-4147-A177-3AD203B41FA5}">
                      <a16:colId xmlns:a16="http://schemas.microsoft.com/office/drawing/2014/main" val="4230572256"/>
                    </a:ext>
                  </a:extLst>
                </a:gridCol>
                <a:gridCol w="822960">
                  <a:extLst>
                    <a:ext uri="{9D8B030D-6E8A-4147-A177-3AD203B41FA5}">
                      <a16:colId xmlns:a16="http://schemas.microsoft.com/office/drawing/2014/main" val="32165206"/>
                    </a:ext>
                  </a:extLst>
                </a:gridCol>
                <a:gridCol w="822960">
                  <a:extLst>
                    <a:ext uri="{9D8B030D-6E8A-4147-A177-3AD203B41FA5}">
                      <a16:colId xmlns:a16="http://schemas.microsoft.com/office/drawing/2014/main" val="506670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456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- 2017-11-30 08:53:29</a:t>
                      </a:r>
                      <a:r>
                        <a:rPr kumimoji="0" lang="de-DE" sz="1000" b="0" i="0" u="none" strike="noStrike" kern="1200" cap="none" spc="0" normalizeH="0" baseline="0" noProof="0">
                          <a:ln>
                            <a:noFill/>
                          </a:ln>
                          <a:solidFill>
                            <a:prstClr val="black"/>
                          </a:solidFill>
                          <a:effectLst/>
                          <a:uLnTx/>
                          <a:uFillTx/>
                          <a:latin typeface="+mn-lt"/>
                          <a:ea typeface="+mn-ea"/>
                          <a:cs typeface="+mn-cs"/>
                        </a:rPr>
                        <a:t>
"Ich habe lange überlegt, ob ich einen Film zum Thema Alkoholismus machen möchte. Es war klar, dass er sehr persönlich werden würde. Am Ende habe ich mich dafür entschieden. Denn der größte Feind des Alkoholikers ist nicht etwa der Alkohol selbst. Sondern das Schweigen der anderen."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512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- 2017-12-15 13:30:00</a:t>
                      </a:r>
                      <a:r>
                        <a:rPr kumimoji="0" lang="de-DE" sz="1000" b="0" i="0" u="none" strike="noStrike" kern="1200" cap="none" spc="0" normalizeH="0" baseline="0" noProof="0">
                          <a:ln>
                            <a:noFill/>
                          </a:ln>
                          <a:solidFill>
                            <a:prstClr val="black"/>
                          </a:solidFill>
                          <a:effectLst/>
                          <a:uLnTx/>
                          <a:uFillTx/>
                          <a:latin typeface="+mn-lt"/>
                          <a:ea typeface="+mn-ea"/>
                          <a:cs typeface="+mn-cs"/>
                        </a:rPr>
                        <a:t>
Wir suchen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7100186"/>
                  </a:ext>
                </a:extLst>
              </a:tr>
            </a:tbl>
          </a:graphicData>
        </a:graphic>
      </p:graphicFrame>
      <p:sp>
        <p:nvSpPr>
          <p:cNvPr id="4" name="Text Placeholder 3">
            <a:extLst>
              <a:ext uri="{FF2B5EF4-FFF2-40B4-BE49-F238E27FC236}">
                <a16:creationId xmlns:a16="http://schemas.microsoft.com/office/drawing/2014/main" id="{2E8AE8B7-8F10-4E02-861D-38756C0AB713}"/>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831235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1303-FD21-4D75-9519-1548AC9C821D}"/>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B25E27AB-9386-4BC3-B347-86A5D68745F6}"/>
              </a:ext>
            </a:extLst>
          </p:cNvPr>
          <p:cNvGraphicFramePr>
            <a:graphicFrameLocks noGrp="1"/>
          </p:cNvGraphicFramePr>
          <p:nvPr>
            <p:ph type="tbl" sz="quarter" idx="13"/>
            <p:extLst>
              <p:ext uri="{D42A27DB-BD31-4B8C-83A1-F6EECF244321}">
                <p14:modId xmlns:p14="http://schemas.microsoft.com/office/powerpoint/2010/main" val="219951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2057321"/>
                    </a:ext>
                  </a:extLst>
                </a:gridCol>
                <a:gridCol w="822960">
                  <a:extLst>
                    <a:ext uri="{9D8B030D-6E8A-4147-A177-3AD203B41FA5}">
                      <a16:colId xmlns:a16="http://schemas.microsoft.com/office/drawing/2014/main" val="59978127"/>
                    </a:ext>
                  </a:extLst>
                </a:gridCol>
                <a:gridCol w="822960">
                  <a:extLst>
                    <a:ext uri="{9D8B030D-6E8A-4147-A177-3AD203B41FA5}">
                      <a16:colId xmlns:a16="http://schemas.microsoft.com/office/drawing/2014/main" val="2611372677"/>
                    </a:ext>
                  </a:extLst>
                </a:gridCol>
                <a:gridCol w="822960">
                  <a:extLst>
                    <a:ext uri="{9D8B030D-6E8A-4147-A177-3AD203B41FA5}">
                      <a16:colId xmlns:a16="http://schemas.microsoft.com/office/drawing/2014/main" val="3089423515"/>
                    </a:ext>
                  </a:extLst>
                </a:gridCol>
                <a:gridCol w="822960">
                  <a:extLst>
                    <a:ext uri="{9D8B030D-6E8A-4147-A177-3AD203B41FA5}">
                      <a16:colId xmlns:a16="http://schemas.microsoft.com/office/drawing/2014/main" val="2099379201"/>
                    </a:ext>
                  </a:extLst>
                </a:gridCol>
                <a:gridCol w="822960">
                  <a:extLst>
                    <a:ext uri="{9D8B030D-6E8A-4147-A177-3AD203B41FA5}">
                      <a16:colId xmlns:a16="http://schemas.microsoft.com/office/drawing/2014/main" val="1096483359"/>
                    </a:ext>
                  </a:extLst>
                </a:gridCol>
                <a:gridCol w="822960">
                  <a:extLst>
                    <a:ext uri="{9D8B030D-6E8A-4147-A177-3AD203B41FA5}">
                      <a16:colId xmlns:a16="http://schemas.microsoft.com/office/drawing/2014/main" val="1667194154"/>
                    </a:ext>
                  </a:extLst>
                </a:gridCol>
                <a:gridCol w="822960">
                  <a:extLst>
                    <a:ext uri="{9D8B030D-6E8A-4147-A177-3AD203B41FA5}">
                      <a16:colId xmlns:a16="http://schemas.microsoft.com/office/drawing/2014/main" val="1041792142"/>
                    </a:ext>
                  </a:extLst>
                </a:gridCol>
                <a:gridCol w="822960">
                  <a:extLst>
                    <a:ext uri="{9D8B030D-6E8A-4147-A177-3AD203B41FA5}">
                      <a16:colId xmlns:a16="http://schemas.microsoft.com/office/drawing/2014/main" val="236751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338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- 2017-11-29 09:16:32</a:t>
                      </a:r>
                      <a:r>
                        <a:rPr kumimoji="0" lang="de-DE" sz="1000" b="0" i="0" u="none" strike="noStrike" kern="1200" cap="none" spc="0" normalizeH="0" baseline="0" noProof="0">
                          <a:ln>
                            <a:noFill/>
                          </a:ln>
                          <a:solidFill>
                            <a:prstClr val="black"/>
                          </a:solidFill>
                          <a:effectLst/>
                          <a:uLnTx/>
                          <a:uFillTx/>
                          <a:latin typeface="+mn-lt"/>
                          <a:ea typeface="+mn-ea"/>
                          <a:cs typeface="+mn-cs"/>
                        </a:rPr>
                        <a:t>
Alkoholismus ist ein Tabuthema, das weiß unsere Autorin Lisa Wolff aus eigener Erfahrung. Jahrelang hat sie ihre Mutter gedeckt. Nun hat sie einen Film über das Thema gemacht, gemeinsam mit Benjamin Arcioli. #ndrdokuAlkohol #onlinefirst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222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- 2017-10-28 08:10:02</a:t>
                      </a:r>
                      <a:r>
                        <a:rPr kumimoji="0" lang="de-DE" sz="1000" b="0" i="0" u="none" strike="noStrike" kern="1200" cap="none" spc="0" normalizeH="0" baseline="0" noProof="0">
                          <a:ln>
                            <a:noFill/>
                          </a:ln>
                          <a:solidFill>
                            <a:prstClr val="black"/>
                          </a:solidFill>
                          <a:effectLst/>
                          <a:uLnTx/>
                          <a:uFillTx/>
                          <a:latin typeface="+mn-lt"/>
                          <a:ea typeface="+mn-ea"/>
                          <a:cs typeface="+mn-cs"/>
                        </a:rPr>
                        <a:t>
Wo Pfleger und Ärzte an ihre Grenzen gehen: Notaufnahme.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318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- 2017-11-16 12:34:14</a:t>
                      </a:r>
                      <a:r>
                        <a:rPr kumimoji="0" lang="de-DE" sz="1000" b="0" i="0" u="none" strike="noStrike" kern="1200" cap="none" spc="0" normalizeH="0" baseline="0" noProof="0">
                          <a:ln>
                            <a:noFill/>
                          </a:ln>
                          <a:solidFill>
                            <a:prstClr val="black"/>
                          </a:solidFill>
                          <a:effectLst/>
                          <a:uLnTx/>
                          <a:uFillTx/>
                          <a:latin typeface="+mn-lt"/>
                          <a:ea typeface="+mn-ea"/>
                          <a:cs typeface="+mn-cs"/>
                        </a:rPr>
                        <a:t>
Medikamentenversuche an Heimkindern. Das ist so unfassbar grausam.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6415694"/>
                  </a:ext>
                </a:extLst>
              </a:tr>
            </a:tbl>
          </a:graphicData>
        </a:graphic>
      </p:graphicFrame>
      <p:sp>
        <p:nvSpPr>
          <p:cNvPr id="4" name="Text Placeholder 3">
            <a:extLst>
              <a:ext uri="{FF2B5EF4-FFF2-40B4-BE49-F238E27FC236}">
                <a16:creationId xmlns:a16="http://schemas.microsoft.com/office/drawing/2014/main" id="{68FA97AC-F812-4FF8-8AFD-F7269576C398}"/>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322883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D8BAF-DE76-4328-8A57-2A5AAA788196}"/>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40CB58CA-F809-4E8C-8402-661965D8B4D7}"/>
              </a:ext>
            </a:extLst>
          </p:cNvPr>
          <p:cNvGraphicFramePr>
            <a:graphicFrameLocks noGrp="1"/>
          </p:cNvGraphicFramePr>
          <p:nvPr>
            <p:ph type="tbl" sz="quarter" idx="13"/>
            <p:extLst>
              <p:ext uri="{D42A27DB-BD31-4B8C-83A1-F6EECF244321}">
                <p14:modId xmlns:p14="http://schemas.microsoft.com/office/powerpoint/2010/main" val="140717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406228"/>
                    </a:ext>
                  </a:extLst>
                </a:gridCol>
                <a:gridCol w="822960">
                  <a:extLst>
                    <a:ext uri="{9D8B030D-6E8A-4147-A177-3AD203B41FA5}">
                      <a16:colId xmlns:a16="http://schemas.microsoft.com/office/drawing/2014/main" val="1315126260"/>
                    </a:ext>
                  </a:extLst>
                </a:gridCol>
                <a:gridCol w="822960">
                  <a:extLst>
                    <a:ext uri="{9D8B030D-6E8A-4147-A177-3AD203B41FA5}">
                      <a16:colId xmlns:a16="http://schemas.microsoft.com/office/drawing/2014/main" val="1220616436"/>
                    </a:ext>
                  </a:extLst>
                </a:gridCol>
                <a:gridCol w="822960">
                  <a:extLst>
                    <a:ext uri="{9D8B030D-6E8A-4147-A177-3AD203B41FA5}">
                      <a16:colId xmlns:a16="http://schemas.microsoft.com/office/drawing/2014/main" val="4265144624"/>
                    </a:ext>
                  </a:extLst>
                </a:gridCol>
                <a:gridCol w="822960">
                  <a:extLst>
                    <a:ext uri="{9D8B030D-6E8A-4147-A177-3AD203B41FA5}">
                      <a16:colId xmlns:a16="http://schemas.microsoft.com/office/drawing/2014/main" val="3710198570"/>
                    </a:ext>
                  </a:extLst>
                </a:gridCol>
                <a:gridCol w="822960">
                  <a:extLst>
                    <a:ext uri="{9D8B030D-6E8A-4147-A177-3AD203B41FA5}">
                      <a16:colId xmlns:a16="http://schemas.microsoft.com/office/drawing/2014/main" val="2283115220"/>
                    </a:ext>
                  </a:extLst>
                </a:gridCol>
                <a:gridCol w="822960">
                  <a:extLst>
                    <a:ext uri="{9D8B030D-6E8A-4147-A177-3AD203B41FA5}">
                      <a16:colId xmlns:a16="http://schemas.microsoft.com/office/drawing/2014/main" val="377798472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13914456"/>
                  </a:ext>
                </a:extLst>
              </a:tr>
              <a:tr h="370840">
                <a:tc>
                  <a:txBody>
                    <a:bodyPr/>
                    <a:lstStyle/>
                    <a:p>
                      <a:r>
                        <a:rPr lang="de-DE" sz="1000" b="1"/>
                        <a:t>NDR Doku - 2017-08-11 19:00:00</a:t>
                      </a:r>
                      <a:r>
                        <a:rPr lang="de-DE" sz="1000"/>
                        <a:t>
"Mein Lkw heißt Sonja" Rinet fährt seit 17 Jahren Lkw und liebt die Freiheit, die ihr der Beruf gibt.
7 Tage...unter Truckern - am 23. August im NDR Fernsehen.
---------------------------------------------------
http://www.ndr.de/fernsehen/sendungen/7_tage/7-Tage-unter-Truckern,sendung673498.html</a:t>
                      </a:r>
                      <a:endParaRPr lang="en-US" sz="1000"/>
                    </a:p>
                  </a:txBody>
                  <a:tcPr/>
                </a:tc>
                <a:tc>
                  <a:txBody>
                    <a:bodyPr/>
                    <a:lstStyle/>
                    <a:p>
                      <a:r>
                        <a:rPr lang="en-US" sz="1000"/>
                        <a:t>99902</a:t>
                      </a:r>
                    </a:p>
                  </a:txBody>
                  <a:tcPr/>
                </a:tc>
                <a:tc>
                  <a:txBody>
                    <a:bodyPr/>
                    <a:lstStyle/>
                    <a:p>
                      <a:r>
                        <a:rPr lang="en-US" sz="1000"/>
                        <a:t>61931</a:t>
                      </a:r>
                    </a:p>
                  </a:txBody>
                  <a:tcPr/>
                </a:tc>
                <a:tc>
                  <a:txBody>
                    <a:bodyPr/>
                    <a:lstStyle/>
                    <a:p>
                      <a:r>
                        <a:rPr lang="en-US" sz="1000"/>
                        <a:t>28%</a:t>
                      </a:r>
                    </a:p>
                  </a:txBody>
                  <a:tcPr/>
                </a:tc>
                <a:tc>
                  <a:txBody>
                    <a:bodyPr/>
                    <a:lstStyle/>
                    <a:p>
                      <a:r>
                        <a:rPr lang="en-US" sz="1000"/>
                        <a:t>1:19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3239100"/>
                  </a:ext>
                </a:extLst>
              </a:tr>
              <a:tr h="370840">
                <a:tc>
                  <a:txBody>
                    <a:bodyPr/>
                    <a:lstStyle/>
                    <a:p>
                      <a:r>
                        <a:rPr lang="de-DE" sz="1000" b="1"/>
                        <a:t>NDR Doku - 2017-11-16 16:31:02</a:t>
                      </a:r>
                      <a:r>
                        <a:rPr lang="de-DE" sz="1000"/>
                        <a:t>
Die Polen füttern sie, die Deutschen jagen sie: Die Wildschweine auf der Grenze lassen deutsche Jäger verzweifeln.</a:t>
                      </a:r>
                      <a:endParaRPr lang="en-US" sz="1000"/>
                    </a:p>
                  </a:txBody>
                  <a:tcPr/>
                </a:tc>
                <a:tc>
                  <a:txBody>
                    <a:bodyPr/>
                    <a:lstStyle/>
                    <a:p>
                      <a:r>
                        <a:rPr lang="en-US" sz="1000"/>
                        <a:t>50213</a:t>
                      </a:r>
                    </a:p>
                  </a:txBody>
                  <a:tcPr/>
                </a:tc>
                <a:tc>
                  <a:txBody>
                    <a:bodyPr/>
                    <a:lstStyle/>
                    <a:p>
                      <a:r>
                        <a:rPr lang="en-US" sz="1000"/>
                        <a:t>33467</a:t>
                      </a:r>
                    </a:p>
                  </a:txBody>
                  <a:tcPr/>
                </a:tc>
                <a:tc>
                  <a:txBody>
                    <a:bodyPr/>
                    <a:lstStyle/>
                    <a:p>
                      <a:r>
                        <a:rPr lang="en-US" sz="1000"/>
                        <a:t>23%</a:t>
                      </a:r>
                    </a:p>
                  </a:txBody>
                  <a:tcPr/>
                </a:tc>
                <a:tc>
                  <a:txBody>
                    <a:bodyPr/>
                    <a:lstStyle/>
                    <a:p>
                      <a:r>
                        <a:rPr lang="en-US" sz="1000"/>
                        <a:t>1:16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62947683"/>
                  </a:ext>
                </a:extLst>
              </a:tr>
              <a:tr h="370840">
                <a:tc>
                  <a:txBody>
                    <a:bodyPr/>
                    <a:lstStyle/>
                    <a:p>
                      <a:r>
                        <a:rPr lang="de-DE" sz="1000" b="1"/>
                        <a:t>NDR Doku - 2017-09-05 15:39:02</a:t>
                      </a:r>
                      <a:r>
                        <a:rPr lang="de-DE" sz="1000"/>
                        <a:t>
Das Leben als Lehrer ist manchmal alles andere als einfach. "7 Tage... unter Lehrern" noch einmal im Fernsehen 📺 6. September!</a:t>
                      </a:r>
                      <a:endParaRPr lang="en-US" sz="1000"/>
                    </a:p>
                  </a:txBody>
                  <a:tcPr/>
                </a:tc>
                <a:tc>
                  <a:txBody>
                    <a:bodyPr/>
                    <a:lstStyle/>
                    <a:p>
                      <a:r>
                        <a:rPr lang="en-US" sz="1000"/>
                        <a:t>34775</a:t>
                      </a:r>
                    </a:p>
                  </a:txBody>
                  <a:tcPr/>
                </a:tc>
                <a:tc>
                  <a:txBody>
                    <a:bodyPr/>
                    <a:lstStyle/>
                    <a:p>
                      <a:r>
                        <a:rPr lang="en-US" sz="1000"/>
                        <a:t>17367</a:t>
                      </a:r>
                    </a:p>
                  </a:txBody>
                  <a:tcPr/>
                </a:tc>
                <a:tc>
                  <a:txBody>
                    <a:bodyPr/>
                    <a:lstStyle/>
                    <a:p>
                      <a:r>
                        <a:rPr lang="en-US" sz="1000"/>
                        <a:t>19%</a:t>
                      </a:r>
                    </a:p>
                  </a:txBody>
                  <a:tcPr/>
                </a:tc>
                <a:tc>
                  <a:txBody>
                    <a:bodyPr/>
                    <a:lstStyle/>
                    <a:p>
                      <a:r>
                        <a:rPr lang="en-US" sz="1000"/>
                        <a:t>1:10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04994696"/>
                  </a:ext>
                </a:extLst>
              </a:tr>
              <a:tr h="370840">
                <a:tc>
                  <a:txBody>
                    <a:bodyPr/>
                    <a:lstStyle/>
                    <a:p>
                      <a:r>
                        <a:rPr lang="de-DE" sz="1000" b="1"/>
                        <a:t>NDR Doku - 2017-11-30 16:30:01</a:t>
                      </a:r>
                      <a:r>
                        <a:rPr lang="de-DE" sz="1000"/>
                        <a:t>
Marlies begibt sich auf ihre letzte Reise. Sie weiß, dass sie bald sterben wird und will sich einen letzten Wunsch erfüllen.</a:t>
                      </a:r>
                      <a:endParaRPr lang="en-US" sz="1000"/>
                    </a:p>
                  </a:txBody>
                  <a:tcPr/>
                </a:tc>
                <a:tc>
                  <a:txBody>
                    <a:bodyPr/>
                    <a:lstStyle/>
                    <a:p>
                      <a:r>
                        <a:rPr lang="en-US" sz="1000"/>
                        <a:t>23216</a:t>
                      </a:r>
                    </a:p>
                  </a:txBody>
                  <a:tcPr/>
                </a:tc>
                <a:tc>
                  <a:txBody>
                    <a:bodyPr/>
                    <a:lstStyle/>
                    <a:p>
                      <a:r>
                        <a:rPr lang="en-US" sz="1000"/>
                        <a:t>13833</a:t>
                      </a:r>
                    </a:p>
                  </a:txBody>
                  <a:tcPr/>
                </a:tc>
                <a:tc>
                  <a:txBody>
                    <a:bodyPr/>
                    <a:lstStyle/>
                    <a:p>
                      <a:r>
                        <a:rPr lang="en-US" sz="1000"/>
                        <a:t>20%</a:t>
                      </a:r>
                    </a:p>
                  </a:txBody>
                  <a:tcPr/>
                </a:tc>
                <a:tc>
                  <a:txBody>
                    <a:bodyPr/>
                    <a:lstStyle/>
                    <a:p>
                      <a:r>
                        <a:rPr lang="en-US" sz="1000"/>
                        <a:t>1:16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72950493"/>
                  </a:ext>
                </a:extLst>
              </a:tr>
              <a:tr h="370840">
                <a:tc>
                  <a:txBody>
                    <a:bodyPr/>
                    <a:lstStyle/>
                    <a:p>
                      <a:r>
                        <a:rPr lang="de-DE" sz="1000" b="1"/>
                        <a:t>NDR Doku - 2017-09-26 18:57:00</a:t>
                      </a:r>
                      <a:r>
                        <a:rPr lang="de-DE" sz="1000"/>
                        <a:t>
Deutschland, Land der Dichter und Lenker. 🚙</a:t>
                      </a:r>
                      <a:endParaRPr lang="en-US" sz="1000"/>
                    </a:p>
                  </a:txBody>
                  <a:tcPr/>
                </a:tc>
                <a:tc>
                  <a:txBody>
                    <a:bodyPr/>
                    <a:lstStyle/>
                    <a:p>
                      <a:r>
                        <a:rPr lang="en-US" sz="1000"/>
                        <a:t>35930</a:t>
                      </a:r>
                    </a:p>
                  </a:txBody>
                  <a:tcPr/>
                </a:tc>
                <a:tc>
                  <a:txBody>
                    <a:bodyPr/>
                    <a:lstStyle/>
                    <a:p>
                      <a:r>
                        <a:rPr lang="en-US" sz="1000"/>
                        <a:t>12759</a:t>
                      </a:r>
                    </a:p>
                  </a:txBody>
                  <a:tcPr/>
                </a:tc>
                <a:tc>
                  <a:txBody>
                    <a:bodyPr/>
                    <a:lstStyle/>
                    <a:p>
                      <a:r>
                        <a:rPr lang="en-US" sz="1000"/>
                        <a:t>7%</a:t>
                      </a:r>
                    </a:p>
                  </a:txBody>
                  <a:tcPr/>
                </a:tc>
                <a:tc>
                  <a:txBody>
                    <a:bodyPr/>
                    <a:lstStyle/>
                    <a:p>
                      <a:r>
                        <a:rPr lang="en-US" sz="1000"/>
                        <a:t>1:36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1933255"/>
                  </a:ext>
                </a:extLst>
              </a:tr>
            </a:tbl>
          </a:graphicData>
        </a:graphic>
      </p:graphicFrame>
      <p:sp>
        <p:nvSpPr>
          <p:cNvPr id="4" name="Text Placeholder 3">
            <a:extLst>
              <a:ext uri="{FF2B5EF4-FFF2-40B4-BE49-F238E27FC236}">
                <a16:creationId xmlns:a16="http://schemas.microsoft.com/office/drawing/2014/main" id="{59055594-4DE9-4778-AA5A-B033E76EBD79}"/>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4104226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C159F-A100-4D6D-BB8B-F66BF4D7E083}"/>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ABA2D769-60AC-495C-B20D-F141C8D952E1}"/>
              </a:ext>
            </a:extLst>
          </p:cNvPr>
          <p:cNvGraphicFramePr>
            <a:graphicFrameLocks noGrp="1"/>
          </p:cNvGraphicFramePr>
          <p:nvPr>
            <p:ph type="tbl" sz="quarter" idx="13"/>
            <p:extLst>
              <p:ext uri="{D42A27DB-BD31-4B8C-83A1-F6EECF244321}">
                <p14:modId xmlns:p14="http://schemas.microsoft.com/office/powerpoint/2010/main" val="148140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3940515"/>
                    </a:ext>
                  </a:extLst>
                </a:gridCol>
                <a:gridCol w="822960">
                  <a:extLst>
                    <a:ext uri="{9D8B030D-6E8A-4147-A177-3AD203B41FA5}">
                      <a16:colId xmlns:a16="http://schemas.microsoft.com/office/drawing/2014/main" val="2339279580"/>
                    </a:ext>
                  </a:extLst>
                </a:gridCol>
                <a:gridCol w="822960">
                  <a:extLst>
                    <a:ext uri="{9D8B030D-6E8A-4147-A177-3AD203B41FA5}">
                      <a16:colId xmlns:a16="http://schemas.microsoft.com/office/drawing/2014/main" val="3611739633"/>
                    </a:ext>
                  </a:extLst>
                </a:gridCol>
                <a:gridCol w="822960">
                  <a:extLst>
                    <a:ext uri="{9D8B030D-6E8A-4147-A177-3AD203B41FA5}">
                      <a16:colId xmlns:a16="http://schemas.microsoft.com/office/drawing/2014/main" val="2982517780"/>
                    </a:ext>
                  </a:extLst>
                </a:gridCol>
                <a:gridCol w="822960">
                  <a:extLst>
                    <a:ext uri="{9D8B030D-6E8A-4147-A177-3AD203B41FA5}">
                      <a16:colId xmlns:a16="http://schemas.microsoft.com/office/drawing/2014/main" val="4194811761"/>
                    </a:ext>
                  </a:extLst>
                </a:gridCol>
                <a:gridCol w="822960">
                  <a:extLst>
                    <a:ext uri="{9D8B030D-6E8A-4147-A177-3AD203B41FA5}">
                      <a16:colId xmlns:a16="http://schemas.microsoft.com/office/drawing/2014/main" val="270584331"/>
                    </a:ext>
                  </a:extLst>
                </a:gridCol>
                <a:gridCol w="822960">
                  <a:extLst>
                    <a:ext uri="{9D8B030D-6E8A-4147-A177-3AD203B41FA5}">
                      <a16:colId xmlns:a16="http://schemas.microsoft.com/office/drawing/2014/main" val="218355974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14645494"/>
                  </a:ext>
                </a:extLst>
              </a:tr>
              <a:tr h="370840">
                <a:tc>
                  <a:txBody>
                    <a:bodyPr/>
                    <a:lstStyle/>
                    <a:p>
                      <a:r>
                        <a:rPr lang="de-DE" sz="1000" b="1"/>
                        <a:t>NDR Doku - 2018-01-07 13:00:00</a:t>
                      </a:r>
                      <a:r>
                        <a:rPr lang="de-DE" sz="1000"/>
                        <a:t>
"Was seid ihr denn für Zauberer?" #7Tage... Gas Wasser Scheiße #comingsoon am 10. Januar!</a:t>
                      </a:r>
                      <a:endParaRPr lang="en-US" sz="1000"/>
                    </a:p>
                  </a:txBody>
                  <a:tcPr/>
                </a:tc>
                <a:tc>
                  <a:txBody>
                    <a:bodyPr/>
                    <a:lstStyle/>
                    <a:p>
                      <a:r>
                        <a:rPr lang="en-US" sz="1000"/>
                        <a:t>42.63%</a:t>
                      </a:r>
                    </a:p>
                  </a:txBody>
                  <a:tcPr/>
                </a:tc>
                <a:tc>
                  <a:txBody>
                    <a:bodyPr/>
                    <a:lstStyle/>
                    <a:p>
                      <a:r>
                        <a:rPr lang="en-US" sz="1000"/>
                        <a:t>53.77%</a:t>
                      </a:r>
                    </a:p>
                  </a:txBody>
                  <a:tcPr/>
                </a:tc>
                <a:tc>
                  <a:txBody>
                    <a:bodyPr/>
                    <a:lstStyle/>
                    <a:p>
                      <a:r>
                        <a:rPr lang="en-US" sz="1000"/>
                        <a:t>11311</a:t>
                      </a:r>
                    </a:p>
                  </a:txBody>
                  <a:tcPr/>
                </a:tc>
                <a:tc>
                  <a:txBody>
                    <a:bodyPr/>
                    <a:lstStyle/>
                    <a:p>
                      <a:r>
                        <a:rPr lang="en-US" sz="1000"/>
                        <a:t>25325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13945522"/>
                  </a:ext>
                </a:extLst>
              </a:tr>
              <a:tr h="370840">
                <a:tc>
                  <a:txBody>
                    <a:bodyPr/>
                    <a:lstStyle/>
                    <a:p>
                      <a:r>
                        <a:rPr lang="de-DE" sz="1000" b="1"/>
                        <a:t>NDR Doku - 2017-12-08 09:40:01</a:t>
                      </a:r>
                      <a:r>
                        <a:rPr lang="de-DE" sz="1000"/>
                        <a:t>
Zwischen hemmunglosem Rausch und schonungsloser Beichte: "Die Geschichte eines Abends" 📺 Heute kurz nach Mitternacht!</a:t>
                      </a:r>
                      <a:endParaRPr lang="en-US" sz="1000"/>
                    </a:p>
                  </a:txBody>
                  <a:tcPr/>
                </a:tc>
                <a:tc>
                  <a:txBody>
                    <a:bodyPr/>
                    <a:lstStyle/>
                    <a:p>
                      <a:r>
                        <a:rPr lang="en-US" sz="1000"/>
                        <a:t>39.73%</a:t>
                      </a:r>
                    </a:p>
                  </a:txBody>
                  <a:tcPr/>
                </a:tc>
                <a:tc>
                  <a:txBody>
                    <a:bodyPr/>
                    <a:lstStyle/>
                    <a:p>
                      <a:r>
                        <a:rPr lang="en-US" sz="1000"/>
                        <a:t>44.59%</a:t>
                      </a:r>
                    </a:p>
                  </a:txBody>
                  <a:tcPr/>
                </a:tc>
                <a:tc>
                  <a:txBody>
                    <a:bodyPr/>
                    <a:lstStyle/>
                    <a:p>
                      <a:r>
                        <a:rPr lang="en-US" sz="1000"/>
                        <a:t>1435</a:t>
                      </a:r>
                    </a:p>
                  </a:txBody>
                  <a:tcPr/>
                </a:tc>
                <a:tc>
                  <a:txBody>
                    <a:bodyPr/>
                    <a:lstStyle/>
                    <a:p>
                      <a:r>
                        <a:rPr lang="en-US" sz="1000"/>
                        <a:t>3418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1156260"/>
                  </a:ext>
                </a:extLst>
              </a:tr>
              <a:tr h="370840">
                <a:tc>
                  <a:txBody>
                    <a:bodyPr/>
                    <a:lstStyle/>
                    <a:p>
                      <a:r>
                        <a:rPr lang="de-DE" sz="1000" b="1"/>
                        <a:t>NDR Doku - 2017-12-12 09:58:13</a:t>
                      </a:r>
                      <a:r>
                        <a:rPr lang="de-DE" sz="1000"/>
                        <a:t>
Alfred ist zoophil. Er liebt seine Hündin. Er ist mit seiner Hündin in einer Beziehung. Er hat auch Sex mit seiner Hündin. Manuel Möglich hat sich mit ihm getroffen.</a:t>
                      </a:r>
                      <a:endParaRPr lang="en-US" sz="1000"/>
                    </a:p>
                  </a:txBody>
                  <a:tcPr/>
                </a:tc>
                <a:tc>
                  <a:txBody>
                    <a:bodyPr/>
                    <a:lstStyle/>
                    <a:p>
                      <a:r>
                        <a:rPr lang="en-US" sz="1000"/>
                        <a:t>35.05%</a:t>
                      </a:r>
                    </a:p>
                  </a:txBody>
                  <a:tcPr/>
                </a:tc>
                <a:tc>
                  <a:txBody>
                    <a:bodyPr/>
                    <a:lstStyle/>
                    <a:p>
                      <a:r>
                        <a:rPr lang="en-US" sz="1000"/>
                        <a:t>46.72%</a:t>
                      </a:r>
                    </a:p>
                  </a:txBody>
                  <a:tcPr/>
                </a:tc>
                <a:tc>
                  <a:txBody>
                    <a:bodyPr/>
                    <a:lstStyle/>
                    <a:p>
                      <a:r>
                        <a:rPr lang="en-US" sz="1000"/>
                        <a:t>5373</a:t>
                      </a:r>
                    </a:p>
                  </a:txBody>
                  <a:tcPr/>
                </a:tc>
                <a:tc>
                  <a:txBody>
                    <a:bodyPr/>
                    <a:lstStyle/>
                    <a:p>
                      <a:r>
                        <a:rPr lang="en-US" sz="1000"/>
                        <a:t>14141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41852529"/>
                  </a:ext>
                </a:extLst>
              </a:tr>
              <a:tr h="370840">
                <a:tc>
                  <a:txBody>
                    <a:bodyPr/>
                    <a:lstStyle/>
                    <a:p>
                      <a:r>
                        <a:rPr lang="de-DE" sz="1000" b="1"/>
                        <a:t>NDR Doku - 2017-10-10 16:29:00</a:t>
                      </a:r>
                      <a:r>
                        <a:rPr lang="de-DE" sz="1000"/>
                        <a:t>
"Wir unterhalten keine sexuellen Beziehungen zu Gästen."</a:t>
                      </a:r>
                      <a:endParaRPr lang="en-US" sz="1000"/>
                    </a:p>
                  </a:txBody>
                  <a:tcPr/>
                </a:tc>
                <a:tc>
                  <a:txBody>
                    <a:bodyPr/>
                    <a:lstStyle/>
                    <a:p>
                      <a:r>
                        <a:rPr lang="en-US" sz="1000"/>
                        <a:t>33.99%</a:t>
                      </a:r>
                    </a:p>
                  </a:txBody>
                  <a:tcPr/>
                </a:tc>
                <a:tc>
                  <a:txBody>
                    <a:bodyPr/>
                    <a:lstStyle/>
                    <a:p>
                      <a:r>
                        <a:rPr lang="en-US" sz="1000"/>
                        <a:t>45.39%</a:t>
                      </a:r>
                    </a:p>
                  </a:txBody>
                  <a:tcPr/>
                </a:tc>
                <a:tc>
                  <a:txBody>
                    <a:bodyPr/>
                    <a:lstStyle/>
                    <a:p>
                      <a:r>
                        <a:rPr lang="en-US" sz="1000"/>
                        <a:t>1456</a:t>
                      </a:r>
                    </a:p>
                  </a:txBody>
                  <a:tcPr/>
                </a:tc>
                <a:tc>
                  <a:txBody>
                    <a:bodyPr/>
                    <a:lstStyle/>
                    <a:p>
                      <a:r>
                        <a:rPr lang="en-US" sz="1000"/>
                        <a:t>4219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2959807"/>
                  </a:ext>
                </a:extLst>
              </a:tr>
              <a:tr h="370840">
                <a:tc>
                  <a:txBody>
                    <a:bodyPr/>
                    <a:lstStyle/>
                    <a:p>
                      <a:r>
                        <a:rPr lang="de-DE" sz="1000" b="1"/>
                        <a:t>NDR Doku - 2017-11-16 16:31:02</a:t>
                      </a:r>
                      <a:r>
                        <a:rPr lang="de-DE" sz="1000"/>
                        <a:t>
Die Polen füttern sie, die Deutschen jagen sie: Die Wildschweine auf der Grenze lassen deutsche Jäger verzweifeln.</a:t>
                      </a:r>
                      <a:endParaRPr lang="en-US" sz="1000"/>
                    </a:p>
                  </a:txBody>
                  <a:tcPr/>
                </a:tc>
                <a:tc>
                  <a:txBody>
                    <a:bodyPr/>
                    <a:lstStyle/>
                    <a:p>
                      <a:r>
                        <a:rPr lang="en-US" sz="1000"/>
                        <a:t>31.39%</a:t>
                      </a:r>
                    </a:p>
                  </a:txBody>
                  <a:tcPr/>
                </a:tc>
                <a:tc>
                  <a:txBody>
                    <a:bodyPr/>
                    <a:lstStyle/>
                    <a:p>
                      <a:r>
                        <a:rPr lang="en-US" sz="1000"/>
                        <a:t>47.09%</a:t>
                      </a:r>
                    </a:p>
                  </a:txBody>
                  <a:tcPr/>
                </a:tc>
                <a:tc>
                  <a:txBody>
                    <a:bodyPr/>
                    <a:lstStyle/>
                    <a:p>
                      <a:r>
                        <a:rPr lang="en-US" sz="1000"/>
                        <a:t>33467</a:t>
                      </a:r>
                    </a:p>
                  </a:txBody>
                  <a:tcPr/>
                </a:tc>
                <a:tc>
                  <a:txBody>
                    <a:bodyPr/>
                    <a:lstStyle/>
                    <a:p>
                      <a:r>
                        <a:rPr lang="en-US" sz="1000"/>
                        <a:t>106628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29767942"/>
                  </a:ext>
                </a:extLst>
              </a:tr>
            </a:tbl>
          </a:graphicData>
        </a:graphic>
      </p:graphicFrame>
      <p:sp>
        <p:nvSpPr>
          <p:cNvPr id="4" name="Text Placeholder 3">
            <a:extLst>
              <a:ext uri="{FF2B5EF4-FFF2-40B4-BE49-F238E27FC236}">
                <a16:creationId xmlns:a16="http://schemas.microsoft.com/office/drawing/2014/main" id="{ED5E8670-3683-42C4-ABB3-D7E788D29FC8}"/>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2059395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DFA73-FD21-42ED-95D7-76D6854D88BB}"/>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F04B46FA-4B2E-4EDB-B8A6-6D84AE626B24}"/>
              </a:ext>
            </a:extLst>
          </p:cNvPr>
          <p:cNvGraphicFramePr>
            <a:graphicFrameLocks noGrp="1"/>
          </p:cNvGraphicFramePr>
          <p:nvPr>
            <p:ph type="tbl" sz="quarter" idx="13"/>
            <p:extLst>
              <p:ext uri="{D42A27DB-BD31-4B8C-83A1-F6EECF244321}">
                <p14:modId xmlns:p14="http://schemas.microsoft.com/office/powerpoint/2010/main" val="3217712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2990271"/>
                    </a:ext>
                  </a:extLst>
                </a:gridCol>
                <a:gridCol w="822960">
                  <a:extLst>
                    <a:ext uri="{9D8B030D-6E8A-4147-A177-3AD203B41FA5}">
                      <a16:colId xmlns:a16="http://schemas.microsoft.com/office/drawing/2014/main" val="3383344055"/>
                    </a:ext>
                  </a:extLst>
                </a:gridCol>
                <a:gridCol w="822960">
                  <a:extLst>
                    <a:ext uri="{9D8B030D-6E8A-4147-A177-3AD203B41FA5}">
                      <a16:colId xmlns:a16="http://schemas.microsoft.com/office/drawing/2014/main" val="3712663426"/>
                    </a:ext>
                  </a:extLst>
                </a:gridCol>
                <a:gridCol w="822960">
                  <a:extLst>
                    <a:ext uri="{9D8B030D-6E8A-4147-A177-3AD203B41FA5}">
                      <a16:colId xmlns:a16="http://schemas.microsoft.com/office/drawing/2014/main" val="1742482195"/>
                    </a:ext>
                  </a:extLst>
                </a:gridCol>
                <a:gridCol w="822960">
                  <a:extLst>
                    <a:ext uri="{9D8B030D-6E8A-4147-A177-3AD203B41FA5}">
                      <a16:colId xmlns:a16="http://schemas.microsoft.com/office/drawing/2014/main" val="723852649"/>
                    </a:ext>
                  </a:extLst>
                </a:gridCol>
                <a:gridCol w="822960">
                  <a:extLst>
                    <a:ext uri="{9D8B030D-6E8A-4147-A177-3AD203B41FA5}">
                      <a16:colId xmlns:a16="http://schemas.microsoft.com/office/drawing/2014/main" val="3581835942"/>
                    </a:ext>
                  </a:extLst>
                </a:gridCol>
                <a:gridCol w="822960">
                  <a:extLst>
                    <a:ext uri="{9D8B030D-6E8A-4147-A177-3AD203B41FA5}">
                      <a16:colId xmlns:a16="http://schemas.microsoft.com/office/drawing/2014/main" val="273237776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20614259"/>
                  </a:ext>
                </a:extLst>
              </a:tr>
              <a:tr h="370840">
                <a:tc>
                  <a:txBody>
                    <a:bodyPr/>
                    <a:lstStyle/>
                    <a:p>
                      <a:r>
                        <a:rPr lang="de-DE" sz="1000" b="1"/>
                        <a:t>NDR Doku - 2017-10-26 16:02:23</a:t>
                      </a:r>
                      <a:r>
                        <a:rPr lang="de-DE" sz="1000"/>
                        <a:t>
Wanderarbeiter folgen dem Reifeprozess des Getreides von Texas bis Montana.</a:t>
                      </a:r>
                      <a:endParaRPr lang="en-US" sz="1000"/>
                    </a:p>
                  </a:txBody>
                  <a:tcPr/>
                </a:tc>
                <a:tc>
                  <a:txBody>
                    <a:bodyPr/>
                    <a:lstStyle/>
                    <a:p>
                      <a:r>
                        <a:rPr lang="en-US" sz="1000"/>
                        <a:t>0.0%</a:t>
                      </a:r>
                    </a:p>
                  </a:txBody>
                  <a:tcPr/>
                </a:tc>
                <a:tc>
                  <a:txBody>
                    <a:bodyPr/>
                    <a:lstStyle/>
                    <a:p>
                      <a:r>
                        <a:rPr lang="en-US" sz="1000"/>
                        <a:t>25.4%</a:t>
                      </a:r>
                    </a:p>
                  </a:txBody>
                  <a:tcPr/>
                </a:tc>
                <a:tc>
                  <a:txBody>
                    <a:bodyPr/>
                    <a:lstStyle/>
                    <a:p>
                      <a:r>
                        <a:rPr lang="en-US" sz="1000"/>
                        <a:t>0</a:t>
                      </a:r>
                    </a:p>
                  </a:txBody>
                  <a:tcPr/>
                </a:tc>
                <a:tc>
                  <a:txBody>
                    <a:bodyPr/>
                    <a:lstStyle/>
                    <a:p>
                      <a:r>
                        <a:rPr lang="en-US" sz="1000"/>
                        <a:t>2580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6814297"/>
                  </a:ext>
                </a:extLst>
              </a:tr>
              <a:tr h="370840">
                <a:tc>
                  <a:txBody>
                    <a:bodyPr/>
                    <a:lstStyle/>
                    <a:p>
                      <a:r>
                        <a:rPr lang="en-US" sz="1000" b="1"/>
                        <a:t>NDR Doku - 2018-01-08 18:30:00</a:t>
                      </a:r>
                      <a:r>
                        <a:rPr lang="en-US" sz="1000"/>
                        <a:t>
Hollywood last night - Wenn Filme zur Nebensache werden. #GoldenGlobes #TimesUp</a:t>
                      </a:r>
                    </a:p>
                  </a:txBody>
                  <a:tcPr/>
                </a:tc>
                <a:tc>
                  <a:txBody>
                    <a:bodyPr/>
                    <a:lstStyle/>
                    <a:p>
                      <a:r>
                        <a:rPr lang="en-US" sz="1000"/>
                        <a:t>0.0%</a:t>
                      </a:r>
                    </a:p>
                  </a:txBody>
                  <a:tcPr/>
                </a:tc>
                <a:tc>
                  <a:txBody>
                    <a:bodyPr/>
                    <a:lstStyle/>
                    <a:p>
                      <a:r>
                        <a:rPr lang="en-US" sz="1000"/>
                        <a:t>31.3%</a:t>
                      </a:r>
                    </a:p>
                  </a:txBody>
                  <a:tcPr/>
                </a:tc>
                <a:tc>
                  <a:txBody>
                    <a:bodyPr/>
                    <a:lstStyle/>
                    <a:p>
                      <a:r>
                        <a:rPr lang="en-US" sz="1000"/>
                        <a:t>0</a:t>
                      </a:r>
                    </a:p>
                  </a:txBody>
                  <a:tcPr/>
                </a:tc>
                <a:tc>
                  <a:txBody>
                    <a:bodyPr/>
                    <a:lstStyle/>
                    <a:p>
                      <a:r>
                        <a:rPr lang="en-US" sz="1000"/>
                        <a:t>5927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2221505"/>
                  </a:ext>
                </a:extLst>
              </a:tr>
              <a:tr h="370840">
                <a:tc>
                  <a:txBody>
                    <a:bodyPr/>
                    <a:lstStyle/>
                    <a:p>
                      <a:r>
                        <a:rPr lang="de-DE" sz="1000" b="1"/>
                        <a:t>NDR Doku - 2017-09-07 20:39:57</a:t>
                      </a:r>
                      <a:r>
                        <a:rPr lang="de-DE" sz="1000"/>
                        <a:t>
Glückwunsch an N-JOY. Tolle Aktion -&gt; https://www.n-joy.de/leben/Kopf-hoch-Handy-kann-warten,kopfhoch100.html</a:t>
                      </a:r>
                      <a:endParaRPr lang="en-US" sz="1000"/>
                    </a:p>
                  </a:txBody>
                  <a:tcPr/>
                </a:tc>
                <a:tc>
                  <a:txBody>
                    <a:bodyPr/>
                    <a:lstStyle/>
                    <a:p>
                      <a:r>
                        <a:rPr lang="en-US" sz="1000"/>
                        <a:t>0.0%</a:t>
                      </a:r>
                    </a:p>
                  </a:txBody>
                  <a:tcPr/>
                </a:tc>
                <a:tc>
                  <a:txBody>
                    <a:bodyPr/>
                    <a:lstStyle/>
                    <a:p>
                      <a:r>
                        <a:rPr lang="en-US" sz="1000"/>
                        <a:t>36.0%</a:t>
                      </a:r>
                    </a:p>
                  </a:txBody>
                  <a:tcPr/>
                </a:tc>
                <a:tc>
                  <a:txBody>
                    <a:bodyPr/>
                    <a:lstStyle/>
                    <a:p>
                      <a:r>
                        <a:rPr lang="en-US" sz="1000"/>
                        <a:t>0</a:t>
                      </a:r>
                    </a:p>
                  </a:txBody>
                  <a:tcPr/>
                </a:tc>
                <a:tc>
                  <a:txBody>
                    <a:bodyPr/>
                    <a:lstStyle/>
                    <a:p>
                      <a:r>
                        <a:rPr lang="en-US" sz="1000"/>
                        <a:t>4315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39130805"/>
                  </a:ext>
                </a:extLst>
              </a:tr>
              <a:tr h="370840">
                <a:tc>
                  <a:txBody>
                    <a:bodyPr/>
                    <a:lstStyle/>
                    <a:p>
                      <a:r>
                        <a:rPr lang="de-DE" sz="1000" b="1"/>
                        <a:t>NDR Doku - 2017-10-11 19:34:50</a:t>
                      </a:r>
                      <a:r>
                        <a:rPr lang="de-DE" sz="1000"/>
                        <a:t>
Wenn eines Tages genau so viele Frauen im TV-Programm zu sehen wären wie heute Männer. Sehenswert!</a:t>
                      </a:r>
                      <a:endParaRPr lang="en-US" sz="1000"/>
                    </a:p>
                  </a:txBody>
                  <a:tcPr/>
                </a:tc>
                <a:tc>
                  <a:txBody>
                    <a:bodyPr/>
                    <a:lstStyle/>
                    <a:p>
                      <a:r>
                        <a:rPr lang="en-US" sz="1000"/>
                        <a:t>0.0%</a:t>
                      </a:r>
                    </a:p>
                  </a:txBody>
                  <a:tcPr/>
                </a:tc>
                <a:tc>
                  <a:txBody>
                    <a:bodyPr/>
                    <a:lstStyle/>
                    <a:p>
                      <a:r>
                        <a:rPr lang="en-US" sz="1000"/>
                        <a:t>31.8%</a:t>
                      </a:r>
                    </a:p>
                  </a:txBody>
                  <a:tcPr/>
                </a:tc>
                <a:tc>
                  <a:txBody>
                    <a:bodyPr/>
                    <a:lstStyle/>
                    <a:p>
                      <a:r>
                        <a:rPr lang="en-US" sz="1000"/>
                        <a:t>0</a:t>
                      </a:r>
                    </a:p>
                  </a:txBody>
                  <a:tcPr/>
                </a:tc>
                <a:tc>
                  <a:txBody>
                    <a:bodyPr/>
                    <a:lstStyle/>
                    <a:p>
                      <a:r>
                        <a:rPr lang="en-US" sz="1000"/>
                        <a:t>10920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5806823"/>
                  </a:ext>
                </a:extLst>
              </a:tr>
              <a:tr h="370840">
                <a:tc>
                  <a:txBody>
                    <a:bodyPr/>
                    <a:lstStyle/>
                    <a:p>
                      <a:r>
                        <a:rPr lang="de-DE" sz="1000" b="1"/>
                        <a:t>NDR Doku - 2017-12-19 13:06:53</a:t>
                      </a:r>
                      <a:r>
                        <a:rPr lang="de-DE" sz="1000"/>
                        <a:t>
Genau ein Jahr ist es her, dass bei dem Anschlag auf dem Berliner Weihnachtsmarkt am Breitscheidplatz zwölf Menschen starben. Das 360-Grad-Video erzählt die Geschichten der ersten Helfer vor Ort.</a:t>
                      </a:r>
                      <a:endParaRPr lang="en-US" sz="1000"/>
                    </a:p>
                  </a:txBody>
                  <a:tcPr/>
                </a:tc>
                <a:tc>
                  <a:txBody>
                    <a:bodyPr/>
                    <a:lstStyle/>
                    <a:p>
                      <a:r>
                        <a:rPr lang="en-US" sz="1000"/>
                        <a:t>0.0%</a:t>
                      </a:r>
                    </a:p>
                  </a:txBody>
                  <a:tcPr/>
                </a:tc>
                <a:tc>
                  <a:txBody>
                    <a:bodyPr/>
                    <a:lstStyle/>
                    <a:p>
                      <a:r>
                        <a:rPr lang="en-US" sz="1000"/>
                        <a:t>20.6%</a:t>
                      </a:r>
                    </a:p>
                  </a:txBody>
                  <a:tcPr/>
                </a:tc>
                <a:tc>
                  <a:txBody>
                    <a:bodyPr/>
                    <a:lstStyle/>
                    <a:p>
                      <a:r>
                        <a:rPr lang="en-US" sz="1000"/>
                        <a:t>0</a:t>
                      </a:r>
                    </a:p>
                  </a:txBody>
                  <a:tcPr/>
                </a:tc>
                <a:tc>
                  <a:txBody>
                    <a:bodyPr/>
                    <a:lstStyle/>
                    <a:p>
                      <a:r>
                        <a:rPr lang="en-US" sz="1000"/>
                        <a:t>3103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10694713"/>
                  </a:ext>
                </a:extLst>
              </a:tr>
            </a:tbl>
          </a:graphicData>
        </a:graphic>
      </p:graphicFrame>
      <p:sp>
        <p:nvSpPr>
          <p:cNvPr id="4" name="Text Placeholder 3">
            <a:extLst>
              <a:ext uri="{FF2B5EF4-FFF2-40B4-BE49-F238E27FC236}">
                <a16:creationId xmlns:a16="http://schemas.microsoft.com/office/drawing/2014/main" id="{2CDC05E2-0F8C-4091-8334-17D7BFEEB070}"/>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757116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5780E-E751-4881-8577-2F06B297B430}"/>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98829F63-8A28-410A-89FF-772106836E0C}"/>
              </a:ext>
            </a:extLst>
          </p:cNvPr>
          <p:cNvGraphicFramePr>
            <a:graphicFrameLocks noGrp="1"/>
          </p:cNvGraphicFramePr>
          <p:nvPr>
            <p:ph type="tbl" sz="quarter" idx="13"/>
            <p:extLst>
              <p:ext uri="{D42A27DB-BD31-4B8C-83A1-F6EECF244321}">
                <p14:modId xmlns:p14="http://schemas.microsoft.com/office/powerpoint/2010/main" val="296121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2908471"/>
                    </a:ext>
                  </a:extLst>
                </a:gridCol>
                <a:gridCol w="822960">
                  <a:extLst>
                    <a:ext uri="{9D8B030D-6E8A-4147-A177-3AD203B41FA5}">
                      <a16:colId xmlns:a16="http://schemas.microsoft.com/office/drawing/2014/main" val="1147096656"/>
                    </a:ext>
                  </a:extLst>
                </a:gridCol>
                <a:gridCol w="822960">
                  <a:extLst>
                    <a:ext uri="{9D8B030D-6E8A-4147-A177-3AD203B41FA5}">
                      <a16:colId xmlns:a16="http://schemas.microsoft.com/office/drawing/2014/main" val="3547701249"/>
                    </a:ext>
                  </a:extLst>
                </a:gridCol>
                <a:gridCol w="822960">
                  <a:extLst>
                    <a:ext uri="{9D8B030D-6E8A-4147-A177-3AD203B41FA5}">
                      <a16:colId xmlns:a16="http://schemas.microsoft.com/office/drawing/2014/main" val="432108285"/>
                    </a:ext>
                  </a:extLst>
                </a:gridCol>
                <a:gridCol w="822960">
                  <a:extLst>
                    <a:ext uri="{9D8B030D-6E8A-4147-A177-3AD203B41FA5}">
                      <a16:colId xmlns:a16="http://schemas.microsoft.com/office/drawing/2014/main" val="3338147307"/>
                    </a:ext>
                  </a:extLst>
                </a:gridCol>
                <a:gridCol w="822960">
                  <a:extLst>
                    <a:ext uri="{9D8B030D-6E8A-4147-A177-3AD203B41FA5}">
                      <a16:colId xmlns:a16="http://schemas.microsoft.com/office/drawing/2014/main" val="2506830841"/>
                    </a:ext>
                  </a:extLst>
                </a:gridCol>
                <a:gridCol w="411480">
                  <a:extLst>
                    <a:ext uri="{9D8B030D-6E8A-4147-A177-3AD203B41FA5}">
                      <a16:colId xmlns:a16="http://schemas.microsoft.com/office/drawing/2014/main" val="1616128384"/>
                    </a:ext>
                  </a:extLst>
                </a:gridCol>
                <a:gridCol w="822960">
                  <a:extLst>
                    <a:ext uri="{9D8B030D-6E8A-4147-A177-3AD203B41FA5}">
                      <a16:colId xmlns:a16="http://schemas.microsoft.com/office/drawing/2014/main" val="673397854"/>
                    </a:ext>
                  </a:extLst>
                </a:gridCol>
                <a:gridCol w="822960">
                  <a:extLst>
                    <a:ext uri="{9D8B030D-6E8A-4147-A177-3AD203B41FA5}">
                      <a16:colId xmlns:a16="http://schemas.microsoft.com/office/drawing/2014/main" val="271404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543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- 2017-08-11 19:00:00</a:t>
                      </a:r>
                      <a:r>
                        <a:rPr kumimoji="0" lang="de-DE" sz="1000" b="0" i="0" u="none" strike="noStrike" kern="1200" cap="none" spc="0" normalizeH="0" baseline="0" noProof="0">
                          <a:ln>
                            <a:noFill/>
                          </a:ln>
                          <a:solidFill>
                            <a:prstClr val="black"/>
                          </a:solidFill>
                          <a:effectLst/>
                          <a:uLnTx/>
                          <a:uFillTx/>
                          <a:latin typeface="+mn-lt"/>
                          <a:ea typeface="+mn-ea"/>
                          <a:cs typeface="+mn-cs"/>
                        </a:rPr>
                        <a:t>
"Mein Lkw heißt Sonja" Rinet fährt seit 17 Jahren Lkw und liebt die Freiheit, die ihr der Beruf gibt.
7 Tage...unter Truckern - am 23. August im NDR Fernsehen.
---------------------------------------------------
http://www.ndr.de/fernsehen/sendungen/7_tage/7-Tage-unter-Truckern,sendung673498.html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281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- 2017-11-16 16:31:02</a:t>
                      </a:r>
                      <a:r>
                        <a:rPr kumimoji="0" lang="de-DE" sz="1000" b="0" i="0" u="none" strike="noStrike" kern="1200" cap="none" spc="0" normalizeH="0" baseline="0" noProof="0">
                          <a:ln>
                            <a:noFill/>
                          </a:ln>
                          <a:solidFill>
                            <a:prstClr val="black"/>
                          </a:solidFill>
                          <a:effectLst/>
                          <a:uLnTx/>
                          <a:uFillTx/>
                          <a:latin typeface="+mn-lt"/>
                          <a:ea typeface="+mn-ea"/>
                          <a:cs typeface="+mn-cs"/>
                        </a:rPr>
                        <a:t>
Die Polen füttern sie, die Deutschen jagen sie: Die Wildschweine auf der Grenze lassen deutsche Jäger verzweifeln.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725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- 2017-09-26 18:57:00</a:t>
                      </a:r>
                      <a:r>
                        <a:rPr kumimoji="0" lang="de-DE" sz="1000" b="0" i="0" u="none" strike="noStrike" kern="1200" cap="none" spc="0" normalizeH="0" baseline="0" noProof="0">
                          <a:ln>
                            <a:noFill/>
                          </a:ln>
                          <a:solidFill>
                            <a:prstClr val="black"/>
                          </a:solidFill>
                          <a:effectLst/>
                          <a:uLnTx/>
                          <a:uFillTx/>
                          <a:latin typeface="+mn-lt"/>
                          <a:ea typeface="+mn-ea"/>
                          <a:cs typeface="+mn-cs"/>
                        </a:rPr>
                        <a:t>
Deutschland, Land der Dichter und Lenker.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6362140"/>
                  </a:ext>
                </a:extLst>
              </a:tr>
            </a:tbl>
          </a:graphicData>
        </a:graphic>
      </p:graphicFrame>
      <p:sp>
        <p:nvSpPr>
          <p:cNvPr id="4" name="Text Placeholder 3">
            <a:extLst>
              <a:ext uri="{FF2B5EF4-FFF2-40B4-BE49-F238E27FC236}">
                <a16:creationId xmlns:a16="http://schemas.microsoft.com/office/drawing/2014/main" id="{F1DFD025-F265-4514-BDD3-FF276008F3E0}"/>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621423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C88A1-A16A-46E9-B4E0-7E9D1251C26D}"/>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6F6B21F7-26A1-4A21-8305-8FF3DB932216}"/>
              </a:ext>
            </a:extLst>
          </p:cNvPr>
          <p:cNvGraphicFramePr>
            <a:graphicFrameLocks noGrp="1"/>
          </p:cNvGraphicFramePr>
          <p:nvPr>
            <p:ph type="tbl" sz="quarter" idx="13"/>
            <p:extLst>
              <p:ext uri="{D42A27DB-BD31-4B8C-83A1-F6EECF244321}">
                <p14:modId xmlns:p14="http://schemas.microsoft.com/office/powerpoint/2010/main" val="80579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1878462"/>
                    </a:ext>
                  </a:extLst>
                </a:gridCol>
                <a:gridCol w="822960">
                  <a:extLst>
                    <a:ext uri="{9D8B030D-6E8A-4147-A177-3AD203B41FA5}">
                      <a16:colId xmlns:a16="http://schemas.microsoft.com/office/drawing/2014/main" val="1555551727"/>
                    </a:ext>
                  </a:extLst>
                </a:gridCol>
                <a:gridCol w="822960">
                  <a:extLst>
                    <a:ext uri="{9D8B030D-6E8A-4147-A177-3AD203B41FA5}">
                      <a16:colId xmlns:a16="http://schemas.microsoft.com/office/drawing/2014/main" val="1642589488"/>
                    </a:ext>
                  </a:extLst>
                </a:gridCol>
                <a:gridCol w="822960">
                  <a:extLst>
                    <a:ext uri="{9D8B030D-6E8A-4147-A177-3AD203B41FA5}">
                      <a16:colId xmlns:a16="http://schemas.microsoft.com/office/drawing/2014/main" val="3701929874"/>
                    </a:ext>
                  </a:extLst>
                </a:gridCol>
                <a:gridCol w="822960">
                  <a:extLst>
                    <a:ext uri="{9D8B030D-6E8A-4147-A177-3AD203B41FA5}">
                      <a16:colId xmlns:a16="http://schemas.microsoft.com/office/drawing/2014/main" val="1546424724"/>
                    </a:ext>
                  </a:extLst>
                </a:gridCol>
                <a:gridCol w="822960">
                  <a:extLst>
                    <a:ext uri="{9D8B030D-6E8A-4147-A177-3AD203B41FA5}">
                      <a16:colId xmlns:a16="http://schemas.microsoft.com/office/drawing/2014/main" val="3813552187"/>
                    </a:ext>
                  </a:extLst>
                </a:gridCol>
                <a:gridCol w="411480">
                  <a:extLst>
                    <a:ext uri="{9D8B030D-6E8A-4147-A177-3AD203B41FA5}">
                      <a16:colId xmlns:a16="http://schemas.microsoft.com/office/drawing/2014/main" val="3385675697"/>
                    </a:ext>
                  </a:extLst>
                </a:gridCol>
                <a:gridCol w="822960">
                  <a:extLst>
                    <a:ext uri="{9D8B030D-6E8A-4147-A177-3AD203B41FA5}">
                      <a16:colId xmlns:a16="http://schemas.microsoft.com/office/drawing/2014/main" val="3863649350"/>
                    </a:ext>
                  </a:extLst>
                </a:gridCol>
                <a:gridCol w="822960">
                  <a:extLst>
                    <a:ext uri="{9D8B030D-6E8A-4147-A177-3AD203B41FA5}">
                      <a16:colId xmlns:a16="http://schemas.microsoft.com/office/drawing/2014/main" val="657903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173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- 2017-09-05 15:39:02</a:t>
                      </a:r>
                      <a:r>
                        <a:rPr kumimoji="0" lang="de-DE" sz="1000" b="0" i="0" u="none" strike="noStrike" kern="1200" cap="none" spc="0" normalizeH="0" baseline="0" noProof="0">
                          <a:ln>
                            <a:noFill/>
                          </a:ln>
                          <a:solidFill>
                            <a:prstClr val="black"/>
                          </a:solidFill>
                          <a:effectLst/>
                          <a:uLnTx/>
                          <a:uFillTx/>
                          <a:latin typeface="+mn-lt"/>
                          <a:ea typeface="+mn-ea"/>
                          <a:cs typeface="+mn-cs"/>
                        </a:rPr>
                        <a:t>
Das Leben als Lehrer ist manchmal alles andere als einfach. "7 Tage... unter Lehrern" noch einmal im Fernsehen 📺 6. September!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552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- 2017-11-30 16:30:01</a:t>
                      </a:r>
                      <a:r>
                        <a:rPr kumimoji="0" lang="de-DE" sz="1000" b="0" i="0" u="none" strike="noStrike" kern="1200" cap="none" spc="0" normalizeH="0" baseline="0" noProof="0">
                          <a:ln>
                            <a:noFill/>
                          </a:ln>
                          <a:solidFill>
                            <a:prstClr val="black"/>
                          </a:solidFill>
                          <a:effectLst/>
                          <a:uLnTx/>
                          <a:uFillTx/>
                          <a:latin typeface="+mn-lt"/>
                          <a:ea typeface="+mn-ea"/>
                          <a:cs typeface="+mn-cs"/>
                        </a:rPr>
                        <a:t>
Marlies begibt sich auf ihre letzte Reise. Sie weiß, dass sie bald sterben wird und will sich einen letzten Wunsch erfüllen.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4825710"/>
                  </a:ext>
                </a:extLst>
              </a:tr>
            </a:tbl>
          </a:graphicData>
        </a:graphic>
      </p:graphicFrame>
      <p:sp>
        <p:nvSpPr>
          <p:cNvPr id="4" name="Text Placeholder 3">
            <a:extLst>
              <a:ext uri="{FF2B5EF4-FFF2-40B4-BE49-F238E27FC236}">
                <a16:creationId xmlns:a16="http://schemas.microsoft.com/office/drawing/2014/main" id="{5AF8D4FB-3C74-4445-AEDB-A63E55B6441A}"/>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737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EA33-7743-468C-AC33-FFC64557A497}"/>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B379BAE2-ED73-4331-A34E-4404F0FE7B1B}"/>
              </a:ext>
            </a:extLst>
          </p:cNvPr>
          <p:cNvGraphicFramePr>
            <a:graphicFrameLocks noGrp="1"/>
          </p:cNvGraphicFramePr>
          <p:nvPr>
            <p:ph type="tbl" sz="quarter" idx="13"/>
            <p:extLst>
              <p:ext uri="{D42A27DB-BD31-4B8C-83A1-F6EECF244321}">
                <p14:modId xmlns:p14="http://schemas.microsoft.com/office/powerpoint/2010/main" val="194589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47474268"/>
                    </a:ext>
                  </a:extLst>
                </a:gridCol>
                <a:gridCol w="822960">
                  <a:extLst>
                    <a:ext uri="{9D8B030D-6E8A-4147-A177-3AD203B41FA5}">
                      <a16:colId xmlns:a16="http://schemas.microsoft.com/office/drawing/2014/main" val="1741266088"/>
                    </a:ext>
                  </a:extLst>
                </a:gridCol>
                <a:gridCol w="822960">
                  <a:extLst>
                    <a:ext uri="{9D8B030D-6E8A-4147-A177-3AD203B41FA5}">
                      <a16:colId xmlns:a16="http://schemas.microsoft.com/office/drawing/2014/main" val="4125413005"/>
                    </a:ext>
                  </a:extLst>
                </a:gridCol>
                <a:gridCol w="822960">
                  <a:extLst>
                    <a:ext uri="{9D8B030D-6E8A-4147-A177-3AD203B41FA5}">
                      <a16:colId xmlns:a16="http://schemas.microsoft.com/office/drawing/2014/main" val="201554043"/>
                    </a:ext>
                  </a:extLst>
                </a:gridCol>
                <a:gridCol w="822960">
                  <a:extLst>
                    <a:ext uri="{9D8B030D-6E8A-4147-A177-3AD203B41FA5}">
                      <a16:colId xmlns:a16="http://schemas.microsoft.com/office/drawing/2014/main" val="1259632280"/>
                    </a:ext>
                  </a:extLst>
                </a:gridCol>
                <a:gridCol w="493776">
                  <a:extLst>
                    <a:ext uri="{9D8B030D-6E8A-4147-A177-3AD203B41FA5}">
                      <a16:colId xmlns:a16="http://schemas.microsoft.com/office/drawing/2014/main" val="3256752160"/>
                    </a:ext>
                  </a:extLst>
                </a:gridCol>
                <a:gridCol w="493776">
                  <a:extLst>
                    <a:ext uri="{9D8B030D-6E8A-4147-A177-3AD203B41FA5}">
                      <a16:colId xmlns:a16="http://schemas.microsoft.com/office/drawing/2014/main" val="1923688066"/>
                    </a:ext>
                  </a:extLst>
                </a:gridCol>
                <a:gridCol w="493776">
                  <a:extLst>
                    <a:ext uri="{9D8B030D-6E8A-4147-A177-3AD203B41FA5}">
                      <a16:colId xmlns:a16="http://schemas.microsoft.com/office/drawing/2014/main" val="369467035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85455650"/>
                  </a:ext>
                </a:extLst>
              </a:tr>
              <a:tr h="370840">
                <a:tc>
                  <a:txBody>
                    <a:bodyPr/>
                    <a:lstStyle/>
                    <a:p>
                      <a:r>
                        <a:rPr lang="de-DE" sz="1000" b="1"/>
                        <a:t>NDR Doku - 2017-08-11 19:00:00</a:t>
                      </a:r>
                      <a:r>
                        <a:rPr lang="de-DE" sz="1000"/>
                        <a:t>
"Mein Lkw heißt Sonja" Rinet fährt seit 17 Jahren Lkw und liebt die Freiheit, die ihr der Beruf gibt.
7 Tage...unter Truckern - am 23. August im NDR Fernsehen.
---------------------------------------------------
http://www.ndr.de/fernsehen/sendungen/7_tage/7-Tage-unter-Truckern,sendung673498.html</a:t>
                      </a:r>
                      <a:endParaRPr lang="en-US" sz="1000"/>
                    </a:p>
                  </a:txBody>
                  <a:tcPr/>
                </a:tc>
                <a:tc>
                  <a:txBody>
                    <a:bodyPr/>
                    <a:lstStyle/>
                    <a:p>
                      <a:r>
                        <a:rPr lang="en-US" sz="1000"/>
                        <a:t>17770</a:t>
                      </a:r>
                    </a:p>
                  </a:txBody>
                  <a:tcPr/>
                </a:tc>
                <a:tc>
                  <a:txBody>
                    <a:bodyPr/>
                    <a:lstStyle/>
                    <a:p>
                      <a:r>
                        <a:rPr lang="en-US" sz="1000"/>
                        <a:t>261345</a:t>
                      </a:r>
                    </a:p>
                  </a:txBody>
                  <a:tcPr/>
                </a:tc>
                <a:tc>
                  <a:txBody>
                    <a:bodyPr/>
                    <a:lstStyle/>
                    <a:p>
                      <a:r>
                        <a:rPr lang="en-US" sz="1000"/>
                        <a:t>6.8%</a:t>
                      </a:r>
                    </a:p>
                  </a:txBody>
                  <a:tcPr/>
                </a:tc>
                <a:tc>
                  <a:txBody>
                    <a:bodyPr/>
                    <a:lstStyle/>
                    <a:p>
                      <a:r>
                        <a:rPr lang="en-US" sz="1000"/>
                        <a:t>785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9418255"/>
                  </a:ext>
                </a:extLst>
              </a:tr>
              <a:tr h="370840">
                <a:tc>
                  <a:txBody>
                    <a:bodyPr/>
                    <a:lstStyle/>
                    <a:p>
                      <a:r>
                        <a:rPr lang="de-DE" sz="1000" b="1"/>
                        <a:t>NDR Doku - 2017-09-05 15:39:02</a:t>
                      </a:r>
                      <a:r>
                        <a:rPr lang="de-DE" sz="1000"/>
                        <a:t>
Das Leben als Lehrer ist manchmal alles andere als einfach. "7 Tage... unter Lehrern" noch einmal im Fernsehen 📺 6. September!</a:t>
                      </a:r>
                      <a:endParaRPr lang="en-US" sz="1000"/>
                    </a:p>
                  </a:txBody>
                  <a:tcPr/>
                </a:tc>
                <a:tc>
                  <a:txBody>
                    <a:bodyPr/>
                    <a:lstStyle/>
                    <a:p>
                      <a:r>
                        <a:rPr lang="en-US" sz="1000"/>
                        <a:t>7957</a:t>
                      </a:r>
                    </a:p>
                  </a:txBody>
                  <a:tcPr/>
                </a:tc>
                <a:tc>
                  <a:txBody>
                    <a:bodyPr/>
                    <a:lstStyle/>
                    <a:p>
                      <a:r>
                        <a:rPr lang="en-US" sz="1000"/>
                        <a:t>82687</a:t>
                      </a:r>
                    </a:p>
                  </a:txBody>
                  <a:tcPr/>
                </a:tc>
                <a:tc>
                  <a:txBody>
                    <a:bodyPr/>
                    <a:lstStyle/>
                    <a:p>
                      <a:r>
                        <a:rPr lang="en-US" sz="1000"/>
                        <a:t>9.6%</a:t>
                      </a:r>
                    </a:p>
                  </a:txBody>
                  <a:tcPr/>
                </a:tc>
                <a:tc>
                  <a:txBody>
                    <a:bodyPr/>
                    <a:lstStyle/>
                    <a:p>
                      <a:r>
                        <a:rPr lang="en-US" sz="1000"/>
                        <a:t>269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5034312"/>
                  </a:ext>
                </a:extLst>
              </a:tr>
              <a:tr h="370840">
                <a:tc>
                  <a:txBody>
                    <a:bodyPr/>
                    <a:lstStyle/>
                    <a:p>
                      <a:r>
                        <a:rPr lang="de-DE" sz="1000" b="1"/>
                        <a:t>NDR Doku - 2017-11-16 16:31:02</a:t>
                      </a:r>
                      <a:r>
                        <a:rPr lang="de-DE" sz="1000"/>
                        <a:t>
Die Polen füttern sie, die Deutschen jagen sie: Die Wildschweine auf der Grenze lassen deutsche Jäger verzweifeln.</a:t>
                      </a:r>
                      <a:endParaRPr lang="en-US" sz="1000"/>
                    </a:p>
                  </a:txBody>
                  <a:tcPr/>
                </a:tc>
                <a:tc>
                  <a:txBody>
                    <a:bodyPr/>
                    <a:lstStyle/>
                    <a:p>
                      <a:r>
                        <a:rPr lang="en-US" sz="1000"/>
                        <a:t>7291</a:t>
                      </a:r>
                    </a:p>
                  </a:txBody>
                  <a:tcPr/>
                </a:tc>
                <a:tc>
                  <a:txBody>
                    <a:bodyPr/>
                    <a:lstStyle/>
                    <a:p>
                      <a:r>
                        <a:rPr lang="en-US" sz="1000"/>
                        <a:t>106628</a:t>
                      </a:r>
                    </a:p>
                  </a:txBody>
                  <a:tcPr/>
                </a:tc>
                <a:tc>
                  <a:txBody>
                    <a:bodyPr/>
                    <a:lstStyle/>
                    <a:p>
                      <a:r>
                        <a:rPr lang="en-US" sz="1000"/>
                        <a:t>6.8%</a:t>
                      </a:r>
                    </a:p>
                  </a:txBody>
                  <a:tcPr/>
                </a:tc>
                <a:tc>
                  <a:txBody>
                    <a:bodyPr/>
                    <a:lstStyle/>
                    <a:p>
                      <a:r>
                        <a:rPr lang="en-US" sz="1000"/>
                        <a:t>309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0070686"/>
                  </a:ext>
                </a:extLst>
              </a:tr>
              <a:tr h="370840">
                <a:tc>
                  <a:txBody>
                    <a:bodyPr/>
                    <a:lstStyle/>
                    <a:p>
                      <a:r>
                        <a:rPr lang="de-DE" sz="1000" b="1"/>
                        <a:t>NDR Doku - 2018-01-07 13:00:00</a:t>
                      </a:r>
                      <a:r>
                        <a:rPr lang="de-DE" sz="1000"/>
                        <a:t>
"Was seid ihr denn für Zauberer?" #7Tage... Gas Wasser Scheiße #comingsoon am 10. Januar!</a:t>
                      </a:r>
                      <a:endParaRPr lang="en-US" sz="1000"/>
                    </a:p>
                  </a:txBody>
                  <a:tcPr/>
                </a:tc>
                <a:tc>
                  <a:txBody>
                    <a:bodyPr/>
                    <a:lstStyle/>
                    <a:p>
                      <a:r>
                        <a:rPr lang="en-US" sz="1000"/>
                        <a:t>4469</a:t>
                      </a:r>
                    </a:p>
                  </a:txBody>
                  <a:tcPr/>
                </a:tc>
                <a:tc>
                  <a:txBody>
                    <a:bodyPr/>
                    <a:lstStyle/>
                    <a:p>
                      <a:r>
                        <a:rPr lang="en-US" sz="1000"/>
                        <a:t>25325</a:t>
                      </a:r>
                    </a:p>
                  </a:txBody>
                  <a:tcPr/>
                </a:tc>
                <a:tc>
                  <a:txBody>
                    <a:bodyPr/>
                    <a:lstStyle/>
                    <a:p>
                      <a:r>
                        <a:rPr lang="en-US" sz="1000"/>
                        <a:t>17.6%</a:t>
                      </a:r>
                    </a:p>
                  </a:txBody>
                  <a:tcPr/>
                </a:tc>
                <a:tc>
                  <a:txBody>
                    <a:bodyPr/>
                    <a:lstStyle/>
                    <a:p>
                      <a:r>
                        <a:rPr lang="en-US" sz="1000"/>
                        <a:t>142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09503316"/>
                  </a:ext>
                </a:extLst>
              </a:tr>
              <a:tr h="370840">
                <a:tc>
                  <a:txBody>
                    <a:bodyPr/>
                    <a:lstStyle/>
                    <a:p>
                      <a:r>
                        <a:rPr lang="de-DE" sz="1000" b="1"/>
                        <a:t>NDR Doku - 2017-11-30 16:30:01</a:t>
                      </a:r>
                      <a:r>
                        <a:rPr lang="de-DE" sz="1000"/>
                        <a:t>
Marlies begibt sich auf ihre letzte Reise. Sie weiß, dass sie bald sterben wird und will sich einen letzten Wunsch erfüllen.</a:t>
                      </a:r>
                      <a:endParaRPr lang="en-US" sz="1000"/>
                    </a:p>
                  </a:txBody>
                  <a:tcPr/>
                </a:tc>
                <a:tc>
                  <a:txBody>
                    <a:bodyPr/>
                    <a:lstStyle/>
                    <a:p>
                      <a:r>
                        <a:rPr lang="en-US" sz="1000"/>
                        <a:t>3607</a:t>
                      </a:r>
                    </a:p>
                  </a:txBody>
                  <a:tcPr/>
                </a:tc>
                <a:tc>
                  <a:txBody>
                    <a:bodyPr/>
                    <a:lstStyle/>
                    <a:p>
                      <a:r>
                        <a:rPr lang="en-US" sz="1000"/>
                        <a:t>59954</a:t>
                      </a:r>
                    </a:p>
                  </a:txBody>
                  <a:tcPr/>
                </a:tc>
                <a:tc>
                  <a:txBody>
                    <a:bodyPr/>
                    <a:lstStyle/>
                    <a:p>
                      <a:r>
                        <a:rPr lang="en-US" sz="1000"/>
                        <a:t>6.0%</a:t>
                      </a:r>
                    </a:p>
                  </a:txBody>
                  <a:tcPr/>
                </a:tc>
                <a:tc>
                  <a:txBody>
                    <a:bodyPr/>
                    <a:lstStyle/>
                    <a:p>
                      <a:r>
                        <a:rPr lang="en-US" sz="1000"/>
                        <a:t>792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2586971"/>
                  </a:ext>
                </a:extLst>
              </a:tr>
            </a:tbl>
          </a:graphicData>
        </a:graphic>
      </p:graphicFrame>
      <p:sp>
        <p:nvSpPr>
          <p:cNvPr id="4" name="Text Placeholder 3">
            <a:extLst>
              <a:ext uri="{FF2B5EF4-FFF2-40B4-BE49-F238E27FC236}">
                <a16:creationId xmlns:a16="http://schemas.microsoft.com/office/drawing/2014/main" id="{40810D20-A44F-4419-B60F-F0D0E8734568}"/>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766377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23DC7-A85B-4748-827C-EA839A3C5CA4}"/>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FB3D78E4-9AFE-4B91-BD42-AC151F1959E0}"/>
              </a:ext>
            </a:extLst>
          </p:cNvPr>
          <p:cNvGraphicFramePr>
            <a:graphicFrameLocks noGrp="1"/>
          </p:cNvGraphicFramePr>
          <p:nvPr>
            <p:ph type="tbl" sz="quarter" idx="13"/>
            <p:extLst>
              <p:ext uri="{D42A27DB-BD31-4B8C-83A1-F6EECF244321}">
                <p14:modId xmlns:p14="http://schemas.microsoft.com/office/powerpoint/2010/main" val="119710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7932009"/>
                    </a:ext>
                  </a:extLst>
                </a:gridCol>
                <a:gridCol w="822960">
                  <a:extLst>
                    <a:ext uri="{9D8B030D-6E8A-4147-A177-3AD203B41FA5}">
                      <a16:colId xmlns:a16="http://schemas.microsoft.com/office/drawing/2014/main" val="318497088"/>
                    </a:ext>
                  </a:extLst>
                </a:gridCol>
                <a:gridCol w="822960">
                  <a:extLst>
                    <a:ext uri="{9D8B030D-6E8A-4147-A177-3AD203B41FA5}">
                      <a16:colId xmlns:a16="http://schemas.microsoft.com/office/drawing/2014/main" val="1726672973"/>
                    </a:ext>
                  </a:extLst>
                </a:gridCol>
                <a:gridCol w="822960">
                  <a:extLst>
                    <a:ext uri="{9D8B030D-6E8A-4147-A177-3AD203B41FA5}">
                      <a16:colId xmlns:a16="http://schemas.microsoft.com/office/drawing/2014/main" val="972692538"/>
                    </a:ext>
                  </a:extLst>
                </a:gridCol>
                <a:gridCol w="822960">
                  <a:extLst>
                    <a:ext uri="{9D8B030D-6E8A-4147-A177-3AD203B41FA5}">
                      <a16:colId xmlns:a16="http://schemas.microsoft.com/office/drawing/2014/main" val="878875303"/>
                    </a:ext>
                  </a:extLst>
                </a:gridCol>
                <a:gridCol w="822960">
                  <a:extLst>
                    <a:ext uri="{9D8B030D-6E8A-4147-A177-3AD203B41FA5}">
                      <a16:colId xmlns:a16="http://schemas.microsoft.com/office/drawing/2014/main" val="3193704102"/>
                    </a:ext>
                  </a:extLst>
                </a:gridCol>
                <a:gridCol w="822960">
                  <a:extLst>
                    <a:ext uri="{9D8B030D-6E8A-4147-A177-3AD203B41FA5}">
                      <a16:colId xmlns:a16="http://schemas.microsoft.com/office/drawing/2014/main" val="3000849466"/>
                    </a:ext>
                  </a:extLst>
                </a:gridCol>
                <a:gridCol w="822960">
                  <a:extLst>
                    <a:ext uri="{9D8B030D-6E8A-4147-A177-3AD203B41FA5}">
                      <a16:colId xmlns:a16="http://schemas.microsoft.com/office/drawing/2014/main" val="411012383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96341365"/>
                  </a:ext>
                </a:extLst>
              </a:tr>
              <a:tr h="370840">
                <a:tc>
                  <a:txBody>
                    <a:bodyPr/>
                    <a:lstStyle/>
                    <a:p>
                      <a:r>
                        <a:rPr lang="de-DE" sz="1000" b="1"/>
                        <a:t>NDR Doku - 2017-12-12 09:58:13</a:t>
                      </a:r>
                      <a:r>
                        <a:rPr lang="de-DE" sz="1000"/>
                        <a:t>
Alfred ist zoophil. Er liebt seine Hündin. Er ist mit seiner Hündin in einer Beziehung. Er hat auch Sex mit seiner Hündin. Manuel Möglich hat sich mit ihm getroffen.</a:t>
                      </a:r>
                      <a:endParaRPr lang="en-US" sz="1000"/>
                    </a:p>
                  </a:txBody>
                  <a:tcPr/>
                </a:tc>
                <a:tc>
                  <a:txBody>
                    <a:bodyPr/>
                    <a:lstStyle/>
                    <a:p>
                      <a:r>
                        <a:rPr lang="en-US" sz="1000"/>
                        <a:t>23.2%</a:t>
                      </a:r>
                    </a:p>
                  </a:txBody>
                  <a:tcPr/>
                </a:tc>
                <a:tc>
                  <a:txBody>
                    <a:bodyPr/>
                    <a:lstStyle/>
                    <a:p>
                      <a:r>
                        <a:rPr lang="en-US" sz="1000"/>
                        <a:t>3274</a:t>
                      </a:r>
                    </a:p>
                  </a:txBody>
                  <a:tcPr/>
                </a:tc>
                <a:tc>
                  <a:txBody>
                    <a:bodyPr/>
                    <a:lstStyle/>
                    <a:p>
                      <a:r>
                        <a:rPr lang="en-US" sz="1000"/>
                        <a:t>14141</a:t>
                      </a:r>
                    </a:p>
                  </a:txBody>
                  <a:tcPr/>
                </a:tc>
                <a:tc>
                  <a:txBody>
                    <a:bodyPr/>
                    <a:lstStyle/>
                    <a:p>
                      <a:r>
                        <a:rPr lang="en-US" sz="1000"/>
                        <a:t>72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09416663"/>
                  </a:ext>
                </a:extLst>
              </a:tr>
              <a:tr h="370840">
                <a:tc>
                  <a:txBody>
                    <a:bodyPr/>
                    <a:lstStyle/>
                    <a:p>
                      <a:r>
                        <a:rPr lang="de-DE" sz="1000" b="1"/>
                        <a:t>NDR Doku - 2018-01-07 13:00:00</a:t>
                      </a:r>
                      <a:r>
                        <a:rPr lang="de-DE" sz="1000"/>
                        <a:t>
"Was seid ihr denn für Zauberer?" #7Tage... Gas Wasser Scheiße #comingsoon am 10. Januar!</a:t>
                      </a:r>
                      <a:endParaRPr lang="en-US" sz="1000"/>
                    </a:p>
                  </a:txBody>
                  <a:tcPr/>
                </a:tc>
                <a:tc>
                  <a:txBody>
                    <a:bodyPr/>
                    <a:lstStyle/>
                    <a:p>
                      <a:r>
                        <a:rPr lang="en-US" sz="1000"/>
                        <a:t>17.6%</a:t>
                      </a:r>
                    </a:p>
                  </a:txBody>
                  <a:tcPr/>
                </a:tc>
                <a:tc>
                  <a:txBody>
                    <a:bodyPr/>
                    <a:lstStyle/>
                    <a:p>
                      <a:r>
                        <a:rPr lang="en-US" sz="1000"/>
                        <a:t>4469</a:t>
                      </a:r>
                    </a:p>
                  </a:txBody>
                  <a:tcPr/>
                </a:tc>
                <a:tc>
                  <a:txBody>
                    <a:bodyPr/>
                    <a:lstStyle/>
                    <a:p>
                      <a:r>
                        <a:rPr lang="en-US" sz="1000"/>
                        <a:t>25325</a:t>
                      </a:r>
                    </a:p>
                  </a:txBody>
                  <a:tcPr/>
                </a:tc>
                <a:tc>
                  <a:txBody>
                    <a:bodyPr/>
                    <a:lstStyle/>
                    <a:p>
                      <a:r>
                        <a:rPr lang="en-US" sz="1000"/>
                        <a:t>142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2668662"/>
                  </a:ext>
                </a:extLst>
              </a:tr>
              <a:tr h="370840">
                <a:tc>
                  <a:txBody>
                    <a:bodyPr/>
                    <a:lstStyle/>
                    <a:p>
                      <a:r>
                        <a:rPr lang="de-DE" sz="1000" b="1"/>
                        <a:t>NDR Doku - 2017-10-10 16:29:00</a:t>
                      </a:r>
                      <a:r>
                        <a:rPr lang="de-DE" sz="1000"/>
                        <a:t>
"Wir unterhalten keine sexuellen Beziehungen zu Gästen."</a:t>
                      </a:r>
                      <a:endParaRPr lang="en-US" sz="1000"/>
                    </a:p>
                  </a:txBody>
                  <a:tcPr/>
                </a:tc>
                <a:tc>
                  <a:txBody>
                    <a:bodyPr/>
                    <a:lstStyle/>
                    <a:p>
                      <a:r>
                        <a:rPr lang="en-US" sz="1000"/>
                        <a:t>13.8%</a:t>
                      </a:r>
                    </a:p>
                  </a:txBody>
                  <a:tcPr/>
                </a:tc>
                <a:tc>
                  <a:txBody>
                    <a:bodyPr/>
                    <a:lstStyle/>
                    <a:p>
                      <a:r>
                        <a:rPr lang="en-US" sz="1000"/>
                        <a:t>581</a:t>
                      </a:r>
                    </a:p>
                  </a:txBody>
                  <a:tcPr/>
                </a:tc>
                <a:tc>
                  <a:txBody>
                    <a:bodyPr/>
                    <a:lstStyle/>
                    <a:p>
                      <a:r>
                        <a:rPr lang="en-US" sz="1000"/>
                        <a:t>4219</a:t>
                      </a:r>
                    </a:p>
                  </a:txBody>
                  <a:tcPr/>
                </a:tc>
                <a:tc>
                  <a:txBody>
                    <a:bodyPr/>
                    <a:lstStyle/>
                    <a:p>
                      <a:r>
                        <a:rPr lang="en-US" sz="1000"/>
                        <a:t>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42921590"/>
                  </a:ext>
                </a:extLst>
              </a:tr>
              <a:tr h="370840">
                <a:tc>
                  <a:txBody>
                    <a:bodyPr/>
                    <a:lstStyle/>
                    <a:p>
                      <a:r>
                        <a:rPr lang="de-DE" sz="1000" b="1"/>
                        <a:t>NDR Doku - 2018-01-09 08:00:00</a:t>
                      </a:r>
                      <a:r>
                        <a:rPr lang="de-DE" sz="1000"/>
                        <a:t>
Die wichtigste Aufgabe eines Klempners: Für jedes Problem schnell eine Lösung finden! 🚽💨 #NDRDOKUgaswasserscheisse</a:t>
                      </a:r>
                      <a:endParaRPr lang="en-US" sz="1000"/>
                    </a:p>
                  </a:txBody>
                  <a:tcPr/>
                </a:tc>
                <a:tc>
                  <a:txBody>
                    <a:bodyPr/>
                    <a:lstStyle/>
                    <a:p>
                      <a:r>
                        <a:rPr lang="en-US" sz="1000"/>
                        <a:t>12.4%</a:t>
                      </a:r>
                    </a:p>
                  </a:txBody>
                  <a:tcPr/>
                </a:tc>
                <a:tc>
                  <a:txBody>
                    <a:bodyPr/>
                    <a:lstStyle/>
                    <a:p>
                      <a:r>
                        <a:rPr lang="en-US" sz="1000"/>
                        <a:t>2181</a:t>
                      </a:r>
                    </a:p>
                  </a:txBody>
                  <a:tcPr/>
                </a:tc>
                <a:tc>
                  <a:txBody>
                    <a:bodyPr/>
                    <a:lstStyle/>
                    <a:p>
                      <a:r>
                        <a:rPr lang="en-US" sz="1000"/>
                        <a:t>17591</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15997610"/>
                  </a:ext>
                </a:extLst>
              </a:tr>
              <a:tr h="370840">
                <a:tc>
                  <a:txBody>
                    <a:bodyPr/>
                    <a:lstStyle/>
                    <a:p>
                      <a:r>
                        <a:rPr lang="de-DE" sz="1000" b="1"/>
                        <a:t>NDR Doku - 2017-12-13 17:01:00</a:t>
                      </a:r>
                      <a:r>
                        <a:rPr lang="de-DE" sz="1000"/>
                        <a:t>
Tabuthema Babyblues: Darüber sollte viel mehr gesprochen werden!</a:t>
                      </a:r>
                      <a:endParaRPr lang="en-US" sz="1000"/>
                    </a:p>
                  </a:txBody>
                  <a:tcPr/>
                </a:tc>
                <a:tc>
                  <a:txBody>
                    <a:bodyPr/>
                    <a:lstStyle/>
                    <a:p>
                      <a:r>
                        <a:rPr lang="en-US" sz="1000"/>
                        <a:t>10.6%</a:t>
                      </a:r>
                    </a:p>
                  </a:txBody>
                  <a:tcPr/>
                </a:tc>
                <a:tc>
                  <a:txBody>
                    <a:bodyPr/>
                    <a:lstStyle/>
                    <a:p>
                      <a:r>
                        <a:rPr lang="en-US" sz="1000"/>
                        <a:t>747</a:t>
                      </a:r>
                    </a:p>
                  </a:txBody>
                  <a:tcPr/>
                </a:tc>
                <a:tc>
                  <a:txBody>
                    <a:bodyPr/>
                    <a:lstStyle/>
                    <a:p>
                      <a:r>
                        <a:rPr lang="en-US" sz="1000"/>
                        <a:t>7049</a:t>
                      </a:r>
                    </a:p>
                  </a:txBody>
                  <a:tcPr/>
                </a:tc>
                <a:tc>
                  <a:txBody>
                    <a:bodyPr/>
                    <a:lstStyle/>
                    <a:p>
                      <a:r>
                        <a:rPr lang="en-US" sz="1000"/>
                        <a:t>39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7572350"/>
                  </a:ext>
                </a:extLst>
              </a:tr>
            </a:tbl>
          </a:graphicData>
        </a:graphic>
      </p:graphicFrame>
      <p:sp>
        <p:nvSpPr>
          <p:cNvPr id="4" name="Text Placeholder 3">
            <a:extLst>
              <a:ext uri="{FF2B5EF4-FFF2-40B4-BE49-F238E27FC236}">
                <a16:creationId xmlns:a16="http://schemas.microsoft.com/office/drawing/2014/main" id="{1E3C6D94-5113-415D-A873-A81BACC9E6AC}"/>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1528492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7505E-7F49-48B3-B692-DE86812F42EE}"/>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4EAA154E-F092-4871-B5E7-0A09A1CDF598}"/>
              </a:ext>
            </a:extLst>
          </p:cNvPr>
          <p:cNvGraphicFramePr>
            <a:graphicFrameLocks noGrp="1"/>
          </p:cNvGraphicFramePr>
          <p:nvPr>
            <p:ph type="tbl" sz="quarter" idx="13"/>
            <p:extLst>
              <p:ext uri="{D42A27DB-BD31-4B8C-83A1-F6EECF244321}">
                <p14:modId xmlns:p14="http://schemas.microsoft.com/office/powerpoint/2010/main" val="254853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0761125"/>
                    </a:ext>
                  </a:extLst>
                </a:gridCol>
                <a:gridCol w="822960">
                  <a:extLst>
                    <a:ext uri="{9D8B030D-6E8A-4147-A177-3AD203B41FA5}">
                      <a16:colId xmlns:a16="http://schemas.microsoft.com/office/drawing/2014/main" val="2900159155"/>
                    </a:ext>
                  </a:extLst>
                </a:gridCol>
                <a:gridCol w="822960">
                  <a:extLst>
                    <a:ext uri="{9D8B030D-6E8A-4147-A177-3AD203B41FA5}">
                      <a16:colId xmlns:a16="http://schemas.microsoft.com/office/drawing/2014/main" val="2137532690"/>
                    </a:ext>
                  </a:extLst>
                </a:gridCol>
                <a:gridCol w="822960">
                  <a:extLst>
                    <a:ext uri="{9D8B030D-6E8A-4147-A177-3AD203B41FA5}">
                      <a16:colId xmlns:a16="http://schemas.microsoft.com/office/drawing/2014/main" val="1241293493"/>
                    </a:ext>
                  </a:extLst>
                </a:gridCol>
                <a:gridCol w="822960">
                  <a:extLst>
                    <a:ext uri="{9D8B030D-6E8A-4147-A177-3AD203B41FA5}">
                      <a16:colId xmlns:a16="http://schemas.microsoft.com/office/drawing/2014/main" val="4064050284"/>
                    </a:ext>
                  </a:extLst>
                </a:gridCol>
                <a:gridCol w="822960">
                  <a:extLst>
                    <a:ext uri="{9D8B030D-6E8A-4147-A177-3AD203B41FA5}">
                      <a16:colId xmlns:a16="http://schemas.microsoft.com/office/drawing/2014/main" val="2973703159"/>
                    </a:ext>
                  </a:extLst>
                </a:gridCol>
                <a:gridCol w="822960">
                  <a:extLst>
                    <a:ext uri="{9D8B030D-6E8A-4147-A177-3AD203B41FA5}">
                      <a16:colId xmlns:a16="http://schemas.microsoft.com/office/drawing/2014/main" val="122804682"/>
                    </a:ext>
                  </a:extLst>
                </a:gridCol>
                <a:gridCol w="822960">
                  <a:extLst>
                    <a:ext uri="{9D8B030D-6E8A-4147-A177-3AD203B41FA5}">
                      <a16:colId xmlns:a16="http://schemas.microsoft.com/office/drawing/2014/main" val="250650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01657967"/>
                  </a:ext>
                </a:extLst>
              </a:tr>
              <a:tr h="370840">
                <a:tc>
                  <a:txBody>
                    <a:bodyPr/>
                    <a:lstStyle/>
                    <a:p>
                      <a:r>
                        <a:rPr lang="de-DE" sz="1000" b="1"/>
                        <a:t>NDR Doku - 2017-10-18 08:18:31</a:t>
                      </a:r>
                      <a:r>
                        <a:rPr lang="de-DE" sz="1000"/>
                        <a:t>
Die meisten Ausstellungsstücke, die ein Museum verwahrt, sind für den Besucher gar nicht einsehbar.</a:t>
                      </a:r>
                      <a:endParaRPr lang="en-US" sz="1000"/>
                    </a:p>
                  </a:txBody>
                  <a:tcPr/>
                </a:tc>
                <a:tc>
                  <a:txBody>
                    <a:bodyPr/>
                    <a:lstStyle/>
                    <a:p>
                      <a:r>
                        <a:rPr lang="en-US" sz="1000"/>
                        <a:t>0.6%</a:t>
                      </a:r>
                    </a:p>
                  </a:txBody>
                  <a:tcPr/>
                </a:tc>
                <a:tc>
                  <a:txBody>
                    <a:bodyPr/>
                    <a:lstStyle/>
                    <a:p>
                      <a:r>
                        <a:rPr lang="en-US" sz="1000"/>
                        <a:t>14</a:t>
                      </a:r>
                    </a:p>
                  </a:txBody>
                  <a:tcPr/>
                </a:tc>
                <a:tc>
                  <a:txBody>
                    <a:bodyPr/>
                    <a:lstStyle/>
                    <a:p>
                      <a:r>
                        <a:rPr lang="en-US" sz="1000"/>
                        <a:t>2184</a:t>
                      </a:r>
                    </a:p>
                  </a:txBody>
                  <a:tcPr/>
                </a:tc>
                <a:tc>
                  <a:txBody>
                    <a:bodyPr/>
                    <a:lstStyle/>
                    <a:p>
                      <a:r>
                        <a:rPr lang="en-US" sz="1000"/>
                        <a:t>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1316766"/>
                  </a:ext>
                </a:extLst>
              </a:tr>
              <a:tr h="370840">
                <a:tc>
                  <a:txBody>
                    <a:bodyPr/>
                    <a:lstStyle/>
                    <a:p>
                      <a:r>
                        <a:rPr lang="de-DE" sz="1000" b="1"/>
                        <a:t>NDR Doku - 2017-11-06 19:01:01</a:t>
                      </a:r>
                      <a:r>
                        <a:rPr lang="de-DE" sz="1000"/>
                        <a:t>
Die Berge auf der ganzen Welt ziehen Andy Holzer magisch an - und das, obwohl er blind ist.</a:t>
                      </a:r>
                      <a:endParaRPr lang="en-US" sz="1000"/>
                    </a:p>
                  </a:txBody>
                  <a:tcPr/>
                </a:tc>
                <a:tc>
                  <a:txBody>
                    <a:bodyPr/>
                    <a:lstStyle/>
                    <a:p>
                      <a:r>
                        <a:rPr lang="en-US" sz="1000"/>
                        <a:t>0.6%</a:t>
                      </a:r>
                    </a:p>
                  </a:txBody>
                  <a:tcPr/>
                </a:tc>
                <a:tc>
                  <a:txBody>
                    <a:bodyPr/>
                    <a:lstStyle/>
                    <a:p>
                      <a:r>
                        <a:rPr lang="en-US" sz="1000"/>
                        <a:t>11</a:t>
                      </a:r>
                    </a:p>
                  </a:txBody>
                  <a:tcPr/>
                </a:tc>
                <a:tc>
                  <a:txBody>
                    <a:bodyPr/>
                    <a:lstStyle/>
                    <a:p>
                      <a:r>
                        <a:rPr lang="en-US" sz="1000"/>
                        <a:t>1907</a:t>
                      </a:r>
                    </a:p>
                  </a:txBody>
                  <a:tcPr/>
                </a:tc>
                <a:tc>
                  <a:txBody>
                    <a:bodyPr/>
                    <a:lstStyle/>
                    <a:p>
                      <a:r>
                        <a:rPr lang="en-US" sz="1000"/>
                        <a:t>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9328124"/>
                  </a:ext>
                </a:extLst>
              </a:tr>
              <a:tr h="370840">
                <a:tc>
                  <a:txBody>
                    <a:bodyPr/>
                    <a:lstStyle/>
                    <a:p>
                      <a:r>
                        <a:rPr lang="de-DE" sz="1000" b="1"/>
                        <a:t>NDR Doku - 2017-10-25 16:00:01</a:t>
                      </a:r>
                      <a:r>
                        <a:rPr lang="de-DE" sz="1000"/>
                        <a:t>
Fünf Flüchtlinge aus Eritrea warten im ostfriesischen Dorf Strackholt auf den Ausgang ihres Asylverfahrens. Die Mühlen der Behörden mahlen langsam...</a:t>
                      </a:r>
                      <a:endParaRPr lang="en-US" sz="1000"/>
                    </a:p>
                  </a:txBody>
                  <a:tcPr/>
                </a:tc>
                <a:tc>
                  <a:txBody>
                    <a:bodyPr/>
                    <a:lstStyle/>
                    <a:p>
                      <a:r>
                        <a:rPr lang="en-US" sz="1000"/>
                        <a:t>0.7%</a:t>
                      </a:r>
                    </a:p>
                  </a:txBody>
                  <a:tcPr/>
                </a:tc>
                <a:tc>
                  <a:txBody>
                    <a:bodyPr/>
                    <a:lstStyle/>
                    <a:p>
                      <a:r>
                        <a:rPr lang="en-US" sz="1000"/>
                        <a:t>6</a:t>
                      </a:r>
                    </a:p>
                  </a:txBody>
                  <a:tcPr/>
                </a:tc>
                <a:tc>
                  <a:txBody>
                    <a:bodyPr/>
                    <a:lstStyle/>
                    <a:p>
                      <a:r>
                        <a:rPr lang="en-US" sz="1000"/>
                        <a:t>817</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6733046"/>
                  </a:ext>
                </a:extLst>
              </a:tr>
              <a:tr h="370840">
                <a:tc>
                  <a:txBody>
                    <a:bodyPr/>
                    <a:lstStyle/>
                    <a:p>
                      <a:r>
                        <a:rPr lang="de-DE" sz="1000" b="1"/>
                        <a:t>NDR Doku - 2017-11-02 12:31:01</a:t>
                      </a:r>
                      <a:r>
                        <a:rPr lang="de-DE" sz="1000"/>
                        <a:t>
Die Tierklinik Wahlstedt versorgt rund 2.500 Patienten im Jahr, vom Kanarienvogel bis zum Rassepferd.</a:t>
                      </a:r>
                      <a:endParaRPr lang="en-US" sz="1000"/>
                    </a:p>
                  </a:txBody>
                  <a:tcPr/>
                </a:tc>
                <a:tc>
                  <a:txBody>
                    <a:bodyPr/>
                    <a:lstStyle/>
                    <a:p>
                      <a:r>
                        <a:rPr lang="en-US" sz="1000"/>
                        <a:t>0.9%</a:t>
                      </a:r>
                    </a:p>
                  </a:txBody>
                  <a:tcPr/>
                </a:tc>
                <a:tc>
                  <a:txBody>
                    <a:bodyPr/>
                    <a:lstStyle/>
                    <a:p>
                      <a:r>
                        <a:rPr lang="en-US" sz="1000"/>
                        <a:t>21</a:t>
                      </a:r>
                    </a:p>
                  </a:txBody>
                  <a:tcPr/>
                </a:tc>
                <a:tc>
                  <a:txBody>
                    <a:bodyPr/>
                    <a:lstStyle/>
                    <a:p>
                      <a:r>
                        <a:rPr lang="en-US" sz="1000"/>
                        <a:t>2344</a:t>
                      </a:r>
                    </a:p>
                  </a:txBody>
                  <a:tcPr/>
                </a:tc>
                <a:tc>
                  <a:txBody>
                    <a:bodyPr/>
                    <a:lstStyle/>
                    <a:p>
                      <a:r>
                        <a:rPr lang="en-US" sz="1000"/>
                        <a:t>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0130453"/>
                  </a:ext>
                </a:extLst>
              </a:tr>
              <a:tr h="370840">
                <a:tc>
                  <a:txBody>
                    <a:bodyPr/>
                    <a:lstStyle/>
                    <a:p>
                      <a:r>
                        <a:rPr lang="de-DE" sz="1000" b="1"/>
                        <a:t>NDR Doku - 2017-11-03 17:00:01</a:t>
                      </a:r>
                      <a:r>
                        <a:rPr lang="de-DE" sz="1000"/>
                        <a:t>
Eine Perle des Mittelmeers.</a:t>
                      </a:r>
                      <a:endParaRPr lang="en-US" sz="1000"/>
                    </a:p>
                  </a:txBody>
                  <a:tcPr/>
                </a:tc>
                <a:tc>
                  <a:txBody>
                    <a:bodyPr/>
                    <a:lstStyle/>
                    <a:p>
                      <a:r>
                        <a:rPr lang="en-US" sz="1000"/>
                        <a:t>1.0%</a:t>
                      </a:r>
                    </a:p>
                  </a:txBody>
                  <a:tcPr/>
                </a:tc>
                <a:tc>
                  <a:txBody>
                    <a:bodyPr/>
                    <a:lstStyle/>
                    <a:p>
                      <a:r>
                        <a:rPr lang="en-US" sz="1000"/>
                        <a:t>12</a:t>
                      </a:r>
                    </a:p>
                  </a:txBody>
                  <a:tcPr/>
                </a:tc>
                <a:tc>
                  <a:txBody>
                    <a:bodyPr/>
                    <a:lstStyle/>
                    <a:p>
                      <a:r>
                        <a:rPr lang="en-US" sz="1000"/>
                        <a:t>1189</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75715364"/>
                  </a:ext>
                </a:extLst>
              </a:tr>
            </a:tbl>
          </a:graphicData>
        </a:graphic>
      </p:graphicFrame>
      <p:sp>
        <p:nvSpPr>
          <p:cNvPr id="4" name="Text Placeholder 3">
            <a:extLst>
              <a:ext uri="{FF2B5EF4-FFF2-40B4-BE49-F238E27FC236}">
                <a16:creationId xmlns:a16="http://schemas.microsoft.com/office/drawing/2014/main" id="{1E887ED2-FD8C-4093-873A-A006181B319B}"/>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1016870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FE28-F60E-4450-B7B4-ABE511BA7E90}"/>
              </a:ext>
            </a:extLst>
          </p:cNvPr>
          <p:cNvSpPr>
            <a:spLocks noGrp="1"/>
          </p:cNvSpPr>
          <p:nvPr>
            <p:ph type="title"/>
          </p:nvPr>
        </p:nvSpPr>
        <p:spPr/>
        <p:txBody>
          <a:bodyPr/>
          <a:lstStyle/>
          <a:p>
            <a:r>
              <a:rPr lang="en-US"/>
              <a:t>Eigene Post - Summe Interaktionen - 1 of 2</a:t>
            </a:r>
          </a:p>
        </p:txBody>
      </p:sp>
      <p:graphicFrame>
        <p:nvGraphicFramePr>
          <p:cNvPr id="5" name="Table Placeholder 4">
            <a:extLst>
              <a:ext uri="{FF2B5EF4-FFF2-40B4-BE49-F238E27FC236}">
                <a16:creationId xmlns:a16="http://schemas.microsoft.com/office/drawing/2014/main" id="{111404A4-4422-40CB-84C8-DF55638A1F78}"/>
              </a:ext>
            </a:extLst>
          </p:cNvPr>
          <p:cNvGraphicFramePr>
            <a:graphicFrameLocks noGrp="1"/>
          </p:cNvGraphicFramePr>
          <p:nvPr>
            <p:ph type="tbl" sz="quarter" idx="13"/>
            <p:extLst>
              <p:ext uri="{D42A27DB-BD31-4B8C-83A1-F6EECF244321}">
                <p14:modId xmlns:p14="http://schemas.microsoft.com/office/powerpoint/2010/main" val="1239125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7573211"/>
                    </a:ext>
                  </a:extLst>
                </a:gridCol>
                <a:gridCol w="822960">
                  <a:extLst>
                    <a:ext uri="{9D8B030D-6E8A-4147-A177-3AD203B41FA5}">
                      <a16:colId xmlns:a16="http://schemas.microsoft.com/office/drawing/2014/main" val="378916166"/>
                    </a:ext>
                  </a:extLst>
                </a:gridCol>
                <a:gridCol w="822960">
                  <a:extLst>
                    <a:ext uri="{9D8B030D-6E8A-4147-A177-3AD203B41FA5}">
                      <a16:colId xmlns:a16="http://schemas.microsoft.com/office/drawing/2014/main" val="2755237495"/>
                    </a:ext>
                  </a:extLst>
                </a:gridCol>
                <a:gridCol w="822960">
                  <a:extLst>
                    <a:ext uri="{9D8B030D-6E8A-4147-A177-3AD203B41FA5}">
                      <a16:colId xmlns:a16="http://schemas.microsoft.com/office/drawing/2014/main" val="878225085"/>
                    </a:ext>
                  </a:extLst>
                </a:gridCol>
                <a:gridCol w="822960">
                  <a:extLst>
                    <a:ext uri="{9D8B030D-6E8A-4147-A177-3AD203B41FA5}">
                      <a16:colId xmlns:a16="http://schemas.microsoft.com/office/drawing/2014/main" val="3349457322"/>
                    </a:ext>
                  </a:extLst>
                </a:gridCol>
                <a:gridCol w="822960">
                  <a:extLst>
                    <a:ext uri="{9D8B030D-6E8A-4147-A177-3AD203B41FA5}">
                      <a16:colId xmlns:a16="http://schemas.microsoft.com/office/drawing/2014/main" val="92815888"/>
                    </a:ext>
                  </a:extLst>
                </a:gridCol>
                <a:gridCol w="822960">
                  <a:extLst>
                    <a:ext uri="{9D8B030D-6E8A-4147-A177-3AD203B41FA5}">
                      <a16:colId xmlns:a16="http://schemas.microsoft.com/office/drawing/2014/main" val="3294552127"/>
                    </a:ext>
                  </a:extLst>
                </a:gridCol>
                <a:gridCol w="822960">
                  <a:extLst>
                    <a:ext uri="{9D8B030D-6E8A-4147-A177-3AD203B41FA5}">
                      <a16:colId xmlns:a16="http://schemas.microsoft.com/office/drawing/2014/main" val="3211956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488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- 2017-08-11 19:00:00</a:t>
                      </a:r>
                      <a:r>
                        <a:rPr kumimoji="0" lang="de-DE" sz="1000" b="0" i="0" u="none" strike="noStrike" kern="1200" cap="none" spc="0" normalizeH="0" baseline="0" noProof="0">
                          <a:ln>
                            <a:noFill/>
                          </a:ln>
                          <a:solidFill>
                            <a:prstClr val="black"/>
                          </a:solidFill>
                          <a:effectLst/>
                          <a:uLnTx/>
                          <a:uFillTx/>
                          <a:latin typeface="+mn-lt"/>
                          <a:ea typeface="+mn-ea"/>
                          <a:cs typeface="+mn-cs"/>
                        </a:rPr>
                        <a:t>
"Mein Lkw heißt Sonja" Rinet fährt seit 17 Jahren Lkw und liebt die Freiheit, die ihr der Beruf gibt.
7 Tage...unter Truckern - am 23. August im NDR Fernsehen.
---------------------------------------------------
http://www.ndr.de/fernsehen/sendungen/7_tage/7-Tage-unter-Truckern,sendung673498.html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78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- 2017-11-30 16:30:01</a:t>
                      </a:r>
                      <a:r>
                        <a:rPr kumimoji="0" lang="de-DE" sz="1000" b="0" i="0" u="none" strike="noStrike" kern="1200" cap="none" spc="0" normalizeH="0" baseline="0" noProof="0">
                          <a:ln>
                            <a:noFill/>
                          </a:ln>
                          <a:solidFill>
                            <a:prstClr val="black"/>
                          </a:solidFill>
                          <a:effectLst/>
                          <a:uLnTx/>
                          <a:uFillTx/>
                          <a:latin typeface="+mn-lt"/>
                          <a:ea typeface="+mn-ea"/>
                          <a:cs typeface="+mn-cs"/>
                        </a:rPr>
                        <a:t>
Marlies begibt sich auf ihre letzte Reise. Sie weiß, dass sie bald sterben wird und will sich einen letzten Wunsch erfüllen.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101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- 2018-01-15 16:30:00</a:t>
                      </a:r>
                      <a:r>
                        <a:rPr kumimoji="0" lang="de-DE" sz="1000" b="0" i="0" u="none" strike="noStrike" kern="1200" cap="none" spc="0" normalizeH="0" baseline="0" noProof="0">
                          <a:ln>
                            <a:noFill/>
                          </a:ln>
                          <a:solidFill>
                            <a:prstClr val="black"/>
                          </a:solidFill>
                          <a:effectLst/>
                          <a:uLnTx/>
                          <a:uFillTx/>
                          <a:latin typeface="+mn-lt"/>
                          <a:ea typeface="+mn-ea"/>
                          <a:cs typeface="+mn-cs"/>
                        </a:rPr>
                        <a:t>
Das Leben mit Demenz klingt oft trostlos. Doch ist es wirklich so?
---------------
#7Tage... unter Vergesslichen 📺 Mittwoch um 23:50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3314743"/>
                  </a:ext>
                </a:extLst>
              </a:tr>
            </a:tbl>
          </a:graphicData>
        </a:graphic>
      </p:graphicFrame>
      <p:sp>
        <p:nvSpPr>
          <p:cNvPr id="4" name="Text Placeholder 3">
            <a:extLst>
              <a:ext uri="{FF2B5EF4-FFF2-40B4-BE49-F238E27FC236}">
                <a16:creationId xmlns:a16="http://schemas.microsoft.com/office/drawing/2014/main" id="{FA2CFA09-7CF2-4DDC-9B8E-6B325C9DBFA9}"/>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1840796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A3AA-1AE8-4F6D-8ADF-94806B748A1E}"/>
              </a:ext>
            </a:extLst>
          </p:cNvPr>
          <p:cNvSpPr>
            <a:spLocks noGrp="1"/>
          </p:cNvSpPr>
          <p:nvPr>
            <p:ph type="title"/>
          </p:nvPr>
        </p:nvSpPr>
        <p:spPr/>
        <p:txBody>
          <a:bodyPr/>
          <a:lstStyle/>
          <a:p>
            <a:r>
              <a:rPr lang="en-US"/>
              <a:t>Eigene Post - Summe Interaktionen - 2 of 2</a:t>
            </a:r>
          </a:p>
        </p:txBody>
      </p:sp>
      <p:graphicFrame>
        <p:nvGraphicFramePr>
          <p:cNvPr id="5" name="Table Placeholder 4">
            <a:extLst>
              <a:ext uri="{FF2B5EF4-FFF2-40B4-BE49-F238E27FC236}">
                <a16:creationId xmlns:a16="http://schemas.microsoft.com/office/drawing/2014/main" id="{9F7B7D44-A922-48C0-927F-AC574F49D37F}"/>
              </a:ext>
            </a:extLst>
          </p:cNvPr>
          <p:cNvGraphicFramePr>
            <a:graphicFrameLocks noGrp="1"/>
          </p:cNvGraphicFramePr>
          <p:nvPr>
            <p:ph type="tbl" sz="quarter" idx="13"/>
            <p:extLst>
              <p:ext uri="{D42A27DB-BD31-4B8C-83A1-F6EECF244321}">
                <p14:modId xmlns:p14="http://schemas.microsoft.com/office/powerpoint/2010/main" val="3669479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1512862"/>
                    </a:ext>
                  </a:extLst>
                </a:gridCol>
                <a:gridCol w="822960">
                  <a:extLst>
                    <a:ext uri="{9D8B030D-6E8A-4147-A177-3AD203B41FA5}">
                      <a16:colId xmlns:a16="http://schemas.microsoft.com/office/drawing/2014/main" val="862144552"/>
                    </a:ext>
                  </a:extLst>
                </a:gridCol>
                <a:gridCol w="822960">
                  <a:extLst>
                    <a:ext uri="{9D8B030D-6E8A-4147-A177-3AD203B41FA5}">
                      <a16:colId xmlns:a16="http://schemas.microsoft.com/office/drawing/2014/main" val="1158127720"/>
                    </a:ext>
                  </a:extLst>
                </a:gridCol>
                <a:gridCol w="822960">
                  <a:extLst>
                    <a:ext uri="{9D8B030D-6E8A-4147-A177-3AD203B41FA5}">
                      <a16:colId xmlns:a16="http://schemas.microsoft.com/office/drawing/2014/main" val="1324230294"/>
                    </a:ext>
                  </a:extLst>
                </a:gridCol>
                <a:gridCol w="822960">
                  <a:extLst>
                    <a:ext uri="{9D8B030D-6E8A-4147-A177-3AD203B41FA5}">
                      <a16:colId xmlns:a16="http://schemas.microsoft.com/office/drawing/2014/main" val="2783927947"/>
                    </a:ext>
                  </a:extLst>
                </a:gridCol>
                <a:gridCol w="822960">
                  <a:extLst>
                    <a:ext uri="{9D8B030D-6E8A-4147-A177-3AD203B41FA5}">
                      <a16:colId xmlns:a16="http://schemas.microsoft.com/office/drawing/2014/main" val="15647264"/>
                    </a:ext>
                  </a:extLst>
                </a:gridCol>
                <a:gridCol w="822960">
                  <a:extLst>
                    <a:ext uri="{9D8B030D-6E8A-4147-A177-3AD203B41FA5}">
                      <a16:colId xmlns:a16="http://schemas.microsoft.com/office/drawing/2014/main" val="2435803602"/>
                    </a:ext>
                  </a:extLst>
                </a:gridCol>
                <a:gridCol w="822960">
                  <a:extLst>
                    <a:ext uri="{9D8B030D-6E8A-4147-A177-3AD203B41FA5}">
                      <a16:colId xmlns:a16="http://schemas.microsoft.com/office/drawing/2014/main" val="350052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715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Doku - 2017-09-22 18:15:00</a:t>
                      </a:r>
                      <a:r>
                        <a:rPr kumimoji="0" lang="en-US" sz="1000" b="0" i="0" u="none" strike="noStrike" kern="1200" cap="none" spc="0" normalizeH="0" baseline="0" noProof="0">
                          <a:ln>
                            <a:noFill/>
                          </a:ln>
                          <a:solidFill>
                            <a:prstClr val="black"/>
                          </a:solidFill>
                          <a:effectLst/>
                          <a:uLnTx/>
                          <a:uFillTx/>
                          <a:latin typeface="+mn-lt"/>
                          <a:ea typeface="+mn-ea"/>
                          <a:cs typeface="+mn-cs"/>
                        </a:rPr>
                        <a:t>
#aboutlastnight Eine verrückte Nacht mit Karoline Herfurth, Ina Müller, Mario Basler, Ulrich Matthes und natürlich Gastgeber Dirk Stermann. "Die Geschichte eines Abends" Vol. 5 👊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837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Doku - 2017-11-16 16:31:02</a:t>
                      </a:r>
                      <a:r>
                        <a:rPr kumimoji="0" lang="de-DE" sz="1000" b="0" i="0" u="none" strike="noStrike" kern="1200" cap="none" spc="0" normalizeH="0" baseline="0" noProof="0">
                          <a:ln>
                            <a:noFill/>
                          </a:ln>
                          <a:solidFill>
                            <a:prstClr val="black"/>
                          </a:solidFill>
                          <a:effectLst/>
                          <a:uLnTx/>
                          <a:uFillTx/>
                          <a:latin typeface="+mn-lt"/>
                          <a:ea typeface="+mn-ea"/>
                          <a:cs typeface="+mn-cs"/>
                        </a:rPr>
                        <a:t>
Die Polen füttern sie, die Deutschen jagen sie: Die Wildschweine auf der Grenze lassen deutsche Jäger verzweifeln.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1416596"/>
                  </a:ext>
                </a:extLst>
              </a:tr>
            </a:tbl>
          </a:graphicData>
        </a:graphic>
      </p:graphicFrame>
      <p:sp>
        <p:nvSpPr>
          <p:cNvPr id="4" name="Text Placeholder 3">
            <a:extLst>
              <a:ext uri="{FF2B5EF4-FFF2-40B4-BE49-F238E27FC236}">
                <a16:creationId xmlns:a16="http://schemas.microsoft.com/office/drawing/2014/main" id="{3F31065E-E4C3-483D-85DB-754CCD3D3777}"/>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116128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D75F9-B336-4E2F-9E10-96B11C6062FF}"/>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09773BA7-6AEC-4A8C-9205-BCD66FDAD0E3}"/>
              </a:ext>
            </a:extLst>
          </p:cNvPr>
          <p:cNvGraphicFramePr>
            <a:graphicFrameLocks noGrp="1"/>
          </p:cNvGraphicFramePr>
          <p:nvPr>
            <p:ph type="tbl" sz="quarter" idx="13"/>
            <p:extLst>
              <p:ext uri="{D42A27DB-BD31-4B8C-83A1-F6EECF244321}">
                <p14:modId xmlns:p14="http://schemas.microsoft.com/office/powerpoint/2010/main" val="298578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69028464"/>
                    </a:ext>
                  </a:extLst>
                </a:gridCol>
                <a:gridCol w="493776">
                  <a:extLst>
                    <a:ext uri="{9D8B030D-6E8A-4147-A177-3AD203B41FA5}">
                      <a16:colId xmlns:a16="http://schemas.microsoft.com/office/drawing/2014/main" val="395854849"/>
                    </a:ext>
                  </a:extLst>
                </a:gridCol>
                <a:gridCol w="411480">
                  <a:extLst>
                    <a:ext uri="{9D8B030D-6E8A-4147-A177-3AD203B41FA5}">
                      <a16:colId xmlns:a16="http://schemas.microsoft.com/office/drawing/2014/main" val="3520095561"/>
                    </a:ext>
                  </a:extLst>
                </a:gridCol>
                <a:gridCol w="411480">
                  <a:extLst>
                    <a:ext uri="{9D8B030D-6E8A-4147-A177-3AD203B41FA5}">
                      <a16:colId xmlns:a16="http://schemas.microsoft.com/office/drawing/2014/main" val="3996508086"/>
                    </a:ext>
                  </a:extLst>
                </a:gridCol>
                <a:gridCol w="246888">
                  <a:extLst>
                    <a:ext uri="{9D8B030D-6E8A-4147-A177-3AD203B41FA5}">
                      <a16:colId xmlns:a16="http://schemas.microsoft.com/office/drawing/2014/main" val="3224840727"/>
                    </a:ext>
                  </a:extLst>
                </a:gridCol>
                <a:gridCol w="658368">
                  <a:extLst>
                    <a:ext uri="{9D8B030D-6E8A-4147-A177-3AD203B41FA5}">
                      <a16:colId xmlns:a16="http://schemas.microsoft.com/office/drawing/2014/main" val="1201501902"/>
                    </a:ext>
                  </a:extLst>
                </a:gridCol>
                <a:gridCol w="576072">
                  <a:extLst>
                    <a:ext uri="{9D8B030D-6E8A-4147-A177-3AD203B41FA5}">
                      <a16:colId xmlns:a16="http://schemas.microsoft.com/office/drawing/2014/main" val="3668626542"/>
                    </a:ext>
                  </a:extLst>
                </a:gridCol>
                <a:gridCol w="576072">
                  <a:extLst>
                    <a:ext uri="{9D8B030D-6E8A-4147-A177-3AD203B41FA5}">
                      <a16:colId xmlns:a16="http://schemas.microsoft.com/office/drawing/2014/main" val="1259058439"/>
                    </a:ext>
                  </a:extLst>
                </a:gridCol>
                <a:gridCol w="411480">
                  <a:extLst>
                    <a:ext uri="{9D8B030D-6E8A-4147-A177-3AD203B41FA5}">
                      <a16:colId xmlns:a16="http://schemas.microsoft.com/office/drawing/2014/main" val="30778274"/>
                    </a:ext>
                  </a:extLst>
                </a:gridCol>
                <a:gridCol w="658368">
                  <a:extLst>
                    <a:ext uri="{9D8B030D-6E8A-4147-A177-3AD203B41FA5}">
                      <a16:colId xmlns:a16="http://schemas.microsoft.com/office/drawing/2014/main" val="4228664413"/>
                    </a:ext>
                  </a:extLst>
                </a:gridCol>
                <a:gridCol w="329184">
                  <a:extLst>
                    <a:ext uri="{9D8B030D-6E8A-4147-A177-3AD203B41FA5}">
                      <a16:colId xmlns:a16="http://schemas.microsoft.com/office/drawing/2014/main" val="3134723344"/>
                    </a:ext>
                  </a:extLst>
                </a:gridCol>
                <a:gridCol w="493776">
                  <a:extLst>
                    <a:ext uri="{9D8B030D-6E8A-4147-A177-3AD203B41FA5}">
                      <a16:colId xmlns:a16="http://schemas.microsoft.com/office/drawing/2014/main" val="2120306398"/>
                    </a:ext>
                  </a:extLst>
                </a:gridCol>
                <a:gridCol w="329184">
                  <a:extLst>
                    <a:ext uri="{9D8B030D-6E8A-4147-A177-3AD203B41FA5}">
                      <a16:colId xmlns:a16="http://schemas.microsoft.com/office/drawing/2014/main" val="159376996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375363491"/>
                  </a:ext>
                </a:extLst>
              </a:tr>
              <a:tr h="370840">
                <a:tc>
                  <a:txBody>
                    <a:bodyPr/>
                    <a:lstStyle/>
                    <a:p>
                      <a:r>
                        <a:rPr lang="en-US" sz="1000"/>
                        <a:t>16.11.2017 16:31:02</a:t>
                      </a:r>
                    </a:p>
                  </a:txBody>
                  <a:tcPr/>
                </a:tc>
                <a:tc>
                  <a:txBody>
                    <a:bodyPr/>
                    <a:lstStyle/>
                    <a:p>
                      <a:r>
                        <a:rPr lang="en-US" sz="1000"/>
                        <a:t>91331</a:t>
                      </a:r>
                    </a:p>
                  </a:txBody>
                  <a:tcPr/>
                </a:tc>
                <a:tc>
                  <a:txBody>
                    <a:bodyPr/>
                    <a:lstStyle/>
                    <a:p>
                      <a:r>
                        <a:rPr lang="en-US" sz="1000"/>
                        <a:t>0</a:t>
                      </a:r>
                    </a:p>
                  </a:txBody>
                  <a:tcPr/>
                </a:tc>
                <a:tc>
                  <a:txBody>
                    <a:bodyPr/>
                    <a:lstStyle/>
                    <a:p>
                      <a:r>
                        <a:rPr lang="en-US" sz="1000"/>
                        <a:t>138815</a:t>
                      </a:r>
                    </a:p>
                  </a:txBody>
                  <a:tcPr/>
                </a:tc>
                <a:tc>
                  <a:txBody>
                    <a:bodyPr/>
                    <a:lstStyle/>
                    <a:p>
                      <a:r>
                        <a:rPr lang="en-US" sz="1000"/>
                        <a:t>01:16</a:t>
                      </a:r>
                    </a:p>
                  </a:txBody>
                  <a:tcPr/>
                </a:tc>
                <a:tc>
                  <a:txBody>
                    <a:bodyPr/>
                    <a:lstStyle/>
                    <a:p>
                      <a:r>
                        <a:rPr lang="en-US" sz="1000"/>
                        <a:t>22%</a:t>
                      </a:r>
                    </a:p>
                  </a:txBody>
                  <a:tcPr/>
                </a:tc>
                <a:tc>
                  <a:txBody>
                    <a:bodyPr/>
                    <a:lstStyle/>
                    <a:p>
                      <a:r>
                        <a:rPr lang="en-US" sz="1000"/>
                        <a:t>42959</a:t>
                      </a:r>
                    </a:p>
                  </a:txBody>
                  <a:tcPr/>
                </a:tc>
                <a:tc>
                  <a:txBody>
                    <a:bodyPr/>
                    <a:lstStyle/>
                    <a:p>
                      <a:r>
                        <a:rPr lang="en-US" sz="1000"/>
                        <a:t>6330</a:t>
                      </a:r>
                    </a:p>
                  </a:txBody>
                  <a:tcPr/>
                </a:tc>
                <a:tc>
                  <a:txBody>
                    <a:bodyPr/>
                    <a:lstStyle/>
                    <a:p>
                      <a:r>
                        <a:rPr lang="en-US" sz="1000"/>
                        <a:t>89526</a:t>
                      </a:r>
                    </a:p>
                  </a:txBody>
                  <a:tcPr/>
                </a:tc>
                <a:tc>
                  <a:txBody>
                    <a:bodyPr/>
                    <a:lstStyle/>
                    <a:p>
                      <a:r>
                        <a:rPr lang="en-US" sz="1000"/>
                        <a:t>252315</a:t>
                      </a:r>
                    </a:p>
                  </a:txBody>
                  <a:tcPr/>
                </a:tc>
                <a:tc>
                  <a:txBody>
                    <a:bodyPr/>
                    <a:lstStyle/>
                    <a:p>
                      <a:r>
                        <a:rPr lang="en-US" sz="1000"/>
                        <a:t>786</a:t>
                      </a:r>
                    </a:p>
                  </a:txBody>
                  <a:tcPr/>
                </a:tc>
                <a:tc>
                  <a:txBody>
                    <a:bodyPr/>
                    <a:lstStyle/>
                    <a:p>
                      <a:r>
                        <a:rPr lang="en-US" sz="1000"/>
                        <a:t>505</a:t>
                      </a:r>
                    </a:p>
                  </a:txBody>
                  <a:tcPr/>
                </a:tc>
                <a:tc>
                  <a:txBody>
                    <a:bodyPr/>
                    <a:lstStyle/>
                    <a:p>
                      <a:r>
                        <a:rPr lang="en-US" sz="1000"/>
                        <a:t>437</a:t>
                      </a:r>
                    </a:p>
                  </a:txBody>
                  <a:tcPr/>
                </a:tc>
                <a:extLst>
                  <a:ext uri="{0D108BD9-81ED-4DB2-BD59-A6C34878D82A}">
                    <a16:rowId xmlns:a16="http://schemas.microsoft.com/office/drawing/2014/main" val="1460626311"/>
                  </a:ext>
                </a:extLst>
              </a:tr>
              <a:tr h="370840">
                <a:tc>
                  <a:txBody>
                    <a:bodyPr/>
                    <a:lstStyle/>
                    <a:p>
                      <a:r>
                        <a:rPr lang="en-US" sz="1000"/>
                        <a:t>30.11.2017 16:30:01</a:t>
                      </a:r>
                    </a:p>
                  </a:txBody>
                  <a:tcPr/>
                </a:tc>
                <a:tc>
                  <a:txBody>
                    <a:bodyPr/>
                    <a:lstStyle/>
                    <a:p>
                      <a:r>
                        <a:rPr lang="en-US" sz="1000"/>
                        <a:t>67047</a:t>
                      </a:r>
                    </a:p>
                  </a:txBody>
                  <a:tcPr/>
                </a:tc>
                <a:tc>
                  <a:txBody>
                    <a:bodyPr/>
                    <a:lstStyle/>
                    <a:p>
                      <a:r>
                        <a:rPr lang="en-US" sz="1000"/>
                        <a:t>0</a:t>
                      </a:r>
                    </a:p>
                  </a:txBody>
                  <a:tcPr/>
                </a:tc>
                <a:tc>
                  <a:txBody>
                    <a:bodyPr/>
                    <a:lstStyle/>
                    <a:p>
                      <a:r>
                        <a:rPr lang="en-US" sz="1000"/>
                        <a:t>116030</a:t>
                      </a:r>
                    </a:p>
                  </a:txBody>
                  <a:tcPr/>
                </a:tc>
                <a:tc>
                  <a:txBody>
                    <a:bodyPr/>
                    <a:lstStyle/>
                    <a:p>
                      <a:r>
                        <a:rPr lang="en-US" sz="1000"/>
                        <a:t>01:16</a:t>
                      </a:r>
                    </a:p>
                  </a:txBody>
                  <a:tcPr/>
                </a:tc>
                <a:tc>
                  <a:txBody>
                    <a:bodyPr/>
                    <a:lstStyle/>
                    <a:p>
                      <a:r>
                        <a:rPr lang="en-US" sz="1000"/>
                        <a:t>18%</a:t>
                      </a:r>
                    </a:p>
                  </a:txBody>
                  <a:tcPr/>
                </a:tc>
                <a:tc>
                  <a:txBody>
                    <a:bodyPr/>
                    <a:lstStyle/>
                    <a:p>
                      <a:r>
                        <a:rPr lang="en-US" sz="1000"/>
                        <a:t>84782</a:t>
                      </a:r>
                    </a:p>
                  </a:txBody>
                  <a:tcPr/>
                </a:tc>
                <a:tc>
                  <a:txBody>
                    <a:bodyPr/>
                    <a:lstStyle/>
                    <a:p>
                      <a:r>
                        <a:rPr lang="en-US" sz="1000"/>
                        <a:t>4725</a:t>
                      </a:r>
                    </a:p>
                  </a:txBody>
                  <a:tcPr/>
                </a:tc>
                <a:tc>
                  <a:txBody>
                    <a:bodyPr/>
                    <a:lstStyle/>
                    <a:p>
                      <a:r>
                        <a:rPr lang="en-US" sz="1000"/>
                        <a:t>26523</a:t>
                      </a:r>
                    </a:p>
                  </a:txBody>
                  <a:tcPr/>
                </a:tc>
                <a:tc>
                  <a:txBody>
                    <a:bodyPr/>
                    <a:lstStyle/>
                    <a:p>
                      <a:r>
                        <a:rPr lang="en-US" sz="1000"/>
                        <a:t>250298</a:t>
                      </a:r>
                    </a:p>
                  </a:txBody>
                  <a:tcPr/>
                </a:tc>
                <a:tc>
                  <a:txBody>
                    <a:bodyPr/>
                    <a:lstStyle/>
                    <a:p>
                      <a:r>
                        <a:rPr lang="en-US" sz="1000"/>
                        <a:t>1819</a:t>
                      </a:r>
                    </a:p>
                  </a:txBody>
                  <a:tcPr/>
                </a:tc>
                <a:tc>
                  <a:txBody>
                    <a:bodyPr/>
                    <a:lstStyle/>
                    <a:p>
                      <a:r>
                        <a:rPr lang="en-US" sz="1000"/>
                        <a:t>222</a:t>
                      </a:r>
                    </a:p>
                  </a:txBody>
                  <a:tcPr/>
                </a:tc>
                <a:tc>
                  <a:txBody>
                    <a:bodyPr/>
                    <a:lstStyle/>
                    <a:p>
                      <a:r>
                        <a:rPr lang="en-US" sz="1000"/>
                        <a:t>339</a:t>
                      </a:r>
                    </a:p>
                  </a:txBody>
                  <a:tcPr/>
                </a:tc>
                <a:extLst>
                  <a:ext uri="{0D108BD9-81ED-4DB2-BD59-A6C34878D82A}">
                    <a16:rowId xmlns:a16="http://schemas.microsoft.com/office/drawing/2014/main" val="1209951819"/>
                  </a:ext>
                </a:extLst>
              </a:tr>
              <a:tr h="370840">
                <a:tc>
                  <a:txBody>
                    <a:bodyPr/>
                    <a:lstStyle/>
                    <a:p>
                      <a:r>
                        <a:rPr lang="en-US" sz="1000"/>
                        <a:t>19.08.2017 19:00:00</a:t>
                      </a:r>
                    </a:p>
                  </a:txBody>
                  <a:tcPr/>
                </a:tc>
                <a:tc>
                  <a:txBody>
                    <a:bodyPr/>
                    <a:lstStyle/>
                    <a:p>
                      <a:r>
                        <a:rPr lang="en-US" sz="1000"/>
                        <a:t>65589</a:t>
                      </a:r>
                    </a:p>
                  </a:txBody>
                  <a:tcPr/>
                </a:tc>
                <a:tc>
                  <a:txBody>
                    <a:bodyPr/>
                    <a:lstStyle/>
                    <a:p>
                      <a:r>
                        <a:rPr lang="en-US" sz="1000"/>
                        <a:t>0</a:t>
                      </a:r>
                    </a:p>
                  </a:txBody>
                  <a:tcPr/>
                </a:tc>
                <a:tc>
                  <a:txBody>
                    <a:bodyPr/>
                    <a:lstStyle/>
                    <a:p>
                      <a:r>
                        <a:rPr lang="en-US" sz="1000"/>
                        <a:t>129970</a:t>
                      </a:r>
                    </a:p>
                  </a:txBody>
                  <a:tcPr/>
                </a:tc>
                <a:tc>
                  <a:txBody>
                    <a:bodyPr/>
                    <a:lstStyle/>
                    <a:p>
                      <a:r>
                        <a:rPr lang="en-US" sz="1000"/>
                        <a:t>01:06</a:t>
                      </a:r>
                    </a:p>
                  </a:txBody>
                  <a:tcPr/>
                </a:tc>
                <a:tc>
                  <a:txBody>
                    <a:bodyPr/>
                    <a:lstStyle/>
                    <a:p>
                      <a:r>
                        <a:rPr lang="en-US" sz="1000"/>
                        <a:t>15%</a:t>
                      </a:r>
                    </a:p>
                  </a:txBody>
                  <a:tcPr/>
                </a:tc>
                <a:tc>
                  <a:txBody>
                    <a:bodyPr/>
                    <a:lstStyle/>
                    <a:p>
                      <a:r>
                        <a:rPr lang="en-US" sz="1000"/>
                        <a:t>39632</a:t>
                      </a:r>
                    </a:p>
                  </a:txBody>
                  <a:tcPr/>
                </a:tc>
                <a:tc>
                  <a:txBody>
                    <a:bodyPr/>
                    <a:lstStyle/>
                    <a:p>
                      <a:r>
                        <a:rPr lang="en-US" sz="1000"/>
                        <a:t>2642</a:t>
                      </a:r>
                    </a:p>
                  </a:txBody>
                  <a:tcPr/>
                </a:tc>
                <a:tc>
                  <a:txBody>
                    <a:bodyPr/>
                    <a:lstStyle/>
                    <a:p>
                      <a:r>
                        <a:rPr lang="en-US" sz="1000"/>
                        <a:t>87696</a:t>
                      </a:r>
                    </a:p>
                  </a:txBody>
                  <a:tcPr/>
                </a:tc>
                <a:tc>
                  <a:txBody>
                    <a:bodyPr/>
                    <a:lstStyle/>
                    <a:p>
                      <a:r>
                        <a:rPr lang="en-US" sz="1000"/>
                        <a:t>316474</a:t>
                      </a:r>
                    </a:p>
                  </a:txBody>
                  <a:tcPr/>
                </a:tc>
                <a:tc>
                  <a:txBody>
                    <a:bodyPr/>
                    <a:lstStyle/>
                    <a:p>
                      <a:r>
                        <a:rPr lang="en-US" sz="1000"/>
                        <a:t>2050</a:t>
                      </a:r>
                    </a:p>
                  </a:txBody>
                  <a:tcPr/>
                </a:tc>
                <a:tc>
                  <a:txBody>
                    <a:bodyPr/>
                    <a:lstStyle/>
                    <a:p>
                      <a:r>
                        <a:rPr lang="en-US" sz="1000"/>
                        <a:t>630</a:t>
                      </a:r>
                    </a:p>
                  </a:txBody>
                  <a:tcPr/>
                </a:tc>
                <a:tc>
                  <a:txBody>
                    <a:bodyPr/>
                    <a:lstStyle/>
                    <a:p>
                      <a:r>
                        <a:rPr lang="en-US" sz="1000"/>
                        <a:t>1764</a:t>
                      </a:r>
                    </a:p>
                  </a:txBody>
                  <a:tcPr/>
                </a:tc>
                <a:extLst>
                  <a:ext uri="{0D108BD9-81ED-4DB2-BD59-A6C34878D82A}">
                    <a16:rowId xmlns:a16="http://schemas.microsoft.com/office/drawing/2014/main" val="2792189879"/>
                  </a:ext>
                </a:extLst>
              </a:tr>
              <a:tr h="370840">
                <a:tc>
                  <a:txBody>
                    <a:bodyPr/>
                    <a:lstStyle/>
                    <a:p>
                      <a:r>
                        <a:rPr lang="en-US" sz="1000"/>
                        <a:t>11.08.2017 19:00:00</a:t>
                      </a:r>
                    </a:p>
                  </a:txBody>
                  <a:tcPr/>
                </a:tc>
                <a:tc>
                  <a:txBody>
                    <a:bodyPr/>
                    <a:lstStyle/>
                    <a:p>
                      <a:r>
                        <a:rPr lang="en-US" sz="1000"/>
                        <a:t>61931</a:t>
                      </a:r>
                    </a:p>
                  </a:txBody>
                  <a:tcPr/>
                </a:tc>
                <a:tc>
                  <a:txBody>
                    <a:bodyPr/>
                    <a:lstStyle/>
                    <a:p>
                      <a:r>
                        <a:rPr lang="en-US" sz="1000"/>
                        <a:t>0</a:t>
                      </a:r>
                    </a:p>
                  </a:txBody>
                  <a:tcPr/>
                </a:tc>
                <a:tc>
                  <a:txBody>
                    <a:bodyPr/>
                    <a:lstStyle/>
                    <a:p>
                      <a:r>
                        <a:rPr lang="en-US" sz="1000"/>
                        <a:t>99901</a:t>
                      </a:r>
                    </a:p>
                  </a:txBody>
                  <a:tcPr/>
                </a:tc>
                <a:tc>
                  <a:txBody>
                    <a:bodyPr/>
                    <a:lstStyle/>
                    <a:p>
                      <a:r>
                        <a:rPr lang="en-US" sz="1000"/>
                        <a:t>01:19</a:t>
                      </a:r>
                    </a:p>
                  </a:txBody>
                  <a:tcPr/>
                </a:tc>
                <a:tc>
                  <a:txBody>
                    <a:bodyPr/>
                    <a:lstStyle/>
                    <a:p>
                      <a:r>
                        <a:rPr lang="en-US" sz="1000"/>
                        <a:t>27%</a:t>
                      </a:r>
                    </a:p>
                  </a:txBody>
                  <a:tcPr/>
                </a:tc>
                <a:tc>
                  <a:txBody>
                    <a:bodyPr/>
                    <a:lstStyle/>
                    <a:p>
                      <a:r>
                        <a:rPr lang="en-US" sz="1000"/>
                        <a:t>0</a:t>
                      </a:r>
                    </a:p>
                  </a:txBody>
                  <a:tcPr/>
                </a:tc>
                <a:tc>
                  <a:txBody>
                    <a:bodyPr/>
                    <a:lstStyle/>
                    <a:p>
                      <a:r>
                        <a:rPr lang="en-US" sz="1000"/>
                        <a:t>74217</a:t>
                      </a:r>
                    </a:p>
                  </a:txBody>
                  <a:tcPr/>
                </a:tc>
                <a:tc>
                  <a:txBody>
                    <a:bodyPr/>
                    <a:lstStyle/>
                    <a:p>
                      <a:r>
                        <a:rPr lang="en-US" sz="1000"/>
                        <a:t>25684</a:t>
                      </a:r>
                    </a:p>
                  </a:txBody>
                  <a:tcPr/>
                </a:tc>
                <a:tc>
                  <a:txBody>
                    <a:bodyPr/>
                    <a:lstStyle/>
                    <a:p>
                      <a:r>
                        <a:rPr lang="en-US" sz="1000"/>
                        <a:t>257569</a:t>
                      </a:r>
                    </a:p>
                  </a:txBody>
                  <a:tcPr/>
                </a:tc>
                <a:tc>
                  <a:txBody>
                    <a:bodyPr/>
                    <a:lstStyle/>
                    <a:p>
                      <a:r>
                        <a:rPr lang="en-US" sz="1000"/>
                        <a:t>760</a:t>
                      </a:r>
                    </a:p>
                  </a:txBody>
                  <a:tcPr/>
                </a:tc>
                <a:tc>
                  <a:txBody>
                    <a:bodyPr/>
                    <a:lstStyle/>
                    <a:p>
                      <a:r>
                        <a:rPr lang="en-US" sz="1000"/>
                        <a:t>131</a:t>
                      </a:r>
                    </a:p>
                  </a:txBody>
                  <a:tcPr/>
                </a:tc>
                <a:tc>
                  <a:txBody>
                    <a:bodyPr/>
                    <a:lstStyle/>
                    <a:p>
                      <a:r>
                        <a:rPr lang="en-US" sz="1000"/>
                        <a:t>247</a:t>
                      </a:r>
                    </a:p>
                  </a:txBody>
                  <a:tcPr/>
                </a:tc>
                <a:extLst>
                  <a:ext uri="{0D108BD9-81ED-4DB2-BD59-A6C34878D82A}">
                    <a16:rowId xmlns:a16="http://schemas.microsoft.com/office/drawing/2014/main" val="2632671580"/>
                  </a:ext>
                </a:extLst>
              </a:tr>
              <a:tr h="370840">
                <a:tc>
                  <a:txBody>
                    <a:bodyPr/>
                    <a:lstStyle/>
                    <a:p>
                      <a:r>
                        <a:rPr lang="en-US" sz="1000"/>
                        <a:t>11.01.2018 16:31:00</a:t>
                      </a:r>
                    </a:p>
                  </a:txBody>
                  <a:tcPr/>
                </a:tc>
                <a:tc>
                  <a:txBody>
                    <a:bodyPr/>
                    <a:lstStyle/>
                    <a:p>
                      <a:r>
                        <a:rPr lang="en-US" sz="1000"/>
                        <a:t>51714</a:t>
                      </a:r>
                    </a:p>
                  </a:txBody>
                  <a:tcPr/>
                </a:tc>
                <a:tc>
                  <a:txBody>
                    <a:bodyPr/>
                    <a:lstStyle/>
                    <a:p>
                      <a:r>
                        <a:rPr lang="en-US" sz="1000"/>
                        <a:t>0</a:t>
                      </a:r>
                    </a:p>
                  </a:txBody>
                  <a:tcPr/>
                </a:tc>
                <a:tc>
                  <a:txBody>
                    <a:bodyPr/>
                    <a:lstStyle/>
                    <a:p>
                      <a:r>
                        <a:rPr lang="en-US" sz="1000"/>
                        <a:t>89478</a:t>
                      </a:r>
                    </a:p>
                  </a:txBody>
                  <a:tcPr/>
                </a:tc>
                <a:tc>
                  <a:txBody>
                    <a:bodyPr/>
                    <a:lstStyle/>
                    <a:p>
                      <a:r>
                        <a:rPr lang="en-US" sz="1000"/>
                        <a:t>01:19</a:t>
                      </a:r>
                    </a:p>
                  </a:txBody>
                  <a:tcPr/>
                </a:tc>
                <a:tc>
                  <a:txBody>
                    <a:bodyPr/>
                    <a:lstStyle/>
                    <a:p>
                      <a:r>
                        <a:rPr lang="en-US" sz="1000"/>
                        <a:t>14%</a:t>
                      </a:r>
                    </a:p>
                  </a:txBody>
                  <a:tcPr/>
                </a:tc>
                <a:tc>
                  <a:txBody>
                    <a:bodyPr/>
                    <a:lstStyle/>
                    <a:p>
                      <a:r>
                        <a:rPr lang="en-US" sz="1000"/>
                        <a:t>35391</a:t>
                      </a:r>
                    </a:p>
                  </a:txBody>
                  <a:tcPr/>
                </a:tc>
                <a:tc>
                  <a:txBody>
                    <a:bodyPr/>
                    <a:lstStyle/>
                    <a:p>
                      <a:r>
                        <a:rPr lang="en-US" sz="1000"/>
                        <a:t>4036</a:t>
                      </a:r>
                    </a:p>
                  </a:txBody>
                  <a:tcPr/>
                </a:tc>
                <a:tc>
                  <a:txBody>
                    <a:bodyPr/>
                    <a:lstStyle/>
                    <a:p>
                      <a:r>
                        <a:rPr lang="en-US" sz="1000"/>
                        <a:t>50051</a:t>
                      </a:r>
                    </a:p>
                  </a:txBody>
                  <a:tcPr/>
                </a:tc>
                <a:tc>
                  <a:txBody>
                    <a:bodyPr/>
                    <a:lstStyle/>
                    <a:p>
                      <a:r>
                        <a:rPr lang="en-US" sz="1000"/>
                        <a:t>243774</a:t>
                      </a:r>
                    </a:p>
                  </a:txBody>
                  <a:tcPr/>
                </a:tc>
                <a:tc>
                  <a:txBody>
                    <a:bodyPr/>
                    <a:lstStyle/>
                    <a:p>
                      <a:r>
                        <a:rPr lang="en-US" sz="1000"/>
                        <a:t>603</a:t>
                      </a:r>
                    </a:p>
                  </a:txBody>
                  <a:tcPr/>
                </a:tc>
                <a:tc>
                  <a:txBody>
                    <a:bodyPr/>
                    <a:lstStyle/>
                    <a:p>
                      <a:r>
                        <a:rPr lang="en-US" sz="1000"/>
                        <a:t>1856</a:t>
                      </a:r>
                    </a:p>
                  </a:txBody>
                  <a:tcPr/>
                </a:tc>
                <a:tc>
                  <a:txBody>
                    <a:bodyPr/>
                    <a:lstStyle/>
                    <a:p>
                      <a:r>
                        <a:rPr lang="en-US" sz="1000"/>
                        <a:t>1662</a:t>
                      </a:r>
                    </a:p>
                  </a:txBody>
                  <a:tcPr/>
                </a:tc>
                <a:extLst>
                  <a:ext uri="{0D108BD9-81ED-4DB2-BD59-A6C34878D82A}">
                    <a16:rowId xmlns:a16="http://schemas.microsoft.com/office/drawing/2014/main" val="3845707556"/>
                  </a:ext>
                </a:extLst>
              </a:tr>
            </a:tbl>
          </a:graphicData>
        </a:graphic>
      </p:graphicFrame>
      <p:sp>
        <p:nvSpPr>
          <p:cNvPr id="4" name="Text Placeholder 3">
            <a:extLst>
              <a:ext uri="{FF2B5EF4-FFF2-40B4-BE49-F238E27FC236}">
                <a16:creationId xmlns:a16="http://schemas.microsoft.com/office/drawing/2014/main" id="{1F59C94B-3511-4F17-A6AF-895DDA42EA06}"/>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41388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B0E8-00F7-456E-B681-FD15C8BCFCC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86D8511-94DE-43B3-861B-E4AABC49FDAA}"/>
              </a:ext>
            </a:extLst>
          </p:cNvPr>
          <p:cNvGraphicFramePr>
            <a:graphicFrameLocks noGrp="1"/>
          </p:cNvGraphicFramePr>
          <p:nvPr>
            <p:ph type="tbl" sz="quarter" idx="13"/>
            <p:extLst>
              <p:ext uri="{D42A27DB-BD31-4B8C-83A1-F6EECF244321}">
                <p14:modId xmlns:p14="http://schemas.microsoft.com/office/powerpoint/2010/main" val="197398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8389540"/>
                    </a:ext>
                  </a:extLst>
                </a:gridCol>
                <a:gridCol w="740664">
                  <a:extLst>
                    <a:ext uri="{9D8B030D-6E8A-4147-A177-3AD203B41FA5}">
                      <a16:colId xmlns:a16="http://schemas.microsoft.com/office/drawing/2014/main" val="1418963983"/>
                    </a:ext>
                  </a:extLst>
                </a:gridCol>
                <a:gridCol w="740664">
                  <a:extLst>
                    <a:ext uri="{9D8B030D-6E8A-4147-A177-3AD203B41FA5}">
                      <a16:colId xmlns:a16="http://schemas.microsoft.com/office/drawing/2014/main" val="3442486453"/>
                    </a:ext>
                  </a:extLst>
                </a:gridCol>
                <a:gridCol w="740664">
                  <a:extLst>
                    <a:ext uri="{9D8B030D-6E8A-4147-A177-3AD203B41FA5}">
                      <a16:colId xmlns:a16="http://schemas.microsoft.com/office/drawing/2014/main" val="567243725"/>
                    </a:ext>
                  </a:extLst>
                </a:gridCol>
                <a:gridCol w="740664">
                  <a:extLst>
                    <a:ext uri="{9D8B030D-6E8A-4147-A177-3AD203B41FA5}">
                      <a16:colId xmlns:a16="http://schemas.microsoft.com/office/drawing/2014/main" val="1293125463"/>
                    </a:ext>
                  </a:extLst>
                </a:gridCol>
                <a:gridCol w="740664">
                  <a:extLst>
                    <a:ext uri="{9D8B030D-6E8A-4147-A177-3AD203B41FA5}">
                      <a16:colId xmlns:a16="http://schemas.microsoft.com/office/drawing/2014/main" val="1075507820"/>
                    </a:ext>
                  </a:extLst>
                </a:gridCol>
                <a:gridCol w="740664">
                  <a:extLst>
                    <a:ext uri="{9D8B030D-6E8A-4147-A177-3AD203B41FA5}">
                      <a16:colId xmlns:a16="http://schemas.microsoft.com/office/drawing/2014/main" val="1225499357"/>
                    </a:ext>
                  </a:extLst>
                </a:gridCol>
                <a:gridCol w="740664">
                  <a:extLst>
                    <a:ext uri="{9D8B030D-6E8A-4147-A177-3AD203B41FA5}">
                      <a16:colId xmlns:a16="http://schemas.microsoft.com/office/drawing/2014/main" val="3969517618"/>
                    </a:ext>
                  </a:extLst>
                </a:gridCol>
                <a:gridCol w="740664">
                  <a:extLst>
                    <a:ext uri="{9D8B030D-6E8A-4147-A177-3AD203B41FA5}">
                      <a16:colId xmlns:a16="http://schemas.microsoft.com/office/drawing/2014/main" val="1713099695"/>
                    </a:ext>
                  </a:extLst>
                </a:gridCol>
                <a:gridCol w="740664">
                  <a:extLst>
                    <a:ext uri="{9D8B030D-6E8A-4147-A177-3AD203B41FA5}">
                      <a16:colId xmlns:a16="http://schemas.microsoft.com/office/drawing/2014/main" val="6650340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2482807"/>
                  </a:ext>
                </a:extLst>
              </a:tr>
              <a:tr h="370840">
                <a:tc>
                  <a:txBody>
                    <a:bodyPr/>
                    <a:lstStyle/>
                    <a:p>
                      <a:r>
                        <a:rPr lang="en-US" sz="1000"/>
                        <a:t>NDR Doku</a:t>
                      </a:r>
                    </a:p>
                  </a:txBody>
                  <a:tcPr/>
                </a:tc>
                <a:tc>
                  <a:txBody>
                    <a:bodyPr/>
                    <a:lstStyle/>
                    <a:p>
                      <a:r>
                        <a:rPr lang="en-US" sz="1000"/>
                        <a:t>17387</a:t>
                      </a:r>
                    </a:p>
                  </a:txBody>
                  <a:tcPr/>
                </a:tc>
                <a:tc>
                  <a:txBody>
                    <a:bodyPr/>
                    <a:lstStyle/>
                    <a:p>
                      <a:r>
                        <a:rPr lang="en-US" sz="1000"/>
                        <a:t>2164</a:t>
                      </a:r>
                    </a:p>
                  </a:txBody>
                  <a:tcPr/>
                </a:tc>
                <a:tc>
                  <a:txBody>
                    <a:bodyPr/>
                    <a:lstStyle/>
                    <a:p>
                      <a:r>
                        <a:rPr lang="en-US" sz="1000"/>
                        <a:t>310</a:t>
                      </a:r>
                    </a:p>
                  </a:txBody>
                  <a:tcPr/>
                </a:tc>
                <a:tc>
                  <a:txBody>
                    <a:bodyPr/>
                    <a:lstStyle/>
                    <a:p>
                      <a:r>
                        <a:rPr lang="en-US" sz="1000"/>
                        <a:t>7493</a:t>
                      </a:r>
                    </a:p>
                  </a:txBody>
                  <a:tcPr/>
                </a:tc>
                <a:tc>
                  <a:txBody>
                    <a:bodyPr/>
                    <a:lstStyle/>
                    <a:p>
                      <a:r>
                        <a:rPr lang="en-US" sz="1000"/>
                        <a:t>1732</a:t>
                      </a:r>
                    </a:p>
                  </a:txBody>
                  <a:tcPr/>
                </a:tc>
                <a:tc>
                  <a:txBody>
                    <a:bodyPr/>
                    <a:lstStyle/>
                    <a:p>
                      <a:r>
                        <a:rPr lang="en-US" sz="1000"/>
                        <a:t>2199</a:t>
                      </a:r>
                    </a:p>
                  </a:txBody>
                  <a:tcPr/>
                </a:tc>
                <a:tc>
                  <a:txBody>
                    <a:bodyPr/>
                    <a:lstStyle/>
                    <a:p>
                      <a:r>
                        <a:rPr lang="en-US" sz="1000"/>
                        <a:t>0</a:t>
                      </a:r>
                    </a:p>
                  </a:txBody>
                  <a:tcPr/>
                </a:tc>
                <a:tc>
                  <a:txBody>
                    <a:bodyPr/>
                    <a:lstStyle/>
                    <a:p>
                      <a:r>
                        <a:rPr lang="en-US" sz="1000"/>
                        <a:t>0.2260%</a:t>
                      </a:r>
                    </a:p>
                  </a:txBody>
                  <a:tcPr/>
                </a:tc>
                <a:tc>
                  <a:txBody>
                    <a:bodyPr/>
                    <a:lstStyle/>
                    <a:p>
                      <a:r>
                        <a:rPr lang="en-US" sz="1000"/>
                        <a:t>0.0%</a:t>
                      </a:r>
                    </a:p>
                  </a:txBody>
                  <a:tcPr/>
                </a:tc>
                <a:extLst>
                  <a:ext uri="{0D108BD9-81ED-4DB2-BD59-A6C34878D82A}">
                    <a16:rowId xmlns:a16="http://schemas.microsoft.com/office/drawing/2014/main" val="368299512"/>
                  </a:ext>
                </a:extLst>
              </a:tr>
            </a:tbl>
          </a:graphicData>
        </a:graphic>
      </p:graphicFrame>
      <p:sp>
        <p:nvSpPr>
          <p:cNvPr id="4" name="Text Placeholder 3">
            <a:extLst>
              <a:ext uri="{FF2B5EF4-FFF2-40B4-BE49-F238E27FC236}">
                <a16:creationId xmlns:a16="http://schemas.microsoft.com/office/drawing/2014/main" id="{2FA84051-C84F-470B-B566-6D9C86FB859F}"/>
              </a:ext>
            </a:extLst>
          </p:cNvPr>
          <p:cNvSpPr>
            <a:spLocks noGrp="1"/>
          </p:cNvSpPr>
          <p:nvPr>
            <p:ph type="body" sz="quarter" idx="14"/>
          </p:nvPr>
        </p:nvSpPr>
        <p:spPr/>
        <p:txBody>
          <a:bodyPr/>
          <a:lstStyle/>
          <a:p>
            <a:r>
              <a:rPr lang="en-US"/>
              <a:t>01.08.2017 - 24.01.2018</a:t>
            </a:r>
          </a:p>
        </p:txBody>
      </p:sp>
    </p:spTree>
    <p:extLst>
      <p:ext uri="{BB962C8B-B14F-4D97-AF65-F5344CB8AC3E}">
        <p14:creationId xmlns:p14="http://schemas.microsoft.com/office/powerpoint/2010/main" val="3818293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1486</Words>
  <Application>Microsoft Office PowerPoint</Application>
  <PresentationFormat>On-screen Show (4:3)</PresentationFormat>
  <Paragraphs>741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 - 1 of 2</vt:lpstr>
      <vt:lpstr>Eigene Posts - Links - Export - 2 of 2</vt:lpstr>
      <vt:lpstr>Facebook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vt:lpstr>
      <vt:lpstr>Eigene Posts - I-Rate Aktive Nutzer-Flop - Export</vt:lpstr>
      <vt:lpstr>Eigene Post - Summe Interaktionen - 1 of 2</vt:lpstr>
      <vt:lpstr>Eigene Post - Summe Interaktionen - 2 of 2</vt:lpstr>
      <vt:lpstr>FB - Videos - Crossposts - Export</vt:lpstr>
      <vt:lpstr>Facebook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2018-01-25T15:37:01Z</dcterms:created>
  <dcterms:modified xsi:type="dcterms:W3CDTF">2018-01-25T15:37:52Z</dcterms:modified>
</cp:coreProperties>
</file>