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8" r:id="rId20"/>
    <p:sldId id="279" r:id="rId21"/>
    <p:sldId id="280" r:id="rId22"/>
    <p:sldId id="282" r:id="rId23"/>
    <p:sldId id="283" r:id="rId24"/>
    <p:sldId id="284" r:id="rId25"/>
    <p:sldId id="286" r:id="rId26"/>
    <p:sldId id="287" r:id="rId27"/>
    <p:sldId id="288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23.12.2017</c:v>
                </c:pt>
                <c:pt idx="1">
                  <c:v>24.12.2017</c:v>
                </c:pt>
                <c:pt idx="2">
                  <c:v>25.12.2017</c:v>
                </c:pt>
                <c:pt idx="3">
                  <c:v>26.12.2017</c:v>
                </c:pt>
                <c:pt idx="4">
                  <c:v>27.12.2017</c:v>
                </c:pt>
                <c:pt idx="5">
                  <c:v>28.12.2017</c:v>
                </c:pt>
                <c:pt idx="6">
                  <c:v>29.12.2017</c:v>
                </c:pt>
                <c:pt idx="7">
                  <c:v>30.12.2017</c:v>
                </c:pt>
                <c:pt idx="8">
                  <c:v>31.12.2017</c:v>
                </c:pt>
                <c:pt idx="9">
                  <c:v>01.01.2018</c:v>
                </c:pt>
                <c:pt idx="10">
                  <c:v>02.01.2018</c:v>
                </c:pt>
                <c:pt idx="11">
                  <c:v>03.01.2018</c:v>
                </c:pt>
                <c:pt idx="12">
                  <c:v>04.01.2018</c:v>
                </c:pt>
                <c:pt idx="13">
                  <c:v>05.01.2018</c:v>
                </c:pt>
                <c:pt idx="14">
                  <c:v>06.01.2018</c:v>
                </c:pt>
                <c:pt idx="15">
                  <c:v>07.01.2018</c:v>
                </c:pt>
                <c:pt idx="16">
                  <c:v>08.01.2018</c:v>
                </c:pt>
                <c:pt idx="17">
                  <c:v>09.01.2018</c:v>
                </c:pt>
                <c:pt idx="18">
                  <c:v>10.01.2018</c:v>
                </c:pt>
                <c:pt idx="19">
                  <c:v>11.01.2018</c:v>
                </c:pt>
                <c:pt idx="20">
                  <c:v>12.01.2018</c:v>
                </c:pt>
                <c:pt idx="21">
                  <c:v>13.01.2018</c:v>
                </c:pt>
                <c:pt idx="22">
                  <c:v>14.01.2018</c:v>
                </c:pt>
                <c:pt idx="23">
                  <c:v>15.01.2018</c:v>
                </c:pt>
                <c:pt idx="24">
                  <c:v>16.01.2018</c:v>
                </c:pt>
                <c:pt idx="25">
                  <c:v>17.01.2018</c:v>
                </c:pt>
                <c:pt idx="26">
                  <c:v>18.01.2018</c:v>
                </c:pt>
                <c:pt idx="27">
                  <c:v>19.01.2018</c:v>
                </c:pt>
                <c:pt idx="28">
                  <c:v>20.01.2018</c:v>
                </c:pt>
                <c:pt idx="29">
                  <c:v>21.01.2018</c:v>
                </c:pt>
                <c:pt idx="30">
                  <c:v>22.01.2018</c:v>
                </c:pt>
                <c:pt idx="31">
                  <c:v>23.01.2018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27543</c:v>
                </c:pt>
                <c:pt idx="1">
                  <c:v>27550</c:v>
                </c:pt>
                <c:pt idx="2">
                  <c:v>27539</c:v>
                </c:pt>
                <c:pt idx="3">
                  <c:v>27540</c:v>
                </c:pt>
                <c:pt idx="4">
                  <c:v>27539</c:v>
                </c:pt>
                <c:pt idx="5">
                  <c:v>27542</c:v>
                </c:pt>
                <c:pt idx="6">
                  <c:v>27551</c:v>
                </c:pt>
                <c:pt idx="7">
                  <c:v>27555</c:v>
                </c:pt>
                <c:pt idx="8">
                  <c:v>27555</c:v>
                </c:pt>
                <c:pt idx="9">
                  <c:v>27597</c:v>
                </c:pt>
                <c:pt idx="10">
                  <c:v>27755</c:v>
                </c:pt>
                <c:pt idx="11">
                  <c:v>27762</c:v>
                </c:pt>
                <c:pt idx="12">
                  <c:v>27766</c:v>
                </c:pt>
                <c:pt idx="13">
                  <c:v>27808</c:v>
                </c:pt>
                <c:pt idx="14">
                  <c:v>27816</c:v>
                </c:pt>
                <c:pt idx="15">
                  <c:v>27820</c:v>
                </c:pt>
                <c:pt idx="16">
                  <c:v>27829</c:v>
                </c:pt>
                <c:pt idx="17">
                  <c:v>27840</c:v>
                </c:pt>
                <c:pt idx="18">
                  <c:v>27859</c:v>
                </c:pt>
                <c:pt idx="19">
                  <c:v>27867</c:v>
                </c:pt>
                <c:pt idx="20">
                  <c:v>27871</c:v>
                </c:pt>
                <c:pt idx="21">
                  <c:v>27881</c:v>
                </c:pt>
                <c:pt idx="22">
                  <c:v>27889</c:v>
                </c:pt>
                <c:pt idx="23">
                  <c:v>27893</c:v>
                </c:pt>
                <c:pt idx="24">
                  <c:v>27898</c:v>
                </c:pt>
                <c:pt idx="25">
                  <c:v>27898</c:v>
                </c:pt>
                <c:pt idx="26">
                  <c:v>27909</c:v>
                </c:pt>
                <c:pt idx="27">
                  <c:v>27921</c:v>
                </c:pt>
                <c:pt idx="28">
                  <c:v>27930</c:v>
                </c:pt>
                <c:pt idx="29">
                  <c:v>27948</c:v>
                </c:pt>
                <c:pt idx="30">
                  <c:v>27960</c:v>
                </c:pt>
                <c:pt idx="31">
                  <c:v>27972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37-4306-9CAD-C498D5AF9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431328"/>
        <c:axId val="290122008"/>
      </c:lineChart>
      <c:catAx>
        <c:axId val="20943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22008"/>
        <c:crosses val="autoZero"/>
        <c:auto val="1"/>
        <c:lblAlgn val="ctr"/>
        <c:lblOffset val="100"/>
        <c:noMultiLvlLbl val="0"/>
      </c:catAx>
      <c:valAx>
        <c:axId val="29012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43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23.12.2017</c:v>
                </c:pt>
                <c:pt idx="1">
                  <c:v>24.12.2017</c:v>
                </c:pt>
                <c:pt idx="2">
                  <c:v>25.12.2017</c:v>
                </c:pt>
                <c:pt idx="3">
                  <c:v>26.12.2017</c:v>
                </c:pt>
                <c:pt idx="4">
                  <c:v>27.12.2017</c:v>
                </c:pt>
                <c:pt idx="5">
                  <c:v>28.12.2017</c:v>
                </c:pt>
                <c:pt idx="6">
                  <c:v>29.12.2017</c:v>
                </c:pt>
                <c:pt idx="7">
                  <c:v>30.12.2017</c:v>
                </c:pt>
                <c:pt idx="8">
                  <c:v>31.12.2017</c:v>
                </c:pt>
                <c:pt idx="9">
                  <c:v>01.01.2018</c:v>
                </c:pt>
                <c:pt idx="10">
                  <c:v>02.01.2018</c:v>
                </c:pt>
                <c:pt idx="11">
                  <c:v>03.01.2018</c:v>
                </c:pt>
                <c:pt idx="12">
                  <c:v>04.01.2018</c:v>
                </c:pt>
                <c:pt idx="13">
                  <c:v>05.01.2018</c:v>
                </c:pt>
                <c:pt idx="14">
                  <c:v>06.01.2018</c:v>
                </c:pt>
                <c:pt idx="15">
                  <c:v>07.01.2018</c:v>
                </c:pt>
                <c:pt idx="16">
                  <c:v>08.01.2018</c:v>
                </c:pt>
                <c:pt idx="17">
                  <c:v>09.01.2018</c:v>
                </c:pt>
                <c:pt idx="18">
                  <c:v>10.01.2018</c:v>
                </c:pt>
                <c:pt idx="19">
                  <c:v>11.01.2018</c:v>
                </c:pt>
                <c:pt idx="20">
                  <c:v>12.01.2018</c:v>
                </c:pt>
                <c:pt idx="21">
                  <c:v>13.01.2018</c:v>
                </c:pt>
                <c:pt idx="22">
                  <c:v>14.01.2018</c:v>
                </c:pt>
                <c:pt idx="23">
                  <c:v>15.01.2018</c:v>
                </c:pt>
                <c:pt idx="24">
                  <c:v>16.01.2018</c:v>
                </c:pt>
                <c:pt idx="25">
                  <c:v>17.01.2018</c:v>
                </c:pt>
                <c:pt idx="26">
                  <c:v>18.01.2018</c:v>
                </c:pt>
                <c:pt idx="27">
                  <c:v>19.01.2018</c:v>
                </c:pt>
                <c:pt idx="28">
                  <c:v>20.01.2018</c:v>
                </c:pt>
                <c:pt idx="29">
                  <c:v>21.01.2018</c:v>
                </c:pt>
                <c:pt idx="30">
                  <c:v>22.01.2018</c:v>
                </c:pt>
                <c:pt idx="31">
                  <c:v>23.01.2018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36848</c:v>
                </c:pt>
                <c:pt idx="1">
                  <c:v>49331</c:v>
                </c:pt>
                <c:pt idx="2">
                  <c:v>33389</c:v>
                </c:pt>
                <c:pt idx="3">
                  <c:v>14479</c:v>
                </c:pt>
                <c:pt idx="4">
                  <c:v>10862</c:v>
                </c:pt>
                <c:pt idx="5">
                  <c:v>13634</c:v>
                </c:pt>
                <c:pt idx="6">
                  <c:v>22762</c:v>
                </c:pt>
                <c:pt idx="7">
                  <c:v>15758</c:v>
                </c:pt>
                <c:pt idx="8">
                  <c:v>10187</c:v>
                </c:pt>
                <c:pt idx="9">
                  <c:v>19084</c:v>
                </c:pt>
                <c:pt idx="10">
                  <c:v>23034</c:v>
                </c:pt>
                <c:pt idx="11">
                  <c:v>18144</c:v>
                </c:pt>
                <c:pt idx="12">
                  <c:v>9393</c:v>
                </c:pt>
                <c:pt idx="13">
                  <c:v>13411</c:v>
                </c:pt>
                <c:pt idx="14">
                  <c:v>8603</c:v>
                </c:pt>
                <c:pt idx="15">
                  <c:v>9157</c:v>
                </c:pt>
                <c:pt idx="16">
                  <c:v>9835</c:v>
                </c:pt>
                <c:pt idx="17">
                  <c:v>12721</c:v>
                </c:pt>
                <c:pt idx="18">
                  <c:v>26459</c:v>
                </c:pt>
                <c:pt idx="19">
                  <c:v>16435</c:v>
                </c:pt>
                <c:pt idx="20">
                  <c:v>15271</c:v>
                </c:pt>
                <c:pt idx="21">
                  <c:v>12730</c:v>
                </c:pt>
                <c:pt idx="22">
                  <c:v>12706</c:v>
                </c:pt>
                <c:pt idx="23">
                  <c:v>21998</c:v>
                </c:pt>
                <c:pt idx="24">
                  <c:v>17723</c:v>
                </c:pt>
                <c:pt idx="25">
                  <c:v>12487</c:v>
                </c:pt>
                <c:pt idx="26">
                  <c:v>13500</c:v>
                </c:pt>
                <c:pt idx="27">
                  <c:v>12063</c:v>
                </c:pt>
                <c:pt idx="28">
                  <c:v>13939</c:v>
                </c:pt>
                <c:pt idx="29">
                  <c:v>12277</c:v>
                </c:pt>
                <c:pt idx="30">
                  <c:v>12503</c:v>
                </c:pt>
                <c:pt idx="31">
                  <c:v>20453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04-4A96-BA6C-5EE1049C3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121680"/>
        <c:axId val="290119056"/>
      </c:lineChart>
      <c:catAx>
        <c:axId val="29012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19056"/>
        <c:crosses val="autoZero"/>
        <c:auto val="1"/>
        <c:lblAlgn val="ctr"/>
        <c:lblOffset val="100"/>
        <c:noMultiLvlLbl val="0"/>
      </c:catAx>
      <c:valAx>
        <c:axId val="29011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2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23.12.2017</c:v>
                </c:pt>
                <c:pt idx="1">
                  <c:v>24.12.2017</c:v>
                </c:pt>
                <c:pt idx="2">
                  <c:v>25.12.2017</c:v>
                </c:pt>
                <c:pt idx="3">
                  <c:v>26.12.2017</c:v>
                </c:pt>
                <c:pt idx="4">
                  <c:v>27.12.2017</c:v>
                </c:pt>
                <c:pt idx="5">
                  <c:v>28.12.2017</c:v>
                </c:pt>
                <c:pt idx="6">
                  <c:v>29.12.2017</c:v>
                </c:pt>
                <c:pt idx="7">
                  <c:v>30.12.2017</c:v>
                </c:pt>
                <c:pt idx="8">
                  <c:v>31.12.2017</c:v>
                </c:pt>
                <c:pt idx="9">
                  <c:v>01.01.2018</c:v>
                </c:pt>
                <c:pt idx="10">
                  <c:v>02.01.2018</c:v>
                </c:pt>
                <c:pt idx="11">
                  <c:v>03.01.2018</c:v>
                </c:pt>
                <c:pt idx="12">
                  <c:v>04.01.2018</c:v>
                </c:pt>
                <c:pt idx="13">
                  <c:v>05.01.2018</c:v>
                </c:pt>
                <c:pt idx="14">
                  <c:v>06.01.2018</c:v>
                </c:pt>
                <c:pt idx="15">
                  <c:v>07.01.2018</c:v>
                </c:pt>
                <c:pt idx="16">
                  <c:v>08.01.2018</c:v>
                </c:pt>
                <c:pt idx="17">
                  <c:v>09.01.2018</c:v>
                </c:pt>
                <c:pt idx="18">
                  <c:v>10.01.2018</c:v>
                </c:pt>
                <c:pt idx="19">
                  <c:v>11.01.2018</c:v>
                </c:pt>
                <c:pt idx="20">
                  <c:v>12.01.2018</c:v>
                </c:pt>
                <c:pt idx="21">
                  <c:v>13.01.2018</c:v>
                </c:pt>
                <c:pt idx="22">
                  <c:v>14.01.2018</c:v>
                </c:pt>
                <c:pt idx="23">
                  <c:v>15.01.2018</c:v>
                </c:pt>
                <c:pt idx="24">
                  <c:v>16.01.2018</c:v>
                </c:pt>
                <c:pt idx="25">
                  <c:v>17.01.2018</c:v>
                </c:pt>
                <c:pt idx="26">
                  <c:v>18.01.2018</c:v>
                </c:pt>
                <c:pt idx="27">
                  <c:v>19.01.2018</c:v>
                </c:pt>
                <c:pt idx="28">
                  <c:v>20.01.2018</c:v>
                </c:pt>
                <c:pt idx="29">
                  <c:v>21.01.2018</c:v>
                </c:pt>
                <c:pt idx="30">
                  <c:v>22.01.2018</c:v>
                </c:pt>
                <c:pt idx="31">
                  <c:v>23.01.2018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1216</c:v>
                </c:pt>
                <c:pt idx="1">
                  <c:v>2132</c:v>
                </c:pt>
                <c:pt idx="2">
                  <c:v>634</c:v>
                </c:pt>
                <c:pt idx="3">
                  <c:v>381</c:v>
                </c:pt>
                <c:pt idx="4">
                  <c:v>435</c:v>
                </c:pt>
                <c:pt idx="5">
                  <c:v>844</c:v>
                </c:pt>
                <c:pt idx="6">
                  <c:v>1728</c:v>
                </c:pt>
                <c:pt idx="7">
                  <c:v>1019</c:v>
                </c:pt>
                <c:pt idx="8">
                  <c:v>530</c:v>
                </c:pt>
                <c:pt idx="9">
                  <c:v>1464</c:v>
                </c:pt>
                <c:pt idx="10">
                  <c:v>2447</c:v>
                </c:pt>
                <c:pt idx="11">
                  <c:v>1550</c:v>
                </c:pt>
                <c:pt idx="12">
                  <c:v>766</c:v>
                </c:pt>
                <c:pt idx="13">
                  <c:v>1728</c:v>
                </c:pt>
                <c:pt idx="14">
                  <c:v>783</c:v>
                </c:pt>
                <c:pt idx="15">
                  <c:v>571</c:v>
                </c:pt>
                <c:pt idx="16">
                  <c:v>709</c:v>
                </c:pt>
                <c:pt idx="17">
                  <c:v>1420</c:v>
                </c:pt>
                <c:pt idx="18">
                  <c:v>1988</c:v>
                </c:pt>
                <c:pt idx="19">
                  <c:v>1370</c:v>
                </c:pt>
                <c:pt idx="20">
                  <c:v>1593</c:v>
                </c:pt>
                <c:pt idx="21">
                  <c:v>1010</c:v>
                </c:pt>
                <c:pt idx="22">
                  <c:v>1152</c:v>
                </c:pt>
                <c:pt idx="23">
                  <c:v>1768</c:v>
                </c:pt>
                <c:pt idx="24">
                  <c:v>1400</c:v>
                </c:pt>
                <c:pt idx="25">
                  <c:v>1311</c:v>
                </c:pt>
                <c:pt idx="26">
                  <c:v>1392</c:v>
                </c:pt>
                <c:pt idx="27">
                  <c:v>1362</c:v>
                </c:pt>
                <c:pt idx="28">
                  <c:v>1370</c:v>
                </c:pt>
                <c:pt idx="29">
                  <c:v>987</c:v>
                </c:pt>
                <c:pt idx="30">
                  <c:v>971</c:v>
                </c:pt>
                <c:pt idx="31">
                  <c:v>1119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08-4822-B05C-CCED70765E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693280"/>
        <c:axId val="290694592"/>
      </c:lineChart>
      <c:catAx>
        <c:axId val="29069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94592"/>
        <c:crosses val="autoZero"/>
        <c:auto val="1"/>
        <c:lblAlgn val="ctr"/>
        <c:lblOffset val="100"/>
        <c:noMultiLvlLbl val="0"/>
      </c:catAx>
      <c:valAx>
        <c:axId val="29069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9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23.12.2017</c:v>
                </c:pt>
                <c:pt idx="1">
                  <c:v>24.12.2017</c:v>
                </c:pt>
                <c:pt idx="2">
                  <c:v>25.12.2017</c:v>
                </c:pt>
                <c:pt idx="3">
                  <c:v>26.12.2017</c:v>
                </c:pt>
                <c:pt idx="4">
                  <c:v>27.12.2017</c:v>
                </c:pt>
                <c:pt idx="5">
                  <c:v>28.12.2017</c:v>
                </c:pt>
                <c:pt idx="6">
                  <c:v>29.12.2017</c:v>
                </c:pt>
                <c:pt idx="7">
                  <c:v>30.12.2017</c:v>
                </c:pt>
                <c:pt idx="8">
                  <c:v>31.12.2017</c:v>
                </c:pt>
                <c:pt idx="9">
                  <c:v>01.01.2018</c:v>
                </c:pt>
                <c:pt idx="10">
                  <c:v>02.01.2018</c:v>
                </c:pt>
                <c:pt idx="11">
                  <c:v>03.01.2018</c:v>
                </c:pt>
                <c:pt idx="12">
                  <c:v>04.01.2018</c:v>
                </c:pt>
                <c:pt idx="13">
                  <c:v>05.01.2018</c:v>
                </c:pt>
                <c:pt idx="14">
                  <c:v>06.01.2018</c:v>
                </c:pt>
                <c:pt idx="15">
                  <c:v>07.01.2018</c:v>
                </c:pt>
                <c:pt idx="16">
                  <c:v>08.01.2018</c:v>
                </c:pt>
                <c:pt idx="17">
                  <c:v>09.01.2018</c:v>
                </c:pt>
                <c:pt idx="18">
                  <c:v>10.01.2018</c:v>
                </c:pt>
                <c:pt idx="19">
                  <c:v>11.01.2018</c:v>
                </c:pt>
                <c:pt idx="20">
                  <c:v>12.01.2018</c:v>
                </c:pt>
                <c:pt idx="21">
                  <c:v>13.01.2018</c:v>
                </c:pt>
                <c:pt idx="22">
                  <c:v>14.01.2018</c:v>
                </c:pt>
                <c:pt idx="23">
                  <c:v>15.01.2018</c:v>
                </c:pt>
                <c:pt idx="24">
                  <c:v>16.01.2018</c:v>
                </c:pt>
                <c:pt idx="25">
                  <c:v>17.01.2018</c:v>
                </c:pt>
                <c:pt idx="26">
                  <c:v>18.01.2018</c:v>
                </c:pt>
                <c:pt idx="27">
                  <c:v>19.01.2018</c:v>
                </c:pt>
                <c:pt idx="28">
                  <c:v>20.01.2018</c:v>
                </c:pt>
                <c:pt idx="29">
                  <c:v>21.01.2018</c:v>
                </c:pt>
                <c:pt idx="30">
                  <c:v>22.01.2018</c:v>
                </c:pt>
                <c:pt idx="31">
                  <c:v>23.01.2018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2111</c:v>
                </c:pt>
                <c:pt idx="1">
                  <c:v>2151</c:v>
                </c:pt>
                <c:pt idx="2">
                  <c:v>1115</c:v>
                </c:pt>
                <c:pt idx="3">
                  <c:v>493</c:v>
                </c:pt>
                <c:pt idx="4">
                  <c:v>793</c:v>
                </c:pt>
                <c:pt idx="5">
                  <c:v>1412</c:v>
                </c:pt>
                <c:pt idx="6">
                  <c:v>3889</c:v>
                </c:pt>
                <c:pt idx="7">
                  <c:v>1656</c:v>
                </c:pt>
                <c:pt idx="8">
                  <c:v>633</c:v>
                </c:pt>
                <c:pt idx="9">
                  <c:v>474</c:v>
                </c:pt>
                <c:pt idx="10">
                  <c:v>2041</c:v>
                </c:pt>
                <c:pt idx="11">
                  <c:v>1743</c:v>
                </c:pt>
                <c:pt idx="12">
                  <c:v>1804</c:v>
                </c:pt>
                <c:pt idx="13">
                  <c:v>4900</c:v>
                </c:pt>
                <c:pt idx="14">
                  <c:v>1756</c:v>
                </c:pt>
                <c:pt idx="15">
                  <c:v>1381</c:v>
                </c:pt>
                <c:pt idx="16">
                  <c:v>2501</c:v>
                </c:pt>
                <c:pt idx="17">
                  <c:v>5111</c:v>
                </c:pt>
                <c:pt idx="18">
                  <c:v>2019</c:v>
                </c:pt>
                <c:pt idx="19">
                  <c:v>5051</c:v>
                </c:pt>
                <c:pt idx="20">
                  <c:v>5295</c:v>
                </c:pt>
                <c:pt idx="21">
                  <c:v>1925</c:v>
                </c:pt>
                <c:pt idx="22">
                  <c:v>3275</c:v>
                </c:pt>
                <c:pt idx="23">
                  <c:v>3441</c:v>
                </c:pt>
                <c:pt idx="24">
                  <c:v>4671</c:v>
                </c:pt>
                <c:pt idx="25">
                  <c:v>3212</c:v>
                </c:pt>
                <c:pt idx="26">
                  <c:v>3596</c:v>
                </c:pt>
                <c:pt idx="27">
                  <c:v>3168</c:v>
                </c:pt>
                <c:pt idx="28">
                  <c:v>1950</c:v>
                </c:pt>
                <c:pt idx="29">
                  <c:v>1253</c:v>
                </c:pt>
                <c:pt idx="30">
                  <c:v>2399</c:v>
                </c:pt>
                <c:pt idx="31">
                  <c:v>3502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4B-4E3C-B911-5BB7C8E11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11920"/>
        <c:axId val="292313888"/>
      </c:lineChart>
      <c:catAx>
        <c:axId val="29231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13888"/>
        <c:crosses val="autoZero"/>
        <c:auto val="1"/>
        <c:lblAlgn val="ctr"/>
        <c:lblOffset val="100"/>
        <c:noMultiLvlLbl val="0"/>
      </c:catAx>
      <c:valAx>
        <c:axId val="29231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1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DAS! im 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C1-47CE-9332-A670ACD2B5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DAS! im 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C1-47CE-9332-A670ACD2B5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DAS! im 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C1-47CE-9332-A670ACD2B5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DAS! im NDR 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C1-47CE-9332-A670ACD2B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580992"/>
        <c:axId val="290581648"/>
      </c:barChart>
      <c:catAx>
        <c:axId val="29058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81648"/>
        <c:crosses val="autoZero"/>
        <c:auto val="1"/>
        <c:lblAlgn val="ctr"/>
        <c:lblOffset val="100"/>
        <c:noMultiLvlLbl val="0"/>
      </c:catAx>
      <c:valAx>
        <c:axId val="29058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8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A91C7-7888-407B-AA2F-FF6CD16E91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C28FAB-6A56-4E1F-8F1D-AE4FDBE73A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063049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FCFB9-74EA-4D68-8496-EB97E31F9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A21CC7-105C-42E9-A183-D947F2EE95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32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880063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538190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014804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785789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8353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3116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444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2308F-1D88-4ADD-BEFA-0A857B252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688239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2AE62-2757-4243-B7BF-B5A209BD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FF49E5-DE1F-4287-9D85-AEFE46054E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0769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9A21E-DFD5-4DBE-B24E-F0236F4E9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8393C-1205-4693-8696-134CE9651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412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1A9B6-9F2B-4B81-82EC-011598462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C0C85F-459D-48A1-9DDE-E448DEFE93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2361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FE136-70F8-42FE-B71F-A23429A8D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6F9A8-A29A-4E7C-BBA4-314A14DB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657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74A96-6F56-470F-8435-4E9AD8D7C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6E3765-E0D5-4517-A408-A41D0046E0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4606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EC2C2-8C1C-42FD-9501-B8B148B582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DE40-5F25-4C55-9916-A61652156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720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1E256-4950-493F-8E79-F576284AB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D443BC-076E-4E7D-AA40-83C1345EB0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4365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13C40-9ADF-4D27-A7DA-C4B343F0E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123C9-F71F-4C71-8653-0C54FA4D2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067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31D21-2BCD-447F-8E9D-4C94D597C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88CC9C-A34F-44DC-946F-39AC2A1C20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6744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608011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820323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37710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89781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23351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1212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165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859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099E2-AFFC-4258-B149-1C49F3532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1446111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C5767-667A-422F-AF5B-E96D35E61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5D02F4-CD6B-42AF-95FD-7BEDBD52F3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1560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B3838-272C-4E02-9864-1F6591BFD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FCE30-5055-46F6-B27E-567DEB382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99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658C4-D235-4C9D-83A0-F33C87D49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C83A82-132D-4BEA-8AD5-DA71A07AFB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2852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194349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6313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423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732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9435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646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6776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191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62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430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F617F-AFDD-4AF5-A2B9-7CA65F60B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1715631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92D03-ED14-4466-82B2-3A23F38C9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E39ACD-B2C3-41CE-9347-29AEFD13C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5660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74627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806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120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4068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548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823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722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862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99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- 2018-01-01 15:59:00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DAS! Gast am 2. Januar: Susanne Schmidt.
Susanne Schmidt hat es geschafft, ihr Gewicht von 132 auf 75 Kilo zu reduzieren und dauerhaft zu halten. Auf dem Roten Sofa stellt sie ihre Methode vor.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48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- 2018-01-11 12:48:39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Losgerissene Fischernetze sind eine der größten Gefahren für Mensch und Tier, die im Meer lauern. 🐟🐬 Zwei Hamburger holen so viele Netze wie möglich aus dem Wasser und verarbeiten sie zu Schmuck. 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423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- 2018-01-12 06:42:00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Armagnac "ertränkt" und als teure Delikatesse verkauft... Man kann sich Schöneres vorstellen, oder?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673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53DBF-287E-4AEE-B146-B1D107ECBD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3226626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BA232-120D-49E7-BADB-6DA8CA4A3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95D355-0456-463C-84AA-DFB4E24C4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74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10176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269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888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2918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7512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980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0682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4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131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- 2018-01-04 15:03:00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 Urlauber, liebe Bewohner der Ostsee-Küste: ⚠ Bitte teilen ⚠ Warnen Sie besonders Ihre Kinder vor der Gefahr!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32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- 2018-01-03 10:09:40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Gefühle auf Norddeutsch.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014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39504-AC73-4266-BB21-A291786F3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1800415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CC0F3-8FEE-42A6-9461-8EF933576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58803B-C7D9-4989-88FD-2E91A4ADCE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8202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25320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4041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928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772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9771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0154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44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970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171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- 2017-12-24 09:00:00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Dream-Team wünscht euch eine schöne und besinnliche Weihnachtszeit! 🎄 Am 27. Dezember sind wir zurück. Alles Gute!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0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- 2018-01-01 15:59:00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DAS! Gast am 2. Januar: Susanne Schmidt.
Susanne Schmidt hat es geschafft, ihr Gewicht von 132 auf 75 Kilo zu reduzieren und dauerhaft zu halten. Auf dem Roten Sofa stellt sie ihre Methode vor.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58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- 2018-01-13 18:40:00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DAS! Gäste am 14. Januar: Klubbb3.
Gemeinsam mit seinen Schlager-Freunden Christoff aus Belgien und Jan Smit aus Holland tourt Florian Silbereisen 2018 durch Deutschland - u.a. zu Inka aufs Rote Sofa.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151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DDC2D-254E-4113-BBCA-D09B49CFE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1868544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315C-96C5-4819-9ABE-7D2B846EB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341DD7-3FAB-45EE-9DCF-153B61C294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3543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92125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864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7188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0655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9907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6175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4158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812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23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- 2018-01-12 06:42:00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Armagnac "ertränkt" und als teure Delikatesse verkauft... Man kann sich Schöneres vorstellen, oder?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386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- 2018-01-17 17:51:14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Bettina mit Fönfrisur. Windstärke 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711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2EFBA-673C-43F8-BBB6-D16CD674F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1934089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3FE2C-97F2-4912-A412-BD99DB4C8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802605-54B2-4C75-8A95-0E46B51B1C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4756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57294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7406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2270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6364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867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62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0939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8742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9603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812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- 2018-01-15 14:33:04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Storm Trooper-Kostüm von Star Wars-Fan Benjamin Jansen ist sehr aufwendig - er hat es selbst zusammengesetzt. Mehr als ein Jahr hat der Elektromeister daran gefeilt.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20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- 2018-01-01 15:59:00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DAS! Gast am 2. Januar: Susanne Schmidt.
Susanne Schmidt hat es geschafft, ihr Gewicht von 132 auf 75 Kilo zu reduzieren und dauerhaft zu halten. Auf dem Roten Sofa stellt sie ihre Methode vor.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576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A9167-D606-4B12-BF3A-1D31012B5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2451264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A86CA-6FAF-4D87-97AA-5CD7F53C6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91CCF9-8A96-4F28-B092-F6712D6202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8514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54231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9605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086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2845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5325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664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9989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8140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7078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11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- 2017-12-31 14:30:11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Sonja Barthel lebt seit 100 Jahren vegetarisch und gründete auch eine vegetarische Wohngemeinschaft. Die engagierte Norddeutsche erzählt ihre Geschichte hier im Interview.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07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- 2018-01-18 09:24:41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Frage bleibt: Was ist aus der Pizza geworden?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28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- 2018-01-06 12:08:00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Jahr sind Stefan und Katrin Leichsenring aus Norderstedt mit ihren drei Kindern Julien, Marie und Mathilda um die Welt gereist.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162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03731-A12F-450B-8E6B-3834F34F2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3837717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1F98F-E949-43B5-A742-15A35521B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0CD006-7CB3-49A3-83C8-6C8025DC8D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9488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42043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8680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334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790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6925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989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258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11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- 2018-01-09 11:44:17</a:t>
                      </a:r>
                      <a:r>
                        <a:rPr lang="de-DE" sz="1000"/>
                        <a:t>
Angeblich ist Christa Steenvoordens Tochter Juliane vor 39 Jahren in der Badewanne ertrunken, doch den Leichnam bekommt sie nie zu sehen. Eine Exhumierung würde ihr Gewissheit verschaffen.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42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- 2017-12-29 12:48:17</a:t>
                      </a:r>
                      <a:r>
                        <a:rPr lang="de-DE" sz="1000"/>
                        <a:t>
Die wunderbare Sendung mit Puppenflüsterer Benjamin Tomkins, Bettina Tietjen und dem charmanten King Kong - der mit Hut gleich viel freundlicher aussieht.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24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- 2018-01-11 19:43:00</a:t>
                      </a:r>
                      <a:r>
                        <a:rPr lang="de-DE" sz="1000"/>
                        <a:t>
Eine Amaryllis in der Vase. Kann man machen. Besonders schön ist sie aber als Fensterdeko. Wie das geht? Ganz einfach! Ein Gartentipp zum Teilen.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9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- 2018-01-14 09:45:00</a:t>
                      </a:r>
                      <a:r>
                        <a:rPr lang="de-DE" sz="1000"/>
                        <a:t>
Mode auf dem Balkan: Man(n) trägt Jogginghose - und das nicht nur am Sonntag auf der Couch.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65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- 2018-01-16 12:26:00</a:t>
                      </a:r>
                      <a:r>
                        <a:rPr lang="de-DE" sz="1000"/>
                        <a:t>
"Die durchgesägte Jungfrau" - präsentiert von Hans Klok und Bettina Tietjen. 🔪🧙‍♂️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510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83348-6A07-4171-AF28-3A342C9713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1824292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F2F2-FD97-484D-8579-D83386467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56F132-1B4F-4A53-BD7A-FBEE3C3709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9519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3620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0069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663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7572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567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2611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344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28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- 2017-12-27 08:00:00</a:t>
                      </a:r>
                      <a:r>
                        <a:rPr lang="de-DE" sz="1000"/>
                        <a:t>
Am 28.12.17 um 23:40 Uhr beginnt Die lange Treckernacht: Mit Brunhilde und Sven durch die Nacht. Nicht nur Fred ist dabei, sondern auch Deutz-Willi, die Feuerwehrmänner aus Cuxhaven, und natürlich Marlies aus Varlheide. 🚜😎🚜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130.77%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407.69%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57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- 2017-12-29 20:00:00</a:t>
                      </a:r>
                      <a:r>
                        <a:rPr lang="de-DE" sz="1000"/>
                        <a:t>
Entspannung ist für Hausigel Azuki kein Fremdwort. 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23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- 2018-01-09 14:23:47</a:t>
                      </a:r>
                      <a:r>
                        <a:rPr lang="de-DE" sz="1000"/>
                        <a:t>
Vor 5 Jahren hat Mary Roos mit Bettina übers Älterwerden geplaudert und viel Ohr gezeigt. ;-) Heute hat sie Geburtstag: Happy Birthday, liebe Mary! 🎂🎉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809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- 2018-01-14 09:45:00</a:t>
                      </a:r>
                      <a:r>
                        <a:rPr lang="de-DE" sz="1000"/>
                        <a:t>
Mode auf dem Balkan: Man(n) trägt Jogginghose - und das nicht nur am Sonntag auf der Couch.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680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- 2018-01-04 07:47:00</a:t>
                      </a:r>
                      <a:r>
                        <a:rPr lang="de-DE" sz="1000"/>
                        <a:t>
Da hat sich am Mittwoch aber was zusammengebraut - schon 2017 gab es extrem viele Überschwemmungen. Und der Trend wird sich verstärken!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533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C56E9-71B3-4312-9956-A778ECB2E1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3070528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359F4-F7C0-4F62-B3EB-B492D7488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A49928-324D-46CA-A089-5F0D8E7822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8895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45799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637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1518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7291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2817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802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4434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06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- 2018-01-02 12:54:26</a:t>
                      </a:r>
                      <a:r>
                        <a:rPr lang="de-DE" sz="1000"/>
                        <a:t>
Seit 40 Jahren erklären die Kollegen von den tagesthemen täglich die Welt. Herzlichen Glückwunsch zum Jubiläum!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28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- 2018-01-02 10:17:20</a:t>
                      </a:r>
                      <a:r>
                        <a:rPr lang="de-DE" sz="1000"/>
                        <a:t>
Die Neujahrsgrüße aus der Elphi sind natürlich musikalisch - mit einem Walzer der Fensterputzer. 🎻🎼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561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- 2018-01-12 13:37:08</a:t>
                      </a:r>
                      <a:r>
                        <a:rPr lang="de-DE" sz="1000"/>
                        <a:t>
Er ist dann mal weg, unser Hinnerk Baumgarten. Einen schönen Urlaub wünschen wir! 🏖️🌞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203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- 2018-01-16 09:58:13</a:t>
                      </a:r>
                      <a:r>
                        <a:rPr lang="de-DE" sz="1000"/>
                        <a:t>
Mit der NDR Hamburg App zum MTV Unplugged-Konzert von A-ha. Einfach App herunterladen und beim Gewinnspiel mitmachen. Wir drücken die Daumen! 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01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- 2018-01-20 10:14:00</a:t>
                      </a:r>
                      <a:r>
                        <a:rPr lang="de-DE" sz="1000"/>
                        <a:t>
Am Wochenende sind wir doch alle ein bisschen balla balla.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928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DEFC6-E950-430B-A008-78CDCC5DD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2650977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FBA71-E3B6-44C2-8708-6129DFF59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433B65-002F-4435-8BDB-47402D299D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7591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55834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9541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559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0117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0635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6914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5290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167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283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57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- 2018-01-09 18:43:00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DAS! Gast am 10. Januar: 
Wolfram Grandezka ist zu Gast auf dem Sofa und spricht mit Inka über seine Rolle bei Rote Rosen und zeigt bestimmt, dass das "fies-sein" nur Rolle, sein Charme dafür ganz wirklich ist.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90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- 2018-01-01 15:59:00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DAS! Gast am 2. Januar: Susanne Schmidt.
Susanne Schmidt hat es geschafft, ihr Gewicht von 132 auf 75 Kilo zu reduzieren und dauerhaft zu halten. Auf dem Roten Sofa stellt sie ihre Methode vor.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407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E93ED-57DC-4162-8763-2859BAF4A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4097090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E083F-43E0-4345-9C9F-6D7E91C31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C1C0E9-A16F-49CF-B6B5-4EB3BD55E8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2050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4661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2676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083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0222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8878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6872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226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3225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215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47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- 2018-01-23 12:23:48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Rückwärts gehen, Fuß aufstellen oder "Rüsselspülen" - das kleine ABC der Elefantenschule. EIn Besuch im Zoo Osnabrück. 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01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- 2017-12-29 12:48:17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wunderbare Sendung mit Puppenflüsterer Benjamin Tomkins, Bettina Tietjen und dem charmanten King Kong - der mit Hut gleich viel freundlicher aussieht. ;-)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1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- 2018-01-09 11:44:17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Angeblich ist Christa Steenvoordens Tochter Juliane vor 39 Jahren in der Badewanne ertrunken, doch den Leichnam bekommt sie nie zu sehen. Eine Exhumierung würde ihr Gewissheit verschaffen.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403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2816B-EB7E-426F-94E4-3E356467A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2928776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8AFFB-6B35-494A-A59B-633212B20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E71601-7C41-4591-AC33-3549DE4349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9845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047998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1605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4585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8966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1396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7420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1052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3003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19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- 2018-01-01 15:59:00</a:t>
                      </a:r>
                      <a:r>
                        <a:rPr lang="de-DE" sz="1000"/>
                        <a:t>
DAS! Gast am 2. Januar: Susanne Schmidt.
Susanne Schmidt hat es geschafft, ihr Gewicht von 132 auf 75 Kilo zu reduzieren und dauerhaft zu halten. Auf dem Roten Sofa stellt sie ihre Methode vor.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73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- 2018-01-09 18:43:00</a:t>
                      </a:r>
                      <a:r>
                        <a:rPr lang="de-DE" sz="1000"/>
                        <a:t>
DAS! Gast am 10. Januar: 
Wolfram Grandezka ist zu Gast auf dem Sofa und spricht mit Inka über seine Rolle bei Rote Rosen und zeigt bestimmt, dass das "fies-sein" nur Rolle, sein Charme dafür ganz wirklich ist.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3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- 2017-12-29 12:48:17</a:t>
                      </a:r>
                      <a:r>
                        <a:rPr lang="de-DE" sz="1000"/>
                        <a:t>
Die wunderbare Sendung mit Puppenflüsterer Benjamin Tomkins, Bettina Tietjen und dem charmanten King Kong - der mit Hut gleich viel freundlicher aussieht.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86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- 2018-01-09 11:44:17</a:t>
                      </a:r>
                      <a:r>
                        <a:rPr lang="de-DE" sz="1000"/>
                        <a:t>
Angeblich ist Christa Steenvoordens Tochter Juliane vor 39 Jahren in der Badewanne ertrunken, doch den Leichnam bekommt sie nie zu sehen. Eine Exhumierung würde ihr Gewissheit verschaffen.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768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- 2018-01-05 09:27:57</a:t>
                      </a:r>
                      <a:r>
                        <a:rPr lang="de-DE" sz="1000"/>
                        <a:t>
Grüße aus dem Ski-Urlaub: Geburtstagskind Nr. 1 gratuliert Geburtstagskind Nr. 2. ⛷️🎉🏔️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829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6CF67-555C-438B-BA5A-33E4D6E959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729385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673CD-AAF0-4E15-A251-0CA2F4616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3108A9-8DE0-45EA-A190-6C3DDFC232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8795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02995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553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286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773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3429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7993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7696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2931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7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- 2017-12-27 08:00:00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 28.12.17 um 23:40 Uhr beginnt Die lange Treckernacht: Mit Brunhilde und Sven durch die Nacht. Nicht nur Fred ist dabei, sondern auch Deutz-Willi, die Feuerwehrmänner aus Cuxhaven, und natürlich Marlies aus Varlheide. 🚜😎🚜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04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- 2018-01-05 09:27:57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Grüße aus dem Ski-Urlaub: Geburtstagskind Nr. 1 gratuliert Geburtstagskind Nr. 2. ⛷️🎉🏔️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107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- 2018-01-01 15:59:00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DAS! Gast am 2. Januar: Susanne Schmidt.
Susanne Schmidt hat es geschafft, ihr Gewicht von 132 auf 75 Kilo zu reduzieren und dauerhaft zu halten. Auf dem Roten Sofa stellt sie ihre Methode vor.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283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F1719-AF8C-468B-801C-E620439F25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2948499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A064-1ACC-43EF-A771-0B6CE79A6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4BA63E-E38C-490C-B78D-93948C1812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9588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96029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7169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4189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1061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7592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8799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5964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9222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21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- 2018-01-05 10:30:00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Geburtstagsgruß von Steinbock zu Steinbock. 🥂🐏🎈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806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- 2018-01-12 13:37:08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 ist dann mal weg, unser Hinnerk Baumgarten. Einen schönen Urlaub wünschen wir! 🏖️🌞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776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51255-4A4D-42D5-A21C-E31F9A4FF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1375494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D879-9247-42CF-A694-391E85558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FF69E-C470-446A-B6B4-63C13E97A9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6486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33376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9957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0440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630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937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2423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1495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729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92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- 2018-01-23 13:29:43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60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- 2018-01-12 17:25:00</a:t>
                      </a:r>
                      <a:r>
                        <a:rPr lang="de-DE" sz="1000"/>
                        <a:t>
Er fliegt und fliegt und fliegt: Jarno Cordia ist 6 Stunden und 30 Minuten im Dauerflug gewesen. Wahnsinn!
Hoffentlich wird das Wochenende nicht wie im Flug vergehen. 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22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- 2018-01-10 20:00:00</a:t>
                      </a:r>
                      <a:r>
                        <a:rPr lang="de-DE" sz="1000"/>
                        <a:t>
Was es nicht alles gibt...selbstfahrende Trollys, Telefonieren ohne Telefon...ein kurzer Blick auf die Elektronikmesse in Las Vegas.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88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- 2017-12-27 10:44:46</a:t>
                      </a:r>
                      <a:r>
                        <a:rPr lang="de-DE" sz="1000"/>
                        <a:t>
Klar, die Eröffnung der Elbphilharmonie Hamburg war 2017 ein Highlight - aber es gab noch mehr. Der  Jahresrückblick für Januar bis März: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17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- 2018-01-20 19:54:00</a:t>
                      </a:r>
                      <a:r>
                        <a:rPr lang="de-DE" sz="1000"/>
                        <a:t>
Den Hunden wäre es vermutlich lieber, wenn der Priester mit einem saftigen Knochen wedeln würde.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113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5E906-9BD3-427A-93FF-D5F7362F5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2037911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6D95C-5F92-4F68-AA19-75B240F8D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0F02A4-9F15-44B0-9B8D-DD1BA4BEC8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3057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94666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713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925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7604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5362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7053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310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407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782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- 2017-12-24 09:00:00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Dream-Team wünscht euch eine schöne und besinnliche Weihnachtszeit! 🎄 Am 27. Dezember sind wir zurück. Alles Gute!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99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- 2018-01-01 15:59:00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DAS! Gast am 2. Januar: Susanne Schmidt.
Susanne Schmidt hat es geschafft, ihr Gewicht von 132 auf 75 Kilo zu reduzieren und dauerhaft zu halten. Auf dem Roten Sofa stellt sie ihre Methode vor.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20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- 2018-01-09 18:43:00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DAS! Gast am 10. Januar: 
Wolfram Grandezka ist zu Gast auf dem Sofa und spricht mit Inka über seine Rolle bei Rote Rosen und zeigt bestimmt, dass das "fies-sein" nur Rolle, sein Charme dafür ganz wirklich ist.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26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0D73F-5F2B-4578-BEAA-FD7F63658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9697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C0DC7-C015-46A1-BB2A-3FB8F1A0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05448E-2460-429E-A346-83689EF87D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8747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37695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5961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954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3096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958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7110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193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0757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23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- 2018-01-03 10:09:40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Gefühle auf Norddeutsch.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69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- 2018-01-20 17:38:38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Alle schon in Startposition, gleich geidatlos mit Santiano. Zack Ahoi!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877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09759-4534-4811-8389-42D80DDEE0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11441260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17032-934B-42AD-80C2-32D096313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AA66B-5A2C-4EC6-910A-77F12568D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1377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319577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9139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0422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4698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078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8848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8387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8400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4969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4974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46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2581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3863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8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16.01.2018 12:26:00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40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09.01.2018 11:44:47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65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29.12.2017 12:45:15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11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11.01.2018 19:43:00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69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14.01.2018 09:45:00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876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BC5C7-F5E5-4CF7-A0D6-00930E5D4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23.12.2017 - 23.01.2018</a:t>
            </a:r>
          </a:p>
        </p:txBody>
      </p:sp>
    </p:spTree>
    <p:extLst>
      <p:ext uri="{BB962C8B-B14F-4D97-AF65-F5344CB8AC3E}">
        <p14:creationId xmlns:p14="http://schemas.microsoft.com/office/powerpoint/2010/main" val="3569394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1728</Words>
  <Application>Microsoft Office PowerPoint</Application>
  <PresentationFormat>On-screen Show (4:3)</PresentationFormat>
  <Paragraphs>749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 - 1 of 2</vt:lpstr>
      <vt:lpstr>Eigene Posts - Shares - Export - 2 of 2</vt:lpstr>
      <vt:lpstr>Eigene Posts - Kommentare - Export - 1 of 2</vt:lpstr>
      <vt:lpstr>Eigene Posts - Kommentare - Export - 2 of 2</vt:lpstr>
      <vt:lpstr>Eigene Posts - Links - Export - 1 of 2</vt:lpstr>
      <vt:lpstr>Eigene Posts - Links - Export - 2 of 2</vt:lpstr>
      <vt:lpstr>Facebook - Videostarts - Export</vt:lpstr>
      <vt:lpstr>Eigene Posts - Videostartrate - Export</vt:lpstr>
      <vt:lpstr>Eigene Posts - Videostartrate - Flop - Export</vt:lpstr>
      <vt:lpstr>Eigene Posts - Potenzielle Reichweite - Export - 1 of 2</vt:lpstr>
      <vt:lpstr>Eigene Posts - Potenzielle Reichweite - Export - 2 of 2</vt:lpstr>
      <vt:lpstr>Eigene Posts - Aktive Nutzer - Export</vt:lpstr>
      <vt:lpstr>Eigene Posts - I-Rate Aktive Nutzer - Export - 1 of 2</vt:lpstr>
      <vt:lpstr>Eigene Posts - I-Rate Aktive Nutzer - Export - 2 of 2</vt:lpstr>
      <vt:lpstr>Eigene Posts - I-Rate Aktive Nutzer-Flop - Export</vt:lpstr>
      <vt:lpstr>Eigene Post - Summe Interaktionen - 1 of 2</vt:lpstr>
      <vt:lpstr>Eigene Post - Summe Interaktionen - 2 of 2</vt:lpstr>
      <vt:lpstr>FB -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2018-01-24T11:53:56Z</dcterms:created>
  <dcterms:modified xsi:type="dcterms:W3CDTF">2018-01-24T11:54:45Z</dcterms:modified>
</cp:coreProperties>
</file>