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2" r:id="rId16"/>
    <p:sldId id="273" r:id="rId17"/>
    <p:sldId id="274" r:id="rId18"/>
    <p:sldId id="276" r:id="rId19"/>
    <p:sldId id="277" r:id="rId20"/>
    <p:sldId id="278" r:id="rId21"/>
    <p:sldId id="280" r:id="rId22"/>
    <p:sldId id="281" r:id="rId23"/>
    <p:sldId id="282" r:id="rId24"/>
    <p:sldId id="283" r:id="rId25"/>
    <p:sldId id="284"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26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DAS! im NDR Fernsehen</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19075</c:v>
                </c:pt>
                <c:pt idx="1">
                  <c:v>19085</c:v>
                </c:pt>
                <c:pt idx="2">
                  <c:v>19093</c:v>
                </c:pt>
                <c:pt idx="3">
                  <c:v>19150</c:v>
                </c:pt>
                <c:pt idx="4">
                  <c:v>19173</c:v>
                </c:pt>
                <c:pt idx="5">
                  <c:v>19206</c:v>
                </c:pt>
                <c:pt idx="6">
                  <c:v>19259</c:v>
                </c:pt>
                <c:pt idx="7">
                  <c:v>19318</c:v>
                </c:pt>
                <c:pt idx="8">
                  <c:v>19370</c:v>
                </c:pt>
                <c:pt idx="9">
                  <c:v>19390</c:v>
                </c:pt>
                <c:pt idx="10">
                  <c:v>19422</c:v>
                </c:pt>
                <c:pt idx="11">
                  <c:v>19479</c:v>
                </c:pt>
                <c:pt idx="12">
                  <c:v>19672</c:v>
                </c:pt>
                <c:pt idx="13">
                  <c:v>19713</c:v>
                </c:pt>
                <c:pt idx="14">
                  <c:v>19749</c:v>
                </c:pt>
                <c:pt idx="15">
                  <c:v>19773</c:v>
                </c:pt>
                <c:pt idx="16">
                  <c:v>19800</c:v>
                </c:pt>
                <c:pt idx="17">
                  <c:v>19820</c:v>
                </c:pt>
                <c:pt idx="18">
                  <c:v>19840</c:v>
                </c:pt>
                <c:pt idx="19">
                  <c:v>19856</c:v>
                </c:pt>
                <c:pt idx="20">
                  <c:v>19896</c:v>
                </c:pt>
                <c:pt idx="21">
                  <c:v>19930</c:v>
                </c:pt>
                <c:pt idx="22">
                  <c:v>19938</c:v>
                </c:pt>
                <c:pt idx="23">
                  <c:v>19973</c:v>
                </c:pt>
                <c:pt idx="24">
                  <c:v>20010</c:v>
                </c:pt>
                <c:pt idx="25">
                  <c:v>20039</c:v>
                </c:pt>
                <c:pt idx="26">
                  <c:v>20064</c:v>
                </c:pt>
                <c:pt idx="27">
                  <c:v>20081</c:v>
                </c:pt>
                <c:pt idx="28">
                  <c:v>20140</c:v>
                </c:pt>
                <c:pt idx="29">
                  <c:v>20165</c:v>
                </c:pt>
                <c:pt idx="30">
                  <c:v>20192</c:v>
                </c:pt>
                <c:pt idx="31">
                  <c:v>20232</c:v>
                </c:pt>
                <c:pt idx="32">
                  <c:v>20268</c:v>
                </c:pt>
                <c:pt idx="33">
                  <c:v>20315</c:v>
                </c:pt>
                <c:pt idx="34">
                  <c:v>20357</c:v>
                </c:pt>
                <c:pt idx="35">
                  <c:v>20396</c:v>
                </c:pt>
                <c:pt idx="36">
                  <c:v>20439</c:v>
                </c:pt>
                <c:pt idx="37">
                  <c:v>20457</c:v>
                </c:pt>
                <c:pt idx="38">
                  <c:v>20482</c:v>
                </c:pt>
                <c:pt idx="39">
                  <c:v>20511</c:v>
                </c:pt>
                <c:pt idx="40">
                  <c:v>20558</c:v>
                </c:pt>
                <c:pt idx="41">
                  <c:v>20614</c:v>
                </c:pt>
                <c:pt idx="42">
                  <c:v>20661</c:v>
                </c:pt>
                <c:pt idx="43">
                  <c:v>20694</c:v>
                </c:pt>
                <c:pt idx="44">
                  <c:v>20718</c:v>
                </c:pt>
                <c:pt idx="45">
                  <c:v>20738</c:v>
                </c:pt>
                <c:pt idx="46">
                  <c:v>20761</c:v>
                </c:pt>
                <c:pt idx="47">
                  <c:v>20788</c:v>
                </c:pt>
                <c:pt idx="48">
                  <c:v>20834</c:v>
                </c:pt>
                <c:pt idx="49">
                  <c:v>20877</c:v>
                </c:pt>
                <c:pt idx="50">
                  <c:v>20895</c:v>
                </c:pt>
                <c:pt idx="51">
                  <c:v>20919</c:v>
                </c:pt>
                <c:pt idx="52">
                  <c:v>20941</c:v>
                </c:pt>
                <c:pt idx="53">
                  <c:v>20964</c:v>
                </c:pt>
                <c:pt idx="54">
                  <c:v>20991</c:v>
                </c:pt>
                <c:pt idx="55">
                  <c:v>21030</c:v>
                </c:pt>
                <c:pt idx="56">
                  <c:v>21078</c:v>
                </c:pt>
                <c:pt idx="57">
                  <c:v>21108</c:v>
                </c:pt>
                <c:pt idx="58">
                  <c:v>21140</c:v>
                </c:pt>
                <c:pt idx="59">
                  <c:v>21157</c:v>
                </c:pt>
                <c:pt idx="60">
                  <c:v>21180</c:v>
                </c:pt>
                <c:pt idx="61">
                  <c:v>21218</c:v>
                </c:pt>
                <c:pt idx="62">
                  <c:v>21251</c:v>
                </c:pt>
                <c:pt idx="63">
                  <c:v>21289</c:v>
                </c:pt>
                <c:pt idx="64">
                  <c:v>21311</c:v>
                </c:pt>
                <c:pt idx="65">
                  <c:v>21338</c:v>
                </c:pt>
                <c:pt idx="66">
                  <c:v>21356</c:v>
                </c:pt>
                <c:pt idx="67">
                  <c:v>21378</c:v>
                </c:pt>
                <c:pt idx="68">
                  <c:v>21401</c:v>
                </c:pt>
                <c:pt idx="69">
                  <c:v>21426</c:v>
                </c:pt>
                <c:pt idx="70">
                  <c:v>21456</c:v>
                </c:pt>
                <c:pt idx="71">
                  <c:v>21483</c:v>
                </c:pt>
                <c:pt idx="72">
                  <c:v>21494</c:v>
                </c:pt>
                <c:pt idx="73">
                  <c:v>21507</c:v>
                </c:pt>
                <c:pt idx="74">
                  <c:v>21525</c:v>
                </c:pt>
                <c:pt idx="75">
                  <c:v>21550</c:v>
                </c:pt>
                <c:pt idx="76">
                  <c:v>21579</c:v>
                </c:pt>
                <c:pt idx="77">
                  <c:v>21607</c:v>
                </c:pt>
                <c:pt idx="78">
                  <c:v>21622</c:v>
                </c:pt>
                <c:pt idx="79">
                  <c:v>21646</c:v>
                </c:pt>
                <c:pt idx="80">
                  <c:v>21655</c:v>
                </c:pt>
                <c:pt idx="81">
                  <c:v>21686</c:v>
                </c:pt>
                <c:pt idx="82">
                  <c:v>21728</c:v>
                </c:pt>
                <c:pt idx="83">
                  <c:v>21755</c:v>
                </c:pt>
                <c:pt idx="84">
                  <c:v>21776</c:v>
                </c:pt>
                <c:pt idx="85">
                  <c:v>21805</c:v>
                </c:pt>
                <c:pt idx="86">
                  <c:v>21819</c:v>
                </c:pt>
                <c:pt idx="87">
                  <c:v>21845</c:v>
                </c:pt>
                <c:pt idx="88">
                  <c:v>21866</c:v>
                </c:pt>
                <c:pt idx="89">
                  <c:v>21877</c:v>
                </c:pt>
                <c:pt idx="90">
                  <c:v>21888</c:v>
                </c:pt>
                <c:pt idx="91">
                  <c:v>21901</c:v>
                </c:pt>
                <c:pt idx="92">
                  <c:v>21906</c:v>
                </c:pt>
                <c:pt idx="93">
                  <c:v>21917</c:v>
                </c:pt>
                <c:pt idx="94">
                  <c:v>21932</c:v>
                </c:pt>
                <c:pt idx="95">
                  <c:v>21941</c:v>
                </c:pt>
                <c:pt idx="96">
                  <c:v>21945</c:v>
                </c:pt>
                <c:pt idx="97">
                  <c:v>21955</c:v>
                </c:pt>
                <c:pt idx="98">
                  <c:v>21958</c:v>
                </c:pt>
                <c:pt idx="99">
                  <c:v>21967</c:v>
                </c:pt>
                <c:pt idx="100">
                  <c:v>21998</c:v>
                </c:pt>
                <c:pt idx="101">
                  <c:v>22013</c:v>
                </c:pt>
                <c:pt idx="102">
                  <c:v>22026</c:v>
                </c:pt>
                <c:pt idx="103">
                  <c:v>22028</c:v>
                </c:pt>
                <c:pt idx="104">
                  <c:v>22056</c:v>
                </c:pt>
                <c:pt idx="105">
                  <c:v>22074</c:v>
                </c:pt>
                <c:pt idx="106">
                  <c:v>22081</c:v>
                </c:pt>
                <c:pt idx="107">
                  <c:v>22115</c:v>
                </c:pt>
                <c:pt idx="108">
                  <c:v>22170</c:v>
                </c:pt>
                <c:pt idx="109">
                  <c:v>22381</c:v>
                </c:pt>
                <c:pt idx="110">
                  <c:v>22427</c:v>
                </c:pt>
                <c:pt idx="111">
                  <c:v>22447</c:v>
                </c:pt>
                <c:pt idx="112">
                  <c:v>22478</c:v>
                </c:pt>
                <c:pt idx="113">
                  <c:v>22557</c:v>
                </c:pt>
                <c:pt idx="114">
                  <c:v>22589</c:v>
                </c:pt>
                <c:pt idx="115">
                  <c:v>22609</c:v>
                </c:pt>
                <c:pt idx="116">
                  <c:v>22627</c:v>
                </c:pt>
                <c:pt idx="117">
                  <c:v>22637</c:v>
                </c:pt>
                <c:pt idx="118">
                  <c:v>22658</c:v>
                </c:pt>
                <c:pt idx="119">
                  <c:v>22703</c:v>
                </c:pt>
                <c:pt idx="120">
                  <c:v>22734</c:v>
                </c:pt>
                <c:pt idx="121">
                  <c:v>22750</c:v>
                </c:pt>
                <c:pt idx="122">
                  <c:v>22772</c:v>
                </c:pt>
                <c:pt idx="123">
                  <c:v>22798</c:v>
                </c:pt>
                <c:pt idx="124">
                  <c:v>22817</c:v>
                </c:pt>
                <c:pt idx="125">
                  <c:v>22856</c:v>
                </c:pt>
                <c:pt idx="126">
                  <c:v>22880</c:v>
                </c:pt>
                <c:pt idx="127">
                  <c:v>22899</c:v>
                </c:pt>
                <c:pt idx="128">
                  <c:v>22921</c:v>
                </c:pt>
                <c:pt idx="129">
                  <c:v>22942</c:v>
                </c:pt>
                <c:pt idx="130">
                  <c:v>22981</c:v>
                </c:pt>
                <c:pt idx="131">
                  <c:v>22997</c:v>
                </c:pt>
                <c:pt idx="132">
                  <c:v>23012</c:v>
                </c:pt>
                <c:pt idx="133">
                  <c:v>23019</c:v>
                </c:pt>
                <c:pt idx="134">
                  <c:v>23029</c:v>
                </c:pt>
                <c:pt idx="135">
                  <c:v>23037</c:v>
                </c:pt>
                <c:pt idx="136">
                  <c:v>23045</c:v>
                </c:pt>
                <c:pt idx="137">
                  <c:v>23054</c:v>
                </c:pt>
                <c:pt idx="138">
                  <c:v>23080</c:v>
                </c:pt>
                <c:pt idx="139">
                  <c:v>23107</c:v>
                </c:pt>
                <c:pt idx="140">
                  <c:v>23135</c:v>
                </c:pt>
                <c:pt idx="141">
                  <c:v>23149</c:v>
                </c:pt>
                <c:pt idx="142">
                  <c:v>23165</c:v>
                </c:pt>
                <c:pt idx="143">
                  <c:v>23177</c:v>
                </c:pt>
                <c:pt idx="144">
                  <c:v>23212</c:v>
                </c:pt>
                <c:pt idx="145">
                  <c:v>23234</c:v>
                </c:pt>
                <c:pt idx="146">
                  <c:v>23250</c:v>
                </c:pt>
                <c:pt idx="147">
                  <c:v>23271</c:v>
                </c:pt>
                <c:pt idx="148">
                  <c:v>23292</c:v>
                </c:pt>
                <c:pt idx="149">
                  <c:v>23300</c:v>
                </c:pt>
                <c:pt idx="150">
                  <c:v>23313</c:v>
                </c:pt>
                <c:pt idx="151">
                  <c:v>23323</c:v>
                </c:pt>
                <c:pt idx="152">
                  <c:v>23331</c:v>
                </c:pt>
                <c:pt idx="153">
                  <c:v>23337</c:v>
                </c:pt>
                <c:pt idx="154">
                  <c:v>23339</c:v>
                </c:pt>
                <c:pt idx="155">
                  <c:v>23347</c:v>
                </c:pt>
                <c:pt idx="156">
                  <c:v>23358</c:v>
                </c:pt>
                <c:pt idx="157">
                  <c:v>23378</c:v>
                </c:pt>
                <c:pt idx="158">
                  <c:v>23390</c:v>
                </c:pt>
                <c:pt idx="159">
                  <c:v>23405</c:v>
                </c:pt>
                <c:pt idx="160">
                  <c:v>23419</c:v>
                </c:pt>
                <c:pt idx="161">
                  <c:v>23434</c:v>
                </c:pt>
                <c:pt idx="162">
                  <c:v>23442</c:v>
                </c:pt>
                <c:pt idx="163">
                  <c:v>23458</c:v>
                </c:pt>
                <c:pt idx="164">
                  <c:v>23467</c:v>
                </c:pt>
                <c:pt idx="165">
                  <c:v>23478</c:v>
                </c:pt>
                <c:pt idx="166">
                  <c:v>23494</c:v>
                </c:pt>
                <c:pt idx="167">
                  <c:v>23498</c:v>
                </c:pt>
                <c:pt idx="168">
                  <c:v>23505</c:v>
                </c:pt>
                <c:pt idx="169">
                  <c:v>23517</c:v>
                </c:pt>
                <c:pt idx="170">
                  <c:v>23523</c:v>
                </c:pt>
                <c:pt idx="171">
                  <c:v>23538</c:v>
                </c:pt>
                <c:pt idx="172">
                  <c:v>23571</c:v>
                </c:pt>
                <c:pt idx="173">
                  <c:v>23583</c:v>
                </c:pt>
                <c:pt idx="174">
                  <c:v>23602</c:v>
                </c:pt>
                <c:pt idx="175">
                  <c:v>23730</c:v>
                </c:pt>
                <c:pt idx="176">
                  <c:v>23748</c:v>
                </c:pt>
                <c:pt idx="177">
                  <c:v>23778</c:v>
                </c:pt>
                <c:pt idx="178">
                  <c:v>23790</c:v>
                </c:pt>
                <c:pt idx="179">
                  <c:v>23796</c:v>
                </c:pt>
                <c:pt idx="180">
                  <c:v>23829</c:v>
                </c:pt>
                <c:pt idx="181">
                  <c:v>23849</c:v>
                </c:pt>
                <c:pt idx="182">
                  <c:v>23854</c:v>
                </c:pt>
                <c:pt idx="183">
                  <c:v>23893</c:v>
                </c:pt>
                <c:pt idx="184">
                  <c:v>23919</c:v>
                </c:pt>
                <c:pt idx="185">
                  <c:v>23933</c:v>
                </c:pt>
                <c:pt idx="186">
                  <c:v>23959</c:v>
                </c:pt>
                <c:pt idx="187">
                  <c:v>23994</c:v>
                </c:pt>
                <c:pt idx="188">
                  <c:v>24023</c:v>
                </c:pt>
                <c:pt idx="189">
                  <c:v>24048</c:v>
                </c:pt>
                <c:pt idx="190">
                  <c:v>24054</c:v>
                </c:pt>
                <c:pt idx="191">
                  <c:v>24063</c:v>
                </c:pt>
                <c:pt idx="192">
                  <c:v>24083</c:v>
                </c:pt>
                <c:pt idx="193">
                  <c:v>24093</c:v>
                </c:pt>
                <c:pt idx="194">
                  <c:v>24106</c:v>
                </c:pt>
                <c:pt idx="195">
                  <c:v>24109</c:v>
                </c:pt>
                <c:pt idx="196">
                  <c:v>24147</c:v>
                </c:pt>
                <c:pt idx="197">
                  <c:v>24167</c:v>
                </c:pt>
                <c:pt idx="198">
                  <c:v>24181</c:v>
                </c:pt>
                <c:pt idx="199">
                  <c:v>24186</c:v>
                </c:pt>
                <c:pt idx="200">
                  <c:v>24201</c:v>
                </c:pt>
                <c:pt idx="201">
                  <c:v>24214</c:v>
                </c:pt>
                <c:pt idx="202">
                  <c:v>24225</c:v>
                </c:pt>
                <c:pt idx="203">
                  <c:v>24252</c:v>
                </c:pt>
                <c:pt idx="204">
                  <c:v>24265</c:v>
                </c:pt>
                <c:pt idx="205">
                  <c:v>24292</c:v>
                </c:pt>
                <c:pt idx="206">
                  <c:v>24311</c:v>
                </c:pt>
                <c:pt idx="207">
                  <c:v>24339</c:v>
                </c:pt>
                <c:pt idx="208">
                  <c:v>24346</c:v>
                </c:pt>
                <c:pt idx="209">
                  <c:v>24363</c:v>
                </c:pt>
                <c:pt idx="210">
                  <c:v>24373</c:v>
                </c:pt>
                <c:pt idx="211">
                  <c:v>24398</c:v>
                </c:pt>
                <c:pt idx="212">
                  <c:v>24433</c:v>
                </c:pt>
                <c:pt idx="213">
                  <c:v>24451</c:v>
                </c:pt>
                <c:pt idx="214">
                  <c:v>24461</c:v>
                </c:pt>
                <c:pt idx="215">
                  <c:v>24491</c:v>
                </c:pt>
                <c:pt idx="216">
                  <c:v>24520</c:v>
                </c:pt>
                <c:pt idx="217">
                  <c:v>24535</c:v>
                </c:pt>
                <c:pt idx="218">
                  <c:v>24551</c:v>
                </c:pt>
                <c:pt idx="219">
                  <c:v>24571</c:v>
                </c:pt>
                <c:pt idx="220">
                  <c:v>24583</c:v>
                </c:pt>
                <c:pt idx="221">
                  <c:v>24591</c:v>
                </c:pt>
                <c:pt idx="222">
                  <c:v>24601</c:v>
                </c:pt>
                <c:pt idx="223">
                  <c:v>24618</c:v>
                </c:pt>
                <c:pt idx="224">
                  <c:v>24631</c:v>
                </c:pt>
                <c:pt idx="225">
                  <c:v>24640</c:v>
                </c:pt>
                <c:pt idx="226">
                  <c:v>24650</c:v>
                </c:pt>
                <c:pt idx="227">
                  <c:v>24658</c:v>
                </c:pt>
                <c:pt idx="228">
                  <c:v>24655</c:v>
                </c:pt>
                <c:pt idx="229">
                  <c:v>24667</c:v>
                </c:pt>
                <c:pt idx="230">
                  <c:v>24678</c:v>
                </c:pt>
                <c:pt idx="231">
                  <c:v>24686</c:v>
                </c:pt>
                <c:pt idx="232">
                  <c:v>24693</c:v>
                </c:pt>
                <c:pt idx="233">
                  <c:v>24720</c:v>
                </c:pt>
                <c:pt idx="234">
                  <c:v>24739</c:v>
                </c:pt>
                <c:pt idx="235">
                  <c:v>24747</c:v>
                </c:pt>
                <c:pt idx="236">
                  <c:v>24749</c:v>
                </c:pt>
                <c:pt idx="237">
                  <c:v>24757</c:v>
                </c:pt>
                <c:pt idx="238">
                  <c:v>24759</c:v>
                </c:pt>
                <c:pt idx="239">
                  <c:v>24781</c:v>
                </c:pt>
                <c:pt idx="240">
                  <c:v>24790</c:v>
                </c:pt>
                <c:pt idx="241">
                  <c:v>24792</c:v>
                </c:pt>
                <c:pt idx="242">
                  <c:v>24798</c:v>
                </c:pt>
                <c:pt idx="243">
                  <c:v>24803</c:v>
                </c:pt>
                <c:pt idx="244">
                  <c:v>24808</c:v>
                </c:pt>
                <c:pt idx="245">
                  <c:v>24811</c:v>
                </c:pt>
                <c:pt idx="246">
                  <c:v>24818</c:v>
                </c:pt>
                <c:pt idx="247">
                  <c:v>24826</c:v>
                </c:pt>
                <c:pt idx="248">
                  <c:v>24872</c:v>
                </c:pt>
                <c:pt idx="249">
                  <c:v>24907</c:v>
                </c:pt>
                <c:pt idx="250">
                  <c:v>24926</c:v>
                </c:pt>
                <c:pt idx="251">
                  <c:v>24959</c:v>
                </c:pt>
                <c:pt idx="252">
                  <c:v>25002</c:v>
                </c:pt>
                <c:pt idx="253">
                  <c:v>25014</c:v>
                </c:pt>
                <c:pt idx="254">
                  <c:v>25022</c:v>
                </c:pt>
                <c:pt idx="255">
                  <c:v>25033</c:v>
                </c:pt>
                <c:pt idx="256">
                  <c:v>25045</c:v>
                </c:pt>
                <c:pt idx="257">
                  <c:v>25059</c:v>
                </c:pt>
                <c:pt idx="258">
                  <c:v>25058</c:v>
                </c:pt>
                <c:pt idx="259">
                  <c:v>25068</c:v>
                </c:pt>
                <c:pt idx="260">
                  <c:v>25074</c:v>
                </c:pt>
                <c:pt idx="261">
                  <c:v>25092</c:v>
                </c:pt>
                <c:pt idx="262">
                  <c:v>25104</c:v>
                </c:pt>
                <c:pt idx="263">
                  <c:v>25117</c:v>
                </c:pt>
                <c:pt idx="264">
                  <c:v>25133</c:v>
                </c:pt>
                <c:pt idx="265">
                  <c:v>25146</c:v>
                </c:pt>
                <c:pt idx="266">
                  <c:v>25163</c:v>
                </c:pt>
                <c:pt idx="267">
                  <c:v>25174</c:v>
                </c:pt>
                <c:pt idx="268">
                  <c:v>25179</c:v>
                </c:pt>
                <c:pt idx="269">
                  <c:v>25190</c:v>
                </c:pt>
                <c:pt idx="270">
                  <c:v>25196</c:v>
                </c:pt>
                <c:pt idx="271">
                  <c:v>25202</c:v>
                </c:pt>
                <c:pt idx="272">
                  <c:v>25207</c:v>
                </c:pt>
                <c:pt idx="273">
                  <c:v>25212</c:v>
                </c:pt>
                <c:pt idx="274">
                  <c:v>25215</c:v>
                </c:pt>
                <c:pt idx="275">
                  <c:v>25227</c:v>
                </c:pt>
                <c:pt idx="276">
                  <c:v>25233</c:v>
                </c:pt>
                <c:pt idx="277">
                  <c:v>25236</c:v>
                </c:pt>
                <c:pt idx="278">
                  <c:v>25238</c:v>
                </c:pt>
                <c:pt idx="279">
                  <c:v>25242</c:v>
                </c:pt>
                <c:pt idx="280">
                  <c:v>25249</c:v>
                </c:pt>
                <c:pt idx="281">
                  <c:v>25255</c:v>
                </c:pt>
                <c:pt idx="282">
                  <c:v>25261</c:v>
                </c:pt>
                <c:pt idx="283">
                  <c:v>25317</c:v>
                </c:pt>
                <c:pt idx="284">
                  <c:v>25381</c:v>
                </c:pt>
                <c:pt idx="285">
                  <c:v>25391</c:v>
                </c:pt>
                <c:pt idx="286">
                  <c:v>25399</c:v>
                </c:pt>
                <c:pt idx="287">
                  <c:v>25409</c:v>
                </c:pt>
                <c:pt idx="288">
                  <c:v>25414</c:v>
                </c:pt>
                <c:pt idx="289">
                  <c:v>25567</c:v>
                </c:pt>
                <c:pt idx="290">
                  <c:v>26334</c:v>
                </c:pt>
                <c:pt idx="291">
                  <c:v>26496</c:v>
                </c:pt>
                <c:pt idx="292">
                  <c:v>26564</c:v>
                </c:pt>
                <c:pt idx="293">
                  <c:v>26596</c:v>
                </c:pt>
                <c:pt idx="294">
                  <c:v>26651</c:v>
                </c:pt>
                <c:pt idx="295">
                  <c:v>26679</c:v>
                </c:pt>
                <c:pt idx="296">
                  <c:v>26698</c:v>
                </c:pt>
                <c:pt idx="297">
                  <c:v>26708</c:v>
                </c:pt>
                <c:pt idx="298">
                  <c:v>26713</c:v>
                </c:pt>
                <c:pt idx="299">
                  <c:v>26724</c:v>
                </c:pt>
                <c:pt idx="300">
                  <c:v>26737</c:v>
                </c:pt>
                <c:pt idx="301">
                  <c:v>26749</c:v>
                </c:pt>
                <c:pt idx="302">
                  <c:v>26764</c:v>
                </c:pt>
                <c:pt idx="303">
                  <c:v>26769</c:v>
                </c:pt>
                <c:pt idx="304">
                  <c:v>26775</c:v>
                </c:pt>
                <c:pt idx="305">
                  <c:v>26786</c:v>
                </c:pt>
                <c:pt idx="306">
                  <c:v>26792</c:v>
                </c:pt>
                <c:pt idx="307">
                  <c:v>26810</c:v>
                </c:pt>
                <c:pt idx="308">
                  <c:v>26828</c:v>
                </c:pt>
                <c:pt idx="309">
                  <c:v>26836</c:v>
                </c:pt>
                <c:pt idx="310">
                  <c:v>26838</c:v>
                </c:pt>
                <c:pt idx="311">
                  <c:v>26861</c:v>
                </c:pt>
                <c:pt idx="312">
                  <c:v>26878</c:v>
                </c:pt>
                <c:pt idx="313">
                  <c:v>26901</c:v>
                </c:pt>
                <c:pt idx="314">
                  <c:v>26930</c:v>
                </c:pt>
                <c:pt idx="315">
                  <c:v>26947</c:v>
                </c:pt>
                <c:pt idx="316">
                  <c:v>26961</c:v>
                </c:pt>
                <c:pt idx="317">
                  <c:v>26990</c:v>
                </c:pt>
                <c:pt idx="318">
                  <c:v>27003</c:v>
                </c:pt>
                <c:pt idx="319">
                  <c:v>27016</c:v>
                </c:pt>
                <c:pt idx="320">
                  <c:v>27030</c:v>
                </c:pt>
                <c:pt idx="321">
                  <c:v>27043</c:v>
                </c:pt>
                <c:pt idx="322">
                  <c:v>27072</c:v>
                </c:pt>
                <c:pt idx="323">
                  <c:v>27079</c:v>
                </c:pt>
                <c:pt idx="324">
                  <c:v>27079</c:v>
                </c:pt>
                <c:pt idx="325">
                  <c:v>27091</c:v>
                </c:pt>
                <c:pt idx="326">
                  <c:v>27101</c:v>
                </c:pt>
                <c:pt idx="327">
                  <c:v>27114</c:v>
                </c:pt>
                <c:pt idx="328">
                  <c:v>27137</c:v>
                </c:pt>
                <c:pt idx="329">
                  <c:v>27169</c:v>
                </c:pt>
                <c:pt idx="330">
                  <c:v>27187</c:v>
                </c:pt>
                <c:pt idx="331">
                  <c:v>27198</c:v>
                </c:pt>
                <c:pt idx="332">
                  <c:v>27200</c:v>
                </c:pt>
                <c:pt idx="333">
                  <c:v>27203</c:v>
                </c:pt>
                <c:pt idx="334">
                  <c:v>27210</c:v>
                </c:pt>
                <c:pt idx="335">
                  <c:v>27217</c:v>
                </c:pt>
                <c:pt idx="336">
                  <c:v>27224</c:v>
                </c:pt>
                <c:pt idx="337">
                  <c:v>27233</c:v>
                </c:pt>
                <c:pt idx="338">
                  <c:v>27250</c:v>
                </c:pt>
                <c:pt idx="339">
                  <c:v>27258</c:v>
                </c:pt>
                <c:pt idx="340">
                  <c:v>27270</c:v>
                </c:pt>
                <c:pt idx="341">
                  <c:v>27328</c:v>
                </c:pt>
                <c:pt idx="342">
                  <c:v>27367</c:v>
                </c:pt>
                <c:pt idx="343">
                  <c:v>27378</c:v>
                </c:pt>
                <c:pt idx="344">
                  <c:v>27390</c:v>
                </c:pt>
                <c:pt idx="345">
                  <c:v>27400</c:v>
                </c:pt>
                <c:pt idx="346">
                  <c:v>27402</c:v>
                </c:pt>
                <c:pt idx="347">
                  <c:v>27401</c:v>
                </c:pt>
                <c:pt idx="348">
                  <c:v>27400</c:v>
                </c:pt>
                <c:pt idx="349">
                  <c:v>27415</c:v>
                </c:pt>
                <c:pt idx="350">
                  <c:v>27478</c:v>
                </c:pt>
                <c:pt idx="351">
                  <c:v>27483</c:v>
                </c:pt>
                <c:pt idx="352">
                  <c:v>27509</c:v>
                </c:pt>
                <c:pt idx="353">
                  <c:v>27512</c:v>
                </c:pt>
                <c:pt idx="354">
                  <c:v>27523</c:v>
                </c:pt>
                <c:pt idx="355">
                  <c:v>27536</c:v>
                </c:pt>
                <c:pt idx="356">
                  <c:v>27543</c:v>
                </c:pt>
                <c:pt idx="357">
                  <c:v>27550</c:v>
                </c:pt>
                <c:pt idx="358">
                  <c:v>27539</c:v>
                </c:pt>
                <c:pt idx="359">
                  <c:v>27540</c:v>
                </c:pt>
                <c:pt idx="360">
                  <c:v>27539</c:v>
                </c:pt>
                <c:pt idx="361">
                  <c:v>27542</c:v>
                </c:pt>
                <c:pt idx="362">
                  <c:v>27551</c:v>
                </c:pt>
                <c:pt idx="363">
                  <c:v>27555</c:v>
                </c:pt>
                <c:pt idx="364">
                  <c:v>27555</c:v>
                </c:pt>
              </c:numCache>
            </c:numRef>
          </c:val>
          <c:smooth val="0"/>
          <c:extLst>
            <c:ext xmlns:c16="http://schemas.microsoft.com/office/drawing/2014/chart" uri="{C3380CC4-5D6E-409C-BE32-E72D297353CC}">
              <c16:uniqueId val="{00000000-DC8F-4C0E-8F06-3BA7741020C3}"/>
            </c:ext>
          </c:extLst>
        </c:ser>
        <c:dLbls>
          <c:showLegendKey val="0"/>
          <c:showVal val="0"/>
          <c:showCatName val="0"/>
          <c:showSerName val="0"/>
          <c:showPercent val="0"/>
          <c:showBubbleSize val="0"/>
        </c:dLbls>
        <c:smooth val="0"/>
        <c:axId val="279401432"/>
        <c:axId val="279401760"/>
      </c:lineChart>
      <c:catAx>
        <c:axId val="279401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401760"/>
        <c:crosses val="autoZero"/>
        <c:auto val="1"/>
        <c:lblAlgn val="ctr"/>
        <c:lblOffset val="100"/>
        <c:noMultiLvlLbl val="0"/>
      </c:catAx>
      <c:valAx>
        <c:axId val="27940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40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DAS! im NDR Fernsehen</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15260</c:v>
                </c:pt>
                <c:pt idx="1">
                  <c:v>14605</c:v>
                </c:pt>
                <c:pt idx="2">
                  <c:v>15169</c:v>
                </c:pt>
                <c:pt idx="3">
                  <c:v>27826</c:v>
                </c:pt>
                <c:pt idx="4">
                  <c:v>63495</c:v>
                </c:pt>
                <c:pt idx="5">
                  <c:v>36218</c:v>
                </c:pt>
                <c:pt idx="6">
                  <c:v>87187</c:v>
                </c:pt>
                <c:pt idx="7">
                  <c:v>99863</c:v>
                </c:pt>
                <c:pt idx="8">
                  <c:v>56919</c:v>
                </c:pt>
                <c:pt idx="9">
                  <c:v>23896</c:v>
                </c:pt>
                <c:pt idx="10">
                  <c:v>46697</c:v>
                </c:pt>
                <c:pt idx="11">
                  <c:v>79217</c:v>
                </c:pt>
                <c:pt idx="12">
                  <c:v>45094</c:v>
                </c:pt>
                <c:pt idx="13">
                  <c:v>39807</c:v>
                </c:pt>
                <c:pt idx="14">
                  <c:v>23169</c:v>
                </c:pt>
                <c:pt idx="15">
                  <c:v>17755</c:v>
                </c:pt>
                <c:pt idx="16">
                  <c:v>27714</c:v>
                </c:pt>
                <c:pt idx="17">
                  <c:v>25254</c:v>
                </c:pt>
                <c:pt idx="18">
                  <c:v>12796</c:v>
                </c:pt>
                <c:pt idx="19">
                  <c:v>43137</c:v>
                </c:pt>
                <c:pt idx="20">
                  <c:v>49024</c:v>
                </c:pt>
                <c:pt idx="21">
                  <c:v>23618</c:v>
                </c:pt>
                <c:pt idx="22">
                  <c:v>21057</c:v>
                </c:pt>
                <c:pt idx="23">
                  <c:v>71145</c:v>
                </c:pt>
                <c:pt idx="24">
                  <c:v>81704</c:v>
                </c:pt>
                <c:pt idx="25">
                  <c:v>30395</c:v>
                </c:pt>
                <c:pt idx="26">
                  <c:v>34829</c:v>
                </c:pt>
                <c:pt idx="27">
                  <c:v>29848</c:v>
                </c:pt>
                <c:pt idx="28">
                  <c:v>62263</c:v>
                </c:pt>
                <c:pt idx="29">
                  <c:v>23079</c:v>
                </c:pt>
                <c:pt idx="30">
                  <c:v>17602</c:v>
                </c:pt>
                <c:pt idx="31">
                  <c:v>43316</c:v>
                </c:pt>
                <c:pt idx="32">
                  <c:v>48003</c:v>
                </c:pt>
                <c:pt idx="33">
                  <c:v>73480</c:v>
                </c:pt>
                <c:pt idx="34">
                  <c:v>54162</c:v>
                </c:pt>
                <c:pt idx="35">
                  <c:v>26063</c:v>
                </c:pt>
                <c:pt idx="36">
                  <c:v>26299</c:v>
                </c:pt>
                <c:pt idx="37">
                  <c:v>18581</c:v>
                </c:pt>
                <c:pt idx="38">
                  <c:v>17695</c:v>
                </c:pt>
                <c:pt idx="39">
                  <c:v>49435</c:v>
                </c:pt>
                <c:pt idx="40">
                  <c:v>24129</c:v>
                </c:pt>
                <c:pt idx="41">
                  <c:v>58216</c:v>
                </c:pt>
                <c:pt idx="42">
                  <c:v>48151</c:v>
                </c:pt>
                <c:pt idx="43">
                  <c:v>33128</c:v>
                </c:pt>
                <c:pt idx="44">
                  <c:v>23063</c:v>
                </c:pt>
                <c:pt idx="45">
                  <c:v>17580</c:v>
                </c:pt>
                <c:pt idx="46">
                  <c:v>40453</c:v>
                </c:pt>
                <c:pt idx="47">
                  <c:v>20685</c:v>
                </c:pt>
                <c:pt idx="48">
                  <c:v>75170</c:v>
                </c:pt>
                <c:pt idx="49">
                  <c:v>36309</c:v>
                </c:pt>
                <c:pt idx="50">
                  <c:v>25481</c:v>
                </c:pt>
                <c:pt idx="51">
                  <c:v>23054</c:v>
                </c:pt>
                <c:pt idx="52">
                  <c:v>13466</c:v>
                </c:pt>
                <c:pt idx="53">
                  <c:v>24196</c:v>
                </c:pt>
                <c:pt idx="54">
                  <c:v>21816</c:v>
                </c:pt>
                <c:pt idx="55">
                  <c:v>23906</c:v>
                </c:pt>
                <c:pt idx="56">
                  <c:v>22261</c:v>
                </c:pt>
                <c:pt idx="57">
                  <c:v>16030</c:v>
                </c:pt>
                <c:pt idx="58">
                  <c:v>18175</c:v>
                </c:pt>
                <c:pt idx="59">
                  <c:v>13618</c:v>
                </c:pt>
                <c:pt idx="60">
                  <c:v>21268</c:v>
                </c:pt>
                <c:pt idx="61">
                  <c:v>19126</c:v>
                </c:pt>
                <c:pt idx="62">
                  <c:v>17138</c:v>
                </c:pt>
                <c:pt idx="63">
                  <c:v>17800</c:v>
                </c:pt>
                <c:pt idx="64">
                  <c:v>24828</c:v>
                </c:pt>
                <c:pt idx="65">
                  <c:v>30121</c:v>
                </c:pt>
                <c:pt idx="66">
                  <c:v>14485</c:v>
                </c:pt>
                <c:pt idx="67">
                  <c:v>9161</c:v>
                </c:pt>
                <c:pt idx="68">
                  <c:v>13008</c:v>
                </c:pt>
                <c:pt idx="69">
                  <c:v>10595</c:v>
                </c:pt>
                <c:pt idx="70">
                  <c:v>15552</c:v>
                </c:pt>
                <c:pt idx="71">
                  <c:v>10565</c:v>
                </c:pt>
                <c:pt idx="72">
                  <c:v>7749</c:v>
                </c:pt>
                <c:pt idx="73">
                  <c:v>20819</c:v>
                </c:pt>
                <c:pt idx="74">
                  <c:v>15419</c:v>
                </c:pt>
                <c:pt idx="75">
                  <c:v>29533</c:v>
                </c:pt>
                <c:pt idx="76">
                  <c:v>20265</c:v>
                </c:pt>
                <c:pt idx="77">
                  <c:v>12640</c:v>
                </c:pt>
                <c:pt idx="78">
                  <c:v>9843</c:v>
                </c:pt>
                <c:pt idx="79">
                  <c:v>15206</c:v>
                </c:pt>
                <c:pt idx="80">
                  <c:v>22671</c:v>
                </c:pt>
                <c:pt idx="81">
                  <c:v>58171</c:v>
                </c:pt>
                <c:pt idx="82">
                  <c:v>88217</c:v>
                </c:pt>
                <c:pt idx="83">
                  <c:v>87781</c:v>
                </c:pt>
                <c:pt idx="84">
                  <c:v>76626</c:v>
                </c:pt>
                <c:pt idx="85">
                  <c:v>32479</c:v>
                </c:pt>
                <c:pt idx="86">
                  <c:v>34764</c:v>
                </c:pt>
                <c:pt idx="87">
                  <c:v>40860</c:v>
                </c:pt>
                <c:pt idx="88">
                  <c:v>16071</c:v>
                </c:pt>
                <c:pt idx="89">
                  <c:v>14080</c:v>
                </c:pt>
                <c:pt idx="90">
                  <c:v>10578</c:v>
                </c:pt>
                <c:pt idx="91">
                  <c:v>10730</c:v>
                </c:pt>
                <c:pt idx="92">
                  <c:v>8143</c:v>
                </c:pt>
                <c:pt idx="93">
                  <c:v>8995</c:v>
                </c:pt>
                <c:pt idx="94">
                  <c:v>10639</c:v>
                </c:pt>
                <c:pt idx="95">
                  <c:v>22649</c:v>
                </c:pt>
                <c:pt idx="96">
                  <c:v>40574</c:v>
                </c:pt>
                <c:pt idx="97">
                  <c:v>18372</c:v>
                </c:pt>
                <c:pt idx="98">
                  <c:v>27302</c:v>
                </c:pt>
                <c:pt idx="99">
                  <c:v>16870</c:v>
                </c:pt>
                <c:pt idx="100">
                  <c:v>48821</c:v>
                </c:pt>
                <c:pt idx="101">
                  <c:v>37648</c:v>
                </c:pt>
                <c:pt idx="102">
                  <c:v>42859</c:v>
                </c:pt>
                <c:pt idx="103">
                  <c:v>18763</c:v>
                </c:pt>
                <c:pt idx="104">
                  <c:v>48223</c:v>
                </c:pt>
                <c:pt idx="105">
                  <c:v>23035</c:v>
                </c:pt>
                <c:pt idx="106">
                  <c:v>13118</c:v>
                </c:pt>
                <c:pt idx="107">
                  <c:v>82216</c:v>
                </c:pt>
                <c:pt idx="108">
                  <c:v>119080</c:v>
                </c:pt>
                <c:pt idx="109">
                  <c:v>138668</c:v>
                </c:pt>
                <c:pt idx="110">
                  <c:v>51316</c:v>
                </c:pt>
                <c:pt idx="111">
                  <c:v>28573</c:v>
                </c:pt>
                <c:pt idx="112">
                  <c:v>40099</c:v>
                </c:pt>
                <c:pt idx="113">
                  <c:v>71443</c:v>
                </c:pt>
                <c:pt idx="114">
                  <c:v>47411</c:v>
                </c:pt>
                <c:pt idx="115">
                  <c:v>29199</c:v>
                </c:pt>
                <c:pt idx="116">
                  <c:v>23913</c:v>
                </c:pt>
                <c:pt idx="117">
                  <c:v>27724</c:v>
                </c:pt>
                <c:pt idx="118">
                  <c:v>20441</c:v>
                </c:pt>
                <c:pt idx="119">
                  <c:v>37276</c:v>
                </c:pt>
                <c:pt idx="120">
                  <c:v>26721</c:v>
                </c:pt>
                <c:pt idx="121">
                  <c:v>13204</c:v>
                </c:pt>
                <c:pt idx="122">
                  <c:v>28510</c:v>
                </c:pt>
                <c:pt idx="123">
                  <c:v>25675</c:v>
                </c:pt>
                <c:pt idx="124">
                  <c:v>15531</c:v>
                </c:pt>
                <c:pt idx="125">
                  <c:v>51638</c:v>
                </c:pt>
                <c:pt idx="126">
                  <c:v>26671</c:v>
                </c:pt>
                <c:pt idx="127">
                  <c:v>14650</c:v>
                </c:pt>
                <c:pt idx="128">
                  <c:v>61964</c:v>
                </c:pt>
                <c:pt idx="129">
                  <c:v>33200</c:v>
                </c:pt>
                <c:pt idx="130">
                  <c:v>53192</c:v>
                </c:pt>
                <c:pt idx="131">
                  <c:v>31415</c:v>
                </c:pt>
                <c:pt idx="132">
                  <c:v>16122</c:v>
                </c:pt>
                <c:pt idx="133">
                  <c:v>17935</c:v>
                </c:pt>
                <c:pt idx="134">
                  <c:v>16805</c:v>
                </c:pt>
                <c:pt idx="135">
                  <c:v>15335</c:v>
                </c:pt>
                <c:pt idx="136">
                  <c:v>24328</c:v>
                </c:pt>
                <c:pt idx="137">
                  <c:v>19662</c:v>
                </c:pt>
                <c:pt idx="138">
                  <c:v>38875</c:v>
                </c:pt>
                <c:pt idx="139">
                  <c:v>21387</c:v>
                </c:pt>
                <c:pt idx="140">
                  <c:v>44547</c:v>
                </c:pt>
                <c:pt idx="141">
                  <c:v>23037</c:v>
                </c:pt>
                <c:pt idx="142">
                  <c:v>18558</c:v>
                </c:pt>
                <c:pt idx="143">
                  <c:v>17617</c:v>
                </c:pt>
                <c:pt idx="144">
                  <c:v>20273</c:v>
                </c:pt>
                <c:pt idx="145">
                  <c:v>16797</c:v>
                </c:pt>
                <c:pt idx="146">
                  <c:v>16457</c:v>
                </c:pt>
                <c:pt idx="147">
                  <c:v>33653</c:v>
                </c:pt>
                <c:pt idx="148">
                  <c:v>32685</c:v>
                </c:pt>
                <c:pt idx="149">
                  <c:v>19984</c:v>
                </c:pt>
                <c:pt idx="150">
                  <c:v>17720</c:v>
                </c:pt>
                <c:pt idx="151">
                  <c:v>13445</c:v>
                </c:pt>
                <c:pt idx="152">
                  <c:v>58873</c:v>
                </c:pt>
                <c:pt idx="153">
                  <c:v>21389</c:v>
                </c:pt>
                <c:pt idx="154">
                  <c:v>14209</c:v>
                </c:pt>
                <c:pt idx="155">
                  <c:v>17151</c:v>
                </c:pt>
                <c:pt idx="156">
                  <c:v>12520</c:v>
                </c:pt>
                <c:pt idx="157">
                  <c:v>22871</c:v>
                </c:pt>
                <c:pt idx="158">
                  <c:v>25446</c:v>
                </c:pt>
                <c:pt idx="159">
                  <c:v>15565</c:v>
                </c:pt>
                <c:pt idx="160">
                  <c:v>42532</c:v>
                </c:pt>
                <c:pt idx="161">
                  <c:v>26514</c:v>
                </c:pt>
                <c:pt idx="162">
                  <c:v>20214</c:v>
                </c:pt>
                <c:pt idx="163">
                  <c:v>21330</c:v>
                </c:pt>
                <c:pt idx="164">
                  <c:v>20194</c:v>
                </c:pt>
                <c:pt idx="165">
                  <c:v>17556</c:v>
                </c:pt>
                <c:pt idx="166">
                  <c:v>32505</c:v>
                </c:pt>
                <c:pt idx="167">
                  <c:v>20656</c:v>
                </c:pt>
                <c:pt idx="168">
                  <c:v>13123</c:v>
                </c:pt>
                <c:pt idx="169">
                  <c:v>9943</c:v>
                </c:pt>
                <c:pt idx="170">
                  <c:v>18250</c:v>
                </c:pt>
                <c:pt idx="171">
                  <c:v>13532</c:v>
                </c:pt>
                <c:pt idx="172">
                  <c:v>23973</c:v>
                </c:pt>
                <c:pt idx="173">
                  <c:v>23269</c:v>
                </c:pt>
                <c:pt idx="174">
                  <c:v>20101</c:v>
                </c:pt>
                <c:pt idx="175">
                  <c:v>40962</c:v>
                </c:pt>
                <c:pt idx="176">
                  <c:v>42018</c:v>
                </c:pt>
                <c:pt idx="177">
                  <c:v>22804</c:v>
                </c:pt>
                <c:pt idx="178">
                  <c:v>32364</c:v>
                </c:pt>
                <c:pt idx="179">
                  <c:v>31099</c:v>
                </c:pt>
                <c:pt idx="180">
                  <c:v>51788</c:v>
                </c:pt>
                <c:pt idx="181">
                  <c:v>56841</c:v>
                </c:pt>
                <c:pt idx="182">
                  <c:v>31724</c:v>
                </c:pt>
                <c:pt idx="183">
                  <c:v>44830</c:v>
                </c:pt>
                <c:pt idx="184">
                  <c:v>46377</c:v>
                </c:pt>
                <c:pt idx="185">
                  <c:v>35071</c:v>
                </c:pt>
                <c:pt idx="186">
                  <c:v>22432</c:v>
                </c:pt>
                <c:pt idx="187">
                  <c:v>21562</c:v>
                </c:pt>
                <c:pt idx="188">
                  <c:v>17794</c:v>
                </c:pt>
                <c:pt idx="189">
                  <c:v>69070</c:v>
                </c:pt>
                <c:pt idx="190">
                  <c:v>37124</c:v>
                </c:pt>
                <c:pt idx="191">
                  <c:v>26969</c:v>
                </c:pt>
                <c:pt idx="192">
                  <c:v>28852</c:v>
                </c:pt>
                <c:pt idx="193">
                  <c:v>19160</c:v>
                </c:pt>
                <c:pt idx="194">
                  <c:v>45784</c:v>
                </c:pt>
                <c:pt idx="195">
                  <c:v>25970</c:v>
                </c:pt>
                <c:pt idx="196">
                  <c:v>60716</c:v>
                </c:pt>
                <c:pt idx="197">
                  <c:v>39140</c:v>
                </c:pt>
                <c:pt idx="198">
                  <c:v>31117</c:v>
                </c:pt>
                <c:pt idx="199">
                  <c:v>19875</c:v>
                </c:pt>
                <c:pt idx="200">
                  <c:v>53603</c:v>
                </c:pt>
                <c:pt idx="201">
                  <c:v>30039</c:v>
                </c:pt>
                <c:pt idx="202">
                  <c:v>19469</c:v>
                </c:pt>
                <c:pt idx="203">
                  <c:v>18100</c:v>
                </c:pt>
                <c:pt idx="204">
                  <c:v>13635</c:v>
                </c:pt>
                <c:pt idx="205">
                  <c:v>25645</c:v>
                </c:pt>
                <c:pt idx="206">
                  <c:v>34113</c:v>
                </c:pt>
                <c:pt idx="207">
                  <c:v>61575</c:v>
                </c:pt>
                <c:pt idx="208">
                  <c:v>28206</c:v>
                </c:pt>
                <c:pt idx="209">
                  <c:v>26607</c:v>
                </c:pt>
                <c:pt idx="210">
                  <c:v>38957</c:v>
                </c:pt>
                <c:pt idx="211">
                  <c:v>44082</c:v>
                </c:pt>
                <c:pt idx="212">
                  <c:v>65530</c:v>
                </c:pt>
                <c:pt idx="213">
                  <c:v>35877</c:v>
                </c:pt>
                <c:pt idx="214">
                  <c:v>29745</c:v>
                </c:pt>
                <c:pt idx="215">
                  <c:v>65939</c:v>
                </c:pt>
                <c:pt idx="216">
                  <c:v>62417</c:v>
                </c:pt>
                <c:pt idx="217">
                  <c:v>40399</c:v>
                </c:pt>
                <c:pt idx="218">
                  <c:v>28586</c:v>
                </c:pt>
                <c:pt idx="219">
                  <c:v>35861</c:v>
                </c:pt>
                <c:pt idx="220">
                  <c:v>77349</c:v>
                </c:pt>
                <c:pt idx="221">
                  <c:v>49494</c:v>
                </c:pt>
                <c:pt idx="222">
                  <c:v>31526</c:v>
                </c:pt>
                <c:pt idx="223">
                  <c:v>24589</c:v>
                </c:pt>
                <c:pt idx="224">
                  <c:v>16573</c:v>
                </c:pt>
                <c:pt idx="225">
                  <c:v>17760</c:v>
                </c:pt>
                <c:pt idx="226">
                  <c:v>14229</c:v>
                </c:pt>
                <c:pt idx="227">
                  <c:v>9622</c:v>
                </c:pt>
                <c:pt idx="228">
                  <c:v>13302</c:v>
                </c:pt>
                <c:pt idx="229">
                  <c:v>15603</c:v>
                </c:pt>
                <c:pt idx="230">
                  <c:v>14300</c:v>
                </c:pt>
                <c:pt idx="231">
                  <c:v>11428</c:v>
                </c:pt>
                <c:pt idx="232">
                  <c:v>11085</c:v>
                </c:pt>
                <c:pt idx="233">
                  <c:v>35405</c:v>
                </c:pt>
                <c:pt idx="234">
                  <c:v>27157</c:v>
                </c:pt>
                <c:pt idx="235">
                  <c:v>22093</c:v>
                </c:pt>
                <c:pt idx="236">
                  <c:v>13116</c:v>
                </c:pt>
                <c:pt idx="237">
                  <c:v>9467</c:v>
                </c:pt>
                <c:pt idx="238">
                  <c:v>7109</c:v>
                </c:pt>
                <c:pt idx="239">
                  <c:v>76495</c:v>
                </c:pt>
                <c:pt idx="240">
                  <c:v>30468</c:v>
                </c:pt>
                <c:pt idx="241">
                  <c:v>16763</c:v>
                </c:pt>
                <c:pt idx="242">
                  <c:v>16133</c:v>
                </c:pt>
                <c:pt idx="243">
                  <c:v>16217</c:v>
                </c:pt>
                <c:pt idx="244">
                  <c:v>14767</c:v>
                </c:pt>
                <c:pt idx="245">
                  <c:v>11226</c:v>
                </c:pt>
                <c:pt idx="246">
                  <c:v>16083</c:v>
                </c:pt>
                <c:pt idx="247">
                  <c:v>23084</c:v>
                </c:pt>
                <c:pt idx="248">
                  <c:v>40574</c:v>
                </c:pt>
                <c:pt idx="249">
                  <c:v>78241</c:v>
                </c:pt>
                <c:pt idx="250">
                  <c:v>53525</c:v>
                </c:pt>
                <c:pt idx="251">
                  <c:v>32082</c:v>
                </c:pt>
                <c:pt idx="252">
                  <c:v>50266</c:v>
                </c:pt>
                <c:pt idx="253">
                  <c:v>26999</c:v>
                </c:pt>
                <c:pt idx="254">
                  <c:v>24497</c:v>
                </c:pt>
                <c:pt idx="255">
                  <c:v>25202</c:v>
                </c:pt>
                <c:pt idx="256">
                  <c:v>19798</c:v>
                </c:pt>
                <c:pt idx="257">
                  <c:v>16732</c:v>
                </c:pt>
                <c:pt idx="258">
                  <c:v>16557</c:v>
                </c:pt>
                <c:pt idx="259">
                  <c:v>16980</c:v>
                </c:pt>
                <c:pt idx="260">
                  <c:v>13110</c:v>
                </c:pt>
                <c:pt idx="261">
                  <c:v>15293</c:v>
                </c:pt>
                <c:pt idx="262">
                  <c:v>29852</c:v>
                </c:pt>
                <c:pt idx="263">
                  <c:v>270290</c:v>
                </c:pt>
                <c:pt idx="264">
                  <c:v>115653</c:v>
                </c:pt>
                <c:pt idx="265">
                  <c:v>21908</c:v>
                </c:pt>
                <c:pt idx="266">
                  <c:v>14866</c:v>
                </c:pt>
                <c:pt idx="267">
                  <c:v>17378</c:v>
                </c:pt>
                <c:pt idx="268">
                  <c:v>18508</c:v>
                </c:pt>
                <c:pt idx="269">
                  <c:v>12323</c:v>
                </c:pt>
                <c:pt idx="270">
                  <c:v>15469</c:v>
                </c:pt>
                <c:pt idx="271">
                  <c:v>21260</c:v>
                </c:pt>
                <c:pt idx="272">
                  <c:v>18043</c:v>
                </c:pt>
                <c:pt idx="273">
                  <c:v>17569</c:v>
                </c:pt>
                <c:pt idx="274">
                  <c:v>12951</c:v>
                </c:pt>
                <c:pt idx="275">
                  <c:v>13947</c:v>
                </c:pt>
                <c:pt idx="276">
                  <c:v>17792</c:v>
                </c:pt>
                <c:pt idx="277">
                  <c:v>12957</c:v>
                </c:pt>
                <c:pt idx="278">
                  <c:v>11210</c:v>
                </c:pt>
                <c:pt idx="279">
                  <c:v>11289</c:v>
                </c:pt>
                <c:pt idx="280">
                  <c:v>13100</c:v>
                </c:pt>
                <c:pt idx="281">
                  <c:v>12019</c:v>
                </c:pt>
                <c:pt idx="282">
                  <c:v>14234</c:v>
                </c:pt>
                <c:pt idx="283">
                  <c:v>44204</c:v>
                </c:pt>
                <c:pt idx="284">
                  <c:v>54292</c:v>
                </c:pt>
                <c:pt idx="285">
                  <c:v>29191</c:v>
                </c:pt>
                <c:pt idx="286">
                  <c:v>17582</c:v>
                </c:pt>
                <c:pt idx="287">
                  <c:v>14084</c:v>
                </c:pt>
                <c:pt idx="288">
                  <c:v>13660</c:v>
                </c:pt>
                <c:pt idx="289">
                  <c:v>239808</c:v>
                </c:pt>
                <c:pt idx="290">
                  <c:v>1951918</c:v>
                </c:pt>
                <c:pt idx="291">
                  <c:v>989955</c:v>
                </c:pt>
                <c:pt idx="292">
                  <c:v>467271</c:v>
                </c:pt>
                <c:pt idx="293">
                  <c:v>306884</c:v>
                </c:pt>
                <c:pt idx="294">
                  <c:v>598810</c:v>
                </c:pt>
                <c:pt idx="295">
                  <c:v>215241</c:v>
                </c:pt>
                <c:pt idx="296">
                  <c:v>96786</c:v>
                </c:pt>
                <c:pt idx="297">
                  <c:v>89586</c:v>
                </c:pt>
                <c:pt idx="298">
                  <c:v>57383</c:v>
                </c:pt>
                <c:pt idx="299">
                  <c:v>28881</c:v>
                </c:pt>
                <c:pt idx="300">
                  <c:v>21468</c:v>
                </c:pt>
                <c:pt idx="301">
                  <c:v>18559</c:v>
                </c:pt>
                <c:pt idx="302">
                  <c:v>15883</c:v>
                </c:pt>
                <c:pt idx="303">
                  <c:v>22311</c:v>
                </c:pt>
                <c:pt idx="304">
                  <c:v>18219</c:v>
                </c:pt>
                <c:pt idx="305">
                  <c:v>18155</c:v>
                </c:pt>
                <c:pt idx="306">
                  <c:v>20773</c:v>
                </c:pt>
                <c:pt idx="307">
                  <c:v>45241</c:v>
                </c:pt>
                <c:pt idx="308">
                  <c:v>174953</c:v>
                </c:pt>
                <c:pt idx="309">
                  <c:v>195692</c:v>
                </c:pt>
                <c:pt idx="310">
                  <c:v>266877</c:v>
                </c:pt>
                <c:pt idx="311">
                  <c:v>247218</c:v>
                </c:pt>
                <c:pt idx="312">
                  <c:v>328353</c:v>
                </c:pt>
                <c:pt idx="313">
                  <c:v>164163</c:v>
                </c:pt>
                <c:pt idx="314">
                  <c:v>347819</c:v>
                </c:pt>
                <c:pt idx="315">
                  <c:v>408392</c:v>
                </c:pt>
                <c:pt idx="316">
                  <c:v>261174</c:v>
                </c:pt>
                <c:pt idx="317">
                  <c:v>158588</c:v>
                </c:pt>
                <c:pt idx="318">
                  <c:v>249890</c:v>
                </c:pt>
                <c:pt idx="319">
                  <c:v>228297</c:v>
                </c:pt>
                <c:pt idx="320">
                  <c:v>136228</c:v>
                </c:pt>
                <c:pt idx="321">
                  <c:v>295648</c:v>
                </c:pt>
                <c:pt idx="322">
                  <c:v>338021</c:v>
                </c:pt>
                <c:pt idx="323">
                  <c:v>65737</c:v>
                </c:pt>
                <c:pt idx="324">
                  <c:v>74913</c:v>
                </c:pt>
                <c:pt idx="325">
                  <c:v>49518</c:v>
                </c:pt>
                <c:pt idx="326">
                  <c:v>37311</c:v>
                </c:pt>
                <c:pt idx="327">
                  <c:v>21221</c:v>
                </c:pt>
                <c:pt idx="328">
                  <c:v>39706</c:v>
                </c:pt>
                <c:pt idx="329">
                  <c:v>17224</c:v>
                </c:pt>
                <c:pt idx="330">
                  <c:v>15710</c:v>
                </c:pt>
                <c:pt idx="331">
                  <c:v>145345</c:v>
                </c:pt>
                <c:pt idx="332">
                  <c:v>73086</c:v>
                </c:pt>
                <c:pt idx="333">
                  <c:v>80061</c:v>
                </c:pt>
                <c:pt idx="334">
                  <c:v>175173</c:v>
                </c:pt>
                <c:pt idx="335">
                  <c:v>55220</c:v>
                </c:pt>
                <c:pt idx="336">
                  <c:v>52506</c:v>
                </c:pt>
                <c:pt idx="337">
                  <c:v>52748</c:v>
                </c:pt>
                <c:pt idx="338">
                  <c:v>54671</c:v>
                </c:pt>
                <c:pt idx="339">
                  <c:v>41473</c:v>
                </c:pt>
                <c:pt idx="340">
                  <c:v>53973</c:v>
                </c:pt>
                <c:pt idx="341">
                  <c:v>236773</c:v>
                </c:pt>
                <c:pt idx="342">
                  <c:v>122576</c:v>
                </c:pt>
                <c:pt idx="343">
                  <c:v>63271</c:v>
                </c:pt>
                <c:pt idx="344">
                  <c:v>47089</c:v>
                </c:pt>
                <c:pt idx="345">
                  <c:v>51493</c:v>
                </c:pt>
                <c:pt idx="346">
                  <c:v>48375</c:v>
                </c:pt>
                <c:pt idx="347">
                  <c:v>35539</c:v>
                </c:pt>
                <c:pt idx="348">
                  <c:v>59690</c:v>
                </c:pt>
                <c:pt idx="349">
                  <c:v>54434</c:v>
                </c:pt>
                <c:pt idx="350">
                  <c:v>69642</c:v>
                </c:pt>
                <c:pt idx="351">
                  <c:v>44656</c:v>
                </c:pt>
                <c:pt idx="352">
                  <c:v>159066</c:v>
                </c:pt>
                <c:pt idx="353">
                  <c:v>72504</c:v>
                </c:pt>
                <c:pt idx="354">
                  <c:v>62402</c:v>
                </c:pt>
                <c:pt idx="355">
                  <c:v>49568</c:v>
                </c:pt>
                <c:pt idx="356">
                  <c:v>36848</c:v>
                </c:pt>
                <c:pt idx="357">
                  <c:v>49331</c:v>
                </c:pt>
                <c:pt idx="358">
                  <c:v>33389</c:v>
                </c:pt>
                <c:pt idx="359">
                  <c:v>14479</c:v>
                </c:pt>
                <c:pt idx="360">
                  <c:v>10862</c:v>
                </c:pt>
                <c:pt idx="361">
                  <c:v>13634</c:v>
                </c:pt>
                <c:pt idx="362">
                  <c:v>22762</c:v>
                </c:pt>
                <c:pt idx="363">
                  <c:v>15758</c:v>
                </c:pt>
                <c:pt idx="364">
                  <c:v>10187</c:v>
                </c:pt>
              </c:numCache>
            </c:numRef>
          </c:val>
          <c:smooth val="0"/>
          <c:extLst>
            <c:ext xmlns:c16="http://schemas.microsoft.com/office/drawing/2014/chart" uri="{C3380CC4-5D6E-409C-BE32-E72D297353CC}">
              <c16:uniqueId val="{00000000-9795-42BA-966B-EE06BED78FC4}"/>
            </c:ext>
          </c:extLst>
        </c:ser>
        <c:dLbls>
          <c:showLegendKey val="0"/>
          <c:showVal val="0"/>
          <c:showCatName val="0"/>
          <c:showSerName val="0"/>
          <c:showPercent val="0"/>
          <c:showBubbleSize val="0"/>
        </c:dLbls>
        <c:smooth val="0"/>
        <c:axId val="279400120"/>
        <c:axId val="279395528"/>
      </c:lineChart>
      <c:catAx>
        <c:axId val="279400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95528"/>
        <c:crosses val="autoZero"/>
        <c:auto val="1"/>
        <c:lblAlgn val="ctr"/>
        <c:lblOffset val="100"/>
        <c:noMultiLvlLbl val="0"/>
      </c:catAx>
      <c:valAx>
        <c:axId val="27939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40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DAS! im NDR Fernsehen</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413</c:v>
                </c:pt>
                <c:pt idx="1">
                  <c:v>792</c:v>
                </c:pt>
                <c:pt idx="2">
                  <c:v>656</c:v>
                </c:pt>
                <c:pt idx="3">
                  <c:v>2127</c:v>
                </c:pt>
                <c:pt idx="4">
                  <c:v>3094</c:v>
                </c:pt>
                <c:pt idx="5">
                  <c:v>2389</c:v>
                </c:pt>
                <c:pt idx="6">
                  <c:v>5655</c:v>
                </c:pt>
                <c:pt idx="7">
                  <c:v>5680</c:v>
                </c:pt>
                <c:pt idx="8">
                  <c:v>3240</c:v>
                </c:pt>
                <c:pt idx="9">
                  <c:v>1247</c:v>
                </c:pt>
                <c:pt idx="10">
                  <c:v>2525</c:v>
                </c:pt>
                <c:pt idx="11">
                  <c:v>4478</c:v>
                </c:pt>
                <c:pt idx="12">
                  <c:v>2696</c:v>
                </c:pt>
                <c:pt idx="13">
                  <c:v>2273</c:v>
                </c:pt>
                <c:pt idx="14">
                  <c:v>1053</c:v>
                </c:pt>
                <c:pt idx="15">
                  <c:v>972</c:v>
                </c:pt>
                <c:pt idx="16">
                  <c:v>1550</c:v>
                </c:pt>
                <c:pt idx="17">
                  <c:v>1833</c:v>
                </c:pt>
                <c:pt idx="18">
                  <c:v>646</c:v>
                </c:pt>
                <c:pt idx="19">
                  <c:v>2291</c:v>
                </c:pt>
                <c:pt idx="20">
                  <c:v>2823</c:v>
                </c:pt>
                <c:pt idx="21">
                  <c:v>1430</c:v>
                </c:pt>
                <c:pt idx="22">
                  <c:v>1591</c:v>
                </c:pt>
                <c:pt idx="23">
                  <c:v>4275</c:v>
                </c:pt>
                <c:pt idx="24">
                  <c:v>2734</c:v>
                </c:pt>
                <c:pt idx="25">
                  <c:v>1436</c:v>
                </c:pt>
                <c:pt idx="26">
                  <c:v>2376</c:v>
                </c:pt>
                <c:pt idx="27">
                  <c:v>2107</c:v>
                </c:pt>
                <c:pt idx="28">
                  <c:v>3538</c:v>
                </c:pt>
                <c:pt idx="29">
                  <c:v>1768</c:v>
                </c:pt>
                <c:pt idx="30">
                  <c:v>1171</c:v>
                </c:pt>
                <c:pt idx="31">
                  <c:v>1990</c:v>
                </c:pt>
                <c:pt idx="32">
                  <c:v>2347</c:v>
                </c:pt>
                <c:pt idx="33">
                  <c:v>4105</c:v>
                </c:pt>
                <c:pt idx="34">
                  <c:v>3264</c:v>
                </c:pt>
                <c:pt idx="35">
                  <c:v>2411</c:v>
                </c:pt>
                <c:pt idx="36">
                  <c:v>1877</c:v>
                </c:pt>
                <c:pt idx="37">
                  <c:v>1398</c:v>
                </c:pt>
                <c:pt idx="38">
                  <c:v>1207</c:v>
                </c:pt>
                <c:pt idx="39">
                  <c:v>2988</c:v>
                </c:pt>
                <c:pt idx="40">
                  <c:v>1735</c:v>
                </c:pt>
                <c:pt idx="41">
                  <c:v>3471</c:v>
                </c:pt>
                <c:pt idx="42">
                  <c:v>3304</c:v>
                </c:pt>
                <c:pt idx="43">
                  <c:v>2019</c:v>
                </c:pt>
                <c:pt idx="44">
                  <c:v>1578</c:v>
                </c:pt>
                <c:pt idx="45">
                  <c:v>996</c:v>
                </c:pt>
                <c:pt idx="46">
                  <c:v>1791</c:v>
                </c:pt>
                <c:pt idx="47">
                  <c:v>1526</c:v>
                </c:pt>
                <c:pt idx="48">
                  <c:v>3595</c:v>
                </c:pt>
                <c:pt idx="49">
                  <c:v>1462</c:v>
                </c:pt>
                <c:pt idx="50">
                  <c:v>1376</c:v>
                </c:pt>
                <c:pt idx="51">
                  <c:v>1273</c:v>
                </c:pt>
                <c:pt idx="52">
                  <c:v>890</c:v>
                </c:pt>
                <c:pt idx="53">
                  <c:v>1593</c:v>
                </c:pt>
                <c:pt idx="54">
                  <c:v>1735</c:v>
                </c:pt>
                <c:pt idx="55">
                  <c:v>1543</c:v>
                </c:pt>
                <c:pt idx="56">
                  <c:v>1311</c:v>
                </c:pt>
                <c:pt idx="57">
                  <c:v>1122</c:v>
                </c:pt>
                <c:pt idx="58">
                  <c:v>1610</c:v>
                </c:pt>
                <c:pt idx="59">
                  <c:v>826</c:v>
                </c:pt>
                <c:pt idx="60">
                  <c:v>1311</c:v>
                </c:pt>
                <c:pt idx="61">
                  <c:v>1541</c:v>
                </c:pt>
                <c:pt idx="62">
                  <c:v>982</c:v>
                </c:pt>
                <c:pt idx="63">
                  <c:v>980</c:v>
                </c:pt>
                <c:pt idx="64">
                  <c:v>1512</c:v>
                </c:pt>
                <c:pt idx="65">
                  <c:v>1320</c:v>
                </c:pt>
                <c:pt idx="66">
                  <c:v>607</c:v>
                </c:pt>
                <c:pt idx="67">
                  <c:v>408</c:v>
                </c:pt>
                <c:pt idx="68">
                  <c:v>711</c:v>
                </c:pt>
                <c:pt idx="69">
                  <c:v>469</c:v>
                </c:pt>
                <c:pt idx="70">
                  <c:v>1023</c:v>
                </c:pt>
                <c:pt idx="71">
                  <c:v>565</c:v>
                </c:pt>
                <c:pt idx="72">
                  <c:v>322</c:v>
                </c:pt>
                <c:pt idx="73">
                  <c:v>1307</c:v>
                </c:pt>
                <c:pt idx="74">
                  <c:v>1122</c:v>
                </c:pt>
                <c:pt idx="75">
                  <c:v>2528</c:v>
                </c:pt>
                <c:pt idx="76">
                  <c:v>1305</c:v>
                </c:pt>
                <c:pt idx="77">
                  <c:v>607</c:v>
                </c:pt>
                <c:pt idx="78">
                  <c:v>683</c:v>
                </c:pt>
                <c:pt idx="79">
                  <c:v>1216</c:v>
                </c:pt>
                <c:pt idx="80">
                  <c:v>2068</c:v>
                </c:pt>
                <c:pt idx="81">
                  <c:v>4010</c:v>
                </c:pt>
                <c:pt idx="82">
                  <c:v>5529</c:v>
                </c:pt>
                <c:pt idx="83">
                  <c:v>5375</c:v>
                </c:pt>
                <c:pt idx="84">
                  <c:v>4674</c:v>
                </c:pt>
                <c:pt idx="85">
                  <c:v>1744</c:v>
                </c:pt>
                <c:pt idx="86">
                  <c:v>3397</c:v>
                </c:pt>
                <c:pt idx="87">
                  <c:v>1956</c:v>
                </c:pt>
                <c:pt idx="88">
                  <c:v>837</c:v>
                </c:pt>
                <c:pt idx="89">
                  <c:v>977</c:v>
                </c:pt>
                <c:pt idx="90">
                  <c:v>527</c:v>
                </c:pt>
                <c:pt idx="91">
                  <c:v>788</c:v>
                </c:pt>
                <c:pt idx="92">
                  <c:v>484</c:v>
                </c:pt>
                <c:pt idx="93">
                  <c:v>682</c:v>
                </c:pt>
                <c:pt idx="94">
                  <c:v>517</c:v>
                </c:pt>
                <c:pt idx="95">
                  <c:v>1634</c:v>
                </c:pt>
                <c:pt idx="96">
                  <c:v>2090</c:v>
                </c:pt>
                <c:pt idx="97">
                  <c:v>1189</c:v>
                </c:pt>
                <c:pt idx="98">
                  <c:v>783</c:v>
                </c:pt>
                <c:pt idx="99">
                  <c:v>867</c:v>
                </c:pt>
                <c:pt idx="100">
                  <c:v>2917</c:v>
                </c:pt>
                <c:pt idx="101">
                  <c:v>2079</c:v>
                </c:pt>
                <c:pt idx="102">
                  <c:v>1882</c:v>
                </c:pt>
                <c:pt idx="103">
                  <c:v>733</c:v>
                </c:pt>
                <c:pt idx="104">
                  <c:v>2082</c:v>
                </c:pt>
                <c:pt idx="105">
                  <c:v>838</c:v>
                </c:pt>
                <c:pt idx="106">
                  <c:v>736</c:v>
                </c:pt>
                <c:pt idx="107">
                  <c:v>5214</c:v>
                </c:pt>
                <c:pt idx="108">
                  <c:v>10922</c:v>
                </c:pt>
                <c:pt idx="109">
                  <c:v>14818</c:v>
                </c:pt>
                <c:pt idx="110">
                  <c:v>5480</c:v>
                </c:pt>
                <c:pt idx="111">
                  <c:v>2096</c:v>
                </c:pt>
                <c:pt idx="112">
                  <c:v>3113</c:v>
                </c:pt>
                <c:pt idx="113">
                  <c:v>6540</c:v>
                </c:pt>
                <c:pt idx="114">
                  <c:v>3684</c:v>
                </c:pt>
                <c:pt idx="115">
                  <c:v>2401</c:v>
                </c:pt>
                <c:pt idx="116">
                  <c:v>1646</c:v>
                </c:pt>
                <c:pt idx="117">
                  <c:v>2341</c:v>
                </c:pt>
                <c:pt idx="118">
                  <c:v>1815</c:v>
                </c:pt>
                <c:pt idx="119">
                  <c:v>2090</c:v>
                </c:pt>
                <c:pt idx="120">
                  <c:v>2066</c:v>
                </c:pt>
                <c:pt idx="121">
                  <c:v>863</c:v>
                </c:pt>
                <c:pt idx="122">
                  <c:v>2514</c:v>
                </c:pt>
                <c:pt idx="123">
                  <c:v>1890</c:v>
                </c:pt>
                <c:pt idx="124">
                  <c:v>1512</c:v>
                </c:pt>
                <c:pt idx="125">
                  <c:v>2605</c:v>
                </c:pt>
                <c:pt idx="126">
                  <c:v>1617</c:v>
                </c:pt>
                <c:pt idx="127">
                  <c:v>901</c:v>
                </c:pt>
                <c:pt idx="128">
                  <c:v>3739</c:v>
                </c:pt>
                <c:pt idx="129">
                  <c:v>2347</c:v>
                </c:pt>
                <c:pt idx="130">
                  <c:v>4694</c:v>
                </c:pt>
                <c:pt idx="131">
                  <c:v>2645</c:v>
                </c:pt>
                <c:pt idx="132">
                  <c:v>1121</c:v>
                </c:pt>
                <c:pt idx="133">
                  <c:v>1569</c:v>
                </c:pt>
                <c:pt idx="134">
                  <c:v>1339</c:v>
                </c:pt>
                <c:pt idx="135">
                  <c:v>1650</c:v>
                </c:pt>
                <c:pt idx="136">
                  <c:v>1330</c:v>
                </c:pt>
                <c:pt idx="137">
                  <c:v>1436</c:v>
                </c:pt>
                <c:pt idx="138">
                  <c:v>2127</c:v>
                </c:pt>
                <c:pt idx="139">
                  <c:v>1735</c:v>
                </c:pt>
                <c:pt idx="140">
                  <c:v>2477</c:v>
                </c:pt>
                <c:pt idx="141">
                  <c:v>1487</c:v>
                </c:pt>
                <c:pt idx="142">
                  <c:v>1416</c:v>
                </c:pt>
                <c:pt idx="143">
                  <c:v>1056</c:v>
                </c:pt>
                <c:pt idx="144">
                  <c:v>1180</c:v>
                </c:pt>
                <c:pt idx="145">
                  <c:v>1038</c:v>
                </c:pt>
                <c:pt idx="146">
                  <c:v>948</c:v>
                </c:pt>
                <c:pt idx="147">
                  <c:v>2270</c:v>
                </c:pt>
                <c:pt idx="148">
                  <c:v>1693</c:v>
                </c:pt>
                <c:pt idx="149">
                  <c:v>1813</c:v>
                </c:pt>
                <c:pt idx="150">
                  <c:v>2001</c:v>
                </c:pt>
                <c:pt idx="151">
                  <c:v>867</c:v>
                </c:pt>
                <c:pt idx="152">
                  <c:v>2144</c:v>
                </c:pt>
                <c:pt idx="153">
                  <c:v>940</c:v>
                </c:pt>
                <c:pt idx="154">
                  <c:v>1019</c:v>
                </c:pt>
                <c:pt idx="155">
                  <c:v>1657</c:v>
                </c:pt>
                <c:pt idx="156">
                  <c:v>1227</c:v>
                </c:pt>
                <c:pt idx="157">
                  <c:v>1693</c:v>
                </c:pt>
                <c:pt idx="158">
                  <c:v>1260</c:v>
                </c:pt>
                <c:pt idx="159">
                  <c:v>1157</c:v>
                </c:pt>
                <c:pt idx="160">
                  <c:v>2347</c:v>
                </c:pt>
                <c:pt idx="161">
                  <c:v>1648</c:v>
                </c:pt>
                <c:pt idx="162">
                  <c:v>1842</c:v>
                </c:pt>
                <c:pt idx="163">
                  <c:v>1578</c:v>
                </c:pt>
                <c:pt idx="164">
                  <c:v>1595</c:v>
                </c:pt>
                <c:pt idx="165">
                  <c:v>1193</c:v>
                </c:pt>
                <c:pt idx="166">
                  <c:v>2470</c:v>
                </c:pt>
                <c:pt idx="167">
                  <c:v>1641</c:v>
                </c:pt>
                <c:pt idx="168">
                  <c:v>731</c:v>
                </c:pt>
                <c:pt idx="169">
                  <c:v>650</c:v>
                </c:pt>
                <c:pt idx="170">
                  <c:v>1355</c:v>
                </c:pt>
                <c:pt idx="171">
                  <c:v>1019</c:v>
                </c:pt>
                <c:pt idx="172">
                  <c:v>1912</c:v>
                </c:pt>
                <c:pt idx="173">
                  <c:v>1446</c:v>
                </c:pt>
                <c:pt idx="174">
                  <c:v>1910</c:v>
                </c:pt>
                <c:pt idx="175">
                  <c:v>4607</c:v>
                </c:pt>
                <c:pt idx="176">
                  <c:v>2976</c:v>
                </c:pt>
                <c:pt idx="177">
                  <c:v>1571</c:v>
                </c:pt>
                <c:pt idx="178">
                  <c:v>2285</c:v>
                </c:pt>
                <c:pt idx="179">
                  <c:v>1580</c:v>
                </c:pt>
                <c:pt idx="180">
                  <c:v>2768</c:v>
                </c:pt>
                <c:pt idx="181">
                  <c:v>2068</c:v>
                </c:pt>
                <c:pt idx="182">
                  <c:v>1830</c:v>
                </c:pt>
                <c:pt idx="183">
                  <c:v>2693</c:v>
                </c:pt>
                <c:pt idx="184">
                  <c:v>2719</c:v>
                </c:pt>
                <c:pt idx="185">
                  <c:v>2414</c:v>
                </c:pt>
                <c:pt idx="186">
                  <c:v>1249</c:v>
                </c:pt>
                <c:pt idx="187">
                  <c:v>1539</c:v>
                </c:pt>
                <c:pt idx="188">
                  <c:v>1166</c:v>
                </c:pt>
                <c:pt idx="189">
                  <c:v>2373</c:v>
                </c:pt>
                <c:pt idx="190">
                  <c:v>1309</c:v>
                </c:pt>
                <c:pt idx="191">
                  <c:v>1735</c:v>
                </c:pt>
                <c:pt idx="192">
                  <c:v>1982</c:v>
                </c:pt>
                <c:pt idx="193">
                  <c:v>1297</c:v>
                </c:pt>
                <c:pt idx="194">
                  <c:v>2172</c:v>
                </c:pt>
                <c:pt idx="195">
                  <c:v>2071</c:v>
                </c:pt>
                <c:pt idx="196">
                  <c:v>4694</c:v>
                </c:pt>
                <c:pt idx="197">
                  <c:v>2648</c:v>
                </c:pt>
                <c:pt idx="198">
                  <c:v>2101</c:v>
                </c:pt>
                <c:pt idx="199">
                  <c:v>1292</c:v>
                </c:pt>
                <c:pt idx="200">
                  <c:v>3036</c:v>
                </c:pt>
                <c:pt idx="201">
                  <c:v>1923</c:v>
                </c:pt>
                <c:pt idx="202">
                  <c:v>1312</c:v>
                </c:pt>
                <c:pt idx="203">
                  <c:v>942</c:v>
                </c:pt>
                <c:pt idx="204">
                  <c:v>1168</c:v>
                </c:pt>
                <c:pt idx="205">
                  <c:v>3319</c:v>
                </c:pt>
                <c:pt idx="206">
                  <c:v>3860</c:v>
                </c:pt>
                <c:pt idx="207">
                  <c:v>5155</c:v>
                </c:pt>
                <c:pt idx="208">
                  <c:v>2450</c:v>
                </c:pt>
                <c:pt idx="209">
                  <c:v>1993</c:v>
                </c:pt>
                <c:pt idx="210">
                  <c:v>2110</c:v>
                </c:pt>
                <c:pt idx="211">
                  <c:v>3642</c:v>
                </c:pt>
                <c:pt idx="212">
                  <c:v>5415</c:v>
                </c:pt>
                <c:pt idx="213">
                  <c:v>2637</c:v>
                </c:pt>
                <c:pt idx="214">
                  <c:v>1765</c:v>
                </c:pt>
                <c:pt idx="215">
                  <c:v>3439</c:v>
                </c:pt>
                <c:pt idx="216">
                  <c:v>2454</c:v>
                </c:pt>
                <c:pt idx="217">
                  <c:v>1528</c:v>
                </c:pt>
                <c:pt idx="218">
                  <c:v>1115</c:v>
                </c:pt>
                <c:pt idx="219">
                  <c:v>1700</c:v>
                </c:pt>
                <c:pt idx="220">
                  <c:v>2480</c:v>
                </c:pt>
                <c:pt idx="221">
                  <c:v>3350</c:v>
                </c:pt>
                <c:pt idx="222">
                  <c:v>1948</c:v>
                </c:pt>
                <c:pt idx="223">
                  <c:v>1218</c:v>
                </c:pt>
                <c:pt idx="224">
                  <c:v>789</c:v>
                </c:pt>
                <c:pt idx="225">
                  <c:v>918</c:v>
                </c:pt>
                <c:pt idx="226">
                  <c:v>1079</c:v>
                </c:pt>
                <c:pt idx="227">
                  <c:v>552</c:v>
                </c:pt>
                <c:pt idx="228">
                  <c:v>1143</c:v>
                </c:pt>
                <c:pt idx="229">
                  <c:v>1514</c:v>
                </c:pt>
                <c:pt idx="230">
                  <c:v>910</c:v>
                </c:pt>
                <c:pt idx="231">
                  <c:v>627</c:v>
                </c:pt>
                <c:pt idx="232">
                  <c:v>589</c:v>
                </c:pt>
                <c:pt idx="233">
                  <c:v>2213</c:v>
                </c:pt>
                <c:pt idx="234">
                  <c:v>1749</c:v>
                </c:pt>
                <c:pt idx="235">
                  <c:v>1410</c:v>
                </c:pt>
                <c:pt idx="236">
                  <c:v>873</c:v>
                </c:pt>
                <c:pt idx="237">
                  <c:v>502</c:v>
                </c:pt>
                <c:pt idx="238">
                  <c:v>310</c:v>
                </c:pt>
                <c:pt idx="239">
                  <c:v>3566</c:v>
                </c:pt>
                <c:pt idx="240">
                  <c:v>1560</c:v>
                </c:pt>
                <c:pt idx="241">
                  <c:v>890</c:v>
                </c:pt>
                <c:pt idx="242">
                  <c:v>1011</c:v>
                </c:pt>
                <c:pt idx="243">
                  <c:v>1044</c:v>
                </c:pt>
                <c:pt idx="244">
                  <c:v>1141</c:v>
                </c:pt>
                <c:pt idx="245">
                  <c:v>667</c:v>
                </c:pt>
                <c:pt idx="246">
                  <c:v>1105</c:v>
                </c:pt>
                <c:pt idx="247">
                  <c:v>2357</c:v>
                </c:pt>
                <c:pt idx="248">
                  <c:v>3560</c:v>
                </c:pt>
                <c:pt idx="249">
                  <c:v>3802</c:v>
                </c:pt>
                <c:pt idx="250">
                  <c:v>2538</c:v>
                </c:pt>
                <c:pt idx="251">
                  <c:v>1531</c:v>
                </c:pt>
                <c:pt idx="252">
                  <c:v>2577</c:v>
                </c:pt>
                <c:pt idx="253">
                  <c:v>1528</c:v>
                </c:pt>
                <c:pt idx="254">
                  <c:v>2011</c:v>
                </c:pt>
                <c:pt idx="255">
                  <c:v>2427</c:v>
                </c:pt>
                <c:pt idx="256">
                  <c:v>1171</c:v>
                </c:pt>
                <c:pt idx="257">
                  <c:v>1085</c:v>
                </c:pt>
                <c:pt idx="258">
                  <c:v>1126</c:v>
                </c:pt>
                <c:pt idx="259">
                  <c:v>971</c:v>
                </c:pt>
                <c:pt idx="260">
                  <c:v>543</c:v>
                </c:pt>
                <c:pt idx="261">
                  <c:v>785</c:v>
                </c:pt>
                <c:pt idx="262">
                  <c:v>907</c:v>
                </c:pt>
                <c:pt idx="263">
                  <c:v>10117</c:v>
                </c:pt>
                <c:pt idx="264">
                  <c:v>6151</c:v>
                </c:pt>
                <c:pt idx="265">
                  <c:v>1815</c:v>
                </c:pt>
                <c:pt idx="266">
                  <c:v>900</c:v>
                </c:pt>
                <c:pt idx="267">
                  <c:v>1351</c:v>
                </c:pt>
                <c:pt idx="268">
                  <c:v>953</c:v>
                </c:pt>
                <c:pt idx="269">
                  <c:v>579</c:v>
                </c:pt>
                <c:pt idx="270">
                  <c:v>1187</c:v>
                </c:pt>
                <c:pt idx="271">
                  <c:v>2082</c:v>
                </c:pt>
                <c:pt idx="272">
                  <c:v>1416</c:v>
                </c:pt>
                <c:pt idx="273">
                  <c:v>1251</c:v>
                </c:pt>
                <c:pt idx="274">
                  <c:v>1044</c:v>
                </c:pt>
                <c:pt idx="275">
                  <c:v>1456</c:v>
                </c:pt>
                <c:pt idx="276">
                  <c:v>2715</c:v>
                </c:pt>
                <c:pt idx="277">
                  <c:v>1229</c:v>
                </c:pt>
                <c:pt idx="278">
                  <c:v>1043</c:v>
                </c:pt>
                <c:pt idx="279">
                  <c:v>860</c:v>
                </c:pt>
                <c:pt idx="280">
                  <c:v>969</c:v>
                </c:pt>
                <c:pt idx="281">
                  <c:v>1189</c:v>
                </c:pt>
                <c:pt idx="282">
                  <c:v>1271</c:v>
                </c:pt>
                <c:pt idx="283">
                  <c:v>3014</c:v>
                </c:pt>
                <c:pt idx="284">
                  <c:v>2867</c:v>
                </c:pt>
                <c:pt idx="285">
                  <c:v>1777</c:v>
                </c:pt>
                <c:pt idx="286">
                  <c:v>969</c:v>
                </c:pt>
                <c:pt idx="287">
                  <c:v>881</c:v>
                </c:pt>
                <c:pt idx="288">
                  <c:v>900</c:v>
                </c:pt>
                <c:pt idx="289">
                  <c:v>28116</c:v>
                </c:pt>
                <c:pt idx="290">
                  <c:v>189215</c:v>
                </c:pt>
                <c:pt idx="291">
                  <c:v>68641</c:v>
                </c:pt>
                <c:pt idx="292">
                  <c:v>28836</c:v>
                </c:pt>
                <c:pt idx="293">
                  <c:v>19949</c:v>
                </c:pt>
                <c:pt idx="294">
                  <c:v>47237</c:v>
                </c:pt>
                <c:pt idx="295">
                  <c:v>12717</c:v>
                </c:pt>
                <c:pt idx="296">
                  <c:v>5989</c:v>
                </c:pt>
                <c:pt idx="297">
                  <c:v>4283</c:v>
                </c:pt>
                <c:pt idx="298">
                  <c:v>2538</c:v>
                </c:pt>
                <c:pt idx="299">
                  <c:v>1912</c:v>
                </c:pt>
                <c:pt idx="300">
                  <c:v>1495</c:v>
                </c:pt>
                <c:pt idx="301">
                  <c:v>1240</c:v>
                </c:pt>
                <c:pt idx="302">
                  <c:v>1177</c:v>
                </c:pt>
                <c:pt idx="303">
                  <c:v>1273</c:v>
                </c:pt>
                <c:pt idx="304">
                  <c:v>1112</c:v>
                </c:pt>
                <c:pt idx="305">
                  <c:v>1621</c:v>
                </c:pt>
                <c:pt idx="306">
                  <c:v>1159</c:v>
                </c:pt>
                <c:pt idx="307">
                  <c:v>2843</c:v>
                </c:pt>
                <c:pt idx="308">
                  <c:v>7884</c:v>
                </c:pt>
                <c:pt idx="309">
                  <c:v>8203</c:v>
                </c:pt>
                <c:pt idx="310">
                  <c:v>9730</c:v>
                </c:pt>
                <c:pt idx="311">
                  <c:v>10422</c:v>
                </c:pt>
                <c:pt idx="312">
                  <c:v>11118</c:v>
                </c:pt>
                <c:pt idx="313">
                  <c:v>7315</c:v>
                </c:pt>
                <c:pt idx="314">
                  <c:v>11677</c:v>
                </c:pt>
                <c:pt idx="315">
                  <c:v>12587</c:v>
                </c:pt>
                <c:pt idx="316">
                  <c:v>7781</c:v>
                </c:pt>
                <c:pt idx="317">
                  <c:v>4188</c:v>
                </c:pt>
                <c:pt idx="318">
                  <c:v>6447</c:v>
                </c:pt>
                <c:pt idx="319">
                  <c:v>5753</c:v>
                </c:pt>
                <c:pt idx="320">
                  <c:v>4324</c:v>
                </c:pt>
                <c:pt idx="321">
                  <c:v>8120</c:v>
                </c:pt>
                <c:pt idx="322">
                  <c:v>8515</c:v>
                </c:pt>
                <c:pt idx="323">
                  <c:v>1850</c:v>
                </c:pt>
                <c:pt idx="324">
                  <c:v>3515</c:v>
                </c:pt>
                <c:pt idx="325">
                  <c:v>3444</c:v>
                </c:pt>
                <c:pt idx="326">
                  <c:v>2598</c:v>
                </c:pt>
                <c:pt idx="327">
                  <c:v>1487</c:v>
                </c:pt>
                <c:pt idx="328">
                  <c:v>1550</c:v>
                </c:pt>
                <c:pt idx="329">
                  <c:v>798</c:v>
                </c:pt>
                <c:pt idx="330">
                  <c:v>1168</c:v>
                </c:pt>
                <c:pt idx="331">
                  <c:v>6303</c:v>
                </c:pt>
                <c:pt idx="332">
                  <c:v>2193</c:v>
                </c:pt>
                <c:pt idx="333">
                  <c:v>2063</c:v>
                </c:pt>
                <c:pt idx="334">
                  <c:v>2659</c:v>
                </c:pt>
                <c:pt idx="335">
                  <c:v>1096</c:v>
                </c:pt>
                <c:pt idx="336">
                  <c:v>1290</c:v>
                </c:pt>
                <c:pt idx="337">
                  <c:v>980</c:v>
                </c:pt>
                <c:pt idx="338">
                  <c:v>1787</c:v>
                </c:pt>
                <c:pt idx="339">
                  <c:v>1460</c:v>
                </c:pt>
                <c:pt idx="340">
                  <c:v>2745</c:v>
                </c:pt>
                <c:pt idx="341">
                  <c:v>11974</c:v>
                </c:pt>
                <c:pt idx="342">
                  <c:v>5934</c:v>
                </c:pt>
                <c:pt idx="343">
                  <c:v>2243</c:v>
                </c:pt>
                <c:pt idx="344">
                  <c:v>1522</c:v>
                </c:pt>
                <c:pt idx="345">
                  <c:v>2437</c:v>
                </c:pt>
                <c:pt idx="346">
                  <c:v>1630</c:v>
                </c:pt>
                <c:pt idx="347">
                  <c:v>983</c:v>
                </c:pt>
                <c:pt idx="348">
                  <c:v>1943</c:v>
                </c:pt>
                <c:pt idx="349">
                  <c:v>2414</c:v>
                </c:pt>
                <c:pt idx="350">
                  <c:v>6038</c:v>
                </c:pt>
                <c:pt idx="351">
                  <c:v>1730</c:v>
                </c:pt>
                <c:pt idx="352">
                  <c:v>10892</c:v>
                </c:pt>
                <c:pt idx="353">
                  <c:v>2487</c:v>
                </c:pt>
                <c:pt idx="354">
                  <c:v>1659</c:v>
                </c:pt>
                <c:pt idx="355">
                  <c:v>1787</c:v>
                </c:pt>
                <c:pt idx="356">
                  <c:v>1216</c:v>
                </c:pt>
                <c:pt idx="357">
                  <c:v>2132</c:v>
                </c:pt>
                <c:pt idx="358">
                  <c:v>634</c:v>
                </c:pt>
                <c:pt idx="359">
                  <c:v>381</c:v>
                </c:pt>
                <c:pt idx="360">
                  <c:v>435</c:v>
                </c:pt>
                <c:pt idx="361">
                  <c:v>844</c:v>
                </c:pt>
                <c:pt idx="362">
                  <c:v>1728</c:v>
                </c:pt>
                <c:pt idx="363">
                  <c:v>1019</c:v>
                </c:pt>
                <c:pt idx="364">
                  <c:v>530</c:v>
                </c:pt>
              </c:numCache>
            </c:numRef>
          </c:val>
          <c:smooth val="0"/>
          <c:extLst>
            <c:ext xmlns:c16="http://schemas.microsoft.com/office/drawing/2014/chart" uri="{C3380CC4-5D6E-409C-BE32-E72D297353CC}">
              <c16:uniqueId val="{00000000-A982-4606-928A-CECF944F8D9B}"/>
            </c:ext>
          </c:extLst>
        </c:ser>
        <c:dLbls>
          <c:showLegendKey val="0"/>
          <c:showVal val="0"/>
          <c:showCatName val="0"/>
          <c:showSerName val="0"/>
          <c:showPercent val="0"/>
          <c:showBubbleSize val="0"/>
        </c:dLbls>
        <c:smooth val="0"/>
        <c:axId val="280086352"/>
        <c:axId val="280086680"/>
      </c:lineChart>
      <c:catAx>
        <c:axId val="28008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86680"/>
        <c:crosses val="autoZero"/>
        <c:auto val="1"/>
        <c:lblAlgn val="ctr"/>
        <c:lblOffset val="100"/>
        <c:noMultiLvlLbl val="0"/>
      </c:catAx>
      <c:valAx>
        <c:axId val="28008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8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DAS! im NDR Fernsehen</c:v>
                </c:pt>
              </c:strCache>
            </c:strRef>
          </c:tx>
          <c:spPr>
            <a:ln w="28575" cap="rnd">
              <a:solidFill>
                <a:schemeClr val="accent1"/>
              </a:solidFill>
              <a:round/>
            </a:ln>
            <a:effectLst/>
          </c:spPr>
          <c:marker>
            <c:symbol val="none"/>
          </c:marker>
          <c:cat>
            <c:strRef>
              <c:f>Sheet1!$A$2:$A$366</c:f>
              <c:strCache>
                <c:ptCount val="365"/>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pt idx="304">
                  <c:v>01.11.2017</c:v>
                </c:pt>
                <c:pt idx="305">
                  <c:v>02.11.2017</c:v>
                </c:pt>
                <c:pt idx="306">
                  <c:v>03.11.2017</c:v>
                </c:pt>
                <c:pt idx="307">
                  <c:v>04.11.2017</c:v>
                </c:pt>
                <c:pt idx="308">
                  <c:v>05.11.2017</c:v>
                </c:pt>
                <c:pt idx="309">
                  <c:v>06.11.2017</c:v>
                </c:pt>
                <c:pt idx="310">
                  <c:v>07.11.2017</c:v>
                </c:pt>
                <c:pt idx="311">
                  <c:v>08.11.2017</c:v>
                </c:pt>
                <c:pt idx="312">
                  <c:v>09.11.2017</c:v>
                </c:pt>
                <c:pt idx="313">
                  <c:v>10.11.2017</c:v>
                </c:pt>
                <c:pt idx="314">
                  <c:v>11.11.2017</c:v>
                </c:pt>
                <c:pt idx="315">
                  <c:v>12.11.2017</c:v>
                </c:pt>
                <c:pt idx="316">
                  <c:v>13.11.2017</c:v>
                </c:pt>
                <c:pt idx="317">
                  <c:v>14.11.2017</c:v>
                </c:pt>
                <c:pt idx="318">
                  <c:v>15.11.2017</c:v>
                </c:pt>
                <c:pt idx="319">
                  <c:v>16.11.2017</c:v>
                </c:pt>
                <c:pt idx="320">
                  <c:v>17.11.2017</c:v>
                </c:pt>
                <c:pt idx="321">
                  <c:v>18.11.2017</c:v>
                </c:pt>
                <c:pt idx="322">
                  <c:v>19.11.2017</c:v>
                </c:pt>
                <c:pt idx="323">
                  <c:v>20.11.2017</c:v>
                </c:pt>
                <c:pt idx="324">
                  <c:v>21.11.2017</c:v>
                </c:pt>
                <c:pt idx="325">
                  <c:v>22.11.2017</c:v>
                </c:pt>
                <c:pt idx="326">
                  <c:v>23.11.2017</c:v>
                </c:pt>
                <c:pt idx="327">
                  <c:v>24.11.2017</c:v>
                </c:pt>
                <c:pt idx="328">
                  <c:v>25.11.2017</c:v>
                </c:pt>
                <c:pt idx="329">
                  <c:v>26.11.2017</c:v>
                </c:pt>
                <c:pt idx="330">
                  <c:v>27.11.2017</c:v>
                </c:pt>
                <c:pt idx="331">
                  <c:v>28.11.2017</c:v>
                </c:pt>
                <c:pt idx="332">
                  <c:v>29.11.2017</c:v>
                </c:pt>
                <c:pt idx="333">
                  <c:v>30.11.2017</c:v>
                </c:pt>
                <c:pt idx="334">
                  <c:v>01.12.2017</c:v>
                </c:pt>
                <c:pt idx="335">
                  <c:v>02.12.2017</c:v>
                </c:pt>
                <c:pt idx="336">
                  <c:v>03.12.2017</c:v>
                </c:pt>
                <c:pt idx="337">
                  <c:v>04.12.2017</c:v>
                </c:pt>
                <c:pt idx="338">
                  <c:v>05.12.2017</c:v>
                </c:pt>
                <c:pt idx="339">
                  <c:v>06.12.2017</c:v>
                </c:pt>
                <c:pt idx="340">
                  <c:v>07.12.2017</c:v>
                </c:pt>
                <c:pt idx="341">
                  <c:v>08.12.2017</c:v>
                </c:pt>
                <c:pt idx="342">
                  <c:v>09.12.2017</c:v>
                </c:pt>
                <c:pt idx="343">
                  <c:v>10.12.2017</c:v>
                </c:pt>
                <c:pt idx="344">
                  <c:v>11.12.2017</c:v>
                </c:pt>
                <c:pt idx="345">
                  <c:v>12.12.2017</c:v>
                </c:pt>
                <c:pt idx="346">
                  <c:v>13.12.2017</c:v>
                </c:pt>
                <c:pt idx="347">
                  <c:v>14.12.2017</c:v>
                </c:pt>
                <c:pt idx="348">
                  <c:v>15.12.2017</c:v>
                </c:pt>
                <c:pt idx="349">
                  <c:v>16.12.2017</c:v>
                </c:pt>
                <c:pt idx="350">
                  <c:v>17.12.2017</c:v>
                </c:pt>
                <c:pt idx="351">
                  <c:v>18.12.2017</c:v>
                </c:pt>
                <c:pt idx="352">
                  <c:v>19.12.2017</c:v>
                </c:pt>
                <c:pt idx="353">
                  <c:v>20.12.2017</c:v>
                </c:pt>
                <c:pt idx="354">
                  <c:v>21.12.2017</c:v>
                </c:pt>
                <c:pt idx="355">
                  <c:v>22.12.2017</c:v>
                </c:pt>
                <c:pt idx="356">
                  <c:v>23.12.2017</c:v>
                </c:pt>
                <c:pt idx="357">
                  <c:v>24.12.2017</c:v>
                </c:pt>
                <c:pt idx="358">
                  <c:v>25.12.2017</c:v>
                </c:pt>
                <c:pt idx="359">
                  <c:v>26.12.2017</c:v>
                </c:pt>
                <c:pt idx="360">
                  <c:v>27.12.2017</c:v>
                </c:pt>
                <c:pt idx="361">
                  <c:v>28.12.2017</c:v>
                </c:pt>
                <c:pt idx="362">
                  <c:v>29.12.2017</c:v>
                </c:pt>
                <c:pt idx="363">
                  <c:v>30.12.2017</c:v>
                </c:pt>
                <c:pt idx="364">
                  <c:v>31.12.2017</c:v>
                </c:pt>
              </c:strCache>
            </c:strRef>
          </c:cat>
          <c:val>
            <c:numRef>
              <c:f>Sheet1!$B$2:$B$366</c:f>
              <c:numCache>
                <c:formatCode>General</c:formatCode>
                <c:ptCount val="365"/>
                <c:pt idx="0">
                  <c:v>194</c:v>
                </c:pt>
                <c:pt idx="1">
                  <c:v>1815</c:v>
                </c:pt>
                <c:pt idx="2">
                  <c:v>1120</c:v>
                </c:pt>
                <c:pt idx="3">
                  <c:v>1024</c:v>
                </c:pt>
                <c:pt idx="4">
                  <c:v>2758</c:v>
                </c:pt>
                <c:pt idx="5">
                  <c:v>4898</c:v>
                </c:pt>
                <c:pt idx="6">
                  <c:v>12546</c:v>
                </c:pt>
                <c:pt idx="7">
                  <c:v>11762</c:v>
                </c:pt>
                <c:pt idx="8">
                  <c:v>6190</c:v>
                </c:pt>
                <c:pt idx="9">
                  <c:v>1602</c:v>
                </c:pt>
                <c:pt idx="10">
                  <c:v>4767</c:v>
                </c:pt>
                <c:pt idx="11">
                  <c:v>8324</c:v>
                </c:pt>
                <c:pt idx="12">
                  <c:v>3118</c:v>
                </c:pt>
                <c:pt idx="13">
                  <c:v>1718</c:v>
                </c:pt>
                <c:pt idx="14">
                  <c:v>1073</c:v>
                </c:pt>
                <c:pt idx="15">
                  <c:v>429</c:v>
                </c:pt>
                <c:pt idx="16">
                  <c:v>1244</c:v>
                </c:pt>
                <c:pt idx="17">
                  <c:v>1290</c:v>
                </c:pt>
                <c:pt idx="18">
                  <c:v>362</c:v>
                </c:pt>
                <c:pt idx="19">
                  <c:v>4219</c:v>
                </c:pt>
                <c:pt idx="20">
                  <c:v>6174</c:v>
                </c:pt>
                <c:pt idx="21">
                  <c:v>2041</c:v>
                </c:pt>
                <c:pt idx="22">
                  <c:v>4011</c:v>
                </c:pt>
                <c:pt idx="23">
                  <c:v>4260</c:v>
                </c:pt>
                <c:pt idx="24">
                  <c:v>3607</c:v>
                </c:pt>
                <c:pt idx="25">
                  <c:v>2883</c:v>
                </c:pt>
                <c:pt idx="26">
                  <c:v>1429</c:v>
                </c:pt>
                <c:pt idx="27">
                  <c:v>2895</c:v>
                </c:pt>
                <c:pt idx="28">
                  <c:v>6388</c:v>
                </c:pt>
                <c:pt idx="29">
                  <c:v>2763</c:v>
                </c:pt>
                <c:pt idx="30">
                  <c:v>2163</c:v>
                </c:pt>
                <c:pt idx="31">
                  <c:v>3668</c:v>
                </c:pt>
                <c:pt idx="32">
                  <c:v>6081</c:v>
                </c:pt>
                <c:pt idx="33">
                  <c:v>9541</c:v>
                </c:pt>
                <c:pt idx="34">
                  <c:v>7077</c:v>
                </c:pt>
                <c:pt idx="35">
                  <c:v>5330</c:v>
                </c:pt>
                <c:pt idx="36">
                  <c:v>2271</c:v>
                </c:pt>
                <c:pt idx="37">
                  <c:v>2661</c:v>
                </c:pt>
                <c:pt idx="38">
                  <c:v>3131</c:v>
                </c:pt>
                <c:pt idx="39">
                  <c:v>10716</c:v>
                </c:pt>
                <c:pt idx="40">
                  <c:v>4540</c:v>
                </c:pt>
                <c:pt idx="41">
                  <c:v>8212</c:v>
                </c:pt>
                <c:pt idx="42">
                  <c:v>6272</c:v>
                </c:pt>
                <c:pt idx="43">
                  <c:v>4791</c:v>
                </c:pt>
                <c:pt idx="44">
                  <c:v>4186</c:v>
                </c:pt>
                <c:pt idx="45">
                  <c:v>2650</c:v>
                </c:pt>
                <c:pt idx="46">
                  <c:v>4719</c:v>
                </c:pt>
                <c:pt idx="47">
                  <c:v>2893</c:v>
                </c:pt>
                <c:pt idx="48">
                  <c:v>14800</c:v>
                </c:pt>
                <c:pt idx="49">
                  <c:v>4827</c:v>
                </c:pt>
                <c:pt idx="50">
                  <c:v>3022</c:v>
                </c:pt>
                <c:pt idx="51">
                  <c:v>1787</c:v>
                </c:pt>
                <c:pt idx="52">
                  <c:v>440</c:v>
                </c:pt>
                <c:pt idx="53">
                  <c:v>5564</c:v>
                </c:pt>
                <c:pt idx="54">
                  <c:v>5689</c:v>
                </c:pt>
                <c:pt idx="55">
                  <c:v>3355</c:v>
                </c:pt>
                <c:pt idx="56">
                  <c:v>1145</c:v>
                </c:pt>
                <c:pt idx="57">
                  <c:v>1376</c:v>
                </c:pt>
                <c:pt idx="58">
                  <c:v>2724</c:v>
                </c:pt>
                <c:pt idx="59">
                  <c:v>1362</c:v>
                </c:pt>
                <c:pt idx="60">
                  <c:v>4710</c:v>
                </c:pt>
                <c:pt idx="61">
                  <c:v>4460</c:v>
                </c:pt>
                <c:pt idx="62">
                  <c:v>1655</c:v>
                </c:pt>
                <c:pt idx="63">
                  <c:v>714</c:v>
                </c:pt>
                <c:pt idx="64">
                  <c:v>3393</c:v>
                </c:pt>
                <c:pt idx="65">
                  <c:v>3864</c:v>
                </c:pt>
                <c:pt idx="66">
                  <c:v>871</c:v>
                </c:pt>
                <c:pt idx="67">
                  <c:v>889</c:v>
                </c:pt>
                <c:pt idx="68">
                  <c:v>1088</c:v>
                </c:pt>
                <c:pt idx="69">
                  <c:v>434</c:v>
                </c:pt>
                <c:pt idx="70">
                  <c:v>1277</c:v>
                </c:pt>
                <c:pt idx="71">
                  <c:v>716</c:v>
                </c:pt>
                <c:pt idx="72">
                  <c:v>781</c:v>
                </c:pt>
                <c:pt idx="73">
                  <c:v>4292</c:v>
                </c:pt>
                <c:pt idx="74">
                  <c:v>1742</c:v>
                </c:pt>
                <c:pt idx="75">
                  <c:v>2420</c:v>
                </c:pt>
                <c:pt idx="76">
                  <c:v>1745</c:v>
                </c:pt>
                <c:pt idx="77">
                  <c:v>1254</c:v>
                </c:pt>
                <c:pt idx="78">
                  <c:v>2261</c:v>
                </c:pt>
                <c:pt idx="79">
                  <c:v>1864</c:v>
                </c:pt>
                <c:pt idx="80">
                  <c:v>4039</c:v>
                </c:pt>
                <c:pt idx="81">
                  <c:v>11483</c:v>
                </c:pt>
                <c:pt idx="82">
                  <c:v>16668</c:v>
                </c:pt>
                <c:pt idx="83">
                  <c:v>16735</c:v>
                </c:pt>
                <c:pt idx="84">
                  <c:v>14651</c:v>
                </c:pt>
                <c:pt idx="85">
                  <c:v>2493</c:v>
                </c:pt>
                <c:pt idx="86">
                  <c:v>7537</c:v>
                </c:pt>
                <c:pt idx="87">
                  <c:v>4911</c:v>
                </c:pt>
                <c:pt idx="88">
                  <c:v>2419</c:v>
                </c:pt>
                <c:pt idx="89">
                  <c:v>3274</c:v>
                </c:pt>
                <c:pt idx="90">
                  <c:v>1196</c:v>
                </c:pt>
                <c:pt idx="91">
                  <c:v>1036</c:v>
                </c:pt>
                <c:pt idx="92">
                  <c:v>846</c:v>
                </c:pt>
                <c:pt idx="93">
                  <c:v>1409</c:v>
                </c:pt>
                <c:pt idx="94">
                  <c:v>436</c:v>
                </c:pt>
                <c:pt idx="95">
                  <c:v>7137</c:v>
                </c:pt>
                <c:pt idx="96">
                  <c:v>10053</c:v>
                </c:pt>
                <c:pt idx="97">
                  <c:v>3331</c:v>
                </c:pt>
                <c:pt idx="98">
                  <c:v>1485</c:v>
                </c:pt>
                <c:pt idx="99">
                  <c:v>4192</c:v>
                </c:pt>
                <c:pt idx="100">
                  <c:v>11315</c:v>
                </c:pt>
                <c:pt idx="101">
                  <c:v>8220</c:v>
                </c:pt>
                <c:pt idx="102">
                  <c:v>7595</c:v>
                </c:pt>
                <c:pt idx="103">
                  <c:v>1807</c:v>
                </c:pt>
                <c:pt idx="104">
                  <c:v>7919</c:v>
                </c:pt>
                <c:pt idx="105">
                  <c:v>2298</c:v>
                </c:pt>
                <c:pt idx="106">
                  <c:v>541</c:v>
                </c:pt>
                <c:pt idx="107">
                  <c:v>20409</c:v>
                </c:pt>
                <c:pt idx="108">
                  <c:v>15818</c:v>
                </c:pt>
                <c:pt idx="109">
                  <c:v>13223</c:v>
                </c:pt>
                <c:pt idx="110">
                  <c:v>8712</c:v>
                </c:pt>
                <c:pt idx="111">
                  <c:v>4379</c:v>
                </c:pt>
                <c:pt idx="112">
                  <c:v>8611</c:v>
                </c:pt>
                <c:pt idx="113">
                  <c:v>6186</c:v>
                </c:pt>
                <c:pt idx="114">
                  <c:v>7715</c:v>
                </c:pt>
                <c:pt idx="115">
                  <c:v>7121</c:v>
                </c:pt>
                <c:pt idx="116">
                  <c:v>6014</c:v>
                </c:pt>
                <c:pt idx="117">
                  <c:v>5024</c:v>
                </c:pt>
                <c:pt idx="118">
                  <c:v>2235</c:v>
                </c:pt>
                <c:pt idx="119">
                  <c:v>4829</c:v>
                </c:pt>
                <c:pt idx="120">
                  <c:v>4617</c:v>
                </c:pt>
                <c:pt idx="121">
                  <c:v>1895</c:v>
                </c:pt>
                <c:pt idx="122">
                  <c:v>4232</c:v>
                </c:pt>
                <c:pt idx="123">
                  <c:v>4039</c:v>
                </c:pt>
                <c:pt idx="124">
                  <c:v>4406</c:v>
                </c:pt>
                <c:pt idx="125">
                  <c:v>5269</c:v>
                </c:pt>
                <c:pt idx="126">
                  <c:v>1697</c:v>
                </c:pt>
                <c:pt idx="127">
                  <c:v>2537</c:v>
                </c:pt>
                <c:pt idx="128">
                  <c:v>6865</c:v>
                </c:pt>
                <c:pt idx="129">
                  <c:v>5501</c:v>
                </c:pt>
                <c:pt idx="130">
                  <c:v>6405</c:v>
                </c:pt>
                <c:pt idx="131">
                  <c:v>7950</c:v>
                </c:pt>
                <c:pt idx="132">
                  <c:v>1952</c:v>
                </c:pt>
                <c:pt idx="133">
                  <c:v>3127</c:v>
                </c:pt>
                <c:pt idx="134">
                  <c:v>5112</c:v>
                </c:pt>
                <c:pt idx="135">
                  <c:v>5671</c:v>
                </c:pt>
                <c:pt idx="136">
                  <c:v>4817</c:v>
                </c:pt>
                <c:pt idx="137">
                  <c:v>5629</c:v>
                </c:pt>
                <c:pt idx="138">
                  <c:v>6028</c:v>
                </c:pt>
                <c:pt idx="139">
                  <c:v>3584</c:v>
                </c:pt>
                <c:pt idx="140">
                  <c:v>1748</c:v>
                </c:pt>
                <c:pt idx="141">
                  <c:v>1543</c:v>
                </c:pt>
                <c:pt idx="142">
                  <c:v>2865</c:v>
                </c:pt>
                <c:pt idx="143">
                  <c:v>3150</c:v>
                </c:pt>
                <c:pt idx="144">
                  <c:v>2445</c:v>
                </c:pt>
                <c:pt idx="145">
                  <c:v>1891</c:v>
                </c:pt>
                <c:pt idx="146">
                  <c:v>1476</c:v>
                </c:pt>
                <c:pt idx="147">
                  <c:v>4815</c:v>
                </c:pt>
                <c:pt idx="148">
                  <c:v>5348</c:v>
                </c:pt>
                <c:pt idx="149">
                  <c:v>4400</c:v>
                </c:pt>
                <c:pt idx="150">
                  <c:v>8226</c:v>
                </c:pt>
                <c:pt idx="151">
                  <c:v>3302</c:v>
                </c:pt>
                <c:pt idx="152">
                  <c:v>3563</c:v>
                </c:pt>
                <c:pt idx="153">
                  <c:v>2651</c:v>
                </c:pt>
                <c:pt idx="154">
                  <c:v>2494</c:v>
                </c:pt>
                <c:pt idx="155">
                  <c:v>3712</c:v>
                </c:pt>
                <c:pt idx="156">
                  <c:v>2365</c:v>
                </c:pt>
                <c:pt idx="157">
                  <c:v>3275</c:v>
                </c:pt>
                <c:pt idx="158">
                  <c:v>1860</c:v>
                </c:pt>
                <c:pt idx="159">
                  <c:v>1962</c:v>
                </c:pt>
                <c:pt idx="160">
                  <c:v>4417</c:v>
                </c:pt>
                <c:pt idx="161">
                  <c:v>2678</c:v>
                </c:pt>
                <c:pt idx="162">
                  <c:v>3949</c:v>
                </c:pt>
                <c:pt idx="163">
                  <c:v>4323</c:v>
                </c:pt>
                <c:pt idx="164">
                  <c:v>4806</c:v>
                </c:pt>
                <c:pt idx="165">
                  <c:v>3194</c:v>
                </c:pt>
                <c:pt idx="166">
                  <c:v>5774</c:v>
                </c:pt>
                <c:pt idx="167">
                  <c:v>6648</c:v>
                </c:pt>
                <c:pt idx="168">
                  <c:v>2368</c:v>
                </c:pt>
                <c:pt idx="169">
                  <c:v>1054</c:v>
                </c:pt>
                <c:pt idx="170">
                  <c:v>3628</c:v>
                </c:pt>
                <c:pt idx="171">
                  <c:v>2884</c:v>
                </c:pt>
                <c:pt idx="172">
                  <c:v>3902</c:v>
                </c:pt>
                <c:pt idx="173">
                  <c:v>3826</c:v>
                </c:pt>
                <c:pt idx="174">
                  <c:v>3488</c:v>
                </c:pt>
                <c:pt idx="175">
                  <c:v>3283</c:v>
                </c:pt>
                <c:pt idx="176">
                  <c:v>5418</c:v>
                </c:pt>
                <c:pt idx="177">
                  <c:v>3064</c:v>
                </c:pt>
                <c:pt idx="178">
                  <c:v>7223</c:v>
                </c:pt>
                <c:pt idx="179">
                  <c:v>4688</c:v>
                </c:pt>
                <c:pt idx="180">
                  <c:v>6252</c:v>
                </c:pt>
                <c:pt idx="181">
                  <c:v>5147</c:v>
                </c:pt>
                <c:pt idx="182">
                  <c:v>2881</c:v>
                </c:pt>
                <c:pt idx="183">
                  <c:v>9112</c:v>
                </c:pt>
                <c:pt idx="184">
                  <c:v>7474</c:v>
                </c:pt>
                <c:pt idx="185">
                  <c:v>6439</c:v>
                </c:pt>
                <c:pt idx="186">
                  <c:v>2837</c:v>
                </c:pt>
                <c:pt idx="187">
                  <c:v>3609</c:v>
                </c:pt>
                <c:pt idx="188">
                  <c:v>1732</c:v>
                </c:pt>
                <c:pt idx="189">
                  <c:v>8869</c:v>
                </c:pt>
                <c:pt idx="190">
                  <c:v>5264</c:v>
                </c:pt>
                <c:pt idx="191">
                  <c:v>4676</c:v>
                </c:pt>
                <c:pt idx="192">
                  <c:v>3465</c:v>
                </c:pt>
                <c:pt idx="193">
                  <c:v>2760</c:v>
                </c:pt>
                <c:pt idx="194">
                  <c:v>3221</c:v>
                </c:pt>
                <c:pt idx="195">
                  <c:v>6063</c:v>
                </c:pt>
                <c:pt idx="196">
                  <c:v>18483</c:v>
                </c:pt>
                <c:pt idx="197">
                  <c:v>9838</c:v>
                </c:pt>
                <c:pt idx="198">
                  <c:v>5745</c:v>
                </c:pt>
                <c:pt idx="199">
                  <c:v>3507</c:v>
                </c:pt>
                <c:pt idx="200">
                  <c:v>8569</c:v>
                </c:pt>
                <c:pt idx="201">
                  <c:v>3871</c:v>
                </c:pt>
                <c:pt idx="202">
                  <c:v>2368</c:v>
                </c:pt>
                <c:pt idx="203">
                  <c:v>1263</c:v>
                </c:pt>
                <c:pt idx="204">
                  <c:v>3228</c:v>
                </c:pt>
                <c:pt idx="205">
                  <c:v>13578</c:v>
                </c:pt>
                <c:pt idx="206">
                  <c:v>9880</c:v>
                </c:pt>
                <c:pt idx="207">
                  <c:v>11597</c:v>
                </c:pt>
                <c:pt idx="208">
                  <c:v>8085</c:v>
                </c:pt>
                <c:pt idx="209">
                  <c:v>5657</c:v>
                </c:pt>
                <c:pt idx="210">
                  <c:v>5392</c:v>
                </c:pt>
                <c:pt idx="211">
                  <c:v>8574</c:v>
                </c:pt>
                <c:pt idx="212">
                  <c:v>13918</c:v>
                </c:pt>
                <c:pt idx="213">
                  <c:v>7729</c:v>
                </c:pt>
                <c:pt idx="214">
                  <c:v>6596</c:v>
                </c:pt>
                <c:pt idx="215">
                  <c:v>14720</c:v>
                </c:pt>
                <c:pt idx="216">
                  <c:v>11792</c:v>
                </c:pt>
                <c:pt idx="217">
                  <c:v>7063</c:v>
                </c:pt>
                <c:pt idx="218">
                  <c:v>5278</c:v>
                </c:pt>
                <c:pt idx="219">
                  <c:v>5716</c:v>
                </c:pt>
                <c:pt idx="220">
                  <c:v>4835</c:v>
                </c:pt>
                <c:pt idx="221">
                  <c:v>9235</c:v>
                </c:pt>
                <c:pt idx="222">
                  <c:v>5704</c:v>
                </c:pt>
                <c:pt idx="223">
                  <c:v>2856</c:v>
                </c:pt>
                <c:pt idx="224">
                  <c:v>1114</c:v>
                </c:pt>
                <c:pt idx="225">
                  <c:v>2189</c:v>
                </c:pt>
                <c:pt idx="226">
                  <c:v>3989</c:v>
                </c:pt>
                <c:pt idx="227">
                  <c:v>1610</c:v>
                </c:pt>
                <c:pt idx="228">
                  <c:v>2111</c:v>
                </c:pt>
                <c:pt idx="229">
                  <c:v>3135</c:v>
                </c:pt>
                <c:pt idx="230">
                  <c:v>3188</c:v>
                </c:pt>
                <c:pt idx="231">
                  <c:v>1114</c:v>
                </c:pt>
                <c:pt idx="232">
                  <c:v>1582</c:v>
                </c:pt>
                <c:pt idx="233">
                  <c:v>5216</c:v>
                </c:pt>
                <c:pt idx="234">
                  <c:v>4463</c:v>
                </c:pt>
                <c:pt idx="235">
                  <c:v>3935</c:v>
                </c:pt>
                <c:pt idx="236">
                  <c:v>2303</c:v>
                </c:pt>
                <c:pt idx="237">
                  <c:v>1766</c:v>
                </c:pt>
                <c:pt idx="238">
                  <c:v>844</c:v>
                </c:pt>
                <c:pt idx="239">
                  <c:v>8796</c:v>
                </c:pt>
                <c:pt idx="240">
                  <c:v>6045</c:v>
                </c:pt>
                <c:pt idx="241">
                  <c:v>3495</c:v>
                </c:pt>
                <c:pt idx="242">
                  <c:v>3373</c:v>
                </c:pt>
                <c:pt idx="243">
                  <c:v>3686</c:v>
                </c:pt>
                <c:pt idx="244">
                  <c:v>4398</c:v>
                </c:pt>
                <c:pt idx="245">
                  <c:v>1643</c:v>
                </c:pt>
                <c:pt idx="246">
                  <c:v>3727</c:v>
                </c:pt>
                <c:pt idx="247">
                  <c:v>7442</c:v>
                </c:pt>
                <c:pt idx="248">
                  <c:v>9970</c:v>
                </c:pt>
                <c:pt idx="249">
                  <c:v>8939</c:v>
                </c:pt>
                <c:pt idx="250">
                  <c:v>7965</c:v>
                </c:pt>
                <c:pt idx="251">
                  <c:v>3281</c:v>
                </c:pt>
                <c:pt idx="252">
                  <c:v>5411</c:v>
                </c:pt>
                <c:pt idx="253">
                  <c:v>4589</c:v>
                </c:pt>
                <c:pt idx="254">
                  <c:v>4660</c:v>
                </c:pt>
                <c:pt idx="255">
                  <c:v>3471</c:v>
                </c:pt>
                <c:pt idx="256">
                  <c:v>2834</c:v>
                </c:pt>
                <c:pt idx="257">
                  <c:v>3169</c:v>
                </c:pt>
                <c:pt idx="258">
                  <c:v>3738</c:v>
                </c:pt>
                <c:pt idx="259">
                  <c:v>2096</c:v>
                </c:pt>
                <c:pt idx="260">
                  <c:v>1199</c:v>
                </c:pt>
                <c:pt idx="261">
                  <c:v>2914</c:v>
                </c:pt>
                <c:pt idx="262">
                  <c:v>3810</c:v>
                </c:pt>
                <c:pt idx="263">
                  <c:v>45398</c:v>
                </c:pt>
                <c:pt idx="264">
                  <c:v>23049</c:v>
                </c:pt>
                <c:pt idx="265">
                  <c:v>4126</c:v>
                </c:pt>
                <c:pt idx="266">
                  <c:v>1857</c:v>
                </c:pt>
                <c:pt idx="267">
                  <c:v>3065</c:v>
                </c:pt>
                <c:pt idx="268">
                  <c:v>2999</c:v>
                </c:pt>
                <c:pt idx="269">
                  <c:v>2010</c:v>
                </c:pt>
                <c:pt idx="270">
                  <c:v>3488</c:v>
                </c:pt>
                <c:pt idx="271">
                  <c:v>3107</c:v>
                </c:pt>
                <c:pt idx="272">
                  <c:v>2769</c:v>
                </c:pt>
                <c:pt idx="273">
                  <c:v>2941</c:v>
                </c:pt>
                <c:pt idx="274">
                  <c:v>3211</c:v>
                </c:pt>
                <c:pt idx="275">
                  <c:v>4165</c:v>
                </c:pt>
                <c:pt idx="276">
                  <c:v>2119</c:v>
                </c:pt>
                <c:pt idx="277">
                  <c:v>1994</c:v>
                </c:pt>
                <c:pt idx="278">
                  <c:v>3248</c:v>
                </c:pt>
                <c:pt idx="279">
                  <c:v>2480</c:v>
                </c:pt>
                <c:pt idx="280">
                  <c:v>1915</c:v>
                </c:pt>
                <c:pt idx="281">
                  <c:v>3275</c:v>
                </c:pt>
                <c:pt idx="282">
                  <c:v>4027</c:v>
                </c:pt>
                <c:pt idx="283">
                  <c:v>6387</c:v>
                </c:pt>
                <c:pt idx="284">
                  <c:v>7600</c:v>
                </c:pt>
                <c:pt idx="285">
                  <c:v>5792</c:v>
                </c:pt>
                <c:pt idx="286">
                  <c:v>3012</c:v>
                </c:pt>
                <c:pt idx="287">
                  <c:v>2657</c:v>
                </c:pt>
                <c:pt idx="288">
                  <c:v>2497</c:v>
                </c:pt>
                <c:pt idx="289">
                  <c:v>49526</c:v>
                </c:pt>
                <c:pt idx="290">
                  <c:v>270857</c:v>
                </c:pt>
                <c:pt idx="291">
                  <c:v>69762</c:v>
                </c:pt>
                <c:pt idx="292">
                  <c:v>28752</c:v>
                </c:pt>
                <c:pt idx="293">
                  <c:v>22789</c:v>
                </c:pt>
                <c:pt idx="294">
                  <c:v>34001</c:v>
                </c:pt>
                <c:pt idx="295">
                  <c:v>15973</c:v>
                </c:pt>
                <c:pt idx="296">
                  <c:v>8290</c:v>
                </c:pt>
                <c:pt idx="297">
                  <c:v>4403</c:v>
                </c:pt>
                <c:pt idx="298">
                  <c:v>4251</c:v>
                </c:pt>
                <c:pt idx="299">
                  <c:v>4688</c:v>
                </c:pt>
                <c:pt idx="300">
                  <c:v>3432</c:v>
                </c:pt>
                <c:pt idx="301">
                  <c:v>2372</c:v>
                </c:pt>
                <c:pt idx="302">
                  <c:v>2405</c:v>
                </c:pt>
                <c:pt idx="303">
                  <c:v>5230</c:v>
                </c:pt>
                <c:pt idx="304">
                  <c:v>4075</c:v>
                </c:pt>
                <c:pt idx="305">
                  <c:v>4365</c:v>
                </c:pt>
                <c:pt idx="306">
                  <c:v>3837</c:v>
                </c:pt>
                <c:pt idx="307">
                  <c:v>11271</c:v>
                </c:pt>
                <c:pt idx="308">
                  <c:v>38196</c:v>
                </c:pt>
                <c:pt idx="309">
                  <c:v>34876</c:v>
                </c:pt>
                <c:pt idx="310">
                  <c:v>45645</c:v>
                </c:pt>
                <c:pt idx="311">
                  <c:v>46312</c:v>
                </c:pt>
                <c:pt idx="312">
                  <c:v>53185</c:v>
                </c:pt>
                <c:pt idx="313">
                  <c:v>33865</c:v>
                </c:pt>
                <c:pt idx="314">
                  <c:v>58348</c:v>
                </c:pt>
                <c:pt idx="315">
                  <c:v>62936</c:v>
                </c:pt>
                <c:pt idx="316">
                  <c:v>38136</c:v>
                </c:pt>
                <c:pt idx="317">
                  <c:v>19663</c:v>
                </c:pt>
                <c:pt idx="318">
                  <c:v>30755</c:v>
                </c:pt>
                <c:pt idx="319">
                  <c:v>25591</c:v>
                </c:pt>
                <c:pt idx="320">
                  <c:v>19567</c:v>
                </c:pt>
                <c:pt idx="321">
                  <c:v>34932</c:v>
                </c:pt>
                <c:pt idx="322">
                  <c:v>36833</c:v>
                </c:pt>
                <c:pt idx="323">
                  <c:v>6948</c:v>
                </c:pt>
                <c:pt idx="324">
                  <c:v>3722</c:v>
                </c:pt>
                <c:pt idx="325">
                  <c:v>4210</c:v>
                </c:pt>
                <c:pt idx="326">
                  <c:v>4536</c:v>
                </c:pt>
                <c:pt idx="327">
                  <c:v>2947</c:v>
                </c:pt>
                <c:pt idx="328">
                  <c:v>4343</c:v>
                </c:pt>
                <c:pt idx="329">
                  <c:v>1879</c:v>
                </c:pt>
                <c:pt idx="330">
                  <c:v>2504</c:v>
                </c:pt>
                <c:pt idx="331">
                  <c:v>6608</c:v>
                </c:pt>
                <c:pt idx="332">
                  <c:v>3315</c:v>
                </c:pt>
                <c:pt idx="333">
                  <c:v>3040</c:v>
                </c:pt>
                <c:pt idx="334">
                  <c:v>3108</c:v>
                </c:pt>
                <c:pt idx="335">
                  <c:v>1590</c:v>
                </c:pt>
                <c:pt idx="336">
                  <c:v>1237</c:v>
                </c:pt>
                <c:pt idx="337">
                  <c:v>1049</c:v>
                </c:pt>
                <c:pt idx="338">
                  <c:v>2319</c:v>
                </c:pt>
                <c:pt idx="339">
                  <c:v>3051</c:v>
                </c:pt>
                <c:pt idx="340">
                  <c:v>6731</c:v>
                </c:pt>
                <c:pt idx="341">
                  <c:v>35143</c:v>
                </c:pt>
                <c:pt idx="342">
                  <c:v>13645</c:v>
                </c:pt>
                <c:pt idx="343">
                  <c:v>5505</c:v>
                </c:pt>
                <c:pt idx="344">
                  <c:v>3137</c:v>
                </c:pt>
                <c:pt idx="345">
                  <c:v>3482</c:v>
                </c:pt>
                <c:pt idx="346">
                  <c:v>3348</c:v>
                </c:pt>
                <c:pt idx="347">
                  <c:v>1903</c:v>
                </c:pt>
                <c:pt idx="348">
                  <c:v>2951</c:v>
                </c:pt>
                <c:pt idx="349">
                  <c:v>3405</c:v>
                </c:pt>
                <c:pt idx="350">
                  <c:v>10717</c:v>
                </c:pt>
                <c:pt idx="351">
                  <c:v>2830</c:v>
                </c:pt>
                <c:pt idx="352">
                  <c:v>19349</c:v>
                </c:pt>
                <c:pt idx="353">
                  <c:v>5339</c:v>
                </c:pt>
                <c:pt idx="354">
                  <c:v>2603</c:v>
                </c:pt>
                <c:pt idx="355">
                  <c:v>3837</c:v>
                </c:pt>
                <c:pt idx="356">
                  <c:v>2111</c:v>
                </c:pt>
                <c:pt idx="357">
                  <c:v>2151</c:v>
                </c:pt>
                <c:pt idx="358">
                  <c:v>1115</c:v>
                </c:pt>
                <c:pt idx="359">
                  <c:v>493</c:v>
                </c:pt>
                <c:pt idx="360">
                  <c:v>793</c:v>
                </c:pt>
                <c:pt idx="361">
                  <c:v>1412</c:v>
                </c:pt>
                <c:pt idx="362">
                  <c:v>3889</c:v>
                </c:pt>
                <c:pt idx="363">
                  <c:v>1656</c:v>
                </c:pt>
                <c:pt idx="364">
                  <c:v>633</c:v>
                </c:pt>
              </c:numCache>
            </c:numRef>
          </c:val>
          <c:smooth val="0"/>
          <c:extLst>
            <c:ext xmlns:c16="http://schemas.microsoft.com/office/drawing/2014/chart" uri="{C3380CC4-5D6E-409C-BE32-E72D297353CC}">
              <c16:uniqueId val="{00000000-C577-4553-A9A3-0DCBCF62CEF1}"/>
            </c:ext>
          </c:extLst>
        </c:ser>
        <c:dLbls>
          <c:showLegendKey val="0"/>
          <c:showVal val="0"/>
          <c:showCatName val="0"/>
          <c:showSerName val="0"/>
          <c:showPercent val="0"/>
          <c:showBubbleSize val="0"/>
        </c:dLbls>
        <c:smooth val="0"/>
        <c:axId val="281862648"/>
        <c:axId val="281866584"/>
      </c:lineChart>
      <c:catAx>
        <c:axId val="281862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66584"/>
        <c:crosses val="autoZero"/>
        <c:auto val="1"/>
        <c:lblAlgn val="ctr"/>
        <c:lblOffset val="100"/>
        <c:noMultiLvlLbl val="0"/>
      </c:catAx>
      <c:valAx>
        <c:axId val="28186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6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DAS! im NDR Fernsehen</c:v>
                </c:pt>
              </c:strCache>
            </c:strRef>
          </c:cat>
          <c:val>
            <c:numRef>
              <c:f>Sheet1!$B$2</c:f>
              <c:numCache>
                <c:formatCode>General</c:formatCode>
                <c:ptCount val="1"/>
                <c:pt idx="0">
                  <c:v>515</c:v>
                </c:pt>
              </c:numCache>
            </c:numRef>
          </c:val>
          <c:extLst>
            <c:ext xmlns:c16="http://schemas.microsoft.com/office/drawing/2014/chart" uri="{C3380CC4-5D6E-409C-BE32-E72D297353CC}">
              <c16:uniqueId val="{00000000-2B6B-4E6D-BF38-D78A5A95FF9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DAS! im NDR Fernsehen</c:v>
                </c:pt>
              </c:strCache>
            </c:strRef>
          </c:cat>
          <c:val>
            <c:numRef>
              <c:f>Sheet1!$C$2</c:f>
              <c:numCache>
                <c:formatCode>General</c:formatCode>
                <c:ptCount val="1"/>
                <c:pt idx="0">
                  <c:v>500</c:v>
                </c:pt>
              </c:numCache>
            </c:numRef>
          </c:val>
          <c:extLst>
            <c:ext xmlns:c16="http://schemas.microsoft.com/office/drawing/2014/chart" uri="{C3380CC4-5D6E-409C-BE32-E72D297353CC}">
              <c16:uniqueId val="{00000001-2B6B-4E6D-BF38-D78A5A95FF97}"/>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DAS! im NDR Fernsehen</c:v>
                </c:pt>
              </c:strCache>
            </c:strRef>
          </c:cat>
          <c:val>
            <c:numRef>
              <c:f>Sheet1!$D$2</c:f>
              <c:numCache>
                <c:formatCode>General</c:formatCode>
                <c:ptCount val="1"/>
                <c:pt idx="0">
                  <c:v>5</c:v>
                </c:pt>
              </c:numCache>
            </c:numRef>
          </c:val>
          <c:extLst>
            <c:ext xmlns:c16="http://schemas.microsoft.com/office/drawing/2014/chart" uri="{C3380CC4-5D6E-409C-BE32-E72D297353CC}">
              <c16:uniqueId val="{00000002-2B6B-4E6D-BF38-D78A5A95FF97}"/>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DAS! im NDR Fernsehen</c:v>
                </c:pt>
              </c:strCache>
            </c:strRef>
          </c:cat>
          <c:val>
            <c:numRef>
              <c:f>Sheet1!$E$2</c:f>
              <c:numCache>
                <c:formatCode>General</c:formatCode>
                <c:ptCount val="1"/>
                <c:pt idx="0">
                  <c:v>854</c:v>
                </c:pt>
              </c:numCache>
            </c:numRef>
          </c:val>
          <c:extLst>
            <c:ext xmlns:c16="http://schemas.microsoft.com/office/drawing/2014/chart" uri="{C3380CC4-5D6E-409C-BE32-E72D297353CC}">
              <c16:uniqueId val="{00000003-2B6B-4E6D-BF38-D78A5A95FF97}"/>
            </c:ext>
          </c:extLst>
        </c:ser>
        <c:dLbls>
          <c:showLegendKey val="0"/>
          <c:showVal val="0"/>
          <c:showCatName val="0"/>
          <c:showSerName val="0"/>
          <c:showPercent val="0"/>
          <c:showBubbleSize val="0"/>
        </c:dLbls>
        <c:gapWidth val="150"/>
        <c:overlap val="100"/>
        <c:axId val="281714984"/>
        <c:axId val="281718592"/>
      </c:barChart>
      <c:catAx>
        <c:axId val="281714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18592"/>
        <c:crosses val="autoZero"/>
        <c:auto val="1"/>
        <c:lblAlgn val="ctr"/>
        <c:lblOffset val="100"/>
        <c:noMultiLvlLbl val="0"/>
      </c:catAx>
      <c:valAx>
        <c:axId val="281718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1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04153-161B-4498-8E2F-7CDD8B0FD8F0}"/>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B9952FB6-3CDB-46A6-85AB-87351DF4EA0C}"/>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594938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5C77E-6E77-4D4B-A6C6-827F1D4018C7}"/>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6C2AE0F8-B10C-4081-A60E-5D5267551AA6}"/>
              </a:ext>
            </a:extLst>
          </p:cNvPr>
          <p:cNvGraphicFramePr>
            <a:graphicFrameLocks noGrp="1"/>
          </p:cNvGraphicFramePr>
          <p:nvPr>
            <p:ph type="tbl" sz="quarter" idx="13"/>
            <p:extLst>
              <p:ext uri="{D42A27DB-BD31-4B8C-83A1-F6EECF244321}">
                <p14:modId xmlns:p14="http://schemas.microsoft.com/office/powerpoint/2010/main" val="3203149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32981110"/>
                    </a:ext>
                  </a:extLst>
                </a:gridCol>
                <a:gridCol w="1645920">
                  <a:extLst>
                    <a:ext uri="{9D8B030D-6E8A-4147-A177-3AD203B41FA5}">
                      <a16:colId xmlns:a16="http://schemas.microsoft.com/office/drawing/2014/main" val="1471598444"/>
                    </a:ext>
                  </a:extLst>
                </a:gridCol>
                <a:gridCol w="1645920">
                  <a:extLst>
                    <a:ext uri="{9D8B030D-6E8A-4147-A177-3AD203B41FA5}">
                      <a16:colId xmlns:a16="http://schemas.microsoft.com/office/drawing/2014/main" val="916751482"/>
                    </a:ext>
                  </a:extLst>
                </a:gridCol>
                <a:gridCol w="1234440">
                  <a:extLst>
                    <a:ext uri="{9D8B030D-6E8A-4147-A177-3AD203B41FA5}">
                      <a16:colId xmlns:a16="http://schemas.microsoft.com/office/drawing/2014/main" val="4217806960"/>
                    </a:ext>
                  </a:extLst>
                </a:gridCol>
                <a:gridCol w="1234440">
                  <a:extLst>
                    <a:ext uri="{9D8B030D-6E8A-4147-A177-3AD203B41FA5}">
                      <a16:colId xmlns:a16="http://schemas.microsoft.com/office/drawing/2014/main" val="3443432847"/>
                    </a:ext>
                  </a:extLst>
                </a:gridCol>
                <a:gridCol w="822960">
                  <a:extLst>
                    <a:ext uri="{9D8B030D-6E8A-4147-A177-3AD203B41FA5}">
                      <a16:colId xmlns:a16="http://schemas.microsoft.com/office/drawing/2014/main" val="1701916525"/>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456459042"/>
                  </a:ext>
                </a:extLst>
              </a:tr>
              <a:tr h="370840">
                <a:tc>
                  <a:txBody>
                    <a:bodyPr/>
                    <a:lstStyle/>
                    <a:p>
                      <a:r>
                        <a:rPr lang="en-US" sz="1000"/>
                        <a:t>DAS! im NDR Fernsehen</a:t>
                      </a:r>
                    </a:p>
                  </a:txBody>
                  <a:tcPr/>
                </a:tc>
                <a:tc>
                  <a:txBody>
                    <a:bodyPr/>
                    <a:lstStyle/>
                    <a:p>
                      <a:r>
                        <a:rPr lang="en-US" sz="1000"/>
                        <a:t>56341</a:t>
                      </a:r>
                    </a:p>
                  </a:txBody>
                  <a:tcPr/>
                </a:tc>
                <a:tc>
                  <a:txBody>
                    <a:bodyPr/>
                    <a:lstStyle/>
                    <a:p>
                      <a:r>
                        <a:rPr lang="en-US" sz="1000"/>
                        <a:t>0</a:t>
                      </a:r>
                    </a:p>
                  </a:txBody>
                  <a:tcPr/>
                </a:tc>
                <a:tc>
                  <a:txBody>
                    <a:bodyPr/>
                    <a:lstStyle/>
                    <a:p>
                      <a:r>
                        <a:rPr lang="en-US" sz="1000"/>
                        <a:t>3350</a:t>
                      </a:r>
                    </a:p>
                  </a:txBody>
                  <a:tcPr/>
                </a:tc>
                <a:tc>
                  <a:txBody>
                    <a:bodyPr/>
                    <a:lstStyle/>
                    <a:p>
                      <a:r>
                        <a:rPr lang="en-US" sz="1000"/>
                        <a:t>6.2%</a:t>
                      </a:r>
                    </a:p>
                  </a:txBody>
                  <a:tcPr/>
                </a:tc>
                <a:tc>
                  <a:txBody>
                    <a:bodyPr/>
                    <a:lstStyle/>
                    <a:p>
                      <a:r>
                        <a:rPr lang="en-US" sz="1000"/>
                        <a:t>27555</a:t>
                      </a:r>
                    </a:p>
                  </a:txBody>
                  <a:tcPr/>
                </a:tc>
                <a:extLst>
                  <a:ext uri="{0D108BD9-81ED-4DB2-BD59-A6C34878D82A}">
                    <a16:rowId xmlns:a16="http://schemas.microsoft.com/office/drawing/2014/main" val="1985978588"/>
                  </a:ext>
                </a:extLst>
              </a:tr>
            </a:tbl>
          </a:graphicData>
        </a:graphic>
      </p:graphicFrame>
      <p:sp>
        <p:nvSpPr>
          <p:cNvPr id="4" name="Text Placeholder 3">
            <a:extLst>
              <a:ext uri="{FF2B5EF4-FFF2-40B4-BE49-F238E27FC236}">
                <a16:creationId xmlns:a16="http://schemas.microsoft.com/office/drawing/2014/main" id="{3F5DEBE6-C3FA-468B-8BB0-0FBC93EB9B93}"/>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854775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F96B4-A8A6-4BD9-A02A-903E93B4976F}"/>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E9FBCE8F-80DF-4AF3-AC58-3B13EFF1E2B6}"/>
              </a:ext>
            </a:extLst>
          </p:cNvPr>
          <p:cNvGraphicFramePr>
            <a:graphicFrameLocks noGrp="1"/>
          </p:cNvGraphicFramePr>
          <p:nvPr>
            <p:ph type="chart" sz="quarter" idx="13"/>
            <p:extLst>
              <p:ext uri="{D42A27DB-BD31-4B8C-83A1-F6EECF244321}">
                <p14:modId xmlns:p14="http://schemas.microsoft.com/office/powerpoint/2010/main" val="930127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94A944-3C89-4D7D-9EEB-7C17AB4C8E13}"/>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D598B2E0-147D-49E1-9C3A-08B3AFB433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0855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E08B9-2A1E-4444-9994-C5C1C7BC4B77}"/>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72F6CB88-8AD0-42CB-BB06-C958AB381567}"/>
              </a:ext>
            </a:extLst>
          </p:cNvPr>
          <p:cNvGraphicFramePr>
            <a:graphicFrameLocks noGrp="1"/>
          </p:cNvGraphicFramePr>
          <p:nvPr>
            <p:ph type="chart" sz="quarter" idx="13"/>
            <p:extLst>
              <p:ext uri="{D42A27DB-BD31-4B8C-83A1-F6EECF244321}">
                <p14:modId xmlns:p14="http://schemas.microsoft.com/office/powerpoint/2010/main" val="4153429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C2B0CB-3986-4E70-9CB8-F753D2755DD9}"/>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1B7132EF-4AD9-48B9-9126-E3DB47361D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9621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A933D-C18E-4F47-AC3B-1728ED5C4E4F}"/>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9D13B776-BF3C-43E9-A45A-11F8E0EA3FA2}"/>
              </a:ext>
            </a:extLst>
          </p:cNvPr>
          <p:cNvGraphicFramePr>
            <a:graphicFrameLocks noGrp="1"/>
          </p:cNvGraphicFramePr>
          <p:nvPr>
            <p:ph type="chart" sz="quarter" idx="13"/>
            <p:extLst>
              <p:ext uri="{D42A27DB-BD31-4B8C-83A1-F6EECF244321}">
                <p14:modId xmlns:p14="http://schemas.microsoft.com/office/powerpoint/2010/main" val="4274058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4E0C4D-874A-4FF1-90E7-0B98F4BEAFDC}"/>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BB3718EA-00E9-4E47-A431-11B84FE93B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1146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2C9CD-9EBE-40FC-8FFF-39FAE2F51482}"/>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5C46CD64-1269-4E69-A3E0-80D5686A0685}"/>
              </a:ext>
            </a:extLst>
          </p:cNvPr>
          <p:cNvGraphicFramePr>
            <a:graphicFrameLocks noGrp="1"/>
          </p:cNvGraphicFramePr>
          <p:nvPr>
            <p:ph type="chart" sz="quarter" idx="13"/>
            <p:extLst>
              <p:ext uri="{D42A27DB-BD31-4B8C-83A1-F6EECF244321}">
                <p14:modId xmlns:p14="http://schemas.microsoft.com/office/powerpoint/2010/main" val="322896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1C6934-DBBE-437A-B8C7-7CCCE5D814A2}"/>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85DC24D2-E44A-4B85-BA1B-93E2913647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5853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19828-F987-4780-A78D-4EAFBE74EF0D}"/>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9F292A2F-9D62-4CF6-9DE7-C969DB50DBFA}"/>
              </a:ext>
            </a:extLst>
          </p:cNvPr>
          <p:cNvGraphicFramePr>
            <a:graphicFrameLocks noGrp="1"/>
          </p:cNvGraphicFramePr>
          <p:nvPr>
            <p:ph type="tbl" sz="quarter" idx="13"/>
            <p:extLst>
              <p:ext uri="{D42A27DB-BD31-4B8C-83A1-F6EECF244321}">
                <p14:modId xmlns:p14="http://schemas.microsoft.com/office/powerpoint/2010/main" val="1960166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07500420"/>
                    </a:ext>
                  </a:extLst>
                </a:gridCol>
                <a:gridCol w="1645920">
                  <a:extLst>
                    <a:ext uri="{9D8B030D-6E8A-4147-A177-3AD203B41FA5}">
                      <a16:colId xmlns:a16="http://schemas.microsoft.com/office/drawing/2014/main" val="362615680"/>
                    </a:ext>
                  </a:extLst>
                </a:gridCol>
                <a:gridCol w="1234440">
                  <a:extLst>
                    <a:ext uri="{9D8B030D-6E8A-4147-A177-3AD203B41FA5}">
                      <a16:colId xmlns:a16="http://schemas.microsoft.com/office/drawing/2014/main" val="3267561104"/>
                    </a:ext>
                  </a:extLst>
                </a:gridCol>
                <a:gridCol w="1234440">
                  <a:extLst>
                    <a:ext uri="{9D8B030D-6E8A-4147-A177-3AD203B41FA5}">
                      <a16:colId xmlns:a16="http://schemas.microsoft.com/office/drawing/2014/main" val="2015703619"/>
                    </a:ext>
                  </a:extLst>
                </a:gridCol>
                <a:gridCol w="1234440">
                  <a:extLst>
                    <a:ext uri="{9D8B030D-6E8A-4147-A177-3AD203B41FA5}">
                      <a16:colId xmlns:a16="http://schemas.microsoft.com/office/drawing/2014/main" val="1767790518"/>
                    </a:ext>
                  </a:extLst>
                </a:gridCol>
                <a:gridCol w="1234440">
                  <a:extLst>
                    <a:ext uri="{9D8B030D-6E8A-4147-A177-3AD203B41FA5}">
                      <a16:colId xmlns:a16="http://schemas.microsoft.com/office/drawing/2014/main" val="2248927604"/>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513230295"/>
                  </a:ext>
                </a:extLst>
              </a:tr>
              <a:tr h="370840">
                <a:tc>
                  <a:txBody>
                    <a:bodyPr/>
                    <a:lstStyle/>
                    <a:p>
                      <a:r>
                        <a:rPr lang="en-US" sz="1000"/>
                        <a:t>DAS! im NDR Fernsehen</a:t>
                      </a:r>
                    </a:p>
                  </a:txBody>
                  <a:tcPr/>
                </a:tc>
                <a:tc>
                  <a:txBody>
                    <a:bodyPr/>
                    <a:lstStyle/>
                    <a:p>
                      <a:r>
                        <a:rPr lang="en-US" sz="1000"/>
                        <a:t>56341</a:t>
                      </a:r>
                    </a:p>
                  </a:txBody>
                  <a:tcPr/>
                </a:tc>
                <a:tc>
                  <a:txBody>
                    <a:bodyPr/>
                    <a:lstStyle/>
                    <a:p>
                      <a:r>
                        <a:rPr lang="en-US" sz="1000"/>
                        <a:t>36626</a:t>
                      </a:r>
                    </a:p>
                  </a:txBody>
                  <a:tcPr/>
                </a:tc>
                <a:tc>
                  <a:txBody>
                    <a:bodyPr/>
                    <a:lstStyle/>
                    <a:p>
                      <a:r>
                        <a:rPr lang="en-US" sz="1000"/>
                        <a:t>0</a:t>
                      </a:r>
                    </a:p>
                  </a:txBody>
                  <a:tcPr/>
                </a:tc>
                <a:tc>
                  <a:txBody>
                    <a:bodyPr/>
                    <a:lstStyle/>
                    <a:p>
                      <a:r>
                        <a:rPr lang="en-US" sz="1000"/>
                        <a:t>20203</a:t>
                      </a:r>
                    </a:p>
                  </a:txBody>
                  <a:tcPr/>
                </a:tc>
                <a:tc>
                  <a:txBody>
                    <a:bodyPr/>
                    <a:lstStyle/>
                    <a:p>
                      <a:r>
                        <a:rPr lang="en-US" sz="1000"/>
                        <a:t>56341</a:t>
                      </a:r>
                    </a:p>
                  </a:txBody>
                  <a:tcPr/>
                </a:tc>
                <a:extLst>
                  <a:ext uri="{0D108BD9-81ED-4DB2-BD59-A6C34878D82A}">
                    <a16:rowId xmlns:a16="http://schemas.microsoft.com/office/drawing/2014/main" val="2800825879"/>
                  </a:ext>
                </a:extLst>
              </a:tr>
            </a:tbl>
          </a:graphicData>
        </a:graphic>
      </p:graphicFrame>
      <p:sp>
        <p:nvSpPr>
          <p:cNvPr id="4" name="Text Placeholder 3">
            <a:extLst>
              <a:ext uri="{FF2B5EF4-FFF2-40B4-BE49-F238E27FC236}">
                <a16:creationId xmlns:a16="http://schemas.microsoft.com/office/drawing/2014/main" id="{8284596C-B1CC-4626-ACF1-73BA2563DA4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923489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804E0-76F8-4610-A954-75676A8B6A12}"/>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01944A9F-8B74-4FD2-AADE-887519BABEFC}"/>
              </a:ext>
            </a:extLst>
          </p:cNvPr>
          <p:cNvGraphicFramePr>
            <a:graphicFrameLocks noGrp="1"/>
          </p:cNvGraphicFramePr>
          <p:nvPr>
            <p:ph type="chart" sz="quarter" idx="13"/>
            <p:extLst>
              <p:ext uri="{D42A27DB-BD31-4B8C-83A1-F6EECF244321}">
                <p14:modId xmlns:p14="http://schemas.microsoft.com/office/powerpoint/2010/main" val="3382469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06FACC-9F6D-4827-8233-C4D845F6908A}"/>
              </a:ext>
            </a:extLst>
          </p:cNvPr>
          <p:cNvSpPr>
            <a:spLocks noGrp="1"/>
          </p:cNvSpPr>
          <p:nvPr>
            <p:ph type="body" sz="quarter" idx="14"/>
          </p:nvPr>
        </p:nvSpPr>
        <p:spPr/>
        <p:txBody>
          <a:bodyPr/>
          <a:lstStyle/>
          <a:p>
            <a:r>
              <a:rPr lang="en-US"/>
              <a:t>01.01.2017 - 31.12.2017</a:t>
            </a:r>
          </a:p>
        </p:txBody>
      </p:sp>
      <p:sp>
        <p:nvSpPr>
          <p:cNvPr id="5" name="Footer Placeholder 4">
            <a:extLst>
              <a:ext uri="{FF2B5EF4-FFF2-40B4-BE49-F238E27FC236}">
                <a16:creationId xmlns:a16="http://schemas.microsoft.com/office/drawing/2014/main" id="{F6E1FE24-0662-435E-90F9-7E9E88490E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8790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7F766-6C6E-450A-B614-E3499A1165E9}"/>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BCA3CDD2-062B-4D3F-8D38-05670EE49546}"/>
              </a:ext>
            </a:extLst>
          </p:cNvPr>
          <p:cNvGraphicFramePr>
            <a:graphicFrameLocks noGrp="1"/>
          </p:cNvGraphicFramePr>
          <p:nvPr>
            <p:ph type="tbl" sz="quarter" idx="13"/>
            <p:extLst>
              <p:ext uri="{D42A27DB-BD31-4B8C-83A1-F6EECF244321}">
                <p14:modId xmlns:p14="http://schemas.microsoft.com/office/powerpoint/2010/main" val="1580409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6613591"/>
                    </a:ext>
                  </a:extLst>
                </a:gridCol>
                <a:gridCol w="1234440">
                  <a:extLst>
                    <a:ext uri="{9D8B030D-6E8A-4147-A177-3AD203B41FA5}">
                      <a16:colId xmlns:a16="http://schemas.microsoft.com/office/drawing/2014/main" val="1341934181"/>
                    </a:ext>
                  </a:extLst>
                </a:gridCol>
                <a:gridCol w="822960">
                  <a:extLst>
                    <a:ext uri="{9D8B030D-6E8A-4147-A177-3AD203B41FA5}">
                      <a16:colId xmlns:a16="http://schemas.microsoft.com/office/drawing/2014/main" val="2139603583"/>
                    </a:ext>
                  </a:extLst>
                </a:gridCol>
                <a:gridCol w="822960">
                  <a:extLst>
                    <a:ext uri="{9D8B030D-6E8A-4147-A177-3AD203B41FA5}">
                      <a16:colId xmlns:a16="http://schemas.microsoft.com/office/drawing/2014/main" val="3161491481"/>
                    </a:ext>
                  </a:extLst>
                </a:gridCol>
                <a:gridCol w="822960">
                  <a:extLst>
                    <a:ext uri="{9D8B030D-6E8A-4147-A177-3AD203B41FA5}">
                      <a16:colId xmlns:a16="http://schemas.microsoft.com/office/drawing/2014/main" val="3064039666"/>
                    </a:ext>
                  </a:extLst>
                </a:gridCol>
                <a:gridCol w="822960">
                  <a:extLst>
                    <a:ext uri="{9D8B030D-6E8A-4147-A177-3AD203B41FA5}">
                      <a16:colId xmlns:a16="http://schemas.microsoft.com/office/drawing/2014/main" val="2416005876"/>
                    </a:ext>
                  </a:extLst>
                </a:gridCol>
                <a:gridCol w="822960">
                  <a:extLst>
                    <a:ext uri="{9D8B030D-6E8A-4147-A177-3AD203B41FA5}">
                      <a16:colId xmlns:a16="http://schemas.microsoft.com/office/drawing/2014/main" val="2996141280"/>
                    </a:ext>
                  </a:extLst>
                </a:gridCol>
                <a:gridCol w="822960">
                  <a:extLst>
                    <a:ext uri="{9D8B030D-6E8A-4147-A177-3AD203B41FA5}">
                      <a16:colId xmlns:a16="http://schemas.microsoft.com/office/drawing/2014/main" val="2907513172"/>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69074808"/>
                  </a:ext>
                </a:extLst>
              </a:tr>
              <a:tr h="370840">
                <a:tc>
                  <a:txBody>
                    <a:bodyPr/>
                    <a:lstStyle/>
                    <a:p>
                      <a:r>
                        <a:rPr lang="en-US" sz="1000"/>
                        <a:t>DAS! im NDR Fernsehen</a:t>
                      </a:r>
                    </a:p>
                  </a:txBody>
                  <a:tcPr/>
                </a:tc>
                <a:tc>
                  <a:txBody>
                    <a:bodyPr/>
                    <a:lstStyle/>
                    <a:p>
                      <a:r>
                        <a:rPr lang="en-US" sz="1000"/>
                        <a:t>1874</a:t>
                      </a:r>
                    </a:p>
                  </a:txBody>
                  <a:tcPr/>
                </a:tc>
                <a:tc>
                  <a:txBody>
                    <a:bodyPr/>
                    <a:lstStyle/>
                    <a:p>
                      <a:r>
                        <a:rPr lang="en-US" sz="1000"/>
                        <a:t>500</a:t>
                      </a:r>
                    </a:p>
                  </a:txBody>
                  <a:tcPr/>
                </a:tc>
                <a:tc>
                  <a:txBody>
                    <a:bodyPr/>
                    <a:lstStyle/>
                    <a:p>
                      <a:r>
                        <a:rPr lang="en-US" sz="1000"/>
                        <a:t>854</a:t>
                      </a:r>
                    </a:p>
                  </a:txBody>
                  <a:tcPr/>
                </a:tc>
                <a:tc>
                  <a:txBody>
                    <a:bodyPr/>
                    <a:lstStyle/>
                    <a:p>
                      <a:r>
                        <a:rPr lang="en-US" sz="1000"/>
                        <a:t>5</a:t>
                      </a:r>
                    </a:p>
                  </a:txBody>
                  <a:tcPr/>
                </a:tc>
                <a:tc>
                  <a:txBody>
                    <a:bodyPr/>
                    <a:lstStyle/>
                    <a:p>
                      <a:r>
                        <a:rPr lang="en-US" sz="1000"/>
                        <a:t>515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724583126"/>
                  </a:ext>
                </a:extLst>
              </a:tr>
            </a:tbl>
          </a:graphicData>
        </a:graphic>
      </p:graphicFrame>
      <p:sp>
        <p:nvSpPr>
          <p:cNvPr id="4" name="Text Placeholder 3">
            <a:extLst>
              <a:ext uri="{FF2B5EF4-FFF2-40B4-BE49-F238E27FC236}">
                <a16:creationId xmlns:a16="http://schemas.microsoft.com/office/drawing/2014/main" id="{8FA99670-1BD5-40F2-9883-E97A37110D4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864745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C12D8-91A3-467B-BF83-F8BBB165B32B}"/>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A1CA0733-0FFB-4B4F-A4B1-06A306BA2F9B}"/>
              </a:ext>
            </a:extLst>
          </p:cNvPr>
          <p:cNvGraphicFramePr>
            <a:graphicFrameLocks noGrp="1"/>
          </p:cNvGraphicFramePr>
          <p:nvPr>
            <p:ph type="tbl" sz="quarter" idx="13"/>
            <p:extLst>
              <p:ext uri="{D42A27DB-BD31-4B8C-83A1-F6EECF244321}">
                <p14:modId xmlns:p14="http://schemas.microsoft.com/office/powerpoint/2010/main" val="2613566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86591088"/>
                    </a:ext>
                  </a:extLst>
                </a:gridCol>
                <a:gridCol w="822960">
                  <a:extLst>
                    <a:ext uri="{9D8B030D-6E8A-4147-A177-3AD203B41FA5}">
                      <a16:colId xmlns:a16="http://schemas.microsoft.com/office/drawing/2014/main" val="3552547359"/>
                    </a:ext>
                  </a:extLst>
                </a:gridCol>
                <a:gridCol w="822960">
                  <a:extLst>
                    <a:ext uri="{9D8B030D-6E8A-4147-A177-3AD203B41FA5}">
                      <a16:colId xmlns:a16="http://schemas.microsoft.com/office/drawing/2014/main" val="3280450861"/>
                    </a:ext>
                  </a:extLst>
                </a:gridCol>
                <a:gridCol w="822960">
                  <a:extLst>
                    <a:ext uri="{9D8B030D-6E8A-4147-A177-3AD203B41FA5}">
                      <a16:colId xmlns:a16="http://schemas.microsoft.com/office/drawing/2014/main" val="1830168885"/>
                    </a:ext>
                  </a:extLst>
                </a:gridCol>
                <a:gridCol w="822960">
                  <a:extLst>
                    <a:ext uri="{9D8B030D-6E8A-4147-A177-3AD203B41FA5}">
                      <a16:colId xmlns:a16="http://schemas.microsoft.com/office/drawing/2014/main" val="1901200493"/>
                    </a:ext>
                  </a:extLst>
                </a:gridCol>
                <a:gridCol w="822960">
                  <a:extLst>
                    <a:ext uri="{9D8B030D-6E8A-4147-A177-3AD203B41FA5}">
                      <a16:colId xmlns:a16="http://schemas.microsoft.com/office/drawing/2014/main" val="2995047809"/>
                    </a:ext>
                  </a:extLst>
                </a:gridCol>
                <a:gridCol w="822960">
                  <a:extLst>
                    <a:ext uri="{9D8B030D-6E8A-4147-A177-3AD203B41FA5}">
                      <a16:colId xmlns:a16="http://schemas.microsoft.com/office/drawing/2014/main" val="1692119440"/>
                    </a:ext>
                  </a:extLst>
                </a:gridCol>
                <a:gridCol w="822960">
                  <a:extLst>
                    <a:ext uri="{9D8B030D-6E8A-4147-A177-3AD203B41FA5}">
                      <a16:colId xmlns:a16="http://schemas.microsoft.com/office/drawing/2014/main" val="486210883"/>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381522694"/>
                  </a:ext>
                </a:extLst>
              </a:tr>
              <a:tr h="370840">
                <a:tc>
                  <a:txBody>
                    <a:bodyPr/>
                    <a:lstStyle/>
                    <a:p>
                      <a:r>
                        <a:rPr lang="de-DE" sz="1000" b="1"/>
                        <a:t>DAS! im NDR Fernsehen - 2017-10-17 19:00:02</a:t>
                      </a:r>
                      <a:r>
                        <a:rPr lang="de-DE" sz="1000"/>
                        <a:t>
Was hören eigentlich die Bauern bei der Ernte? Eine Landwirtschaftsseite hat Landwirte gefragt und dabei kamen die "Erntehits 2017" heraus. Herbert Böckmann hat sich das mal angehört. Ton an und ab geht's :D</a:t>
                      </a:r>
                      <a:endParaRPr lang="en-US" sz="1000"/>
                    </a:p>
                  </a:txBody>
                  <a:tcPr/>
                </a:tc>
                <a:tc>
                  <a:txBody>
                    <a:bodyPr/>
                    <a:lstStyle/>
                    <a:p>
                      <a:r>
                        <a:rPr lang="en-US" sz="1000"/>
                        <a:t>4046</a:t>
                      </a:r>
                    </a:p>
                  </a:txBody>
                  <a:tcPr/>
                </a:tc>
                <a:tc>
                  <a:txBody>
                    <a:bodyPr/>
                    <a:lstStyle/>
                    <a:p>
                      <a:r>
                        <a:rPr lang="en-US" sz="1000"/>
                        <a:t>5534</a:t>
                      </a:r>
                    </a:p>
                  </a:txBody>
                  <a:tcPr/>
                </a:tc>
                <a:tc>
                  <a:txBody>
                    <a:bodyPr/>
                    <a:lstStyle/>
                    <a:p>
                      <a:r>
                        <a:rPr lang="en-US" sz="1000"/>
                        <a:t>10342</a:t>
                      </a:r>
                    </a:p>
                  </a:txBody>
                  <a:tcPr/>
                </a:tc>
                <a:tc>
                  <a:txBody>
                    <a:bodyPr/>
                    <a:lstStyle/>
                    <a:p>
                      <a:r>
                        <a:rPr lang="en-US" sz="1000"/>
                        <a:t>19922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3790987"/>
                  </a:ext>
                </a:extLst>
              </a:tr>
              <a:tr h="370840">
                <a:tc>
                  <a:txBody>
                    <a:bodyPr/>
                    <a:lstStyle/>
                    <a:p>
                      <a:r>
                        <a:rPr lang="de-DE" sz="1000" b="1"/>
                        <a:t>DAS! im NDR Fernsehen - 2017-07-03 12:06:35</a:t>
                      </a:r>
                      <a:r>
                        <a:rPr lang="de-DE" sz="1000"/>
                        <a:t>
Müll im Meer - ein Riesenproblem und ein zentrales Thema auf dem G20-Gipfel. Wir sagen: jeder kann was dagegen tun.</a:t>
                      </a:r>
                      <a:endParaRPr lang="en-US" sz="1000"/>
                    </a:p>
                  </a:txBody>
                  <a:tcPr/>
                </a:tc>
                <a:tc>
                  <a:txBody>
                    <a:bodyPr/>
                    <a:lstStyle/>
                    <a:p>
                      <a:r>
                        <a:rPr lang="en-US" sz="1000"/>
                        <a:t>1585</a:t>
                      </a:r>
                    </a:p>
                  </a:txBody>
                  <a:tcPr/>
                </a:tc>
                <a:tc>
                  <a:txBody>
                    <a:bodyPr/>
                    <a:lstStyle/>
                    <a:p>
                      <a:r>
                        <a:rPr lang="en-US" sz="1000"/>
                        <a:t>34</a:t>
                      </a:r>
                    </a:p>
                  </a:txBody>
                  <a:tcPr/>
                </a:tc>
                <a:tc>
                  <a:txBody>
                    <a:bodyPr/>
                    <a:lstStyle/>
                    <a:p>
                      <a:r>
                        <a:rPr lang="en-US" sz="1000"/>
                        <a:t>27</a:t>
                      </a:r>
                    </a:p>
                  </a:txBody>
                  <a:tcPr/>
                </a:tc>
                <a:tc>
                  <a:txBody>
                    <a:bodyPr/>
                    <a:lstStyle/>
                    <a:p>
                      <a:r>
                        <a:rPr lang="en-US" sz="1000"/>
                        <a:t>1646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87519465"/>
                  </a:ext>
                </a:extLst>
              </a:tr>
              <a:tr h="370840">
                <a:tc>
                  <a:txBody>
                    <a:bodyPr/>
                    <a:lstStyle/>
                    <a:p>
                      <a:r>
                        <a:rPr lang="de-DE" sz="1000" b="1"/>
                        <a:t>DAS! im NDR Fernsehen - 2017-08-04 07:00:00</a:t>
                      </a:r>
                      <a:r>
                        <a:rPr lang="de-DE" sz="1000"/>
                        <a:t>
Nutzt den Defibrilator - man kann nichts falsch machen. DAS! rettet Leben!</a:t>
                      </a:r>
                      <a:endParaRPr lang="en-US" sz="1000"/>
                    </a:p>
                  </a:txBody>
                  <a:tcPr/>
                </a:tc>
                <a:tc>
                  <a:txBody>
                    <a:bodyPr/>
                    <a:lstStyle/>
                    <a:p>
                      <a:r>
                        <a:rPr lang="en-US" sz="1000"/>
                        <a:t>1182</a:t>
                      </a:r>
                    </a:p>
                  </a:txBody>
                  <a:tcPr/>
                </a:tc>
                <a:tc>
                  <a:txBody>
                    <a:bodyPr/>
                    <a:lstStyle/>
                    <a:p>
                      <a:r>
                        <a:rPr lang="en-US" sz="1000"/>
                        <a:t>189</a:t>
                      </a:r>
                    </a:p>
                  </a:txBody>
                  <a:tcPr/>
                </a:tc>
                <a:tc>
                  <a:txBody>
                    <a:bodyPr/>
                    <a:lstStyle/>
                    <a:p>
                      <a:r>
                        <a:rPr lang="en-US" sz="1000"/>
                        <a:t>25</a:t>
                      </a:r>
                    </a:p>
                  </a:txBody>
                  <a:tcPr/>
                </a:tc>
                <a:tc>
                  <a:txBody>
                    <a:bodyPr/>
                    <a:lstStyle/>
                    <a:p>
                      <a:r>
                        <a:rPr lang="en-US" sz="1000"/>
                        <a:t>1396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48652283"/>
                  </a:ext>
                </a:extLst>
              </a:tr>
              <a:tr h="370840">
                <a:tc>
                  <a:txBody>
                    <a:bodyPr/>
                    <a:lstStyle/>
                    <a:p>
                      <a:r>
                        <a:rPr lang="de-DE" sz="1000" b="1"/>
                        <a:t>DAS! im NDR Fernsehen - 2017-07-16 04:30:00</a:t>
                      </a:r>
                      <a:r>
                        <a:rPr lang="de-DE" sz="1000"/>
                        <a:t>
Lotte hat viele Zuschauerinnen und Zuschauer berührt und gerührt. Sie ist einfach toll.</a:t>
                      </a:r>
                      <a:endParaRPr lang="en-US" sz="1000"/>
                    </a:p>
                  </a:txBody>
                  <a:tcPr/>
                </a:tc>
                <a:tc>
                  <a:txBody>
                    <a:bodyPr/>
                    <a:lstStyle/>
                    <a:p>
                      <a:r>
                        <a:rPr lang="en-US" sz="1000"/>
                        <a:t>984</a:t>
                      </a:r>
                    </a:p>
                  </a:txBody>
                  <a:tcPr/>
                </a:tc>
                <a:tc>
                  <a:txBody>
                    <a:bodyPr/>
                    <a:lstStyle/>
                    <a:p>
                      <a:r>
                        <a:rPr lang="en-US" sz="1000"/>
                        <a:t>6274</a:t>
                      </a:r>
                    </a:p>
                  </a:txBody>
                  <a:tcPr/>
                </a:tc>
                <a:tc>
                  <a:txBody>
                    <a:bodyPr/>
                    <a:lstStyle/>
                    <a:p>
                      <a:r>
                        <a:rPr lang="en-US" sz="1000"/>
                        <a:t>703</a:t>
                      </a:r>
                    </a:p>
                  </a:txBody>
                  <a:tcPr/>
                </a:tc>
                <a:tc>
                  <a:txBody>
                    <a:bodyPr/>
                    <a:lstStyle/>
                    <a:p>
                      <a:r>
                        <a:rPr lang="en-US" sz="1000"/>
                        <a:t>7961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88683756"/>
                  </a:ext>
                </a:extLst>
              </a:tr>
              <a:tr h="370840">
                <a:tc>
                  <a:txBody>
                    <a:bodyPr/>
                    <a:lstStyle/>
                    <a:p>
                      <a:r>
                        <a:rPr lang="de-DE" sz="1000" b="1"/>
                        <a:t>DAS! im NDR Fernsehen - 2017-01-06 15:24:26</a:t>
                      </a:r>
                      <a:r>
                        <a:rPr lang="de-DE" sz="1000"/>
                        <a:t>
Es ist soooo schön im winterlichen Harz 😍 Genießt die schönen Bilder...</a:t>
                      </a:r>
                      <a:endParaRPr lang="en-US" sz="1000"/>
                    </a:p>
                  </a:txBody>
                  <a:tcPr/>
                </a:tc>
                <a:tc>
                  <a:txBody>
                    <a:bodyPr/>
                    <a:lstStyle/>
                    <a:p>
                      <a:r>
                        <a:rPr lang="en-US" sz="1000"/>
                        <a:t>931</a:t>
                      </a:r>
                    </a:p>
                  </a:txBody>
                  <a:tcPr/>
                </a:tc>
                <a:tc>
                  <a:txBody>
                    <a:bodyPr/>
                    <a:lstStyle/>
                    <a:p>
                      <a:r>
                        <a:rPr lang="en-US" sz="1000"/>
                        <a:t>545</a:t>
                      </a:r>
                    </a:p>
                  </a:txBody>
                  <a:tcPr/>
                </a:tc>
                <a:tc>
                  <a:txBody>
                    <a:bodyPr/>
                    <a:lstStyle/>
                    <a:p>
                      <a:r>
                        <a:rPr lang="en-US" sz="1000"/>
                        <a:t>89</a:t>
                      </a:r>
                    </a:p>
                  </a:txBody>
                  <a:tcPr/>
                </a:tc>
                <a:tc>
                  <a:txBody>
                    <a:bodyPr/>
                    <a:lstStyle/>
                    <a:p>
                      <a:r>
                        <a:rPr lang="en-US" sz="1000"/>
                        <a:t>1565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71119425"/>
                  </a:ext>
                </a:extLst>
              </a:tr>
            </a:tbl>
          </a:graphicData>
        </a:graphic>
      </p:graphicFrame>
      <p:sp>
        <p:nvSpPr>
          <p:cNvPr id="4" name="Text Placeholder 3">
            <a:extLst>
              <a:ext uri="{FF2B5EF4-FFF2-40B4-BE49-F238E27FC236}">
                <a16:creationId xmlns:a16="http://schemas.microsoft.com/office/drawing/2014/main" id="{12CE7791-739E-40EE-AC3B-C991157111DB}"/>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528007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02DB1-ABC6-420B-AF0A-2AADF82C7DDB}"/>
              </a:ext>
            </a:extLst>
          </p:cNvPr>
          <p:cNvSpPr>
            <a:spLocks noGrp="1"/>
          </p:cNvSpPr>
          <p:nvPr>
            <p:ph type="title"/>
          </p:nvPr>
        </p:nvSpPr>
        <p:spPr/>
        <p:txBody>
          <a:bodyPr/>
          <a:lstStyle/>
          <a:p>
            <a:r>
              <a:rPr lang="en-US"/>
              <a:t>Eigene Posts - Kommentare - Export - 1 of 2</a:t>
            </a:r>
          </a:p>
        </p:txBody>
      </p:sp>
      <p:graphicFrame>
        <p:nvGraphicFramePr>
          <p:cNvPr id="5" name="Table Placeholder 4">
            <a:extLst>
              <a:ext uri="{FF2B5EF4-FFF2-40B4-BE49-F238E27FC236}">
                <a16:creationId xmlns:a16="http://schemas.microsoft.com/office/drawing/2014/main" id="{23D28C84-56A1-4C05-8B5F-A5A0936D2C8C}"/>
              </a:ext>
            </a:extLst>
          </p:cNvPr>
          <p:cNvGraphicFramePr>
            <a:graphicFrameLocks noGrp="1"/>
          </p:cNvGraphicFramePr>
          <p:nvPr>
            <p:ph type="tbl" sz="quarter" idx="13"/>
            <p:extLst>
              <p:ext uri="{D42A27DB-BD31-4B8C-83A1-F6EECF244321}">
                <p14:modId xmlns:p14="http://schemas.microsoft.com/office/powerpoint/2010/main" val="1873052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1547983"/>
                    </a:ext>
                  </a:extLst>
                </a:gridCol>
                <a:gridCol w="822960">
                  <a:extLst>
                    <a:ext uri="{9D8B030D-6E8A-4147-A177-3AD203B41FA5}">
                      <a16:colId xmlns:a16="http://schemas.microsoft.com/office/drawing/2014/main" val="1058692775"/>
                    </a:ext>
                  </a:extLst>
                </a:gridCol>
                <a:gridCol w="822960">
                  <a:extLst>
                    <a:ext uri="{9D8B030D-6E8A-4147-A177-3AD203B41FA5}">
                      <a16:colId xmlns:a16="http://schemas.microsoft.com/office/drawing/2014/main" val="1164452838"/>
                    </a:ext>
                  </a:extLst>
                </a:gridCol>
                <a:gridCol w="822960">
                  <a:extLst>
                    <a:ext uri="{9D8B030D-6E8A-4147-A177-3AD203B41FA5}">
                      <a16:colId xmlns:a16="http://schemas.microsoft.com/office/drawing/2014/main" val="3581388046"/>
                    </a:ext>
                  </a:extLst>
                </a:gridCol>
                <a:gridCol w="822960">
                  <a:extLst>
                    <a:ext uri="{9D8B030D-6E8A-4147-A177-3AD203B41FA5}">
                      <a16:colId xmlns:a16="http://schemas.microsoft.com/office/drawing/2014/main" val="1063326153"/>
                    </a:ext>
                  </a:extLst>
                </a:gridCol>
                <a:gridCol w="822960">
                  <a:extLst>
                    <a:ext uri="{9D8B030D-6E8A-4147-A177-3AD203B41FA5}">
                      <a16:colId xmlns:a16="http://schemas.microsoft.com/office/drawing/2014/main" val="2949326087"/>
                    </a:ext>
                  </a:extLst>
                </a:gridCol>
                <a:gridCol w="822960">
                  <a:extLst>
                    <a:ext uri="{9D8B030D-6E8A-4147-A177-3AD203B41FA5}">
                      <a16:colId xmlns:a16="http://schemas.microsoft.com/office/drawing/2014/main" val="1936016306"/>
                    </a:ext>
                  </a:extLst>
                </a:gridCol>
                <a:gridCol w="822960">
                  <a:extLst>
                    <a:ext uri="{9D8B030D-6E8A-4147-A177-3AD203B41FA5}">
                      <a16:colId xmlns:a16="http://schemas.microsoft.com/office/drawing/2014/main" val="2381375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32391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- 2017-10-17 19:00:02</a:t>
                      </a:r>
                      <a:r>
                        <a:rPr kumimoji="0" lang="de-DE" sz="1000" b="0" i="0" u="none" strike="noStrike" kern="1200" cap="none" spc="0" normalizeH="0" baseline="0" noProof="0">
                          <a:ln>
                            <a:noFill/>
                          </a:ln>
                          <a:solidFill>
                            <a:prstClr val="black"/>
                          </a:solidFill>
                          <a:effectLst/>
                          <a:uLnTx/>
                          <a:uFillTx/>
                          <a:latin typeface="+mn-lt"/>
                          <a:ea typeface="+mn-ea"/>
                          <a:cs typeface="+mn-cs"/>
                        </a:rPr>
                        <a:t>
Was hören eigentlich die Bauern bei der Ernte? Eine Landwirtschaftsseite hat Landwirte gefragt und dabei kamen die "Erntehits 2017" heraus. Herbert Böckmann hat sich das mal angehört. Ton an und ab geht's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6880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- 2017-07-16 04:30:00</a:t>
                      </a:r>
                      <a:r>
                        <a:rPr kumimoji="0" lang="de-DE" sz="1000" b="0" i="0" u="none" strike="noStrike" kern="1200" cap="none" spc="0" normalizeH="0" baseline="0" noProof="0">
                          <a:ln>
                            <a:noFill/>
                          </a:ln>
                          <a:solidFill>
                            <a:prstClr val="black"/>
                          </a:solidFill>
                          <a:effectLst/>
                          <a:uLnTx/>
                          <a:uFillTx/>
                          <a:latin typeface="+mn-lt"/>
                          <a:ea typeface="+mn-ea"/>
                          <a:cs typeface="+mn-cs"/>
                        </a:rPr>
                        <a:t>
Lotte hat viele Zuschauerinnen und Zuschauer berührt und gerührt. Sie ist einfach toll.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861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- 2017-04-20 09:07:16</a:t>
                      </a:r>
                      <a:r>
                        <a:rPr kumimoji="0" lang="de-DE" sz="1000" b="0" i="0" u="none" strike="noStrike" kern="1200" cap="none" spc="0" normalizeH="0" baseline="0" noProof="0">
                          <a:ln>
                            <a:noFill/>
                          </a:ln>
                          <a:solidFill>
                            <a:prstClr val="black"/>
                          </a:solidFill>
                          <a:effectLst/>
                          <a:uLnTx/>
                          <a:uFillTx/>
                          <a:latin typeface="+mn-lt"/>
                          <a:ea typeface="+mn-ea"/>
                          <a:cs typeface="+mn-cs"/>
                        </a:rPr>
                        <a:t>
Ihr Lieben, Hinnerk hat sich sehr über die Genesungswünsche gefreut: "Es geht mir den Umständen entsprechend gut. Ich habe ein blaues Auge, eine Gehirnerschütterung und ein Zahn ist gebrochen. Es hätte aber auch schlimmer kommen können." Am Montag will Hinnerk wieder auf dem Roten Sofa sitzen.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7935517"/>
                  </a:ext>
                </a:extLst>
              </a:tr>
            </a:tbl>
          </a:graphicData>
        </a:graphic>
      </p:graphicFrame>
      <p:sp>
        <p:nvSpPr>
          <p:cNvPr id="4" name="Text Placeholder 3">
            <a:extLst>
              <a:ext uri="{FF2B5EF4-FFF2-40B4-BE49-F238E27FC236}">
                <a16:creationId xmlns:a16="http://schemas.microsoft.com/office/drawing/2014/main" id="{17BBD69D-9D7C-4F8C-AA33-B2EC6375079F}"/>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279974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7376F-A728-4958-A647-43670BE252AF}"/>
              </a:ext>
            </a:extLst>
          </p:cNvPr>
          <p:cNvSpPr>
            <a:spLocks noGrp="1"/>
          </p:cNvSpPr>
          <p:nvPr>
            <p:ph type="title"/>
          </p:nvPr>
        </p:nvSpPr>
        <p:spPr/>
        <p:txBody>
          <a:bodyPr/>
          <a:lstStyle/>
          <a:p>
            <a:r>
              <a:rPr lang="en-US"/>
              <a:t>Eigene Posts - Kommentare - Export - 2 of 2</a:t>
            </a:r>
          </a:p>
        </p:txBody>
      </p:sp>
      <p:graphicFrame>
        <p:nvGraphicFramePr>
          <p:cNvPr id="5" name="Table Placeholder 4">
            <a:extLst>
              <a:ext uri="{FF2B5EF4-FFF2-40B4-BE49-F238E27FC236}">
                <a16:creationId xmlns:a16="http://schemas.microsoft.com/office/drawing/2014/main" id="{F052CF59-0D10-4CA7-8DA7-A94D8358FC05}"/>
              </a:ext>
            </a:extLst>
          </p:cNvPr>
          <p:cNvGraphicFramePr>
            <a:graphicFrameLocks noGrp="1"/>
          </p:cNvGraphicFramePr>
          <p:nvPr>
            <p:ph type="tbl" sz="quarter" idx="13"/>
            <p:extLst>
              <p:ext uri="{D42A27DB-BD31-4B8C-83A1-F6EECF244321}">
                <p14:modId xmlns:p14="http://schemas.microsoft.com/office/powerpoint/2010/main" val="3773221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9438651"/>
                    </a:ext>
                  </a:extLst>
                </a:gridCol>
                <a:gridCol w="822960">
                  <a:extLst>
                    <a:ext uri="{9D8B030D-6E8A-4147-A177-3AD203B41FA5}">
                      <a16:colId xmlns:a16="http://schemas.microsoft.com/office/drawing/2014/main" val="2087966860"/>
                    </a:ext>
                  </a:extLst>
                </a:gridCol>
                <a:gridCol w="822960">
                  <a:extLst>
                    <a:ext uri="{9D8B030D-6E8A-4147-A177-3AD203B41FA5}">
                      <a16:colId xmlns:a16="http://schemas.microsoft.com/office/drawing/2014/main" val="3065218564"/>
                    </a:ext>
                  </a:extLst>
                </a:gridCol>
                <a:gridCol w="822960">
                  <a:extLst>
                    <a:ext uri="{9D8B030D-6E8A-4147-A177-3AD203B41FA5}">
                      <a16:colId xmlns:a16="http://schemas.microsoft.com/office/drawing/2014/main" val="2478627515"/>
                    </a:ext>
                  </a:extLst>
                </a:gridCol>
                <a:gridCol w="822960">
                  <a:extLst>
                    <a:ext uri="{9D8B030D-6E8A-4147-A177-3AD203B41FA5}">
                      <a16:colId xmlns:a16="http://schemas.microsoft.com/office/drawing/2014/main" val="3218661946"/>
                    </a:ext>
                  </a:extLst>
                </a:gridCol>
                <a:gridCol w="822960">
                  <a:extLst>
                    <a:ext uri="{9D8B030D-6E8A-4147-A177-3AD203B41FA5}">
                      <a16:colId xmlns:a16="http://schemas.microsoft.com/office/drawing/2014/main" val="3773728893"/>
                    </a:ext>
                  </a:extLst>
                </a:gridCol>
                <a:gridCol w="822960">
                  <a:extLst>
                    <a:ext uri="{9D8B030D-6E8A-4147-A177-3AD203B41FA5}">
                      <a16:colId xmlns:a16="http://schemas.microsoft.com/office/drawing/2014/main" val="163149368"/>
                    </a:ext>
                  </a:extLst>
                </a:gridCol>
                <a:gridCol w="822960">
                  <a:extLst>
                    <a:ext uri="{9D8B030D-6E8A-4147-A177-3AD203B41FA5}">
                      <a16:colId xmlns:a16="http://schemas.microsoft.com/office/drawing/2014/main" val="398245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46891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- 2017-12-16 18:55:00</a:t>
                      </a:r>
                      <a:r>
                        <a:rPr kumimoji="0" lang="de-DE" sz="1000" b="0" i="0" u="none" strike="noStrike" kern="1200" cap="none" spc="0" normalizeH="0" baseline="0" noProof="0">
                          <a:ln>
                            <a:noFill/>
                          </a:ln>
                          <a:solidFill>
                            <a:prstClr val="black"/>
                          </a:solidFill>
                          <a:effectLst/>
                          <a:uLnTx/>
                          <a:uFillTx/>
                          <a:latin typeface="+mn-lt"/>
                          <a:ea typeface="+mn-ea"/>
                          <a:cs typeface="+mn-cs"/>
                        </a:rPr>
                        <a:t>
Die "Erntehits 2017" kennen wir dank Treckerfahrer Herbert bereits. Doch was hört der meinungsstarke Landwirt eigentlich in der Weihnachtszeit? 🎄 Ton an und ab geht's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81649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- 2017-04-19 17:38:44</a:t>
                      </a:r>
                      <a:r>
                        <a:rPr kumimoji="0" lang="de-DE" sz="1000" b="0" i="0" u="none" strike="noStrike" kern="1200" cap="none" spc="0" normalizeH="0" baseline="0" noProof="0">
                          <a:ln>
                            <a:noFill/>
                          </a:ln>
                          <a:solidFill>
                            <a:prstClr val="black"/>
                          </a:solidFill>
                          <a:effectLst/>
                          <a:uLnTx/>
                          <a:uFillTx/>
                          <a:latin typeface="+mn-lt"/>
                          <a:ea typeface="+mn-ea"/>
                          <a:cs typeface="+mn-cs"/>
                        </a:rPr>
                        <a:t>
Das darf doch nicht wahr sein. Hinnerk Baumgarten wollte im Urlaub einen Streit schlichten und wurde dabei selbst verletzt. Es geht ihm den Umständen entsprechend. Wir denken an Dich, Hinnerk, und wünschen Dir alles Gute.
Update: Worum es bei dem Vorfall ging, erzählt Hinnerk im Interview: http://www.ndr.de/fernsehen/sendungen/das/Nach-Pruegelei-Hinnerk-Baumgarten-im-Interview,baumgarten262.html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6311140"/>
                  </a:ext>
                </a:extLst>
              </a:tr>
            </a:tbl>
          </a:graphicData>
        </a:graphic>
      </p:graphicFrame>
      <p:sp>
        <p:nvSpPr>
          <p:cNvPr id="4" name="Text Placeholder 3">
            <a:extLst>
              <a:ext uri="{FF2B5EF4-FFF2-40B4-BE49-F238E27FC236}">
                <a16:creationId xmlns:a16="http://schemas.microsoft.com/office/drawing/2014/main" id="{2F877105-1AAE-49E8-B626-1607D8F14CA5}"/>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077683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C9EAE-EB23-492C-8C74-2E0B5F60B0DD}"/>
              </a:ext>
            </a:extLst>
          </p:cNvPr>
          <p:cNvSpPr>
            <a:spLocks noGrp="1"/>
          </p:cNvSpPr>
          <p:nvPr>
            <p:ph type="title"/>
          </p:nvPr>
        </p:nvSpPr>
        <p:spPr/>
        <p:txBody>
          <a:bodyPr/>
          <a:lstStyle/>
          <a:p>
            <a:r>
              <a:rPr lang="en-US"/>
              <a:t>Eigene Posts - Links - Export - 1 of 2</a:t>
            </a:r>
          </a:p>
        </p:txBody>
      </p:sp>
      <p:graphicFrame>
        <p:nvGraphicFramePr>
          <p:cNvPr id="5" name="Table Placeholder 4">
            <a:extLst>
              <a:ext uri="{FF2B5EF4-FFF2-40B4-BE49-F238E27FC236}">
                <a16:creationId xmlns:a16="http://schemas.microsoft.com/office/drawing/2014/main" id="{C4EF51BD-0A39-494A-98BE-4C794440C4F8}"/>
              </a:ext>
            </a:extLst>
          </p:cNvPr>
          <p:cNvGraphicFramePr>
            <a:graphicFrameLocks noGrp="1"/>
          </p:cNvGraphicFramePr>
          <p:nvPr>
            <p:ph type="tbl" sz="quarter" idx="13"/>
            <p:extLst>
              <p:ext uri="{D42A27DB-BD31-4B8C-83A1-F6EECF244321}">
                <p14:modId xmlns:p14="http://schemas.microsoft.com/office/powerpoint/2010/main" val="1053160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02076196"/>
                    </a:ext>
                  </a:extLst>
                </a:gridCol>
                <a:gridCol w="822960">
                  <a:extLst>
                    <a:ext uri="{9D8B030D-6E8A-4147-A177-3AD203B41FA5}">
                      <a16:colId xmlns:a16="http://schemas.microsoft.com/office/drawing/2014/main" val="2503290182"/>
                    </a:ext>
                  </a:extLst>
                </a:gridCol>
                <a:gridCol w="822960">
                  <a:extLst>
                    <a:ext uri="{9D8B030D-6E8A-4147-A177-3AD203B41FA5}">
                      <a16:colId xmlns:a16="http://schemas.microsoft.com/office/drawing/2014/main" val="353092762"/>
                    </a:ext>
                  </a:extLst>
                </a:gridCol>
                <a:gridCol w="822960">
                  <a:extLst>
                    <a:ext uri="{9D8B030D-6E8A-4147-A177-3AD203B41FA5}">
                      <a16:colId xmlns:a16="http://schemas.microsoft.com/office/drawing/2014/main" val="569017079"/>
                    </a:ext>
                  </a:extLst>
                </a:gridCol>
                <a:gridCol w="822960">
                  <a:extLst>
                    <a:ext uri="{9D8B030D-6E8A-4147-A177-3AD203B41FA5}">
                      <a16:colId xmlns:a16="http://schemas.microsoft.com/office/drawing/2014/main" val="2679283364"/>
                    </a:ext>
                  </a:extLst>
                </a:gridCol>
                <a:gridCol w="822960">
                  <a:extLst>
                    <a:ext uri="{9D8B030D-6E8A-4147-A177-3AD203B41FA5}">
                      <a16:colId xmlns:a16="http://schemas.microsoft.com/office/drawing/2014/main" val="2757522776"/>
                    </a:ext>
                  </a:extLst>
                </a:gridCol>
                <a:gridCol w="822960">
                  <a:extLst>
                    <a:ext uri="{9D8B030D-6E8A-4147-A177-3AD203B41FA5}">
                      <a16:colId xmlns:a16="http://schemas.microsoft.com/office/drawing/2014/main" val="3512842111"/>
                    </a:ext>
                  </a:extLst>
                </a:gridCol>
                <a:gridCol w="822960">
                  <a:extLst>
                    <a:ext uri="{9D8B030D-6E8A-4147-A177-3AD203B41FA5}">
                      <a16:colId xmlns:a16="http://schemas.microsoft.com/office/drawing/2014/main" val="1354002546"/>
                    </a:ext>
                  </a:extLst>
                </a:gridCol>
                <a:gridCol w="822960">
                  <a:extLst>
                    <a:ext uri="{9D8B030D-6E8A-4147-A177-3AD203B41FA5}">
                      <a16:colId xmlns:a16="http://schemas.microsoft.com/office/drawing/2014/main" val="2318468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2768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- 2017-05-30 09:04:35</a:t>
                      </a:r>
                      <a:r>
                        <a:rPr kumimoji="0" lang="de-DE" sz="1000" b="0" i="0" u="none" strike="noStrike" kern="1200" cap="none" spc="0" normalizeH="0" baseline="0" noProof="0">
                          <a:ln>
                            <a:noFill/>
                          </a:ln>
                          <a:solidFill>
                            <a:prstClr val="black"/>
                          </a:solidFill>
                          <a:effectLst/>
                          <a:uLnTx/>
                          <a:uFillTx/>
                          <a:latin typeface="+mn-lt"/>
                          <a:ea typeface="+mn-ea"/>
                          <a:cs typeface="+mn-cs"/>
                        </a:rPr>
                        <a:t>
Schwere Gewitter in Norddeutschland. Viele Fragen sich, wie man sich verhalten muss - hier sind die Antworten: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5830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- 2017-02-09 22:54:38</a:t>
                      </a:r>
                      <a:r>
                        <a:rPr kumimoji="0" lang="de-DE" sz="1000" b="0" i="0" u="none" strike="noStrike" kern="1200" cap="none" spc="0" normalizeH="0" baseline="0" noProof="0">
                          <a:ln>
                            <a:noFill/>
                          </a:ln>
                          <a:solidFill>
                            <a:prstClr val="black"/>
                          </a:solidFill>
                          <a:effectLst/>
                          <a:uLnTx/>
                          <a:uFillTx/>
                          <a:latin typeface="+mn-lt"/>
                          <a:ea typeface="+mn-ea"/>
                          <a:cs typeface="+mn-cs"/>
                        </a:rPr>
                        <a:t>
Gratulation!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3563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- 2017-02-14 17:36:24</a:t>
                      </a:r>
                      <a:r>
                        <a:rPr kumimoji="0" lang="de-DE" sz="1000" b="0" i="0" u="none" strike="noStrike" kern="1200" cap="none" spc="0" normalizeH="0" baseline="0" noProof="0">
                          <a:ln>
                            <a:noFill/>
                          </a:ln>
                          <a:solidFill>
                            <a:prstClr val="black"/>
                          </a:solidFill>
                          <a:effectLst/>
                          <a:uLnTx/>
                          <a:uFillTx/>
                          <a:latin typeface="+mn-lt"/>
                          <a:ea typeface="+mn-ea"/>
                          <a:cs typeface="+mn-cs"/>
                        </a:rPr>
                        <a:t>
Hausbesuch zum Valentinstag: Wir haben Thomas Müller und seine Frau Lisa getroffen.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4844841"/>
                  </a:ext>
                </a:extLst>
              </a:tr>
            </a:tbl>
          </a:graphicData>
        </a:graphic>
      </p:graphicFrame>
      <p:sp>
        <p:nvSpPr>
          <p:cNvPr id="4" name="Text Placeholder 3">
            <a:extLst>
              <a:ext uri="{FF2B5EF4-FFF2-40B4-BE49-F238E27FC236}">
                <a16:creationId xmlns:a16="http://schemas.microsoft.com/office/drawing/2014/main" id="{F7AA4648-C361-4171-B432-32E53F2B3D78}"/>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267652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ACF0C-667A-425F-A4E3-A12DBE9561C2}"/>
              </a:ext>
            </a:extLst>
          </p:cNvPr>
          <p:cNvSpPr>
            <a:spLocks noGrp="1"/>
          </p:cNvSpPr>
          <p:nvPr>
            <p:ph type="title"/>
          </p:nvPr>
        </p:nvSpPr>
        <p:spPr/>
        <p:txBody>
          <a:bodyPr/>
          <a:lstStyle/>
          <a:p>
            <a:r>
              <a:rPr lang="en-US"/>
              <a:t>Eigene Posts - Links - Export - 2 of 2</a:t>
            </a:r>
          </a:p>
        </p:txBody>
      </p:sp>
      <p:graphicFrame>
        <p:nvGraphicFramePr>
          <p:cNvPr id="5" name="Table Placeholder 4">
            <a:extLst>
              <a:ext uri="{FF2B5EF4-FFF2-40B4-BE49-F238E27FC236}">
                <a16:creationId xmlns:a16="http://schemas.microsoft.com/office/drawing/2014/main" id="{42B93931-463A-47DB-BD55-82C3D736C4DB}"/>
              </a:ext>
            </a:extLst>
          </p:cNvPr>
          <p:cNvGraphicFramePr>
            <a:graphicFrameLocks noGrp="1"/>
          </p:cNvGraphicFramePr>
          <p:nvPr>
            <p:ph type="tbl" sz="quarter" idx="13"/>
            <p:extLst>
              <p:ext uri="{D42A27DB-BD31-4B8C-83A1-F6EECF244321}">
                <p14:modId xmlns:p14="http://schemas.microsoft.com/office/powerpoint/2010/main" val="748469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15426732"/>
                    </a:ext>
                  </a:extLst>
                </a:gridCol>
                <a:gridCol w="822960">
                  <a:extLst>
                    <a:ext uri="{9D8B030D-6E8A-4147-A177-3AD203B41FA5}">
                      <a16:colId xmlns:a16="http://schemas.microsoft.com/office/drawing/2014/main" val="339351085"/>
                    </a:ext>
                  </a:extLst>
                </a:gridCol>
                <a:gridCol w="822960">
                  <a:extLst>
                    <a:ext uri="{9D8B030D-6E8A-4147-A177-3AD203B41FA5}">
                      <a16:colId xmlns:a16="http://schemas.microsoft.com/office/drawing/2014/main" val="3634318254"/>
                    </a:ext>
                  </a:extLst>
                </a:gridCol>
                <a:gridCol w="822960">
                  <a:extLst>
                    <a:ext uri="{9D8B030D-6E8A-4147-A177-3AD203B41FA5}">
                      <a16:colId xmlns:a16="http://schemas.microsoft.com/office/drawing/2014/main" val="1619589966"/>
                    </a:ext>
                  </a:extLst>
                </a:gridCol>
                <a:gridCol w="822960">
                  <a:extLst>
                    <a:ext uri="{9D8B030D-6E8A-4147-A177-3AD203B41FA5}">
                      <a16:colId xmlns:a16="http://schemas.microsoft.com/office/drawing/2014/main" val="405794091"/>
                    </a:ext>
                  </a:extLst>
                </a:gridCol>
                <a:gridCol w="822960">
                  <a:extLst>
                    <a:ext uri="{9D8B030D-6E8A-4147-A177-3AD203B41FA5}">
                      <a16:colId xmlns:a16="http://schemas.microsoft.com/office/drawing/2014/main" val="2523268077"/>
                    </a:ext>
                  </a:extLst>
                </a:gridCol>
                <a:gridCol w="822960">
                  <a:extLst>
                    <a:ext uri="{9D8B030D-6E8A-4147-A177-3AD203B41FA5}">
                      <a16:colId xmlns:a16="http://schemas.microsoft.com/office/drawing/2014/main" val="4284231218"/>
                    </a:ext>
                  </a:extLst>
                </a:gridCol>
                <a:gridCol w="822960">
                  <a:extLst>
                    <a:ext uri="{9D8B030D-6E8A-4147-A177-3AD203B41FA5}">
                      <a16:colId xmlns:a16="http://schemas.microsoft.com/office/drawing/2014/main" val="165581574"/>
                    </a:ext>
                  </a:extLst>
                </a:gridCol>
                <a:gridCol w="822960">
                  <a:extLst>
                    <a:ext uri="{9D8B030D-6E8A-4147-A177-3AD203B41FA5}">
                      <a16:colId xmlns:a16="http://schemas.microsoft.com/office/drawing/2014/main" val="3006918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09819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- 2017-11-13 17:59:01</a:t>
                      </a:r>
                      <a:r>
                        <a:rPr kumimoji="0" lang="de-DE" sz="1000" b="0" i="0" u="none" strike="noStrike" kern="1200" cap="none" spc="0" normalizeH="0" baseline="0" noProof="0">
                          <a:ln>
                            <a:noFill/>
                          </a:ln>
                          <a:solidFill>
                            <a:prstClr val="black"/>
                          </a:solidFill>
                          <a:effectLst/>
                          <a:uLnTx/>
                          <a:uFillTx/>
                          <a:latin typeface="+mn-lt"/>
                          <a:ea typeface="+mn-ea"/>
                          <a:cs typeface="+mn-cs"/>
                        </a:rPr>
                        <a:t>
Im Rahmen unserer YESvember-Aktion könnt ihr bis zum 19. November 2017 als Newsletter-Abonnent Regenschirme, Taschen oder Badetücher im DAS! Design gewinnen. Viel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269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- 2017-01-30 20:00:07</a:t>
                      </a:r>
                      <a:r>
                        <a:rPr kumimoji="0" lang="de-DE" sz="1000" b="0" i="0" u="none" strike="noStrike" kern="1200" cap="none" spc="0" normalizeH="0" baseline="0" noProof="0">
                          <a:ln>
                            <a:noFill/>
                          </a:ln>
                          <a:solidFill>
                            <a:prstClr val="black"/>
                          </a:solidFill>
                          <a:effectLst/>
                          <a:uLnTx/>
                          <a:uFillTx/>
                          <a:latin typeface="+mn-lt"/>
                          <a:ea typeface="+mn-ea"/>
                          <a:cs typeface="+mn-cs"/>
                        </a:rPr>
                        <a:t>
Es gibt vergessene Orte im Norden, an die sich heute kaum jemand erinnert. Kennen Sie einen solchen Ort? Dann melden Sie sich bei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75749514"/>
                  </a:ext>
                </a:extLst>
              </a:tr>
            </a:tbl>
          </a:graphicData>
        </a:graphic>
      </p:graphicFrame>
      <p:sp>
        <p:nvSpPr>
          <p:cNvPr id="4" name="Text Placeholder 3">
            <a:extLst>
              <a:ext uri="{FF2B5EF4-FFF2-40B4-BE49-F238E27FC236}">
                <a16:creationId xmlns:a16="http://schemas.microsoft.com/office/drawing/2014/main" id="{C0C3C342-ECC2-4F11-B01E-AF21EF50A0DA}"/>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382971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2A66F-C6D0-46FB-881D-2EFE0385C723}"/>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A751670D-365E-4411-9750-89A1DDE4A65B}"/>
              </a:ext>
            </a:extLst>
          </p:cNvPr>
          <p:cNvGraphicFramePr>
            <a:graphicFrameLocks noGrp="1"/>
          </p:cNvGraphicFramePr>
          <p:nvPr>
            <p:ph type="tbl" sz="quarter" idx="13"/>
            <p:extLst>
              <p:ext uri="{D42A27DB-BD31-4B8C-83A1-F6EECF244321}">
                <p14:modId xmlns:p14="http://schemas.microsoft.com/office/powerpoint/2010/main" val="1500706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84790025"/>
                    </a:ext>
                  </a:extLst>
                </a:gridCol>
                <a:gridCol w="822960">
                  <a:extLst>
                    <a:ext uri="{9D8B030D-6E8A-4147-A177-3AD203B41FA5}">
                      <a16:colId xmlns:a16="http://schemas.microsoft.com/office/drawing/2014/main" val="660305800"/>
                    </a:ext>
                  </a:extLst>
                </a:gridCol>
                <a:gridCol w="822960">
                  <a:extLst>
                    <a:ext uri="{9D8B030D-6E8A-4147-A177-3AD203B41FA5}">
                      <a16:colId xmlns:a16="http://schemas.microsoft.com/office/drawing/2014/main" val="2269635200"/>
                    </a:ext>
                  </a:extLst>
                </a:gridCol>
                <a:gridCol w="822960">
                  <a:extLst>
                    <a:ext uri="{9D8B030D-6E8A-4147-A177-3AD203B41FA5}">
                      <a16:colId xmlns:a16="http://schemas.microsoft.com/office/drawing/2014/main" val="2620314835"/>
                    </a:ext>
                  </a:extLst>
                </a:gridCol>
                <a:gridCol w="822960">
                  <a:extLst>
                    <a:ext uri="{9D8B030D-6E8A-4147-A177-3AD203B41FA5}">
                      <a16:colId xmlns:a16="http://schemas.microsoft.com/office/drawing/2014/main" val="3410907822"/>
                    </a:ext>
                  </a:extLst>
                </a:gridCol>
                <a:gridCol w="822960">
                  <a:extLst>
                    <a:ext uri="{9D8B030D-6E8A-4147-A177-3AD203B41FA5}">
                      <a16:colId xmlns:a16="http://schemas.microsoft.com/office/drawing/2014/main" val="1353880365"/>
                    </a:ext>
                  </a:extLst>
                </a:gridCol>
                <a:gridCol w="822960">
                  <a:extLst>
                    <a:ext uri="{9D8B030D-6E8A-4147-A177-3AD203B41FA5}">
                      <a16:colId xmlns:a16="http://schemas.microsoft.com/office/drawing/2014/main" val="3469872327"/>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413449983"/>
                  </a:ext>
                </a:extLst>
              </a:tr>
              <a:tr h="370840">
                <a:tc>
                  <a:txBody>
                    <a:bodyPr/>
                    <a:lstStyle/>
                    <a:p>
                      <a:r>
                        <a:rPr lang="de-DE" sz="1000" b="1"/>
                        <a:t>DAS! im NDR Fernsehen - 2017-07-16 04:30:00</a:t>
                      </a:r>
                      <a:r>
                        <a:rPr lang="de-DE" sz="1000"/>
                        <a:t>
Lotte hat viele Zuschauerinnen und Zuschauer berührt und gerührt. Sie ist einfach toll.</a:t>
                      </a:r>
                      <a:endParaRPr lang="en-US" sz="1000"/>
                    </a:p>
                  </a:txBody>
                  <a:tcPr/>
                </a:tc>
                <a:tc>
                  <a:txBody>
                    <a:bodyPr/>
                    <a:lstStyle/>
                    <a:p>
                      <a:r>
                        <a:rPr lang="en-US" sz="1000"/>
                        <a:t>761782</a:t>
                      </a:r>
                    </a:p>
                  </a:txBody>
                  <a:tcPr/>
                </a:tc>
                <a:tc>
                  <a:txBody>
                    <a:bodyPr/>
                    <a:lstStyle/>
                    <a:p>
                      <a:r>
                        <a:rPr lang="en-US" sz="1000"/>
                        <a:t>631701</a:t>
                      </a:r>
                    </a:p>
                  </a:txBody>
                  <a:tcPr/>
                </a:tc>
                <a:tc>
                  <a:txBody>
                    <a:bodyPr/>
                    <a:lstStyle/>
                    <a:p>
                      <a:r>
                        <a:rPr lang="en-US" sz="1000"/>
                        <a:t>33%</a:t>
                      </a:r>
                    </a:p>
                  </a:txBody>
                  <a:tcPr/>
                </a:tc>
                <a:tc>
                  <a:txBody>
                    <a:bodyPr/>
                    <a:lstStyle/>
                    <a:p>
                      <a:r>
                        <a:rPr lang="en-US" sz="1000"/>
                        <a:t>3:51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30207081"/>
                  </a:ext>
                </a:extLst>
              </a:tr>
              <a:tr h="370840">
                <a:tc>
                  <a:txBody>
                    <a:bodyPr/>
                    <a:lstStyle/>
                    <a:p>
                      <a:r>
                        <a:rPr lang="de-DE" sz="1000" b="1"/>
                        <a:t>DAS! im NDR Fernsehen - 2017-10-17 19:00:02</a:t>
                      </a:r>
                      <a:r>
                        <a:rPr lang="de-DE" sz="1000"/>
                        <a:t>
Was hören eigentlich die Bauern bei der Ernte? Eine Landwirtschaftsseite hat Landwirte gefragt und dabei kamen die "Erntehits 2017" heraus. Herbert Böckmann hat sich das mal angehört. Ton an und ab geht's :D</a:t>
                      </a:r>
                      <a:endParaRPr lang="en-US" sz="1000"/>
                    </a:p>
                  </a:txBody>
                  <a:tcPr/>
                </a:tc>
                <a:tc>
                  <a:txBody>
                    <a:bodyPr/>
                    <a:lstStyle/>
                    <a:p>
                      <a:r>
                        <a:rPr lang="en-US" sz="1000"/>
                        <a:t>934930</a:t>
                      </a:r>
                    </a:p>
                  </a:txBody>
                  <a:tcPr/>
                </a:tc>
                <a:tc>
                  <a:txBody>
                    <a:bodyPr/>
                    <a:lstStyle/>
                    <a:p>
                      <a:r>
                        <a:rPr lang="en-US" sz="1000"/>
                        <a:t>482212</a:t>
                      </a:r>
                    </a:p>
                  </a:txBody>
                  <a:tcPr/>
                </a:tc>
                <a:tc>
                  <a:txBody>
                    <a:bodyPr/>
                    <a:lstStyle/>
                    <a:p>
                      <a:r>
                        <a:rPr lang="en-US" sz="1000"/>
                        <a:t>9%</a:t>
                      </a:r>
                    </a:p>
                  </a:txBody>
                  <a:tcPr/>
                </a:tc>
                <a:tc>
                  <a:txBody>
                    <a:bodyPr/>
                    <a:lstStyle/>
                    <a:p>
                      <a:r>
                        <a:rPr lang="en-US" sz="1000"/>
                        <a:t>3:25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8400824"/>
                  </a:ext>
                </a:extLst>
              </a:tr>
              <a:tr h="370840">
                <a:tc>
                  <a:txBody>
                    <a:bodyPr/>
                    <a:lstStyle/>
                    <a:p>
                      <a:r>
                        <a:rPr lang="de-DE" sz="1000" b="1"/>
                        <a:t>DAS! im NDR Fernsehen - 2017-12-06 11:19:03</a:t>
                      </a:r>
                      <a:r>
                        <a:rPr lang="de-DE" sz="1000"/>
                        <a:t>
Die berühmteste Männer-WG Deutschlands hat endlich einen (Zweit-)Wohnsitz im Miniatur Wunderland</a:t>
                      </a:r>
                      <a:endParaRPr lang="en-US" sz="1000"/>
                    </a:p>
                  </a:txBody>
                  <a:tcPr/>
                </a:tc>
                <a:tc>
                  <a:txBody>
                    <a:bodyPr/>
                    <a:lstStyle/>
                    <a:p>
                      <a:r>
                        <a:rPr lang="en-US" sz="1000"/>
                        <a:t>107135</a:t>
                      </a:r>
                    </a:p>
                  </a:txBody>
                  <a:tcPr/>
                </a:tc>
                <a:tc>
                  <a:txBody>
                    <a:bodyPr/>
                    <a:lstStyle/>
                    <a:p>
                      <a:r>
                        <a:rPr lang="en-US" sz="1000"/>
                        <a:t>52232</a:t>
                      </a:r>
                    </a:p>
                  </a:txBody>
                  <a:tcPr/>
                </a:tc>
                <a:tc>
                  <a:txBody>
                    <a:bodyPr/>
                    <a:lstStyle/>
                    <a:p>
                      <a:r>
                        <a:rPr lang="en-US" sz="1000"/>
                        <a:t>8%</a:t>
                      </a:r>
                    </a:p>
                  </a:txBody>
                  <a:tcPr/>
                </a:tc>
                <a:tc>
                  <a:txBody>
                    <a:bodyPr/>
                    <a:lstStyle/>
                    <a:p>
                      <a:r>
                        <a:rPr lang="en-US" sz="1000"/>
                        <a:t>3:46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10481834"/>
                  </a:ext>
                </a:extLst>
              </a:tr>
              <a:tr h="370840">
                <a:tc>
                  <a:txBody>
                    <a:bodyPr/>
                    <a:lstStyle/>
                    <a:p>
                      <a:r>
                        <a:rPr lang="de-DE" sz="1000" b="1"/>
                        <a:t>DAS! im NDR Fernsehen - 2017-03-23 20:00:00</a:t>
                      </a:r>
                      <a:r>
                        <a:rPr lang="de-DE" sz="1000"/>
                        <a:t>
14 Welpen auf einen Schlag! Tobias und David aus Salzgitter haben jetzt eine Großfamilie zu versorgen - rund um die Uhr.</a:t>
                      </a:r>
                      <a:endParaRPr lang="en-US" sz="1000"/>
                    </a:p>
                  </a:txBody>
                  <a:tcPr/>
                </a:tc>
                <a:tc>
                  <a:txBody>
                    <a:bodyPr/>
                    <a:lstStyle/>
                    <a:p>
                      <a:r>
                        <a:rPr lang="en-US" sz="1000"/>
                        <a:t>78840</a:t>
                      </a:r>
                    </a:p>
                  </a:txBody>
                  <a:tcPr/>
                </a:tc>
                <a:tc>
                  <a:txBody>
                    <a:bodyPr/>
                    <a:lstStyle/>
                    <a:p>
                      <a:r>
                        <a:rPr lang="en-US" sz="1000"/>
                        <a:t>42630</a:t>
                      </a:r>
                    </a:p>
                  </a:txBody>
                  <a:tcPr/>
                </a:tc>
                <a:tc>
                  <a:txBody>
                    <a:bodyPr/>
                    <a:lstStyle/>
                    <a:p>
                      <a:r>
                        <a:rPr lang="en-US" sz="1000"/>
                        <a:t>23%</a:t>
                      </a:r>
                    </a:p>
                  </a:txBody>
                  <a:tcPr/>
                </a:tc>
                <a:tc>
                  <a:txBody>
                    <a:bodyPr/>
                    <a:lstStyle/>
                    <a:p>
                      <a:r>
                        <a:rPr lang="en-US" sz="1000"/>
                        <a:t>0:43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05907916"/>
                  </a:ext>
                </a:extLst>
              </a:tr>
              <a:tr h="370840">
                <a:tc>
                  <a:txBody>
                    <a:bodyPr/>
                    <a:lstStyle/>
                    <a:p>
                      <a:r>
                        <a:rPr lang="de-DE" sz="1000" b="1"/>
                        <a:t>DAS! im NDR Fernsehen - 2017-12-16 18:55:00</a:t>
                      </a:r>
                      <a:r>
                        <a:rPr lang="de-DE" sz="1000"/>
                        <a:t>
Die "Erntehits 2017" kennen wir dank Treckerfahrer Herbert bereits. Doch was hört der meinungsstarke Landwirt eigentlich in der Weihnachtszeit? 🎄 Ton an und ab geht's 🎄</a:t>
                      </a:r>
                      <a:endParaRPr lang="en-US" sz="1000"/>
                    </a:p>
                  </a:txBody>
                  <a:tcPr/>
                </a:tc>
                <a:tc>
                  <a:txBody>
                    <a:bodyPr/>
                    <a:lstStyle/>
                    <a:p>
                      <a:r>
                        <a:rPr lang="en-US" sz="1000"/>
                        <a:t>74984</a:t>
                      </a:r>
                    </a:p>
                  </a:txBody>
                  <a:tcPr/>
                </a:tc>
                <a:tc>
                  <a:txBody>
                    <a:bodyPr/>
                    <a:lstStyle/>
                    <a:p>
                      <a:r>
                        <a:rPr lang="en-US" sz="1000"/>
                        <a:t>40066</a:t>
                      </a:r>
                    </a:p>
                  </a:txBody>
                  <a:tcPr/>
                </a:tc>
                <a:tc>
                  <a:txBody>
                    <a:bodyPr/>
                    <a:lstStyle/>
                    <a:p>
                      <a:r>
                        <a:rPr lang="en-US" sz="1000"/>
                        <a:t>7%</a:t>
                      </a:r>
                    </a:p>
                  </a:txBody>
                  <a:tcPr/>
                </a:tc>
                <a:tc>
                  <a:txBody>
                    <a:bodyPr/>
                    <a:lstStyle/>
                    <a:p>
                      <a:r>
                        <a:rPr lang="en-US" sz="1000"/>
                        <a:t>4:10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46408059"/>
                  </a:ext>
                </a:extLst>
              </a:tr>
            </a:tbl>
          </a:graphicData>
        </a:graphic>
      </p:graphicFrame>
      <p:sp>
        <p:nvSpPr>
          <p:cNvPr id="4" name="Text Placeholder 3">
            <a:extLst>
              <a:ext uri="{FF2B5EF4-FFF2-40B4-BE49-F238E27FC236}">
                <a16:creationId xmlns:a16="http://schemas.microsoft.com/office/drawing/2014/main" id="{49B6BE5F-0413-4D7D-AEF6-24795CA7CB75}"/>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78327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C38BD-0D3F-49DE-9B12-5B907141AD30}"/>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5D772A75-0CE9-4965-83BC-F42140DA2B89}"/>
              </a:ext>
            </a:extLst>
          </p:cNvPr>
          <p:cNvGraphicFramePr>
            <a:graphicFrameLocks noGrp="1"/>
          </p:cNvGraphicFramePr>
          <p:nvPr>
            <p:ph type="tbl" sz="quarter" idx="13"/>
            <p:extLst>
              <p:ext uri="{D42A27DB-BD31-4B8C-83A1-F6EECF244321}">
                <p14:modId xmlns:p14="http://schemas.microsoft.com/office/powerpoint/2010/main" val="1411048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66126590"/>
                    </a:ext>
                  </a:extLst>
                </a:gridCol>
                <a:gridCol w="822960">
                  <a:extLst>
                    <a:ext uri="{9D8B030D-6E8A-4147-A177-3AD203B41FA5}">
                      <a16:colId xmlns:a16="http://schemas.microsoft.com/office/drawing/2014/main" val="3454253485"/>
                    </a:ext>
                  </a:extLst>
                </a:gridCol>
                <a:gridCol w="822960">
                  <a:extLst>
                    <a:ext uri="{9D8B030D-6E8A-4147-A177-3AD203B41FA5}">
                      <a16:colId xmlns:a16="http://schemas.microsoft.com/office/drawing/2014/main" val="932150704"/>
                    </a:ext>
                  </a:extLst>
                </a:gridCol>
                <a:gridCol w="822960">
                  <a:extLst>
                    <a:ext uri="{9D8B030D-6E8A-4147-A177-3AD203B41FA5}">
                      <a16:colId xmlns:a16="http://schemas.microsoft.com/office/drawing/2014/main" val="3624716117"/>
                    </a:ext>
                  </a:extLst>
                </a:gridCol>
                <a:gridCol w="822960">
                  <a:extLst>
                    <a:ext uri="{9D8B030D-6E8A-4147-A177-3AD203B41FA5}">
                      <a16:colId xmlns:a16="http://schemas.microsoft.com/office/drawing/2014/main" val="1637822817"/>
                    </a:ext>
                  </a:extLst>
                </a:gridCol>
                <a:gridCol w="822960">
                  <a:extLst>
                    <a:ext uri="{9D8B030D-6E8A-4147-A177-3AD203B41FA5}">
                      <a16:colId xmlns:a16="http://schemas.microsoft.com/office/drawing/2014/main" val="3381907606"/>
                    </a:ext>
                  </a:extLst>
                </a:gridCol>
                <a:gridCol w="822960">
                  <a:extLst>
                    <a:ext uri="{9D8B030D-6E8A-4147-A177-3AD203B41FA5}">
                      <a16:colId xmlns:a16="http://schemas.microsoft.com/office/drawing/2014/main" val="421454509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44284745"/>
                  </a:ext>
                </a:extLst>
              </a:tr>
              <a:tr h="370840">
                <a:tc>
                  <a:txBody>
                    <a:bodyPr/>
                    <a:lstStyle/>
                    <a:p>
                      <a:r>
                        <a:rPr lang="de-DE" sz="1000" b="1"/>
                        <a:t>DAS! im NDR Fernsehen - 2017-12-27 08:00:00</a:t>
                      </a:r>
                      <a:r>
                        <a:rPr lang="de-DE" sz="1000"/>
                        <a:t>
Am 28.12.17 um 23:40 Uhr beginnt Die lange Treckernacht: Mit Brunhilde und Sven durch die Nacht. Nicht nur Fred ist dabei, sondern auch Deutz-Willi, die Feuerwehrmänner aus Cuxhaven, und natürlich Marlies aus Varlheide. 🚜😎🚜</a:t>
                      </a:r>
                      <a:endParaRPr lang="en-US" sz="1000"/>
                    </a:p>
                  </a:txBody>
                  <a:tcPr/>
                </a:tc>
                <a:tc>
                  <a:txBody>
                    <a:bodyPr/>
                    <a:lstStyle/>
                    <a:p>
                      <a:r>
                        <a:rPr lang="en-US" sz="1000"/>
                        <a:t>123.08%</a:t>
                      </a:r>
                    </a:p>
                  </a:txBody>
                  <a:tcPr/>
                </a:tc>
                <a:tc>
                  <a:txBody>
                    <a:bodyPr/>
                    <a:lstStyle/>
                    <a:p>
                      <a:r>
                        <a:rPr lang="en-US" sz="1000"/>
                        <a:t>400.00%</a:t>
                      </a:r>
                    </a:p>
                  </a:txBody>
                  <a:tcPr/>
                </a:tc>
                <a:tc>
                  <a:txBody>
                    <a:bodyPr/>
                    <a:lstStyle/>
                    <a:p>
                      <a:r>
                        <a:rPr lang="en-US" sz="1000"/>
                        <a:t>16</a:t>
                      </a:r>
                    </a:p>
                  </a:txBody>
                  <a:tcPr/>
                </a:tc>
                <a:tc>
                  <a:txBody>
                    <a:bodyPr/>
                    <a:lstStyle/>
                    <a:p>
                      <a:r>
                        <a:rPr lang="en-US" sz="1000"/>
                        <a:t>13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87646279"/>
                  </a:ext>
                </a:extLst>
              </a:tr>
              <a:tr h="370840">
                <a:tc>
                  <a:txBody>
                    <a:bodyPr/>
                    <a:lstStyle/>
                    <a:p>
                      <a:r>
                        <a:rPr lang="de-DE" sz="1000" b="1"/>
                        <a:t>DAS! im NDR Fernsehen - 2017-11-11 09:30:00</a:t>
                      </a:r>
                      <a:r>
                        <a:rPr lang="de-DE" sz="1000"/>
                        <a:t>
Wie viel Spaß steckt in Karneval?</a:t>
                      </a:r>
                      <a:endParaRPr lang="en-US" sz="1000"/>
                    </a:p>
                  </a:txBody>
                  <a:tcPr/>
                </a:tc>
                <a:tc>
                  <a:txBody>
                    <a:bodyPr/>
                    <a:lstStyle/>
                    <a:p>
                      <a:r>
                        <a:rPr lang="en-US" sz="1000"/>
                        <a:t>73.44%</a:t>
                      </a:r>
                    </a:p>
                  </a:txBody>
                  <a:tcPr/>
                </a:tc>
                <a:tc>
                  <a:txBody>
                    <a:bodyPr/>
                    <a:lstStyle/>
                    <a:p>
                      <a:r>
                        <a:rPr lang="en-US" sz="1000"/>
                        <a:t>225.00%</a:t>
                      </a:r>
                    </a:p>
                  </a:txBody>
                  <a:tcPr/>
                </a:tc>
                <a:tc>
                  <a:txBody>
                    <a:bodyPr/>
                    <a:lstStyle/>
                    <a:p>
                      <a:r>
                        <a:rPr lang="en-US" sz="1000"/>
                        <a:t>50</a:t>
                      </a:r>
                    </a:p>
                  </a:txBody>
                  <a:tcPr/>
                </a:tc>
                <a:tc>
                  <a:txBody>
                    <a:bodyPr/>
                    <a:lstStyle/>
                    <a:p>
                      <a:r>
                        <a:rPr lang="en-US" sz="1000"/>
                        <a:t>64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6394894"/>
                  </a:ext>
                </a:extLst>
              </a:tr>
              <a:tr h="370840">
                <a:tc>
                  <a:txBody>
                    <a:bodyPr/>
                    <a:lstStyle/>
                    <a:p>
                      <a:r>
                        <a:rPr lang="de-DE" sz="1000" b="1"/>
                        <a:t>DAS! im NDR Fernsehen - 2017-12-08 09:32:59</a:t>
                      </a:r>
                      <a:r>
                        <a:rPr lang="de-DE" sz="1000"/>
                        <a:t>
Zwischen hemmunglosem Rausch und schonungsloser Beichte: "Die Geschichte eines Abends 📺 Am 8.12., kurz nach Mitternacht.</a:t>
                      </a:r>
                      <a:endParaRPr lang="en-US" sz="1000"/>
                    </a:p>
                  </a:txBody>
                  <a:tcPr/>
                </a:tc>
                <a:tc>
                  <a:txBody>
                    <a:bodyPr/>
                    <a:lstStyle/>
                    <a:p>
                      <a:r>
                        <a:rPr lang="en-US" sz="1000"/>
                        <a:t>57.73%</a:t>
                      </a:r>
                    </a:p>
                  </a:txBody>
                  <a:tcPr/>
                </a:tc>
                <a:tc>
                  <a:txBody>
                    <a:bodyPr/>
                    <a:lstStyle/>
                    <a:p>
                      <a:r>
                        <a:rPr lang="en-US" sz="1000"/>
                        <a:t>62.64%</a:t>
                      </a:r>
                    </a:p>
                  </a:txBody>
                  <a:tcPr/>
                </a:tc>
                <a:tc>
                  <a:txBody>
                    <a:bodyPr/>
                    <a:lstStyle/>
                    <a:p>
                      <a:r>
                        <a:rPr lang="en-US" sz="1000"/>
                        <a:t>603</a:t>
                      </a:r>
                    </a:p>
                  </a:txBody>
                  <a:tcPr/>
                </a:tc>
                <a:tc>
                  <a:txBody>
                    <a:bodyPr/>
                    <a:lstStyle/>
                    <a:p>
                      <a:r>
                        <a:rPr lang="en-US" sz="1000"/>
                        <a:t>977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79650783"/>
                  </a:ext>
                </a:extLst>
              </a:tr>
              <a:tr h="370840">
                <a:tc>
                  <a:txBody>
                    <a:bodyPr/>
                    <a:lstStyle/>
                    <a:p>
                      <a:r>
                        <a:rPr lang="de-DE" sz="1000" b="1"/>
                        <a:t>DAS! im NDR Fernsehen - 2017-04-18 19:00:00</a:t>
                      </a:r>
                      <a:r>
                        <a:rPr lang="de-DE" sz="1000"/>
                        <a:t>
Mit diesen Überwachungskamerabildern mahnt die Bahn von Sydney Eltern zur Vorsicht. 220 Mal plumpsten Kinder im vergangen Jahr ins Gleisbett.</a:t>
                      </a:r>
                      <a:endParaRPr lang="en-US" sz="1000"/>
                    </a:p>
                  </a:txBody>
                  <a:tcPr/>
                </a:tc>
                <a:tc>
                  <a:txBody>
                    <a:bodyPr/>
                    <a:lstStyle/>
                    <a:p>
                      <a:r>
                        <a:rPr lang="en-US" sz="1000"/>
                        <a:t>42.67%</a:t>
                      </a:r>
                    </a:p>
                  </a:txBody>
                  <a:tcPr/>
                </a:tc>
                <a:tc>
                  <a:txBody>
                    <a:bodyPr/>
                    <a:lstStyle/>
                    <a:p>
                      <a:r>
                        <a:rPr lang="en-US" sz="1000"/>
                        <a:t>56.85%</a:t>
                      </a:r>
                    </a:p>
                  </a:txBody>
                  <a:tcPr/>
                </a:tc>
                <a:tc>
                  <a:txBody>
                    <a:bodyPr/>
                    <a:lstStyle/>
                    <a:p>
                      <a:r>
                        <a:rPr lang="en-US" sz="1000"/>
                        <a:t>2030</a:t>
                      </a:r>
                    </a:p>
                  </a:txBody>
                  <a:tcPr/>
                </a:tc>
                <a:tc>
                  <a:txBody>
                    <a:bodyPr/>
                    <a:lstStyle/>
                    <a:p>
                      <a:r>
                        <a:rPr lang="en-US" sz="1000"/>
                        <a:t>4626</a:t>
                      </a:r>
                    </a:p>
                  </a:txBody>
                  <a:tcPr/>
                </a:tc>
                <a:tc>
                  <a:txBody>
                    <a:bodyPr/>
                    <a:lstStyle/>
                    <a:p>
                      <a:r>
                        <a:rPr lang="en-US" sz="1000"/>
                        <a:t>Yes</a:t>
                      </a:r>
                    </a:p>
                  </a:txBody>
                  <a:tcPr/>
                </a:tc>
                <a:tc>
                  <a:txBody>
                    <a:bodyPr/>
                    <a:lstStyle/>
                    <a:p>
                      <a:r>
                        <a:rPr lang="en-US" sz="1000"/>
                        <a:t>18.05.2017 14:46:00</a:t>
                      </a:r>
                    </a:p>
                  </a:txBody>
                  <a:tcPr/>
                </a:tc>
                <a:extLst>
                  <a:ext uri="{0D108BD9-81ED-4DB2-BD59-A6C34878D82A}">
                    <a16:rowId xmlns:a16="http://schemas.microsoft.com/office/drawing/2014/main" val="2001384469"/>
                  </a:ext>
                </a:extLst>
              </a:tr>
              <a:tr h="370840">
                <a:tc>
                  <a:txBody>
                    <a:bodyPr/>
                    <a:lstStyle/>
                    <a:p>
                      <a:r>
                        <a:rPr lang="de-DE" sz="1000" b="1"/>
                        <a:t>DAS! im NDR Fernsehen - 2017-01-23 13:45:11</a:t>
                      </a:r>
                      <a:r>
                        <a:rPr lang="de-DE" sz="1000"/>
                        <a:t>
So, unser heutiger Gast, Marie Amière macht sich noch eben die Haare schön und ab 18.45 Uhr nimmt sie neben Inka Platz :)</a:t>
                      </a:r>
                      <a:endParaRPr lang="en-US" sz="1000"/>
                    </a:p>
                  </a:txBody>
                  <a:tcPr/>
                </a:tc>
                <a:tc>
                  <a:txBody>
                    <a:bodyPr/>
                    <a:lstStyle/>
                    <a:p>
                      <a:r>
                        <a:rPr lang="en-US" sz="1000"/>
                        <a:t>40.33%</a:t>
                      </a:r>
                    </a:p>
                  </a:txBody>
                  <a:tcPr/>
                </a:tc>
                <a:tc>
                  <a:txBody>
                    <a:bodyPr/>
                    <a:lstStyle/>
                    <a:p>
                      <a:r>
                        <a:rPr lang="en-US" sz="1000"/>
                        <a:t>43.08%</a:t>
                      </a:r>
                    </a:p>
                  </a:txBody>
                  <a:tcPr/>
                </a:tc>
                <a:tc>
                  <a:txBody>
                    <a:bodyPr/>
                    <a:lstStyle/>
                    <a:p>
                      <a:r>
                        <a:rPr lang="en-US" sz="1000"/>
                        <a:t>922</a:t>
                      </a:r>
                    </a:p>
                  </a:txBody>
                  <a:tcPr/>
                </a:tc>
                <a:tc>
                  <a:txBody>
                    <a:bodyPr/>
                    <a:lstStyle/>
                    <a:p>
                      <a:r>
                        <a:rPr lang="en-US" sz="1000"/>
                        <a:t>2219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77697195"/>
                  </a:ext>
                </a:extLst>
              </a:tr>
            </a:tbl>
          </a:graphicData>
        </a:graphic>
      </p:graphicFrame>
      <p:sp>
        <p:nvSpPr>
          <p:cNvPr id="4" name="Text Placeholder 3">
            <a:extLst>
              <a:ext uri="{FF2B5EF4-FFF2-40B4-BE49-F238E27FC236}">
                <a16:creationId xmlns:a16="http://schemas.microsoft.com/office/drawing/2014/main" id="{16551478-E4EF-4F9A-9060-071249B8170F}"/>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675943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0E7EF-3A87-48E0-B4B7-B7E166F57062}"/>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66BDC1DB-B624-4D36-BE1F-6180DC93571C}"/>
              </a:ext>
            </a:extLst>
          </p:cNvPr>
          <p:cNvGraphicFramePr>
            <a:graphicFrameLocks noGrp="1"/>
          </p:cNvGraphicFramePr>
          <p:nvPr>
            <p:ph type="tbl" sz="quarter" idx="13"/>
            <p:extLst>
              <p:ext uri="{D42A27DB-BD31-4B8C-83A1-F6EECF244321}">
                <p14:modId xmlns:p14="http://schemas.microsoft.com/office/powerpoint/2010/main" val="3879372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96938315"/>
                    </a:ext>
                  </a:extLst>
                </a:gridCol>
                <a:gridCol w="822960">
                  <a:extLst>
                    <a:ext uri="{9D8B030D-6E8A-4147-A177-3AD203B41FA5}">
                      <a16:colId xmlns:a16="http://schemas.microsoft.com/office/drawing/2014/main" val="1949755978"/>
                    </a:ext>
                  </a:extLst>
                </a:gridCol>
                <a:gridCol w="822960">
                  <a:extLst>
                    <a:ext uri="{9D8B030D-6E8A-4147-A177-3AD203B41FA5}">
                      <a16:colId xmlns:a16="http://schemas.microsoft.com/office/drawing/2014/main" val="1164944899"/>
                    </a:ext>
                  </a:extLst>
                </a:gridCol>
                <a:gridCol w="822960">
                  <a:extLst>
                    <a:ext uri="{9D8B030D-6E8A-4147-A177-3AD203B41FA5}">
                      <a16:colId xmlns:a16="http://schemas.microsoft.com/office/drawing/2014/main" val="1938249869"/>
                    </a:ext>
                  </a:extLst>
                </a:gridCol>
                <a:gridCol w="822960">
                  <a:extLst>
                    <a:ext uri="{9D8B030D-6E8A-4147-A177-3AD203B41FA5}">
                      <a16:colId xmlns:a16="http://schemas.microsoft.com/office/drawing/2014/main" val="4145587358"/>
                    </a:ext>
                  </a:extLst>
                </a:gridCol>
                <a:gridCol w="822960">
                  <a:extLst>
                    <a:ext uri="{9D8B030D-6E8A-4147-A177-3AD203B41FA5}">
                      <a16:colId xmlns:a16="http://schemas.microsoft.com/office/drawing/2014/main" val="381739066"/>
                    </a:ext>
                  </a:extLst>
                </a:gridCol>
                <a:gridCol w="822960">
                  <a:extLst>
                    <a:ext uri="{9D8B030D-6E8A-4147-A177-3AD203B41FA5}">
                      <a16:colId xmlns:a16="http://schemas.microsoft.com/office/drawing/2014/main" val="47286051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973005891"/>
                  </a:ext>
                </a:extLst>
              </a:tr>
              <a:tr h="370840">
                <a:tc>
                  <a:txBody>
                    <a:bodyPr/>
                    <a:lstStyle/>
                    <a:p>
                      <a:r>
                        <a:rPr lang="de-DE" sz="1000" b="1"/>
                        <a:t>DAS! im NDR Fernsehen - 2017-07-29 12:00:00</a:t>
                      </a:r>
                      <a:r>
                        <a:rPr lang="de-DE" sz="1000"/>
                        <a:t>
Der Chef liest einen Klassiker! Über Mord, Moral und Verantwortung. Lutz Marmor, der Intendant des Norddeutschen Rundfunks, empfiehlt ein Buch, das einen tiefen Einblick in die menschliche Seele gibt.
-----------------------
Ihr wollt mehr davon? ➡ http://www.ndr.de/kult…/…/Mein-Sommerbuch,sommerbuch100.html</a:t>
                      </a:r>
                      <a:endParaRPr lang="en-US" sz="1000"/>
                    </a:p>
                  </a:txBody>
                  <a:tcPr/>
                </a:tc>
                <a:tc>
                  <a:txBody>
                    <a:bodyPr/>
                    <a:lstStyle/>
                    <a:p>
                      <a:r>
                        <a:rPr lang="en-US" sz="1000"/>
                        <a:t>n/a</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Yes</a:t>
                      </a:r>
                    </a:p>
                  </a:txBody>
                  <a:tcPr/>
                </a:tc>
                <a:tc>
                  <a:txBody>
                    <a:bodyPr/>
                    <a:lstStyle/>
                    <a:p>
                      <a:r>
                        <a:rPr lang="en-US" sz="1000"/>
                        <a:t>29.07.2017 09:25:33</a:t>
                      </a:r>
                    </a:p>
                  </a:txBody>
                  <a:tcPr/>
                </a:tc>
                <a:extLst>
                  <a:ext uri="{0D108BD9-81ED-4DB2-BD59-A6C34878D82A}">
                    <a16:rowId xmlns:a16="http://schemas.microsoft.com/office/drawing/2014/main" val="2544723825"/>
                  </a:ext>
                </a:extLst>
              </a:tr>
              <a:tr h="370840">
                <a:tc>
                  <a:txBody>
                    <a:bodyPr/>
                    <a:lstStyle/>
                    <a:p>
                      <a:r>
                        <a:rPr lang="de-DE" sz="1000" b="1"/>
                        <a:t>DAS! im NDR Fernsehen - 2017-02-16 21:00:00</a:t>
                      </a:r>
                      <a:r>
                        <a:rPr lang="de-DE" sz="1000"/>
                        <a:t>
Und wieder was gelernt!!!</a:t>
                      </a:r>
                      <a:endParaRPr lang="en-US" sz="1000"/>
                    </a:p>
                  </a:txBody>
                  <a:tcPr/>
                </a:tc>
                <a:tc>
                  <a:txBody>
                    <a:bodyPr/>
                    <a:lstStyle/>
                    <a:p>
                      <a:r>
                        <a:rPr lang="en-US" sz="1000"/>
                        <a:t>0.0%</a:t>
                      </a:r>
                    </a:p>
                  </a:txBody>
                  <a:tcPr/>
                </a:tc>
                <a:tc>
                  <a:txBody>
                    <a:bodyPr/>
                    <a:lstStyle/>
                    <a:p>
                      <a:r>
                        <a:rPr lang="en-US" sz="1000"/>
                        <a:t>32.5%</a:t>
                      </a:r>
                    </a:p>
                  </a:txBody>
                  <a:tcPr/>
                </a:tc>
                <a:tc>
                  <a:txBody>
                    <a:bodyPr/>
                    <a:lstStyle/>
                    <a:p>
                      <a:r>
                        <a:rPr lang="en-US" sz="1000"/>
                        <a:t>0</a:t>
                      </a:r>
                    </a:p>
                  </a:txBody>
                  <a:tcPr/>
                </a:tc>
                <a:tc>
                  <a:txBody>
                    <a:bodyPr/>
                    <a:lstStyle/>
                    <a:p>
                      <a:r>
                        <a:rPr lang="en-US" sz="1000"/>
                        <a:t>6681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28311754"/>
                  </a:ext>
                </a:extLst>
              </a:tr>
              <a:tr h="370840">
                <a:tc>
                  <a:txBody>
                    <a:bodyPr/>
                    <a:lstStyle/>
                    <a:p>
                      <a:r>
                        <a:rPr lang="de-DE" sz="1000" b="1"/>
                        <a:t>DAS! im NDR Fernsehen - 2017-04-25 14:05:18</a:t>
                      </a:r>
                      <a:r>
                        <a:rPr lang="de-DE" sz="1000"/>
                        <a:t>
Wie schön, da werden doch Erinnerungen an die Schulzeit wach, oder??</a:t>
                      </a:r>
                      <a:endParaRPr lang="en-US" sz="1000"/>
                    </a:p>
                  </a:txBody>
                  <a:tcPr/>
                </a:tc>
                <a:tc>
                  <a:txBody>
                    <a:bodyPr/>
                    <a:lstStyle/>
                    <a:p>
                      <a:r>
                        <a:rPr lang="en-US" sz="1000"/>
                        <a:t>0.0%</a:t>
                      </a:r>
                    </a:p>
                  </a:txBody>
                  <a:tcPr/>
                </a:tc>
                <a:tc>
                  <a:txBody>
                    <a:bodyPr/>
                    <a:lstStyle/>
                    <a:p>
                      <a:r>
                        <a:rPr lang="en-US" sz="1000"/>
                        <a:t>36.5%</a:t>
                      </a:r>
                    </a:p>
                  </a:txBody>
                  <a:tcPr/>
                </a:tc>
                <a:tc>
                  <a:txBody>
                    <a:bodyPr/>
                    <a:lstStyle/>
                    <a:p>
                      <a:r>
                        <a:rPr lang="en-US" sz="1000"/>
                        <a:t>0</a:t>
                      </a:r>
                    </a:p>
                  </a:txBody>
                  <a:tcPr/>
                </a:tc>
                <a:tc>
                  <a:txBody>
                    <a:bodyPr/>
                    <a:lstStyle/>
                    <a:p>
                      <a:r>
                        <a:rPr lang="en-US" sz="1000"/>
                        <a:t>15880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98911746"/>
                  </a:ext>
                </a:extLst>
              </a:tr>
              <a:tr h="370840">
                <a:tc>
                  <a:txBody>
                    <a:bodyPr/>
                    <a:lstStyle/>
                    <a:p>
                      <a:r>
                        <a:rPr lang="de-DE" sz="1000" b="1"/>
                        <a:t>DAS! im NDR Fernsehen - 2017-04-23 19:14:14</a:t>
                      </a:r>
                      <a:r>
                        <a:rPr lang="de-DE" sz="1000"/>
                        <a:t>
Kühe können einfach alles!</a:t>
                      </a:r>
                      <a:endParaRPr lang="en-US" sz="1000"/>
                    </a:p>
                  </a:txBody>
                  <a:tcPr/>
                </a:tc>
                <a:tc>
                  <a:txBody>
                    <a:bodyPr/>
                    <a:lstStyle/>
                    <a:p>
                      <a:r>
                        <a:rPr lang="en-US" sz="1000"/>
                        <a:t>0.0%</a:t>
                      </a:r>
                    </a:p>
                  </a:txBody>
                  <a:tcPr/>
                </a:tc>
                <a:tc>
                  <a:txBody>
                    <a:bodyPr/>
                    <a:lstStyle/>
                    <a:p>
                      <a:r>
                        <a:rPr lang="en-US" sz="1000"/>
                        <a:t>36.5%</a:t>
                      </a:r>
                    </a:p>
                  </a:txBody>
                  <a:tcPr/>
                </a:tc>
                <a:tc>
                  <a:txBody>
                    <a:bodyPr/>
                    <a:lstStyle/>
                    <a:p>
                      <a:r>
                        <a:rPr lang="en-US" sz="1000"/>
                        <a:t>0</a:t>
                      </a:r>
                    </a:p>
                  </a:txBody>
                  <a:tcPr/>
                </a:tc>
                <a:tc>
                  <a:txBody>
                    <a:bodyPr/>
                    <a:lstStyle/>
                    <a:p>
                      <a:r>
                        <a:rPr lang="en-US" sz="1000"/>
                        <a:t>8326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95390887"/>
                  </a:ext>
                </a:extLst>
              </a:tr>
              <a:tr h="370840">
                <a:tc>
                  <a:txBody>
                    <a:bodyPr/>
                    <a:lstStyle/>
                    <a:p>
                      <a:r>
                        <a:rPr lang="de-DE" sz="1000" b="1"/>
                        <a:t>DAS! im NDR Fernsehen - 2017-02-05 18:35:00</a:t>
                      </a:r>
                      <a:r>
                        <a:rPr lang="de-DE" sz="1000"/>
                        <a:t>
Montags-Vorgucker: Carmen Hanken, Witwe von Tamme Hanken, nimmt auf dem Roten Sofa Platz!</a:t>
                      </a:r>
                      <a:endParaRPr lang="en-US" sz="1000"/>
                    </a:p>
                  </a:txBody>
                  <a:tcPr/>
                </a:tc>
                <a:tc>
                  <a:txBody>
                    <a:bodyPr/>
                    <a:lstStyle/>
                    <a:p>
                      <a:r>
                        <a:rPr lang="en-US" sz="1000"/>
                        <a:t>0.0%</a:t>
                      </a:r>
                    </a:p>
                  </a:txBody>
                  <a:tcPr/>
                </a:tc>
                <a:tc>
                  <a:txBody>
                    <a:bodyPr/>
                    <a:lstStyle/>
                    <a:p>
                      <a:r>
                        <a:rPr lang="en-US" sz="1000"/>
                        <a:t>49.2%</a:t>
                      </a:r>
                    </a:p>
                  </a:txBody>
                  <a:tcPr/>
                </a:tc>
                <a:tc>
                  <a:txBody>
                    <a:bodyPr/>
                    <a:lstStyle/>
                    <a:p>
                      <a:r>
                        <a:rPr lang="en-US" sz="1000"/>
                        <a:t>0</a:t>
                      </a:r>
                    </a:p>
                  </a:txBody>
                  <a:tcPr/>
                </a:tc>
                <a:tc>
                  <a:txBody>
                    <a:bodyPr/>
                    <a:lstStyle/>
                    <a:p>
                      <a:r>
                        <a:rPr lang="en-US" sz="1000"/>
                        <a:t>7193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64229008"/>
                  </a:ext>
                </a:extLst>
              </a:tr>
            </a:tbl>
          </a:graphicData>
        </a:graphic>
      </p:graphicFrame>
      <p:sp>
        <p:nvSpPr>
          <p:cNvPr id="4" name="Text Placeholder 3">
            <a:extLst>
              <a:ext uri="{FF2B5EF4-FFF2-40B4-BE49-F238E27FC236}">
                <a16:creationId xmlns:a16="http://schemas.microsoft.com/office/drawing/2014/main" id="{521A99C8-68A2-43BA-938B-F2B6FEB62C27}"/>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673006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290A4-11A8-43F6-ACEA-5642264D475B}"/>
              </a:ext>
            </a:extLst>
          </p:cNvPr>
          <p:cNvSpPr>
            <a:spLocks noGrp="1"/>
          </p:cNvSpPr>
          <p:nvPr>
            <p:ph type="title"/>
          </p:nvPr>
        </p:nvSpPr>
        <p:spPr/>
        <p:txBody>
          <a:bodyPr/>
          <a:lstStyle/>
          <a:p>
            <a:r>
              <a:rPr lang="de-DE"/>
              <a:t>Eigene Posts - Potenzielle Reichweite - Export - 1 of 2</a:t>
            </a:r>
            <a:endParaRPr lang="en-US"/>
          </a:p>
        </p:txBody>
      </p:sp>
      <p:graphicFrame>
        <p:nvGraphicFramePr>
          <p:cNvPr id="5" name="Table Placeholder 4">
            <a:extLst>
              <a:ext uri="{FF2B5EF4-FFF2-40B4-BE49-F238E27FC236}">
                <a16:creationId xmlns:a16="http://schemas.microsoft.com/office/drawing/2014/main" id="{21AF9930-1A28-4E1C-8385-F6F2869E80F3}"/>
              </a:ext>
            </a:extLst>
          </p:cNvPr>
          <p:cNvGraphicFramePr>
            <a:graphicFrameLocks noGrp="1"/>
          </p:cNvGraphicFramePr>
          <p:nvPr>
            <p:ph type="tbl" sz="quarter" idx="13"/>
            <p:extLst>
              <p:ext uri="{D42A27DB-BD31-4B8C-83A1-F6EECF244321}">
                <p14:modId xmlns:p14="http://schemas.microsoft.com/office/powerpoint/2010/main" val="851737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5752193"/>
                    </a:ext>
                  </a:extLst>
                </a:gridCol>
                <a:gridCol w="822960">
                  <a:extLst>
                    <a:ext uri="{9D8B030D-6E8A-4147-A177-3AD203B41FA5}">
                      <a16:colId xmlns:a16="http://schemas.microsoft.com/office/drawing/2014/main" val="1135778609"/>
                    </a:ext>
                  </a:extLst>
                </a:gridCol>
                <a:gridCol w="822960">
                  <a:extLst>
                    <a:ext uri="{9D8B030D-6E8A-4147-A177-3AD203B41FA5}">
                      <a16:colId xmlns:a16="http://schemas.microsoft.com/office/drawing/2014/main" val="2054915365"/>
                    </a:ext>
                  </a:extLst>
                </a:gridCol>
                <a:gridCol w="822960">
                  <a:extLst>
                    <a:ext uri="{9D8B030D-6E8A-4147-A177-3AD203B41FA5}">
                      <a16:colId xmlns:a16="http://schemas.microsoft.com/office/drawing/2014/main" val="2414635028"/>
                    </a:ext>
                  </a:extLst>
                </a:gridCol>
                <a:gridCol w="822960">
                  <a:extLst>
                    <a:ext uri="{9D8B030D-6E8A-4147-A177-3AD203B41FA5}">
                      <a16:colId xmlns:a16="http://schemas.microsoft.com/office/drawing/2014/main" val="2715801606"/>
                    </a:ext>
                  </a:extLst>
                </a:gridCol>
                <a:gridCol w="822960">
                  <a:extLst>
                    <a:ext uri="{9D8B030D-6E8A-4147-A177-3AD203B41FA5}">
                      <a16:colId xmlns:a16="http://schemas.microsoft.com/office/drawing/2014/main" val="1379367954"/>
                    </a:ext>
                  </a:extLst>
                </a:gridCol>
                <a:gridCol w="411480">
                  <a:extLst>
                    <a:ext uri="{9D8B030D-6E8A-4147-A177-3AD203B41FA5}">
                      <a16:colId xmlns:a16="http://schemas.microsoft.com/office/drawing/2014/main" val="1958485928"/>
                    </a:ext>
                  </a:extLst>
                </a:gridCol>
                <a:gridCol w="822960">
                  <a:extLst>
                    <a:ext uri="{9D8B030D-6E8A-4147-A177-3AD203B41FA5}">
                      <a16:colId xmlns:a16="http://schemas.microsoft.com/office/drawing/2014/main" val="1744355106"/>
                    </a:ext>
                  </a:extLst>
                </a:gridCol>
                <a:gridCol w="822960">
                  <a:extLst>
                    <a:ext uri="{9D8B030D-6E8A-4147-A177-3AD203B41FA5}">
                      <a16:colId xmlns:a16="http://schemas.microsoft.com/office/drawing/2014/main" val="918673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16874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- 2017-07-16 04:30:00</a:t>
                      </a:r>
                      <a:r>
                        <a:rPr kumimoji="0" lang="de-DE" sz="1000" b="0" i="0" u="none" strike="noStrike" kern="1200" cap="none" spc="0" normalizeH="0" baseline="0" noProof="0">
                          <a:ln>
                            <a:noFill/>
                          </a:ln>
                          <a:solidFill>
                            <a:prstClr val="black"/>
                          </a:solidFill>
                          <a:effectLst/>
                          <a:uLnTx/>
                          <a:uFillTx/>
                          <a:latin typeface="+mn-lt"/>
                          <a:ea typeface="+mn-ea"/>
                          <a:cs typeface="+mn-cs"/>
                        </a:rPr>
                        <a:t>
Lotte hat viele Zuschauerinnen und Zuschauer berührt und gerührt. Sie ist einfach toll.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8820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- 2017-10-17 19:00:02</a:t>
                      </a:r>
                      <a:r>
                        <a:rPr kumimoji="0" lang="de-DE" sz="1000" b="0" i="0" u="none" strike="noStrike" kern="1200" cap="none" spc="0" normalizeH="0" baseline="0" noProof="0">
                          <a:ln>
                            <a:noFill/>
                          </a:ln>
                          <a:solidFill>
                            <a:prstClr val="black"/>
                          </a:solidFill>
                          <a:effectLst/>
                          <a:uLnTx/>
                          <a:uFillTx/>
                          <a:latin typeface="+mn-lt"/>
                          <a:ea typeface="+mn-ea"/>
                          <a:cs typeface="+mn-cs"/>
                        </a:rPr>
                        <a:t>
Was hören eigentlich die Bauern bei der Ernte? Eine Landwirtschaftsseite hat Landwirte gefragt und dabei kamen die "Erntehits 2017" heraus. Herbert Böckmann hat sich das mal angehört. Ton an und ab geht's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032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- 2017-12-06 11:19:03</a:t>
                      </a:r>
                      <a:r>
                        <a:rPr kumimoji="0" lang="de-DE" sz="1000" b="0" i="0" u="none" strike="noStrike" kern="1200" cap="none" spc="0" normalizeH="0" baseline="0" noProof="0">
                          <a:ln>
                            <a:noFill/>
                          </a:ln>
                          <a:solidFill>
                            <a:prstClr val="black"/>
                          </a:solidFill>
                          <a:effectLst/>
                          <a:uLnTx/>
                          <a:uFillTx/>
                          <a:latin typeface="+mn-lt"/>
                          <a:ea typeface="+mn-ea"/>
                          <a:cs typeface="+mn-cs"/>
                        </a:rPr>
                        <a:t>
Die berühmteste Männer-WG Deutschlands hat endlich einen (Zweit-)Wohnsitz im Miniatur Wunderland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8052637"/>
                  </a:ext>
                </a:extLst>
              </a:tr>
            </a:tbl>
          </a:graphicData>
        </a:graphic>
      </p:graphicFrame>
      <p:sp>
        <p:nvSpPr>
          <p:cNvPr id="4" name="Text Placeholder 3">
            <a:extLst>
              <a:ext uri="{FF2B5EF4-FFF2-40B4-BE49-F238E27FC236}">
                <a16:creationId xmlns:a16="http://schemas.microsoft.com/office/drawing/2014/main" id="{C4E8130C-2AB5-4D3A-897D-AEB5457E7E7E}"/>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417703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A1A45-C4B1-4675-8A6D-26EB13DE0420}"/>
              </a:ext>
            </a:extLst>
          </p:cNvPr>
          <p:cNvSpPr>
            <a:spLocks noGrp="1"/>
          </p:cNvSpPr>
          <p:nvPr>
            <p:ph type="title"/>
          </p:nvPr>
        </p:nvSpPr>
        <p:spPr/>
        <p:txBody>
          <a:bodyPr/>
          <a:lstStyle/>
          <a:p>
            <a:r>
              <a:rPr lang="de-DE"/>
              <a:t>Eigene Posts - Potenzielle Reichweite - Export - 2 of 2</a:t>
            </a:r>
            <a:endParaRPr lang="en-US"/>
          </a:p>
        </p:txBody>
      </p:sp>
      <p:graphicFrame>
        <p:nvGraphicFramePr>
          <p:cNvPr id="5" name="Table Placeholder 4">
            <a:extLst>
              <a:ext uri="{FF2B5EF4-FFF2-40B4-BE49-F238E27FC236}">
                <a16:creationId xmlns:a16="http://schemas.microsoft.com/office/drawing/2014/main" id="{6487324E-18E6-4F21-AB49-9E6CBE5B1B38}"/>
              </a:ext>
            </a:extLst>
          </p:cNvPr>
          <p:cNvGraphicFramePr>
            <a:graphicFrameLocks noGrp="1"/>
          </p:cNvGraphicFramePr>
          <p:nvPr>
            <p:ph type="tbl" sz="quarter" idx="13"/>
            <p:extLst>
              <p:ext uri="{D42A27DB-BD31-4B8C-83A1-F6EECF244321}">
                <p14:modId xmlns:p14="http://schemas.microsoft.com/office/powerpoint/2010/main" val="427860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40633753"/>
                    </a:ext>
                  </a:extLst>
                </a:gridCol>
                <a:gridCol w="822960">
                  <a:extLst>
                    <a:ext uri="{9D8B030D-6E8A-4147-A177-3AD203B41FA5}">
                      <a16:colId xmlns:a16="http://schemas.microsoft.com/office/drawing/2014/main" val="3186952017"/>
                    </a:ext>
                  </a:extLst>
                </a:gridCol>
                <a:gridCol w="822960">
                  <a:extLst>
                    <a:ext uri="{9D8B030D-6E8A-4147-A177-3AD203B41FA5}">
                      <a16:colId xmlns:a16="http://schemas.microsoft.com/office/drawing/2014/main" val="1180177759"/>
                    </a:ext>
                  </a:extLst>
                </a:gridCol>
                <a:gridCol w="822960">
                  <a:extLst>
                    <a:ext uri="{9D8B030D-6E8A-4147-A177-3AD203B41FA5}">
                      <a16:colId xmlns:a16="http://schemas.microsoft.com/office/drawing/2014/main" val="1714150413"/>
                    </a:ext>
                  </a:extLst>
                </a:gridCol>
                <a:gridCol w="822960">
                  <a:extLst>
                    <a:ext uri="{9D8B030D-6E8A-4147-A177-3AD203B41FA5}">
                      <a16:colId xmlns:a16="http://schemas.microsoft.com/office/drawing/2014/main" val="4179823321"/>
                    </a:ext>
                  </a:extLst>
                </a:gridCol>
                <a:gridCol w="822960">
                  <a:extLst>
                    <a:ext uri="{9D8B030D-6E8A-4147-A177-3AD203B41FA5}">
                      <a16:colId xmlns:a16="http://schemas.microsoft.com/office/drawing/2014/main" val="474683228"/>
                    </a:ext>
                  </a:extLst>
                </a:gridCol>
                <a:gridCol w="411480">
                  <a:extLst>
                    <a:ext uri="{9D8B030D-6E8A-4147-A177-3AD203B41FA5}">
                      <a16:colId xmlns:a16="http://schemas.microsoft.com/office/drawing/2014/main" val="2297235370"/>
                    </a:ext>
                  </a:extLst>
                </a:gridCol>
                <a:gridCol w="822960">
                  <a:extLst>
                    <a:ext uri="{9D8B030D-6E8A-4147-A177-3AD203B41FA5}">
                      <a16:colId xmlns:a16="http://schemas.microsoft.com/office/drawing/2014/main" val="896383857"/>
                    </a:ext>
                  </a:extLst>
                </a:gridCol>
                <a:gridCol w="822960">
                  <a:extLst>
                    <a:ext uri="{9D8B030D-6E8A-4147-A177-3AD203B41FA5}">
                      <a16:colId xmlns:a16="http://schemas.microsoft.com/office/drawing/2014/main" val="2044639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91044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- 2017-01-06 15:24:26</a:t>
                      </a:r>
                      <a:r>
                        <a:rPr kumimoji="0" lang="de-DE" sz="1000" b="0" i="0" u="none" strike="noStrike" kern="1200" cap="none" spc="0" normalizeH="0" baseline="0" noProof="0">
                          <a:ln>
                            <a:noFill/>
                          </a:ln>
                          <a:solidFill>
                            <a:prstClr val="black"/>
                          </a:solidFill>
                          <a:effectLst/>
                          <a:uLnTx/>
                          <a:uFillTx/>
                          <a:latin typeface="+mn-lt"/>
                          <a:ea typeface="+mn-ea"/>
                          <a:cs typeface="+mn-cs"/>
                        </a:rPr>
                        <a:t>
Es ist soooo schön im winterlichen Harz 😍 Genießt die schönen Bilder...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011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- 2017-03-23 20:00:00</a:t>
                      </a:r>
                      <a:r>
                        <a:rPr kumimoji="0" lang="de-DE" sz="1000" b="0" i="0" u="none" strike="noStrike" kern="1200" cap="none" spc="0" normalizeH="0" baseline="0" noProof="0">
                          <a:ln>
                            <a:noFill/>
                          </a:ln>
                          <a:solidFill>
                            <a:prstClr val="black"/>
                          </a:solidFill>
                          <a:effectLst/>
                          <a:uLnTx/>
                          <a:uFillTx/>
                          <a:latin typeface="+mn-lt"/>
                          <a:ea typeface="+mn-ea"/>
                          <a:cs typeface="+mn-cs"/>
                        </a:rPr>
                        <a:t>
14 Welpen auf einen Schlag! Tobias und David aus Salzgitter haben jetzt eine Großfamilie zu versorgen - rund um die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9218118"/>
                  </a:ext>
                </a:extLst>
              </a:tr>
            </a:tbl>
          </a:graphicData>
        </a:graphic>
      </p:graphicFrame>
      <p:sp>
        <p:nvSpPr>
          <p:cNvPr id="4" name="Text Placeholder 3">
            <a:extLst>
              <a:ext uri="{FF2B5EF4-FFF2-40B4-BE49-F238E27FC236}">
                <a16:creationId xmlns:a16="http://schemas.microsoft.com/office/drawing/2014/main" id="{78007B2B-A953-40BF-A8D6-574C52C807E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7915441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C6C28-9137-464F-A8A1-F63E9F7C1621}"/>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DDE8ACD2-861F-4795-B5D9-55C066F4CCE1}"/>
              </a:ext>
            </a:extLst>
          </p:cNvPr>
          <p:cNvGraphicFramePr>
            <a:graphicFrameLocks noGrp="1"/>
          </p:cNvGraphicFramePr>
          <p:nvPr>
            <p:ph type="tbl" sz="quarter" idx="13"/>
            <p:extLst>
              <p:ext uri="{D42A27DB-BD31-4B8C-83A1-F6EECF244321}">
                <p14:modId xmlns:p14="http://schemas.microsoft.com/office/powerpoint/2010/main" val="64135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251807141"/>
                    </a:ext>
                  </a:extLst>
                </a:gridCol>
                <a:gridCol w="822960">
                  <a:extLst>
                    <a:ext uri="{9D8B030D-6E8A-4147-A177-3AD203B41FA5}">
                      <a16:colId xmlns:a16="http://schemas.microsoft.com/office/drawing/2014/main" val="2572963528"/>
                    </a:ext>
                  </a:extLst>
                </a:gridCol>
                <a:gridCol w="822960">
                  <a:extLst>
                    <a:ext uri="{9D8B030D-6E8A-4147-A177-3AD203B41FA5}">
                      <a16:colId xmlns:a16="http://schemas.microsoft.com/office/drawing/2014/main" val="2927955559"/>
                    </a:ext>
                  </a:extLst>
                </a:gridCol>
                <a:gridCol w="822960">
                  <a:extLst>
                    <a:ext uri="{9D8B030D-6E8A-4147-A177-3AD203B41FA5}">
                      <a16:colId xmlns:a16="http://schemas.microsoft.com/office/drawing/2014/main" val="356443695"/>
                    </a:ext>
                  </a:extLst>
                </a:gridCol>
                <a:gridCol w="822960">
                  <a:extLst>
                    <a:ext uri="{9D8B030D-6E8A-4147-A177-3AD203B41FA5}">
                      <a16:colId xmlns:a16="http://schemas.microsoft.com/office/drawing/2014/main" val="921258960"/>
                    </a:ext>
                  </a:extLst>
                </a:gridCol>
                <a:gridCol w="493776">
                  <a:extLst>
                    <a:ext uri="{9D8B030D-6E8A-4147-A177-3AD203B41FA5}">
                      <a16:colId xmlns:a16="http://schemas.microsoft.com/office/drawing/2014/main" val="3266331946"/>
                    </a:ext>
                  </a:extLst>
                </a:gridCol>
                <a:gridCol w="493776">
                  <a:extLst>
                    <a:ext uri="{9D8B030D-6E8A-4147-A177-3AD203B41FA5}">
                      <a16:colId xmlns:a16="http://schemas.microsoft.com/office/drawing/2014/main" val="2964961421"/>
                    </a:ext>
                  </a:extLst>
                </a:gridCol>
                <a:gridCol w="493776">
                  <a:extLst>
                    <a:ext uri="{9D8B030D-6E8A-4147-A177-3AD203B41FA5}">
                      <a16:colId xmlns:a16="http://schemas.microsoft.com/office/drawing/2014/main" val="3816537962"/>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024067261"/>
                  </a:ext>
                </a:extLst>
              </a:tr>
              <a:tr h="370840">
                <a:tc>
                  <a:txBody>
                    <a:bodyPr/>
                    <a:lstStyle/>
                    <a:p>
                      <a:r>
                        <a:rPr lang="de-DE" sz="1000" b="1"/>
                        <a:t>DAS! im NDR Fernsehen - 2017-10-17 19:00:02</a:t>
                      </a:r>
                      <a:r>
                        <a:rPr lang="de-DE" sz="1000"/>
                        <a:t>
Was hören eigentlich die Bauern bei der Ernte? Eine Landwirtschaftsseite hat Landwirte gefragt und dabei kamen die "Erntehits 2017" heraus. Herbert Böckmann hat sich das mal angehört. Ton an und ab geht's :D</a:t>
                      </a:r>
                      <a:endParaRPr lang="en-US" sz="1000"/>
                    </a:p>
                  </a:txBody>
                  <a:tcPr/>
                </a:tc>
                <a:tc>
                  <a:txBody>
                    <a:bodyPr/>
                    <a:lstStyle/>
                    <a:p>
                      <a:r>
                        <a:rPr lang="en-US" sz="1000"/>
                        <a:t>230732</a:t>
                      </a:r>
                    </a:p>
                  </a:txBody>
                  <a:tcPr/>
                </a:tc>
                <a:tc>
                  <a:txBody>
                    <a:bodyPr/>
                    <a:lstStyle/>
                    <a:p>
                      <a:r>
                        <a:rPr lang="en-US" sz="1000"/>
                        <a:t>2414343</a:t>
                      </a:r>
                    </a:p>
                  </a:txBody>
                  <a:tcPr/>
                </a:tc>
                <a:tc>
                  <a:txBody>
                    <a:bodyPr/>
                    <a:lstStyle/>
                    <a:p>
                      <a:r>
                        <a:rPr lang="en-US" sz="1000"/>
                        <a:t>9.6%</a:t>
                      </a:r>
                    </a:p>
                  </a:txBody>
                  <a:tcPr/>
                </a:tc>
                <a:tc>
                  <a:txBody>
                    <a:bodyPr/>
                    <a:lstStyle/>
                    <a:p>
                      <a:r>
                        <a:rPr lang="en-US" sz="1000"/>
                        <a:t>16987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30269289"/>
                  </a:ext>
                </a:extLst>
              </a:tr>
              <a:tr h="370840">
                <a:tc>
                  <a:txBody>
                    <a:bodyPr/>
                    <a:lstStyle/>
                    <a:p>
                      <a:r>
                        <a:rPr lang="de-DE" sz="1000" b="1"/>
                        <a:t>DAS! im NDR Fernsehen - 2017-07-16 04:30:00</a:t>
                      </a:r>
                      <a:r>
                        <a:rPr lang="de-DE" sz="1000"/>
                        <a:t>
Lotte hat viele Zuschauerinnen und Zuschauer berührt und gerührt. Sie ist einfach toll.</a:t>
                      </a:r>
                      <a:endParaRPr lang="en-US" sz="1000"/>
                    </a:p>
                  </a:txBody>
                  <a:tcPr/>
                </a:tc>
                <a:tc>
                  <a:txBody>
                    <a:bodyPr/>
                    <a:lstStyle/>
                    <a:p>
                      <a:r>
                        <a:rPr lang="en-US" sz="1000"/>
                        <a:t>125227</a:t>
                      </a:r>
                    </a:p>
                  </a:txBody>
                  <a:tcPr/>
                </a:tc>
                <a:tc>
                  <a:txBody>
                    <a:bodyPr/>
                    <a:lstStyle/>
                    <a:p>
                      <a:r>
                        <a:rPr lang="en-US" sz="1000"/>
                        <a:t>2626239</a:t>
                      </a:r>
                    </a:p>
                  </a:txBody>
                  <a:tcPr/>
                </a:tc>
                <a:tc>
                  <a:txBody>
                    <a:bodyPr/>
                    <a:lstStyle/>
                    <a:p>
                      <a:r>
                        <a:rPr lang="en-US" sz="1000"/>
                        <a:t>4.8%</a:t>
                      </a:r>
                    </a:p>
                  </a:txBody>
                  <a:tcPr/>
                </a:tc>
                <a:tc>
                  <a:txBody>
                    <a:bodyPr/>
                    <a:lstStyle/>
                    <a:p>
                      <a:r>
                        <a:rPr lang="en-US" sz="1000"/>
                        <a:t>11379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71226070"/>
                  </a:ext>
                </a:extLst>
              </a:tr>
              <a:tr h="370840">
                <a:tc>
                  <a:txBody>
                    <a:bodyPr/>
                    <a:lstStyle/>
                    <a:p>
                      <a:r>
                        <a:rPr lang="de-DE" sz="1000" b="1"/>
                        <a:t>DAS! im NDR Fernsehen - 2017-12-16 18:55:00</a:t>
                      </a:r>
                      <a:r>
                        <a:rPr lang="de-DE" sz="1000"/>
                        <a:t>
Die "Erntehits 2017" kennen wir dank Treckerfahrer Herbert bereits. Doch was hört der meinungsstarke Landwirt eigentlich in der Weihnachtszeit? 🎄 Ton an und ab geht's 🎄</a:t>
                      </a:r>
                      <a:endParaRPr lang="en-US" sz="1000"/>
                    </a:p>
                  </a:txBody>
                  <a:tcPr/>
                </a:tc>
                <a:tc>
                  <a:txBody>
                    <a:bodyPr/>
                    <a:lstStyle/>
                    <a:p>
                      <a:r>
                        <a:rPr lang="en-US" sz="1000"/>
                        <a:t>20277</a:t>
                      </a:r>
                    </a:p>
                  </a:txBody>
                  <a:tcPr/>
                </a:tc>
                <a:tc>
                  <a:txBody>
                    <a:bodyPr/>
                    <a:lstStyle/>
                    <a:p>
                      <a:r>
                        <a:rPr lang="en-US" sz="1000"/>
                        <a:t>176172</a:t>
                      </a:r>
                    </a:p>
                  </a:txBody>
                  <a:tcPr/>
                </a:tc>
                <a:tc>
                  <a:txBody>
                    <a:bodyPr/>
                    <a:lstStyle/>
                    <a:p>
                      <a:r>
                        <a:rPr lang="en-US" sz="1000"/>
                        <a:t>11.5%</a:t>
                      </a:r>
                    </a:p>
                  </a:txBody>
                  <a:tcPr/>
                </a:tc>
                <a:tc>
                  <a:txBody>
                    <a:bodyPr/>
                    <a:lstStyle/>
                    <a:p>
                      <a:r>
                        <a:rPr lang="en-US" sz="1000"/>
                        <a:t>1077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96473802"/>
                  </a:ext>
                </a:extLst>
              </a:tr>
              <a:tr h="370840">
                <a:tc>
                  <a:txBody>
                    <a:bodyPr/>
                    <a:lstStyle/>
                    <a:p>
                      <a:r>
                        <a:rPr lang="de-DE" sz="1000" b="1"/>
                        <a:t>DAS! im NDR Fernsehen - 2017-12-06 11:19:03</a:t>
                      </a:r>
                      <a:r>
                        <a:rPr lang="de-DE" sz="1000"/>
                        <a:t>
Die berühmteste Männer-WG Deutschlands hat endlich einen (Zweit-)Wohnsitz im Miniatur Wunderland</a:t>
                      </a:r>
                      <a:endParaRPr lang="en-US" sz="1000"/>
                    </a:p>
                  </a:txBody>
                  <a:tcPr/>
                </a:tc>
                <a:tc>
                  <a:txBody>
                    <a:bodyPr/>
                    <a:lstStyle/>
                    <a:p>
                      <a:r>
                        <a:rPr lang="en-US" sz="1000"/>
                        <a:t>18285</a:t>
                      </a:r>
                    </a:p>
                  </a:txBody>
                  <a:tcPr/>
                </a:tc>
                <a:tc>
                  <a:txBody>
                    <a:bodyPr/>
                    <a:lstStyle/>
                    <a:p>
                      <a:r>
                        <a:rPr lang="en-US" sz="1000"/>
                        <a:t>320682</a:t>
                      </a:r>
                    </a:p>
                  </a:txBody>
                  <a:tcPr/>
                </a:tc>
                <a:tc>
                  <a:txBody>
                    <a:bodyPr/>
                    <a:lstStyle/>
                    <a:p>
                      <a:r>
                        <a:rPr lang="en-US" sz="1000"/>
                        <a:t>5.7%</a:t>
                      </a:r>
                    </a:p>
                  </a:txBody>
                  <a:tcPr/>
                </a:tc>
                <a:tc>
                  <a:txBody>
                    <a:bodyPr/>
                    <a:lstStyle/>
                    <a:p>
                      <a:r>
                        <a:rPr lang="en-US" sz="1000"/>
                        <a:t>4745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53498164"/>
                  </a:ext>
                </a:extLst>
              </a:tr>
              <a:tr h="370840">
                <a:tc>
                  <a:txBody>
                    <a:bodyPr/>
                    <a:lstStyle/>
                    <a:p>
                      <a:r>
                        <a:rPr lang="de-DE" sz="1000" b="1"/>
                        <a:t>DAS! im NDR Fernsehen - 2017-03-23 20:00:00</a:t>
                      </a:r>
                      <a:r>
                        <a:rPr lang="de-DE" sz="1000"/>
                        <a:t>
14 Welpen auf einen Schlag! Tobias und David aus Salzgitter haben jetzt eine Großfamilie zu versorgen - rund um die Uhr.</a:t>
                      </a:r>
                      <a:endParaRPr lang="en-US" sz="1000"/>
                    </a:p>
                  </a:txBody>
                  <a:tcPr/>
                </a:tc>
                <a:tc>
                  <a:txBody>
                    <a:bodyPr/>
                    <a:lstStyle/>
                    <a:p>
                      <a:r>
                        <a:rPr lang="en-US" sz="1000"/>
                        <a:t>12850</a:t>
                      </a:r>
                    </a:p>
                  </a:txBody>
                  <a:tcPr/>
                </a:tc>
                <a:tc>
                  <a:txBody>
                    <a:bodyPr/>
                    <a:lstStyle/>
                    <a:p>
                      <a:r>
                        <a:rPr lang="en-US" sz="1000"/>
                        <a:t>202301</a:t>
                      </a:r>
                    </a:p>
                  </a:txBody>
                  <a:tcPr/>
                </a:tc>
                <a:tc>
                  <a:txBody>
                    <a:bodyPr/>
                    <a:lstStyle/>
                    <a:p>
                      <a:r>
                        <a:rPr lang="en-US" sz="1000"/>
                        <a:t>6.4%</a:t>
                      </a:r>
                    </a:p>
                  </a:txBody>
                  <a:tcPr/>
                </a:tc>
                <a:tc>
                  <a:txBody>
                    <a:bodyPr/>
                    <a:lstStyle/>
                    <a:p>
                      <a:r>
                        <a:rPr lang="en-US" sz="1000"/>
                        <a:t>2241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80400671"/>
                  </a:ext>
                </a:extLst>
              </a:tr>
            </a:tbl>
          </a:graphicData>
        </a:graphic>
      </p:graphicFrame>
      <p:sp>
        <p:nvSpPr>
          <p:cNvPr id="4" name="Text Placeholder 3">
            <a:extLst>
              <a:ext uri="{FF2B5EF4-FFF2-40B4-BE49-F238E27FC236}">
                <a16:creationId xmlns:a16="http://schemas.microsoft.com/office/drawing/2014/main" id="{3B199A1F-61E0-4E82-B35E-311EECDE82D4}"/>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2910301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FEE4C-590E-41D0-B6B5-52358C0692E4}"/>
              </a:ext>
            </a:extLst>
          </p:cNvPr>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a:extLst>
              <a:ext uri="{FF2B5EF4-FFF2-40B4-BE49-F238E27FC236}">
                <a16:creationId xmlns:a16="http://schemas.microsoft.com/office/drawing/2014/main" id="{57BD8E2D-1B3D-4840-BA19-D96030C90C6A}"/>
              </a:ext>
            </a:extLst>
          </p:cNvPr>
          <p:cNvGraphicFramePr>
            <a:graphicFrameLocks noGrp="1"/>
          </p:cNvGraphicFramePr>
          <p:nvPr>
            <p:ph type="tbl" sz="quarter" idx="13"/>
            <p:extLst>
              <p:ext uri="{D42A27DB-BD31-4B8C-83A1-F6EECF244321}">
                <p14:modId xmlns:p14="http://schemas.microsoft.com/office/powerpoint/2010/main" val="1220592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7051638"/>
                    </a:ext>
                  </a:extLst>
                </a:gridCol>
                <a:gridCol w="822960">
                  <a:extLst>
                    <a:ext uri="{9D8B030D-6E8A-4147-A177-3AD203B41FA5}">
                      <a16:colId xmlns:a16="http://schemas.microsoft.com/office/drawing/2014/main" val="2342816148"/>
                    </a:ext>
                  </a:extLst>
                </a:gridCol>
                <a:gridCol w="822960">
                  <a:extLst>
                    <a:ext uri="{9D8B030D-6E8A-4147-A177-3AD203B41FA5}">
                      <a16:colId xmlns:a16="http://schemas.microsoft.com/office/drawing/2014/main" val="2607826084"/>
                    </a:ext>
                  </a:extLst>
                </a:gridCol>
                <a:gridCol w="822960">
                  <a:extLst>
                    <a:ext uri="{9D8B030D-6E8A-4147-A177-3AD203B41FA5}">
                      <a16:colId xmlns:a16="http://schemas.microsoft.com/office/drawing/2014/main" val="4099706139"/>
                    </a:ext>
                  </a:extLst>
                </a:gridCol>
                <a:gridCol w="822960">
                  <a:extLst>
                    <a:ext uri="{9D8B030D-6E8A-4147-A177-3AD203B41FA5}">
                      <a16:colId xmlns:a16="http://schemas.microsoft.com/office/drawing/2014/main" val="2762093593"/>
                    </a:ext>
                  </a:extLst>
                </a:gridCol>
                <a:gridCol w="822960">
                  <a:extLst>
                    <a:ext uri="{9D8B030D-6E8A-4147-A177-3AD203B41FA5}">
                      <a16:colId xmlns:a16="http://schemas.microsoft.com/office/drawing/2014/main" val="242055975"/>
                    </a:ext>
                  </a:extLst>
                </a:gridCol>
                <a:gridCol w="822960">
                  <a:extLst>
                    <a:ext uri="{9D8B030D-6E8A-4147-A177-3AD203B41FA5}">
                      <a16:colId xmlns:a16="http://schemas.microsoft.com/office/drawing/2014/main" val="3146542385"/>
                    </a:ext>
                  </a:extLst>
                </a:gridCol>
                <a:gridCol w="822960">
                  <a:extLst>
                    <a:ext uri="{9D8B030D-6E8A-4147-A177-3AD203B41FA5}">
                      <a16:colId xmlns:a16="http://schemas.microsoft.com/office/drawing/2014/main" val="1200515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04209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- 2017-12-27 08:00:00</a:t>
                      </a:r>
                      <a:r>
                        <a:rPr kumimoji="0" lang="de-DE" sz="1000" b="0" i="0" u="none" strike="noStrike" kern="1200" cap="none" spc="0" normalizeH="0" baseline="0" noProof="0">
                          <a:ln>
                            <a:noFill/>
                          </a:ln>
                          <a:solidFill>
                            <a:prstClr val="black"/>
                          </a:solidFill>
                          <a:effectLst/>
                          <a:uLnTx/>
                          <a:uFillTx/>
                          <a:latin typeface="+mn-lt"/>
                          <a:ea typeface="+mn-ea"/>
                          <a:cs typeface="+mn-cs"/>
                        </a:rPr>
                        <a:t>
Am 28.12.17 um 23:40 Uhr beginnt Die lange Treckernacht: Mit Brunhilde und Sven durch die Nacht. Nicht nur Fred ist dabei, sondern auch Deutz-Willi, die Feuerwehrmänner aus Cuxhaven, und natürlich Marlies aus Varlheide.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5088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- 2017-04-21 14:16:07</a:t>
                      </a:r>
                      <a:r>
                        <a:rPr kumimoji="0" lang="de-DE" sz="1000" b="0" i="0" u="none" strike="noStrike" kern="1200" cap="none" spc="0" normalizeH="0" baseline="0" noProof="0">
                          <a:ln>
                            <a:noFill/>
                          </a:ln>
                          <a:solidFill>
                            <a:prstClr val="black"/>
                          </a:solidFill>
                          <a:effectLst/>
                          <a:uLnTx/>
                          <a:uFillTx/>
                          <a:latin typeface="+mn-lt"/>
                          <a:ea typeface="+mn-ea"/>
                          <a:cs typeface="+mn-cs"/>
                        </a:rPr>
                        <a:t>
Hinnerk ist zurück in Hannover und hat den Kollegen von der Neue Presse Hannover / NP ein Interview gegeben.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716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- 2017-04-20 09:07:16</a:t>
                      </a:r>
                      <a:r>
                        <a:rPr kumimoji="0" lang="de-DE" sz="1000" b="0" i="0" u="none" strike="noStrike" kern="1200" cap="none" spc="0" normalizeH="0" baseline="0" noProof="0">
                          <a:ln>
                            <a:noFill/>
                          </a:ln>
                          <a:solidFill>
                            <a:prstClr val="black"/>
                          </a:solidFill>
                          <a:effectLst/>
                          <a:uLnTx/>
                          <a:uFillTx/>
                          <a:latin typeface="+mn-lt"/>
                          <a:ea typeface="+mn-ea"/>
                          <a:cs typeface="+mn-cs"/>
                        </a:rPr>
                        <a:t>
Ihr Lieben, Hinnerk hat sich sehr über die Genesungswünsche gefreut: "Es geht mir den Umständen entsprechend gut. Ich habe ein blaues Auge, eine Gehirnerschütterung und ein Zahn ist gebrochen. Es hätte aber auch schlimmer kommen können." Am Montag will Hinnerk wieder auf dem Roten Sofa sitzen.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81061917"/>
                  </a:ext>
                </a:extLst>
              </a:tr>
            </a:tbl>
          </a:graphicData>
        </a:graphic>
      </p:graphicFrame>
      <p:sp>
        <p:nvSpPr>
          <p:cNvPr id="4" name="Text Placeholder 3">
            <a:extLst>
              <a:ext uri="{FF2B5EF4-FFF2-40B4-BE49-F238E27FC236}">
                <a16:creationId xmlns:a16="http://schemas.microsoft.com/office/drawing/2014/main" id="{F6E2BAE3-CE00-46C2-8C1E-423FC174C267}"/>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1795561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345F3-E729-4C8D-91B9-0AC81E06F585}"/>
              </a:ext>
            </a:extLst>
          </p:cNvPr>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a:extLst>
              <a:ext uri="{FF2B5EF4-FFF2-40B4-BE49-F238E27FC236}">
                <a16:creationId xmlns:a16="http://schemas.microsoft.com/office/drawing/2014/main" id="{11B25048-F9BA-4418-BEF6-90DCC981B5A6}"/>
              </a:ext>
            </a:extLst>
          </p:cNvPr>
          <p:cNvGraphicFramePr>
            <a:graphicFrameLocks noGrp="1"/>
          </p:cNvGraphicFramePr>
          <p:nvPr>
            <p:ph type="tbl" sz="quarter" idx="13"/>
            <p:extLst>
              <p:ext uri="{D42A27DB-BD31-4B8C-83A1-F6EECF244321}">
                <p14:modId xmlns:p14="http://schemas.microsoft.com/office/powerpoint/2010/main" val="3322196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14422356"/>
                    </a:ext>
                  </a:extLst>
                </a:gridCol>
                <a:gridCol w="822960">
                  <a:extLst>
                    <a:ext uri="{9D8B030D-6E8A-4147-A177-3AD203B41FA5}">
                      <a16:colId xmlns:a16="http://schemas.microsoft.com/office/drawing/2014/main" val="181914260"/>
                    </a:ext>
                  </a:extLst>
                </a:gridCol>
                <a:gridCol w="822960">
                  <a:extLst>
                    <a:ext uri="{9D8B030D-6E8A-4147-A177-3AD203B41FA5}">
                      <a16:colId xmlns:a16="http://schemas.microsoft.com/office/drawing/2014/main" val="1240952179"/>
                    </a:ext>
                  </a:extLst>
                </a:gridCol>
                <a:gridCol w="822960">
                  <a:extLst>
                    <a:ext uri="{9D8B030D-6E8A-4147-A177-3AD203B41FA5}">
                      <a16:colId xmlns:a16="http://schemas.microsoft.com/office/drawing/2014/main" val="2164321806"/>
                    </a:ext>
                  </a:extLst>
                </a:gridCol>
                <a:gridCol w="822960">
                  <a:extLst>
                    <a:ext uri="{9D8B030D-6E8A-4147-A177-3AD203B41FA5}">
                      <a16:colId xmlns:a16="http://schemas.microsoft.com/office/drawing/2014/main" val="133264285"/>
                    </a:ext>
                  </a:extLst>
                </a:gridCol>
                <a:gridCol w="822960">
                  <a:extLst>
                    <a:ext uri="{9D8B030D-6E8A-4147-A177-3AD203B41FA5}">
                      <a16:colId xmlns:a16="http://schemas.microsoft.com/office/drawing/2014/main" val="3222051005"/>
                    </a:ext>
                  </a:extLst>
                </a:gridCol>
                <a:gridCol w="822960">
                  <a:extLst>
                    <a:ext uri="{9D8B030D-6E8A-4147-A177-3AD203B41FA5}">
                      <a16:colId xmlns:a16="http://schemas.microsoft.com/office/drawing/2014/main" val="1897611862"/>
                    </a:ext>
                  </a:extLst>
                </a:gridCol>
                <a:gridCol w="822960">
                  <a:extLst>
                    <a:ext uri="{9D8B030D-6E8A-4147-A177-3AD203B41FA5}">
                      <a16:colId xmlns:a16="http://schemas.microsoft.com/office/drawing/2014/main" val="41309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1572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- 2017-07-25 07:02:37</a:t>
                      </a:r>
                      <a:r>
                        <a:rPr kumimoji="0" lang="de-DE" sz="1000" b="0" i="0" u="none" strike="noStrike" kern="1200" cap="none" spc="0" normalizeH="0" baseline="0" noProof="0">
                          <a:ln>
                            <a:noFill/>
                          </a:ln>
                          <a:solidFill>
                            <a:prstClr val="black"/>
                          </a:solidFill>
                          <a:effectLst/>
                          <a:uLnTx/>
                          <a:uFillTx/>
                          <a:latin typeface="+mn-lt"/>
                          <a:ea typeface="+mn-ea"/>
                          <a:cs typeface="+mn-cs"/>
                        </a:rPr>
                        <a:t>
Ina Müller feiert heute ihren Geburtstag. Wir gratulieren herzlich - und erinnern uns immer wieder gerne an ihre Besuche, sensationellen Gesangsauftritte und auch an das große Schweigen auf dem Roten Sofa.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4143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DAS! im NDR Fernsehen - 2017-02-05 18:35:00</a:t>
                      </a:r>
                      <a:r>
                        <a:rPr kumimoji="0" lang="de-DE" sz="1000" b="0" i="0" u="none" strike="noStrike" kern="1200" cap="none" spc="0" normalizeH="0" baseline="0" noProof="0">
                          <a:ln>
                            <a:noFill/>
                          </a:ln>
                          <a:solidFill>
                            <a:prstClr val="black"/>
                          </a:solidFill>
                          <a:effectLst/>
                          <a:uLnTx/>
                          <a:uFillTx/>
                          <a:latin typeface="+mn-lt"/>
                          <a:ea typeface="+mn-ea"/>
                          <a:cs typeface="+mn-cs"/>
                        </a:rPr>
                        <a:t>
Montags-Vorgucker: Carmen Hanken, Witwe von Tamme Hanken, nimmt auf dem Roten Sofa Platz!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3203082"/>
                  </a:ext>
                </a:extLst>
              </a:tr>
            </a:tbl>
          </a:graphicData>
        </a:graphic>
      </p:graphicFrame>
      <p:sp>
        <p:nvSpPr>
          <p:cNvPr id="4" name="Text Placeholder 3">
            <a:extLst>
              <a:ext uri="{FF2B5EF4-FFF2-40B4-BE49-F238E27FC236}">
                <a16:creationId xmlns:a16="http://schemas.microsoft.com/office/drawing/2014/main" id="{0014AC61-7041-4B1A-B82E-01EB0B3D89A3}"/>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964321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F709C-2CFB-43D6-A052-3EDB70DF81B3}"/>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ABB31A9F-2DE7-49FB-9FAB-831CAADC0AFC}"/>
              </a:ext>
            </a:extLst>
          </p:cNvPr>
          <p:cNvGraphicFramePr>
            <a:graphicFrameLocks noGrp="1"/>
          </p:cNvGraphicFramePr>
          <p:nvPr>
            <p:ph type="tbl" sz="quarter" idx="13"/>
            <p:extLst>
              <p:ext uri="{D42A27DB-BD31-4B8C-83A1-F6EECF244321}">
                <p14:modId xmlns:p14="http://schemas.microsoft.com/office/powerpoint/2010/main" val="3760959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37454381"/>
                    </a:ext>
                  </a:extLst>
                </a:gridCol>
                <a:gridCol w="822960">
                  <a:extLst>
                    <a:ext uri="{9D8B030D-6E8A-4147-A177-3AD203B41FA5}">
                      <a16:colId xmlns:a16="http://schemas.microsoft.com/office/drawing/2014/main" val="3161091401"/>
                    </a:ext>
                  </a:extLst>
                </a:gridCol>
                <a:gridCol w="822960">
                  <a:extLst>
                    <a:ext uri="{9D8B030D-6E8A-4147-A177-3AD203B41FA5}">
                      <a16:colId xmlns:a16="http://schemas.microsoft.com/office/drawing/2014/main" val="2877946732"/>
                    </a:ext>
                  </a:extLst>
                </a:gridCol>
                <a:gridCol w="822960">
                  <a:extLst>
                    <a:ext uri="{9D8B030D-6E8A-4147-A177-3AD203B41FA5}">
                      <a16:colId xmlns:a16="http://schemas.microsoft.com/office/drawing/2014/main" val="827173206"/>
                    </a:ext>
                  </a:extLst>
                </a:gridCol>
                <a:gridCol w="822960">
                  <a:extLst>
                    <a:ext uri="{9D8B030D-6E8A-4147-A177-3AD203B41FA5}">
                      <a16:colId xmlns:a16="http://schemas.microsoft.com/office/drawing/2014/main" val="3521230306"/>
                    </a:ext>
                  </a:extLst>
                </a:gridCol>
                <a:gridCol w="822960">
                  <a:extLst>
                    <a:ext uri="{9D8B030D-6E8A-4147-A177-3AD203B41FA5}">
                      <a16:colId xmlns:a16="http://schemas.microsoft.com/office/drawing/2014/main" val="1783209883"/>
                    </a:ext>
                  </a:extLst>
                </a:gridCol>
                <a:gridCol w="822960">
                  <a:extLst>
                    <a:ext uri="{9D8B030D-6E8A-4147-A177-3AD203B41FA5}">
                      <a16:colId xmlns:a16="http://schemas.microsoft.com/office/drawing/2014/main" val="328987394"/>
                    </a:ext>
                  </a:extLst>
                </a:gridCol>
                <a:gridCol w="822960">
                  <a:extLst>
                    <a:ext uri="{9D8B030D-6E8A-4147-A177-3AD203B41FA5}">
                      <a16:colId xmlns:a16="http://schemas.microsoft.com/office/drawing/2014/main" val="334382447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759399646"/>
                  </a:ext>
                </a:extLst>
              </a:tr>
              <a:tr h="370840">
                <a:tc>
                  <a:txBody>
                    <a:bodyPr/>
                    <a:lstStyle/>
                    <a:p>
                      <a:r>
                        <a:rPr lang="de-DE" sz="1000" b="1"/>
                        <a:t>DAS! im NDR Fernsehen - 2017-07-21 14:45:33</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74214418"/>
                  </a:ext>
                </a:extLst>
              </a:tr>
              <a:tr h="370840">
                <a:tc>
                  <a:txBody>
                    <a:bodyPr/>
                    <a:lstStyle/>
                    <a:p>
                      <a:r>
                        <a:rPr lang="de-DE" sz="1000" b="1"/>
                        <a:t>DAS! im NDR Fernsehen - 2017-02-09 13:11:31</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079962"/>
                  </a:ext>
                </a:extLst>
              </a:tr>
              <a:tr h="370840">
                <a:tc>
                  <a:txBody>
                    <a:bodyPr/>
                    <a:lstStyle/>
                    <a:p>
                      <a:r>
                        <a:rPr lang="de-DE" sz="1000" b="1"/>
                        <a:t>DAS! im NDR Fernsehen - 2017-08-18 13:10:13</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89637085"/>
                  </a:ext>
                </a:extLst>
              </a:tr>
              <a:tr h="370840">
                <a:tc>
                  <a:txBody>
                    <a:bodyPr/>
                    <a:lstStyle/>
                    <a:p>
                      <a:r>
                        <a:rPr lang="de-DE" sz="1000" b="1"/>
                        <a:t>DAS! im NDR Fernsehen - 2017-01-16 17:16:29</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83857154"/>
                  </a:ext>
                </a:extLst>
              </a:tr>
              <a:tr h="370840">
                <a:tc>
                  <a:txBody>
                    <a:bodyPr/>
                    <a:lstStyle/>
                    <a:p>
                      <a:r>
                        <a:rPr lang="de-DE" sz="1000" b="1"/>
                        <a:t>DAS! im NDR Fernsehen - 2017-07-29 12:00:00</a:t>
                      </a:r>
                      <a:r>
                        <a:rPr lang="de-DE" sz="1000"/>
                        <a:t>
Der Chef liest einen Klassiker! Über Mord, Moral und Verantwortung. Lutz Marmor, der Intendant des Norddeutschen Rundfunks, empfiehlt ein Buch, das einen tiefen Einblick in die menschliche Seele gibt.
-----------------------
Ihr wollt mehr davon? ➡ http://www.ndr.de/kult…/…/Mein-Sommerbuch,sommerbuch100.html</a:t>
                      </a:r>
                      <a:endParaRPr lang="en-US" sz="1000"/>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tc>
                  <a:txBody>
                    <a:bodyPr/>
                    <a:lstStyle/>
                    <a:p>
                      <a:r>
                        <a:rPr lang="en-US" sz="1000"/>
                        <a:t>Yes</a:t>
                      </a:r>
                    </a:p>
                  </a:txBody>
                  <a:tcPr/>
                </a:tc>
                <a:tc>
                  <a:txBody>
                    <a:bodyPr/>
                    <a:lstStyle/>
                    <a:p>
                      <a:r>
                        <a:rPr lang="en-US" sz="1000"/>
                        <a:t>29.07.2017 09:25:33</a:t>
                      </a:r>
                    </a:p>
                  </a:txBody>
                  <a:tcPr/>
                </a:tc>
                <a:extLst>
                  <a:ext uri="{0D108BD9-81ED-4DB2-BD59-A6C34878D82A}">
                    <a16:rowId xmlns:a16="http://schemas.microsoft.com/office/drawing/2014/main" val="482651445"/>
                  </a:ext>
                </a:extLst>
              </a:tr>
            </a:tbl>
          </a:graphicData>
        </a:graphic>
      </p:graphicFrame>
      <p:sp>
        <p:nvSpPr>
          <p:cNvPr id="4" name="Text Placeholder 3">
            <a:extLst>
              <a:ext uri="{FF2B5EF4-FFF2-40B4-BE49-F238E27FC236}">
                <a16:creationId xmlns:a16="http://schemas.microsoft.com/office/drawing/2014/main" id="{C1AD2DB9-07FA-421A-A6DB-6E9BC1942ED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786460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A2C31-9915-4E07-ADBB-B3474DE310D4}"/>
              </a:ext>
            </a:extLst>
          </p:cNvPr>
          <p:cNvSpPr>
            <a:spLocks noGrp="1"/>
          </p:cNvSpPr>
          <p:nvPr>
            <p:ph type="title"/>
          </p:nvPr>
        </p:nvSpPr>
        <p:spPr/>
        <p:txBody>
          <a:bodyPr/>
          <a:lstStyle/>
          <a:p>
            <a:r>
              <a:rPr lang="en-US"/>
              <a:t>Eigene Post - Summe Interaktionen</a:t>
            </a:r>
          </a:p>
        </p:txBody>
      </p:sp>
      <p:graphicFrame>
        <p:nvGraphicFramePr>
          <p:cNvPr id="5" name="Table Placeholder 4">
            <a:extLst>
              <a:ext uri="{FF2B5EF4-FFF2-40B4-BE49-F238E27FC236}">
                <a16:creationId xmlns:a16="http://schemas.microsoft.com/office/drawing/2014/main" id="{D02119A2-6CB1-463A-8D08-42D3CACA836B}"/>
              </a:ext>
            </a:extLst>
          </p:cNvPr>
          <p:cNvGraphicFramePr>
            <a:graphicFrameLocks noGrp="1"/>
          </p:cNvGraphicFramePr>
          <p:nvPr>
            <p:ph type="tbl" sz="quarter" idx="13"/>
            <p:extLst>
              <p:ext uri="{D42A27DB-BD31-4B8C-83A1-F6EECF244321}">
                <p14:modId xmlns:p14="http://schemas.microsoft.com/office/powerpoint/2010/main" val="3169314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51834438"/>
                    </a:ext>
                  </a:extLst>
                </a:gridCol>
                <a:gridCol w="822960">
                  <a:extLst>
                    <a:ext uri="{9D8B030D-6E8A-4147-A177-3AD203B41FA5}">
                      <a16:colId xmlns:a16="http://schemas.microsoft.com/office/drawing/2014/main" val="683021606"/>
                    </a:ext>
                  </a:extLst>
                </a:gridCol>
                <a:gridCol w="822960">
                  <a:extLst>
                    <a:ext uri="{9D8B030D-6E8A-4147-A177-3AD203B41FA5}">
                      <a16:colId xmlns:a16="http://schemas.microsoft.com/office/drawing/2014/main" val="103526529"/>
                    </a:ext>
                  </a:extLst>
                </a:gridCol>
                <a:gridCol w="822960">
                  <a:extLst>
                    <a:ext uri="{9D8B030D-6E8A-4147-A177-3AD203B41FA5}">
                      <a16:colId xmlns:a16="http://schemas.microsoft.com/office/drawing/2014/main" val="1227988197"/>
                    </a:ext>
                  </a:extLst>
                </a:gridCol>
                <a:gridCol w="822960">
                  <a:extLst>
                    <a:ext uri="{9D8B030D-6E8A-4147-A177-3AD203B41FA5}">
                      <a16:colId xmlns:a16="http://schemas.microsoft.com/office/drawing/2014/main" val="16759850"/>
                    </a:ext>
                  </a:extLst>
                </a:gridCol>
                <a:gridCol w="822960">
                  <a:extLst>
                    <a:ext uri="{9D8B030D-6E8A-4147-A177-3AD203B41FA5}">
                      <a16:colId xmlns:a16="http://schemas.microsoft.com/office/drawing/2014/main" val="1906280210"/>
                    </a:ext>
                  </a:extLst>
                </a:gridCol>
                <a:gridCol w="822960">
                  <a:extLst>
                    <a:ext uri="{9D8B030D-6E8A-4147-A177-3AD203B41FA5}">
                      <a16:colId xmlns:a16="http://schemas.microsoft.com/office/drawing/2014/main" val="189282647"/>
                    </a:ext>
                  </a:extLst>
                </a:gridCol>
                <a:gridCol w="822960">
                  <a:extLst>
                    <a:ext uri="{9D8B030D-6E8A-4147-A177-3AD203B41FA5}">
                      <a16:colId xmlns:a16="http://schemas.microsoft.com/office/drawing/2014/main" val="4222377085"/>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13211214"/>
                  </a:ext>
                </a:extLst>
              </a:tr>
              <a:tr h="370840">
                <a:tc>
                  <a:txBody>
                    <a:bodyPr/>
                    <a:lstStyle/>
                    <a:p>
                      <a:r>
                        <a:rPr lang="de-DE" sz="1000" b="1"/>
                        <a:t>DAS! im NDR Fernsehen - 2017-10-17 19:00:02</a:t>
                      </a:r>
                      <a:r>
                        <a:rPr lang="de-DE" sz="1000"/>
                        <a:t>
Was hören eigentlich die Bauern bei der Ernte? Eine Landwirtschaftsseite hat Landwirte gefragt und dabei kamen die "Erntehits 2017" heraus. Herbert Böckmann hat sich das mal angehört. Ton an und ab geht's :D</a:t>
                      </a:r>
                      <a:endParaRPr lang="en-US" sz="1000"/>
                    </a:p>
                  </a:txBody>
                  <a:tcPr/>
                </a:tc>
                <a:tc>
                  <a:txBody>
                    <a:bodyPr/>
                    <a:lstStyle/>
                    <a:p>
                      <a:r>
                        <a:rPr lang="en-US" sz="1000"/>
                        <a:t>31375</a:t>
                      </a:r>
                    </a:p>
                  </a:txBody>
                  <a:tcPr/>
                </a:tc>
                <a:tc>
                  <a:txBody>
                    <a:bodyPr/>
                    <a:lstStyle/>
                    <a:p>
                      <a:r>
                        <a:rPr lang="en-US" sz="1000"/>
                        <a:t>16987</a:t>
                      </a:r>
                    </a:p>
                  </a:txBody>
                  <a:tcPr/>
                </a:tc>
                <a:tc>
                  <a:txBody>
                    <a:bodyPr/>
                    <a:lstStyle/>
                    <a:p>
                      <a:r>
                        <a:rPr lang="en-US" sz="1000"/>
                        <a:t>10342</a:t>
                      </a:r>
                    </a:p>
                  </a:txBody>
                  <a:tcPr/>
                </a:tc>
                <a:tc>
                  <a:txBody>
                    <a:bodyPr/>
                    <a:lstStyle/>
                    <a:p>
                      <a:r>
                        <a:rPr lang="en-US" sz="1000"/>
                        <a:t>4046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21615455"/>
                  </a:ext>
                </a:extLst>
              </a:tr>
              <a:tr h="370840">
                <a:tc>
                  <a:txBody>
                    <a:bodyPr/>
                    <a:lstStyle/>
                    <a:p>
                      <a:r>
                        <a:rPr lang="de-DE" sz="1000" b="1"/>
                        <a:t>DAS! im NDR Fernsehen - 2017-07-16 04:30:00</a:t>
                      </a:r>
                      <a:r>
                        <a:rPr lang="de-DE" sz="1000"/>
                        <a:t>
Lotte hat viele Zuschauerinnen und Zuschauer berührt und gerührt. Sie ist einfach toll.</a:t>
                      </a:r>
                      <a:endParaRPr lang="en-US" sz="1000"/>
                    </a:p>
                  </a:txBody>
                  <a:tcPr/>
                </a:tc>
                <a:tc>
                  <a:txBody>
                    <a:bodyPr/>
                    <a:lstStyle/>
                    <a:p>
                      <a:r>
                        <a:rPr lang="en-US" sz="1000"/>
                        <a:t>13066</a:t>
                      </a:r>
                    </a:p>
                  </a:txBody>
                  <a:tcPr/>
                </a:tc>
                <a:tc>
                  <a:txBody>
                    <a:bodyPr/>
                    <a:lstStyle/>
                    <a:p>
                      <a:r>
                        <a:rPr lang="en-US" sz="1000"/>
                        <a:t>11379</a:t>
                      </a:r>
                    </a:p>
                  </a:txBody>
                  <a:tcPr/>
                </a:tc>
                <a:tc>
                  <a:txBody>
                    <a:bodyPr/>
                    <a:lstStyle/>
                    <a:p>
                      <a:r>
                        <a:rPr lang="en-US" sz="1000"/>
                        <a:t>703</a:t>
                      </a:r>
                    </a:p>
                  </a:txBody>
                  <a:tcPr/>
                </a:tc>
                <a:tc>
                  <a:txBody>
                    <a:bodyPr/>
                    <a:lstStyle/>
                    <a:p>
                      <a:r>
                        <a:rPr lang="en-US" sz="1000"/>
                        <a:t>984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67561966"/>
                  </a:ext>
                </a:extLst>
              </a:tr>
              <a:tr h="370840">
                <a:tc>
                  <a:txBody>
                    <a:bodyPr/>
                    <a:lstStyle/>
                    <a:p>
                      <a:r>
                        <a:rPr lang="de-DE" sz="1000" b="1"/>
                        <a:t>DAS! im NDR Fernsehen - 2017-01-06 15:24:26</a:t>
                      </a:r>
                      <a:r>
                        <a:rPr lang="de-DE" sz="1000"/>
                        <a:t>
Es ist soooo schön im winterlichen Harz 😍 Genießt die schönen Bilder...</a:t>
                      </a:r>
                      <a:endParaRPr lang="en-US" sz="1000"/>
                    </a:p>
                  </a:txBody>
                  <a:tcPr/>
                </a:tc>
                <a:tc>
                  <a:txBody>
                    <a:bodyPr/>
                    <a:lstStyle/>
                    <a:p>
                      <a:r>
                        <a:rPr lang="en-US" sz="1000"/>
                        <a:t>6323</a:t>
                      </a:r>
                    </a:p>
                  </a:txBody>
                  <a:tcPr/>
                </a:tc>
                <a:tc>
                  <a:txBody>
                    <a:bodyPr/>
                    <a:lstStyle/>
                    <a:p>
                      <a:r>
                        <a:rPr lang="en-US" sz="1000"/>
                        <a:t>5303</a:t>
                      </a:r>
                    </a:p>
                  </a:txBody>
                  <a:tcPr/>
                </a:tc>
                <a:tc>
                  <a:txBody>
                    <a:bodyPr/>
                    <a:lstStyle/>
                    <a:p>
                      <a:r>
                        <a:rPr lang="en-US" sz="1000"/>
                        <a:t>89</a:t>
                      </a:r>
                    </a:p>
                  </a:txBody>
                  <a:tcPr/>
                </a:tc>
                <a:tc>
                  <a:txBody>
                    <a:bodyPr/>
                    <a:lstStyle/>
                    <a:p>
                      <a:r>
                        <a:rPr lang="en-US" sz="1000"/>
                        <a:t>931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24535120"/>
                  </a:ext>
                </a:extLst>
              </a:tr>
              <a:tr h="370840">
                <a:tc>
                  <a:txBody>
                    <a:bodyPr/>
                    <a:lstStyle/>
                    <a:p>
                      <a:r>
                        <a:rPr lang="de-DE" sz="1000" b="1"/>
                        <a:t>DAS! im NDR Fernsehen - 2017-12-06 11:19:03</a:t>
                      </a:r>
                      <a:r>
                        <a:rPr lang="de-DE" sz="1000"/>
                        <a:t>
Die berühmteste Männer-WG Deutschlands hat endlich einen (Zweit-)Wohnsitz im Miniatur Wunderland</a:t>
                      </a:r>
                      <a:endParaRPr lang="en-US" sz="1000"/>
                    </a:p>
                  </a:txBody>
                  <a:tcPr/>
                </a:tc>
                <a:tc>
                  <a:txBody>
                    <a:bodyPr/>
                    <a:lstStyle/>
                    <a:p>
                      <a:r>
                        <a:rPr lang="en-US" sz="1000"/>
                        <a:t>5503</a:t>
                      </a:r>
                    </a:p>
                  </a:txBody>
                  <a:tcPr/>
                </a:tc>
                <a:tc>
                  <a:txBody>
                    <a:bodyPr/>
                    <a:lstStyle/>
                    <a:p>
                      <a:r>
                        <a:rPr lang="en-US" sz="1000"/>
                        <a:t>4745</a:t>
                      </a:r>
                    </a:p>
                  </a:txBody>
                  <a:tcPr/>
                </a:tc>
                <a:tc>
                  <a:txBody>
                    <a:bodyPr/>
                    <a:lstStyle/>
                    <a:p>
                      <a:r>
                        <a:rPr lang="en-US" sz="1000"/>
                        <a:t>14</a:t>
                      </a:r>
                    </a:p>
                  </a:txBody>
                  <a:tcPr/>
                </a:tc>
                <a:tc>
                  <a:txBody>
                    <a:bodyPr/>
                    <a:lstStyle/>
                    <a:p>
                      <a:r>
                        <a:rPr lang="en-US" sz="1000"/>
                        <a:t>744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60546705"/>
                  </a:ext>
                </a:extLst>
              </a:tr>
              <a:tr h="370840">
                <a:tc>
                  <a:txBody>
                    <a:bodyPr/>
                    <a:lstStyle/>
                    <a:p>
                      <a:r>
                        <a:rPr lang="de-DE" sz="1000" b="1"/>
                        <a:t>DAS! im NDR Fernsehen - 2017-07-03 12:06:35</a:t>
                      </a:r>
                      <a:r>
                        <a:rPr lang="de-DE" sz="1000"/>
                        <a:t>
Müll im Meer - ein Riesenproblem und ein zentrales Thema auf dem G20-Gipfel. Wir sagen: jeder kann was dagegen tun.</a:t>
                      </a:r>
                      <a:endParaRPr lang="en-US" sz="1000"/>
                    </a:p>
                  </a:txBody>
                  <a:tcPr/>
                </a:tc>
                <a:tc>
                  <a:txBody>
                    <a:bodyPr/>
                    <a:lstStyle/>
                    <a:p>
                      <a:r>
                        <a:rPr lang="en-US" sz="1000"/>
                        <a:t>4495</a:t>
                      </a:r>
                    </a:p>
                  </a:txBody>
                  <a:tcPr/>
                </a:tc>
                <a:tc>
                  <a:txBody>
                    <a:bodyPr/>
                    <a:lstStyle/>
                    <a:p>
                      <a:r>
                        <a:rPr lang="en-US" sz="1000"/>
                        <a:t>2883</a:t>
                      </a:r>
                    </a:p>
                  </a:txBody>
                  <a:tcPr/>
                </a:tc>
                <a:tc>
                  <a:txBody>
                    <a:bodyPr/>
                    <a:lstStyle/>
                    <a:p>
                      <a:r>
                        <a:rPr lang="en-US" sz="1000"/>
                        <a:t>27</a:t>
                      </a:r>
                    </a:p>
                  </a:txBody>
                  <a:tcPr/>
                </a:tc>
                <a:tc>
                  <a:txBody>
                    <a:bodyPr/>
                    <a:lstStyle/>
                    <a:p>
                      <a:r>
                        <a:rPr lang="en-US" sz="1000"/>
                        <a:t>1585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58933818"/>
                  </a:ext>
                </a:extLst>
              </a:tr>
            </a:tbl>
          </a:graphicData>
        </a:graphic>
      </p:graphicFrame>
      <p:sp>
        <p:nvSpPr>
          <p:cNvPr id="4" name="Text Placeholder 3">
            <a:extLst>
              <a:ext uri="{FF2B5EF4-FFF2-40B4-BE49-F238E27FC236}">
                <a16:creationId xmlns:a16="http://schemas.microsoft.com/office/drawing/2014/main" id="{4907D68F-8886-434D-B8AF-933FE6F4CABC}"/>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882948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E4D15-5E4B-4346-AF2C-B030A950DC69}"/>
              </a:ext>
            </a:extLst>
          </p:cNvPr>
          <p:cNvSpPr>
            <a:spLocks noGrp="1"/>
          </p:cNvSpPr>
          <p:nvPr>
            <p:ph type="title"/>
          </p:nvPr>
        </p:nvSpPr>
        <p:spPr/>
        <p:txBody>
          <a:bodyPr/>
          <a:lstStyle/>
          <a:p>
            <a:r>
              <a:rPr lang="en-US"/>
              <a:t>FB - Videos - Crossposts - Export</a:t>
            </a:r>
          </a:p>
        </p:txBody>
      </p:sp>
      <p:graphicFrame>
        <p:nvGraphicFramePr>
          <p:cNvPr id="5" name="Table Placeholder 4">
            <a:extLst>
              <a:ext uri="{FF2B5EF4-FFF2-40B4-BE49-F238E27FC236}">
                <a16:creationId xmlns:a16="http://schemas.microsoft.com/office/drawing/2014/main" id="{1A6115C4-150F-460D-AF2A-E0A8C00014D1}"/>
              </a:ext>
            </a:extLst>
          </p:cNvPr>
          <p:cNvGraphicFramePr>
            <a:graphicFrameLocks noGrp="1"/>
          </p:cNvGraphicFramePr>
          <p:nvPr>
            <p:ph type="tbl" sz="quarter" idx="13"/>
            <p:extLst>
              <p:ext uri="{D42A27DB-BD31-4B8C-83A1-F6EECF244321}">
                <p14:modId xmlns:p14="http://schemas.microsoft.com/office/powerpoint/2010/main" val="3808207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98407530"/>
                    </a:ext>
                  </a:extLst>
                </a:gridCol>
                <a:gridCol w="493776">
                  <a:extLst>
                    <a:ext uri="{9D8B030D-6E8A-4147-A177-3AD203B41FA5}">
                      <a16:colId xmlns:a16="http://schemas.microsoft.com/office/drawing/2014/main" val="1254221175"/>
                    </a:ext>
                  </a:extLst>
                </a:gridCol>
                <a:gridCol w="411480">
                  <a:extLst>
                    <a:ext uri="{9D8B030D-6E8A-4147-A177-3AD203B41FA5}">
                      <a16:colId xmlns:a16="http://schemas.microsoft.com/office/drawing/2014/main" val="3184330521"/>
                    </a:ext>
                  </a:extLst>
                </a:gridCol>
                <a:gridCol w="411480">
                  <a:extLst>
                    <a:ext uri="{9D8B030D-6E8A-4147-A177-3AD203B41FA5}">
                      <a16:colId xmlns:a16="http://schemas.microsoft.com/office/drawing/2014/main" val="1971827626"/>
                    </a:ext>
                  </a:extLst>
                </a:gridCol>
                <a:gridCol w="246888">
                  <a:extLst>
                    <a:ext uri="{9D8B030D-6E8A-4147-A177-3AD203B41FA5}">
                      <a16:colId xmlns:a16="http://schemas.microsoft.com/office/drawing/2014/main" val="2041315858"/>
                    </a:ext>
                  </a:extLst>
                </a:gridCol>
                <a:gridCol w="658368">
                  <a:extLst>
                    <a:ext uri="{9D8B030D-6E8A-4147-A177-3AD203B41FA5}">
                      <a16:colId xmlns:a16="http://schemas.microsoft.com/office/drawing/2014/main" val="1488271689"/>
                    </a:ext>
                  </a:extLst>
                </a:gridCol>
                <a:gridCol w="576072">
                  <a:extLst>
                    <a:ext uri="{9D8B030D-6E8A-4147-A177-3AD203B41FA5}">
                      <a16:colId xmlns:a16="http://schemas.microsoft.com/office/drawing/2014/main" val="141696713"/>
                    </a:ext>
                  </a:extLst>
                </a:gridCol>
                <a:gridCol w="576072">
                  <a:extLst>
                    <a:ext uri="{9D8B030D-6E8A-4147-A177-3AD203B41FA5}">
                      <a16:colId xmlns:a16="http://schemas.microsoft.com/office/drawing/2014/main" val="2506264798"/>
                    </a:ext>
                  </a:extLst>
                </a:gridCol>
                <a:gridCol w="411480">
                  <a:extLst>
                    <a:ext uri="{9D8B030D-6E8A-4147-A177-3AD203B41FA5}">
                      <a16:colId xmlns:a16="http://schemas.microsoft.com/office/drawing/2014/main" val="3934507720"/>
                    </a:ext>
                  </a:extLst>
                </a:gridCol>
                <a:gridCol w="658368">
                  <a:extLst>
                    <a:ext uri="{9D8B030D-6E8A-4147-A177-3AD203B41FA5}">
                      <a16:colId xmlns:a16="http://schemas.microsoft.com/office/drawing/2014/main" val="4210528636"/>
                    </a:ext>
                  </a:extLst>
                </a:gridCol>
                <a:gridCol w="329184">
                  <a:extLst>
                    <a:ext uri="{9D8B030D-6E8A-4147-A177-3AD203B41FA5}">
                      <a16:colId xmlns:a16="http://schemas.microsoft.com/office/drawing/2014/main" val="3551127528"/>
                    </a:ext>
                  </a:extLst>
                </a:gridCol>
                <a:gridCol w="493776">
                  <a:extLst>
                    <a:ext uri="{9D8B030D-6E8A-4147-A177-3AD203B41FA5}">
                      <a16:colId xmlns:a16="http://schemas.microsoft.com/office/drawing/2014/main" val="1214593186"/>
                    </a:ext>
                  </a:extLst>
                </a:gridCol>
                <a:gridCol w="329184">
                  <a:extLst>
                    <a:ext uri="{9D8B030D-6E8A-4147-A177-3AD203B41FA5}">
                      <a16:colId xmlns:a16="http://schemas.microsoft.com/office/drawing/2014/main" val="1413011158"/>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574471681"/>
                  </a:ext>
                </a:extLst>
              </a:tr>
              <a:tr h="370840">
                <a:tc>
                  <a:txBody>
                    <a:bodyPr/>
                    <a:lstStyle/>
                    <a:p>
                      <a:r>
                        <a:rPr lang="en-US" sz="1000"/>
                        <a:t>16.07.2017 04:30:00</a:t>
                      </a:r>
                    </a:p>
                  </a:txBody>
                  <a:tcPr/>
                </a:tc>
                <a:tc>
                  <a:txBody>
                    <a:bodyPr/>
                    <a:lstStyle/>
                    <a:p>
                      <a:r>
                        <a:rPr lang="en-US" sz="1000"/>
                        <a:t>1017426</a:t>
                      </a:r>
                    </a:p>
                  </a:txBody>
                  <a:tcPr/>
                </a:tc>
                <a:tc>
                  <a:txBody>
                    <a:bodyPr/>
                    <a:lstStyle/>
                    <a:p>
                      <a:r>
                        <a:rPr lang="en-US" sz="1000"/>
                        <a:t>0</a:t>
                      </a:r>
                    </a:p>
                  </a:txBody>
                  <a:tcPr/>
                </a:tc>
                <a:tc>
                  <a:txBody>
                    <a:bodyPr/>
                    <a:lstStyle/>
                    <a:p>
                      <a:r>
                        <a:rPr lang="en-US" sz="1000"/>
                        <a:t>1290339</a:t>
                      </a:r>
                    </a:p>
                  </a:txBody>
                  <a:tcPr/>
                </a:tc>
                <a:tc>
                  <a:txBody>
                    <a:bodyPr/>
                    <a:lstStyle/>
                    <a:p>
                      <a:r>
                        <a:rPr lang="en-US" sz="1000"/>
                        <a:t>03:51</a:t>
                      </a:r>
                    </a:p>
                  </a:txBody>
                  <a:tcPr/>
                </a:tc>
                <a:tc>
                  <a:txBody>
                    <a:bodyPr/>
                    <a:lstStyle/>
                    <a:p>
                      <a:r>
                        <a:rPr lang="en-US" sz="1000"/>
                        <a:t>27%</a:t>
                      </a:r>
                    </a:p>
                  </a:txBody>
                  <a:tcPr/>
                </a:tc>
                <a:tc>
                  <a:txBody>
                    <a:bodyPr/>
                    <a:lstStyle/>
                    <a:p>
                      <a:r>
                        <a:rPr lang="en-US" sz="1000"/>
                        <a:t>287744</a:t>
                      </a:r>
                    </a:p>
                  </a:txBody>
                  <a:tcPr/>
                </a:tc>
                <a:tc>
                  <a:txBody>
                    <a:bodyPr/>
                    <a:lstStyle/>
                    <a:p>
                      <a:r>
                        <a:rPr lang="en-US" sz="1000"/>
                        <a:t>670136</a:t>
                      </a:r>
                    </a:p>
                  </a:txBody>
                  <a:tcPr/>
                </a:tc>
                <a:tc>
                  <a:txBody>
                    <a:bodyPr/>
                    <a:lstStyle/>
                    <a:p>
                      <a:r>
                        <a:rPr lang="en-US" sz="1000"/>
                        <a:t>332459</a:t>
                      </a:r>
                    </a:p>
                  </a:txBody>
                  <a:tcPr/>
                </a:tc>
                <a:tc>
                  <a:txBody>
                    <a:bodyPr/>
                    <a:lstStyle/>
                    <a:p>
                      <a:r>
                        <a:rPr lang="en-US" sz="1000"/>
                        <a:t>3621244</a:t>
                      </a:r>
                    </a:p>
                  </a:txBody>
                  <a:tcPr/>
                </a:tc>
                <a:tc>
                  <a:txBody>
                    <a:bodyPr/>
                    <a:lstStyle/>
                    <a:p>
                      <a:r>
                        <a:rPr lang="en-US" sz="1000"/>
                        <a:t>18628</a:t>
                      </a:r>
                    </a:p>
                  </a:txBody>
                  <a:tcPr/>
                </a:tc>
                <a:tc>
                  <a:txBody>
                    <a:bodyPr/>
                    <a:lstStyle/>
                    <a:p>
                      <a:r>
                        <a:rPr lang="en-US" sz="1000"/>
                        <a:t>2010</a:t>
                      </a:r>
                    </a:p>
                  </a:txBody>
                  <a:tcPr/>
                </a:tc>
                <a:tc>
                  <a:txBody>
                    <a:bodyPr/>
                    <a:lstStyle/>
                    <a:p>
                      <a:r>
                        <a:rPr lang="en-US" sz="1000"/>
                        <a:t>2910</a:t>
                      </a:r>
                    </a:p>
                  </a:txBody>
                  <a:tcPr/>
                </a:tc>
                <a:extLst>
                  <a:ext uri="{0D108BD9-81ED-4DB2-BD59-A6C34878D82A}">
                    <a16:rowId xmlns:a16="http://schemas.microsoft.com/office/drawing/2014/main" val="1090726562"/>
                  </a:ext>
                </a:extLst>
              </a:tr>
              <a:tr h="370840">
                <a:tc>
                  <a:txBody>
                    <a:bodyPr/>
                    <a:lstStyle/>
                    <a:p>
                      <a:r>
                        <a:rPr lang="en-US" sz="1000"/>
                        <a:t>17.10.2017 19:00:02</a:t>
                      </a:r>
                    </a:p>
                  </a:txBody>
                  <a:tcPr/>
                </a:tc>
                <a:tc>
                  <a:txBody>
                    <a:bodyPr/>
                    <a:lstStyle/>
                    <a:p>
                      <a:r>
                        <a:rPr lang="en-US" sz="1000"/>
                        <a:t>999090</a:t>
                      </a:r>
                    </a:p>
                  </a:txBody>
                  <a:tcPr/>
                </a:tc>
                <a:tc>
                  <a:txBody>
                    <a:bodyPr/>
                    <a:lstStyle/>
                    <a:p>
                      <a:r>
                        <a:rPr lang="en-US" sz="1000"/>
                        <a:t>0</a:t>
                      </a:r>
                    </a:p>
                  </a:txBody>
                  <a:tcPr/>
                </a:tc>
                <a:tc>
                  <a:txBody>
                    <a:bodyPr/>
                    <a:lstStyle/>
                    <a:p>
                      <a:r>
                        <a:rPr lang="en-US" sz="1000"/>
                        <a:t>2062886</a:t>
                      </a:r>
                    </a:p>
                  </a:txBody>
                  <a:tcPr/>
                </a:tc>
                <a:tc>
                  <a:txBody>
                    <a:bodyPr/>
                    <a:lstStyle/>
                    <a:p>
                      <a:r>
                        <a:rPr lang="en-US" sz="1000"/>
                        <a:t>03:25</a:t>
                      </a:r>
                    </a:p>
                  </a:txBody>
                  <a:tcPr/>
                </a:tc>
                <a:tc>
                  <a:txBody>
                    <a:bodyPr/>
                    <a:lstStyle/>
                    <a:p>
                      <a:r>
                        <a:rPr lang="en-US" sz="1000"/>
                        <a:t>8%</a:t>
                      </a:r>
                    </a:p>
                  </a:txBody>
                  <a:tcPr/>
                </a:tc>
                <a:tc>
                  <a:txBody>
                    <a:bodyPr/>
                    <a:lstStyle/>
                    <a:p>
                      <a:r>
                        <a:rPr lang="en-US" sz="1000"/>
                        <a:t>716643</a:t>
                      </a:r>
                    </a:p>
                  </a:txBody>
                  <a:tcPr/>
                </a:tc>
                <a:tc>
                  <a:txBody>
                    <a:bodyPr/>
                    <a:lstStyle/>
                    <a:p>
                      <a:r>
                        <a:rPr lang="en-US" sz="1000"/>
                        <a:t>439548</a:t>
                      </a:r>
                    </a:p>
                  </a:txBody>
                  <a:tcPr/>
                </a:tc>
                <a:tc>
                  <a:txBody>
                    <a:bodyPr/>
                    <a:lstStyle/>
                    <a:p>
                      <a:r>
                        <a:rPr lang="en-US" sz="1000"/>
                        <a:t>906696</a:t>
                      </a:r>
                    </a:p>
                  </a:txBody>
                  <a:tcPr/>
                </a:tc>
                <a:tc>
                  <a:txBody>
                    <a:bodyPr/>
                    <a:lstStyle/>
                    <a:p>
                      <a:r>
                        <a:rPr lang="en-US" sz="1000"/>
                        <a:t>3850319</a:t>
                      </a:r>
                    </a:p>
                  </a:txBody>
                  <a:tcPr/>
                </a:tc>
                <a:tc>
                  <a:txBody>
                    <a:bodyPr/>
                    <a:lstStyle/>
                    <a:p>
                      <a:r>
                        <a:rPr lang="en-US" sz="1000"/>
                        <a:t>30143</a:t>
                      </a:r>
                    </a:p>
                  </a:txBody>
                  <a:tcPr/>
                </a:tc>
                <a:tc>
                  <a:txBody>
                    <a:bodyPr/>
                    <a:lstStyle/>
                    <a:p>
                      <a:r>
                        <a:rPr lang="en-US" sz="1000"/>
                        <a:t>29095</a:t>
                      </a:r>
                    </a:p>
                  </a:txBody>
                  <a:tcPr/>
                </a:tc>
                <a:tc>
                  <a:txBody>
                    <a:bodyPr/>
                    <a:lstStyle/>
                    <a:p>
                      <a:r>
                        <a:rPr lang="en-US" sz="1000"/>
                        <a:t>8669</a:t>
                      </a:r>
                    </a:p>
                  </a:txBody>
                  <a:tcPr/>
                </a:tc>
                <a:extLst>
                  <a:ext uri="{0D108BD9-81ED-4DB2-BD59-A6C34878D82A}">
                    <a16:rowId xmlns:a16="http://schemas.microsoft.com/office/drawing/2014/main" val="2327741169"/>
                  </a:ext>
                </a:extLst>
              </a:tr>
              <a:tr h="370840">
                <a:tc>
                  <a:txBody>
                    <a:bodyPr/>
                    <a:lstStyle/>
                    <a:p>
                      <a:r>
                        <a:rPr lang="en-US" sz="1000"/>
                        <a:t>28.11.2017 09:30:08</a:t>
                      </a:r>
                    </a:p>
                  </a:txBody>
                  <a:tcPr/>
                </a:tc>
                <a:tc>
                  <a:txBody>
                    <a:bodyPr/>
                    <a:lstStyle/>
                    <a:p>
                      <a:r>
                        <a:rPr lang="en-US" sz="1000"/>
                        <a:t>250285</a:t>
                      </a:r>
                    </a:p>
                  </a:txBody>
                  <a:tcPr/>
                </a:tc>
                <a:tc>
                  <a:txBody>
                    <a:bodyPr/>
                    <a:lstStyle/>
                    <a:p>
                      <a:r>
                        <a:rPr lang="en-US" sz="1000"/>
                        <a:t>0</a:t>
                      </a:r>
                    </a:p>
                  </a:txBody>
                  <a:tcPr/>
                </a:tc>
                <a:tc>
                  <a:txBody>
                    <a:bodyPr/>
                    <a:lstStyle/>
                    <a:p>
                      <a:r>
                        <a:rPr lang="en-US" sz="1000"/>
                        <a:t>363011</a:t>
                      </a:r>
                    </a:p>
                  </a:txBody>
                  <a:tcPr/>
                </a:tc>
                <a:tc>
                  <a:txBody>
                    <a:bodyPr/>
                    <a:lstStyle/>
                    <a:p>
                      <a:r>
                        <a:rPr lang="en-US" sz="1000"/>
                        <a:t>01:20</a:t>
                      </a:r>
                    </a:p>
                  </a:txBody>
                  <a:tcPr/>
                </a:tc>
                <a:tc>
                  <a:txBody>
                    <a:bodyPr/>
                    <a:lstStyle/>
                    <a:p>
                      <a:r>
                        <a:rPr lang="en-US" sz="1000"/>
                        <a:t>26%</a:t>
                      </a:r>
                    </a:p>
                  </a:txBody>
                  <a:tcPr/>
                </a:tc>
                <a:tc>
                  <a:txBody>
                    <a:bodyPr/>
                    <a:lstStyle/>
                    <a:p>
                      <a:r>
                        <a:rPr lang="en-US" sz="1000"/>
                        <a:t>295450</a:t>
                      </a:r>
                    </a:p>
                  </a:txBody>
                  <a:tcPr/>
                </a:tc>
                <a:tc>
                  <a:txBody>
                    <a:bodyPr/>
                    <a:lstStyle/>
                    <a:p>
                      <a:r>
                        <a:rPr lang="en-US" sz="1000"/>
                        <a:t>6571</a:t>
                      </a:r>
                    </a:p>
                  </a:txBody>
                  <a:tcPr/>
                </a:tc>
                <a:tc>
                  <a:txBody>
                    <a:bodyPr/>
                    <a:lstStyle/>
                    <a:p>
                      <a:r>
                        <a:rPr lang="en-US" sz="1000"/>
                        <a:t>60990</a:t>
                      </a:r>
                    </a:p>
                  </a:txBody>
                  <a:tcPr/>
                </a:tc>
                <a:tc>
                  <a:txBody>
                    <a:bodyPr/>
                    <a:lstStyle/>
                    <a:p>
                      <a:r>
                        <a:rPr lang="en-US" sz="1000"/>
                        <a:t>947991</a:t>
                      </a:r>
                    </a:p>
                  </a:txBody>
                  <a:tcPr/>
                </a:tc>
                <a:tc>
                  <a:txBody>
                    <a:bodyPr/>
                    <a:lstStyle/>
                    <a:p>
                      <a:r>
                        <a:rPr lang="en-US" sz="1000"/>
                        <a:t>7958</a:t>
                      </a:r>
                    </a:p>
                  </a:txBody>
                  <a:tcPr/>
                </a:tc>
                <a:tc>
                  <a:txBody>
                    <a:bodyPr/>
                    <a:lstStyle/>
                    <a:p>
                      <a:r>
                        <a:rPr lang="en-US" sz="1000"/>
                        <a:t>350</a:t>
                      </a:r>
                    </a:p>
                  </a:txBody>
                  <a:tcPr/>
                </a:tc>
                <a:tc>
                  <a:txBody>
                    <a:bodyPr/>
                    <a:lstStyle/>
                    <a:p>
                      <a:r>
                        <a:rPr lang="en-US" sz="1000"/>
                        <a:t>989</a:t>
                      </a:r>
                    </a:p>
                  </a:txBody>
                  <a:tcPr/>
                </a:tc>
                <a:extLst>
                  <a:ext uri="{0D108BD9-81ED-4DB2-BD59-A6C34878D82A}">
                    <a16:rowId xmlns:a16="http://schemas.microsoft.com/office/drawing/2014/main" val="173515518"/>
                  </a:ext>
                </a:extLst>
              </a:tr>
              <a:tr h="370840">
                <a:tc>
                  <a:txBody>
                    <a:bodyPr/>
                    <a:lstStyle/>
                    <a:p>
                      <a:r>
                        <a:rPr lang="en-US" sz="1000"/>
                        <a:t>03.08.2017 08:15:06</a:t>
                      </a:r>
                    </a:p>
                  </a:txBody>
                  <a:tcPr/>
                </a:tc>
                <a:tc>
                  <a:txBody>
                    <a:bodyPr/>
                    <a:lstStyle/>
                    <a:p>
                      <a:r>
                        <a:rPr lang="en-US" sz="1000"/>
                        <a:t>160690</a:t>
                      </a:r>
                    </a:p>
                  </a:txBody>
                  <a:tcPr/>
                </a:tc>
                <a:tc>
                  <a:txBody>
                    <a:bodyPr/>
                    <a:lstStyle/>
                    <a:p>
                      <a:r>
                        <a:rPr lang="en-US" sz="1000"/>
                        <a:t>0</a:t>
                      </a:r>
                    </a:p>
                  </a:txBody>
                  <a:tcPr/>
                </a:tc>
                <a:tc>
                  <a:txBody>
                    <a:bodyPr/>
                    <a:lstStyle/>
                    <a:p>
                      <a:r>
                        <a:rPr lang="en-US" sz="1000"/>
                        <a:t>256313</a:t>
                      </a:r>
                    </a:p>
                  </a:txBody>
                  <a:tcPr/>
                </a:tc>
                <a:tc>
                  <a:txBody>
                    <a:bodyPr/>
                    <a:lstStyle/>
                    <a:p>
                      <a:r>
                        <a:rPr lang="en-US" sz="1000"/>
                        <a:t>00:23</a:t>
                      </a:r>
                    </a:p>
                  </a:txBody>
                  <a:tcPr/>
                </a:tc>
                <a:tc>
                  <a:txBody>
                    <a:bodyPr/>
                    <a:lstStyle/>
                    <a:p>
                      <a:r>
                        <a:rPr lang="en-US" sz="1000"/>
                        <a:t>35%</a:t>
                      </a:r>
                    </a:p>
                  </a:txBody>
                  <a:tcPr/>
                </a:tc>
                <a:tc>
                  <a:txBody>
                    <a:bodyPr/>
                    <a:lstStyle/>
                    <a:p>
                      <a:r>
                        <a:rPr lang="en-US" sz="1000"/>
                        <a:t>38666</a:t>
                      </a:r>
                    </a:p>
                  </a:txBody>
                  <a:tcPr/>
                </a:tc>
                <a:tc>
                  <a:txBody>
                    <a:bodyPr/>
                    <a:lstStyle/>
                    <a:p>
                      <a:r>
                        <a:rPr lang="en-US" sz="1000"/>
                        <a:t>5556</a:t>
                      </a:r>
                    </a:p>
                  </a:txBody>
                  <a:tcPr/>
                </a:tc>
                <a:tc>
                  <a:txBody>
                    <a:bodyPr/>
                    <a:lstStyle/>
                    <a:p>
                      <a:r>
                        <a:rPr lang="en-US" sz="1000"/>
                        <a:t>212091</a:t>
                      </a:r>
                    </a:p>
                  </a:txBody>
                  <a:tcPr/>
                </a:tc>
                <a:tc>
                  <a:txBody>
                    <a:bodyPr/>
                    <a:lstStyle/>
                    <a:p>
                      <a:r>
                        <a:rPr lang="en-US" sz="1000"/>
                        <a:t>722857</a:t>
                      </a:r>
                    </a:p>
                  </a:txBody>
                  <a:tcPr/>
                </a:tc>
                <a:tc>
                  <a:txBody>
                    <a:bodyPr/>
                    <a:lstStyle/>
                    <a:p>
                      <a:r>
                        <a:rPr lang="en-US" sz="1000"/>
                        <a:t>16258</a:t>
                      </a:r>
                    </a:p>
                  </a:txBody>
                  <a:tcPr/>
                </a:tc>
                <a:tc>
                  <a:txBody>
                    <a:bodyPr/>
                    <a:lstStyle/>
                    <a:p>
                      <a:r>
                        <a:rPr lang="en-US" sz="1000"/>
                        <a:t>1133</a:t>
                      </a:r>
                    </a:p>
                  </a:txBody>
                  <a:tcPr/>
                </a:tc>
                <a:tc>
                  <a:txBody>
                    <a:bodyPr/>
                    <a:lstStyle/>
                    <a:p>
                      <a:r>
                        <a:rPr lang="en-US" sz="1000"/>
                        <a:t>3243</a:t>
                      </a:r>
                    </a:p>
                  </a:txBody>
                  <a:tcPr/>
                </a:tc>
                <a:extLst>
                  <a:ext uri="{0D108BD9-81ED-4DB2-BD59-A6C34878D82A}">
                    <a16:rowId xmlns:a16="http://schemas.microsoft.com/office/drawing/2014/main" val="1487247093"/>
                  </a:ext>
                </a:extLst>
              </a:tr>
              <a:tr h="370840">
                <a:tc>
                  <a:txBody>
                    <a:bodyPr/>
                    <a:lstStyle/>
                    <a:p>
                      <a:r>
                        <a:rPr lang="en-US" sz="1000"/>
                        <a:t>26.04.2017 19:35:00</a:t>
                      </a:r>
                    </a:p>
                  </a:txBody>
                  <a:tcPr/>
                </a:tc>
                <a:tc>
                  <a:txBody>
                    <a:bodyPr/>
                    <a:lstStyle/>
                    <a:p>
                      <a:r>
                        <a:rPr lang="en-US" sz="1000"/>
                        <a:t>160690</a:t>
                      </a:r>
                    </a:p>
                  </a:txBody>
                  <a:tcPr/>
                </a:tc>
                <a:tc>
                  <a:txBody>
                    <a:bodyPr/>
                    <a:lstStyle/>
                    <a:p>
                      <a:r>
                        <a:rPr lang="en-US" sz="1000"/>
                        <a:t>0</a:t>
                      </a:r>
                    </a:p>
                  </a:txBody>
                  <a:tcPr/>
                </a:tc>
                <a:tc>
                  <a:txBody>
                    <a:bodyPr/>
                    <a:lstStyle/>
                    <a:p>
                      <a:r>
                        <a:rPr lang="en-US" sz="1000"/>
                        <a:t>256313</a:t>
                      </a:r>
                    </a:p>
                  </a:txBody>
                  <a:tcPr/>
                </a:tc>
                <a:tc>
                  <a:txBody>
                    <a:bodyPr/>
                    <a:lstStyle/>
                    <a:p>
                      <a:r>
                        <a:rPr lang="en-US" sz="1000"/>
                        <a:t>00:23</a:t>
                      </a:r>
                    </a:p>
                  </a:txBody>
                  <a:tcPr/>
                </a:tc>
                <a:tc>
                  <a:txBody>
                    <a:bodyPr/>
                    <a:lstStyle/>
                    <a:p>
                      <a:r>
                        <a:rPr lang="en-US" sz="1000"/>
                        <a:t>35%</a:t>
                      </a:r>
                    </a:p>
                  </a:txBody>
                  <a:tcPr/>
                </a:tc>
                <a:tc>
                  <a:txBody>
                    <a:bodyPr/>
                    <a:lstStyle/>
                    <a:p>
                      <a:r>
                        <a:rPr lang="en-US" sz="1000"/>
                        <a:t>38666</a:t>
                      </a:r>
                    </a:p>
                  </a:txBody>
                  <a:tcPr/>
                </a:tc>
                <a:tc>
                  <a:txBody>
                    <a:bodyPr/>
                    <a:lstStyle/>
                    <a:p>
                      <a:r>
                        <a:rPr lang="en-US" sz="1000"/>
                        <a:t>5556</a:t>
                      </a:r>
                    </a:p>
                  </a:txBody>
                  <a:tcPr/>
                </a:tc>
                <a:tc>
                  <a:txBody>
                    <a:bodyPr/>
                    <a:lstStyle/>
                    <a:p>
                      <a:r>
                        <a:rPr lang="en-US" sz="1000"/>
                        <a:t>212091</a:t>
                      </a:r>
                    </a:p>
                  </a:txBody>
                  <a:tcPr/>
                </a:tc>
                <a:tc>
                  <a:txBody>
                    <a:bodyPr/>
                    <a:lstStyle/>
                    <a:p>
                      <a:r>
                        <a:rPr lang="en-US" sz="1000"/>
                        <a:t>722857</a:t>
                      </a:r>
                    </a:p>
                  </a:txBody>
                  <a:tcPr/>
                </a:tc>
                <a:tc>
                  <a:txBody>
                    <a:bodyPr/>
                    <a:lstStyle/>
                    <a:p>
                      <a:r>
                        <a:rPr lang="en-US" sz="1000"/>
                        <a:t>16258</a:t>
                      </a:r>
                    </a:p>
                  </a:txBody>
                  <a:tcPr/>
                </a:tc>
                <a:tc>
                  <a:txBody>
                    <a:bodyPr/>
                    <a:lstStyle/>
                    <a:p>
                      <a:r>
                        <a:rPr lang="en-US" sz="1000"/>
                        <a:t>1133</a:t>
                      </a:r>
                    </a:p>
                  </a:txBody>
                  <a:tcPr/>
                </a:tc>
                <a:tc>
                  <a:txBody>
                    <a:bodyPr/>
                    <a:lstStyle/>
                    <a:p>
                      <a:r>
                        <a:rPr lang="en-US" sz="1000"/>
                        <a:t>3243</a:t>
                      </a:r>
                    </a:p>
                  </a:txBody>
                  <a:tcPr/>
                </a:tc>
                <a:extLst>
                  <a:ext uri="{0D108BD9-81ED-4DB2-BD59-A6C34878D82A}">
                    <a16:rowId xmlns:a16="http://schemas.microsoft.com/office/drawing/2014/main" val="2814855301"/>
                  </a:ext>
                </a:extLst>
              </a:tr>
            </a:tbl>
          </a:graphicData>
        </a:graphic>
      </p:graphicFrame>
      <p:sp>
        <p:nvSpPr>
          <p:cNvPr id="4" name="Text Placeholder 3">
            <a:extLst>
              <a:ext uri="{FF2B5EF4-FFF2-40B4-BE49-F238E27FC236}">
                <a16:creationId xmlns:a16="http://schemas.microsoft.com/office/drawing/2014/main" id="{582E4745-15DB-4157-B922-212F6026CAD0}"/>
              </a:ext>
            </a:extLst>
          </p:cNvPr>
          <p:cNvSpPr>
            <a:spLocks noGrp="1"/>
          </p:cNvSpPr>
          <p:nvPr>
            <p:ph type="body" sz="quarter" idx="14"/>
          </p:nvPr>
        </p:nvSpPr>
        <p:spPr/>
        <p:txBody>
          <a:bodyPr/>
          <a:lstStyle/>
          <a:p>
            <a:r>
              <a:rPr lang="en-US"/>
              <a:t>01.01.2017 - 31.12.2017</a:t>
            </a:r>
          </a:p>
        </p:txBody>
      </p:sp>
    </p:spTree>
    <p:extLst>
      <p:ext uri="{BB962C8B-B14F-4D97-AF65-F5344CB8AC3E}">
        <p14:creationId xmlns:p14="http://schemas.microsoft.com/office/powerpoint/2010/main" val="39583657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1671</Words>
  <Application>Microsoft Office PowerPoint</Application>
  <PresentationFormat>On-screen Show (4:3)</PresentationFormat>
  <Paragraphs>729</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 - 1 of 2</vt:lpstr>
      <vt:lpstr>Eigene Posts - Kommentare - Export - 2 of 2</vt:lpstr>
      <vt:lpstr>Eigene Posts - Links - Export - 1 of 2</vt:lpstr>
      <vt:lpstr>Eigene Posts - Links - Export - 2 of 2</vt:lpstr>
      <vt:lpstr>Facebook - Videostarts - Export</vt:lpstr>
      <vt:lpstr>Eigene Posts - Videostartrate - Export</vt:lpstr>
      <vt:lpstr>Eigene Posts - Videostartrate - Flop - Export</vt:lpstr>
      <vt:lpstr>Eigene Posts - Potenzielle Reichweite - Export - 1 of 2</vt:lpstr>
      <vt:lpstr>Eigene Posts - Potenzielle Reichweite - Export - 2 of 2</vt:lpstr>
      <vt:lpstr>Eigene Posts - Aktive Nutzer - Export</vt:lpstr>
      <vt:lpstr>Eigene Posts - I-Rate Aktive Nutzer - Export - 1 of 2</vt:lpstr>
      <vt:lpstr>Eigene Posts - I-Rate Aktive Nutzer - Export - 2 of 2</vt:lpstr>
      <vt:lpstr>Eigene Posts - I-Rate Aktive Nutzer-Flop - Export</vt:lpstr>
      <vt:lpstr>Eigene Post - Summe Interaktionen</vt:lpstr>
      <vt:lpstr>FB - Videos - Crossposts - Export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2018-01-22T09:10:40Z</dcterms:created>
  <dcterms:modified xsi:type="dcterms:W3CDTF">2018-01-22T09:11:28Z</dcterms:modified>
</cp:coreProperties>
</file>