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26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30204</c:v>
                </c:pt>
                <c:pt idx="1">
                  <c:v>30234</c:v>
                </c:pt>
                <c:pt idx="2">
                  <c:v>30306</c:v>
                </c:pt>
                <c:pt idx="3">
                  <c:v>30644</c:v>
                </c:pt>
                <c:pt idx="4">
                  <c:v>30785</c:v>
                </c:pt>
                <c:pt idx="5">
                  <c:v>30835</c:v>
                </c:pt>
                <c:pt idx="6">
                  <c:v>30931</c:v>
                </c:pt>
                <c:pt idx="7">
                  <c:v>30981</c:v>
                </c:pt>
                <c:pt idx="8">
                  <c:v>31016</c:v>
                </c:pt>
                <c:pt idx="9">
                  <c:v>31046</c:v>
                </c:pt>
                <c:pt idx="10">
                  <c:v>31142</c:v>
                </c:pt>
                <c:pt idx="11">
                  <c:v>31341</c:v>
                </c:pt>
                <c:pt idx="12">
                  <c:v>31428</c:v>
                </c:pt>
                <c:pt idx="13">
                  <c:v>31496</c:v>
                </c:pt>
                <c:pt idx="14">
                  <c:v>31567</c:v>
                </c:pt>
                <c:pt idx="15">
                  <c:v>31605</c:v>
                </c:pt>
                <c:pt idx="16">
                  <c:v>31641</c:v>
                </c:pt>
                <c:pt idx="17">
                  <c:v>31688</c:v>
                </c:pt>
                <c:pt idx="18">
                  <c:v>31720</c:v>
                </c:pt>
                <c:pt idx="19">
                  <c:v>31742</c:v>
                </c:pt>
                <c:pt idx="20">
                  <c:v>31786</c:v>
                </c:pt>
                <c:pt idx="21">
                  <c:v>31829</c:v>
                </c:pt>
                <c:pt idx="22">
                  <c:v>31937</c:v>
                </c:pt>
                <c:pt idx="23">
                  <c:v>32012</c:v>
                </c:pt>
                <c:pt idx="24">
                  <c:v>32111</c:v>
                </c:pt>
                <c:pt idx="25">
                  <c:v>32196</c:v>
                </c:pt>
                <c:pt idx="26">
                  <c:v>32254</c:v>
                </c:pt>
                <c:pt idx="27">
                  <c:v>32296</c:v>
                </c:pt>
                <c:pt idx="28">
                  <c:v>32342</c:v>
                </c:pt>
                <c:pt idx="29">
                  <c:v>32418</c:v>
                </c:pt>
                <c:pt idx="30">
                  <c:v>32455</c:v>
                </c:pt>
                <c:pt idx="31">
                  <c:v>32486</c:v>
                </c:pt>
                <c:pt idx="32">
                  <c:v>32510</c:v>
                </c:pt>
                <c:pt idx="33">
                  <c:v>32646</c:v>
                </c:pt>
                <c:pt idx="34">
                  <c:v>32724</c:v>
                </c:pt>
                <c:pt idx="35">
                  <c:v>32828</c:v>
                </c:pt>
                <c:pt idx="36">
                  <c:v>32889</c:v>
                </c:pt>
                <c:pt idx="37">
                  <c:v>32916</c:v>
                </c:pt>
                <c:pt idx="38">
                  <c:v>32987</c:v>
                </c:pt>
                <c:pt idx="39">
                  <c:v>33080</c:v>
                </c:pt>
                <c:pt idx="40">
                  <c:v>33124</c:v>
                </c:pt>
                <c:pt idx="41">
                  <c:v>33205</c:v>
                </c:pt>
                <c:pt idx="42">
                  <c:v>33253</c:v>
                </c:pt>
                <c:pt idx="43">
                  <c:v>33299</c:v>
                </c:pt>
                <c:pt idx="44">
                  <c:v>33338</c:v>
                </c:pt>
                <c:pt idx="45">
                  <c:v>33395</c:v>
                </c:pt>
                <c:pt idx="46">
                  <c:v>33429</c:v>
                </c:pt>
                <c:pt idx="47">
                  <c:v>33505</c:v>
                </c:pt>
                <c:pt idx="48">
                  <c:v>33544</c:v>
                </c:pt>
                <c:pt idx="49">
                  <c:v>33582</c:v>
                </c:pt>
                <c:pt idx="50">
                  <c:v>33626</c:v>
                </c:pt>
                <c:pt idx="51">
                  <c:v>33665</c:v>
                </c:pt>
                <c:pt idx="52">
                  <c:v>33729</c:v>
                </c:pt>
                <c:pt idx="53">
                  <c:v>33798</c:v>
                </c:pt>
                <c:pt idx="54">
                  <c:v>33850</c:v>
                </c:pt>
                <c:pt idx="55">
                  <c:v>33897</c:v>
                </c:pt>
                <c:pt idx="56">
                  <c:v>33926</c:v>
                </c:pt>
                <c:pt idx="57">
                  <c:v>33957</c:v>
                </c:pt>
                <c:pt idx="58">
                  <c:v>33989</c:v>
                </c:pt>
                <c:pt idx="59">
                  <c:v>34008</c:v>
                </c:pt>
                <c:pt idx="60">
                  <c:v>34024</c:v>
                </c:pt>
                <c:pt idx="61">
                  <c:v>34058</c:v>
                </c:pt>
                <c:pt idx="62">
                  <c:v>34083</c:v>
                </c:pt>
                <c:pt idx="63">
                  <c:v>34100</c:v>
                </c:pt>
                <c:pt idx="64">
                  <c:v>34126</c:v>
                </c:pt>
                <c:pt idx="65">
                  <c:v>34158</c:v>
                </c:pt>
                <c:pt idx="66">
                  <c:v>34203</c:v>
                </c:pt>
                <c:pt idx="67">
                  <c:v>34241</c:v>
                </c:pt>
                <c:pt idx="68">
                  <c:v>34277</c:v>
                </c:pt>
                <c:pt idx="69">
                  <c:v>34309</c:v>
                </c:pt>
                <c:pt idx="70">
                  <c:v>34336</c:v>
                </c:pt>
                <c:pt idx="71">
                  <c:v>34368</c:v>
                </c:pt>
                <c:pt idx="72">
                  <c:v>34395</c:v>
                </c:pt>
                <c:pt idx="73">
                  <c:v>34431</c:v>
                </c:pt>
                <c:pt idx="74">
                  <c:v>34480</c:v>
                </c:pt>
                <c:pt idx="75">
                  <c:v>34556</c:v>
                </c:pt>
                <c:pt idx="76">
                  <c:v>34624</c:v>
                </c:pt>
                <c:pt idx="77">
                  <c:v>34665</c:v>
                </c:pt>
                <c:pt idx="78">
                  <c:v>34719</c:v>
                </c:pt>
                <c:pt idx="79">
                  <c:v>34764</c:v>
                </c:pt>
                <c:pt idx="80">
                  <c:v>34805</c:v>
                </c:pt>
                <c:pt idx="81">
                  <c:v>34849</c:v>
                </c:pt>
                <c:pt idx="82">
                  <c:v>34890</c:v>
                </c:pt>
                <c:pt idx="83">
                  <c:v>34928</c:v>
                </c:pt>
                <c:pt idx="84">
                  <c:v>34961</c:v>
                </c:pt>
                <c:pt idx="85">
                  <c:v>35104</c:v>
                </c:pt>
                <c:pt idx="86">
                  <c:v>35232</c:v>
                </c:pt>
                <c:pt idx="87">
                  <c:v>35350</c:v>
                </c:pt>
                <c:pt idx="88">
                  <c:v>35393</c:v>
                </c:pt>
                <c:pt idx="89">
                  <c:v>35414</c:v>
                </c:pt>
                <c:pt idx="90">
                  <c:v>35447</c:v>
                </c:pt>
                <c:pt idx="91">
                  <c:v>35473</c:v>
                </c:pt>
                <c:pt idx="92">
                  <c:v>35496</c:v>
                </c:pt>
                <c:pt idx="93">
                  <c:v>35526</c:v>
                </c:pt>
                <c:pt idx="94">
                  <c:v>35558</c:v>
                </c:pt>
                <c:pt idx="95">
                  <c:v>35613</c:v>
                </c:pt>
                <c:pt idx="96">
                  <c:v>35659</c:v>
                </c:pt>
                <c:pt idx="97">
                  <c:v>35687</c:v>
                </c:pt>
                <c:pt idx="98">
                  <c:v>35719</c:v>
                </c:pt>
                <c:pt idx="99">
                  <c:v>35743</c:v>
                </c:pt>
                <c:pt idx="100">
                  <c:v>35778</c:v>
                </c:pt>
                <c:pt idx="101">
                  <c:v>35843</c:v>
                </c:pt>
                <c:pt idx="102">
                  <c:v>35879</c:v>
                </c:pt>
                <c:pt idx="103">
                  <c:v>35933</c:v>
                </c:pt>
                <c:pt idx="104">
                  <c:v>35976</c:v>
                </c:pt>
                <c:pt idx="105">
                  <c:v>36009</c:v>
                </c:pt>
                <c:pt idx="106">
                  <c:v>36057</c:v>
                </c:pt>
                <c:pt idx="107">
                  <c:v>36084</c:v>
                </c:pt>
                <c:pt idx="108">
                  <c:v>36116</c:v>
                </c:pt>
                <c:pt idx="109">
                  <c:v>36153</c:v>
                </c:pt>
                <c:pt idx="110">
                  <c:v>36204</c:v>
                </c:pt>
                <c:pt idx="111">
                  <c:v>36239</c:v>
                </c:pt>
                <c:pt idx="112">
                  <c:v>36277</c:v>
                </c:pt>
                <c:pt idx="113">
                  <c:v>36316</c:v>
                </c:pt>
                <c:pt idx="114">
                  <c:v>36420</c:v>
                </c:pt>
                <c:pt idx="115">
                  <c:v>36472</c:v>
                </c:pt>
                <c:pt idx="116">
                  <c:v>36525</c:v>
                </c:pt>
                <c:pt idx="117">
                  <c:v>36591</c:v>
                </c:pt>
                <c:pt idx="118">
                  <c:v>36648</c:v>
                </c:pt>
                <c:pt idx="119">
                  <c:v>36692</c:v>
                </c:pt>
                <c:pt idx="120">
                  <c:v>36706</c:v>
                </c:pt>
                <c:pt idx="121">
                  <c:v>36732</c:v>
                </c:pt>
                <c:pt idx="122">
                  <c:v>36764</c:v>
                </c:pt>
                <c:pt idx="123">
                  <c:v>36817</c:v>
                </c:pt>
                <c:pt idx="124">
                  <c:v>36844</c:v>
                </c:pt>
                <c:pt idx="125">
                  <c:v>36867</c:v>
                </c:pt>
                <c:pt idx="126">
                  <c:v>36992</c:v>
                </c:pt>
                <c:pt idx="127">
                  <c:v>37013</c:v>
                </c:pt>
                <c:pt idx="128">
                  <c:v>37034</c:v>
                </c:pt>
                <c:pt idx="129">
                  <c:v>37081</c:v>
                </c:pt>
                <c:pt idx="130">
                  <c:v>37127</c:v>
                </c:pt>
                <c:pt idx="131">
                  <c:v>37209</c:v>
                </c:pt>
                <c:pt idx="132">
                  <c:v>37332</c:v>
                </c:pt>
                <c:pt idx="133">
                  <c:v>37366</c:v>
                </c:pt>
                <c:pt idx="134">
                  <c:v>37412</c:v>
                </c:pt>
                <c:pt idx="135">
                  <c:v>37457</c:v>
                </c:pt>
                <c:pt idx="136">
                  <c:v>37523</c:v>
                </c:pt>
                <c:pt idx="137">
                  <c:v>37546</c:v>
                </c:pt>
                <c:pt idx="138">
                  <c:v>37581</c:v>
                </c:pt>
                <c:pt idx="139">
                  <c:v>37627</c:v>
                </c:pt>
                <c:pt idx="140">
                  <c:v>37670</c:v>
                </c:pt>
                <c:pt idx="141">
                  <c:v>37702</c:v>
                </c:pt>
                <c:pt idx="142">
                  <c:v>37778</c:v>
                </c:pt>
                <c:pt idx="143">
                  <c:v>37844</c:v>
                </c:pt>
                <c:pt idx="144">
                  <c:v>37878</c:v>
                </c:pt>
                <c:pt idx="145">
                  <c:v>37900</c:v>
                </c:pt>
                <c:pt idx="146">
                  <c:v>37923</c:v>
                </c:pt>
                <c:pt idx="147">
                  <c:v>37940</c:v>
                </c:pt>
                <c:pt idx="148">
                  <c:v>38002</c:v>
                </c:pt>
                <c:pt idx="149">
                  <c:v>38036</c:v>
                </c:pt>
                <c:pt idx="150">
                  <c:v>38074</c:v>
                </c:pt>
                <c:pt idx="151">
                  <c:v>38167</c:v>
                </c:pt>
                <c:pt idx="152">
                  <c:v>38227</c:v>
                </c:pt>
                <c:pt idx="153">
                  <c:v>38282</c:v>
                </c:pt>
                <c:pt idx="154">
                  <c:v>38327</c:v>
                </c:pt>
                <c:pt idx="155">
                  <c:v>38365</c:v>
                </c:pt>
                <c:pt idx="156">
                  <c:v>38408</c:v>
                </c:pt>
                <c:pt idx="157">
                  <c:v>38461</c:v>
                </c:pt>
                <c:pt idx="158">
                  <c:v>38473</c:v>
                </c:pt>
                <c:pt idx="159">
                  <c:v>38496</c:v>
                </c:pt>
                <c:pt idx="160">
                  <c:v>38514</c:v>
                </c:pt>
                <c:pt idx="161">
                  <c:v>38575</c:v>
                </c:pt>
                <c:pt idx="162">
                  <c:v>38592</c:v>
                </c:pt>
                <c:pt idx="163">
                  <c:v>38600</c:v>
                </c:pt>
                <c:pt idx="164">
                  <c:v>38623</c:v>
                </c:pt>
                <c:pt idx="165">
                  <c:v>38646</c:v>
                </c:pt>
                <c:pt idx="166">
                  <c:v>38693</c:v>
                </c:pt>
                <c:pt idx="167">
                  <c:v>38752</c:v>
                </c:pt>
                <c:pt idx="168">
                  <c:v>38783</c:v>
                </c:pt>
                <c:pt idx="169">
                  <c:v>38810</c:v>
                </c:pt>
                <c:pt idx="170">
                  <c:v>38837</c:v>
                </c:pt>
                <c:pt idx="171">
                  <c:v>38858</c:v>
                </c:pt>
                <c:pt idx="172">
                  <c:v>38881</c:v>
                </c:pt>
                <c:pt idx="173">
                  <c:v>38914</c:v>
                </c:pt>
                <c:pt idx="174">
                  <c:v>38949</c:v>
                </c:pt>
                <c:pt idx="175">
                  <c:v>38963</c:v>
                </c:pt>
                <c:pt idx="176">
                  <c:v>39021</c:v>
                </c:pt>
                <c:pt idx="177">
                  <c:v>39054</c:v>
                </c:pt>
                <c:pt idx="178">
                  <c:v>39056</c:v>
                </c:pt>
                <c:pt idx="179">
                  <c:v>39075</c:v>
                </c:pt>
                <c:pt idx="180">
                  <c:v>39091</c:v>
                </c:pt>
                <c:pt idx="181">
                  <c:v>39116</c:v>
                </c:pt>
                <c:pt idx="182">
                  <c:v>39155</c:v>
                </c:pt>
                <c:pt idx="183">
                  <c:v>39177</c:v>
                </c:pt>
                <c:pt idx="184">
                  <c:v>39213</c:v>
                </c:pt>
                <c:pt idx="185">
                  <c:v>39243</c:v>
                </c:pt>
                <c:pt idx="186">
                  <c:v>39258</c:v>
                </c:pt>
                <c:pt idx="187">
                  <c:v>39289</c:v>
                </c:pt>
                <c:pt idx="188">
                  <c:v>39333</c:v>
                </c:pt>
                <c:pt idx="189">
                  <c:v>39363</c:v>
                </c:pt>
                <c:pt idx="190">
                  <c:v>39404</c:v>
                </c:pt>
                <c:pt idx="191">
                  <c:v>39420</c:v>
                </c:pt>
                <c:pt idx="192">
                  <c:v>39431</c:v>
                </c:pt>
                <c:pt idx="193">
                  <c:v>39459</c:v>
                </c:pt>
                <c:pt idx="194">
                  <c:v>39490</c:v>
                </c:pt>
                <c:pt idx="195">
                  <c:v>39513</c:v>
                </c:pt>
                <c:pt idx="196">
                  <c:v>39537</c:v>
                </c:pt>
                <c:pt idx="197">
                  <c:v>39545</c:v>
                </c:pt>
                <c:pt idx="198">
                  <c:v>39554</c:v>
                </c:pt>
                <c:pt idx="199">
                  <c:v>39562</c:v>
                </c:pt>
                <c:pt idx="200">
                  <c:v>39592</c:v>
                </c:pt>
                <c:pt idx="201">
                  <c:v>39630</c:v>
                </c:pt>
                <c:pt idx="202">
                  <c:v>39663</c:v>
                </c:pt>
                <c:pt idx="203">
                  <c:v>39725</c:v>
                </c:pt>
                <c:pt idx="204">
                  <c:v>39751</c:v>
                </c:pt>
                <c:pt idx="205">
                  <c:v>39763</c:v>
                </c:pt>
                <c:pt idx="206">
                  <c:v>39770</c:v>
                </c:pt>
                <c:pt idx="207">
                  <c:v>39775</c:v>
                </c:pt>
                <c:pt idx="208">
                  <c:v>39838</c:v>
                </c:pt>
                <c:pt idx="209">
                  <c:v>39871</c:v>
                </c:pt>
                <c:pt idx="210">
                  <c:v>39909</c:v>
                </c:pt>
                <c:pt idx="211">
                  <c:v>39934</c:v>
                </c:pt>
                <c:pt idx="212">
                  <c:v>39951</c:v>
                </c:pt>
                <c:pt idx="213">
                  <c:v>40000</c:v>
                </c:pt>
                <c:pt idx="214">
                  <c:v>40013</c:v>
                </c:pt>
                <c:pt idx="215">
                  <c:v>40025</c:v>
                </c:pt>
                <c:pt idx="216">
                  <c:v>40047</c:v>
                </c:pt>
                <c:pt idx="217">
                  <c:v>40095</c:v>
                </c:pt>
                <c:pt idx="218">
                  <c:v>40118</c:v>
                </c:pt>
                <c:pt idx="219">
                  <c:v>40137</c:v>
                </c:pt>
                <c:pt idx="220">
                  <c:v>40149</c:v>
                </c:pt>
                <c:pt idx="221">
                  <c:v>40175</c:v>
                </c:pt>
                <c:pt idx="222">
                  <c:v>40207</c:v>
                </c:pt>
                <c:pt idx="223">
                  <c:v>40229</c:v>
                </c:pt>
                <c:pt idx="224">
                  <c:v>40253</c:v>
                </c:pt>
                <c:pt idx="225">
                  <c:v>40264</c:v>
                </c:pt>
                <c:pt idx="226">
                  <c:v>40267</c:v>
                </c:pt>
                <c:pt idx="227">
                  <c:v>40281</c:v>
                </c:pt>
                <c:pt idx="228">
                  <c:v>40292</c:v>
                </c:pt>
                <c:pt idx="229">
                  <c:v>40301</c:v>
                </c:pt>
                <c:pt idx="230">
                  <c:v>40357</c:v>
                </c:pt>
                <c:pt idx="231">
                  <c:v>40385</c:v>
                </c:pt>
                <c:pt idx="232">
                  <c:v>40397</c:v>
                </c:pt>
                <c:pt idx="233">
                  <c:v>40404</c:v>
                </c:pt>
                <c:pt idx="234">
                  <c:v>40404</c:v>
                </c:pt>
                <c:pt idx="235">
                  <c:v>40406</c:v>
                </c:pt>
                <c:pt idx="236">
                  <c:v>40418</c:v>
                </c:pt>
                <c:pt idx="237">
                  <c:v>40439</c:v>
                </c:pt>
                <c:pt idx="238">
                  <c:v>40442</c:v>
                </c:pt>
                <c:pt idx="239">
                  <c:v>40457</c:v>
                </c:pt>
                <c:pt idx="240">
                  <c:v>40487</c:v>
                </c:pt>
                <c:pt idx="241">
                  <c:v>40505</c:v>
                </c:pt>
                <c:pt idx="242">
                  <c:v>41517</c:v>
                </c:pt>
                <c:pt idx="243">
                  <c:v>41613</c:v>
                </c:pt>
                <c:pt idx="244">
                  <c:v>41639</c:v>
                </c:pt>
                <c:pt idx="245">
                  <c:v>41661</c:v>
                </c:pt>
                <c:pt idx="246">
                  <c:v>41679</c:v>
                </c:pt>
                <c:pt idx="247">
                  <c:v>41691</c:v>
                </c:pt>
                <c:pt idx="248">
                  <c:v>41700</c:v>
                </c:pt>
                <c:pt idx="249">
                  <c:v>41718</c:v>
                </c:pt>
                <c:pt idx="250">
                  <c:v>41724</c:v>
                </c:pt>
                <c:pt idx="251">
                  <c:v>41728</c:v>
                </c:pt>
                <c:pt idx="252">
                  <c:v>41744</c:v>
                </c:pt>
                <c:pt idx="253">
                  <c:v>41746</c:v>
                </c:pt>
                <c:pt idx="254">
                  <c:v>41774</c:v>
                </c:pt>
                <c:pt idx="255">
                  <c:v>41829</c:v>
                </c:pt>
                <c:pt idx="256">
                  <c:v>41832</c:v>
                </c:pt>
                <c:pt idx="257">
                  <c:v>41841</c:v>
                </c:pt>
                <c:pt idx="258">
                  <c:v>41841</c:v>
                </c:pt>
                <c:pt idx="259">
                  <c:v>41857</c:v>
                </c:pt>
                <c:pt idx="260">
                  <c:v>41858</c:v>
                </c:pt>
                <c:pt idx="261">
                  <c:v>41870</c:v>
                </c:pt>
                <c:pt idx="262">
                  <c:v>41888</c:v>
                </c:pt>
                <c:pt idx="263">
                  <c:v>41910</c:v>
                </c:pt>
                <c:pt idx="264">
                  <c:v>41926</c:v>
                </c:pt>
                <c:pt idx="265">
                  <c:v>41927</c:v>
                </c:pt>
                <c:pt idx="266">
                  <c:v>41943</c:v>
                </c:pt>
                <c:pt idx="267">
                  <c:v>41949</c:v>
                </c:pt>
                <c:pt idx="268">
                  <c:v>41970</c:v>
                </c:pt>
                <c:pt idx="269">
                  <c:v>41979</c:v>
                </c:pt>
                <c:pt idx="270">
                  <c:v>41990</c:v>
                </c:pt>
                <c:pt idx="271">
                  <c:v>42009</c:v>
                </c:pt>
                <c:pt idx="272">
                  <c:v>42030</c:v>
                </c:pt>
                <c:pt idx="273">
                  <c:v>42052</c:v>
                </c:pt>
                <c:pt idx="274">
                  <c:v>42077</c:v>
                </c:pt>
                <c:pt idx="275">
                  <c:v>42091</c:v>
                </c:pt>
                <c:pt idx="276">
                  <c:v>42118</c:v>
                </c:pt>
                <c:pt idx="277">
                  <c:v>42166</c:v>
                </c:pt>
                <c:pt idx="278">
                  <c:v>42193</c:v>
                </c:pt>
                <c:pt idx="279">
                  <c:v>42238</c:v>
                </c:pt>
                <c:pt idx="280">
                  <c:v>42258</c:v>
                </c:pt>
                <c:pt idx="281">
                  <c:v>42277</c:v>
                </c:pt>
                <c:pt idx="282">
                  <c:v>42295</c:v>
                </c:pt>
                <c:pt idx="283">
                  <c:v>42319</c:v>
                </c:pt>
                <c:pt idx="284">
                  <c:v>42347</c:v>
                </c:pt>
                <c:pt idx="285">
                  <c:v>42362</c:v>
                </c:pt>
                <c:pt idx="286">
                  <c:v>42397</c:v>
                </c:pt>
                <c:pt idx="287">
                  <c:v>42427</c:v>
                </c:pt>
                <c:pt idx="288">
                  <c:v>42452</c:v>
                </c:pt>
                <c:pt idx="289">
                  <c:v>42472</c:v>
                </c:pt>
                <c:pt idx="290">
                  <c:v>42504</c:v>
                </c:pt>
                <c:pt idx="291">
                  <c:v>42542</c:v>
                </c:pt>
                <c:pt idx="292">
                  <c:v>42631</c:v>
                </c:pt>
                <c:pt idx="293">
                  <c:v>42667</c:v>
                </c:pt>
                <c:pt idx="294">
                  <c:v>42702</c:v>
                </c:pt>
                <c:pt idx="295">
                  <c:v>42734</c:v>
                </c:pt>
                <c:pt idx="296">
                  <c:v>42767</c:v>
                </c:pt>
                <c:pt idx="297">
                  <c:v>42809</c:v>
                </c:pt>
                <c:pt idx="298">
                  <c:v>42848</c:v>
                </c:pt>
                <c:pt idx="299">
                  <c:v>42881</c:v>
                </c:pt>
                <c:pt idx="300">
                  <c:v>42913</c:v>
                </c:pt>
                <c:pt idx="301">
                  <c:v>42976</c:v>
                </c:pt>
                <c:pt idx="302">
                  <c:v>42982</c:v>
                </c:pt>
                <c:pt idx="303">
                  <c:v>42998</c:v>
                </c:pt>
                <c:pt idx="304">
                  <c:v>43015</c:v>
                </c:pt>
                <c:pt idx="305">
                  <c:v>43028</c:v>
                </c:pt>
                <c:pt idx="306">
                  <c:v>43056</c:v>
                </c:pt>
                <c:pt idx="307">
                  <c:v>43078</c:v>
                </c:pt>
                <c:pt idx="308">
                  <c:v>43098</c:v>
                </c:pt>
                <c:pt idx="309">
                  <c:v>43105</c:v>
                </c:pt>
                <c:pt idx="310">
                  <c:v>43148</c:v>
                </c:pt>
                <c:pt idx="311">
                  <c:v>43175</c:v>
                </c:pt>
                <c:pt idx="312">
                  <c:v>43188</c:v>
                </c:pt>
                <c:pt idx="313">
                  <c:v>43218</c:v>
                </c:pt>
                <c:pt idx="314">
                  <c:v>43237</c:v>
                </c:pt>
                <c:pt idx="315">
                  <c:v>43301</c:v>
                </c:pt>
                <c:pt idx="316">
                  <c:v>43321</c:v>
                </c:pt>
                <c:pt idx="317">
                  <c:v>43338</c:v>
                </c:pt>
                <c:pt idx="318">
                  <c:v>43361</c:v>
                </c:pt>
                <c:pt idx="319">
                  <c:v>43381</c:v>
                </c:pt>
                <c:pt idx="320">
                  <c:v>43441</c:v>
                </c:pt>
                <c:pt idx="321">
                  <c:v>43460</c:v>
                </c:pt>
                <c:pt idx="322">
                  <c:v>43480</c:v>
                </c:pt>
                <c:pt idx="323">
                  <c:v>43503</c:v>
                </c:pt>
                <c:pt idx="324">
                  <c:v>43526</c:v>
                </c:pt>
                <c:pt idx="325">
                  <c:v>43547</c:v>
                </c:pt>
                <c:pt idx="326">
                  <c:v>43567</c:v>
                </c:pt>
                <c:pt idx="327">
                  <c:v>43584</c:v>
                </c:pt>
                <c:pt idx="328">
                  <c:v>43601</c:v>
                </c:pt>
                <c:pt idx="329">
                  <c:v>43622</c:v>
                </c:pt>
                <c:pt idx="330">
                  <c:v>43635</c:v>
                </c:pt>
                <c:pt idx="331">
                  <c:v>43661</c:v>
                </c:pt>
                <c:pt idx="332">
                  <c:v>43683</c:v>
                </c:pt>
                <c:pt idx="333">
                  <c:v>43703</c:v>
                </c:pt>
                <c:pt idx="334">
                  <c:v>43720</c:v>
                </c:pt>
                <c:pt idx="335">
                  <c:v>43744</c:v>
                </c:pt>
                <c:pt idx="336">
                  <c:v>43761</c:v>
                </c:pt>
                <c:pt idx="337">
                  <c:v>43777</c:v>
                </c:pt>
                <c:pt idx="338">
                  <c:v>43787</c:v>
                </c:pt>
                <c:pt idx="339">
                  <c:v>43807</c:v>
                </c:pt>
                <c:pt idx="340">
                  <c:v>43825</c:v>
                </c:pt>
                <c:pt idx="341">
                  <c:v>43827</c:v>
                </c:pt>
                <c:pt idx="342">
                  <c:v>43841</c:v>
                </c:pt>
                <c:pt idx="343">
                  <c:v>43845</c:v>
                </c:pt>
                <c:pt idx="344">
                  <c:v>43859</c:v>
                </c:pt>
                <c:pt idx="345">
                  <c:v>43870</c:v>
                </c:pt>
                <c:pt idx="346">
                  <c:v>43879</c:v>
                </c:pt>
                <c:pt idx="347">
                  <c:v>43882</c:v>
                </c:pt>
                <c:pt idx="348">
                  <c:v>43895</c:v>
                </c:pt>
                <c:pt idx="349">
                  <c:v>43904</c:v>
                </c:pt>
                <c:pt idx="350">
                  <c:v>43909</c:v>
                </c:pt>
                <c:pt idx="351">
                  <c:v>43918</c:v>
                </c:pt>
                <c:pt idx="352">
                  <c:v>43930</c:v>
                </c:pt>
                <c:pt idx="353">
                  <c:v>43939</c:v>
                </c:pt>
                <c:pt idx="354">
                  <c:v>43949</c:v>
                </c:pt>
                <c:pt idx="355">
                  <c:v>43950</c:v>
                </c:pt>
                <c:pt idx="356">
                  <c:v>43968</c:v>
                </c:pt>
                <c:pt idx="357">
                  <c:v>43974</c:v>
                </c:pt>
                <c:pt idx="358">
                  <c:v>43970</c:v>
                </c:pt>
                <c:pt idx="359">
                  <c:v>43977</c:v>
                </c:pt>
                <c:pt idx="360">
                  <c:v>43982</c:v>
                </c:pt>
                <c:pt idx="361">
                  <c:v>43992</c:v>
                </c:pt>
                <c:pt idx="362">
                  <c:v>44007</c:v>
                </c:pt>
                <c:pt idx="363">
                  <c:v>44028</c:v>
                </c:pt>
                <c:pt idx="364">
                  <c:v>44035</c:v>
                </c:pt>
              </c:numCache>
            </c:numRef>
          </c:val>
          <c:smooth val="0"/>
          <c:extLst>
            <c:ext xmlns:c16="http://schemas.microsoft.com/office/drawing/2014/chart" uri="{C3380CC4-5D6E-409C-BE32-E72D297353CC}">
              <c16:uniqueId val="{00000000-D31B-492C-B5BB-C1945E47A36F}"/>
            </c:ext>
          </c:extLst>
        </c:ser>
        <c:dLbls>
          <c:showLegendKey val="0"/>
          <c:showVal val="0"/>
          <c:showCatName val="0"/>
          <c:showSerName val="0"/>
          <c:showPercent val="0"/>
          <c:showBubbleSize val="0"/>
        </c:dLbls>
        <c:smooth val="0"/>
        <c:axId val="211696768"/>
        <c:axId val="211692504"/>
      </c:lineChart>
      <c:catAx>
        <c:axId val="21169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92504"/>
        <c:crosses val="autoZero"/>
        <c:auto val="1"/>
        <c:lblAlgn val="ctr"/>
        <c:lblOffset val="100"/>
        <c:noMultiLvlLbl val="0"/>
      </c:catAx>
      <c:valAx>
        <c:axId val="21169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9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125311</c:v>
                </c:pt>
                <c:pt idx="1">
                  <c:v>144924</c:v>
                </c:pt>
                <c:pt idx="2">
                  <c:v>73619</c:v>
                </c:pt>
                <c:pt idx="3">
                  <c:v>320117</c:v>
                </c:pt>
                <c:pt idx="4">
                  <c:v>226296</c:v>
                </c:pt>
                <c:pt idx="5">
                  <c:v>94750</c:v>
                </c:pt>
                <c:pt idx="6">
                  <c:v>82841</c:v>
                </c:pt>
                <c:pt idx="7">
                  <c:v>50815</c:v>
                </c:pt>
                <c:pt idx="8">
                  <c:v>67729</c:v>
                </c:pt>
                <c:pt idx="9">
                  <c:v>50418</c:v>
                </c:pt>
                <c:pt idx="10">
                  <c:v>126669</c:v>
                </c:pt>
                <c:pt idx="11">
                  <c:v>223645</c:v>
                </c:pt>
                <c:pt idx="12">
                  <c:v>119943</c:v>
                </c:pt>
                <c:pt idx="13">
                  <c:v>75389</c:v>
                </c:pt>
                <c:pt idx="14">
                  <c:v>133387</c:v>
                </c:pt>
                <c:pt idx="15">
                  <c:v>107447</c:v>
                </c:pt>
                <c:pt idx="16">
                  <c:v>95398</c:v>
                </c:pt>
                <c:pt idx="17">
                  <c:v>83650</c:v>
                </c:pt>
                <c:pt idx="18">
                  <c:v>83341</c:v>
                </c:pt>
                <c:pt idx="19">
                  <c:v>55842</c:v>
                </c:pt>
                <c:pt idx="20">
                  <c:v>75596</c:v>
                </c:pt>
                <c:pt idx="21">
                  <c:v>44317</c:v>
                </c:pt>
                <c:pt idx="22">
                  <c:v>131493</c:v>
                </c:pt>
                <c:pt idx="23">
                  <c:v>147706</c:v>
                </c:pt>
                <c:pt idx="24">
                  <c:v>157831</c:v>
                </c:pt>
                <c:pt idx="25">
                  <c:v>183766</c:v>
                </c:pt>
                <c:pt idx="26">
                  <c:v>122791</c:v>
                </c:pt>
                <c:pt idx="27">
                  <c:v>55975</c:v>
                </c:pt>
                <c:pt idx="28">
                  <c:v>56199</c:v>
                </c:pt>
                <c:pt idx="29">
                  <c:v>107253</c:v>
                </c:pt>
                <c:pt idx="30">
                  <c:v>82298</c:v>
                </c:pt>
                <c:pt idx="31">
                  <c:v>64279</c:v>
                </c:pt>
                <c:pt idx="32">
                  <c:v>43360</c:v>
                </c:pt>
                <c:pt idx="33">
                  <c:v>213864</c:v>
                </c:pt>
                <c:pt idx="34">
                  <c:v>153299</c:v>
                </c:pt>
                <c:pt idx="35">
                  <c:v>142009</c:v>
                </c:pt>
                <c:pt idx="36">
                  <c:v>85568</c:v>
                </c:pt>
                <c:pt idx="37">
                  <c:v>89329</c:v>
                </c:pt>
                <c:pt idx="38">
                  <c:v>112247</c:v>
                </c:pt>
                <c:pt idx="39">
                  <c:v>189337</c:v>
                </c:pt>
                <c:pt idx="40">
                  <c:v>103649</c:v>
                </c:pt>
                <c:pt idx="41">
                  <c:v>151634</c:v>
                </c:pt>
                <c:pt idx="42">
                  <c:v>149052</c:v>
                </c:pt>
                <c:pt idx="43">
                  <c:v>95223</c:v>
                </c:pt>
                <c:pt idx="44">
                  <c:v>90114</c:v>
                </c:pt>
                <c:pt idx="45">
                  <c:v>55307</c:v>
                </c:pt>
                <c:pt idx="46">
                  <c:v>87508</c:v>
                </c:pt>
                <c:pt idx="47">
                  <c:v>133359</c:v>
                </c:pt>
                <c:pt idx="48">
                  <c:v>82576</c:v>
                </c:pt>
                <c:pt idx="49">
                  <c:v>72368</c:v>
                </c:pt>
                <c:pt idx="50">
                  <c:v>79596</c:v>
                </c:pt>
                <c:pt idx="51">
                  <c:v>67814</c:v>
                </c:pt>
                <c:pt idx="52">
                  <c:v>101810</c:v>
                </c:pt>
                <c:pt idx="53">
                  <c:v>129584</c:v>
                </c:pt>
                <c:pt idx="54">
                  <c:v>104738</c:v>
                </c:pt>
                <c:pt idx="55">
                  <c:v>50397</c:v>
                </c:pt>
                <c:pt idx="56">
                  <c:v>95440</c:v>
                </c:pt>
                <c:pt idx="57">
                  <c:v>66880</c:v>
                </c:pt>
                <c:pt idx="58">
                  <c:v>57662</c:v>
                </c:pt>
                <c:pt idx="59">
                  <c:v>101349</c:v>
                </c:pt>
                <c:pt idx="60">
                  <c:v>70088</c:v>
                </c:pt>
                <c:pt idx="61">
                  <c:v>44774</c:v>
                </c:pt>
                <c:pt idx="62">
                  <c:v>29220</c:v>
                </c:pt>
                <c:pt idx="63">
                  <c:v>25446</c:v>
                </c:pt>
                <c:pt idx="64">
                  <c:v>50575</c:v>
                </c:pt>
                <c:pt idx="65">
                  <c:v>58013</c:v>
                </c:pt>
                <c:pt idx="66">
                  <c:v>53302</c:v>
                </c:pt>
                <c:pt idx="67">
                  <c:v>130801</c:v>
                </c:pt>
                <c:pt idx="68">
                  <c:v>64070</c:v>
                </c:pt>
                <c:pt idx="69">
                  <c:v>37075</c:v>
                </c:pt>
                <c:pt idx="70">
                  <c:v>24528</c:v>
                </c:pt>
                <c:pt idx="71">
                  <c:v>38657</c:v>
                </c:pt>
                <c:pt idx="72">
                  <c:v>68457</c:v>
                </c:pt>
                <c:pt idx="73">
                  <c:v>49811</c:v>
                </c:pt>
                <c:pt idx="74">
                  <c:v>73718</c:v>
                </c:pt>
                <c:pt idx="75">
                  <c:v>82174</c:v>
                </c:pt>
                <c:pt idx="76">
                  <c:v>101253</c:v>
                </c:pt>
                <c:pt idx="77">
                  <c:v>66673</c:v>
                </c:pt>
                <c:pt idx="78">
                  <c:v>47614</c:v>
                </c:pt>
                <c:pt idx="79">
                  <c:v>61927</c:v>
                </c:pt>
                <c:pt idx="80">
                  <c:v>55033</c:v>
                </c:pt>
                <c:pt idx="81">
                  <c:v>74796</c:v>
                </c:pt>
                <c:pt idx="82">
                  <c:v>36478</c:v>
                </c:pt>
                <c:pt idx="83">
                  <c:v>29847</c:v>
                </c:pt>
                <c:pt idx="84">
                  <c:v>52083</c:v>
                </c:pt>
                <c:pt idx="85">
                  <c:v>147473</c:v>
                </c:pt>
                <c:pt idx="86">
                  <c:v>227469</c:v>
                </c:pt>
                <c:pt idx="87">
                  <c:v>230265</c:v>
                </c:pt>
                <c:pt idx="88">
                  <c:v>67871</c:v>
                </c:pt>
                <c:pt idx="89">
                  <c:v>45592</c:v>
                </c:pt>
                <c:pt idx="90">
                  <c:v>53385</c:v>
                </c:pt>
                <c:pt idx="91">
                  <c:v>37311</c:v>
                </c:pt>
                <c:pt idx="92">
                  <c:v>38208</c:v>
                </c:pt>
                <c:pt idx="93">
                  <c:v>60557</c:v>
                </c:pt>
                <c:pt idx="94">
                  <c:v>24341</c:v>
                </c:pt>
                <c:pt idx="95">
                  <c:v>209084</c:v>
                </c:pt>
                <c:pt idx="96">
                  <c:v>82030</c:v>
                </c:pt>
                <c:pt idx="97">
                  <c:v>53339</c:v>
                </c:pt>
                <c:pt idx="98">
                  <c:v>48576</c:v>
                </c:pt>
                <c:pt idx="99">
                  <c:v>42810</c:v>
                </c:pt>
                <c:pt idx="100">
                  <c:v>70833</c:v>
                </c:pt>
                <c:pt idx="101">
                  <c:v>161849</c:v>
                </c:pt>
                <c:pt idx="102">
                  <c:v>83524</c:v>
                </c:pt>
                <c:pt idx="103">
                  <c:v>121829</c:v>
                </c:pt>
                <c:pt idx="104">
                  <c:v>70559</c:v>
                </c:pt>
                <c:pt idx="105">
                  <c:v>74352</c:v>
                </c:pt>
                <c:pt idx="106">
                  <c:v>89434</c:v>
                </c:pt>
                <c:pt idx="107">
                  <c:v>75827</c:v>
                </c:pt>
                <c:pt idx="108">
                  <c:v>80423</c:v>
                </c:pt>
                <c:pt idx="109">
                  <c:v>50999</c:v>
                </c:pt>
                <c:pt idx="110">
                  <c:v>48346</c:v>
                </c:pt>
                <c:pt idx="111">
                  <c:v>52689</c:v>
                </c:pt>
                <c:pt idx="112">
                  <c:v>74951</c:v>
                </c:pt>
                <c:pt idx="113">
                  <c:v>79539</c:v>
                </c:pt>
                <c:pt idx="114">
                  <c:v>154337</c:v>
                </c:pt>
                <c:pt idx="115">
                  <c:v>76830</c:v>
                </c:pt>
                <c:pt idx="116">
                  <c:v>70628</c:v>
                </c:pt>
                <c:pt idx="117">
                  <c:v>172507</c:v>
                </c:pt>
                <c:pt idx="118">
                  <c:v>125400</c:v>
                </c:pt>
                <c:pt idx="119">
                  <c:v>74352</c:v>
                </c:pt>
                <c:pt idx="120">
                  <c:v>84732</c:v>
                </c:pt>
                <c:pt idx="121">
                  <c:v>83808</c:v>
                </c:pt>
                <c:pt idx="122">
                  <c:v>67920</c:v>
                </c:pt>
                <c:pt idx="123">
                  <c:v>134022</c:v>
                </c:pt>
                <c:pt idx="124">
                  <c:v>100006</c:v>
                </c:pt>
                <c:pt idx="125">
                  <c:v>79379</c:v>
                </c:pt>
                <c:pt idx="126">
                  <c:v>223903</c:v>
                </c:pt>
                <c:pt idx="127">
                  <c:v>104550</c:v>
                </c:pt>
                <c:pt idx="128">
                  <c:v>49551</c:v>
                </c:pt>
                <c:pt idx="129">
                  <c:v>136048</c:v>
                </c:pt>
                <c:pt idx="130">
                  <c:v>85584</c:v>
                </c:pt>
                <c:pt idx="131">
                  <c:v>122097</c:v>
                </c:pt>
                <c:pt idx="132">
                  <c:v>203785</c:v>
                </c:pt>
                <c:pt idx="133">
                  <c:v>127778</c:v>
                </c:pt>
                <c:pt idx="134">
                  <c:v>123461</c:v>
                </c:pt>
                <c:pt idx="135">
                  <c:v>186632</c:v>
                </c:pt>
                <c:pt idx="136">
                  <c:v>155156</c:v>
                </c:pt>
                <c:pt idx="137">
                  <c:v>66088</c:v>
                </c:pt>
                <c:pt idx="138">
                  <c:v>56522</c:v>
                </c:pt>
                <c:pt idx="139">
                  <c:v>53489</c:v>
                </c:pt>
                <c:pt idx="140">
                  <c:v>126884</c:v>
                </c:pt>
                <c:pt idx="141">
                  <c:v>113366</c:v>
                </c:pt>
                <c:pt idx="142">
                  <c:v>255124</c:v>
                </c:pt>
                <c:pt idx="143">
                  <c:v>372496</c:v>
                </c:pt>
                <c:pt idx="144">
                  <c:v>173368</c:v>
                </c:pt>
                <c:pt idx="145">
                  <c:v>119849</c:v>
                </c:pt>
                <c:pt idx="146">
                  <c:v>97950</c:v>
                </c:pt>
                <c:pt idx="147">
                  <c:v>93147</c:v>
                </c:pt>
                <c:pt idx="148">
                  <c:v>162650</c:v>
                </c:pt>
                <c:pt idx="149">
                  <c:v>110928</c:v>
                </c:pt>
                <c:pt idx="150">
                  <c:v>133875</c:v>
                </c:pt>
                <c:pt idx="151">
                  <c:v>204855</c:v>
                </c:pt>
                <c:pt idx="152">
                  <c:v>168850</c:v>
                </c:pt>
                <c:pt idx="153">
                  <c:v>121273</c:v>
                </c:pt>
                <c:pt idx="154">
                  <c:v>132273</c:v>
                </c:pt>
                <c:pt idx="155">
                  <c:v>127565</c:v>
                </c:pt>
                <c:pt idx="156">
                  <c:v>133897</c:v>
                </c:pt>
                <c:pt idx="157">
                  <c:v>342969</c:v>
                </c:pt>
                <c:pt idx="158">
                  <c:v>154116</c:v>
                </c:pt>
                <c:pt idx="159">
                  <c:v>125991</c:v>
                </c:pt>
                <c:pt idx="160">
                  <c:v>73365</c:v>
                </c:pt>
                <c:pt idx="161">
                  <c:v>90022</c:v>
                </c:pt>
                <c:pt idx="162">
                  <c:v>53691</c:v>
                </c:pt>
                <c:pt idx="163">
                  <c:v>30540</c:v>
                </c:pt>
                <c:pt idx="164">
                  <c:v>91359</c:v>
                </c:pt>
                <c:pt idx="165">
                  <c:v>137707</c:v>
                </c:pt>
                <c:pt idx="166">
                  <c:v>110325</c:v>
                </c:pt>
                <c:pt idx="167">
                  <c:v>112589</c:v>
                </c:pt>
                <c:pt idx="168">
                  <c:v>87069</c:v>
                </c:pt>
                <c:pt idx="169">
                  <c:v>75191</c:v>
                </c:pt>
                <c:pt idx="170">
                  <c:v>63765</c:v>
                </c:pt>
                <c:pt idx="171">
                  <c:v>81092</c:v>
                </c:pt>
                <c:pt idx="172">
                  <c:v>147975</c:v>
                </c:pt>
                <c:pt idx="173">
                  <c:v>98713</c:v>
                </c:pt>
                <c:pt idx="174">
                  <c:v>76611</c:v>
                </c:pt>
                <c:pt idx="175">
                  <c:v>89329</c:v>
                </c:pt>
                <c:pt idx="176">
                  <c:v>129771</c:v>
                </c:pt>
                <c:pt idx="177">
                  <c:v>94894</c:v>
                </c:pt>
                <c:pt idx="178">
                  <c:v>59939</c:v>
                </c:pt>
                <c:pt idx="179">
                  <c:v>48764</c:v>
                </c:pt>
                <c:pt idx="180">
                  <c:v>76013</c:v>
                </c:pt>
                <c:pt idx="181">
                  <c:v>58097</c:v>
                </c:pt>
                <c:pt idx="182">
                  <c:v>73418</c:v>
                </c:pt>
                <c:pt idx="183">
                  <c:v>58601</c:v>
                </c:pt>
                <c:pt idx="184">
                  <c:v>94440</c:v>
                </c:pt>
                <c:pt idx="185">
                  <c:v>115176</c:v>
                </c:pt>
                <c:pt idx="186">
                  <c:v>59483</c:v>
                </c:pt>
                <c:pt idx="187">
                  <c:v>49621</c:v>
                </c:pt>
                <c:pt idx="188">
                  <c:v>69888</c:v>
                </c:pt>
                <c:pt idx="189">
                  <c:v>45065</c:v>
                </c:pt>
                <c:pt idx="190">
                  <c:v>76150</c:v>
                </c:pt>
                <c:pt idx="191">
                  <c:v>56476</c:v>
                </c:pt>
                <c:pt idx="192">
                  <c:v>50839</c:v>
                </c:pt>
                <c:pt idx="193">
                  <c:v>74807</c:v>
                </c:pt>
                <c:pt idx="194">
                  <c:v>89379</c:v>
                </c:pt>
                <c:pt idx="195">
                  <c:v>54017</c:v>
                </c:pt>
                <c:pt idx="196">
                  <c:v>64112</c:v>
                </c:pt>
                <c:pt idx="197">
                  <c:v>39007</c:v>
                </c:pt>
                <c:pt idx="198">
                  <c:v>52817</c:v>
                </c:pt>
                <c:pt idx="199">
                  <c:v>41556</c:v>
                </c:pt>
                <c:pt idx="200">
                  <c:v>50682</c:v>
                </c:pt>
                <c:pt idx="201">
                  <c:v>108261</c:v>
                </c:pt>
                <c:pt idx="202">
                  <c:v>65076</c:v>
                </c:pt>
                <c:pt idx="203">
                  <c:v>82045</c:v>
                </c:pt>
                <c:pt idx="204">
                  <c:v>70998</c:v>
                </c:pt>
                <c:pt idx="205">
                  <c:v>53488</c:v>
                </c:pt>
                <c:pt idx="206">
                  <c:v>49535</c:v>
                </c:pt>
                <c:pt idx="207">
                  <c:v>47269</c:v>
                </c:pt>
                <c:pt idx="208">
                  <c:v>91433</c:v>
                </c:pt>
                <c:pt idx="209">
                  <c:v>60003</c:v>
                </c:pt>
                <c:pt idx="210">
                  <c:v>76024</c:v>
                </c:pt>
                <c:pt idx="211">
                  <c:v>95925</c:v>
                </c:pt>
                <c:pt idx="212">
                  <c:v>66505</c:v>
                </c:pt>
                <c:pt idx="213">
                  <c:v>147154</c:v>
                </c:pt>
                <c:pt idx="214">
                  <c:v>90825</c:v>
                </c:pt>
                <c:pt idx="215">
                  <c:v>55294</c:v>
                </c:pt>
                <c:pt idx="216">
                  <c:v>88112</c:v>
                </c:pt>
                <c:pt idx="217">
                  <c:v>181047</c:v>
                </c:pt>
                <c:pt idx="218">
                  <c:v>92156</c:v>
                </c:pt>
                <c:pt idx="219">
                  <c:v>83591</c:v>
                </c:pt>
                <c:pt idx="220">
                  <c:v>66864</c:v>
                </c:pt>
                <c:pt idx="221">
                  <c:v>93595</c:v>
                </c:pt>
                <c:pt idx="222">
                  <c:v>116428</c:v>
                </c:pt>
                <c:pt idx="223">
                  <c:v>52384</c:v>
                </c:pt>
                <c:pt idx="224">
                  <c:v>53771</c:v>
                </c:pt>
                <c:pt idx="225">
                  <c:v>75815</c:v>
                </c:pt>
                <c:pt idx="226">
                  <c:v>53948</c:v>
                </c:pt>
                <c:pt idx="227">
                  <c:v>78310</c:v>
                </c:pt>
                <c:pt idx="228">
                  <c:v>51475</c:v>
                </c:pt>
                <c:pt idx="229">
                  <c:v>51283</c:v>
                </c:pt>
                <c:pt idx="230">
                  <c:v>72016</c:v>
                </c:pt>
                <c:pt idx="231">
                  <c:v>58922</c:v>
                </c:pt>
                <c:pt idx="232">
                  <c:v>64281</c:v>
                </c:pt>
                <c:pt idx="233">
                  <c:v>44920</c:v>
                </c:pt>
                <c:pt idx="234">
                  <c:v>29903</c:v>
                </c:pt>
                <c:pt idx="235">
                  <c:v>35526</c:v>
                </c:pt>
                <c:pt idx="236">
                  <c:v>31809</c:v>
                </c:pt>
                <c:pt idx="237">
                  <c:v>23229</c:v>
                </c:pt>
                <c:pt idx="238">
                  <c:v>49798</c:v>
                </c:pt>
                <c:pt idx="239">
                  <c:v>38118</c:v>
                </c:pt>
                <c:pt idx="240">
                  <c:v>117638</c:v>
                </c:pt>
                <c:pt idx="241">
                  <c:v>55662</c:v>
                </c:pt>
                <c:pt idx="242">
                  <c:v>84348</c:v>
                </c:pt>
                <c:pt idx="243">
                  <c:v>41076</c:v>
                </c:pt>
                <c:pt idx="244">
                  <c:v>35171</c:v>
                </c:pt>
                <c:pt idx="245">
                  <c:v>51889</c:v>
                </c:pt>
                <c:pt idx="246">
                  <c:v>56102</c:v>
                </c:pt>
                <c:pt idx="247">
                  <c:v>36553</c:v>
                </c:pt>
                <c:pt idx="248">
                  <c:v>29290</c:v>
                </c:pt>
                <c:pt idx="249">
                  <c:v>69828</c:v>
                </c:pt>
                <c:pt idx="250">
                  <c:v>17970</c:v>
                </c:pt>
                <c:pt idx="251">
                  <c:v>21455</c:v>
                </c:pt>
                <c:pt idx="252">
                  <c:v>19297</c:v>
                </c:pt>
                <c:pt idx="253">
                  <c:v>54116</c:v>
                </c:pt>
                <c:pt idx="254">
                  <c:v>94742</c:v>
                </c:pt>
                <c:pt idx="255">
                  <c:v>62073</c:v>
                </c:pt>
                <c:pt idx="256">
                  <c:v>28514</c:v>
                </c:pt>
                <c:pt idx="257">
                  <c:v>27188</c:v>
                </c:pt>
                <c:pt idx="258">
                  <c:v>36175</c:v>
                </c:pt>
                <c:pt idx="259">
                  <c:v>46045</c:v>
                </c:pt>
                <c:pt idx="260">
                  <c:v>56777</c:v>
                </c:pt>
                <c:pt idx="261">
                  <c:v>88590</c:v>
                </c:pt>
                <c:pt idx="262">
                  <c:v>51486</c:v>
                </c:pt>
                <c:pt idx="263">
                  <c:v>47410</c:v>
                </c:pt>
                <c:pt idx="264">
                  <c:v>43454</c:v>
                </c:pt>
                <c:pt idx="265">
                  <c:v>28176</c:v>
                </c:pt>
                <c:pt idx="266">
                  <c:v>38995</c:v>
                </c:pt>
                <c:pt idx="267">
                  <c:v>54905</c:v>
                </c:pt>
                <c:pt idx="268">
                  <c:v>45862</c:v>
                </c:pt>
                <c:pt idx="269">
                  <c:v>33948</c:v>
                </c:pt>
                <c:pt idx="270">
                  <c:v>52203</c:v>
                </c:pt>
                <c:pt idx="271">
                  <c:v>60962</c:v>
                </c:pt>
                <c:pt idx="272">
                  <c:v>127149</c:v>
                </c:pt>
                <c:pt idx="273">
                  <c:v>79666</c:v>
                </c:pt>
                <c:pt idx="274">
                  <c:v>39509</c:v>
                </c:pt>
                <c:pt idx="275">
                  <c:v>34227</c:v>
                </c:pt>
                <c:pt idx="276">
                  <c:v>66929</c:v>
                </c:pt>
                <c:pt idx="277">
                  <c:v>56215</c:v>
                </c:pt>
                <c:pt idx="278">
                  <c:v>35149</c:v>
                </c:pt>
                <c:pt idx="279">
                  <c:v>45204</c:v>
                </c:pt>
                <c:pt idx="280">
                  <c:v>54139</c:v>
                </c:pt>
                <c:pt idx="281">
                  <c:v>66591</c:v>
                </c:pt>
                <c:pt idx="282">
                  <c:v>58374</c:v>
                </c:pt>
                <c:pt idx="283">
                  <c:v>62829</c:v>
                </c:pt>
                <c:pt idx="284">
                  <c:v>64409</c:v>
                </c:pt>
                <c:pt idx="285">
                  <c:v>48409</c:v>
                </c:pt>
                <c:pt idx="286">
                  <c:v>26936</c:v>
                </c:pt>
                <c:pt idx="287">
                  <c:v>38002</c:v>
                </c:pt>
                <c:pt idx="288">
                  <c:v>46117</c:v>
                </c:pt>
                <c:pt idx="289">
                  <c:v>58359</c:v>
                </c:pt>
                <c:pt idx="290">
                  <c:v>95006</c:v>
                </c:pt>
                <c:pt idx="291">
                  <c:v>74763</c:v>
                </c:pt>
                <c:pt idx="292">
                  <c:v>230997</c:v>
                </c:pt>
                <c:pt idx="293">
                  <c:v>80806</c:v>
                </c:pt>
                <c:pt idx="294">
                  <c:v>72036</c:v>
                </c:pt>
                <c:pt idx="295">
                  <c:v>51348</c:v>
                </c:pt>
                <c:pt idx="296">
                  <c:v>75641</c:v>
                </c:pt>
                <c:pt idx="297">
                  <c:v>110962</c:v>
                </c:pt>
                <c:pt idx="298">
                  <c:v>56512</c:v>
                </c:pt>
                <c:pt idx="299">
                  <c:v>44616</c:v>
                </c:pt>
                <c:pt idx="300">
                  <c:v>36738</c:v>
                </c:pt>
                <c:pt idx="301">
                  <c:v>71024</c:v>
                </c:pt>
                <c:pt idx="302">
                  <c:v>41414</c:v>
                </c:pt>
                <c:pt idx="303">
                  <c:v>33294</c:v>
                </c:pt>
                <c:pt idx="304">
                  <c:v>23283</c:v>
                </c:pt>
                <c:pt idx="305">
                  <c:v>33947</c:v>
                </c:pt>
                <c:pt idx="306">
                  <c:v>47739</c:v>
                </c:pt>
                <c:pt idx="307">
                  <c:v>56435</c:v>
                </c:pt>
                <c:pt idx="308">
                  <c:v>59771</c:v>
                </c:pt>
                <c:pt idx="309">
                  <c:v>63069</c:v>
                </c:pt>
                <c:pt idx="310">
                  <c:v>61235</c:v>
                </c:pt>
                <c:pt idx="311">
                  <c:v>41822</c:v>
                </c:pt>
                <c:pt idx="312">
                  <c:v>86306</c:v>
                </c:pt>
                <c:pt idx="313">
                  <c:v>64401</c:v>
                </c:pt>
                <c:pt idx="314">
                  <c:v>40635</c:v>
                </c:pt>
                <c:pt idx="315">
                  <c:v>70949</c:v>
                </c:pt>
                <c:pt idx="316">
                  <c:v>81482</c:v>
                </c:pt>
                <c:pt idx="317">
                  <c:v>48816</c:v>
                </c:pt>
                <c:pt idx="318">
                  <c:v>66828</c:v>
                </c:pt>
                <c:pt idx="319">
                  <c:v>38365</c:v>
                </c:pt>
                <c:pt idx="320">
                  <c:v>94741</c:v>
                </c:pt>
                <c:pt idx="321">
                  <c:v>58739</c:v>
                </c:pt>
                <c:pt idx="322">
                  <c:v>46731</c:v>
                </c:pt>
                <c:pt idx="323">
                  <c:v>62672</c:v>
                </c:pt>
                <c:pt idx="324">
                  <c:v>55955</c:v>
                </c:pt>
                <c:pt idx="325">
                  <c:v>74193</c:v>
                </c:pt>
                <c:pt idx="326">
                  <c:v>67117</c:v>
                </c:pt>
                <c:pt idx="327">
                  <c:v>41815</c:v>
                </c:pt>
                <c:pt idx="328">
                  <c:v>42839</c:v>
                </c:pt>
                <c:pt idx="329">
                  <c:v>51020</c:v>
                </c:pt>
                <c:pt idx="330">
                  <c:v>70020</c:v>
                </c:pt>
                <c:pt idx="331">
                  <c:v>67211</c:v>
                </c:pt>
                <c:pt idx="332">
                  <c:v>57918</c:v>
                </c:pt>
                <c:pt idx="333">
                  <c:v>63918</c:v>
                </c:pt>
                <c:pt idx="334">
                  <c:v>74169</c:v>
                </c:pt>
                <c:pt idx="335">
                  <c:v>45406</c:v>
                </c:pt>
                <c:pt idx="336">
                  <c:v>30517</c:v>
                </c:pt>
                <c:pt idx="337">
                  <c:v>36414</c:v>
                </c:pt>
                <c:pt idx="338">
                  <c:v>27825</c:v>
                </c:pt>
                <c:pt idx="339">
                  <c:v>24248</c:v>
                </c:pt>
                <c:pt idx="340">
                  <c:v>35314</c:v>
                </c:pt>
                <c:pt idx="341">
                  <c:v>37500</c:v>
                </c:pt>
                <c:pt idx="342">
                  <c:v>36012</c:v>
                </c:pt>
                <c:pt idx="343">
                  <c:v>35663</c:v>
                </c:pt>
                <c:pt idx="344">
                  <c:v>37040</c:v>
                </c:pt>
                <c:pt idx="345">
                  <c:v>38472</c:v>
                </c:pt>
                <c:pt idx="346">
                  <c:v>34382</c:v>
                </c:pt>
                <c:pt idx="347">
                  <c:v>48185</c:v>
                </c:pt>
                <c:pt idx="348">
                  <c:v>29453</c:v>
                </c:pt>
                <c:pt idx="349">
                  <c:v>31509</c:v>
                </c:pt>
                <c:pt idx="350">
                  <c:v>27192</c:v>
                </c:pt>
                <c:pt idx="351">
                  <c:v>15586</c:v>
                </c:pt>
                <c:pt idx="352">
                  <c:v>44023</c:v>
                </c:pt>
                <c:pt idx="353">
                  <c:v>28192</c:v>
                </c:pt>
                <c:pt idx="354">
                  <c:v>21589</c:v>
                </c:pt>
                <c:pt idx="355">
                  <c:v>17554</c:v>
                </c:pt>
                <c:pt idx="356">
                  <c:v>36666</c:v>
                </c:pt>
                <c:pt idx="357">
                  <c:v>24919</c:v>
                </c:pt>
                <c:pt idx="358">
                  <c:v>13026</c:v>
                </c:pt>
                <c:pt idx="359">
                  <c:v>15685</c:v>
                </c:pt>
                <c:pt idx="360">
                  <c:v>44610</c:v>
                </c:pt>
                <c:pt idx="361">
                  <c:v>33991</c:v>
                </c:pt>
                <c:pt idx="362">
                  <c:v>55193</c:v>
                </c:pt>
                <c:pt idx="363">
                  <c:v>44023</c:v>
                </c:pt>
                <c:pt idx="364">
                  <c:v>29968</c:v>
                </c:pt>
              </c:numCache>
            </c:numRef>
          </c:val>
          <c:smooth val="0"/>
          <c:extLst>
            <c:ext xmlns:c16="http://schemas.microsoft.com/office/drawing/2014/chart" uri="{C3380CC4-5D6E-409C-BE32-E72D297353CC}">
              <c16:uniqueId val="{00000000-D76F-4C58-B6FD-D303495CB5C2}"/>
            </c:ext>
          </c:extLst>
        </c:ser>
        <c:dLbls>
          <c:showLegendKey val="0"/>
          <c:showVal val="0"/>
          <c:showCatName val="0"/>
          <c:showSerName val="0"/>
          <c:showPercent val="0"/>
          <c:showBubbleSize val="0"/>
        </c:dLbls>
        <c:smooth val="0"/>
        <c:axId val="211687648"/>
        <c:axId val="211687976"/>
      </c:lineChart>
      <c:catAx>
        <c:axId val="21168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87976"/>
        <c:crosses val="autoZero"/>
        <c:auto val="1"/>
        <c:lblAlgn val="ctr"/>
        <c:lblOffset val="100"/>
        <c:noMultiLvlLbl val="0"/>
      </c:catAx>
      <c:valAx>
        <c:axId val="21168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8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8429</c:v>
                </c:pt>
                <c:pt idx="1">
                  <c:v>7950</c:v>
                </c:pt>
                <c:pt idx="2">
                  <c:v>4157</c:v>
                </c:pt>
                <c:pt idx="3">
                  <c:v>35199</c:v>
                </c:pt>
                <c:pt idx="4">
                  <c:v>16364</c:v>
                </c:pt>
                <c:pt idx="5">
                  <c:v>4674</c:v>
                </c:pt>
                <c:pt idx="6">
                  <c:v>6993</c:v>
                </c:pt>
                <c:pt idx="7">
                  <c:v>4382</c:v>
                </c:pt>
                <c:pt idx="8">
                  <c:v>4267</c:v>
                </c:pt>
                <c:pt idx="9">
                  <c:v>4724</c:v>
                </c:pt>
                <c:pt idx="10">
                  <c:v>8481</c:v>
                </c:pt>
                <c:pt idx="11">
                  <c:v>18236</c:v>
                </c:pt>
                <c:pt idx="12">
                  <c:v>8047</c:v>
                </c:pt>
                <c:pt idx="13">
                  <c:v>3720</c:v>
                </c:pt>
                <c:pt idx="14">
                  <c:v>8641</c:v>
                </c:pt>
                <c:pt idx="15">
                  <c:v>6967</c:v>
                </c:pt>
                <c:pt idx="16">
                  <c:v>5335</c:v>
                </c:pt>
                <c:pt idx="17">
                  <c:v>4869</c:v>
                </c:pt>
                <c:pt idx="18">
                  <c:v>4053</c:v>
                </c:pt>
                <c:pt idx="19">
                  <c:v>3103</c:v>
                </c:pt>
                <c:pt idx="20">
                  <c:v>4408</c:v>
                </c:pt>
                <c:pt idx="21">
                  <c:v>2325</c:v>
                </c:pt>
                <c:pt idx="22">
                  <c:v>11787</c:v>
                </c:pt>
                <c:pt idx="23">
                  <c:v>11521</c:v>
                </c:pt>
                <c:pt idx="24">
                  <c:v>12176</c:v>
                </c:pt>
                <c:pt idx="25">
                  <c:v>14410</c:v>
                </c:pt>
                <c:pt idx="26">
                  <c:v>7886</c:v>
                </c:pt>
                <c:pt idx="27">
                  <c:v>3299</c:v>
                </c:pt>
                <c:pt idx="28">
                  <c:v>2871</c:v>
                </c:pt>
                <c:pt idx="29">
                  <c:v>7575</c:v>
                </c:pt>
                <c:pt idx="30">
                  <c:v>4307</c:v>
                </c:pt>
                <c:pt idx="31">
                  <c:v>2681</c:v>
                </c:pt>
                <c:pt idx="32">
                  <c:v>2693</c:v>
                </c:pt>
                <c:pt idx="33">
                  <c:v>19334</c:v>
                </c:pt>
                <c:pt idx="34">
                  <c:v>11707</c:v>
                </c:pt>
                <c:pt idx="35">
                  <c:v>11244</c:v>
                </c:pt>
                <c:pt idx="36">
                  <c:v>6944</c:v>
                </c:pt>
                <c:pt idx="37">
                  <c:v>6635</c:v>
                </c:pt>
                <c:pt idx="38">
                  <c:v>8195</c:v>
                </c:pt>
                <c:pt idx="39">
                  <c:v>17615</c:v>
                </c:pt>
                <c:pt idx="40">
                  <c:v>7184</c:v>
                </c:pt>
                <c:pt idx="41">
                  <c:v>11701</c:v>
                </c:pt>
                <c:pt idx="42">
                  <c:v>9859</c:v>
                </c:pt>
                <c:pt idx="43">
                  <c:v>7785</c:v>
                </c:pt>
                <c:pt idx="44">
                  <c:v>7072</c:v>
                </c:pt>
                <c:pt idx="45">
                  <c:v>4243</c:v>
                </c:pt>
                <c:pt idx="46">
                  <c:v>5701</c:v>
                </c:pt>
                <c:pt idx="47">
                  <c:v>11838</c:v>
                </c:pt>
                <c:pt idx="48">
                  <c:v>5797</c:v>
                </c:pt>
                <c:pt idx="49">
                  <c:v>8458</c:v>
                </c:pt>
                <c:pt idx="50">
                  <c:v>7323</c:v>
                </c:pt>
                <c:pt idx="51">
                  <c:v>5274</c:v>
                </c:pt>
                <c:pt idx="52">
                  <c:v>7933</c:v>
                </c:pt>
                <c:pt idx="53">
                  <c:v>10031</c:v>
                </c:pt>
                <c:pt idx="54">
                  <c:v>6662</c:v>
                </c:pt>
                <c:pt idx="55">
                  <c:v>3045</c:v>
                </c:pt>
                <c:pt idx="56">
                  <c:v>4734</c:v>
                </c:pt>
                <c:pt idx="57">
                  <c:v>4243</c:v>
                </c:pt>
                <c:pt idx="58">
                  <c:v>4165</c:v>
                </c:pt>
                <c:pt idx="59">
                  <c:v>8279</c:v>
                </c:pt>
                <c:pt idx="60">
                  <c:v>3860</c:v>
                </c:pt>
                <c:pt idx="61">
                  <c:v>2730</c:v>
                </c:pt>
                <c:pt idx="62">
                  <c:v>1728</c:v>
                </c:pt>
                <c:pt idx="63">
                  <c:v>1450</c:v>
                </c:pt>
                <c:pt idx="64">
                  <c:v>4382</c:v>
                </c:pt>
                <c:pt idx="65">
                  <c:v>4744</c:v>
                </c:pt>
                <c:pt idx="66">
                  <c:v>3173</c:v>
                </c:pt>
                <c:pt idx="67">
                  <c:v>5880</c:v>
                </c:pt>
                <c:pt idx="68">
                  <c:v>3225</c:v>
                </c:pt>
                <c:pt idx="69">
                  <c:v>1938</c:v>
                </c:pt>
                <c:pt idx="70">
                  <c:v>1430</c:v>
                </c:pt>
                <c:pt idx="71">
                  <c:v>2648</c:v>
                </c:pt>
                <c:pt idx="72">
                  <c:v>4227</c:v>
                </c:pt>
                <c:pt idx="73">
                  <c:v>5121</c:v>
                </c:pt>
                <c:pt idx="74">
                  <c:v>4068</c:v>
                </c:pt>
                <c:pt idx="75">
                  <c:v>4560</c:v>
                </c:pt>
                <c:pt idx="76">
                  <c:v>5989</c:v>
                </c:pt>
                <c:pt idx="77">
                  <c:v>4105</c:v>
                </c:pt>
                <c:pt idx="78">
                  <c:v>4251</c:v>
                </c:pt>
                <c:pt idx="79">
                  <c:v>3477</c:v>
                </c:pt>
                <c:pt idx="80">
                  <c:v>4848</c:v>
                </c:pt>
                <c:pt idx="81">
                  <c:v>3789</c:v>
                </c:pt>
                <c:pt idx="82">
                  <c:v>2549</c:v>
                </c:pt>
                <c:pt idx="83">
                  <c:v>2199</c:v>
                </c:pt>
                <c:pt idx="84">
                  <c:v>1870</c:v>
                </c:pt>
                <c:pt idx="85">
                  <c:v>10331</c:v>
                </c:pt>
                <c:pt idx="86">
                  <c:v>13709</c:v>
                </c:pt>
                <c:pt idx="87">
                  <c:v>14287</c:v>
                </c:pt>
                <c:pt idx="88">
                  <c:v>4694</c:v>
                </c:pt>
                <c:pt idx="89">
                  <c:v>2757</c:v>
                </c:pt>
                <c:pt idx="90">
                  <c:v>2577</c:v>
                </c:pt>
                <c:pt idx="91">
                  <c:v>1610</c:v>
                </c:pt>
                <c:pt idx="92">
                  <c:v>2310</c:v>
                </c:pt>
                <c:pt idx="93">
                  <c:v>3122</c:v>
                </c:pt>
                <c:pt idx="94">
                  <c:v>1657</c:v>
                </c:pt>
                <c:pt idx="95">
                  <c:v>11167</c:v>
                </c:pt>
                <c:pt idx="96">
                  <c:v>3678</c:v>
                </c:pt>
                <c:pt idx="97">
                  <c:v>2288</c:v>
                </c:pt>
                <c:pt idx="98">
                  <c:v>1735</c:v>
                </c:pt>
                <c:pt idx="99">
                  <c:v>2470</c:v>
                </c:pt>
                <c:pt idx="100">
                  <c:v>5596</c:v>
                </c:pt>
                <c:pt idx="101">
                  <c:v>13046</c:v>
                </c:pt>
                <c:pt idx="102">
                  <c:v>5238</c:v>
                </c:pt>
                <c:pt idx="103">
                  <c:v>6266</c:v>
                </c:pt>
                <c:pt idx="104">
                  <c:v>5382</c:v>
                </c:pt>
                <c:pt idx="105">
                  <c:v>5205</c:v>
                </c:pt>
                <c:pt idx="106">
                  <c:v>4291</c:v>
                </c:pt>
                <c:pt idx="107">
                  <c:v>4068</c:v>
                </c:pt>
                <c:pt idx="108">
                  <c:v>4039</c:v>
                </c:pt>
                <c:pt idx="109">
                  <c:v>3642</c:v>
                </c:pt>
                <c:pt idx="110">
                  <c:v>4017</c:v>
                </c:pt>
                <c:pt idx="111">
                  <c:v>2847</c:v>
                </c:pt>
                <c:pt idx="112">
                  <c:v>4425</c:v>
                </c:pt>
                <c:pt idx="113">
                  <c:v>5127</c:v>
                </c:pt>
                <c:pt idx="114">
                  <c:v>13539</c:v>
                </c:pt>
                <c:pt idx="115">
                  <c:v>4616</c:v>
                </c:pt>
                <c:pt idx="116">
                  <c:v>4068</c:v>
                </c:pt>
                <c:pt idx="117">
                  <c:v>11928</c:v>
                </c:pt>
                <c:pt idx="118">
                  <c:v>7186</c:v>
                </c:pt>
                <c:pt idx="119">
                  <c:v>4315</c:v>
                </c:pt>
                <c:pt idx="120">
                  <c:v>3225</c:v>
                </c:pt>
                <c:pt idx="121">
                  <c:v>3493</c:v>
                </c:pt>
                <c:pt idx="122">
                  <c:v>4340</c:v>
                </c:pt>
                <c:pt idx="123">
                  <c:v>9083</c:v>
                </c:pt>
                <c:pt idx="124">
                  <c:v>6271</c:v>
                </c:pt>
                <c:pt idx="125">
                  <c:v>4196</c:v>
                </c:pt>
                <c:pt idx="126">
                  <c:v>18744</c:v>
                </c:pt>
                <c:pt idx="127">
                  <c:v>6424</c:v>
                </c:pt>
                <c:pt idx="128">
                  <c:v>3934</c:v>
                </c:pt>
                <c:pt idx="129">
                  <c:v>11933</c:v>
                </c:pt>
                <c:pt idx="130">
                  <c:v>6063</c:v>
                </c:pt>
                <c:pt idx="131">
                  <c:v>13066</c:v>
                </c:pt>
                <c:pt idx="132">
                  <c:v>17993</c:v>
                </c:pt>
                <c:pt idx="133">
                  <c:v>10623</c:v>
                </c:pt>
                <c:pt idx="134">
                  <c:v>7808</c:v>
                </c:pt>
                <c:pt idx="135">
                  <c:v>9924</c:v>
                </c:pt>
                <c:pt idx="136">
                  <c:v>11937</c:v>
                </c:pt>
                <c:pt idx="137">
                  <c:v>5743</c:v>
                </c:pt>
                <c:pt idx="138">
                  <c:v>5847</c:v>
                </c:pt>
                <c:pt idx="139">
                  <c:v>4969</c:v>
                </c:pt>
                <c:pt idx="140">
                  <c:v>8022</c:v>
                </c:pt>
                <c:pt idx="141">
                  <c:v>5962</c:v>
                </c:pt>
                <c:pt idx="142">
                  <c:v>25948</c:v>
                </c:pt>
                <c:pt idx="143">
                  <c:v>23743</c:v>
                </c:pt>
                <c:pt idx="144">
                  <c:v>7710</c:v>
                </c:pt>
                <c:pt idx="145">
                  <c:v>4487</c:v>
                </c:pt>
                <c:pt idx="146">
                  <c:v>4053</c:v>
                </c:pt>
                <c:pt idx="147">
                  <c:v>4275</c:v>
                </c:pt>
                <c:pt idx="148">
                  <c:v>8648</c:v>
                </c:pt>
                <c:pt idx="149">
                  <c:v>4935</c:v>
                </c:pt>
                <c:pt idx="150">
                  <c:v>8214</c:v>
                </c:pt>
                <c:pt idx="151">
                  <c:v>11018</c:v>
                </c:pt>
                <c:pt idx="152">
                  <c:v>7914</c:v>
                </c:pt>
                <c:pt idx="153">
                  <c:v>4357</c:v>
                </c:pt>
                <c:pt idx="154">
                  <c:v>5662</c:v>
                </c:pt>
                <c:pt idx="155">
                  <c:v>4315</c:v>
                </c:pt>
                <c:pt idx="156">
                  <c:v>4251</c:v>
                </c:pt>
                <c:pt idx="157">
                  <c:v>16361</c:v>
                </c:pt>
                <c:pt idx="158">
                  <c:v>3708</c:v>
                </c:pt>
                <c:pt idx="159">
                  <c:v>2332</c:v>
                </c:pt>
                <c:pt idx="160">
                  <c:v>3036</c:v>
                </c:pt>
                <c:pt idx="161">
                  <c:v>6074</c:v>
                </c:pt>
                <c:pt idx="162">
                  <c:v>2147</c:v>
                </c:pt>
                <c:pt idx="163">
                  <c:v>2264</c:v>
                </c:pt>
                <c:pt idx="164">
                  <c:v>6792</c:v>
                </c:pt>
                <c:pt idx="165">
                  <c:v>7482</c:v>
                </c:pt>
                <c:pt idx="166">
                  <c:v>6472</c:v>
                </c:pt>
                <c:pt idx="167">
                  <c:v>10800</c:v>
                </c:pt>
                <c:pt idx="168">
                  <c:v>5606</c:v>
                </c:pt>
                <c:pt idx="169">
                  <c:v>5678</c:v>
                </c:pt>
                <c:pt idx="170">
                  <c:v>5144</c:v>
                </c:pt>
                <c:pt idx="171">
                  <c:v>6295</c:v>
                </c:pt>
                <c:pt idx="172">
                  <c:v>13236</c:v>
                </c:pt>
                <c:pt idx="173">
                  <c:v>8160</c:v>
                </c:pt>
                <c:pt idx="174">
                  <c:v>5207</c:v>
                </c:pt>
                <c:pt idx="175">
                  <c:v>5645</c:v>
                </c:pt>
                <c:pt idx="176">
                  <c:v>9410</c:v>
                </c:pt>
                <c:pt idx="177">
                  <c:v>4032</c:v>
                </c:pt>
                <c:pt idx="178">
                  <c:v>3159</c:v>
                </c:pt>
                <c:pt idx="179">
                  <c:v>2507</c:v>
                </c:pt>
                <c:pt idx="180">
                  <c:v>5565</c:v>
                </c:pt>
                <c:pt idx="181">
                  <c:v>5275</c:v>
                </c:pt>
                <c:pt idx="182">
                  <c:v>4460</c:v>
                </c:pt>
                <c:pt idx="183">
                  <c:v>4003</c:v>
                </c:pt>
                <c:pt idx="184">
                  <c:v>9086</c:v>
                </c:pt>
                <c:pt idx="185">
                  <c:v>7845</c:v>
                </c:pt>
                <c:pt idx="186">
                  <c:v>3954</c:v>
                </c:pt>
                <c:pt idx="187">
                  <c:v>3206</c:v>
                </c:pt>
                <c:pt idx="188">
                  <c:v>6985</c:v>
                </c:pt>
                <c:pt idx="189">
                  <c:v>3010</c:v>
                </c:pt>
                <c:pt idx="190">
                  <c:v>7070</c:v>
                </c:pt>
                <c:pt idx="191">
                  <c:v>4150</c:v>
                </c:pt>
                <c:pt idx="192">
                  <c:v>2689</c:v>
                </c:pt>
                <c:pt idx="193">
                  <c:v>5459</c:v>
                </c:pt>
                <c:pt idx="194">
                  <c:v>9426</c:v>
                </c:pt>
                <c:pt idx="195">
                  <c:v>4307</c:v>
                </c:pt>
                <c:pt idx="196">
                  <c:v>4635</c:v>
                </c:pt>
                <c:pt idx="197">
                  <c:v>2570</c:v>
                </c:pt>
                <c:pt idx="198">
                  <c:v>3216</c:v>
                </c:pt>
                <c:pt idx="199">
                  <c:v>2993</c:v>
                </c:pt>
                <c:pt idx="200">
                  <c:v>4365</c:v>
                </c:pt>
                <c:pt idx="201">
                  <c:v>6910</c:v>
                </c:pt>
                <c:pt idx="202">
                  <c:v>4227</c:v>
                </c:pt>
                <c:pt idx="203">
                  <c:v>5560</c:v>
                </c:pt>
                <c:pt idx="204">
                  <c:v>5937</c:v>
                </c:pt>
                <c:pt idx="205">
                  <c:v>3122</c:v>
                </c:pt>
                <c:pt idx="206">
                  <c:v>2107</c:v>
                </c:pt>
                <c:pt idx="207">
                  <c:v>3989</c:v>
                </c:pt>
                <c:pt idx="208">
                  <c:v>7804</c:v>
                </c:pt>
                <c:pt idx="209">
                  <c:v>3010</c:v>
                </c:pt>
                <c:pt idx="210">
                  <c:v>4532</c:v>
                </c:pt>
                <c:pt idx="211">
                  <c:v>4714</c:v>
                </c:pt>
                <c:pt idx="212">
                  <c:v>3126</c:v>
                </c:pt>
                <c:pt idx="213">
                  <c:v>11062</c:v>
                </c:pt>
                <c:pt idx="214">
                  <c:v>6444</c:v>
                </c:pt>
                <c:pt idx="215">
                  <c:v>3216</c:v>
                </c:pt>
                <c:pt idx="216">
                  <c:v>5390</c:v>
                </c:pt>
                <c:pt idx="217">
                  <c:v>14358</c:v>
                </c:pt>
                <c:pt idx="218">
                  <c:v>7602</c:v>
                </c:pt>
                <c:pt idx="219">
                  <c:v>5903</c:v>
                </c:pt>
                <c:pt idx="220">
                  <c:v>4227</c:v>
                </c:pt>
                <c:pt idx="221">
                  <c:v>6985</c:v>
                </c:pt>
                <c:pt idx="222">
                  <c:v>7115</c:v>
                </c:pt>
                <c:pt idx="223">
                  <c:v>3527</c:v>
                </c:pt>
                <c:pt idx="224">
                  <c:v>3173</c:v>
                </c:pt>
                <c:pt idx="225">
                  <c:v>4025</c:v>
                </c:pt>
                <c:pt idx="226">
                  <c:v>4626</c:v>
                </c:pt>
                <c:pt idx="227">
                  <c:v>5388</c:v>
                </c:pt>
                <c:pt idx="228">
                  <c:v>2444</c:v>
                </c:pt>
                <c:pt idx="229">
                  <c:v>4061</c:v>
                </c:pt>
                <c:pt idx="230">
                  <c:v>4560</c:v>
                </c:pt>
                <c:pt idx="231">
                  <c:v>4382</c:v>
                </c:pt>
                <c:pt idx="232">
                  <c:v>3840</c:v>
                </c:pt>
                <c:pt idx="233">
                  <c:v>2398</c:v>
                </c:pt>
                <c:pt idx="234">
                  <c:v>1470</c:v>
                </c:pt>
                <c:pt idx="235">
                  <c:v>1372</c:v>
                </c:pt>
                <c:pt idx="236">
                  <c:v>3294</c:v>
                </c:pt>
                <c:pt idx="237">
                  <c:v>1648</c:v>
                </c:pt>
                <c:pt idx="238">
                  <c:v>1695</c:v>
                </c:pt>
                <c:pt idx="239">
                  <c:v>2421</c:v>
                </c:pt>
                <c:pt idx="240">
                  <c:v>8629</c:v>
                </c:pt>
                <c:pt idx="241">
                  <c:v>3058</c:v>
                </c:pt>
                <c:pt idx="242">
                  <c:v>6643</c:v>
                </c:pt>
                <c:pt idx="243">
                  <c:v>3072</c:v>
                </c:pt>
                <c:pt idx="244">
                  <c:v>1917</c:v>
                </c:pt>
                <c:pt idx="245">
                  <c:v>2487</c:v>
                </c:pt>
                <c:pt idx="246">
                  <c:v>4120</c:v>
                </c:pt>
                <c:pt idx="247">
                  <c:v>3187</c:v>
                </c:pt>
                <c:pt idx="248">
                  <c:v>2904</c:v>
                </c:pt>
                <c:pt idx="249">
                  <c:v>3365</c:v>
                </c:pt>
                <c:pt idx="250">
                  <c:v>847</c:v>
                </c:pt>
                <c:pt idx="251">
                  <c:v>1533</c:v>
                </c:pt>
                <c:pt idx="252">
                  <c:v>980</c:v>
                </c:pt>
                <c:pt idx="253">
                  <c:v>3982</c:v>
                </c:pt>
                <c:pt idx="254">
                  <c:v>8645</c:v>
                </c:pt>
                <c:pt idx="255">
                  <c:v>4211</c:v>
                </c:pt>
                <c:pt idx="256">
                  <c:v>1450</c:v>
                </c:pt>
                <c:pt idx="257">
                  <c:v>1575</c:v>
                </c:pt>
                <c:pt idx="258">
                  <c:v>2667</c:v>
                </c:pt>
                <c:pt idx="259">
                  <c:v>3428</c:v>
                </c:pt>
                <c:pt idx="260">
                  <c:v>4068</c:v>
                </c:pt>
                <c:pt idx="261">
                  <c:v>7354</c:v>
                </c:pt>
                <c:pt idx="262">
                  <c:v>2704</c:v>
                </c:pt>
                <c:pt idx="263">
                  <c:v>3538</c:v>
                </c:pt>
                <c:pt idx="264">
                  <c:v>2831</c:v>
                </c:pt>
                <c:pt idx="265">
                  <c:v>1695</c:v>
                </c:pt>
                <c:pt idx="266">
                  <c:v>6116</c:v>
                </c:pt>
                <c:pt idx="267">
                  <c:v>5252</c:v>
                </c:pt>
                <c:pt idx="268">
                  <c:v>3314</c:v>
                </c:pt>
                <c:pt idx="269">
                  <c:v>2291</c:v>
                </c:pt>
                <c:pt idx="270">
                  <c:v>3732</c:v>
                </c:pt>
                <c:pt idx="271">
                  <c:v>3264</c:v>
                </c:pt>
                <c:pt idx="272">
                  <c:v>9415</c:v>
                </c:pt>
                <c:pt idx="273">
                  <c:v>3131</c:v>
                </c:pt>
                <c:pt idx="274">
                  <c:v>2090</c:v>
                </c:pt>
                <c:pt idx="275">
                  <c:v>2068</c:v>
                </c:pt>
                <c:pt idx="276">
                  <c:v>3461</c:v>
                </c:pt>
                <c:pt idx="277">
                  <c:v>6428</c:v>
                </c:pt>
                <c:pt idx="278">
                  <c:v>2776</c:v>
                </c:pt>
                <c:pt idx="279">
                  <c:v>3090</c:v>
                </c:pt>
                <c:pt idx="280">
                  <c:v>2912</c:v>
                </c:pt>
                <c:pt idx="281">
                  <c:v>4891</c:v>
                </c:pt>
                <c:pt idx="282">
                  <c:v>3630</c:v>
                </c:pt>
                <c:pt idx="283">
                  <c:v>3745</c:v>
                </c:pt>
                <c:pt idx="284">
                  <c:v>3880</c:v>
                </c:pt>
                <c:pt idx="285">
                  <c:v>2652</c:v>
                </c:pt>
                <c:pt idx="286">
                  <c:v>1550</c:v>
                </c:pt>
                <c:pt idx="287">
                  <c:v>2003</c:v>
                </c:pt>
                <c:pt idx="288">
                  <c:v>2627</c:v>
                </c:pt>
                <c:pt idx="289">
                  <c:v>4299</c:v>
                </c:pt>
                <c:pt idx="290">
                  <c:v>8650</c:v>
                </c:pt>
                <c:pt idx="291">
                  <c:v>5319</c:v>
                </c:pt>
                <c:pt idx="292">
                  <c:v>21986</c:v>
                </c:pt>
                <c:pt idx="293">
                  <c:v>4734</c:v>
                </c:pt>
                <c:pt idx="294">
                  <c:v>3900</c:v>
                </c:pt>
                <c:pt idx="295">
                  <c:v>3751</c:v>
                </c:pt>
                <c:pt idx="296">
                  <c:v>6550</c:v>
                </c:pt>
                <c:pt idx="297">
                  <c:v>8696</c:v>
                </c:pt>
                <c:pt idx="298">
                  <c:v>3821</c:v>
                </c:pt>
                <c:pt idx="299">
                  <c:v>3907</c:v>
                </c:pt>
                <c:pt idx="300">
                  <c:v>3975</c:v>
                </c:pt>
                <c:pt idx="301">
                  <c:v>9032</c:v>
                </c:pt>
                <c:pt idx="302">
                  <c:v>2497</c:v>
                </c:pt>
                <c:pt idx="303">
                  <c:v>2350</c:v>
                </c:pt>
                <c:pt idx="304">
                  <c:v>1535</c:v>
                </c:pt>
                <c:pt idx="305">
                  <c:v>2518</c:v>
                </c:pt>
                <c:pt idx="306">
                  <c:v>6432</c:v>
                </c:pt>
                <c:pt idx="307">
                  <c:v>4039</c:v>
                </c:pt>
                <c:pt idx="308">
                  <c:v>3294</c:v>
                </c:pt>
                <c:pt idx="309">
                  <c:v>4469</c:v>
                </c:pt>
                <c:pt idx="310">
                  <c:v>6933</c:v>
                </c:pt>
                <c:pt idx="311">
                  <c:v>3783</c:v>
                </c:pt>
                <c:pt idx="312">
                  <c:v>10321</c:v>
                </c:pt>
                <c:pt idx="313">
                  <c:v>5718</c:v>
                </c:pt>
                <c:pt idx="314">
                  <c:v>4090</c:v>
                </c:pt>
                <c:pt idx="315">
                  <c:v>6768</c:v>
                </c:pt>
                <c:pt idx="316">
                  <c:v>4607</c:v>
                </c:pt>
                <c:pt idx="317">
                  <c:v>2921</c:v>
                </c:pt>
                <c:pt idx="318">
                  <c:v>4188</c:v>
                </c:pt>
                <c:pt idx="319">
                  <c:v>3690</c:v>
                </c:pt>
                <c:pt idx="320">
                  <c:v>13613</c:v>
                </c:pt>
                <c:pt idx="321">
                  <c:v>5925</c:v>
                </c:pt>
                <c:pt idx="322">
                  <c:v>3860</c:v>
                </c:pt>
                <c:pt idx="323">
                  <c:v>4425</c:v>
                </c:pt>
                <c:pt idx="324">
                  <c:v>4597</c:v>
                </c:pt>
                <c:pt idx="325">
                  <c:v>4211</c:v>
                </c:pt>
                <c:pt idx="326">
                  <c:v>4017</c:v>
                </c:pt>
                <c:pt idx="327">
                  <c:v>2685</c:v>
                </c:pt>
                <c:pt idx="328">
                  <c:v>2038</c:v>
                </c:pt>
                <c:pt idx="329">
                  <c:v>3304</c:v>
                </c:pt>
                <c:pt idx="330">
                  <c:v>5584</c:v>
                </c:pt>
                <c:pt idx="331">
                  <c:v>4837</c:v>
                </c:pt>
                <c:pt idx="332">
                  <c:v>3482</c:v>
                </c:pt>
                <c:pt idx="333">
                  <c:v>4142</c:v>
                </c:pt>
                <c:pt idx="334">
                  <c:v>4120</c:v>
                </c:pt>
                <c:pt idx="335">
                  <c:v>3948</c:v>
                </c:pt>
                <c:pt idx="336">
                  <c:v>2427</c:v>
                </c:pt>
                <c:pt idx="337">
                  <c:v>2199</c:v>
                </c:pt>
                <c:pt idx="338">
                  <c:v>1677</c:v>
                </c:pt>
                <c:pt idx="339">
                  <c:v>2871</c:v>
                </c:pt>
                <c:pt idx="340">
                  <c:v>3340</c:v>
                </c:pt>
                <c:pt idx="341">
                  <c:v>2942</c:v>
                </c:pt>
                <c:pt idx="342">
                  <c:v>2363</c:v>
                </c:pt>
                <c:pt idx="343">
                  <c:v>3117</c:v>
                </c:pt>
                <c:pt idx="344">
                  <c:v>2765</c:v>
                </c:pt>
                <c:pt idx="345">
                  <c:v>2942</c:v>
                </c:pt>
                <c:pt idx="346">
                  <c:v>2068</c:v>
                </c:pt>
                <c:pt idx="347">
                  <c:v>3726</c:v>
                </c:pt>
                <c:pt idx="348">
                  <c:v>2514</c:v>
                </c:pt>
                <c:pt idx="349">
                  <c:v>1977</c:v>
                </c:pt>
                <c:pt idx="350">
                  <c:v>1956</c:v>
                </c:pt>
                <c:pt idx="351">
                  <c:v>1003</c:v>
                </c:pt>
                <c:pt idx="352">
                  <c:v>3072</c:v>
                </c:pt>
                <c:pt idx="353">
                  <c:v>2132</c:v>
                </c:pt>
                <c:pt idx="354">
                  <c:v>2444</c:v>
                </c:pt>
                <c:pt idx="355">
                  <c:v>1456</c:v>
                </c:pt>
                <c:pt idx="356">
                  <c:v>1855</c:v>
                </c:pt>
                <c:pt idx="357">
                  <c:v>1368</c:v>
                </c:pt>
                <c:pt idx="358">
                  <c:v>621</c:v>
                </c:pt>
                <c:pt idx="359">
                  <c:v>1014</c:v>
                </c:pt>
                <c:pt idx="360">
                  <c:v>3783</c:v>
                </c:pt>
                <c:pt idx="361">
                  <c:v>3566</c:v>
                </c:pt>
                <c:pt idx="362">
                  <c:v>3572</c:v>
                </c:pt>
                <c:pt idx="363">
                  <c:v>2954</c:v>
                </c:pt>
                <c:pt idx="364">
                  <c:v>3360</c:v>
                </c:pt>
              </c:numCache>
            </c:numRef>
          </c:val>
          <c:smooth val="0"/>
          <c:extLst>
            <c:ext xmlns:c16="http://schemas.microsoft.com/office/drawing/2014/chart" uri="{C3380CC4-5D6E-409C-BE32-E72D297353CC}">
              <c16:uniqueId val="{00000000-8AA3-4FC0-A9C3-BD03026F7DB6}"/>
            </c:ext>
          </c:extLst>
        </c:ser>
        <c:dLbls>
          <c:showLegendKey val="0"/>
          <c:showVal val="0"/>
          <c:showCatName val="0"/>
          <c:showSerName val="0"/>
          <c:showPercent val="0"/>
          <c:showBubbleSize val="0"/>
        </c:dLbls>
        <c:smooth val="0"/>
        <c:axId val="281743720"/>
        <c:axId val="281744048"/>
      </c:lineChart>
      <c:catAx>
        <c:axId val="28174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44048"/>
        <c:crosses val="autoZero"/>
        <c:auto val="1"/>
        <c:lblAlgn val="ctr"/>
        <c:lblOffset val="100"/>
        <c:noMultiLvlLbl val="0"/>
      </c:catAx>
      <c:valAx>
        <c:axId val="28174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4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306</c:v>
                </c:pt>
                <c:pt idx="1">
                  <c:v>339</c:v>
                </c:pt>
                <c:pt idx="2">
                  <c:v>1582</c:v>
                </c:pt>
                <c:pt idx="3">
                  <c:v>67845</c:v>
                </c:pt>
                <c:pt idx="4">
                  <c:v>28144</c:v>
                </c:pt>
                <c:pt idx="5">
                  <c:v>7168</c:v>
                </c:pt>
                <c:pt idx="6">
                  <c:v>4131</c:v>
                </c:pt>
                <c:pt idx="7">
                  <c:v>6874</c:v>
                </c:pt>
                <c:pt idx="8">
                  <c:v>3095</c:v>
                </c:pt>
                <c:pt idx="9">
                  <c:v>5110</c:v>
                </c:pt>
                <c:pt idx="10">
                  <c:v>5732</c:v>
                </c:pt>
                <c:pt idx="11">
                  <c:v>47993</c:v>
                </c:pt>
                <c:pt idx="12">
                  <c:v>21605</c:v>
                </c:pt>
                <c:pt idx="13">
                  <c:v>8299</c:v>
                </c:pt>
                <c:pt idx="14">
                  <c:v>16373</c:v>
                </c:pt>
                <c:pt idx="15">
                  <c:v>7523</c:v>
                </c:pt>
                <c:pt idx="16">
                  <c:v>8326</c:v>
                </c:pt>
                <c:pt idx="17">
                  <c:v>5693</c:v>
                </c:pt>
                <c:pt idx="18">
                  <c:v>7345</c:v>
                </c:pt>
                <c:pt idx="19">
                  <c:v>5090</c:v>
                </c:pt>
                <c:pt idx="20">
                  <c:v>2888</c:v>
                </c:pt>
                <c:pt idx="21">
                  <c:v>2133</c:v>
                </c:pt>
                <c:pt idx="22">
                  <c:v>28300</c:v>
                </c:pt>
                <c:pt idx="23">
                  <c:v>24163</c:v>
                </c:pt>
                <c:pt idx="24">
                  <c:v>25200</c:v>
                </c:pt>
                <c:pt idx="25">
                  <c:v>19387</c:v>
                </c:pt>
                <c:pt idx="26">
                  <c:v>9909</c:v>
                </c:pt>
                <c:pt idx="27">
                  <c:v>2569</c:v>
                </c:pt>
                <c:pt idx="28">
                  <c:v>4421</c:v>
                </c:pt>
                <c:pt idx="29">
                  <c:v>16821</c:v>
                </c:pt>
                <c:pt idx="30">
                  <c:v>10834</c:v>
                </c:pt>
                <c:pt idx="31">
                  <c:v>5195</c:v>
                </c:pt>
                <c:pt idx="32">
                  <c:v>4556</c:v>
                </c:pt>
                <c:pt idx="33">
                  <c:v>56148</c:v>
                </c:pt>
                <c:pt idx="34">
                  <c:v>27005</c:v>
                </c:pt>
                <c:pt idx="35">
                  <c:v>18531</c:v>
                </c:pt>
                <c:pt idx="36">
                  <c:v>9888</c:v>
                </c:pt>
                <c:pt idx="37">
                  <c:v>5302</c:v>
                </c:pt>
                <c:pt idx="38">
                  <c:v>3131</c:v>
                </c:pt>
                <c:pt idx="39">
                  <c:v>4709</c:v>
                </c:pt>
                <c:pt idx="40">
                  <c:v>2745</c:v>
                </c:pt>
                <c:pt idx="41">
                  <c:v>1206</c:v>
                </c:pt>
                <c:pt idx="42">
                  <c:v>5277</c:v>
                </c:pt>
                <c:pt idx="43">
                  <c:v>16113</c:v>
                </c:pt>
                <c:pt idx="44">
                  <c:v>14955</c:v>
                </c:pt>
                <c:pt idx="45">
                  <c:v>6752</c:v>
                </c:pt>
                <c:pt idx="46">
                  <c:v>4639</c:v>
                </c:pt>
                <c:pt idx="47">
                  <c:v>18460</c:v>
                </c:pt>
                <c:pt idx="48">
                  <c:v>9761</c:v>
                </c:pt>
                <c:pt idx="49">
                  <c:v>6571</c:v>
                </c:pt>
                <c:pt idx="50">
                  <c:v>16105</c:v>
                </c:pt>
                <c:pt idx="51">
                  <c:v>9228</c:v>
                </c:pt>
                <c:pt idx="52">
                  <c:v>10775</c:v>
                </c:pt>
                <c:pt idx="53">
                  <c:v>13538</c:v>
                </c:pt>
                <c:pt idx="54">
                  <c:v>11796</c:v>
                </c:pt>
                <c:pt idx="55">
                  <c:v>5895</c:v>
                </c:pt>
                <c:pt idx="56">
                  <c:v>4645</c:v>
                </c:pt>
                <c:pt idx="57">
                  <c:v>10222</c:v>
                </c:pt>
                <c:pt idx="58">
                  <c:v>5784</c:v>
                </c:pt>
                <c:pt idx="59">
                  <c:v>3867</c:v>
                </c:pt>
                <c:pt idx="60">
                  <c:v>3187</c:v>
                </c:pt>
                <c:pt idx="61">
                  <c:v>5999</c:v>
                </c:pt>
                <c:pt idx="62">
                  <c:v>1977</c:v>
                </c:pt>
                <c:pt idx="63">
                  <c:v>2113</c:v>
                </c:pt>
                <c:pt idx="64">
                  <c:v>3118</c:v>
                </c:pt>
                <c:pt idx="65">
                  <c:v>7894</c:v>
                </c:pt>
                <c:pt idx="66">
                  <c:v>5112</c:v>
                </c:pt>
                <c:pt idx="67">
                  <c:v>2950</c:v>
                </c:pt>
                <c:pt idx="68">
                  <c:v>6750</c:v>
                </c:pt>
                <c:pt idx="69">
                  <c:v>3429</c:v>
                </c:pt>
                <c:pt idx="70">
                  <c:v>1579</c:v>
                </c:pt>
                <c:pt idx="71">
                  <c:v>2359</c:v>
                </c:pt>
                <c:pt idx="72">
                  <c:v>601</c:v>
                </c:pt>
                <c:pt idx="73">
                  <c:v>180</c:v>
                </c:pt>
                <c:pt idx="74">
                  <c:v>311</c:v>
                </c:pt>
                <c:pt idx="75">
                  <c:v>6662</c:v>
                </c:pt>
                <c:pt idx="76">
                  <c:v>4710</c:v>
                </c:pt>
                <c:pt idx="77">
                  <c:v>5772</c:v>
                </c:pt>
                <c:pt idx="78">
                  <c:v>6895</c:v>
                </c:pt>
                <c:pt idx="79">
                  <c:v>3058</c:v>
                </c:pt>
                <c:pt idx="80">
                  <c:v>11085</c:v>
                </c:pt>
                <c:pt idx="81">
                  <c:v>6972</c:v>
                </c:pt>
                <c:pt idx="82">
                  <c:v>5463</c:v>
                </c:pt>
                <c:pt idx="83">
                  <c:v>3379</c:v>
                </c:pt>
                <c:pt idx="84">
                  <c:v>2238</c:v>
                </c:pt>
                <c:pt idx="85">
                  <c:v>31284</c:v>
                </c:pt>
                <c:pt idx="86">
                  <c:v>31050</c:v>
                </c:pt>
                <c:pt idx="87">
                  <c:v>30006</c:v>
                </c:pt>
                <c:pt idx="88">
                  <c:v>10028</c:v>
                </c:pt>
                <c:pt idx="89">
                  <c:v>6464</c:v>
                </c:pt>
                <c:pt idx="90">
                  <c:v>5726</c:v>
                </c:pt>
                <c:pt idx="91">
                  <c:v>2828</c:v>
                </c:pt>
                <c:pt idx="92">
                  <c:v>1251</c:v>
                </c:pt>
                <c:pt idx="93">
                  <c:v>3732</c:v>
                </c:pt>
                <c:pt idx="94">
                  <c:v>1163</c:v>
                </c:pt>
                <c:pt idx="95">
                  <c:v>48509</c:v>
                </c:pt>
                <c:pt idx="96">
                  <c:v>13633</c:v>
                </c:pt>
                <c:pt idx="97">
                  <c:v>7407</c:v>
                </c:pt>
                <c:pt idx="98">
                  <c:v>2876</c:v>
                </c:pt>
                <c:pt idx="99">
                  <c:v>5920</c:v>
                </c:pt>
                <c:pt idx="100">
                  <c:v>17703</c:v>
                </c:pt>
                <c:pt idx="101">
                  <c:v>48373</c:v>
                </c:pt>
                <c:pt idx="102">
                  <c:v>15359</c:v>
                </c:pt>
                <c:pt idx="103">
                  <c:v>19105</c:v>
                </c:pt>
                <c:pt idx="104">
                  <c:v>16649</c:v>
                </c:pt>
                <c:pt idx="105">
                  <c:v>14683</c:v>
                </c:pt>
                <c:pt idx="106">
                  <c:v>10241</c:v>
                </c:pt>
                <c:pt idx="107">
                  <c:v>8384</c:v>
                </c:pt>
                <c:pt idx="108">
                  <c:v>7669</c:v>
                </c:pt>
                <c:pt idx="109">
                  <c:v>9034</c:v>
                </c:pt>
                <c:pt idx="110">
                  <c:v>7545</c:v>
                </c:pt>
                <c:pt idx="111">
                  <c:v>3412</c:v>
                </c:pt>
                <c:pt idx="112">
                  <c:v>7648</c:v>
                </c:pt>
                <c:pt idx="113">
                  <c:v>14705</c:v>
                </c:pt>
                <c:pt idx="114">
                  <c:v>41947</c:v>
                </c:pt>
                <c:pt idx="115">
                  <c:v>11852</c:v>
                </c:pt>
                <c:pt idx="116">
                  <c:v>10311</c:v>
                </c:pt>
                <c:pt idx="117">
                  <c:v>8278</c:v>
                </c:pt>
                <c:pt idx="118">
                  <c:v>6832</c:v>
                </c:pt>
                <c:pt idx="119">
                  <c:v>7419</c:v>
                </c:pt>
                <c:pt idx="120">
                  <c:v>7718</c:v>
                </c:pt>
                <c:pt idx="121">
                  <c:v>3645</c:v>
                </c:pt>
                <c:pt idx="122">
                  <c:v>10641</c:v>
                </c:pt>
                <c:pt idx="123">
                  <c:v>16651</c:v>
                </c:pt>
                <c:pt idx="124">
                  <c:v>4767</c:v>
                </c:pt>
                <c:pt idx="125">
                  <c:v>5910</c:v>
                </c:pt>
                <c:pt idx="126">
                  <c:v>47118</c:v>
                </c:pt>
                <c:pt idx="127">
                  <c:v>11889</c:v>
                </c:pt>
                <c:pt idx="128">
                  <c:v>1074</c:v>
                </c:pt>
                <c:pt idx="129">
                  <c:v>21475</c:v>
                </c:pt>
                <c:pt idx="130">
                  <c:v>11115</c:v>
                </c:pt>
                <c:pt idx="131">
                  <c:v>33304</c:v>
                </c:pt>
                <c:pt idx="132">
                  <c:v>41902</c:v>
                </c:pt>
                <c:pt idx="133">
                  <c:v>24082</c:v>
                </c:pt>
                <c:pt idx="134">
                  <c:v>8421</c:v>
                </c:pt>
                <c:pt idx="135">
                  <c:v>9480</c:v>
                </c:pt>
                <c:pt idx="136">
                  <c:v>25334</c:v>
                </c:pt>
                <c:pt idx="137">
                  <c:v>8411</c:v>
                </c:pt>
                <c:pt idx="138">
                  <c:v>10267</c:v>
                </c:pt>
                <c:pt idx="139">
                  <c:v>11508</c:v>
                </c:pt>
                <c:pt idx="140">
                  <c:v>19613</c:v>
                </c:pt>
                <c:pt idx="141">
                  <c:v>11575</c:v>
                </c:pt>
                <c:pt idx="142">
                  <c:v>28053</c:v>
                </c:pt>
                <c:pt idx="143">
                  <c:v>38969</c:v>
                </c:pt>
                <c:pt idx="144">
                  <c:v>15825</c:v>
                </c:pt>
                <c:pt idx="145">
                  <c:v>8083</c:v>
                </c:pt>
                <c:pt idx="146">
                  <c:v>9677</c:v>
                </c:pt>
                <c:pt idx="147">
                  <c:v>7894</c:v>
                </c:pt>
                <c:pt idx="148">
                  <c:v>20185</c:v>
                </c:pt>
                <c:pt idx="149">
                  <c:v>11875</c:v>
                </c:pt>
                <c:pt idx="150">
                  <c:v>14268</c:v>
                </c:pt>
                <c:pt idx="151">
                  <c:v>25764</c:v>
                </c:pt>
                <c:pt idx="152">
                  <c:v>16681</c:v>
                </c:pt>
                <c:pt idx="153">
                  <c:v>9220</c:v>
                </c:pt>
                <c:pt idx="154">
                  <c:v>18278</c:v>
                </c:pt>
                <c:pt idx="155">
                  <c:v>12600</c:v>
                </c:pt>
                <c:pt idx="156">
                  <c:v>4237</c:v>
                </c:pt>
                <c:pt idx="157">
                  <c:v>4869</c:v>
                </c:pt>
                <c:pt idx="158">
                  <c:v>3200</c:v>
                </c:pt>
                <c:pt idx="159">
                  <c:v>6017</c:v>
                </c:pt>
                <c:pt idx="160">
                  <c:v>6436</c:v>
                </c:pt>
                <c:pt idx="161">
                  <c:v>9268</c:v>
                </c:pt>
                <c:pt idx="162">
                  <c:v>4353</c:v>
                </c:pt>
                <c:pt idx="163">
                  <c:v>6776</c:v>
                </c:pt>
                <c:pt idx="164">
                  <c:v>9251</c:v>
                </c:pt>
                <c:pt idx="165">
                  <c:v>13112</c:v>
                </c:pt>
                <c:pt idx="166">
                  <c:v>12896</c:v>
                </c:pt>
                <c:pt idx="167">
                  <c:v>11351</c:v>
                </c:pt>
                <c:pt idx="168">
                  <c:v>11697</c:v>
                </c:pt>
                <c:pt idx="169">
                  <c:v>12911</c:v>
                </c:pt>
                <c:pt idx="170">
                  <c:v>11830</c:v>
                </c:pt>
                <c:pt idx="171">
                  <c:v>9422</c:v>
                </c:pt>
                <c:pt idx="172">
                  <c:v>23946</c:v>
                </c:pt>
                <c:pt idx="173">
                  <c:v>18342</c:v>
                </c:pt>
                <c:pt idx="174">
                  <c:v>17117</c:v>
                </c:pt>
                <c:pt idx="175">
                  <c:v>17671</c:v>
                </c:pt>
                <c:pt idx="176">
                  <c:v>11364</c:v>
                </c:pt>
                <c:pt idx="177">
                  <c:v>6802</c:v>
                </c:pt>
                <c:pt idx="178">
                  <c:v>4550</c:v>
                </c:pt>
                <c:pt idx="179">
                  <c:v>2932</c:v>
                </c:pt>
                <c:pt idx="180">
                  <c:v>11443</c:v>
                </c:pt>
                <c:pt idx="181">
                  <c:v>11039</c:v>
                </c:pt>
                <c:pt idx="182">
                  <c:v>4839</c:v>
                </c:pt>
                <c:pt idx="183">
                  <c:v>2170</c:v>
                </c:pt>
                <c:pt idx="184">
                  <c:v>17167</c:v>
                </c:pt>
                <c:pt idx="185">
                  <c:v>11466</c:v>
                </c:pt>
                <c:pt idx="186">
                  <c:v>7674</c:v>
                </c:pt>
                <c:pt idx="187">
                  <c:v>7394</c:v>
                </c:pt>
                <c:pt idx="188">
                  <c:v>17630</c:v>
                </c:pt>
                <c:pt idx="189">
                  <c:v>8203</c:v>
                </c:pt>
                <c:pt idx="190">
                  <c:v>13654</c:v>
                </c:pt>
                <c:pt idx="191">
                  <c:v>4607</c:v>
                </c:pt>
                <c:pt idx="192">
                  <c:v>3650</c:v>
                </c:pt>
                <c:pt idx="193">
                  <c:v>15585</c:v>
                </c:pt>
                <c:pt idx="194">
                  <c:v>7863</c:v>
                </c:pt>
                <c:pt idx="195">
                  <c:v>7514</c:v>
                </c:pt>
                <c:pt idx="196">
                  <c:v>10405</c:v>
                </c:pt>
                <c:pt idx="197">
                  <c:v>5221</c:v>
                </c:pt>
                <c:pt idx="198">
                  <c:v>6030</c:v>
                </c:pt>
                <c:pt idx="199">
                  <c:v>4478</c:v>
                </c:pt>
                <c:pt idx="200">
                  <c:v>8914</c:v>
                </c:pt>
                <c:pt idx="201">
                  <c:v>10262</c:v>
                </c:pt>
                <c:pt idx="202">
                  <c:v>7656</c:v>
                </c:pt>
                <c:pt idx="203">
                  <c:v>11299</c:v>
                </c:pt>
                <c:pt idx="204">
                  <c:v>5098</c:v>
                </c:pt>
                <c:pt idx="205">
                  <c:v>4795</c:v>
                </c:pt>
                <c:pt idx="206">
                  <c:v>4859</c:v>
                </c:pt>
                <c:pt idx="207">
                  <c:v>8425</c:v>
                </c:pt>
                <c:pt idx="208">
                  <c:v>18453</c:v>
                </c:pt>
                <c:pt idx="209">
                  <c:v>5327</c:v>
                </c:pt>
                <c:pt idx="210">
                  <c:v>2672</c:v>
                </c:pt>
                <c:pt idx="211">
                  <c:v>4063</c:v>
                </c:pt>
                <c:pt idx="212">
                  <c:v>2046</c:v>
                </c:pt>
                <c:pt idx="213">
                  <c:v>17801</c:v>
                </c:pt>
                <c:pt idx="214">
                  <c:v>4040</c:v>
                </c:pt>
                <c:pt idx="215">
                  <c:v>4191</c:v>
                </c:pt>
                <c:pt idx="216">
                  <c:v>6191</c:v>
                </c:pt>
                <c:pt idx="217">
                  <c:v>12939</c:v>
                </c:pt>
                <c:pt idx="218">
                  <c:v>11409</c:v>
                </c:pt>
                <c:pt idx="219">
                  <c:v>9308</c:v>
                </c:pt>
                <c:pt idx="220">
                  <c:v>5404</c:v>
                </c:pt>
                <c:pt idx="221">
                  <c:v>13897</c:v>
                </c:pt>
                <c:pt idx="222">
                  <c:v>9741</c:v>
                </c:pt>
                <c:pt idx="223">
                  <c:v>6419</c:v>
                </c:pt>
                <c:pt idx="224">
                  <c:v>5104</c:v>
                </c:pt>
                <c:pt idx="225">
                  <c:v>5189</c:v>
                </c:pt>
                <c:pt idx="226">
                  <c:v>10861</c:v>
                </c:pt>
                <c:pt idx="227">
                  <c:v>9789</c:v>
                </c:pt>
                <c:pt idx="228">
                  <c:v>2761</c:v>
                </c:pt>
                <c:pt idx="229">
                  <c:v>7629</c:v>
                </c:pt>
                <c:pt idx="230">
                  <c:v>14285</c:v>
                </c:pt>
                <c:pt idx="231">
                  <c:v>9972</c:v>
                </c:pt>
                <c:pt idx="232">
                  <c:v>1959</c:v>
                </c:pt>
                <c:pt idx="233">
                  <c:v>2185</c:v>
                </c:pt>
                <c:pt idx="234">
                  <c:v>654</c:v>
                </c:pt>
                <c:pt idx="235">
                  <c:v>2169</c:v>
                </c:pt>
                <c:pt idx="236">
                  <c:v>3871</c:v>
                </c:pt>
                <c:pt idx="237">
                  <c:v>4286</c:v>
                </c:pt>
                <c:pt idx="238">
                  <c:v>3849</c:v>
                </c:pt>
                <c:pt idx="239">
                  <c:v>2654</c:v>
                </c:pt>
                <c:pt idx="240">
                  <c:v>1129</c:v>
                </c:pt>
                <c:pt idx="241">
                  <c:v>425</c:v>
                </c:pt>
                <c:pt idx="242">
                  <c:v>6829</c:v>
                </c:pt>
                <c:pt idx="243">
                  <c:v>2448</c:v>
                </c:pt>
                <c:pt idx="244">
                  <c:v>1367</c:v>
                </c:pt>
                <c:pt idx="245">
                  <c:v>1986</c:v>
                </c:pt>
                <c:pt idx="246">
                  <c:v>3345</c:v>
                </c:pt>
                <c:pt idx="247">
                  <c:v>927</c:v>
                </c:pt>
                <c:pt idx="248">
                  <c:v>1745</c:v>
                </c:pt>
                <c:pt idx="249">
                  <c:v>403</c:v>
                </c:pt>
                <c:pt idx="250">
                  <c:v>177</c:v>
                </c:pt>
                <c:pt idx="251">
                  <c:v>2215</c:v>
                </c:pt>
                <c:pt idx="252">
                  <c:v>663</c:v>
                </c:pt>
                <c:pt idx="253">
                  <c:v>1799</c:v>
                </c:pt>
                <c:pt idx="254">
                  <c:v>12845</c:v>
                </c:pt>
                <c:pt idx="255">
                  <c:v>6468</c:v>
                </c:pt>
                <c:pt idx="256">
                  <c:v>2348</c:v>
                </c:pt>
                <c:pt idx="257">
                  <c:v>1078</c:v>
                </c:pt>
                <c:pt idx="258">
                  <c:v>3722</c:v>
                </c:pt>
                <c:pt idx="259">
                  <c:v>8047</c:v>
                </c:pt>
                <c:pt idx="260">
                  <c:v>5946</c:v>
                </c:pt>
                <c:pt idx="261">
                  <c:v>5167</c:v>
                </c:pt>
                <c:pt idx="262">
                  <c:v>2336</c:v>
                </c:pt>
                <c:pt idx="263">
                  <c:v>2642</c:v>
                </c:pt>
                <c:pt idx="264">
                  <c:v>3429</c:v>
                </c:pt>
                <c:pt idx="265">
                  <c:v>3053</c:v>
                </c:pt>
                <c:pt idx="266">
                  <c:v>5218</c:v>
                </c:pt>
                <c:pt idx="267">
                  <c:v>4888</c:v>
                </c:pt>
                <c:pt idx="268">
                  <c:v>4289</c:v>
                </c:pt>
                <c:pt idx="269">
                  <c:v>3325</c:v>
                </c:pt>
                <c:pt idx="270">
                  <c:v>4640</c:v>
                </c:pt>
                <c:pt idx="271">
                  <c:v>5947</c:v>
                </c:pt>
                <c:pt idx="272">
                  <c:v>4745</c:v>
                </c:pt>
                <c:pt idx="273">
                  <c:v>6646</c:v>
                </c:pt>
                <c:pt idx="274">
                  <c:v>6520</c:v>
                </c:pt>
                <c:pt idx="275">
                  <c:v>4999</c:v>
                </c:pt>
                <c:pt idx="276">
                  <c:v>6117</c:v>
                </c:pt>
                <c:pt idx="277">
                  <c:v>13373</c:v>
                </c:pt>
                <c:pt idx="278">
                  <c:v>3148</c:v>
                </c:pt>
                <c:pt idx="279">
                  <c:v>3674</c:v>
                </c:pt>
                <c:pt idx="280">
                  <c:v>4712</c:v>
                </c:pt>
                <c:pt idx="281">
                  <c:v>5962</c:v>
                </c:pt>
                <c:pt idx="282">
                  <c:v>2782</c:v>
                </c:pt>
                <c:pt idx="283">
                  <c:v>5996</c:v>
                </c:pt>
                <c:pt idx="284">
                  <c:v>6737</c:v>
                </c:pt>
                <c:pt idx="285">
                  <c:v>5469</c:v>
                </c:pt>
                <c:pt idx="286">
                  <c:v>3710</c:v>
                </c:pt>
                <c:pt idx="287">
                  <c:v>5349</c:v>
                </c:pt>
                <c:pt idx="288">
                  <c:v>6896</c:v>
                </c:pt>
                <c:pt idx="289">
                  <c:v>8216</c:v>
                </c:pt>
                <c:pt idx="290">
                  <c:v>7749</c:v>
                </c:pt>
                <c:pt idx="291">
                  <c:v>2242</c:v>
                </c:pt>
                <c:pt idx="292">
                  <c:v>8346</c:v>
                </c:pt>
                <c:pt idx="293">
                  <c:v>4627</c:v>
                </c:pt>
                <c:pt idx="294">
                  <c:v>7071</c:v>
                </c:pt>
                <c:pt idx="295">
                  <c:v>7923</c:v>
                </c:pt>
                <c:pt idx="296">
                  <c:v>6901</c:v>
                </c:pt>
                <c:pt idx="297">
                  <c:v>10148</c:v>
                </c:pt>
                <c:pt idx="298">
                  <c:v>5034</c:v>
                </c:pt>
                <c:pt idx="299">
                  <c:v>9557</c:v>
                </c:pt>
                <c:pt idx="300">
                  <c:v>6043</c:v>
                </c:pt>
                <c:pt idx="301">
                  <c:v>11595</c:v>
                </c:pt>
                <c:pt idx="302">
                  <c:v>2539</c:v>
                </c:pt>
                <c:pt idx="303">
                  <c:v>2978</c:v>
                </c:pt>
                <c:pt idx="304">
                  <c:v>3432</c:v>
                </c:pt>
                <c:pt idx="305">
                  <c:v>2742</c:v>
                </c:pt>
                <c:pt idx="306">
                  <c:v>13528</c:v>
                </c:pt>
                <c:pt idx="307">
                  <c:v>10311</c:v>
                </c:pt>
                <c:pt idx="308">
                  <c:v>9507</c:v>
                </c:pt>
                <c:pt idx="309">
                  <c:v>5199</c:v>
                </c:pt>
                <c:pt idx="310">
                  <c:v>21541</c:v>
                </c:pt>
                <c:pt idx="311">
                  <c:v>7337</c:v>
                </c:pt>
                <c:pt idx="312">
                  <c:v>10524</c:v>
                </c:pt>
                <c:pt idx="313">
                  <c:v>6688</c:v>
                </c:pt>
                <c:pt idx="314">
                  <c:v>10017</c:v>
                </c:pt>
                <c:pt idx="315">
                  <c:v>9077</c:v>
                </c:pt>
                <c:pt idx="316">
                  <c:v>4201</c:v>
                </c:pt>
                <c:pt idx="317">
                  <c:v>3081</c:v>
                </c:pt>
                <c:pt idx="318">
                  <c:v>3831</c:v>
                </c:pt>
                <c:pt idx="319">
                  <c:v>6294</c:v>
                </c:pt>
                <c:pt idx="320">
                  <c:v>24789</c:v>
                </c:pt>
                <c:pt idx="321">
                  <c:v>11095</c:v>
                </c:pt>
                <c:pt idx="322">
                  <c:v>7764</c:v>
                </c:pt>
                <c:pt idx="323">
                  <c:v>7254</c:v>
                </c:pt>
                <c:pt idx="324">
                  <c:v>7170</c:v>
                </c:pt>
                <c:pt idx="325">
                  <c:v>7482</c:v>
                </c:pt>
                <c:pt idx="326">
                  <c:v>3743</c:v>
                </c:pt>
                <c:pt idx="327">
                  <c:v>5928</c:v>
                </c:pt>
                <c:pt idx="328">
                  <c:v>4434</c:v>
                </c:pt>
                <c:pt idx="329">
                  <c:v>10127</c:v>
                </c:pt>
                <c:pt idx="330">
                  <c:v>7512</c:v>
                </c:pt>
                <c:pt idx="331">
                  <c:v>12886</c:v>
                </c:pt>
                <c:pt idx="332">
                  <c:v>10120</c:v>
                </c:pt>
                <c:pt idx="333">
                  <c:v>6458</c:v>
                </c:pt>
                <c:pt idx="334">
                  <c:v>8549</c:v>
                </c:pt>
                <c:pt idx="335">
                  <c:v>10836</c:v>
                </c:pt>
                <c:pt idx="336">
                  <c:v>5640</c:v>
                </c:pt>
                <c:pt idx="337">
                  <c:v>4325</c:v>
                </c:pt>
                <c:pt idx="338">
                  <c:v>2433</c:v>
                </c:pt>
                <c:pt idx="339">
                  <c:v>5884</c:v>
                </c:pt>
                <c:pt idx="340">
                  <c:v>13915</c:v>
                </c:pt>
                <c:pt idx="341">
                  <c:v>7362</c:v>
                </c:pt>
                <c:pt idx="342">
                  <c:v>4397</c:v>
                </c:pt>
                <c:pt idx="343">
                  <c:v>7214</c:v>
                </c:pt>
                <c:pt idx="344">
                  <c:v>7119</c:v>
                </c:pt>
                <c:pt idx="345">
                  <c:v>4988</c:v>
                </c:pt>
                <c:pt idx="346">
                  <c:v>3460</c:v>
                </c:pt>
                <c:pt idx="347">
                  <c:v>6351</c:v>
                </c:pt>
                <c:pt idx="348">
                  <c:v>4336</c:v>
                </c:pt>
                <c:pt idx="349">
                  <c:v>6432</c:v>
                </c:pt>
                <c:pt idx="350">
                  <c:v>8110</c:v>
                </c:pt>
                <c:pt idx="351">
                  <c:v>2919</c:v>
                </c:pt>
                <c:pt idx="352">
                  <c:v>1019</c:v>
                </c:pt>
                <c:pt idx="353">
                  <c:v>1835</c:v>
                </c:pt>
                <c:pt idx="354">
                  <c:v>1838</c:v>
                </c:pt>
                <c:pt idx="355">
                  <c:v>1433</c:v>
                </c:pt>
                <c:pt idx="356">
                  <c:v>4656</c:v>
                </c:pt>
                <c:pt idx="357">
                  <c:v>3318</c:v>
                </c:pt>
                <c:pt idx="358">
                  <c:v>1502</c:v>
                </c:pt>
                <c:pt idx="359">
                  <c:v>726</c:v>
                </c:pt>
                <c:pt idx="360">
                  <c:v>3392</c:v>
                </c:pt>
                <c:pt idx="361">
                  <c:v>2643</c:v>
                </c:pt>
                <c:pt idx="362">
                  <c:v>4517</c:v>
                </c:pt>
                <c:pt idx="363">
                  <c:v>2882</c:v>
                </c:pt>
                <c:pt idx="364">
                  <c:v>10304</c:v>
                </c:pt>
              </c:numCache>
            </c:numRef>
          </c:val>
          <c:smooth val="0"/>
          <c:extLst>
            <c:ext xmlns:c16="http://schemas.microsoft.com/office/drawing/2014/chart" uri="{C3380CC4-5D6E-409C-BE32-E72D297353CC}">
              <c16:uniqueId val="{00000000-FD81-4064-BD7E-BA66A49A955D}"/>
            </c:ext>
          </c:extLst>
        </c:ser>
        <c:dLbls>
          <c:showLegendKey val="0"/>
          <c:showVal val="0"/>
          <c:showCatName val="0"/>
          <c:showSerName val="0"/>
          <c:showPercent val="0"/>
          <c:showBubbleSize val="0"/>
        </c:dLbls>
        <c:smooth val="0"/>
        <c:axId val="211686664"/>
        <c:axId val="211685352"/>
      </c:lineChart>
      <c:catAx>
        <c:axId val="21168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85352"/>
        <c:crosses val="autoZero"/>
        <c:auto val="1"/>
        <c:lblAlgn val="ctr"/>
        <c:lblOffset val="100"/>
        <c:noMultiLvlLbl val="0"/>
      </c:catAx>
      <c:valAx>
        <c:axId val="21168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68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1335</c:v>
                </c:pt>
              </c:numCache>
            </c:numRef>
          </c:val>
          <c:extLst>
            <c:ext xmlns:c16="http://schemas.microsoft.com/office/drawing/2014/chart" uri="{C3380CC4-5D6E-409C-BE32-E72D297353CC}">
              <c16:uniqueId val="{00000000-9775-4940-AAF5-BC8E7A67F644}"/>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4</c:v>
                </c:pt>
              </c:numCache>
            </c:numRef>
          </c:val>
          <c:extLst>
            <c:ext xmlns:c16="http://schemas.microsoft.com/office/drawing/2014/chart" uri="{C3380CC4-5D6E-409C-BE32-E72D297353CC}">
              <c16:uniqueId val="{00000001-9775-4940-AAF5-BC8E7A67F644}"/>
            </c:ext>
          </c:extLst>
        </c:ser>
        <c:ser>
          <c:idx val="2"/>
          <c:order val="2"/>
          <c:tx>
            <c:strRef>
              <c:f>Sheet1!$D$1</c:f>
              <c:strCache>
                <c:ptCount val="1"/>
                <c:pt idx="0">
                  <c:v>Note</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1</c:v>
                </c:pt>
              </c:numCache>
            </c:numRef>
          </c:val>
          <c:extLst>
            <c:ext xmlns:c16="http://schemas.microsoft.com/office/drawing/2014/chart" uri="{C3380CC4-5D6E-409C-BE32-E72D297353CC}">
              <c16:uniqueId val="{00000002-9775-4940-AAF5-BC8E7A67F644}"/>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NDR Schleswig-Holstein</c:v>
                </c:pt>
              </c:strCache>
            </c:strRef>
          </c:cat>
          <c:val>
            <c:numRef>
              <c:f>Sheet1!$E$2</c:f>
              <c:numCache>
                <c:formatCode>General</c:formatCode>
                <c:ptCount val="1"/>
                <c:pt idx="0">
                  <c:v>636</c:v>
                </c:pt>
              </c:numCache>
            </c:numRef>
          </c:val>
          <c:extLst>
            <c:ext xmlns:c16="http://schemas.microsoft.com/office/drawing/2014/chart" uri="{C3380CC4-5D6E-409C-BE32-E72D297353CC}">
              <c16:uniqueId val="{00000003-9775-4940-AAF5-BC8E7A67F644}"/>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NDR Schleswig-Holstein</c:v>
                </c:pt>
              </c:strCache>
            </c:strRef>
          </c:cat>
          <c:val>
            <c:numRef>
              <c:f>Sheet1!$F$2</c:f>
              <c:numCache>
                <c:formatCode>General</c:formatCode>
                <c:ptCount val="1"/>
                <c:pt idx="0">
                  <c:v>4</c:v>
                </c:pt>
              </c:numCache>
            </c:numRef>
          </c:val>
          <c:extLst>
            <c:ext xmlns:c16="http://schemas.microsoft.com/office/drawing/2014/chart" uri="{C3380CC4-5D6E-409C-BE32-E72D297353CC}">
              <c16:uniqueId val="{00000004-9775-4940-AAF5-BC8E7A67F644}"/>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NDR Schleswig-Holstein</c:v>
                </c:pt>
              </c:strCache>
            </c:strRef>
          </c:cat>
          <c:val>
            <c:numRef>
              <c:f>Sheet1!$G$2</c:f>
              <c:numCache>
                <c:formatCode>General</c:formatCode>
                <c:ptCount val="1"/>
                <c:pt idx="0">
                  <c:v>930</c:v>
                </c:pt>
              </c:numCache>
            </c:numRef>
          </c:val>
          <c:extLst>
            <c:ext xmlns:c16="http://schemas.microsoft.com/office/drawing/2014/chart" uri="{C3380CC4-5D6E-409C-BE32-E72D297353CC}">
              <c16:uniqueId val="{00000005-9775-4940-AAF5-BC8E7A67F644}"/>
            </c:ext>
          </c:extLst>
        </c:ser>
        <c:dLbls>
          <c:showLegendKey val="0"/>
          <c:showVal val="0"/>
          <c:showCatName val="0"/>
          <c:showSerName val="0"/>
          <c:showPercent val="0"/>
          <c:showBubbleSize val="0"/>
        </c:dLbls>
        <c:gapWidth val="150"/>
        <c:overlap val="100"/>
        <c:axId val="281627152"/>
        <c:axId val="281627480"/>
      </c:barChart>
      <c:catAx>
        <c:axId val="28162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27480"/>
        <c:crosses val="autoZero"/>
        <c:auto val="1"/>
        <c:lblAlgn val="ctr"/>
        <c:lblOffset val="100"/>
        <c:noMultiLvlLbl val="0"/>
      </c:catAx>
      <c:valAx>
        <c:axId val="281627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2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7B0E-C3CA-4B34-AFF9-AB82F59CBFE6}"/>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202585CC-4EEC-4FA0-A462-09B96CD8269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006191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E1BF8-A02A-451D-9100-FF56E9552E94}"/>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FE6D88A7-1595-4D4A-9D53-C6FFE9AF8512}"/>
              </a:ext>
            </a:extLst>
          </p:cNvPr>
          <p:cNvGraphicFramePr>
            <a:graphicFrameLocks noGrp="1"/>
          </p:cNvGraphicFramePr>
          <p:nvPr>
            <p:ph type="tbl" sz="quarter" idx="13"/>
            <p:extLst>
              <p:ext uri="{D42A27DB-BD31-4B8C-83A1-F6EECF244321}">
                <p14:modId xmlns:p14="http://schemas.microsoft.com/office/powerpoint/2010/main" val="139560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36806465"/>
                    </a:ext>
                  </a:extLst>
                </a:gridCol>
                <a:gridCol w="1645920">
                  <a:extLst>
                    <a:ext uri="{9D8B030D-6E8A-4147-A177-3AD203B41FA5}">
                      <a16:colId xmlns:a16="http://schemas.microsoft.com/office/drawing/2014/main" val="1023345485"/>
                    </a:ext>
                  </a:extLst>
                </a:gridCol>
                <a:gridCol w="1645920">
                  <a:extLst>
                    <a:ext uri="{9D8B030D-6E8A-4147-A177-3AD203B41FA5}">
                      <a16:colId xmlns:a16="http://schemas.microsoft.com/office/drawing/2014/main" val="2671617882"/>
                    </a:ext>
                  </a:extLst>
                </a:gridCol>
                <a:gridCol w="1234440">
                  <a:extLst>
                    <a:ext uri="{9D8B030D-6E8A-4147-A177-3AD203B41FA5}">
                      <a16:colId xmlns:a16="http://schemas.microsoft.com/office/drawing/2014/main" val="2903268914"/>
                    </a:ext>
                  </a:extLst>
                </a:gridCol>
                <a:gridCol w="1234440">
                  <a:extLst>
                    <a:ext uri="{9D8B030D-6E8A-4147-A177-3AD203B41FA5}">
                      <a16:colId xmlns:a16="http://schemas.microsoft.com/office/drawing/2014/main" val="4204374926"/>
                    </a:ext>
                  </a:extLst>
                </a:gridCol>
                <a:gridCol w="822960">
                  <a:extLst>
                    <a:ext uri="{9D8B030D-6E8A-4147-A177-3AD203B41FA5}">
                      <a16:colId xmlns:a16="http://schemas.microsoft.com/office/drawing/2014/main" val="276437796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230974275"/>
                  </a:ext>
                </a:extLst>
              </a:tr>
              <a:tr h="370840">
                <a:tc>
                  <a:txBody>
                    <a:bodyPr/>
                    <a:lstStyle/>
                    <a:p>
                      <a:r>
                        <a:rPr lang="en-US" sz="1000"/>
                        <a:t>NDR Schleswig-Holstein</a:t>
                      </a:r>
                    </a:p>
                  </a:txBody>
                  <a:tcPr/>
                </a:tc>
                <a:tc>
                  <a:txBody>
                    <a:bodyPr/>
                    <a:lstStyle/>
                    <a:p>
                      <a:r>
                        <a:rPr lang="en-US" sz="1000"/>
                        <a:t>79208</a:t>
                      </a:r>
                    </a:p>
                  </a:txBody>
                  <a:tcPr/>
                </a:tc>
                <a:tc>
                  <a:txBody>
                    <a:bodyPr/>
                    <a:lstStyle/>
                    <a:p>
                      <a:r>
                        <a:rPr lang="en-US" sz="1000"/>
                        <a:t>0</a:t>
                      </a:r>
                    </a:p>
                  </a:txBody>
                  <a:tcPr/>
                </a:tc>
                <a:tc>
                  <a:txBody>
                    <a:bodyPr/>
                    <a:lstStyle/>
                    <a:p>
                      <a:r>
                        <a:rPr lang="en-US" sz="1000"/>
                        <a:t>5456</a:t>
                      </a:r>
                    </a:p>
                  </a:txBody>
                  <a:tcPr/>
                </a:tc>
                <a:tc>
                  <a:txBody>
                    <a:bodyPr/>
                    <a:lstStyle/>
                    <a:p>
                      <a:r>
                        <a:rPr lang="en-US" sz="1000"/>
                        <a:t>6.9%</a:t>
                      </a:r>
                    </a:p>
                  </a:txBody>
                  <a:tcPr/>
                </a:tc>
                <a:tc>
                  <a:txBody>
                    <a:bodyPr/>
                    <a:lstStyle/>
                    <a:p>
                      <a:r>
                        <a:rPr lang="en-US" sz="1000"/>
                        <a:t>44035</a:t>
                      </a:r>
                    </a:p>
                  </a:txBody>
                  <a:tcPr/>
                </a:tc>
                <a:extLst>
                  <a:ext uri="{0D108BD9-81ED-4DB2-BD59-A6C34878D82A}">
                    <a16:rowId xmlns:a16="http://schemas.microsoft.com/office/drawing/2014/main" val="860795431"/>
                  </a:ext>
                </a:extLst>
              </a:tr>
            </a:tbl>
          </a:graphicData>
        </a:graphic>
      </p:graphicFrame>
      <p:sp>
        <p:nvSpPr>
          <p:cNvPr id="4" name="Text Placeholder 3">
            <a:extLst>
              <a:ext uri="{FF2B5EF4-FFF2-40B4-BE49-F238E27FC236}">
                <a16:creationId xmlns:a16="http://schemas.microsoft.com/office/drawing/2014/main" id="{11D7B744-A2F9-4147-82A9-0F18818CBB9D}"/>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901212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EA228-F0B5-493F-85A4-6B714E4736EE}"/>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C7D08ADC-628E-4EED-A2D9-D4B9555D4E12}"/>
              </a:ext>
            </a:extLst>
          </p:cNvPr>
          <p:cNvGraphicFramePr>
            <a:graphicFrameLocks noGrp="1"/>
          </p:cNvGraphicFramePr>
          <p:nvPr>
            <p:ph type="chart" sz="quarter" idx="13"/>
            <p:extLst>
              <p:ext uri="{D42A27DB-BD31-4B8C-83A1-F6EECF244321}">
                <p14:modId xmlns:p14="http://schemas.microsoft.com/office/powerpoint/2010/main" val="1540199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8CD426-EF6B-4E2C-9CF3-9BB7E68246A2}"/>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77A2A03F-D938-417C-8437-2F5C996F91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396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5DF8-D201-431E-A1CE-D21E61C6877E}"/>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C3576635-4274-4907-BE6B-A6D11A3ED149}"/>
              </a:ext>
            </a:extLst>
          </p:cNvPr>
          <p:cNvGraphicFramePr>
            <a:graphicFrameLocks noGrp="1"/>
          </p:cNvGraphicFramePr>
          <p:nvPr>
            <p:ph type="chart" sz="quarter" idx="13"/>
            <p:extLst>
              <p:ext uri="{D42A27DB-BD31-4B8C-83A1-F6EECF244321}">
                <p14:modId xmlns:p14="http://schemas.microsoft.com/office/powerpoint/2010/main" val="2919935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4CC82B-0A3B-4951-991E-52B2D61EB77C}"/>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8A6BCC8E-44B2-4C01-AE47-7CB39C5396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0510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970DF-5F2B-41D8-8C1C-5CC9EB3C7A97}"/>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7A5DA94A-53E2-4720-B675-3B671CA1BE5D}"/>
              </a:ext>
            </a:extLst>
          </p:cNvPr>
          <p:cNvGraphicFramePr>
            <a:graphicFrameLocks noGrp="1"/>
          </p:cNvGraphicFramePr>
          <p:nvPr>
            <p:ph type="chart" sz="quarter" idx="13"/>
            <p:extLst>
              <p:ext uri="{D42A27DB-BD31-4B8C-83A1-F6EECF244321}">
                <p14:modId xmlns:p14="http://schemas.microsoft.com/office/powerpoint/2010/main" val="3195406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F18FB-CB42-4317-A6C6-4E167AC21D69}"/>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AAA15E2F-E579-4DED-8C25-F5B7EA530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1915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8C771-F870-4676-80A4-746AB5C63EEE}"/>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E290C7E8-4D75-425D-87C1-92CC62A0E163}"/>
              </a:ext>
            </a:extLst>
          </p:cNvPr>
          <p:cNvGraphicFramePr>
            <a:graphicFrameLocks noGrp="1"/>
          </p:cNvGraphicFramePr>
          <p:nvPr>
            <p:ph type="chart" sz="quarter" idx="13"/>
            <p:extLst>
              <p:ext uri="{D42A27DB-BD31-4B8C-83A1-F6EECF244321}">
                <p14:modId xmlns:p14="http://schemas.microsoft.com/office/powerpoint/2010/main" val="2542719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E5904-6383-436E-BE33-23F407230D6A}"/>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120AE469-3E71-49B2-80D4-72C19A4634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167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2EB4D-D129-4E64-B073-3A526242DD0A}"/>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51910918-E1D3-4C84-9CBD-D1AF72FF3079}"/>
              </a:ext>
            </a:extLst>
          </p:cNvPr>
          <p:cNvGraphicFramePr>
            <a:graphicFrameLocks noGrp="1"/>
          </p:cNvGraphicFramePr>
          <p:nvPr>
            <p:ph type="tbl" sz="quarter" idx="13"/>
            <p:extLst>
              <p:ext uri="{D42A27DB-BD31-4B8C-83A1-F6EECF244321}">
                <p14:modId xmlns:p14="http://schemas.microsoft.com/office/powerpoint/2010/main" val="2964436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3934457"/>
                    </a:ext>
                  </a:extLst>
                </a:gridCol>
                <a:gridCol w="1645920">
                  <a:extLst>
                    <a:ext uri="{9D8B030D-6E8A-4147-A177-3AD203B41FA5}">
                      <a16:colId xmlns:a16="http://schemas.microsoft.com/office/drawing/2014/main" val="2048601182"/>
                    </a:ext>
                  </a:extLst>
                </a:gridCol>
                <a:gridCol w="1234440">
                  <a:extLst>
                    <a:ext uri="{9D8B030D-6E8A-4147-A177-3AD203B41FA5}">
                      <a16:colId xmlns:a16="http://schemas.microsoft.com/office/drawing/2014/main" val="2132835178"/>
                    </a:ext>
                  </a:extLst>
                </a:gridCol>
                <a:gridCol w="1234440">
                  <a:extLst>
                    <a:ext uri="{9D8B030D-6E8A-4147-A177-3AD203B41FA5}">
                      <a16:colId xmlns:a16="http://schemas.microsoft.com/office/drawing/2014/main" val="445631698"/>
                    </a:ext>
                  </a:extLst>
                </a:gridCol>
                <a:gridCol w="1234440">
                  <a:extLst>
                    <a:ext uri="{9D8B030D-6E8A-4147-A177-3AD203B41FA5}">
                      <a16:colId xmlns:a16="http://schemas.microsoft.com/office/drawing/2014/main" val="2985334126"/>
                    </a:ext>
                  </a:extLst>
                </a:gridCol>
                <a:gridCol w="1234440">
                  <a:extLst>
                    <a:ext uri="{9D8B030D-6E8A-4147-A177-3AD203B41FA5}">
                      <a16:colId xmlns:a16="http://schemas.microsoft.com/office/drawing/2014/main" val="148255490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527306364"/>
                  </a:ext>
                </a:extLst>
              </a:tr>
              <a:tr h="370840">
                <a:tc>
                  <a:txBody>
                    <a:bodyPr/>
                    <a:lstStyle/>
                    <a:p>
                      <a:r>
                        <a:rPr lang="en-US" sz="1000"/>
                        <a:t>NDR Schleswig-Holstein</a:t>
                      </a:r>
                    </a:p>
                  </a:txBody>
                  <a:tcPr/>
                </a:tc>
                <a:tc>
                  <a:txBody>
                    <a:bodyPr/>
                    <a:lstStyle/>
                    <a:p>
                      <a:r>
                        <a:rPr lang="en-US" sz="1000"/>
                        <a:t>79208</a:t>
                      </a:r>
                    </a:p>
                  </a:txBody>
                  <a:tcPr/>
                </a:tc>
                <a:tc>
                  <a:txBody>
                    <a:bodyPr/>
                    <a:lstStyle/>
                    <a:p>
                      <a:r>
                        <a:rPr lang="en-US" sz="1000"/>
                        <a:t>59695</a:t>
                      </a:r>
                    </a:p>
                  </a:txBody>
                  <a:tcPr/>
                </a:tc>
                <a:tc>
                  <a:txBody>
                    <a:bodyPr/>
                    <a:lstStyle/>
                    <a:p>
                      <a:r>
                        <a:rPr lang="en-US" sz="1000"/>
                        <a:t>0</a:t>
                      </a:r>
                    </a:p>
                  </a:txBody>
                  <a:tcPr/>
                </a:tc>
                <a:tc>
                  <a:txBody>
                    <a:bodyPr/>
                    <a:lstStyle/>
                    <a:p>
                      <a:r>
                        <a:rPr lang="en-US" sz="1000"/>
                        <a:t>22803</a:t>
                      </a:r>
                    </a:p>
                  </a:txBody>
                  <a:tcPr/>
                </a:tc>
                <a:tc>
                  <a:txBody>
                    <a:bodyPr/>
                    <a:lstStyle/>
                    <a:p>
                      <a:r>
                        <a:rPr lang="en-US" sz="1000"/>
                        <a:t>79208</a:t>
                      </a:r>
                    </a:p>
                  </a:txBody>
                  <a:tcPr/>
                </a:tc>
                <a:extLst>
                  <a:ext uri="{0D108BD9-81ED-4DB2-BD59-A6C34878D82A}">
                    <a16:rowId xmlns:a16="http://schemas.microsoft.com/office/drawing/2014/main" val="2475550818"/>
                  </a:ext>
                </a:extLst>
              </a:tr>
            </a:tbl>
          </a:graphicData>
        </a:graphic>
      </p:graphicFrame>
      <p:sp>
        <p:nvSpPr>
          <p:cNvPr id="4" name="Text Placeholder 3">
            <a:extLst>
              <a:ext uri="{FF2B5EF4-FFF2-40B4-BE49-F238E27FC236}">
                <a16:creationId xmlns:a16="http://schemas.microsoft.com/office/drawing/2014/main" id="{EAFBC27E-1D0B-41E3-B814-F2BC80EE0E6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222737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93406-A5BF-40C6-B2CA-EC5F15171B49}"/>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FA8FCE1E-3D6D-47C9-9A36-36F0A1E83095}"/>
              </a:ext>
            </a:extLst>
          </p:cNvPr>
          <p:cNvGraphicFramePr>
            <a:graphicFrameLocks noGrp="1"/>
          </p:cNvGraphicFramePr>
          <p:nvPr>
            <p:ph type="chart" sz="quarter" idx="13"/>
            <p:extLst>
              <p:ext uri="{D42A27DB-BD31-4B8C-83A1-F6EECF244321}">
                <p14:modId xmlns:p14="http://schemas.microsoft.com/office/powerpoint/2010/main" val="275524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568296-D875-4A99-8F70-B19A0F65DA23}"/>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4E1F3668-EC67-48AD-84AD-34462CA49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2935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F2739-151D-4851-954C-49AC21427C26}"/>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09D8CF4B-6479-43D0-BD06-65C0470FD728}"/>
              </a:ext>
            </a:extLst>
          </p:cNvPr>
          <p:cNvGraphicFramePr>
            <a:graphicFrameLocks noGrp="1"/>
          </p:cNvGraphicFramePr>
          <p:nvPr>
            <p:ph type="tbl" sz="quarter" idx="13"/>
            <p:extLst>
              <p:ext uri="{D42A27DB-BD31-4B8C-83A1-F6EECF244321}">
                <p14:modId xmlns:p14="http://schemas.microsoft.com/office/powerpoint/2010/main" val="3368648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3960412"/>
                    </a:ext>
                  </a:extLst>
                </a:gridCol>
                <a:gridCol w="1234440">
                  <a:extLst>
                    <a:ext uri="{9D8B030D-6E8A-4147-A177-3AD203B41FA5}">
                      <a16:colId xmlns:a16="http://schemas.microsoft.com/office/drawing/2014/main" val="3423869880"/>
                    </a:ext>
                  </a:extLst>
                </a:gridCol>
                <a:gridCol w="822960">
                  <a:extLst>
                    <a:ext uri="{9D8B030D-6E8A-4147-A177-3AD203B41FA5}">
                      <a16:colId xmlns:a16="http://schemas.microsoft.com/office/drawing/2014/main" val="1063389052"/>
                    </a:ext>
                  </a:extLst>
                </a:gridCol>
                <a:gridCol w="822960">
                  <a:extLst>
                    <a:ext uri="{9D8B030D-6E8A-4147-A177-3AD203B41FA5}">
                      <a16:colId xmlns:a16="http://schemas.microsoft.com/office/drawing/2014/main" val="1568128376"/>
                    </a:ext>
                  </a:extLst>
                </a:gridCol>
                <a:gridCol w="822960">
                  <a:extLst>
                    <a:ext uri="{9D8B030D-6E8A-4147-A177-3AD203B41FA5}">
                      <a16:colId xmlns:a16="http://schemas.microsoft.com/office/drawing/2014/main" val="1539610323"/>
                    </a:ext>
                  </a:extLst>
                </a:gridCol>
                <a:gridCol w="822960">
                  <a:extLst>
                    <a:ext uri="{9D8B030D-6E8A-4147-A177-3AD203B41FA5}">
                      <a16:colId xmlns:a16="http://schemas.microsoft.com/office/drawing/2014/main" val="121209316"/>
                    </a:ext>
                  </a:extLst>
                </a:gridCol>
                <a:gridCol w="822960">
                  <a:extLst>
                    <a:ext uri="{9D8B030D-6E8A-4147-A177-3AD203B41FA5}">
                      <a16:colId xmlns:a16="http://schemas.microsoft.com/office/drawing/2014/main" val="2144778682"/>
                    </a:ext>
                  </a:extLst>
                </a:gridCol>
                <a:gridCol w="822960">
                  <a:extLst>
                    <a:ext uri="{9D8B030D-6E8A-4147-A177-3AD203B41FA5}">
                      <a16:colId xmlns:a16="http://schemas.microsoft.com/office/drawing/2014/main" val="71545719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730760181"/>
                  </a:ext>
                </a:extLst>
              </a:tr>
              <a:tr h="370840">
                <a:tc>
                  <a:txBody>
                    <a:bodyPr/>
                    <a:lstStyle/>
                    <a:p>
                      <a:r>
                        <a:rPr lang="en-US" sz="1000"/>
                        <a:t>NDR Schleswig-Holstein</a:t>
                      </a:r>
                    </a:p>
                  </a:txBody>
                  <a:tcPr/>
                </a:tc>
                <a:tc>
                  <a:txBody>
                    <a:bodyPr/>
                    <a:lstStyle/>
                    <a:p>
                      <a:r>
                        <a:rPr lang="en-US" sz="1000"/>
                        <a:t>2910</a:t>
                      </a:r>
                    </a:p>
                  </a:txBody>
                  <a:tcPr/>
                </a:tc>
                <a:tc>
                  <a:txBody>
                    <a:bodyPr/>
                    <a:lstStyle/>
                    <a:p>
                      <a:r>
                        <a:rPr lang="en-US" sz="1000"/>
                        <a:t>636</a:t>
                      </a:r>
                    </a:p>
                  </a:txBody>
                  <a:tcPr/>
                </a:tc>
                <a:tc>
                  <a:txBody>
                    <a:bodyPr/>
                    <a:lstStyle/>
                    <a:p>
                      <a:r>
                        <a:rPr lang="en-US" sz="1000"/>
                        <a:t>930</a:t>
                      </a:r>
                    </a:p>
                  </a:txBody>
                  <a:tcPr/>
                </a:tc>
                <a:tc>
                  <a:txBody>
                    <a:bodyPr/>
                    <a:lstStyle/>
                    <a:p>
                      <a:r>
                        <a:rPr lang="en-US" sz="1000"/>
                        <a:t>4</a:t>
                      </a:r>
                    </a:p>
                  </a:txBody>
                  <a:tcPr/>
                </a:tc>
                <a:tc>
                  <a:txBody>
                    <a:bodyPr/>
                    <a:lstStyle/>
                    <a:p>
                      <a:r>
                        <a:rPr lang="en-US" sz="1000"/>
                        <a:t>1335</a:t>
                      </a:r>
                    </a:p>
                  </a:txBody>
                  <a:tcPr/>
                </a:tc>
                <a:tc>
                  <a:txBody>
                    <a:bodyPr/>
                    <a:lstStyle/>
                    <a:p>
                      <a:r>
                        <a:rPr lang="en-US" sz="1000"/>
                        <a:t>1</a:t>
                      </a:r>
                    </a:p>
                  </a:txBody>
                  <a:tcPr/>
                </a:tc>
                <a:tc>
                  <a:txBody>
                    <a:bodyPr/>
                    <a:lstStyle/>
                    <a:p>
                      <a:r>
                        <a:rPr lang="en-US" sz="1000"/>
                        <a:t>4</a:t>
                      </a:r>
                    </a:p>
                  </a:txBody>
                  <a:tcPr/>
                </a:tc>
                <a:extLst>
                  <a:ext uri="{0D108BD9-81ED-4DB2-BD59-A6C34878D82A}">
                    <a16:rowId xmlns:a16="http://schemas.microsoft.com/office/drawing/2014/main" val="3868768388"/>
                  </a:ext>
                </a:extLst>
              </a:tr>
            </a:tbl>
          </a:graphicData>
        </a:graphic>
      </p:graphicFrame>
      <p:sp>
        <p:nvSpPr>
          <p:cNvPr id="4" name="Text Placeholder 3">
            <a:extLst>
              <a:ext uri="{FF2B5EF4-FFF2-40B4-BE49-F238E27FC236}">
                <a16:creationId xmlns:a16="http://schemas.microsoft.com/office/drawing/2014/main" id="{6BA61562-03A6-4772-8ED7-2E2A7FEEAC6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750630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B97B4-2F25-489F-A5DC-1D68FF2E636C}"/>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2B4C8E5D-2EB8-40EC-922D-4BAC0E1170BD}"/>
              </a:ext>
            </a:extLst>
          </p:cNvPr>
          <p:cNvGraphicFramePr>
            <a:graphicFrameLocks noGrp="1"/>
          </p:cNvGraphicFramePr>
          <p:nvPr>
            <p:ph type="tbl" sz="quarter" idx="13"/>
            <p:extLst>
              <p:ext uri="{D42A27DB-BD31-4B8C-83A1-F6EECF244321}">
                <p14:modId xmlns:p14="http://schemas.microsoft.com/office/powerpoint/2010/main" val="3524451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2709806"/>
                    </a:ext>
                  </a:extLst>
                </a:gridCol>
                <a:gridCol w="822960">
                  <a:extLst>
                    <a:ext uri="{9D8B030D-6E8A-4147-A177-3AD203B41FA5}">
                      <a16:colId xmlns:a16="http://schemas.microsoft.com/office/drawing/2014/main" val="4056476328"/>
                    </a:ext>
                  </a:extLst>
                </a:gridCol>
                <a:gridCol w="822960">
                  <a:extLst>
                    <a:ext uri="{9D8B030D-6E8A-4147-A177-3AD203B41FA5}">
                      <a16:colId xmlns:a16="http://schemas.microsoft.com/office/drawing/2014/main" val="622238541"/>
                    </a:ext>
                  </a:extLst>
                </a:gridCol>
                <a:gridCol w="822960">
                  <a:extLst>
                    <a:ext uri="{9D8B030D-6E8A-4147-A177-3AD203B41FA5}">
                      <a16:colId xmlns:a16="http://schemas.microsoft.com/office/drawing/2014/main" val="1041651394"/>
                    </a:ext>
                  </a:extLst>
                </a:gridCol>
                <a:gridCol w="822960">
                  <a:extLst>
                    <a:ext uri="{9D8B030D-6E8A-4147-A177-3AD203B41FA5}">
                      <a16:colId xmlns:a16="http://schemas.microsoft.com/office/drawing/2014/main" val="717436855"/>
                    </a:ext>
                  </a:extLst>
                </a:gridCol>
                <a:gridCol w="822960">
                  <a:extLst>
                    <a:ext uri="{9D8B030D-6E8A-4147-A177-3AD203B41FA5}">
                      <a16:colId xmlns:a16="http://schemas.microsoft.com/office/drawing/2014/main" val="4240289011"/>
                    </a:ext>
                  </a:extLst>
                </a:gridCol>
                <a:gridCol w="822960">
                  <a:extLst>
                    <a:ext uri="{9D8B030D-6E8A-4147-A177-3AD203B41FA5}">
                      <a16:colId xmlns:a16="http://schemas.microsoft.com/office/drawing/2014/main" val="1526892403"/>
                    </a:ext>
                  </a:extLst>
                </a:gridCol>
                <a:gridCol w="822960">
                  <a:extLst>
                    <a:ext uri="{9D8B030D-6E8A-4147-A177-3AD203B41FA5}">
                      <a16:colId xmlns:a16="http://schemas.microsoft.com/office/drawing/2014/main" val="273616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4330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- 2017-02-08 17:19:53</a:t>
                      </a:r>
                      <a:r>
                        <a:rPr kumimoji="0" lang="de-DE" sz="1000" b="0" i="0" u="none" strike="noStrike" kern="1200" cap="none" spc="0" normalizeH="0" baseline="0" noProof="0">
                          <a:ln>
                            <a:noFill/>
                          </a:ln>
                          <a:solidFill>
                            <a:prstClr val="black"/>
                          </a:solidFill>
                          <a:effectLst/>
                          <a:uLnTx/>
                          <a:uFillTx/>
                          <a:latin typeface="+mn-lt"/>
                          <a:ea typeface="+mn-ea"/>
                          <a:cs typeface="+mn-cs"/>
                        </a:rPr>
                        <a:t>
Drei Landwirte aus Schleswig-Holstein gewähren ihren Kühen quasi Elternzeit - und bringen ihre einzigartige Milch jetzt in die Läden.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688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- 2017-03-28 15:29:21</a:t>
                      </a:r>
                      <a:r>
                        <a:rPr kumimoji="0" lang="de-DE" sz="1000" b="0" i="0" u="none" strike="noStrike" kern="1200" cap="none" spc="0" normalizeH="0" baseline="0" noProof="0">
                          <a:ln>
                            <a:noFill/>
                          </a:ln>
                          <a:solidFill>
                            <a:prstClr val="black"/>
                          </a:solidFill>
                          <a:effectLst/>
                          <a:uLnTx/>
                          <a:uFillTx/>
                          <a:latin typeface="+mn-lt"/>
                          <a:ea typeface="+mn-ea"/>
                          <a:cs typeface="+mn-cs"/>
                        </a:rPr>
                        <a:t>
Polarlicht am Himmel über Schleswig-Holstein. Danke an Carsten Jonas für das tolle Video. (Aufgenommen am Leuchtturm Bülk)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12:25:47</a:t>
                      </a:r>
                    </a:p>
                  </a:txBody>
                  <a:tcPr/>
                </a:tc>
                <a:extLst>
                  <a:ext uri="{0D108BD9-81ED-4DB2-BD59-A6C34878D82A}">
                    <a16:rowId xmlns:a16="http://schemas.microsoft.com/office/drawing/2014/main" val="199463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- 2017-05-12 16:51:52</a:t>
                      </a:r>
                      <a:r>
                        <a:rPr kumimoji="0" lang="de-DE" sz="1000" b="0" i="0" u="none" strike="noStrike" kern="1200" cap="none" spc="0" normalizeH="0" baseline="0" noProof="0">
                          <a:ln>
                            <a:noFill/>
                          </a:ln>
                          <a:solidFill>
                            <a:prstClr val="black"/>
                          </a:solidFill>
                          <a:effectLst/>
                          <a:uLnTx/>
                          <a:uFillTx/>
                          <a:latin typeface="+mn-lt"/>
                          <a:ea typeface="+mn-ea"/>
                          <a:cs typeface="+mn-cs"/>
                        </a:rPr>
                        <a:t>
Und es hat *boom* gemacht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19.05.2017 17:54:00</a:t>
                      </a:r>
                    </a:p>
                  </a:txBody>
                  <a:tcPr/>
                </a:tc>
                <a:extLst>
                  <a:ext uri="{0D108BD9-81ED-4DB2-BD59-A6C34878D82A}">
                    <a16:rowId xmlns:a16="http://schemas.microsoft.com/office/drawing/2014/main" val="3920594139"/>
                  </a:ext>
                </a:extLst>
              </a:tr>
            </a:tbl>
          </a:graphicData>
        </a:graphic>
      </p:graphicFrame>
      <p:sp>
        <p:nvSpPr>
          <p:cNvPr id="4" name="Text Placeholder 3">
            <a:extLst>
              <a:ext uri="{FF2B5EF4-FFF2-40B4-BE49-F238E27FC236}">
                <a16:creationId xmlns:a16="http://schemas.microsoft.com/office/drawing/2014/main" id="{D3CF8761-81F5-4C0B-AB9D-B7DFE6580EB0}"/>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935418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B135B-D99D-4348-A8AB-B52338175184}"/>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887DD1C1-A82D-42A3-9808-0C0501906C7B}"/>
              </a:ext>
            </a:extLst>
          </p:cNvPr>
          <p:cNvGraphicFramePr>
            <a:graphicFrameLocks noGrp="1"/>
          </p:cNvGraphicFramePr>
          <p:nvPr>
            <p:ph type="tbl" sz="quarter" idx="13"/>
            <p:extLst>
              <p:ext uri="{D42A27DB-BD31-4B8C-83A1-F6EECF244321}">
                <p14:modId xmlns:p14="http://schemas.microsoft.com/office/powerpoint/2010/main" val="3910868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87441484"/>
                    </a:ext>
                  </a:extLst>
                </a:gridCol>
                <a:gridCol w="822960">
                  <a:extLst>
                    <a:ext uri="{9D8B030D-6E8A-4147-A177-3AD203B41FA5}">
                      <a16:colId xmlns:a16="http://schemas.microsoft.com/office/drawing/2014/main" val="2070373877"/>
                    </a:ext>
                  </a:extLst>
                </a:gridCol>
                <a:gridCol w="822960">
                  <a:extLst>
                    <a:ext uri="{9D8B030D-6E8A-4147-A177-3AD203B41FA5}">
                      <a16:colId xmlns:a16="http://schemas.microsoft.com/office/drawing/2014/main" val="2001585415"/>
                    </a:ext>
                  </a:extLst>
                </a:gridCol>
                <a:gridCol w="822960">
                  <a:extLst>
                    <a:ext uri="{9D8B030D-6E8A-4147-A177-3AD203B41FA5}">
                      <a16:colId xmlns:a16="http://schemas.microsoft.com/office/drawing/2014/main" val="3609328403"/>
                    </a:ext>
                  </a:extLst>
                </a:gridCol>
                <a:gridCol w="822960">
                  <a:extLst>
                    <a:ext uri="{9D8B030D-6E8A-4147-A177-3AD203B41FA5}">
                      <a16:colId xmlns:a16="http://schemas.microsoft.com/office/drawing/2014/main" val="2172901781"/>
                    </a:ext>
                  </a:extLst>
                </a:gridCol>
                <a:gridCol w="822960">
                  <a:extLst>
                    <a:ext uri="{9D8B030D-6E8A-4147-A177-3AD203B41FA5}">
                      <a16:colId xmlns:a16="http://schemas.microsoft.com/office/drawing/2014/main" val="2325398814"/>
                    </a:ext>
                  </a:extLst>
                </a:gridCol>
                <a:gridCol w="822960">
                  <a:extLst>
                    <a:ext uri="{9D8B030D-6E8A-4147-A177-3AD203B41FA5}">
                      <a16:colId xmlns:a16="http://schemas.microsoft.com/office/drawing/2014/main" val="3472924023"/>
                    </a:ext>
                  </a:extLst>
                </a:gridCol>
                <a:gridCol w="822960">
                  <a:extLst>
                    <a:ext uri="{9D8B030D-6E8A-4147-A177-3AD203B41FA5}">
                      <a16:colId xmlns:a16="http://schemas.microsoft.com/office/drawing/2014/main" val="46176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2582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- 2017-01-04 11:09:36</a:t>
                      </a:r>
                      <a:r>
                        <a:rPr kumimoji="0" lang="de-DE" sz="1000" b="0" i="0" u="none" strike="noStrike" kern="1200" cap="none" spc="0" normalizeH="0" baseline="0" noProof="0">
                          <a:ln>
                            <a:noFill/>
                          </a:ln>
                          <a:solidFill>
                            <a:prstClr val="black"/>
                          </a:solidFill>
                          <a:effectLst/>
                          <a:uLnTx/>
                          <a:uFillTx/>
                          <a:latin typeface="+mn-lt"/>
                          <a:ea typeface="+mn-ea"/>
                          <a:cs typeface="+mn-cs"/>
                        </a:rPr>
                        <a:t>
Letzte Nacht ging es in Dagebüll rund. In den frühen Morgenstunden waren die Wellen am Fähranleger meterhoch. Mittlerweile ist die Sturmflutwarnung an der Nordseeküste aufgehoben. Dafür wird in der Nacht an der Ostsee die stärkste Sturmflut seit zehn Jahren erwartet. Weitere Infos findet Ihr hier:
http://www.ndr.de/nachrichten/schleswig-holstein/sturm2152.html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12:09:00</a:t>
                      </a:r>
                    </a:p>
                  </a:txBody>
                  <a:tcPr/>
                </a:tc>
                <a:extLst>
                  <a:ext uri="{0D108BD9-81ED-4DB2-BD59-A6C34878D82A}">
                    <a16:rowId xmlns:a16="http://schemas.microsoft.com/office/drawing/2014/main" val="72432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- 2017-02-03 10:12:16</a:t>
                      </a:r>
                      <a:r>
                        <a:rPr kumimoji="0" lang="de-DE" sz="1000" b="0" i="0" u="none" strike="noStrike" kern="1200" cap="none" spc="0" normalizeH="0" baseline="0" noProof="0">
                          <a:ln>
                            <a:noFill/>
                          </a:ln>
                          <a:solidFill>
                            <a:prstClr val="black"/>
                          </a:solidFill>
                          <a:effectLst/>
                          <a:uLnTx/>
                          <a:uFillTx/>
                          <a:latin typeface="+mn-lt"/>
                          <a:ea typeface="+mn-ea"/>
                          <a:cs typeface="+mn-cs"/>
                        </a:rPr>
                        <a:t>
Fünf Jahre Bauzeit, mutmaßlich 400 Millionen Euro Kosten: Die größte private Segeljacht der Welt ist fertig.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22:59:00</a:t>
                      </a:r>
                    </a:p>
                  </a:txBody>
                  <a:tcPr/>
                </a:tc>
                <a:extLst>
                  <a:ext uri="{0D108BD9-81ED-4DB2-BD59-A6C34878D82A}">
                    <a16:rowId xmlns:a16="http://schemas.microsoft.com/office/drawing/2014/main" val="937117020"/>
                  </a:ext>
                </a:extLst>
              </a:tr>
            </a:tbl>
          </a:graphicData>
        </a:graphic>
      </p:graphicFrame>
      <p:sp>
        <p:nvSpPr>
          <p:cNvPr id="4" name="Text Placeholder 3">
            <a:extLst>
              <a:ext uri="{FF2B5EF4-FFF2-40B4-BE49-F238E27FC236}">
                <a16:creationId xmlns:a16="http://schemas.microsoft.com/office/drawing/2014/main" id="{9046D64A-B52C-4BEA-997B-BD4C49C180F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290204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6D62B-9864-42B7-B6E6-855EEA3511FA}"/>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D75D1CFA-E568-48C8-A966-6C97580B0CBB}"/>
              </a:ext>
            </a:extLst>
          </p:cNvPr>
          <p:cNvGraphicFramePr>
            <a:graphicFrameLocks noGrp="1"/>
          </p:cNvGraphicFramePr>
          <p:nvPr>
            <p:ph type="tbl" sz="quarter" idx="13"/>
            <p:extLst>
              <p:ext uri="{D42A27DB-BD31-4B8C-83A1-F6EECF244321}">
                <p14:modId xmlns:p14="http://schemas.microsoft.com/office/powerpoint/2010/main" val="52314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967986"/>
                    </a:ext>
                  </a:extLst>
                </a:gridCol>
                <a:gridCol w="822960">
                  <a:extLst>
                    <a:ext uri="{9D8B030D-6E8A-4147-A177-3AD203B41FA5}">
                      <a16:colId xmlns:a16="http://schemas.microsoft.com/office/drawing/2014/main" val="661892013"/>
                    </a:ext>
                  </a:extLst>
                </a:gridCol>
                <a:gridCol w="822960">
                  <a:extLst>
                    <a:ext uri="{9D8B030D-6E8A-4147-A177-3AD203B41FA5}">
                      <a16:colId xmlns:a16="http://schemas.microsoft.com/office/drawing/2014/main" val="3819463066"/>
                    </a:ext>
                  </a:extLst>
                </a:gridCol>
                <a:gridCol w="822960">
                  <a:extLst>
                    <a:ext uri="{9D8B030D-6E8A-4147-A177-3AD203B41FA5}">
                      <a16:colId xmlns:a16="http://schemas.microsoft.com/office/drawing/2014/main" val="2516706624"/>
                    </a:ext>
                  </a:extLst>
                </a:gridCol>
                <a:gridCol w="822960">
                  <a:extLst>
                    <a:ext uri="{9D8B030D-6E8A-4147-A177-3AD203B41FA5}">
                      <a16:colId xmlns:a16="http://schemas.microsoft.com/office/drawing/2014/main" val="3000450562"/>
                    </a:ext>
                  </a:extLst>
                </a:gridCol>
                <a:gridCol w="822960">
                  <a:extLst>
                    <a:ext uri="{9D8B030D-6E8A-4147-A177-3AD203B41FA5}">
                      <a16:colId xmlns:a16="http://schemas.microsoft.com/office/drawing/2014/main" val="443956267"/>
                    </a:ext>
                  </a:extLst>
                </a:gridCol>
                <a:gridCol w="822960">
                  <a:extLst>
                    <a:ext uri="{9D8B030D-6E8A-4147-A177-3AD203B41FA5}">
                      <a16:colId xmlns:a16="http://schemas.microsoft.com/office/drawing/2014/main" val="3600548776"/>
                    </a:ext>
                  </a:extLst>
                </a:gridCol>
                <a:gridCol w="822960">
                  <a:extLst>
                    <a:ext uri="{9D8B030D-6E8A-4147-A177-3AD203B41FA5}">
                      <a16:colId xmlns:a16="http://schemas.microsoft.com/office/drawing/2014/main" val="172345051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10770203"/>
                  </a:ext>
                </a:extLst>
              </a:tr>
              <a:tr h="370840">
                <a:tc>
                  <a:txBody>
                    <a:bodyPr/>
                    <a:lstStyle/>
                    <a:p>
                      <a:r>
                        <a:rPr lang="de-DE" sz="1000" b="1"/>
                        <a:t>NDR Schleswig-Holstein - 2017-06-06 18:03:43</a:t>
                      </a:r>
                      <a:r>
                        <a:rPr lang="de-DE" sz="1000"/>
                        <a:t>
Die Pferdesteuer soll nun doch in Tangstedt eingeführt werden. Wie findet ihr das?</a:t>
                      </a:r>
                      <a:endParaRPr lang="en-US" sz="1000"/>
                    </a:p>
                  </a:txBody>
                  <a:tcPr/>
                </a:tc>
                <a:tc>
                  <a:txBody>
                    <a:bodyPr/>
                    <a:lstStyle/>
                    <a:p>
                      <a:r>
                        <a:rPr lang="en-US" sz="1000"/>
                        <a:t>557</a:t>
                      </a:r>
                    </a:p>
                  </a:txBody>
                  <a:tcPr/>
                </a:tc>
                <a:tc>
                  <a:txBody>
                    <a:bodyPr/>
                    <a:lstStyle/>
                    <a:p>
                      <a:r>
                        <a:rPr lang="en-US" sz="1000"/>
                        <a:t>116</a:t>
                      </a:r>
                    </a:p>
                  </a:txBody>
                  <a:tcPr/>
                </a:tc>
                <a:tc>
                  <a:txBody>
                    <a:bodyPr/>
                    <a:lstStyle/>
                    <a:p>
                      <a:r>
                        <a:rPr lang="en-US" sz="1000"/>
                        <a:t>80</a:t>
                      </a:r>
                    </a:p>
                  </a:txBody>
                  <a:tcPr/>
                </a:tc>
                <a:tc>
                  <a:txBody>
                    <a:bodyPr/>
                    <a:lstStyle/>
                    <a:p>
                      <a:r>
                        <a:rPr lang="en-US" sz="1000"/>
                        <a:t>753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17433601"/>
                  </a:ext>
                </a:extLst>
              </a:tr>
              <a:tr h="370840">
                <a:tc>
                  <a:txBody>
                    <a:bodyPr/>
                    <a:lstStyle/>
                    <a:p>
                      <a:r>
                        <a:rPr lang="de-DE" sz="1000" b="1"/>
                        <a:t>NDR Schleswig-Holstein - 2017-10-24 05:03:00</a:t>
                      </a:r>
                      <a:r>
                        <a:rPr lang="de-DE" sz="1000"/>
                        <a:t>
Wer am genausten schätzt, wieviel Kleingeld Horst Hoof gespart hat, gewinnt ein NDR 1 Welle Nord Überraschungspaket! ☕️
▶️▶️▶️ Bis 9.30 Uhr könnt ihr hier mitmachen: NDR.de/wellenord/kleingeld100.html</a:t>
                      </a:r>
                      <a:endParaRPr lang="en-US" sz="1000"/>
                    </a:p>
                  </a:txBody>
                  <a:tcPr/>
                </a:tc>
                <a:tc>
                  <a:txBody>
                    <a:bodyPr/>
                    <a:lstStyle/>
                    <a:p>
                      <a:r>
                        <a:rPr lang="en-US" sz="1000"/>
                        <a:t>386</a:t>
                      </a:r>
                    </a:p>
                  </a:txBody>
                  <a:tcPr/>
                </a:tc>
                <a:tc>
                  <a:txBody>
                    <a:bodyPr/>
                    <a:lstStyle/>
                    <a:p>
                      <a:r>
                        <a:rPr lang="en-US" sz="1000"/>
                        <a:t>85</a:t>
                      </a:r>
                    </a:p>
                  </a:txBody>
                  <a:tcPr/>
                </a:tc>
                <a:tc>
                  <a:txBody>
                    <a:bodyPr/>
                    <a:lstStyle/>
                    <a:p>
                      <a:r>
                        <a:rPr lang="en-US" sz="1000"/>
                        <a:t>4</a:t>
                      </a:r>
                    </a:p>
                  </a:txBody>
                  <a:tcPr/>
                </a:tc>
                <a:tc>
                  <a:txBody>
                    <a:bodyPr/>
                    <a:lstStyle/>
                    <a:p>
                      <a:r>
                        <a:rPr lang="en-US" sz="1000"/>
                        <a:t>475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60066355"/>
                  </a:ext>
                </a:extLst>
              </a:tr>
              <a:tr h="370840">
                <a:tc>
                  <a:txBody>
                    <a:bodyPr/>
                    <a:lstStyle/>
                    <a:p>
                      <a:r>
                        <a:rPr lang="de-DE" sz="1000" b="1"/>
                        <a:t>NDR Schleswig-Holstein - 2017-06-06 16:00:00</a:t>
                      </a:r>
                      <a:r>
                        <a:rPr lang="de-DE" sz="1000"/>
                        <a:t>
In Laboe geht's schon, in Norderstedt noch nicht - einkaufen am Sonntag. Aber sollte es das immer und überall geben?</a:t>
                      </a:r>
                      <a:endParaRPr lang="en-US" sz="1000"/>
                    </a:p>
                  </a:txBody>
                  <a:tcPr/>
                </a:tc>
                <a:tc>
                  <a:txBody>
                    <a:bodyPr/>
                    <a:lstStyle/>
                    <a:p>
                      <a:r>
                        <a:rPr lang="en-US" sz="1000"/>
                        <a:t>287</a:t>
                      </a:r>
                    </a:p>
                  </a:txBody>
                  <a:tcPr/>
                </a:tc>
                <a:tc>
                  <a:txBody>
                    <a:bodyPr/>
                    <a:lstStyle/>
                    <a:p>
                      <a:r>
                        <a:rPr lang="en-US" sz="1000"/>
                        <a:t>119</a:t>
                      </a:r>
                    </a:p>
                  </a:txBody>
                  <a:tcPr/>
                </a:tc>
                <a:tc>
                  <a:txBody>
                    <a:bodyPr/>
                    <a:lstStyle/>
                    <a:p>
                      <a:r>
                        <a:rPr lang="en-US" sz="1000"/>
                        <a:t>10</a:t>
                      </a:r>
                    </a:p>
                  </a:txBody>
                  <a:tcPr/>
                </a:tc>
                <a:tc>
                  <a:txBody>
                    <a:bodyPr/>
                    <a:lstStyle/>
                    <a:p>
                      <a:r>
                        <a:rPr lang="en-US" sz="1000"/>
                        <a:t>416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791629"/>
                  </a:ext>
                </a:extLst>
              </a:tr>
              <a:tr h="370840">
                <a:tc>
                  <a:txBody>
                    <a:bodyPr/>
                    <a:lstStyle/>
                    <a:p>
                      <a:r>
                        <a:rPr lang="de-DE" sz="1000" b="1"/>
                        <a:t>NDR Schleswig-Holstein - 2017-02-03 10:12:16</a:t>
                      </a:r>
                      <a:r>
                        <a:rPr lang="de-DE" sz="1000"/>
                        <a:t>
Fünf Jahre Bauzeit, mutmaßlich 400 Millionen Euro Kosten: Die größte private Segeljacht der Welt ist fertig.</a:t>
                      </a:r>
                      <a:endParaRPr lang="en-US" sz="1000"/>
                    </a:p>
                  </a:txBody>
                  <a:tcPr/>
                </a:tc>
                <a:tc>
                  <a:txBody>
                    <a:bodyPr/>
                    <a:lstStyle/>
                    <a:p>
                      <a:r>
                        <a:rPr lang="en-US" sz="1000"/>
                        <a:t>279</a:t>
                      </a:r>
                    </a:p>
                  </a:txBody>
                  <a:tcPr/>
                </a:tc>
                <a:tc>
                  <a:txBody>
                    <a:bodyPr/>
                    <a:lstStyle/>
                    <a:p>
                      <a:r>
                        <a:rPr lang="en-US" sz="1000"/>
                        <a:t>523</a:t>
                      </a:r>
                    </a:p>
                  </a:txBody>
                  <a:tcPr/>
                </a:tc>
                <a:tc>
                  <a:txBody>
                    <a:bodyPr/>
                    <a:lstStyle/>
                    <a:p>
                      <a:r>
                        <a:rPr lang="en-US" sz="1000"/>
                        <a:t>831</a:t>
                      </a:r>
                    </a:p>
                  </a:txBody>
                  <a:tcPr/>
                </a:tc>
                <a:tc>
                  <a:txBody>
                    <a:bodyPr/>
                    <a:lstStyle/>
                    <a:p>
                      <a:r>
                        <a:rPr lang="en-US" sz="1000"/>
                        <a:t>1633</a:t>
                      </a:r>
                    </a:p>
                  </a:txBody>
                  <a:tcPr/>
                </a:tc>
                <a:tc>
                  <a:txBody>
                    <a:bodyPr/>
                    <a:lstStyle/>
                    <a:p>
                      <a:r>
                        <a:rPr lang="en-US" sz="1000"/>
                        <a:t>Video</a:t>
                      </a:r>
                    </a:p>
                  </a:txBody>
                  <a:tcPr/>
                </a:tc>
                <a:tc>
                  <a:txBody>
                    <a:bodyPr/>
                    <a:lstStyle/>
                    <a:p>
                      <a:r>
                        <a:rPr lang="en-US" sz="1000"/>
                        <a:t>Yes</a:t>
                      </a:r>
                    </a:p>
                  </a:txBody>
                  <a:tcPr/>
                </a:tc>
                <a:tc>
                  <a:txBody>
                    <a:bodyPr/>
                    <a:lstStyle/>
                    <a:p>
                      <a:r>
                        <a:rPr lang="en-US" sz="1000"/>
                        <a:t>10.02.2017 22:59:00</a:t>
                      </a:r>
                    </a:p>
                  </a:txBody>
                  <a:tcPr/>
                </a:tc>
                <a:extLst>
                  <a:ext uri="{0D108BD9-81ED-4DB2-BD59-A6C34878D82A}">
                    <a16:rowId xmlns:a16="http://schemas.microsoft.com/office/drawing/2014/main" val="3628908223"/>
                  </a:ext>
                </a:extLst>
              </a:tr>
              <a:tr h="370840">
                <a:tc>
                  <a:txBody>
                    <a:bodyPr/>
                    <a:lstStyle/>
                    <a:p>
                      <a:r>
                        <a:rPr lang="de-DE" sz="1000" b="1"/>
                        <a:t>NDR Schleswig-Holstein - 2017-04-25 19:01:11</a:t>
                      </a:r>
                      <a:r>
                        <a:rPr lang="de-DE" sz="1000"/>
                        <a:t>
TV-Duell vor der Landtagswahl in SH: Die Wahlarena im NDR Fernsehen mit Torsten Albig (SPD) und Daniel Günther (CDU).</a:t>
                      </a:r>
                      <a:endParaRPr lang="en-US" sz="1000"/>
                    </a:p>
                  </a:txBody>
                  <a:tcPr/>
                </a:tc>
                <a:tc>
                  <a:txBody>
                    <a:bodyPr/>
                    <a:lstStyle/>
                    <a:p>
                      <a:r>
                        <a:rPr lang="en-US" sz="1000"/>
                        <a:t>278</a:t>
                      </a:r>
                    </a:p>
                  </a:txBody>
                  <a:tcPr/>
                </a:tc>
                <a:tc>
                  <a:txBody>
                    <a:bodyPr/>
                    <a:lstStyle/>
                    <a:p>
                      <a:r>
                        <a:rPr lang="en-US" sz="1000"/>
                        <a:t>157</a:t>
                      </a:r>
                    </a:p>
                  </a:txBody>
                  <a:tcPr/>
                </a:tc>
                <a:tc>
                  <a:txBody>
                    <a:bodyPr/>
                    <a:lstStyle/>
                    <a:p>
                      <a:r>
                        <a:rPr lang="en-US" sz="1000"/>
                        <a:t>71</a:t>
                      </a:r>
                    </a:p>
                  </a:txBody>
                  <a:tcPr/>
                </a:tc>
                <a:tc>
                  <a:txBody>
                    <a:bodyPr/>
                    <a:lstStyle/>
                    <a:p>
                      <a:r>
                        <a:rPr lang="en-US" sz="1000"/>
                        <a:t>506</a:t>
                      </a:r>
                    </a:p>
                  </a:txBody>
                  <a:tcPr/>
                </a:tc>
                <a:tc>
                  <a:txBody>
                    <a:bodyPr/>
                    <a:lstStyle/>
                    <a:p>
                      <a:r>
                        <a:rPr lang="en-US" sz="1000"/>
                        <a:t>Video</a:t>
                      </a:r>
                    </a:p>
                  </a:txBody>
                  <a:tcPr/>
                </a:tc>
                <a:tc>
                  <a:txBody>
                    <a:bodyPr/>
                    <a:lstStyle/>
                    <a:p>
                      <a:r>
                        <a:rPr lang="en-US" sz="1000"/>
                        <a:t>Yes</a:t>
                      </a:r>
                    </a:p>
                  </a:txBody>
                  <a:tcPr/>
                </a:tc>
                <a:tc>
                  <a:txBody>
                    <a:bodyPr/>
                    <a:lstStyle/>
                    <a:p>
                      <a:r>
                        <a:rPr lang="en-US" sz="1000"/>
                        <a:t>25.07.2017 21:59:00</a:t>
                      </a:r>
                    </a:p>
                  </a:txBody>
                  <a:tcPr/>
                </a:tc>
                <a:extLst>
                  <a:ext uri="{0D108BD9-81ED-4DB2-BD59-A6C34878D82A}">
                    <a16:rowId xmlns:a16="http://schemas.microsoft.com/office/drawing/2014/main" val="1651567271"/>
                  </a:ext>
                </a:extLst>
              </a:tr>
            </a:tbl>
          </a:graphicData>
        </a:graphic>
      </p:graphicFrame>
      <p:sp>
        <p:nvSpPr>
          <p:cNvPr id="4" name="Text Placeholder 3">
            <a:extLst>
              <a:ext uri="{FF2B5EF4-FFF2-40B4-BE49-F238E27FC236}">
                <a16:creationId xmlns:a16="http://schemas.microsoft.com/office/drawing/2014/main" id="{9B792838-9349-4BDC-8026-EB6D05AE99F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131102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327C2-429D-4C7D-A224-BF6BC1FC9FD4}"/>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7AC286B2-764C-4CB7-A377-72E8CC594335}"/>
              </a:ext>
            </a:extLst>
          </p:cNvPr>
          <p:cNvGraphicFramePr>
            <a:graphicFrameLocks noGrp="1"/>
          </p:cNvGraphicFramePr>
          <p:nvPr>
            <p:ph type="tbl" sz="quarter" idx="13"/>
            <p:extLst>
              <p:ext uri="{D42A27DB-BD31-4B8C-83A1-F6EECF244321}">
                <p14:modId xmlns:p14="http://schemas.microsoft.com/office/powerpoint/2010/main" val="409158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04468524"/>
                    </a:ext>
                  </a:extLst>
                </a:gridCol>
                <a:gridCol w="822960">
                  <a:extLst>
                    <a:ext uri="{9D8B030D-6E8A-4147-A177-3AD203B41FA5}">
                      <a16:colId xmlns:a16="http://schemas.microsoft.com/office/drawing/2014/main" val="1641949151"/>
                    </a:ext>
                  </a:extLst>
                </a:gridCol>
                <a:gridCol w="822960">
                  <a:extLst>
                    <a:ext uri="{9D8B030D-6E8A-4147-A177-3AD203B41FA5}">
                      <a16:colId xmlns:a16="http://schemas.microsoft.com/office/drawing/2014/main" val="346370780"/>
                    </a:ext>
                  </a:extLst>
                </a:gridCol>
                <a:gridCol w="822960">
                  <a:extLst>
                    <a:ext uri="{9D8B030D-6E8A-4147-A177-3AD203B41FA5}">
                      <a16:colId xmlns:a16="http://schemas.microsoft.com/office/drawing/2014/main" val="1563262127"/>
                    </a:ext>
                  </a:extLst>
                </a:gridCol>
                <a:gridCol w="822960">
                  <a:extLst>
                    <a:ext uri="{9D8B030D-6E8A-4147-A177-3AD203B41FA5}">
                      <a16:colId xmlns:a16="http://schemas.microsoft.com/office/drawing/2014/main" val="4087598955"/>
                    </a:ext>
                  </a:extLst>
                </a:gridCol>
                <a:gridCol w="822960">
                  <a:extLst>
                    <a:ext uri="{9D8B030D-6E8A-4147-A177-3AD203B41FA5}">
                      <a16:colId xmlns:a16="http://schemas.microsoft.com/office/drawing/2014/main" val="323544504"/>
                    </a:ext>
                  </a:extLst>
                </a:gridCol>
                <a:gridCol w="822960">
                  <a:extLst>
                    <a:ext uri="{9D8B030D-6E8A-4147-A177-3AD203B41FA5}">
                      <a16:colId xmlns:a16="http://schemas.microsoft.com/office/drawing/2014/main" val="379897473"/>
                    </a:ext>
                  </a:extLst>
                </a:gridCol>
                <a:gridCol w="822960">
                  <a:extLst>
                    <a:ext uri="{9D8B030D-6E8A-4147-A177-3AD203B41FA5}">
                      <a16:colId xmlns:a16="http://schemas.microsoft.com/office/drawing/2014/main" val="2223646873"/>
                    </a:ext>
                  </a:extLst>
                </a:gridCol>
                <a:gridCol w="822960">
                  <a:extLst>
                    <a:ext uri="{9D8B030D-6E8A-4147-A177-3AD203B41FA5}">
                      <a16:colId xmlns:a16="http://schemas.microsoft.com/office/drawing/2014/main" val="383395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9334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- 2017-06-17 09:48:41</a:t>
                      </a:r>
                      <a:r>
                        <a:rPr kumimoji="0" lang="de-DE" sz="1000" b="0" i="0" u="none" strike="noStrike" kern="1200" cap="none" spc="0" normalizeH="0" baseline="0" noProof="0">
                          <a:ln>
                            <a:noFill/>
                          </a:ln>
                          <a:solidFill>
                            <a:prstClr val="black"/>
                          </a:solidFill>
                          <a:effectLst/>
                          <a:uLnTx/>
                          <a:uFillTx/>
                          <a:latin typeface="+mn-lt"/>
                          <a:ea typeface="+mn-ea"/>
                          <a:cs typeface="+mn-cs"/>
                        </a:rPr>
                        <a:t>
Nichts geht mehr auf der A 7: Rettungskräfte versorgen die Autofahrer mit Getränken und Snacks.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086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- 2017-02-19 09:03:09</a:t>
                      </a:r>
                      <a:r>
                        <a:rPr kumimoji="0" lang="de-DE" sz="1000" b="0" i="0" u="none" strike="noStrike" kern="1200" cap="none" spc="0" normalizeH="0" baseline="0" noProof="0">
                          <a:ln>
                            <a:noFill/>
                          </a:ln>
                          <a:solidFill>
                            <a:prstClr val="black"/>
                          </a:solidFill>
                          <a:effectLst/>
                          <a:uLnTx/>
                          <a:uFillTx/>
                          <a:latin typeface="+mn-lt"/>
                          <a:ea typeface="+mn-ea"/>
                          <a:cs typeface="+mn-cs"/>
                        </a:rPr>
                        <a:t>
Die weltgrößte Segeljacht "A" wurde im Hafen von Gibraltar an die Kette gelegt: Die Werft Nobiskrug hatte einen Arrest bewirkt. Es geht um eine Millionen-Forderung.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717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- 2017-01-05 04:28:22</a:t>
                      </a:r>
                      <a:r>
                        <a:rPr kumimoji="0" lang="de-DE" sz="1000" b="0" i="0" u="none" strike="noStrike" kern="1200" cap="none" spc="0" normalizeH="0" baseline="0" noProof="0">
                          <a:ln>
                            <a:noFill/>
                          </a:ln>
                          <a:solidFill>
                            <a:prstClr val="black"/>
                          </a:solidFill>
                          <a:effectLst/>
                          <a:uLnTx/>
                          <a:uFillTx/>
                          <a:latin typeface="+mn-lt"/>
                          <a:ea typeface="+mn-ea"/>
                          <a:cs typeface="+mn-cs"/>
                        </a:rPr>
                        <a:t>
Die Sturmflut - in Bildern.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8681712"/>
                  </a:ext>
                </a:extLst>
              </a:tr>
            </a:tbl>
          </a:graphicData>
        </a:graphic>
      </p:graphicFrame>
      <p:sp>
        <p:nvSpPr>
          <p:cNvPr id="4" name="Text Placeholder 3">
            <a:extLst>
              <a:ext uri="{FF2B5EF4-FFF2-40B4-BE49-F238E27FC236}">
                <a16:creationId xmlns:a16="http://schemas.microsoft.com/office/drawing/2014/main" id="{C6F579F9-9B76-4012-9441-CCB8C4DF5DF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832841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C4EF1-5A12-49CF-A138-FF1E513866FF}"/>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85117C66-653E-41FC-A82C-DF67CAF39A1F}"/>
              </a:ext>
            </a:extLst>
          </p:cNvPr>
          <p:cNvGraphicFramePr>
            <a:graphicFrameLocks noGrp="1"/>
          </p:cNvGraphicFramePr>
          <p:nvPr>
            <p:ph type="tbl" sz="quarter" idx="13"/>
            <p:extLst>
              <p:ext uri="{D42A27DB-BD31-4B8C-83A1-F6EECF244321}">
                <p14:modId xmlns:p14="http://schemas.microsoft.com/office/powerpoint/2010/main" val="3926190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00278859"/>
                    </a:ext>
                  </a:extLst>
                </a:gridCol>
                <a:gridCol w="822960">
                  <a:extLst>
                    <a:ext uri="{9D8B030D-6E8A-4147-A177-3AD203B41FA5}">
                      <a16:colId xmlns:a16="http://schemas.microsoft.com/office/drawing/2014/main" val="1908725588"/>
                    </a:ext>
                  </a:extLst>
                </a:gridCol>
                <a:gridCol w="822960">
                  <a:extLst>
                    <a:ext uri="{9D8B030D-6E8A-4147-A177-3AD203B41FA5}">
                      <a16:colId xmlns:a16="http://schemas.microsoft.com/office/drawing/2014/main" val="527092029"/>
                    </a:ext>
                  </a:extLst>
                </a:gridCol>
                <a:gridCol w="822960">
                  <a:extLst>
                    <a:ext uri="{9D8B030D-6E8A-4147-A177-3AD203B41FA5}">
                      <a16:colId xmlns:a16="http://schemas.microsoft.com/office/drawing/2014/main" val="538898813"/>
                    </a:ext>
                  </a:extLst>
                </a:gridCol>
                <a:gridCol w="822960">
                  <a:extLst>
                    <a:ext uri="{9D8B030D-6E8A-4147-A177-3AD203B41FA5}">
                      <a16:colId xmlns:a16="http://schemas.microsoft.com/office/drawing/2014/main" val="3811079803"/>
                    </a:ext>
                  </a:extLst>
                </a:gridCol>
                <a:gridCol w="822960">
                  <a:extLst>
                    <a:ext uri="{9D8B030D-6E8A-4147-A177-3AD203B41FA5}">
                      <a16:colId xmlns:a16="http://schemas.microsoft.com/office/drawing/2014/main" val="1303530963"/>
                    </a:ext>
                  </a:extLst>
                </a:gridCol>
                <a:gridCol w="822960">
                  <a:extLst>
                    <a:ext uri="{9D8B030D-6E8A-4147-A177-3AD203B41FA5}">
                      <a16:colId xmlns:a16="http://schemas.microsoft.com/office/drawing/2014/main" val="2154170686"/>
                    </a:ext>
                  </a:extLst>
                </a:gridCol>
                <a:gridCol w="822960">
                  <a:extLst>
                    <a:ext uri="{9D8B030D-6E8A-4147-A177-3AD203B41FA5}">
                      <a16:colId xmlns:a16="http://schemas.microsoft.com/office/drawing/2014/main" val="3771320739"/>
                    </a:ext>
                  </a:extLst>
                </a:gridCol>
                <a:gridCol w="822960">
                  <a:extLst>
                    <a:ext uri="{9D8B030D-6E8A-4147-A177-3AD203B41FA5}">
                      <a16:colId xmlns:a16="http://schemas.microsoft.com/office/drawing/2014/main" val="94342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2451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- 2017-03-01 06:47:23</a:t>
                      </a:r>
                      <a:r>
                        <a:rPr kumimoji="0" lang="de-DE" sz="1000" b="0" i="0" u="none" strike="noStrike" kern="1200" cap="none" spc="0" normalizeH="0" baseline="0" noProof="0">
                          <a:ln>
                            <a:noFill/>
                          </a:ln>
                          <a:solidFill>
                            <a:prstClr val="black"/>
                          </a:solidFill>
                          <a:effectLst/>
                          <a:uLnTx/>
                          <a:uFillTx/>
                          <a:latin typeface="+mn-lt"/>
                          <a:ea typeface="+mn-ea"/>
                          <a:cs typeface="+mn-cs"/>
                        </a:rPr>
                        <a:t>
Sie lässt jetzt Süßigkeiten und Fertiggerichte links liegen. Mit viel Disziplin und Bewegung hat Janin Stoltenberg ihr Gewicht fast halbiert.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468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- 2017-02-09 13:16:09</a:t>
                      </a:r>
                      <a:r>
                        <a:rPr kumimoji="0" lang="de-DE" sz="1000" b="0" i="0" u="none" strike="noStrike" kern="1200" cap="none" spc="0" normalizeH="0" baseline="0" noProof="0">
                          <a:ln>
                            <a:noFill/>
                          </a:ln>
                          <a:solidFill>
                            <a:prstClr val="black"/>
                          </a:solidFill>
                          <a:effectLst/>
                          <a:uLnTx/>
                          <a:uFillTx/>
                          <a:latin typeface="+mn-lt"/>
                          <a:ea typeface="+mn-ea"/>
                          <a:cs typeface="+mn-cs"/>
                        </a:rPr>
                        <a:t>
Stein ist nicht gleich Stein. Das musste auch ein Hausbesitzer in Kiel erfahren, der seine Hofeinfahrt frisch gepflastert hatte. Leider nicht mit den "richtigen" Steinen.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2132814"/>
                  </a:ext>
                </a:extLst>
              </a:tr>
            </a:tbl>
          </a:graphicData>
        </a:graphic>
      </p:graphicFrame>
      <p:sp>
        <p:nvSpPr>
          <p:cNvPr id="4" name="Text Placeholder 3">
            <a:extLst>
              <a:ext uri="{FF2B5EF4-FFF2-40B4-BE49-F238E27FC236}">
                <a16:creationId xmlns:a16="http://schemas.microsoft.com/office/drawing/2014/main" id="{27EF8158-806A-4FF8-991B-E795CA8D3E2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521565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D4971-55C7-4CC9-AC97-9BC0D0912FCB}"/>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9D51F703-33AC-4B30-8BE8-562592F602FD}"/>
              </a:ext>
            </a:extLst>
          </p:cNvPr>
          <p:cNvGraphicFramePr>
            <a:graphicFrameLocks noGrp="1"/>
          </p:cNvGraphicFramePr>
          <p:nvPr>
            <p:ph type="tbl" sz="quarter" idx="13"/>
            <p:extLst>
              <p:ext uri="{D42A27DB-BD31-4B8C-83A1-F6EECF244321}">
                <p14:modId xmlns:p14="http://schemas.microsoft.com/office/powerpoint/2010/main" val="3662878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58999903"/>
                    </a:ext>
                  </a:extLst>
                </a:gridCol>
                <a:gridCol w="822960">
                  <a:extLst>
                    <a:ext uri="{9D8B030D-6E8A-4147-A177-3AD203B41FA5}">
                      <a16:colId xmlns:a16="http://schemas.microsoft.com/office/drawing/2014/main" val="3562704145"/>
                    </a:ext>
                  </a:extLst>
                </a:gridCol>
                <a:gridCol w="822960">
                  <a:extLst>
                    <a:ext uri="{9D8B030D-6E8A-4147-A177-3AD203B41FA5}">
                      <a16:colId xmlns:a16="http://schemas.microsoft.com/office/drawing/2014/main" val="3572551043"/>
                    </a:ext>
                  </a:extLst>
                </a:gridCol>
                <a:gridCol w="822960">
                  <a:extLst>
                    <a:ext uri="{9D8B030D-6E8A-4147-A177-3AD203B41FA5}">
                      <a16:colId xmlns:a16="http://schemas.microsoft.com/office/drawing/2014/main" val="2173125855"/>
                    </a:ext>
                  </a:extLst>
                </a:gridCol>
                <a:gridCol w="822960">
                  <a:extLst>
                    <a:ext uri="{9D8B030D-6E8A-4147-A177-3AD203B41FA5}">
                      <a16:colId xmlns:a16="http://schemas.microsoft.com/office/drawing/2014/main" val="1906941774"/>
                    </a:ext>
                  </a:extLst>
                </a:gridCol>
                <a:gridCol w="822960">
                  <a:extLst>
                    <a:ext uri="{9D8B030D-6E8A-4147-A177-3AD203B41FA5}">
                      <a16:colId xmlns:a16="http://schemas.microsoft.com/office/drawing/2014/main" val="1772703008"/>
                    </a:ext>
                  </a:extLst>
                </a:gridCol>
                <a:gridCol w="822960">
                  <a:extLst>
                    <a:ext uri="{9D8B030D-6E8A-4147-A177-3AD203B41FA5}">
                      <a16:colId xmlns:a16="http://schemas.microsoft.com/office/drawing/2014/main" val="27292943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78144749"/>
                  </a:ext>
                </a:extLst>
              </a:tr>
              <a:tr h="370840">
                <a:tc>
                  <a:txBody>
                    <a:bodyPr/>
                    <a:lstStyle/>
                    <a:p>
                      <a:r>
                        <a:rPr lang="de-DE" sz="1000" b="1"/>
                        <a:t>NDR Schleswig-Holstein - 2017-05-12 16:51:52</a:t>
                      </a:r>
                      <a:r>
                        <a:rPr lang="de-DE" sz="1000"/>
                        <a:t>
Und es hat *boom* gemacht ... 😱</a:t>
                      </a:r>
                      <a:endParaRPr lang="en-US" sz="1000"/>
                    </a:p>
                  </a:txBody>
                  <a:tcPr/>
                </a:tc>
                <a:tc>
                  <a:txBody>
                    <a:bodyPr/>
                    <a:lstStyle/>
                    <a:p>
                      <a:r>
                        <a:rPr lang="en-US" sz="1000"/>
                        <a:t>131850</a:t>
                      </a:r>
                    </a:p>
                  </a:txBody>
                  <a:tcPr/>
                </a:tc>
                <a:tc>
                  <a:txBody>
                    <a:bodyPr/>
                    <a:lstStyle/>
                    <a:p>
                      <a:r>
                        <a:rPr lang="en-US" sz="1000"/>
                        <a:t>101544</a:t>
                      </a:r>
                    </a:p>
                  </a:txBody>
                  <a:tcPr/>
                </a:tc>
                <a:tc>
                  <a:txBody>
                    <a:bodyPr/>
                    <a:lstStyle/>
                    <a:p>
                      <a:r>
                        <a:rPr lang="en-US" sz="1000"/>
                        <a:t>33%</a:t>
                      </a:r>
                    </a:p>
                  </a:txBody>
                  <a:tcPr/>
                </a:tc>
                <a:tc>
                  <a:txBody>
                    <a:bodyPr/>
                    <a:lstStyle/>
                    <a:p>
                      <a:r>
                        <a:rPr lang="en-US" sz="1000"/>
                        <a:t>0:54</a:t>
                      </a:r>
                    </a:p>
                  </a:txBody>
                  <a:tcPr/>
                </a:tc>
                <a:tc>
                  <a:txBody>
                    <a:bodyPr/>
                    <a:lstStyle/>
                    <a:p>
                      <a:r>
                        <a:rPr lang="en-US" sz="1000"/>
                        <a:t>Yes</a:t>
                      </a:r>
                    </a:p>
                  </a:txBody>
                  <a:tcPr/>
                </a:tc>
                <a:tc>
                  <a:txBody>
                    <a:bodyPr/>
                    <a:lstStyle/>
                    <a:p>
                      <a:r>
                        <a:rPr lang="en-US" sz="1000"/>
                        <a:t>19.05.2017 17:54:00</a:t>
                      </a:r>
                    </a:p>
                  </a:txBody>
                  <a:tcPr/>
                </a:tc>
                <a:extLst>
                  <a:ext uri="{0D108BD9-81ED-4DB2-BD59-A6C34878D82A}">
                    <a16:rowId xmlns:a16="http://schemas.microsoft.com/office/drawing/2014/main" val="1901505323"/>
                  </a:ext>
                </a:extLst>
              </a:tr>
              <a:tr h="370840">
                <a:tc>
                  <a:txBody>
                    <a:bodyPr/>
                    <a:lstStyle/>
                    <a:p>
                      <a:r>
                        <a:rPr lang="de-DE" sz="1000" b="1"/>
                        <a:t>NDR Schleswig-Holstein - 2017-01-04 11:09:36</a:t>
                      </a:r>
                      <a:r>
                        <a:rPr lang="de-DE" sz="1000"/>
                        <a:t>
Letzte Nacht ging es in Dagebüll rund. In den frühen Morgenstunden waren die Wellen am Fähranleger meterhoch. Mittlerweile ist die Sturmflutwarnung an der Nordseeküste aufgehoben. Dafür wird in der Nacht an der Ostsee die stärkste Sturmflut seit zehn Jahren erwartet. Weitere Infos findet Ihr hier:
http://www.ndr.de/nachrichten/schleswig-holstein/sturm2152.html</a:t>
                      </a:r>
                      <a:endParaRPr lang="en-US" sz="1000"/>
                    </a:p>
                  </a:txBody>
                  <a:tcPr/>
                </a:tc>
                <a:tc>
                  <a:txBody>
                    <a:bodyPr/>
                    <a:lstStyle/>
                    <a:p>
                      <a:r>
                        <a:rPr lang="en-US" sz="1000"/>
                        <a:t>141392</a:t>
                      </a:r>
                    </a:p>
                  </a:txBody>
                  <a:tcPr/>
                </a:tc>
                <a:tc>
                  <a:txBody>
                    <a:bodyPr/>
                    <a:lstStyle/>
                    <a:p>
                      <a:r>
                        <a:rPr lang="en-US" sz="1000"/>
                        <a:t>79434</a:t>
                      </a:r>
                    </a:p>
                  </a:txBody>
                  <a:tcPr/>
                </a:tc>
                <a:tc>
                  <a:txBody>
                    <a:bodyPr/>
                    <a:lstStyle/>
                    <a:p>
                      <a:r>
                        <a:rPr lang="en-US" sz="1000"/>
                        <a:t>29%</a:t>
                      </a:r>
                    </a:p>
                  </a:txBody>
                  <a:tcPr/>
                </a:tc>
                <a:tc>
                  <a:txBody>
                    <a:bodyPr/>
                    <a:lstStyle/>
                    <a:p>
                      <a:r>
                        <a:rPr lang="en-US" sz="1000"/>
                        <a:t>0:34</a:t>
                      </a:r>
                    </a:p>
                  </a:txBody>
                  <a:tcPr/>
                </a:tc>
                <a:tc>
                  <a:txBody>
                    <a:bodyPr/>
                    <a:lstStyle/>
                    <a:p>
                      <a:r>
                        <a:rPr lang="en-US" sz="1000"/>
                        <a:t>Yes</a:t>
                      </a:r>
                    </a:p>
                  </a:txBody>
                  <a:tcPr/>
                </a:tc>
                <a:tc>
                  <a:txBody>
                    <a:bodyPr/>
                    <a:lstStyle/>
                    <a:p>
                      <a:r>
                        <a:rPr lang="en-US" sz="1000"/>
                        <a:t>11.01.2017 12:09:00</a:t>
                      </a:r>
                    </a:p>
                  </a:txBody>
                  <a:tcPr/>
                </a:tc>
                <a:extLst>
                  <a:ext uri="{0D108BD9-81ED-4DB2-BD59-A6C34878D82A}">
                    <a16:rowId xmlns:a16="http://schemas.microsoft.com/office/drawing/2014/main" val="1638367127"/>
                  </a:ext>
                </a:extLst>
              </a:tr>
              <a:tr h="370840">
                <a:tc>
                  <a:txBody>
                    <a:bodyPr/>
                    <a:lstStyle/>
                    <a:p>
                      <a:r>
                        <a:rPr lang="de-DE" sz="1000" b="1"/>
                        <a:t>NDR Schleswig-Holstein - 2017-04-11 18:41:31</a:t>
                      </a:r>
                      <a:r>
                        <a:rPr lang="de-DE" sz="1000"/>
                        <a:t>
Mobile Anti-Terror-Sperren aus Beton können Lastwagen nicht stoppen. Das haben zwei Tests der Prüfgesellschaft Dekra in Neumünster ergeben - in Auftrag gegeben hat sie der MDR.</a:t>
                      </a:r>
                      <a:endParaRPr lang="en-US" sz="1000"/>
                    </a:p>
                  </a:txBody>
                  <a:tcPr/>
                </a:tc>
                <a:tc>
                  <a:txBody>
                    <a:bodyPr/>
                    <a:lstStyle/>
                    <a:p>
                      <a:r>
                        <a:rPr lang="en-US" sz="1000"/>
                        <a:t>95929</a:t>
                      </a:r>
                    </a:p>
                  </a:txBody>
                  <a:tcPr/>
                </a:tc>
                <a:tc>
                  <a:txBody>
                    <a:bodyPr/>
                    <a:lstStyle/>
                    <a:p>
                      <a:r>
                        <a:rPr lang="en-US" sz="1000"/>
                        <a:t>63596</a:t>
                      </a:r>
                    </a:p>
                  </a:txBody>
                  <a:tcPr/>
                </a:tc>
                <a:tc>
                  <a:txBody>
                    <a:bodyPr/>
                    <a:lstStyle/>
                    <a:p>
                      <a:r>
                        <a:rPr lang="en-US" sz="1000"/>
                        <a:t>40%</a:t>
                      </a:r>
                    </a:p>
                  </a:txBody>
                  <a:tcPr/>
                </a:tc>
                <a:tc>
                  <a:txBody>
                    <a:bodyPr/>
                    <a:lstStyle/>
                    <a:p>
                      <a:r>
                        <a:rPr lang="en-US" sz="1000"/>
                        <a:t>0:33</a:t>
                      </a:r>
                    </a:p>
                  </a:txBody>
                  <a:tcPr/>
                </a:tc>
                <a:tc>
                  <a:txBody>
                    <a:bodyPr/>
                    <a:lstStyle/>
                    <a:p>
                      <a:r>
                        <a:rPr lang="en-US" sz="1000"/>
                        <a:t>Yes</a:t>
                      </a:r>
                    </a:p>
                  </a:txBody>
                  <a:tcPr/>
                </a:tc>
                <a:tc>
                  <a:txBody>
                    <a:bodyPr/>
                    <a:lstStyle/>
                    <a:p>
                      <a:r>
                        <a:rPr lang="en-US" sz="1000"/>
                        <a:t>19.04.2017 11:47:00</a:t>
                      </a:r>
                    </a:p>
                  </a:txBody>
                  <a:tcPr/>
                </a:tc>
                <a:extLst>
                  <a:ext uri="{0D108BD9-81ED-4DB2-BD59-A6C34878D82A}">
                    <a16:rowId xmlns:a16="http://schemas.microsoft.com/office/drawing/2014/main" val="4039682558"/>
                  </a:ext>
                </a:extLst>
              </a:tr>
              <a:tr h="370840">
                <a:tc>
                  <a:txBody>
                    <a:bodyPr/>
                    <a:lstStyle/>
                    <a:p>
                      <a:r>
                        <a:rPr lang="de-DE" sz="1000" b="1"/>
                        <a:t>NDR Schleswig-Holstein - 2017-02-03 10:12:16</a:t>
                      </a:r>
                      <a:r>
                        <a:rPr lang="de-DE" sz="1000"/>
                        <a:t>
Fünf Jahre Bauzeit, mutmaßlich 400 Millionen Euro Kosten: Die größte private Segeljacht der Welt ist fertig.</a:t>
                      </a:r>
                      <a:endParaRPr lang="en-US" sz="1000"/>
                    </a:p>
                  </a:txBody>
                  <a:tcPr/>
                </a:tc>
                <a:tc>
                  <a:txBody>
                    <a:bodyPr/>
                    <a:lstStyle/>
                    <a:p>
                      <a:r>
                        <a:rPr lang="en-US" sz="1000"/>
                        <a:t>111257</a:t>
                      </a:r>
                    </a:p>
                  </a:txBody>
                  <a:tcPr/>
                </a:tc>
                <a:tc>
                  <a:txBody>
                    <a:bodyPr/>
                    <a:lstStyle/>
                    <a:p>
                      <a:r>
                        <a:rPr lang="en-US" sz="1000"/>
                        <a:t>63213</a:t>
                      </a:r>
                    </a:p>
                  </a:txBody>
                  <a:tcPr/>
                </a:tc>
                <a:tc>
                  <a:txBody>
                    <a:bodyPr/>
                    <a:lstStyle/>
                    <a:p>
                      <a:r>
                        <a:rPr lang="en-US" sz="1000"/>
                        <a:t>21%</a:t>
                      </a:r>
                    </a:p>
                  </a:txBody>
                  <a:tcPr/>
                </a:tc>
                <a:tc>
                  <a:txBody>
                    <a:bodyPr/>
                    <a:lstStyle/>
                    <a:p>
                      <a:r>
                        <a:rPr lang="en-US" sz="1000"/>
                        <a:t>1:00</a:t>
                      </a:r>
                    </a:p>
                  </a:txBody>
                  <a:tcPr/>
                </a:tc>
                <a:tc>
                  <a:txBody>
                    <a:bodyPr/>
                    <a:lstStyle/>
                    <a:p>
                      <a:r>
                        <a:rPr lang="en-US" sz="1000"/>
                        <a:t>Yes</a:t>
                      </a:r>
                    </a:p>
                  </a:txBody>
                  <a:tcPr/>
                </a:tc>
                <a:tc>
                  <a:txBody>
                    <a:bodyPr/>
                    <a:lstStyle/>
                    <a:p>
                      <a:r>
                        <a:rPr lang="en-US" sz="1000"/>
                        <a:t>10.02.2017 22:59:00</a:t>
                      </a:r>
                    </a:p>
                  </a:txBody>
                  <a:tcPr/>
                </a:tc>
                <a:extLst>
                  <a:ext uri="{0D108BD9-81ED-4DB2-BD59-A6C34878D82A}">
                    <a16:rowId xmlns:a16="http://schemas.microsoft.com/office/drawing/2014/main" val="2837234035"/>
                  </a:ext>
                </a:extLst>
              </a:tr>
              <a:tr h="370840">
                <a:tc>
                  <a:txBody>
                    <a:bodyPr/>
                    <a:lstStyle/>
                    <a:p>
                      <a:r>
                        <a:rPr lang="de-DE" sz="1000" b="1"/>
                        <a:t>NDR Schleswig-Holstein - 2017-04-06 10:03:39</a:t>
                      </a:r>
                      <a:r>
                        <a:rPr lang="de-DE" sz="1000"/>
                        <a:t>
Umfrage zur Landtagswahl in SH: CDU holt auf, SPD bleibt stabil. Alle Ergebnisse auf www.NDR.de/SH</a:t>
                      </a:r>
                      <a:endParaRPr lang="en-US" sz="1000"/>
                    </a:p>
                  </a:txBody>
                  <a:tcPr/>
                </a:tc>
                <a:tc>
                  <a:txBody>
                    <a:bodyPr/>
                    <a:lstStyle/>
                    <a:p>
                      <a:r>
                        <a:rPr lang="en-US" sz="1000"/>
                        <a:t>73315</a:t>
                      </a:r>
                    </a:p>
                  </a:txBody>
                  <a:tcPr/>
                </a:tc>
                <a:tc>
                  <a:txBody>
                    <a:bodyPr/>
                    <a:lstStyle/>
                    <a:p>
                      <a:r>
                        <a:rPr lang="en-US" sz="1000"/>
                        <a:t>50584</a:t>
                      </a:r>
                    </a:p>
                  </a:txBody>
                  <a:tcPr/>
                </a:tc>
                <a:tc>
                  <a:txBody>
                    <a:bodyPr/>
                    <a:lstStyle/>
                    <a:p>
                      <a:r>
                        <a:rPr lang="en-US" sz="1000"/>
                        <a:t>100%</a:t>
                      </a:r>
                    </a:p>
                  </a:txBody>
                  <a:tcPr/>
                </a:tc>
                <a:tc>
                  <a:txBody>
                    <a:bodyPr/>
                    <a:lstStyle/>
                    <a:p>
                      <a:r>
                        <a:rPr lang="en-US" sz="1000"/>
                        <a:t>0:06</a:t>
                      </a:r>
                    </a:p>
                  </a:txBody>
                  <a:tcPr/>
                </a:tc>
                <a:tc>
                  <a:txBody>
                    <a:bodyPr/>
                    <a:lstStyle/>
                    <a:p>
                      <a:r>
                        <a:rPr lang="en-US" sz="1000"/>
                        <a:t>Yes</a:t>
                      </a:r>
                    </a:p>
                  </a:txBody>
                  <a:tcPr/>
                </a:tc>
                <a:tc>
                  <a:txBody>
                    <a:bodyPr/>
                    <a:lstStyle/>
                    <a:p>
                      <a:r>
                        <a:rPr lang="en-US" sz="1000"/>
                        <a:t>23.06.2017 12:24:49</a:t>
                      </a:r>
                    </a:p>
                  </a:txBody>
                  <a:tcPr/>
                </a:tc>
                <a:extLst>
                  <a:ext uri="{0D108BD9-81ED-4DB2-BD59-A6C34878D82A}">
                    <a16:rowId xmlns:a16="http://schemas.microsoft.com/office/drawing/2014/main" val="895275673"/>
                  </a:ext>
                </a:extLst>
              </a:tr>
            </a:tbl>
          </a:graphicData>
        </a:graphic>
      </p:graphicFrame>
      <p:sp>
        <p:nvSpPr>
          <p:cNvPr id="4" name="Text Placeholder 3">
            <a:extLst>
              <a:ext uri="{FF2B5EF4-FFF2-40B4-BE49-F238E27FC236}">
                <a16:creationId xmlns:a16="http://schemas.microsoft.com/office/drawing/2014/main" id="{287870DF-D40B-44A7-A2A1-83F45C45B29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18405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DDC39-1666-405E-B941-D51C334ECA74}"/>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5172C9B1-FD26-4717-888C-697C46C66672}"/>
              </a:ext>
            </a:extLst>
          </p:cNvPr>
          <p:cNvGraphicFramePr>
            <a:graphicFrameLocks noGrp="1"/>
          </p:cNvGraphicFramePr>
          <p:nvPr>
            <p:ph type="tbl" sz="quarter" idx="13"/>
            <p:extLst>
              <p:ext uri="{D42A27DB-BD31-4B8C-83A1-F6EECF244321}">
                <p14:modId xmlns:p14="http://schemas.microsoft.com/office/powerpoint/2010/main" val="10745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6522968"/>
                    </a:ext>
                  </a:extLst>
                </a:gridCol>
                <a:gridCol w="822960">
                  <a:extLst>
                    <a:ext uri="{9D8B030D-6E8A-4147-A177-3AD203B41FA5}">
                      <a16:colId xmlns:a16="http://schemas.microsoft.com/office/drawing/2014/main" val="789624989"/>
                    </a:ext>
                  </a:extLst>
                </a:gridCol>
                <a:gridCol w="822960">
                  <a:extLst>
                    <a:ext uri="{9D8B030D-6E8A-4147-A177-3AD203B41FA5}">
                      <a16:colId xmlns:a16="http://schemas.microsoft.com/office/drawing/2014/main" val="506594871"/>
                    </a:ext>
                  </a:extLst>
                </a:gridCol>
                <a:gridCol w="822960">
                  <a:extLst>
                    <a:ext uri="{9D8B030D-6E8A-4147-A177-3AD203B41FA5}">
                      <a16:colId xmlns:a16="http://schemas.microsoft.com/office/drawing/2014/main" val="1596638230"/>
                    </a:ext>
                  </a:extLst>
                </a:gridCol>
                <a:gridCol w="822960">
                  <a:extLst>
                    <a:ext uri="{9D8B030D-6E8A-4147-A177-3AD203B41FA5}">
                      <a16:colId xmlns:a16="http://schemas.microsoft.com/office/drawing/2014/main" val="3927461640"/>
                    </a:ext>
                  </a:extLst>
                </a:gridCol>
                <a:gridCol w="822960">
                  <a:extLst>
                    <a:ext uri="{9D8B030D-6E8A-4147-A177-3AD203B41FA5}">
                      <a16:colId xmlns:a16="http://schemas.microsoft.com/office/drawing/2014/main" val="1416860969"/>
                    </a:ext>
                  </a:extLst>
                </a:gridCol>
                <a:gridCol w="822960">
                  <a:extLst>
                    <a:ext uri="{9D8B030D-6E8A-4147-A177-3AD203B41FA5}">
                      <a16:colId xmlns:a16="http://schemas.microsoft.com/office/drawing/2014/main" val="314950552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4803416"/>
                  </a:ext>
                </a:extLst>
              </a:tr>
              <a:tr h="370840">
                <a:tc>
                  <a:txBody>
                    <a:bodyPr/>
                    <a:lstStyle/>
                    <a:p>
                      <a:r>
                        <a:rPr lang="de-DE" sz="1000" b="1"/>
                        <a:t>NDR Schleswig-Holstein - 2017-11-09 15:53:20</a:t>
                      </a:r>
                      <a:r>
                        <a:rPr lang="de-DE" sz="1000"/>
                        <a:t>
Der Wolf war sich sicher, er sei alleine. "Denkste!", dachte die Katze 🐺 🐱 http://www.ndr.de/krempel114.html</a:t>
                      </a:r>
                      <a:endParaRPr lang="en-US" sz="1000"/>
                    </a:p>
                  </a:txBody>
                  <a:tcPr/>
                </a:tc>
                <a:tc>
                  <a:txBody>
                    <a:bodyPr/>
                    <a:lstStyle/>
                    <a:p>
                      <a:r>
                        <a:rPr lang="en-US" sz="1000"/>
                        <a:t>43.23%</a:t>
                      </a:r>
                    </a:p>
                  </a:txBody>
                  <a:tcPr/>
                </a:tc>
                <a:tc>
                  <a:txBody>
                    <a:bodyPr/>
                    <a:lstStyle/>
                    <a:p>
                      <a:r>
                        <a:rPr lang="en-US" sz="1000"/>
                        <a:t>55.43%</a:t>
                      </a:r>
                    </a:p>
                  </a:txBody>
                  <a:tcPr/>
                </a:tc>
                <a:tc>
                  <a:txBody>
                    <a:bodyPr/>
                    <a:lstStyle/>
                    <a:p>
                      <a:r>
                        <a:rPr lang="en-US" sz="1000"/>
                        <a:t>8514</a:t>
                      </a:r>
                    </a:p>
                  </a:txBody>
                  <a:tcPr/>
                </a:tc>
                <a:tc>
                  <a:txBody>
                    <a:bodyPr/>
                    <a:lstStyle/>
                    <a:p>
                      <a:r>
                        <a:rPr lang="en-US" sz="1000"/>
                        <a:t>19414</a:t>
                      </a:r>
                    </a:p>
                  </a:txBody>
                  <a:tcPr/>
                </a:tc>
                <a:tc>
                  <a:txBody>
                    <a:bodyPr/>
                    <a:lstStyle/>
                    <a:p>
                      <a:r>
                        <a:rPr lang="en-US" sz="1000"/>
                        <a:t>Yes</a:t>
                      </a:r>
                    </a:p>
                  </a:txBody>
                  <a:tcPr/>
                </a:tc>
                <a:tc>
                  <a:txBody>
                    <a:bodyPr/>
                    <a:lstStyle/>
                    <a:p>
                      <a:r>
                        <a:rPr lang="en-US" sz="1000"/>
                        <a:t>16.11.2017 19:35:00</a:t>
                      </a:r>
                    </a:p>
                  </a:txBody>
                  <a:tcPr/>
                </a:tc>
                <a:extLst>
                  <a:ext uri="{0D108BD9-81ED-4DB2-BD59-A6C34878D82A}">
                    <a16:rowId xmlns:a16="http://schemas.microsoft.com/office/drawing/2014/main" val="1498396297"/>
                  </a:ext>
                </a:extLst>
              </a:tr>
              <a:tr h="370840">
                <a:tc>
                  <a:txBody>
                    <a:bodyPr/>
                    <a:lstStyle/>
                    <a:p>
                      <a:r>
                        <a:rPr lang="de-DE" sz="1000" b="1"/>
                        <a:t>NDR Schleswig-Holstein - 2017-12-08 04:01:00</a:t>
                      </a:r>
                      <a:r>
                        <a:rPr lang="de-DE" sz="1000"/>
                        <a:t>
Selber schlagen oder kaufen... Habt ihr schon einen Weihnachtsbaum?
NDR.de/wellenord/sendungen/schleswig-holstein_bis_2,weihnachtsbaeume264.html</a:t>
                      </a:r>
                      <a:endParaRPr lang="en-US" sz="1000"/>
                    </a:p>
                  </a:txBody>
                  <a:tcPr/>
                </a:tc>
                <a:tc>
                  <a:txBody>
                    <a:bodyPr/>
                    <a:lstStyle/>
                    <a:p>
                      <a:r>
                        <a:rPr lang="en-US" sz="1000"/>
                        <a:t>37.13%</a:t>
                      </a:r>
                    </a:p>
                  </a:txBody>
                  <a:tcPr/>
                </a:tc>
                <a:tc>
                  <a:txBody>
                    <a:bodyPr/>
                    <a:lstStyle/>
                    <a:p>
                      <a:r>
                        <a:rPr lang="en-US" sz="1000"/>
                        <a:t>39.48%</a:t>
                      </a:r>
                    </a:p>
                  </a:txBody>
                  <a:tcPr/>
                </a:tc>
                <a:tc>
                  <a:txBody>
                    <a:bodyPr/>
                    <a:lstStyle/>
                    <a:p>
                      <a:r>
                        <a:rPr lang="en-US" sz="1000"/>
                        <a:t>833</a:t>
                      </a:r>
                    </a:p>
                  </a:txBody>
                  <a:tcPr/>
                </a:tc>
                <a:tc>
                  <a:txBody>
                    <a:bodyPr/>
                    <a:lstStyle/>
                    <a:p>
                      <a:r>
                        <a:rPr lang="en-US" sz="1000"/>
                        <a:t>2082</a:t>
                      </a:r>
                    </a:p>
                  </a:txBody>
                  <a:tcPr/>
                </a:tc>
                <a:tc>
                  <a:txBody>
                    <a:bodyPr/>
                    <a:lstStyle/>
                    <a:p>
                      <a:r>
                        <a:rPr lang="en-US" sz="1000"/>
                        <a:t>Yes</a:t>
                      </a:r>
                    </a:p>
                  </a:txBody>
                  <a:tcPr/>
                </a:tc>
                <a:tc>
                  <a:txBody>
                    <a:bodyPr/>
                    <a:lstStyle/>
                    <a:p>
                      <a:r>
                        <a:rPr lang="en-US" sz="1000"/>
                        <a:t>15.12.2017 22:59:00</a:t>
                      </a:r>
                    </a:p>
                  </a:txBody>
                  <a:tcPr/>
                </a:tc>
                <a:extLst>
                  <a:ext uri="{0D108BD9-81ED-4DB2-BD59-A6C34878D82A}">
                    <a16:rowId xmlns:a16="http://schemas.microsoft.com/office/drawing/2014/main" val="2128497292"/>
                  </a:ext>
                </a:extLst>
              </a:tr>
              <a:tr h="370840">
                <a:tc>
                  <a:txBody>
                    <a:bodyPr/>
                    <a:lstStyle/>
                    <a:p>
                      <a:r>
                        <a:rPr lang="de-DE" sz="1000" b="1"/>
                        <a:t>NDR Schleswig-Holstein - 2017-07-18 02:50:00</a:t>
                      </a:r>
                      <a:r>
                        <a:rPr lang="de-DE" sz="1000"/>
                        <a:t>
Guten Morgen! Jetzt erstmal einen Kaffee ☕ Wie macht ihr euren? Pad, Vollautomat oder Filter?</a:t>
                      </a:r>
                      <a:endParaRPr lang="en-US" sz="1000"/>
                    </a:p>
                  </a:txBody>
                  <a:tcPr/>
                </a:tc>
                <a:tc>
                  <a:txBody>
                    <a:bodyPr/>
                    <a:lstStyle/>
                    <a:p>
                      <a:r>
                        <a:rPr lang="en-US" sz="1000"/>
                        <a:t>36.40%</a:t>
                      </a:r>
                    </a:p>
                  </a:txBody>
                  <a:tcPr/>
                </a:tc>
                <a:tc>
                  <a:txBody>
                    <a:bodyPr/>
                    <a:lstStyle/>
                    <a:p>
                      <a:r>
                        <a:rPr lang="en-US" sz="1000"/>
                        <a:t>36.40%</a:t>
                      </a:r>
                    </a:p>
                  </a:txBody>
                  <a:tcPr/>
                </a:tc>
                <a:tc>
                  <a:txBody>
                    <a:bodyPr/>
                    <a:lstStyle/>
                    <a:p>
                      <a:r>
                        <a:rPr lang="en-US" sz="1000"/>
                        <a:t>2773</a:t>
                      </a:r>
                    </a:p>
                  </a:txBody>
                  <a:tcPr/>
                </a:tc>
                <a:tc>
                  <a:txBody>
                    <a:bodyPr/>
                    <a:lstStyle/>
                    <a:p>
                      <a:r>
                        <a:rPr lang="en-US" sz="1000"/>
                        <a:t>7388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2331478"/>
                  </a:ext>
                </a:extLst>
              </a:tr>
              <a:tr h="370840">
                <a:tc>
                  <a:txBody>
                    <a:bodyPr/>
                    <a:lstStyle/>
                    <a:p>
                      <a:r>
                        <a:rPr lang="de-DE" sz="1000" b="1"/>
                        <a:t>NDR Schleswig-Holstein - 2017-11-07 12:48:44</a:t>
                      </a:r>
                      <a:r>
                        <a:rPr lang="de-DE" sz="1000"/>
                        <a:t>
Ein Lkw ist auf der B 431 im Kreis Steinburg verunglückt - seine Ladung: ein 90-Tonnen-Teil eines Windradmastes. Für die Bergung müssen Schwerlastkräne anrücken. Passagiere der Elbfähre müssen Umwege fahren. http://www.ndr.de/schwertransport480.html</a:t>
                      </a:r>
                      <a:endParaRPr lang="en-US" sz="1000"/>
                    </a:p>
                  </a:txBody>
                  <a:tcPr/>
                </a:tc>
                <a:tc>
                  <a:txBody>
                    <a:bodyPr/>
                    <a:lstStyle/>
                    <a:p>
                      <a:r>
                        <a:rPr lang="en-US" sz="1000"/>
                        <a:t>35.41%</a:t>
                      </a:r>
                    </a:p>
                  </a:txBody>
                  <a:tcPr/>
                </a:tc>
                <a:tc>
                  <a:txBody>
                    <a:bodyPr/>
                    <a:lstStyle/>
                    <a:p>
                      <a:r>
                        <a:rPr lang="en-US" sz="1000"/>
                        <a:t>52.82%</a:t>
                      </a:r>
                    </a:p>
                  </a:txBody>
                  <a:tcPr/>
                </a:tc>
                <a:tc>
                  <a:txBody>
                    <a:bodyPr/>
                    <a:lstStyle/>
                    <a:p>
                      <a:r>
                        <a:rPr lang="en-US" sz="1000"/>
                        <a:t>17368</a:t>
                      </a:r>
                    </a:p>
                  </a:txBody>
                  <a:tcPr/>
                </a:tc>
                <a:tc>
                  <a:txBody>
                    <a:bodyPr/>
                    <a:lstStyle/>
                    <a:p>
                      <a:r>
                        <a:rPr lang="en-US" sz="1000"/>
                        <a:t>46776</a:t>
                      </a:r>
                    </a:p>
                  </a:txBody>
                  <a:tcPr/>
                </a:tc>
                <a:tc>
                  <a:txBody>
                    <a:bodyPr/>
                    <a:lstStyle/>
                    <a:p>
                      <a:r>
                        <a:rPr lang="en-US" sz="1000"/>
                        <a:t>Yes</a:t>
                      </a:r>
                    </a:p>
                  </a:txBody>
                  <a:tcPr/>
                </a:tc>
                <a:tc>
                  <a:txBody>
                    <a:bodyPr/>
                    <a:lstStyle/>
                    <a:p>
                      <a:r>
                        <a:rPr lang="en-US" sz="1000"/>
                        <a:t>14.11.2017 19:37:00</a:t>
                      </a:r>
                    </a:p>
                  </a:txBody>
                  <a:tcPr/>
                </a:tc>
                <a:extLst>
                  <a:ext uri="{0D108BD9-81ED-4DB2-BD59-A6C34878D82A}">
                    <a16:rowId xmlns:a16="http://schemas.microsoft.com/office/drawing/2014/main" val="2579584236"/>
                  </a:ext>
                </a:extLst>
              </a:tr>
              <a:tr h="370840">
                <a:tc>
                  <a:txBody>
                    <a:bodyPr/>
                    <a:lstStyle/>
                    <a:p>
                      <a:r>
                        <a:rPr lang="de-DE" sz="1000" b="1"/>
                        <a:t>NDR Schleswig-Holstein - 2017-10-17 15:47:24</a:t>
                      </a:r>
                      <a:r>
                        <a:rPr lang="de-DE" sz="1000"/>
                        <a:t>
Seltsam, warum sind die Krabben zurück?⬇️
NDR.de/nachrichten/krabben236.html</a:t>
                      </a:r>
                      <a:endParaRPr lang="en-US" sz="1000"/>
                    </a:p>
                  </a:txBody>
                  <a:tcPr/>
                </a:tc>
                <a:tc>
                  <a:txBody>
                    <a:bodyPr/>
                    <a:lstStyle/>
                    <a:p>
                      <a:r>
                        <a:rPr lang="en-US" sz="1000"/>
                        <a:t>35.19%</a:t>
                      </a:r>
                    </a:p>
                  </a:txBody>
                  <a:tcPr/>
                </a:tc>
                <a:tc>
                  <a:txBody>
                    <a:bodyPr/>
                    <a:lstStyle/>
                    <a:p>
                      <a:r>
                        <a:rPr lang="en-US" sz="1000"/>
                        <a:t>38.00%</a:t>
                      </a:r>
                    </a:p>
                  </a:txBody>
                  <a:tcPr/>
                </a:tc>
                <a:tc>
                  <a:txBody>
                    <a:bodyPr/>
                    <a:lstStyle/>
                    <a:p>
                      <a:r>
                        <a:rPr lang="en-US" sz="1000"/>
                        <a:t>4095</a:t>
                      </a:r>
                    </a:p>
                  </a:txBody>
                  <a:tcPr/>
                </a:tc>
                <a:tc>
                  <a:txBody>
                    <a:bodyPr/>
                    <a:lstStyle/>
                    <a:p>
                      <a:r>
                        <a:rPr lang="en-US" sz="1000"/>
                        <a:t>11104</a:t>
                      </a:r>
                    </a:p>
                  </a:txBody>
                  <a:tcPr/>
                </a:tc>
                <a:tc>
                  <a:txBody>
                    <a:bodyPr/>
                    <a:lstStyle/>
                    <a:p>
                      <a:r>
                        <a:rPr lang="en-US" sz="1000"/>
                        <a:t>Yes</a:t>
                      </a:r>
                    </a:p>
                  </a:txBody>
                  <a:tcPr/>
                </a:tc>
                <a:tc>
                  <a:txBody>
                    <a:bodyPr/>
                    <a:lstStyle/>
                    <a:p>
                      <a:r>
                        <a:rPr lang="en-US" sz="1000"/>
                        <a:t>24.10.2017 21:59:00</a:t>
                      </a:r>
                    </a:p>
                  </a:txBody>
                  <a:tcPr/>
                </a:tc>
                <a:extLst>
                  <a:ext uri="{0D108BD9-81ED-4DB2-BD59-A6C34878D82A}">
                    <a16:rowId xmlns:a16="http://schemas.microsoft.com/office/drawing/2014/main" val="3676070291"/>
                  </a:ext>
                </a:extLst>
              </a:tr>
            </a:tbl>
          </a:graphicData>
        </a:graphic>
      </p:graphicFrame>
      <p:sp>
        <p:nvSpPr>
          <p:cNvPr id="4" name="Text Placeholder 3">
            <a:extLst>
              <a:ext uri="{FF2B5EF4-FFF2-40B4-BE49-F238E27FC236}">
                <a16:creationId xmlns:a16="http://schemas.microsoft.com/office/drawing/2014/main" id="{E46EDC6A-883B-42A3-A69A-6D38BBAD97C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546414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C2DB-64A9-4423-8604-90AFBC3C8361}"/>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653EBED0-A688-4B15-A219-AB86ACD4F133}"/>
              </a:ext>
            </a:extLst>
          </p:cNvPr>
          <p:cNvGraphicFramePr>
            <a:graphicFrameLocks noGrp="1"/>
          </p:cNvGraphicFramePr>
          <p:nvPr>
            <p:ph type="tbl" sz="quarter" idx="13"/>
            <p:extLst>
              <p:ext uri="{D42A27DB-BD31-4B8C-83A1-F6EECF244321}">
                <p14:modId xmlns:p14="http://schemas.microsoft.com/office/powerpoint/2010/main" val="164712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0984092"/>
                    </a:ext>
                  </a:extLst>
                </a:gridCol>
                <a:gridCol w="822960">
                  <a:extLst>
                    <a:ext uri="{9D8B030D-6E8A-4147-A177-3AD203B41FA5}">
                      <a16:colId xmlns:a16="http://schemas.microsoft.com/office/drawing/2014/main" val="1562031413"/>
                    </a:ext>
                  </a:extLst>
                </a:gridCol>
                <a:gridCol w="822960">
                  <a:extLst>
                    <a:ext uri="{9D8B030D-6E8A-4147-A177-3AD203B41FA5}">
                      <a16:colId xmlns:a16="http://schemas.microsoft.com/office/drawing/2014/main" val="2050131501"/>
                    </a:ext>
                  </a:extLst>
                </a:gridCol>
                <a:gridCol w="822960">
                  <a:extLst>
                    <a:ext uri="{9D8B030D-6E8A-4147-A177-3AD203B41FA5}">
                      <a16:colId xmlns:a16="http://schemas.microsoft.com/office/drawing/2014/main" val="2016033089"/>
                    </a:ext>
                  </a:extLst>
                </a:gridCol>
                <a:gridCol w="822960">
                  <a:extLst>
                    <a:ext uri="{9D8B030D-6E8A-4147-A177-3AD203B41FA5}">
                      <a16:colId xmlns:a16="http://schemas.microsoft.com/office/drawing/2014/main" val="2678546049"/>
                    </a:ext>
                  </a:extLst>
                </a:gridCol>
                <a:gridCol w="822960">
                  <a:extLst>
                    <a:ext uri="{9D8B030D-6E8A-4147-A177-3AD203B41FA5}">
                      <a16:colId xmlns:a16="http://schemas.microsoft.com/office/drawing/2014/main" val="648041209"/>
                    </a:ext>
                  </a:extLst>
                </a:gridCol>
                <a:gridCol w="822960">
                  <a:extLst>
                    <a:ext uri="{9D8B030D-6E8A-4147-A177-3AD203B41FA5}">
                      <a16:colId xmlns:a16="http://schemas.microsoft.com/office/drawing/2014/main" val="280149467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84876577"/>
                  </a:ext>
                </a:extLst>
              </a:tr>
              <a:tr h="370840">
                <a:tc>
                  <a:txBody>
                    <a:bodyPr/>
                    <a:lstStyle/>
                    <a:p>
                      <a:r>
                        <a:rPr lang="de-DE" sz="1000" b="1"/>
                        <a:t>NDR Schleswig-Holstein - 2017-02-07 12:58:44</a:t>
                      </a:r>
                      <a:r>
                        <a:rPr lang="de-DE" sz="1000"/>
                        <a:t>
</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25</a:t>
                      </a:r>
                    </a:p>
                  </a:txBody>
                  <a:tcPr/>
                </a:tc>
                <a:tc>
                  <a:txBody>
                    <a:bodyPr/>
                    <a:lstStyle/>
                    <a:p>
                      <a:r>
                        <a:rPr lang="en-US" sz="1000"/>
                        <a:t>0</a:t>
                      </a:r>
                    </a:p>
                  </a:txBody>
                  <a:tcPr/>
                </a:tc>
                <a:tc>
                  <a:txBody>
                    <a:bodyPr/>
                    <a:lstStyle/>
                    <a:p>
                      <a:r>
                        <a:rPr lang="en-US" sz="1000"/>
                        <a:t>Yes</a:t>
                      </a:r>
                    </a:p>
                  </a:txBody>
                  <a:tcPr/>
                </a:tc>
                <a:tc>
                  <a:txBody>
                    <a:bodyPr/>
                    <a:lstStyle/>
                    <a:p>
                      <a:r>
                        <a:rPr lang="en-US" sz="1000"/>
                        <a:t>23.06.2017 12:28:48</a:t>
                      </a:r>
                    </a:p>
                  </a:txBody>
                  <a:tcPr/>
                </a:tc>
                <a:extLst>
                  <a:ext uri="{0D108BD9-81ED-4DB2-BD59-A6C34878D82A}">
                    <a16:rowId xmlns:a16="http://schemas.microsoft.com/office/drawing/2014/main" val="881927262"/>
                  </a:ext>
                </a:extLst>
              </a:tr>
              <a:tr h="370840">
                <a:tc>
                  <a:txBody>
                    <a:bodyPr/>
                    <a:lstStyle/>
                    <a:p>
                      <a:r>
                        <a:rPr lang="de-DE" sz="1000" b="1"/>
                        <a:t>NDR Schleswig-Holstein - 2017-02-16 14:25:31</a:t>
                      </a:r>
                      <a:r>
                        <a:rPr lang="de-DE" sz="1000"/>
                        <a:t>
Auch unsere Kollegen von N-Joy wollen den Verkehr sicherer machen - mit ihrer Akion: "Kopf hoch".</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0833442"/>
                  </a:ext>
                </a:extLst>
              </a:tr>
              <a:tr h="370840">
                <a:tc>
                  <a:txBody>
                    <a:bodyPr/>
                    <a:lstStyle/>
                    <a:p>
                      <a:r>
                        <a:rPr lang="de-DE" sz="1000" b="1"/>
                        <a:t>NDR Schleswig-Holstein - 2017-08-25 09:06:53</a:t>
                      </a:r>
                      <a:r>
                        <a:rPr lang="de-DE" sz="1000"/>
                        <a:t>
</a:t>
                      </a:r>
                      <a:endParaRPr lang="en-US" sz="1000"/>
                    </a:p>
                  </a:txBody>
                  <a:tcPr/>
                </a:tc>
                <a:tc>
                  <a:txBody>
                    <a:bodyPr/>
                    <a:lstStyle/>
                    <a:p>
                      <a:r>
                        <a:rPr lang="en-US" sz="1000"/>
                        <a:t>0.0%</a:t>
                      </a:r>
                    </a:p>
                  </a:txBody>
                  <a:tcPr/>
                </a:tc>
                <a:tc>
                  <a:txBody>
                    <a:bodyPr/>
                    <a:lstStyle/>
                    <a:p>
                      <a:r>
                        <a:rPr lang="en-US" sz="1000"/>
                        <a:t>32.6%</a:t>
                      </a:r>
                    </a:p>
                  </a:txBody>
                  <a:tcPr/>
                </a:tc>
                <a:tc>
                  <a:txBody>
                    <a:bodyPr/>
                    <a:lstStyle/>
                    <a:p>
                      <a:r>
                        <a:rPr lang="en-US" sz="1000"/>
                        <a:t>0</a:t>
                      </a:r>
                    </a:p>
                  </a:txBody>
                  <a:tcPr/>
                </a:tc>
                <a:tc>
                  <a:txBody>
                    <a:bodyPr/>
                    <a:lstStyle/>
                    <a:p>
                      <a:r>
                        <a:rPr lang="en-US" sz="1000"/>
                        <a:t>14446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9034579"/>
                  </a:ext>
                </a:extLst>
              </a:tr>
              <a:tr h="370840">
                <a:tc>
                  <a:txBody>
                    <a:bodyPr/>
                    <a:lstStyle/>
                    <a:p>
                      <a:r>
                        <a:rPr lang="de-DE" sz="1000" b="1"/>
                        <a:t>NDR Schleswig-Holstein - 2017-08-15 13:13:43</a:t>
                      </a:r>
                      <a:r>
                        <a:rPr lang="de-DE" sz="1000"/>
                        <a:t>
Joseph Heß hat es doch tatsächlich geschafft: Er ist 620 Kilometer in 12 Tagen geschwommen und heute wohlbehalten in Hamburg angekommen - Chapeau!</a:t>
                      </a:r>
                      <a:endParaRPr lang="en-US" sz="1000"/>
                    </a:p>
                  </a:txBody>
                  <a:tcPr/>
                </a:tc>
                <a:tc>
                  <a:txBody>
                    <a:bodyPr/>
                    <a:lstStyle/>
                    <a:p>
                      <a:r>
                        <a:rPr lang="en-US" sz="1000"/>
                        <a:t>0.0%</a:t>
                      </a:r>
                    </a:p>
                  </a:txBody>
                  <a:tcPr/>
                </a:tc>
                <a:tc>
                  <a:txBody>
                    <a:bodyPr/>
                    <a:lstStyle/>
                    <a:p>
                      <a:r>
                        <a:rPr lang="en-US" sz="1000"/>
                        <a:t>33.2%</a:t>
                      </a:r>
                    </a:p>
                  </a:txBody>
                  <a:tcPr/>
                </a:tc>
                <a:tc>
                  <a:txBody>
                    <a:bodyPr/>
                    <a:lstStyle/>
                    <a:p>
                      <a:r>
                        <a:rPr lang="en-US" sz="1000"/>
                        <a:t>0</a:t>
                      </a:r>
                    </a:p>
                  </a:txBody>
                  <a:tcPr/>
                </a:tc>
                <a:tc>
                  <a:txBody>
                    <a:bodyPr/>
                    <a:lstStyle/>
                    <a:p>
                      <a:r>
                        <a:rPr lang="en-US" sz="1000"/>
                        <a:t>12477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4133415"/>
                  </a:ext>
                </a:extLst>
              </a:tr>
              <a:tr h="370840">
                <a:tc>
                  <a:txBody>
                    <a:bodyPr/>
                    <a:lstStyle/>
                    <a:p>
                      <a:r>
                        <a:rPr lang="de-DE" sz="1000" b="1"/>
                        <a:t>NDR Schleswig-Holstein - 2017-08-25 11:44:17</a:t>
                      </a:r>
                      <a:r>
                        <a:rPr lang="de-DE" sz="1000"/>
                        <a:t>
Das Beste am Norden... ist das NDR Farbfernsehen.</a:t>
                      </a:r>
                      <a:endParaRPr lang="en-US" sz="1000"/>
                    </a:p>
                  </a:txBody>
                  <a:tcPr/>
                </a:tc>
                <a:tc>
                  <a:txBody>
                    <a:bodyPr/>
                    <a:lstStyle/>
                    <a:p>
                      <a:r>
                        <a:rPr lang="en-US" sz="1000"/>
                        <a:t>0.0%</a:t>
                      </a:r>
                    </a:p>
                  </a:txBody>
                  <a:tcPr/>
                </a:tc>
                <a:tc>
                  <a:txBody>
                    <a:bodyPr/>
                    <a:lstStyle/>
                    <a:p>
                      <a:r>
                        <a:rPr lang="en-US" sz="1000"/>
                        <a:t>23.4%</a:t>
                      </a:r>
                    </a:p>
                  </a:txBody>
                  <a:tcPr/>
                </a:tc>
                <a:tc>
                  <a:txBody>
                    <a:bodyPr/>
                    <a:lstStyle/>
                    <a:p>
                      <a:r>
                        <a:rPr lang="en-US" sz="1000"/>
                        <a:t>0</a:t>
                      </a:r>
                    </a:p>
                  </a:txBody>
                  <a:tcPr/>
                </a:tc>
                <a:tc>
                  <a:txBody>
                    <a:bodyPr/>
                    <a:lstStyle/>
                    <a:p>
                      <a:r>
                        <a:rPr lang="en-US" sz="1000"/>
                        <a:t>10442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46566601"/>
                  </a:ext>
                </a:extLst>
              </a:tr>
            </a:tbl>
          </a:graphicData>
        </a:graphic>
      </p:graphicFrame>
      <p:sp>
        <p:nvSpPr>
          <p:cNvPr id="4" name="Text Placeholder 3">
            <a:extLst>
              <a:ext uri="{FF2B5EF4-FFF2-40B4-BE49-F238E27FC236}">
                <a16:creationId xmlns:a16="http://schemas.microsoft.com/office/drawing/2014/main" id="{B6652E8A-E085-48B3-A37E-A7672C2760A9}"/>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090320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1921F-F861-4D78-8F0F-FDA7F3BA8B25}"/>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793F87A3-F3E1-476B-B651-1AA99C9A836F}"/>
              </a:ext>
            </a:extLst>
          </p:cNvPr>
          <p:cNvGraphicFramePr>
            <a:graphicFrameLocks noGrp="1"/>
          </p:cNvGraphicFramePr>
          <p:nvPr>
            <p:ph type="tbl" sz="quarter" idx="13"/>
            <p:extLst>
              <p:ext uri="{D42A27DB-BD31-4B8C-83A1-F6EECF244321}">
                <p14:modId xmlns:p14="http://schemas.microsoft.com/office/powerpoint/2010/main" val="136010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6745500"/>
                    </a:ext>
                  </a:extLst>
                </a:gridCol>
                <a:gridCol w="822960">
                  <a:extLst>
                    <a:ext uri="{9D8B030D-6E8A-4147-A177-3AD203B41FA5}">
                      <a16:colId xmlns:a16="http://schemas.microsoft.com/office/drawing/2014/main" val="1371986673"/>
                    </a:ext>
                  </a:extLst>
                </a:gridCol>
                <a:gridCol w="822960">
                  <a:extLst>
                    <a:ext uri="{9D8B030D-6E8A-4147-A177-3AD203B41FA5}">
                      <a16:colId xmlns:a16="http://schemas.microsoft.com/office/drawing/2014/main" val="3526809684"/>
                    </a:ext>
                  </a:extLst>
                </a:gridCol>
                <a:gridCol w="822960">
                  <a:extLst>
                    <a:ext uri="{9D8B030D-6E8A-4147-A177-3AD203B41FA5}">
                      <a16:colId xmlns:a16="http://schemas.microsoft.com/office/drawing/2014/main" val="844453254"/>
                    </a:ext>
                  </a:extLst>
                </a:gridCol>
                <a:gridCol w="822960">
                  <a:extLst>
                    <a:ext uri="{9D8B030D-6E8A-4147-A177-3AD203B41FA5}">
                      <a16:colId xmlns:a16="http://schemas.microsoft.com/office/drawing/2014/main" val="1233755737"/>
                    </a:ext>
                  </a:extLst>
                </a:gridCol>
                <a:gridCol w="822960">
                  <a:extLst>
                    <a:ext uri="{9D8B030D-6E8A-4147-A177-3AD203B41FA5}">
                      <a16:colId xmlns:a16="http://schemas.microsoft.com/office/drawing/2014/main" val="1957991084"/>
                    </a:ext>
                  </a:extLst>
                </a:gridCol>
                <a:gridCol w="411480">
                  <a:extLst>
                    <a:ext uri="{9D8B030D-6E8A-4147-A177-3AD203B41FA5}">
                      <a16:colId xmlns:a16="http://schemas.microsoft.com/office/drawing/2014/main" val="2773723776"/>
                    </a:ext>
                  </a:extLst>
                </a:gridCol>
                <a:gridCol w="822960">
                  <a:extLst>
                    <a:ext uri="{9D8B030D-6E8A-4147-A177-3AD203B41FA5}">
                      <a16:colId xmlns:a16="http://schemas.microsoft.com/office/drawing/2014/main" val="3017264997"/>
                    </a:ext>
                  </a:extLst>
                </a:gridCol>
                <a:gridCol w="822960">
                  <a:extLst>
                    <a:ext uri="{9D8B030D-6E8A-4147-A177-3AD203B41FA5}">
                      <a16:colId xmlns:a16="http://schemas.microsoft.com/office/drawing/2014/main" val="3371256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7904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- 2017-01-04 11:09:36</a:t>
                      </a:r>
                      <a:r>
                        <a:rPr kumimoji="0" lang="de-DE" sz="1000" b="0" i="0" u="none" strike="noStrike" kern="1200" cap="none" spc="0" normalizeH="0" baseline="0" noProof="0">
                          <a:ln>
                            <a:noFill/>
                          </a:ln>
                          <a:solidFill>
                            <a:prstClr val="black"/>
                          </a:solidFill>
                          <a:effectLst/>
                          <a:uLnTx/>
                          <a:uFillTx/>
                          <a:latin typeface="+mn-lt"/>
                          <a:ea typeface="+mn-ea"/>
                          <a:cs typeface="+mn-cs"/>
                        </a:rPr>
                        <a:t>
Letzte Nacht ging es in Dagebüll rund. In den frühen Morgenstunden waren die Wellen am Fähranleger meterhoch. Mittlerweile ist die Sturmflutwarnung an der Nordseeküste aufgehoben. Dafür wird in der Nacht an der Ostsee die stärkste Sturmflut seit zehn Jahren erwartet. Weitere Infos findet Ihr hier:
http://www.ndr.de/nachrichten/schleswig-holstein/sturm2152.html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12:09:00</a:t>
                      </a:r>
                    </a:p>
                  </a:txBody>
                  <a:tcPr/>
                </a:tc>
                <a:extLst>
                  <a:ext uri="{0D108BD9-81ED-4DB2-BD59-A6C34878D82A}">
                    <a16:rowId xmlns:a16="http://schemas.microsoft.com/office/drawing/2014/main" val="130928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- 2017-02-03 10:12:16</a:t>
                      </a:r>
                      <a:r>
                        <a:rPr kumimoji="0" lang="de-DE" sz="1000" b="0" i="0" u="none" strike="noStrike" kern="1200" cap="none" spc="0" normalizeH="0" baseline="0" noProof="0">
                          <a:ln>
                            <a:noFill/>
                          </a:ln>
                          <a:solidFill>
                            <a:prstClr val="black"/>
                          </a:solidFill>
                          <a:effectLst/>
                          <a:uLnTx/>
                          <a:uFillTx/>
                          <a:latin typeface="+mn-lt"/>
                          <a:ea typeface="+mn-ea"/>
                          <a:cs typeface="+mn-cs"/>
                        </a:rPr>
                        <a:t>
Fünf Jahre Bauzeit, mutmaßlich 400 Millionen Euro Kosten: Die größte private Segeljacht der Welt ist fertig.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22:59:00</a:t>
                      </a:r>
                    </a:p>
                  </a:txBody>
                  <a:tcPr/>
                </a:tc>
                <a:extLst>
                  <a:ext uri="{0D108BD9-81ED-4DB2-BD59-A6C34878D82A}">
                    <a16:rowId xmlns:a16="http://schemas.microsoft.com/office/drawing/2014/main" val="1654825078"/>
                  </a:ext>
                </a:extLst>
              </a:tr>
            </a:tbl>
          </a:graphicData>
        </a:graphic>
      </p:graphicFrame>
      <p:sp>
        <p:nvSpPr>
          <p:cNvPr id="4" name="Text Placeholder 3">
            <a:extLst>
              <a:ext uri="{FF2B5EF4-FFF2-40B4-BE49-F238E27FC236}">
                <a16:creationId xmlns:a16="http://schemas.microsoft.com/office/drawing/2014/main" id="{48340B1C-B77C-4080-B8F2-1372E304B04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345345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53F1-352E-40DC-BEF7-405C83E160CB}"/>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C7115DB2-2B53-430E-9D49-132FE66B2250}"/>
              </a:ext>
            </a:extLst>
          </p:cNvPr>
          <p:cNvGraphicFramePr>
            <a:graphicFrameLocks noGrp="1"/>
          </p:cNvGraphicFramePr>
          <p:nvPr>
            <p:ph type="tbl" sz="quarter" idx="13"/>
            <p:extLst>
              <p:ext uri="{D42A27DB-BD31-4B8C-83A1-F6EECF244321}">
                <p14:modId xmlns:p14="http://schemas.microsoft.com/office/powerpoint/2010/main" val="1680599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4030334"/>
                    </a:ext>
                  </a:extLst>
                </a:gridCol>
                <a:gridCol w="822960">
                  <a:extLst>
                    <a:ext uri="{9D8B030D-6E8A-4147-A177-3AD203B41FA5}">
                      <a16:colId xmlns:a16="http://schemas.microsoft.com/office/drawing/2014/main" val="3248354739"/>
                    </a:ext>
                  </a:extLst>
                </a:gridCol>
                <a:gridCol w="822960">
                  <a:extLst>
                    <a:ext uri="{9D8B030D-6E8A-4147-A177-3AD203B41FA5}">
                      <a16:colId xmlns:a16="http://schemas.microsoft.com/office/drawing/2014/main" val="1321950307"/>
                    </a:ext>
                  </a:extLst>
                </a:gridCol>
                <a:gridCol w="822960">
                  <a:extLst>
                    <a:ext uri="{9D8B030D-6E8A-4147-A177-3AD203B41FA5}">
                      <a16:colId xmlns:a16="http://schemas.microsoft.com/office/drawing/2014/main" val="3941041605"/>
                    </a:ext>
                  </a:extLst>
                </a:gridCol>
                <a:gridCol w="822960">
                  <a:extLst>
                    <a:ext uri="{9D8B030D-6E8A-4147-A177-3AD203B41FA5}">
                      <a16:colId xmlns:a16="http://schemas.microsoft.com/office/drawing/2014/main" val="1825833453"/>
                    </a:ext>
                  </a:extLst>
                </a:gridCol>
                <a:gridCol w="822960">
                  <a:extLst>
                    <a:ext uri="{9D8B030D-6E8A-4147-A177-3AD203B41FA5}">
                      <a16:colId xmlns:a16="http://schemas.microsoft.com/office/drawing/2014/main" val="264711984"/>
                    </a:ext>
                  </a:extLst>
                </a:gridCol>
                <a:gridCol w="411480">
                  <a:extLst>
                    <a:ext uri="{9D8B030D-6E8A-4147-A177-3AD203B41FA5}">
                      <a16:colId xmlns:a16="http://schemas.microsoft.com/office/drawing/2014/main" val="684440110"/>
                    </a:ext>
                  </a:extLst>
                </a:gridCol>
                <a:gridCol w="822960">
                  <a:extLst>
                    <a:ext uri="{9D8B030D-6E8A-4147-A177-3AD203B41FA5}">
                      <a16:colId xmlns:a16="http://schemas.microsoft.com/office/drawing/2014/main" val="2852512721"/>
                    </a:ext>
                  </a:extLst>
                </a:gridCol>
                <a:gridCol w="822960">
                  <a:extLst>
                    <a:ext uri="{9D8B030D-6E8A-4147-A177-3AD203B41FA5}">
                      <a16:colId xmlns:a16="http://schemas.microsoft.com/office/drawing/2014/main" val="203272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0448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- 2017-05-22 19:39:50</a:t>
                      </a:r>
                      <a:r>
                        <a:rPr kumimoji="0" lang="de-DE" sz="1000" b="0" i="0" u="none" strike="noStrike" kern="1200" cap="none" spc="0" normalizeH="0" baseline="0" noProof="0">
                          <a:ln>
                            <a:noFill/>
                          </a:ln>
                          <a:solidFill>
                            <a:prstClr val="black"/>
                          </a:solidFill>
                          <a:effectLst/>
                          <a:uLnTx/>
                          <a:uFillTx/>
                          <a:latin typeface="+mn-lt"/>
                          <a:ea typeface="+mn-ea"/>
                          <a:cs typeface="+mn-cs"/>
                        </a:rPr>
                        <a:t>
Tausende Rehe sterben jährlich, weil sie in die Maschinen von Landwirten geraten. Drohnen sollen sie jetzt retten.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23.06.2017 12:07:38</a:t>
                      </a:r>
                    </a:p>
                  </a:txBody>
                  <a:tcPr/>
                </a:tc>
                <a:extLst>
                  <a:ext uri="{0D108BD9-81ED-4DB2-BD59-A6C34878D82A}">
                    <a16:rowId xmlns:a16="http://schemas.microsoft.com/office/drawing/2014/main" val="410929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- 2017-05-12 16:51:52</a:t>
                      </a:r>
                      <a:r>
                        <a:rPr kumimoji="0" lang="de-DE" sz="1000" b="0" i="0" u="none" strike="noStrike" kern="1200" cap="none" spc="0" normalizeH="0" baseline="0" noProof="0">
                          <a:ln>
                            <a:noFill/>
                          </a:ln>
                          <a:solidFill>
                            <a:prstClr val="black"/>
                          </a:solidFill>
                          <a:effectLst/>
                          <a:uLnTx/>
                          <a:uFillTx/>
                          <a:latin typeface="+mn-lt"/>
                          <a:ea typeface="+mn-ea"/>
                          <a:cs typeface="+mn-cs"/>
                        </a:rPr>
                        <a:t>
Und es hat *boom* gemacht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19.05.2017 17:54:00</a:t>
                      </a:r>
                    </a:p>
                  </a:txBody>
                  <a:tcPr/>
                </a:tc>
                <a:extLst>
                  <a:ext uri="{0D108BD9-81ED-4DB2-BD59-A6C34878D82A}">
                    <a16:rowId xmlns:a16="http://schemas.microsoft.com/office/drawing/2014/main" val="162200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- 2017-01-12 12:37:00</a:t>
                      </a:r>
                      <a:r>
                        <a:rPr kumimoji="0" lang="de-DE" sz="1000" b="0" i="0" u="none" strike="noStrike" kern="1200" cap="none" spc="0" normalizeH="0" baseline="0" noProof="0">
                          <a:ln>
                            <a:noFill/>
                          </a:ln>
                          <a:solidFill>
                            <a:prstClr val="black"/>
                          </a:solidFill>
                          <a:effectLst/>
                          <a:uLnTx/>
                          <a:uFillTx/>
                          <a:latin typeface="+mn-lt"/>
                          <a:ea typeface="+mn-ea"/>
                          <a:cs typeface="+mn-cs"/>
                        </a:rPr>
                        <a:t>
In Kiel kommen die Einsatzfahrzeuge der Feuerwehr einfach nicht durch die zugeparkten Straßen. Zum Glück war das nur ein Test!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19.01.2017 15:16:00</a:t>
                      </a:r>
                    </a:p>
                  </a:txBody>
                  <a:tcPr/>
                </a:tc>
                <a:extLst>
                  <a:ext uri="{0D108BD9-81ED-4DB2-BD59-A6C34878D82A}">
                    <a16:rowId xmlns:a16="http://schemas.microsoft.com/office/drawing/2014/main" val="1319437565"/>
                  </a:ext>
                </a:extLst>
              </a:tr>
            </a:tbl>
          </a:graphicData>
        </a:graphic>
      </p:graphicFrame>
      <p:sp>
        <p:nvSpPr>
          <p:cNvPr id="4" name="Text Placeholder 3">
            <a:extLst>
              <a:ext uri="{FF2B5EF4-FFF2-40B4-BE49-F238E27FC236}">
                <a16:creationId xmlns:a16="http://schemas.microsoft.com/office/drawing/2014/main" id="{2762FFBC-83DD-4AB1-A72E-F8FCE83397B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892612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66C4-55B9-4515-8B13-432A2B518E7F}"/>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CE93DB0B-77DE-4888-B8A9-C700770699F3}"/>
              </a:ext>
            </a:extLst>
          </p:cNvPr>
          <p:cNvGraphicFramePr>
            <a:graphicFrameLocks noGrp="1"/>
          </p:cNvGraphicFramePr>
          <p:nvPr>
            <p:ph type="tbl" sz="quarter" idx="13"/>
            <p:extLst>
              <p:ext uri="{D42A27DB-BD31-4B8C-83A1-F6EECF244321}">
                <p14:modId xmlns:p14="http://schemas.microsoft.com/office/powerpoint/2010/main" val="96066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32544932"/>
                    </a:ext>
                  </a:extLst>
                </a:gridCol>
                <a:gridCol w="822960">
                  <a:extLst>
                    <a:ext uri="{9D8B030D-6E8A-4147-A177-3AD203B41FA5}">
                      <a16:colId xmlns:a16="http://schemas.microsoft.com/office/drawing/2014/main" val="1326198173"/>
                    </a:ext>
                  </a:extLst>
                </a:gridCol>
                <a:gridCol w="822960">
                  <a:extLst>
                    <a:ext uri="{9D8B030D-6E8A-4147-A177-3AD203B41FA5}">
                      <a16:colId xmlns:a16="http://schemas.microsoft.com/office/drawing/2014/main" val="3103081124"/>
                    </a:ext>
                  </a:extLst>
                </a:gridCol>
                <a:gridCol w="822960">
                  <a:extLst>
                    <a:ext uri="{9D8B030D-6E8A-4147-A177-3AD203B41FA5}">
                      <a16:colId xmlns:a16="http://schemas.microsoft.com/office/drawing/2014/main" val="495448000"/>
                    </a:ext>
                  </a:extLst>
                </a:gridCol>
                <a:gridCol w="822960">
                  <a:extLst>
                    <a:ext uri="{9D8B030D-6E8A-4147-A177-3AD203B41FA5}">
                      <a16:colId xmlns:a16="http://schemas.microsoft.com/office/drawing/2014/main" val="3463791016"/>
                    </a:ext>
                  </a:extLst>
                </a:gridCol>
                <a:gridCol w="493776">
                  <a:extLst>
                    <a:ext uri="{9D8B030D-6E8A-4147-A177-3AD203B41FA5}">
                      <a16:colId xmlns:a16="http://schemas.microsoft.com/office/drawing/2014/main" val="2405071509"/>
                    </a:ext>
                  </a:extLst>
                </a:gridCol>
                <a:gridCol w="493776">
                  <a:extLst>
                    <a:ext uri="{9D8B030D-6E8A-4147-A177-3AD203B41FA5}">
                      <a16:colId xmlns:a16="http://schemas.microsoft.com/office/drawing/2014/main" val="1483225963"/>
                    </a:ext>
                  </a:extLst>
                </a:gridCol>
                <a:gridCol w="493776">
                  <a:extLst>
                    <a:ext uri="{9D8B030D-6E8A-4147-A177-3AD203B41FA5}">
                      <a16:colId xmlns:a16="http://schemas.microsoft.com/office/drawing/2014/main" val="134863845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37109619"/>
                  </a:ext>
                </a:extLst>
              </a:tr>
              <a:tr h="370840">
                <a:tc>
                  <a:txBody>
                    <a:bodyPr/>
                    <a:lstStyle/>
                    <a:p>
                      <a:r>
                        <a:rPr lang="de-DE" sz="1000" b="1"/>
                        <a:t>NDR Schleswig-Holstein - 2017-01-04 11:09:36</a:t>
                      </a:r>
                      <a:r>
                        <a:rPr lang="de-DE" sz="1000"/>
                        <a:t>
Letzte Nacht ging es in Dagebüll rund. In den frühen Morgenstunden waren die Wellen am Fähranleger meterhoch. Mittlerweile ist die Sturmflutwarnung an der Nordseeküste aufgehoben. Dafür wird in der Nacht an der Ostsee die stärkste Sturmflut seit zehn Jahren erwartet. Weitere Infos findet Ihr hier:
http://www.ndr.de/nachrichten/schleswig-holstein/sturm2152.html</a:t>
                      </a:r>
                      <a:endParaRPr lang="en-US" sz="1000"/>
                    </a:p>
                  </a:txBody>
                  <a:tcPr/>
                </a:tc>
                <a:tc>
                  <a:txBody>
                    <a:bodyPr/>
                    <a:lstStyle/>
                    <a:p>
                      <a:r>
                        <a:rPr lang="en-US" sz="1000"/>
                        <a:t>34928</a:t>
                      </a:r>
                    </a:p>
                  </a:txBody>
                  <a:tcPr/>
                </a:tc>
                <a:tc>
                  <a:txBody>
                    <a:bodyPr/>
                    <a:lstStyle/>
                    <a:p>
                      <a:r>
                        <a:rPr lang="en-US" sz="1000"/>
                        <a:t>410151</a:t>
                      </a:r>
                    </a:p>
                  </a:txBody>
                  <a:tcPr/>
                </a:tc>
                <a:tc>
                  <a:txBody>
                    <a:bodyPr/>
                    <a:lstStyle/>
                    <a:p>
                      <a:r>
                        <a:rPr lang="en-US" sz="1000"/>
                        <a:t>8.5%</a:t>
                      </a:r>
                    </a:p>
                  </a:txBody>
                  <a:tcPr/>
                </a:tc>
                <a:tc>
                  <a:txBody>
                    <a:bodyPr/>
                    <a:lstStyle/>
                    <a:p>
                      <a:r>
                        <a:rPr lang="en-US" sz="1000"/>
                        <a:t>2692</a:t>
                      </a:r>
                    </a:p>
                  </a:txBody>
                  <a:tcPr/>
                </a:tc>
                <a:tc>
                  <a:txBody>
                    <a:bodyPr/>
                    <a:lstStyle/>
                    <a:p>
                      <a:r>
                        <a:rPr lang="en-US" sz="1000"/>
                        <a:t>Video</a:t>
                      </a:r>
                    </a:p>
                  </a:txBody>
                  <a:tcPr/>
                </a:tc>
                <a:tc>
                  <a:txBody>
                    <a:bodyPr/>
                    <a:lstStyle/>
                    <a:p>
                      <a:r>
                        <a:rPr lang="en-US" sz="1000"/>
                        <a:t>Yes</a:t>
                      </a:r>
                    </a:p>
                  </a:txBody>
                  <a:tcPr/>
                </a:tc>
                <a:tc>
                  <a:txBody>
                    <a:bodyPr/>
                    <a:lstStyle/>
                    <a:p>
                      <a:r>
                        <a:rPr lang="en-US" sz="1000"/>
                        <a:t>11.01.2017 12:09:00</a:t>
                      </a:r>
                    </a:p>
                  </a:txBody>
                  <a:tcPr/>
                </a:tc>
                <a:extLst>
                  <a:ext uri="{0D108BD9-81ED-4DB2-BD59-A6C34878D82A}">
                    <a16:rowId xmlns:a16="http://schemas.microsoft.com/office/drawing/2014/main" val="3934345727"/>
                  </a:ext>
                </a:extLst>
              </a:tr>
              <a:tr h="370840">
                <a:tc>
                  <a:txBody>
                    <a:bodyPr/>
                    <a:lstStyle/>
                    <a:p>
                      <a:r>
                        <a:rPr lang="de-DE" sz="1000" b="1"/>
                        <a:t>NDR Schleswig-Holstein - 2017-05-12 16:51:52</a:t>
                      </a:r>
                      <a:r>
                        <a:rPr lang="de-DE" sz="1000"/>
                        <a:t>
Und es hat *boom* gemacht ... 😱</a:t>
                      </a:r>
                      <a:endParaRPr lang="en-US" sz="1000"/>
                    </a:p>
                  </a:txBody>
                  <a:tcPr/>
                </a:tc>
                <a:tc>
                  <a:txBody>
                    <a:bodyPr/>
                    <a:lstStyle/>
                    <a:p>
                      <a:r>
                        <a:rPr lang="en-US" sz="1000"/>
                        <a:t>34891</a:t>
                      </a:r>
                    </a:p>
                  </a:txBody>
                  <a:tcPr/>
                </a:tc>
                <a:tc>
                  <a:txBody>
                    <a:bodyPr/>
                    <a:lstStyle/>
                    <a:p>
                      <a:r>
                        <a:rPr lang="en-US" sz="1000"/>
                        <a:t>308966</a:t>
                      </a:r>
                    </a:p>
                  </a:txBody>
                  <a:tcPr/>
                </a:tc>
                <a:tc>
                  <a:txBody>
                    <a:bodyPr/>
                    <a:lstStyle/>
                    <a:p>
                      <a:r>
                        <a:rPr lang="en-US" sz="1000"/>
                        <a:t>11.3%</a:t>
                      </a:r>
                    </a:p>
                  </a:txBody>
                  <a:tcPr/>
                </a:tc>
                <a:tc>
                  <a:txBody>
                    <a:bodyPr/>
                    <a:lstStyle/>
                    <a:p>
                      <a:r>
                        <a:rPr lang="en-US" sz="1000"/>
                        <a:t>2342</a:t>
                      </a:r>
                    </a:p>
                  </a:txBody>
                  <a:tcPr/>
                </a:tc>
                <a:tc>
                  <a:txBody>
                    <a:bodyPr/>
                    <a:lstStyle/>
                    <a:p>
                      <a:r>
                        <a:rPr lang="en-US" sz="1000"/>
                        <a:t>Video</a:t>
                      </a:r>
                    </a:p>
                  </a:txBody>
                  <a:tcPr/>
                </a:tc>
                <a:tc>
                  <a:txBody>
                    <a:bodyPr/>
                    <a:lstStyle/>
                    <a:p>
                      <a:r>
                        <a:rPr lang="en-US" sz="1000"/>
                        <a:t>Yes</a:t>
                      </a:r>
                    </a:p>
                  </a:txBody>
                  <a:tcPr/>
                </a:tc>
                <a:tc>
                  <a:txBody>
                    <a:bodyPr/>
                    <a:lstStyle/>
                    <a:p>
                      <a:r>
                        <a:rPr lang="en-US" sz="1000"/>
                        <a:t>19.05.2017 17:54:00</a:t>
                      </a:r>
                    </a:p>
                  </a:txBody>
                  <a:tcPr/>
                </a:tc>
                <a:extLst>
                  <a:ext uri="{0D108BD9-81ED-4DB2-BD59-A6C34878D82A}">
                    <a16:rowId xmlns:a16="http://schemas.microsoft.com/office/drawing/2014/main" val="3091075969"/>
                  </a:ext>
                </a:extLst>
              </a:tr>
              <a:tr h="370840">
                <a:tc>
                  <a:txBody>
                    <a:bodyPr/>
                    <a:lstStyle/>
                    <a:p>
                      <a:r>
                        <a:rPr lang="de-DE" sz="1000" b="1"/>
                        <a:t>NDR Schleswig-Holstein - 2017-02-03 10:12:16</a:t>
                      </a:r>
                      <a:r>
                        <a:rPr lang="de-DE" sz="1000"/>
                        <a:t>
Fünf Jahre Bauzeit, mutmaßlich 400 Millionen Euro Kosten: Die größte private Segeljacht der Welt ist fertig.</a:t>
                      </a:r>
                      <a:endParaRPr lang="en-US" sz="1000"/>
                    </a:p>
                  </a:txBody>
                  <a:tcPr/>
                </a:tc>
                <a:tc>
                  <a:txBody>
                    <a:bodyPr/>
                    <a:lstStyle/>
                    <a:p>
                      <a:r>
                        <a:rPr lang="en-US" sz="1000"/>
                        <a:t>26548</a:t>
                      </a:r>
                    </a:p>
                  </a:txBody>
                  <a:tcPr/>
                </a:tc>
                <a:tc>
                  <a:txBody>
                    <a:bodyPr/>
                    <a:lstStyle/>
                    <a:p>
                      <a:r>
                        <a:rPr lang="en-US" sz="1000"/>
                        <a:t>349121</a:t>
                      </a:r>
                    </a:p>
                  </a:txBody>
                  <a:tcPr/>
                </a:tc>
                <a:tc>
                  <a:txBody>
                    <a:bodyPr/>
                    <a:lstStyle/>
                    <a:p>
                      <a:r>
                        <a:rPr lang="en-US" sz="1000"/>
                        <a:t>7.6%</a:t>
                      </a:r>
                    </a:p>
                  </a:txBody>
                  <a:tcPr/>
                </a:tc>
                <a:tc>
                  <a:txBody>
                    <a:bodyPr/>
                    <a:lstStyle/>
                    <a:p>
                      <a:r>
                        <a:rPr lang="en-US" sz="1000"/>
                        <a:t>3191</a:t>
                      </a:r>
                    </a:p>
                  </a:txBody>
                  <a:tcPr/>
                </a:tc>
                <a:tc>
                  <a:txBody>
                    <a:bodyPr/>
                    <a:lstStyle/>
                    <a:p>
                      <a:r>
                        <a:rPr lang="en-US" sz="1000"/>
                        <a:t>Video</a:t>
                      </a:r>
                    </a:p>
                  </a:txBody>
                  <a:tcPr/>
                </a:tc>
                <a:tc>
                  <a:txBody>
                    <a:bodyPr/>
                    <a:lstStyle/>
                    <a:p>
                      <a:r>
                        <a:rPr lang="en-US" sz="1000"/>
                        <a:t>Yes</a:t>
                      </a:r>
                    </a:p>
                  </a:txBody>
                  <a:tcPr/>
                </a:tc>
                <a:tc>
                  <a:txBody>
                    <a:bodyPr/>
                    <a:lstStyle/>
                    <a:p>
                      <a:r>
                        <a:rPr lang="en-US" sz="1000"/>
                        <a:t>10.02.2017 22:59:00</a:t>
                      </a:r>
                    </a:p>
                  </a:txBody>
                  <a:tcPr/>
                </a:tc>
                <a:extLst>
                  <a:ext uri="{0D108BD9-81ED-4DB2-BD59-A6C34878D82A}">
                    <a16:rowId xmlns:a16="http://schemas.microsoft.com/office/drawing/2014/main" val="3523371212"/>
                  </a:ext>
                </a:extLst>
              </a:tr>
              <a:tr h="370840">
                <a:tc>
                  <a:txBody>
                    <a:bodyPr/>
                    <a:lstStyle/>
                    <a:p>
                      <a:r>
                        <a:rPr lang="de-DE" sz="1000" b="1"/>
                        <a:t>NDR Schleswig-Holstein - 2017-05-23 13:54:05</a:t>
                      </a:r>
                      <a:r>
                        <a:rPr lang="de-DE" sz="1000"/>
                        <a:t>
Großbrand in Langwedel: Anwohnerin Astrid Groth hat uns diese Bilder geschickt. "Mir geht es gut", sagt sie.</a:t>
                      </a:r>
                      <a:endParaRPr lang="en-US" sz="1000"/>
                    </a:p>
                  </a:txBody>
                  <a:tcPr/>
                </a:tc>
                <a:tc>
                  <a:txBody>
                    <a:bodyPr/>
                    <a:lstStyle/>
                    <a:p>
                      <a:r>
                        <a:rPr lang="en-US" sz="1000"/>
                        <a:t>18779</a:t>
                      </a:r>
                    </a:p>
                  </a:txBody>
                  <a:tcPr/>
                </a:tc>
                <a:tc>
                  <a:txBody>
                    <a:bodyPr/>
                    <a:lstStyle/>
                    <a:p>
                      <a:r>
                        <a:rPr lang="en-US" sz="1000"/>
                        <a:t>165590</a:t>
                      </a:r>
                    </a:p>
                  </a:txBody>
                  <a:tcPr/>
                </a:tc>
                <a:tc>
                  <a:txBody>
                    <a:bodyPr/>
                    <a:lstStyle/>
                    <a:p>
                      <a:r>
                        <a:rPr lang="en-US" sz="1000"/>
                        <a:t>11.3%</a:t>
                      </a:r>
                    </a:p>
                  </a:txBody>
                  <a:tcPr/>
                </a:tc>
                <a:tc>
                  <a:txBody>
                    <a:bodyPr/>
                    <a:lstStyle/>
                    <a:p>
                      <a:r>
                        <a:rPr lang="en-US" sz="1000"/>
                        <a:t>935</a:t>
                      </a:r>
                    </a:p>
                  </a:txBody>
                  <a:tcPr/>
                </a:tc>
                <a:tc>
                  <a:txBody>
                    <a:bodyPr/>
                    <a:lstStyle/>
                    <a:p>
                      <a:r>
                        <a:rPr lang="en-US" sz="1000"/>
                        <a:t>Video</a:t>
                      </a:r>
                    </a:p>
                  </a:txBody>
                  <a:tcPr/>
                </a:tc>
                <a:tc>
                  <a:txBody>
                    <a:bodyPr/>
                    <a:lstStyle/>
                    <a:p>
                      <a:r>
                        <a:rPr lang="en-US" sz="1000"/>
                        <a:t>Yes</a:t>
                      </a:r>
                    </a:p>
                  </a:txBody>
                  <a:tcPr/>
                </a:tc>
                <a:tc>
                  <a:txBody>
                    <a:bodyPr/>
                    <a:lstStyle/>
                    <a:p>
                      <a:r>
                        <a:rPr lang="en-US" sz="1000"/>
                        <a:t>30.05.2017 13:12:00</a:t>
                      </a:r>
                    </a:p>
                  </a:txBody>
                  <a:tcPr/>
                </a:tc>
                <a:extLst>
                  <a:ext uri="{0D108BD9-81ED-4DB2-BD59-A6C34878D82A}">
                    <a16:rowId xmlns:a16="http://schemas.microsoft.com/office/drawing/2014/main" val="165358318"/>
                  </a:ext>
                </a:extLst>
              </a:tr>
              <a:tr h="370840">
                <a:tc>
                  <a:txBody>
                    <a:bodyPr/>
                    <a:lstStyle/>
                    <a:p>
                      <a:r>
                        <a:rPr lang="de-DE" sz="1000" b="1"/>
                        <a:t>NDR Schleswig-Holstein - 2017-10-20 08:18:22</a:t>
                      </a:r>
                      <a:r>
                        <a:rPr lang="de-DE" sz="1000"/>
                        <a:t>
+++Update: Die Polizei gibt Entwarnung. Die Beamten vermuten, dass sich das zweite Wildschwein inzwischen außerhalb des Stadtgebietes befindet.+++
Liebe Leute in Heide, passt auf Euch auf!</a:t>
                      </a:r>
                      <a:endParaRPr lang="en-US" sz="1000"/>
                    </a:p>
                  </a:txBody>
                  <a:tcPr/>
                </a:tc>
                <a:tc>
                  <a:txBody>
                    <a:bodyPr/>
                    <a:lstStyle/>
                    <a:p>
                      <a:r>
                        <a:rPr lang="en-US" sz="1000"/>
                        <a:t>18377</a:t>
                      </a:r>
                    </a:p>
                  </a:txBody>
                  <a:tcPr/>
                </a:tc>
                <a:tc>
                  <a:txBody>
                    <a:bodyPr/>
                    <a:lstStyle/>
                    <a:p>
                      <a:r>
                        <a:rPr lang="en-US" sz="1000"/>
                        <a:t>217260</a:t>
                      </a:r>
                    </a:p>
                  </a:txBody>
                  <a:tcPr/>
                </a:tc>
                <a:tc>
                  <a:txBody>
                    <a:bodyPr/>
                    <a:lstStyle/>
                    <a:p>
                      <a:r>
                        <a:rPr lang="en-US" sz="1000"/>
                        <a:t>8.5%</a:t>
                      </a:r>
                    </a:p>
                  </a:txBody>
                  <a:tcPr/>
                </a:tc>
                <a:tc>
                  <a:txBody>
                    <a:bodyPr/>
                    <a:lstStyle/>
                    <a:p>
                      <a:r>
                        <a:rPr lang="en-US" sz="1000"/>
                        <a:t>2028</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9040973"/>
                  </a:ext>
                </a:extLst>
              </a:tr>
            </a:tbl>
          </a:graphicData>
        </a:graphic>
      </p:graphicFrame>
      <p:sp>
        <p:nvSpPr>
          <p:cNvPr id="4" name="Text Placeholder 3">
            <a:extLst>
              <a:ext uri="{FF2B5EF4-FFF2-40B4-BE49-F238E27FC236}">
                <a16:creationId xmlns:a16="http://schemas.microsoft.com/office/drawing/2014/main" id="{08951B6D-C452-4501-A3E0-CA937B928EB2}"/>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075212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79898-D547-494B-A9E1-72E3240DCC45}"/>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CEBF4203-21FB-4A0F-A887-EA97EEFB52FA}"/>
              </a:ext>
            </a:extLst>
          </p:cNvPr>
          <p:cNvGraphicFramePr>
            <a:graphicFrameLocks noGrp="1"/>
          </p:cNvGraphicFramePr>
          <p:nvPr>
            <p:ph type="tbl" sz="quarter" idx="13"/>
            <p:extLst>
              <p:ext uri="{D42A27DB-BD31-4B8C-83A1-F6EECF244321}">
                <p14:modId xmlns:p14="http://schemas.microsoft.com/office/powerpoint/2010/main" val="319804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0928565"/>
                    </a:ext>
                  </a:extLst>
                </a:gridCol>
                <a:gridCol w="822960">
                  <a:extLst>
                    <a:ext uri="{9D8B030D-6E8A-4147-A177-3AD203B41FA5}">
                      <a16:colId xmlns:a16="http://schemas.microsoft.com/office/drawing/2014/main" val="2043338247"/>
                    </a:ext>
                  </a:extLst>
                </a:gridCol>
                <a:gridCol w="822960">
                  <a:extLst>
                    <a:ext uri="{9D8B030D-6E8A-4147-A177-3AD203B41FA5}">
                      <a16:colId xmlns:a16="http://schemas.microsoft.com/office/drawing/2014/main" val="4121371537"/>
                    </a:ext>
                  </a:extLst>
                </a:gridCol>
                <a:gridCol w="822960">
                  <a:extLst>
                    <a:ext uri="{9D8B030D-6E8A-4147-A177-3AD203B41FA5}">
                      <a16:colId xmlns:a16="http://schemas.microsoft.com/office/drawing/2014/main" val="3718355516"/>
                    </a:ext>
                  </a:extLst>
                </a:gridCol>
                <a:gridCol w="822960">
                  <a:extLst>
                    <a:ext uri="{9D8B030D-6E8A-4147-A177-3AD203B41FA5}">
                      <a16:colId xmlns:a16="http://schemas.microsoft.com/office/drawing/2014/main" val="4112967680"/>
                    </a:ext>
                  </a:extLst>
                </a:gridCol>
                <a:gridCol w="822960">
                  <a:extLst>
                    <a:ext uri="{9D8B030D-6E8A-4147-A177-3AD203B41FA5}">
                      <a16:colId xmlns:a16="http://schemas.microsoft.com/office/drawing/2014/main" val="2873431567"/>
                    </a:ext>
                  </a:extLst>
                </a:gridCol>
                <a:gridCol w="822960">
                  <a:extLst>
                    <a:ext uri="{9D8B030D-6E8A-4147-A177-3AD203B41FA5}">
                      <a16:colId xmlns:a16="http://schemas.microsoft.com/office/drawing/2014/main" val="3054065600"/>
                    </a:ext>
                  </a:extLst>
                </a:gridCol>
                <a:gridCol w="822960">
                  <a:extLst>
                    <a:ext uri="{9D8B030D-6E8A-4147-A177-3AD203B41FA5}">
                      <a16:colId xmlns:a16="http://schemas.microsoft.com/office/drawing/2014/main" val="323746140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54692850"/>
                  </a:ext>
                </a:extLst>
              </a:tr>
              <a:tr h="370840">
                <a:tc>
                  <a:txBody>
                    <a:bodyPr/>
                    <a:lstStyle/>
                    <a:p>
                      <a:r>
                        <a:rPr lang="de-DE" sz="1000" b="1"/>
                        <a:t>NDR Schleswig-Holstein - 2017-10-05 06:48:52</a:t>
                      </a:r>
                      <a:r>
                        <a:rPr lang="de-DE" sz="1000"/>
                        <a:t>
Kontrollaktion: In Schleswig-Holstein sind wieder viele Erntefahrzeuge unterwegs, deshalb hat die Polizei in diesen Tagen die Landwirte ganz besonders im Blick 🚜 NDR.de/schleswig-holstein/polizeikontrolle428.html</a:t>
                      </a:r>
                      <a:endParaRPr lang="en-US" sz="1000"/>
                    </a:p>
                  </a:txBody>
                  <a:tcPr/>
                </a:tc>
                <a:tc>
                  <a:txBody>
                    <a:bodyPr/>
                    <a:lstStyle/>
                    <a:p>
                      <a:r>
                        <a:rPr lang="en-US" sz="1000"/>
                        <a:t>15.2%</a:t>
                      </a:r>
                    </a:p>
                  </a:txBody>
                  <a:tcPr/>
                </a:tc>
                <a:tc>
                  <a:txBody>
                    <a:bodyPr/>
                    <a:lstStyle/>
                    <a:p>
                      <a:r>
                        <a:rPr lang="en-US" sz="1000"/>
                        <a:t>4913</a:t>
                      </a:r>
                    </a:p>
                  </a:txBody>
                  <a:tcPr/>
                </a:tc>
                <a:tc>
                  <a:txBody>
                    <a:bodyPr/>
                    <a:lstStyle/>
                    <a:p>
                      <a:r>
                        <a:rPr lang="en-US" sz="1000"/>
                        <a:t>32359</a:t>
                      </a:r>
                    </a:p>
                  </a:txBody>
                  <a:tcPr/>
                </a:tc>
                <a:tc>
                  <a:txBody>
                    <a:bodyPr/>
                    <a:lstStyle/>
                    <a:p>
                      <a:r>
                        <a:rPr lang="en-US" sz="1000"/>
                        <a:t>171</a:t>
                      </a:r>
                    </a:p>
                  </a:txBody>
                  <a:tcPr/>
                </a:tc>
                <a:tc>
                  <a:txBody>
                    <a:bodyPr/>
                    <a:lstStyle/>
                    <a:p>
                      <a:r>
                        <a:rPr lang="en-US" sz="1000"/>
                        <a:t>Video</a:t>
                      </a:r>
                    </a:p>
                  </a:txBody>
                  <a:tcPr/>
                </a:tc>
                <a:tc>
                  <a:txBody>
                    <a:bodyPr/>
                    <a:lstStyle/>
                    <a:p>
                      <a:r>
                        <a:rPr lang="en-US" sz="1000"/>
                        <a:t>Yes</a:t>
                      </a:r>
                    </a:p>
                  </a:txBody>
                  <a:tcPr/>
                </a:tc>
                <a:tc>
                  <a:txBody>
                    <a:bodyPr/>
                    <a:lstStyle/>
                    <a:p>
                      <a:r>
                        <a:rPr lang="en-US" sz="1000"/>
                        <a:t>12.10.2017 21:59:00</a:t>
                      </a:r>
                    </a:p>
                  </a:txBody>
                  <a:tcPr/>
                </a:tc>
                <a:extLst>
                  <a:ext uri="{0D108BD9-81ED-4DB2-BD59-A6C34878D82A}">
                    <a16:rowId xmlns:a16="http://schemas.microsoft.com/office/drawing/2014/main" val="1212603407"/>
                  </a:ext>
                </a:extLst>
              </a:tr>
              <a:tr h="370840">
                <a:tc>
                  <a:txBody>
                    <a:bodyPr/>
                    <a:lstStyle/>
                    <a:p>
                      <a:r>
                        <a:rPr lang="de-DE" sz="1000" b="1"/>
                        <a:t>NDR Schleswig-Holstein - 2017-11-03 13:22:59</a:t>
                      </a:r>
                      <a:r>
                        <a:rPr lang="de-DE" sz="1000"/>
                        <a:t>
Wir testen das in der Redaktion gerade fleißig.</a:t>
                      </a:r>
                      <a:endParaRPr lang="en-US" sz="1000"/>
                    </a:p>
                  </a:txBody>
                  <a:tcPr/>
                </a:tc>
                <a:tc>
                  <a:txBody>
                    <a:bodyPr/>
                    <a:lstStyle/>
                    <a:p>
                      <a:r>
                        <a:rPr lang="en-US" sz="1000"/>
                        <a:t>14.5%</a:t>
                      </a:r>
                    </a:p>
                  </a:txBody>
                  <a:tcPr/>
                </a:tc>
                <a:tc>
                  <a:txBody>
                    <a:bodyPr/>
                    <a:lstStyle/>
                    <a:p>
                      <a:r>
                        <a:rPr lang="en-US" sz="1000"/>
                        <a:t>5358</a:t>
                      </a:r>
                    </a:p>
                  </a:txBody>
                  <a:tcPr/>
                </a:tc>
                <a:tc>
                  <a:txBody>
                    <a:bodyPr/>
                    <a:lstStyle/>
                    <a:p>
                      <a:r>
                        <a:rPr lang="en-US" sz="1000"/>
                        <a:t>37042</a:t>
                      </a:r>
                    </a:p>
                  </a:txBody>
                  <a:tcPr/>
                </a:tc>
                <a:tc>
                  <a:txBody>
                    <a:bodyPr/>
                    <a:lstStyle/>
                    <a:p>
                      <a:r>
                        <a:rPr lang="en-US" sz="1000"/>
                        <a:t>372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47299532"/>
                  </a:ext>
                </a:extLst>
              </a:tr>
              <a:tr h="370840">
                <a:tc>
                  <a:txBody>
                    <a:bodyPr/>
                    <a:lstStyle/>
                    <a:p>
                      <a:r>
                        <a:rPr lang="de-DE" sz="1000" b="1"/>
                        <a:t>NDR Schleswig-Holstein - 2017-02-19 09:03:09</a:t>
                      </a:r>
                      <a:r>
                        <a:rPr lang="de-DE" sz="1000"/>
                        <a:t>
Die weltgrößte Segeljacht "A" wurde im Hafen von Gibraltar an die Kette gelegt: Die Werft Nobiskrug hatte einen Arrest bewirkt. Es geht um eine Millionen-Forderung.</a:t>
                      </a:r>
                      <a:endParaRPr lang="en-US" sz="1000"/>
                    </a:p>
                  </a:txBody>
                  <a:tcPr/>
                </a:tc>
                <a:tc>
                  <a:txBody>
                    <a:bodyPr/>
                    <a:lstStyle/>
                    <a:p>
                      <a:r>
                        <a:rPr lang="en-US" sz="1000"/>
                        <a:t>13.4%</a:t>
                      </a:r>
                    </a:p>
                  </a:txBody>
                  <a:tcPr/>
                </a:tc>
                <a:tc>
                  <a:txBody>
                    <a:bodyPr/>
                    <a:lstStyle/>
                    <a:p>
                      <a:r>
                        <a:rPr lang="en-US" sz="1000"/>
                        <a:t>6419</a:t>
                      </a:r>
                    </a:p>
                  </a:txBody>
                  <a:tcPr/>
                </a:tc>
                <a:tc>
                  <a:txBody>
                    <a:bodyPr/>
                    <a:lstStyle/>
                    <a:p>
                      <a:r>
                        <a:rPr lang="en-US" sz="1000"/>
                        <a:t>48037</a:t>
                      </a:r>
                    </a:p>
                  </a:txBody>
                  <a:tcPr/>
                </a:tc>
                <a:tc>
                  <a:txBody>
                    <a:bodyPr/>
                    <a:lstStyle/>
                    <a:p>
                      <a:r>
                        <a:rPr lang="en-US" sz="1000"/>
                        <a:t>512</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8153586"/>
                  </a:ext>
                </a:extLst>
              </a:tr>
              <a:tr h="370840">
                <a:tc>
                  <a:txBody>
                    <a:bodyPr/>
                    <a:lstStyle/>
                    <a:p>
                      <a:r>
                        <a:rPr lang="de-DE" sz="1000" b="1"/>
                        <a:t>NDR Schleswig-Holstein - 2017-06-17 09:48:41</a:t>
                      </a:r>
                      <a:r>
                        <a:rPr lang="de-DE" sz="1000"/>
                        <a:t>
Nichts geht mehr auf der A 7: Rettungskräfte versorgen die Autofahrer mit Getränken und Snacks.</a:t>
                      </a:r>
                      <a:endParaRPr lang="en-US" sz="1000"/>
                    </a:p>
                  </a:txBody>
                  <a:tcPr/>
                </a:tc>
                <a:tc>
                  <a:txBody>
                    <a:bodyPr/>
                    <a:lstStyle/>
                    <a:p>
                      <a:r>
                        <a:rPr lang="en-US" sz="1000"/>
                        <a:t>13.3%</a:t>
                      </a:r>
                    </a:p>
                  </a:txBody>
                  <a:tcPr/>
                </a:tc>
                <a:tc>
                  <a:txBody>
                    <a:bodyPr/>
                    <a:lstStyle/>
                    <a:p>
                      <a:r>
                        <a:rPr lang="en-US" sz="1000"/>
                        <a:t>5238</a:t>
                      </a:r>
                    </a:p>
                  </a:txBody>
                  <a:tcPr/>
                </a:tc>
                <a:tc>
                  <a:txBody>
                    <a:bodyPr/>
                    <a:lstStyle/>
                    <a:p>
                      <a:r>
                        <a:rPr lang="en-US" sz="1000"/>
                        <a:t>39432</a:t>
                      </a:r>
                    </a:p>
                  </a:txBody>
                  <a:tcPr/>
                </a:tc>
                <a:tc>
                  <a:txBody>
                    <a:bodyPr/>
                    <a:lstStyle/>
                    <a:p>
                      <a:r>
                        <a:rPr lang="en-US" sz="1000"/>
                        <a:t>217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51404262"/>
                  </a:ext>
                </a:extLst>
              </a:tr>
              <a:tr h="370840">
                <a:tc>
                  <a:txBody>
                    <a:bodyPr/>
                    <a:lstStyle/>
                    <a:p>
                      <a:r>
                        <a:rPr lang="de-DE" sz="1000" b="1"/>
                        <a:t>NDR Schleswig-Holstein - 2017-03-22 14:52:00</a:t>
                      </a:r>
                      <a:r>
                        <a:rPr lang="de-DE" sz="1000"/>
                        <a:t>
Der Traum vom Busfahren - für die gebürtige Iranerin Leila Khorsand wird er wahr.</a:t>
                      </a:r>
                      <a:endParaRPr lang="en-US" sz="1000"/>
                    </a:p>
                  </a:txBody>
                  <a:tcPr/>
                </a:tc>
                <a:tc>
                  <a:txBody>
                    <a:bodyPr/>
                    <a:lstStyle/>
                    <a:p>
                      <a:r>
                        <a:rPr lang="en-US" sz="1000"/>
                        <a:t>13.0%</a:t>
                      </a:r>
                    </a:p>
                  </a:txBody>
                  <a:tcPr/>
                </a:tc>
                <a:tc>
                  <a:txBody>
                    <a:bodyPr/>
                    <a:lstStyle/>
                    <a:p>
                      <a:r>
                        <a:rPr lang="en-US" sz="1000"/>
                        <a:t>3880</a:t>
                      </a:r>
                    </a:p>
                  </a:txBody>
                  <a:tcPr/>
                </a:tc>
                <a:tc>
                  <a:txBody>
                    <a:bodyPr/>
                    <a:lstStyle/>
                    <a:p>
                      <a:r>
                        <a:rPr lang="en-US" sz="1000"/>
                        <a:t>29895</a:t>
                      </a:r>
                    </a:p>
                  </a:txBody>
                  <a:tcPr/>
                </a:tc>
                <a:tc>
                  <a:txBody>
                    <a:bodyPr/>
                    <a:lstStyle/>
                    <a:p>
                      <a:r>
                        <a:rPr lang="en-US" sz="1000"/>
                        <a:t>478</a:t>
                      </a:r>
                    </a:p>
                  </a:txBody>
                  <a:tcPr/>
                </a:tc>
                <a:tc>
                  <a:txBody>
                    <a:bodyPr/>
                    <a:lstStyle/>
                    <a:p>
                      <a:r>
                        <a:rPr lang="en-US" sz="1000"/>
                        <a:t>Video</a:t>
                      </a:r>
                    </a:p>
                  </a:txBody>
                  <a:tcPr/>
                </a:tc>
                <a:tc>
                  <a:txBody>
                    <a:bodyPr/>
                    <a:lstStyle/>
                    <a:p>
                      <a:r>
                        <a:rPr lang="en-US" sz="1000"/>
                        <a:t>Yes</a:t>
                      </a:r>
                    </a:p>
                  </a:txBody>
                  <a:tcPr/>
                </a:tc>
                <a:tc>
                  <a:txBody>
                    <a:bodyPr/>
                    <a:lstStyle/>
                    <a:p>
                      <a:r>
                        <a:rPr lang="en-US" sz="1000"/>
                        <a:t>21.06.2017 18:30:00</a:t>
                      </a:r>
                    </a:p>
                  </a:txBody>
                  <a:tcPr/>
                </a:tc>
                <a:extLst>
                  <a:ext uri="{0D108BD9-81ED-4DB2-BD59-A6C34878D82A}">
                    <a16:rowId xmlns:a16="http://schemas.microsoft.com/office/drawing/2014/main" val="4258584108"/>
                  </a:ext>
                </a:extLst>
              </a:tr>
            </a:tbl>
          </a:graphicData>
        </a:graphic>
      </p:graphicFrame>
      <p:sp>
        <p:nvSpPr>
          <p:cNvPr id="4" name="Text Placeholder 3">
            <a:extLst>
              <a:ext uri="{FF2B5EF4-FFF2-40B4-BE49-F238E27FC236}">
                <a16:creationId xmlns:a16="http://schemas.microsoft.com/office/drawing/2014/main" id="{53A112E4-2436-4D72-9884-6DA9CA64259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23270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628CD-42C4-4A34-B3F7-E7D80D3788A0}"/>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C24BC94F-1BBB-472B-8B3B-2CD7BD7986C5}"/>
              </a:ext>
            </a:extLst>
          </p:cNvPr>
          <p:cNvGraphicFramePr>
            <a:graphicFrameLocks noGrp="1"/>
          </p:cNvGraphicFramePr>
          <p:nvPr>
            <p:ph type="tbl" sz="quarter" idx="13"/>
            <p:extLst>
              <p:ext uri="{D42A27DB-BD31-4B8C-83A1-F6EECF244321}">
                <p14:modId xmlns:p14="http://schemas.microsoft.com/office/powerpoint/2010/main" val="51509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5368431"/>
                    </a:ext>
                  </a:extLst>
                </a:gridCol>
                <a:gridCol w="822960">
                  <a:extLst>
                    <a:ext uri="{9D8B030D-6E8A-4147-A177-3AD203B41FA5}">
                      <a16:colId xmlns:a16="http://schemas.microsoft.com/office/drawing/2014/main" val="1328293623"/>
                    </a:ext>
                  </a:extLst>
                </a:gridCol>
                <a:gridCol w="822960">
                  <a:extLst>
                    <a:ext uri="{9D8B030D-6E8A-4147-A177-3AD203B41FA5}">
                      <a16:colId xmlns:a16="http://schemas.microsoft.com/office/drawing/2014/main" val="4286531939"/>
                    </a:ext>
                  </a:extLst>
                </a:gridCol>
                <a:gridCol w="822960">
                  <a:extLst>
                    <a:ext uri="{9D8B030D-6E8A-4147-A177-3AD203B41FA5}">
                      <a16:colId xmlns:a16="http://schemas.microsoft.com/office/drawing/2014/main" val="1298062928"/>
                    </a:ext>
                  </a:extLst>
                </a:gridCol>
                <a:gridCol w="822960">
                  <a:extLst>
                    <a:ext uri="{9D8B030D-6E8A-4147-A177-3AD203B41FA5}">
                      <a16:colId xmlns:a16="http://schemas.microsoft.com/office/drawing/2014/main" val="434502901"/>
                    </a:ext>
                  </a:extLst>
                </a:gridCol>
                <a:gridCol w="822960">
                  <a:extLst>
                    <a:ext uri="{9D8B030D-6E8A-4147-A177-3AD203B41FA5}">
                      <a16:colId xmlns:a16="http://schemas.microsoft.com/office/drawing/2014/main" val="931095127"/>
                    </a:ext>
                  </a:extLst>
                </a:gridCol>
                <a:gridCol w="822960">
                  <a:extLst>
                    <a:ext uri="{9D8B030D-6E8A-4147-A177-3AD203B41FA5}">
                      <a16:colId xmlns:a16="http://schemas.microsoft.com/office/drawing/2014/main" val="757335877"/>
                    </a:ext>
                  </a:extLst>
                </a:gridCol>
                <a:gridCol w="822960">
                  <a:extLst>
                    <a:ext uri="{9D8B030D-6E8A-4147-A177-3AD203B41FA5}">
                      <a16:colId xmlns:a16="http://schemas.microsoft.com/office/drawing/2014/main" val="413337504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48207618"/>
                  </a:ext>
                </a:extLst>
              </a:tr>
              <a:tr h="370840">
                <a:tc>
                  <a:txBody>
                    <a:bodyPr/>
                    <a:lstStyle/>
                    <a:p>
                      <a:r>
                        <a:rPr lang="de-DE" sz="1000" b="1"/>
                        <a:t>NDR Schleswig-Holstein - 2017-02-06 12:43:16</a:t>
                      </a:r>
                      <a:r>
                        <a:rPr lang="de-DE" sz="1000"/>
                        <a:t>
Polizisten wie Thomas Arndt und Christian Seifert sorgen dafür, dass die Straßen in Schleswig-Holstein sicher sind. Sie schützen Autofahrer und sichern die Einhaltung der Verkehrsregeln.</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17321587"/>
                  </a:ext>
                </a:extLst>
              </a:tr>
              <a:tr h="370840">
                <a:tc>
                  <a:txBody>
                    <a:bodyPr/>
                    <a:lstStyle/>
                    <a:p>
                      <a:r>
                        <a:rPr lang="de-DE" sz="1000" b="1"/>
                        <a:t>NDR Schleswig-Holstein - 2017-02-16 14:25:31</a:t>
                      </a:r>
                      <a:r>
                        <a:rPr lang="de-DE" sz="1000"/>
                        <a:t>
Auch unsere Kollegen von N-Joy wollen den Verkehr sicherer machen - mit ihrer Akion: "Kopf hoch".</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554305"/>
                  </a:ext>
                </a:extLst>
              </a:tr>
              <a:tr h="370840">
                <a:tc>
                  <a:txBody>
                    <a:bodyPr/>
                    <a:lstStyle/>
                    <a:p>
                      <a:r>
                        <a:rPr lang="de-DE" sz="1000" b="1"/>
                        <a:t>NDR Schleswig-Holstein - 2017-02-07 12:58:44</a:t>
                      </a:r>
                      <a:r>
                        <a:rPr lang="de-DE" sz="1000"/>
                        <a:t>
</a:t>
                      </a:r>
                      <a:endParaRPr lang="en-US" sz="1000"/>
                    </a:p>
                  </a:txBody>
                  <a:tcPr/>
                </a:tc>
                <a:tc>
                  <a:txBody>
                    <a:bodyPr/>
                    <a:lstStyle/>
                    <a:p>
                      <a:r>
                        <a:rPr lang="en-US" sz="1000"/>
                        <a:t>n/a</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tc>
                  <a:txBody>
                    <a:bodyPr/>
                    <a:lstStyle/>
                    <a:p>
                      <a:r>
                        <a:rPr lang="en-US" sz="1000"/>
                        <a:t>Yes</a:t>
                      </a:r>
                    </a:p>
                  </a:txBody>
                  <a:tcPr/>
                </a:tc>
                <a:tc>
                  <a:txBody>
                    <a:bodyPr/>
                    <a:lstStyle/>
                    <a:p>
                      <a:r>
                        <a:rPr lang="en-US" sz="1000"/>
                        <a:t>23.06.2017 12:28:48</a:t>
                      </a:r>
                    </a:p>
                  </a:txBody>
                  <a:tcPr/>
                </a:tc>
                <a:extLst>
                  <a:ext uri="{0D108BD9-81ED-4DB2-BD59-A6C34878D82A}">
                    <a16:rowId xmlns:a16="http://schemas.microsoft.com/office/drawing/2014/main" val="4276858604"/>
                  </a:ext>
                </a:extLst>
              </a:tr>
              <a:tr h="370840">
                <a:tc>
                  <a:txBody>
                    <a:bodyPr/>
                    <a:lstStyle/>
                    <a:p>
                      <a:r>
                        <a:rPr lang="de-DE" sz="1000" b="1"/>
                        <a:t>NDR Schleswig-Holstein - 2017-03-25 13:01:59</a:t>
                      </a:r>
                      <a:r>
                        <a:rPr lang="de-DE" sz="1000"/>
                        <a:t>
Der Music Train rollt über das Schienennetz der AKN. Wir sind live für euch dabei!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26915261"/>
                  </a:ext>
                </a:extLst>
              </a:tr>
              <a:tr h="370840">
                <a:tc>
                  <a:txBody>
                    <a:bodyPr/>
                    <a:lstStyle/>
                    <a:p>
                      <a:r>
                        <a:rPr lang="de-DE" sz="1000" b="1"/>
                        <a:t>NDR Schleswig-Holstein - 2017-02-06 13:31:20</a:t>
                      </a:r>
                      <a:r>
                        <a:rPr lang="de-DE" sz="1000"/>
                        <a:t>
Verkehrsunfälle haben verheerende Folgen - nicht nur für die betroffenen Autofahrer. Polizeioberrat Axel Behrends macht deutlich, wie viele Schicksale vom Tod eines Menschen betroffen sind.</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76374637"/>
                  </a:ext>
                </a:extLst>
              </a:tr>
            </a:tbl>
          </a:graphicData>
        </a:graphic>
      </p:graphicFrame>
      <p:sp>
        <p:nvSpPr>
          <p:cNvPr id="4" name="Text Placeholder 3">
            <a:extLst>
              <a:ext uri="{FF2B5EF4-FFF2-40B4-BE49-F238E27FC236}">
                <a16:creationId xmlns:a16="http://schemas.microsoft.com/office/drawing/2014/main" id="{AEDC8E36-87BA-446A-8F1F-9B0990EF47C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232223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295C-C211-470E-B0CD-14F974D304F3}"/>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088465C3-35C6-4A9B-9FCE-4279BF7484D9}"/>
              </a:ext>
            </a:extLst>
          </p:cNvPr>
          <p:cNvGraphicFramePr>
            <a:graphicFrameLocks noGrp="1"/>
          </p:cNvGraphicFramePr>
          <p:nvPr>
            <p:ph type="tbl" sz="quarter" idx="13"/>
            <p:extLst>
              <p:ext uri="{D42A27DB-BD31-4B8C-83A1-F6EECF244321}">
                <p14:modId xmlns:p14="http://schemas.microsoft.com/office/powerpoint/2010/main" val="31465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7498534"/>
                    </a:ext>
                  </a:extLst>
                </a:gridCol>
                <a:gridCol w="822960">
                  <a:extLst>
                    <a:ext uri="{9D8B030D-6E8A-4147-A177-3AD203B41FA5}">
                      <a16:colId xmlns:a16="http://schemas.microsoft.com/office/drawing/2014/main" val="1152223543"/>
                    </a:ext>
                  </a:extLst>
                </a:gridCol>
                <a:gridCol w="822960">
                  <a:extLst>
                    <a:ext uri="{9D8B030D-6E8A-4147-A177-3AD203B41FA5}">
                      <a16:colId xmlns:a16="http://schemas.microsoft.com/office/drawing/2014/main" val="1618830893"/>
                    </a:ext>
                  </a:extLst>
                </a:gridCol>
                <a:gridCol w="822960">
                  <a:extLst>
                    <a:ext uri="{9D8B030D-6E8A-4147-A177-3AD203B41FA5}">
                      <a16:colId xmlns:a16="http://schemas.microsoft.com/office/drawing/2014/main" val="2888570496"/>
                    </a:ext>
                  </a:extLst>
                </a:gridCol>
                <a:gridCol w="822960">
                  <a:extLst>
                    <a:ext uri="{9D8B030D-6E8A-4147-A177-3AD203B41FA5}">
                      <a16:colId xmlns:a16="http://schemas.microsoft.com/office/drawing/2014/main" val="2422471671"/>
                    </a:ext>
                  </a:extLst>
                </a:gridCol>
                <a:gridCol w="822960">
                  <a:extLst>
                    <a:ext uri="{9D8B030D-6E8A-4147-A177-3AD203B41FA5}">
                      <a16:colId xmlns:a16="http://schemas.microsoft.com/office/drawing/2014/main" val="2285887067"/>
                    </a:ext>
                  </a:extLst>
                </a:gridCol>
                <a:gridCol w="822960">
                  <a:extLst>
                    <a:ext uri="{9D8B030D-6E8A-4147-A177-3AD203B41FA5}">
                      <a16:colId xmlns:a16="http://schemas.microsoft.com/office/drawing/2014/main" val="2329479229"/>
                    </a:ext>
                  </a:extLst>
                </a:gridCol>
                <a:gridCol w="822960">
                  <a:extLst>
                    <a:ext uri="{9D8B030D-6E8A-4147-A177-3AD203B41FA5}">
                      <a16:colId xmlns:a16="http://schemas.microsoft.com/office/drawing/2014/main" val="698584238"/>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99194908"/>
                  </a:ext>
                </a:extLst>
              </a:tr>
              <a:tr h="370840">
                <a:tc>
                  <a:txBody>
                    <a:bodyPr/>
                    <a:lstStyle/>
                    <a:p>
                      <a:r>
                        <a:rPr lang="de-DE" sz="1000" b="1"/>
                        <a:t>NDR Schleswig-Holstein - 2017-03-28 15:29:21</a:t>
                      </a:r>
                      <a:r>
                        <a:rPr lang="de-DE" sz="1000"/>
                        <a:t>
Polarlicht am Himmel über Schleswig-Holstein. Danke an Carsten Jonas für das tolle Video. (Aufgenommen am Leuchtturm Bülk)</a:t>
                      </a:r>
                      <a:endParaRPr lang="en-US" sz="1000"/>
                    </a:p>
                  </a:txBody>
                  <a:tcPr/>
                </a:tc>
                <a:tc>
                  <a:txBody>
                    <a:bodyPr/>
                    <a:lstStyle/>
                    <a:p>
                      <a:r>
                        <a:rPr lang="en-US" sz="1000"/>
                        <a:t>8258</a:t>
                      </a:r>
                    </a:p>
                  </a:txBody>
                  <a:tcPr/>
                </a:tc>
                <a:tc>
                  <a:txBody>
                    <a:bodyPr/>
                    <a:lstStyle/>
                    <a:p>
                      <a:r>
                        <a:rPr lang="en-US" sz="1000"/>
                        <a:t>7114</a:t>
                      </a:r>
                    </a:p>
                  </a:txBody>
                  <a:tcPr/>
                </a:tc>
                <a:tc>
                  <a:txBody>
                    <a:bodyPr/>
                    <a:lstStyle/>
                    <a:p>
                      <a:r>
                        <a:rPr lang="en-US" sz="1000"/>
                        <a:t>130</a:t>
                      </a:r>
                    </a:p>
                  </a:txBody>
                  <a:tcPr/>
                </a:tc>
                <a:tc>
                  <a:txBody>
                    <a:bodyPr/>
                    <a:lstStyle/>
                    <a:p>
                      <a:r>
                        <a:rPr lang="en-US" sz="1000"/>
                        <a:t>1014</a:t>
                      </a:r>
                    </a:p>
                  </a:txBody>
                  <a:tcPr/>
                </a:tc>
                <a:tc>
                  <a:txBody>
                    <a:bodyPr/>
                    <a:lstStyle/>
                    <a:p>
                      <a:r>
                        <a:rPr lang="en-US" sz="1000"/>
                        <a:t>Video</a:t>
                      </a:r>
                    </a:p>
                  </a:txBody>
                  <a:tcPr/>
                </a:tc>
                <a:tc>
                  <a:txBody>
                    <a:bodyPr/>
                    <a:lstStyle/>
                    <a:p>
                      <a:r>
                        <a:rPr lang="en-US" sz="1000"/>
                        <a:t>Yes</a:t>
                      </a:r>
                    </a:p>
                  </a:txBody>
                  <a:tcPr/>
                </a:tc>
                <a:tc>
                  <a:txBody>
                    <a:bodyPr/>
                    <a:lstStyle/>
                    <a:p>
                      <a:r>
                        <a:rPr lang="en-US" sz="1000"/>
                        <a:t>23.06.2017 12:25:47</a:t>
                      </a:r>
                    </a:p>
                  </a:txBody>
                  <a:tcPr/>
                </a:tc>
                <a:extLst>
                  <a:ext uri="{0D108BD9-81ED-4DB2-BD59-A6C34878D82A}">
                    <a16:rowId xmlns:a16="http://schemas.microsoft.com/office/drawing/2014/main" val="50719028"/>
                  </a:ext>
                </a:extLst>
              </a:tr>
              <a:tr h="370840">
                <a:tc>
                  <a:txBody>
                    <a:bodyPr/>
                    <a:lstStyle/>
                    <a:p>
                      <a:r>
                        <a:rPr lang="de-DE" sz="1000" b="1"/>
                        <a:t>NDR Schleswig-Holstein - 2017-02-08 17:19:53</a:t>
                      </a:r>
                      <a:r>
                        <a:rPr lang="de-DE" sz="1000"/>
                        <a:t>
Drei Landwirte aus Schleswig-Holstein gewähren ihren Kühen quasi Elternzeit - und bringen ihre einzigartige Milch jetzt in die Läden.</a:t>
                      </a:r>
                      <a:endParaRPr lang="en-US" sz="1000"/>
                    </a:p>
                  </a:txBody>
                  <a:tcPr/>
                </a:tc>
                <a:tc>
                  <a:txBody>
                    <a:bodyPr/>
                    <a:lstStyle/>
                    <a:p>
                      <a:r>
                        <a:rPr lang="en-US" sz="1000"/>
                        <a:t>6881</a:t>
                      </a:r>
                    </a:p>
                  </a:txBody>
                  <a:tcPr/>
                </a:tc>
                <a:tc>
                  <a:txBody>
                    <a:bodyPr/>
                    <a:lstStyle/>
                    <a:p>
                      <a:r>
                        <a:rPr lang="en-US" sz="1000"/>
                        <a:t>5552</a:t>
                      </a:r>
                    </a:p>
                  </a:txBody>
                  <a:tcPr/>
                </a:tc>
                <a:tc>
                  <a:txBody>
                    <a:bodyPr/>
                    <a:lstStyle/>
                    <a:p>
                      <a:r>
                        <a:rPr lang="en-US" sz="1000"/>
                        <a:t>126</a:t>
                      </a:r>
                    </a:p>
                  </a:txBody>
                  <a:tcPr/>
                </a:tc>
                <a:tc>
                  <a:txBody>
                    <a:bodyPr/>
                    <a:lstStyle/>
                    <a:p>
                      <a:r>
                        <a:rPr lang="en-US" sz="1000"/>
                        <a:t>1203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9438164"/>
                  </a:ext>
                </a:extLst>
              </a:tr>
              <a:tr h="370840">
                <a:tc>
                  <a:txBody>
                    <a:bodyPr/>
                    <a:lstStyle/>
                    <a:p>
                      <a:r>
                        <a:rPr lang="de-DE" sz="1000" b="1"/>
                        <a:t>NDR Schleswig-Holstein - 2017-06-06 18:03:43</a:t>
                      </a:r>
                      <a:r>
                        <a:rPr lang="de-DE" sz="1000"/>
                        <a:t>
Die Pferdesteuer soll nun doch in Tangstedt eingeführt werden. Wie findet ihr das?</a:t>
                      </a:r>
                      <a:endParaRPr lang="en-US" sz="1000"/>
                    </a:p>
                  </a:txBody>
                  <a:tcPr/>
                </a:tc>
                <a:tc>
                  <a:txBody>
                    <a:bodyPr/>
                    <a:lstStyle/>
                    <a:p>
                      <a:r>
                        <a:rPr lang="en-US" sz="1000"/>
                        <a:t>6005</a:t>
                      </a:r>
                    </a:p>
                  </a:txBody>
                  <a:tcPr/>
                </a:tc>
                <a:tc>
                  <a:txBody>
                    <a:bodyPr/>
                    <a:lstStyle/>
                    <a:p>
                      <a:r>
                        <a:rPr lang="en-US" sz="1000"/>
                        <a:t>5368</a:t>
                      </a:r>
                    </a:p>
                  </a:txBody>
                  <a:tcPr/>
                </a:tc>
                <a:tc>
                  <a:txBody>
                    <a:bodyPr/>
                    <a:lstStyle/>
                    <a:p>
                      <a:r>
                        <a:rPr lang="en-US" sz="1000"/>
                        <a:t>557</a:t>
                      </a:r>
                    </a:p>
                  </a:txBody>
                  <a:tcPr/>
                </a:tc>
                <a:tc>
                  <a:txBody>
                    <a:bodyPr/>
                    <a:lstStyle/>
                    <a:p>
                      <a:r>
                        <a:rPr lang="en-US" sz="1000"/>
                        <a:t>80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80113310"/>
                  </a:ext>
                </a:extLst>
              </a:tr>
              <a:tr h="370840">
                <a:tc>
                  <a:txBody>
                    <a:bodyPr/>
                    <a:lstStyle/>
                    <a:p>
                      <a:r>
                        <a:rPr lang="de-DE" sz="1000" b="1"/>
                        <a:t>NDR Schleswig-Holstein - 2017-02-03 10:12:16</a:t>
                      </a:r>
                      <a:r>
                        <a:rPr lang="de-DE" sz="1000"/>
                        <a:t>
Fünf Jahre Bauzeit, mutmaßlich 400 Millionen Euro Kosten: Die größte private Segeljacht der Welt ist fertig.</a:t>
                      </a:r>
                      <a:endParaRPr lang="en-US" sz="1000"/>
                    </a:p>
                  </a:txBody>
                  <a:tcPr/>
                </a:tc>
                <a:tc>
                  <a:txBody>
                    <a:bodyPr/>
                    <a:lstStyle/>
                    <a:p>
                      <a:r>
                        <a:rPr lang="en-US" sz="1000"/>
                        <a:t>4301</a:t>
                      </a:r>
                    </a:p>
                  </a:txBody>
                  <a:tcPr/>
                </a:tc>
                <a:tc>
                  <a:txBody>
                    <a:bodyPr/>
                    <a:lstStyle/>
                    <a:p>
                      <a:r>
                        <a:rPr lang="en-US" sz="1000"/>
                        <a:t>3191</a:t>
                      </a:r>
                    </a:p>
                  </a:txBody>
                  <a:tcPr/>
                </a:tc>
                <a:tc>
                  <a:txBody>
                    <a:bodyPr/>
                    <a:lstStyle/>
                    <a:p>
                      <a:r>
                        <a:rPr lang="en-US" sz="1000"/>
                        <a:t>279</a:t>
                      </a:r>
                    </a:p>
                  </a:txBody>
                  <a:tcPr/>
                </a:tc>
                <a:tc>
                  <a:txBody>
                    <a:bodyPr/>
                    <a:lstStyle/>
                    <a:p>
                      <a:r>
                        <a:rPr lang="en-US" sz="1000"/>
                        <a:t>831</a:t>
                      </a:r>
                    </a:p>
                  </a:txBody>
                  <a:tcPr/>
                </a:tc>
                <a:tc>
                  <a:txBody>
                    <a:bodyPr/>
                    <a:lstStyle/>
                    <a:p>
                      <a:r>
                        <a:rPr lang="en-US" sz="1000"/>
                        <a:t>Video</a:t>
                      </a:r>
                    </a:p>
                  </a:txBody>
                  <a:tcPr/>
                </a:tc>
                <a:tc>
                  <a:txBody>
                    <a:bodyPr/>
                    <a:lstStyle/>
                    <a:p>
                      <a:r>
                        <a:rPr lang="en-US" sz="1000"/>
                        <a:t>Yes</a:t>
                      </a:r>
                    </a:p>
                  </a:txBody>
                  <a:tcPr/>
                </a:tc>
                <a:tc>
                  <a:txBody>
                    <a:bodyPr/>
                    <a:lstStyle/>
                    <a:p>
                      <a:r>
                        <a:rPr lang="en-US" sz="1000"/>
                        <a:t>10.02.2017 22:59:00</a:t>
                      </a:r>
                    </a:p>
                  </a:txBody>
                  <a:tcPr/>
                </a:tc>
                <a:extLst>
                  <a:ext uri="{0D108BD9-81ED-4DB2-BD59-A6C34878D82A}">
                    <a16:rowId xmlns:a16="http://schemas.microsoft.com/office/drawing/2014/main" val="1371346352"/>
                  </a:ext>
                </a:extLst>
              </a:tr>
              <a:tr h="370840">
                <a:tc>
                  <a:txBody>
                    <a:bodyPr/>
                    <a:lstStyle/>
                    <a:p>
                      <a:r>
                        <a:rPr lang="de-DE" sz="1000" b="1"/>
                        <a:t>NDR Schleswig-Holstein - 2017-01-01 10:33:38</a:t>
                      </a:r>
                      <a:r>
                        <a:rPr lang="de-DE" sz="1000"/>
                        <a:t>
Einen Winter wie 1978/79 gab es in Schleswig-Holstein nie wieder: Schneemassen begruben den Norden unter einer dicken weißen Decke. Amateurfilmer Jürgen Skop hat die Schneekatastrophe dokumentiert.</a:t>
                      </a:r>
                      <a:endParaRPr lang="en-US" sz="1000"/>
                    </a:p>
                  </a:txBody>
                  <a:tcPr/>
                </a:tc>
                <a:tc>
                  <a:txBody>
                    <a:bodyPr/>
                    <a:lstStyle/>
                    <a:p>
                      <a:r>
                        <a:rPr lang="en-US" sz="1000"/>
                        <a:t>4178</a:t>
                      </a:r>
                    </a:p>
                  </a:txBody>
                  <a:tcPr/>
                </a:tc>
                <a:tc>
                  <a:txBody>
                    <a:bodyPr/>
                    <a:lstStyle/>
                    <a:p>
                      <a:r>
                        <a:rPr lang="en-US" sz="1000"/>
                        <a:t>3368</a:t>
                      </a:r>
                    </a:p>
                  </a:txBody>
                  <a:tcPr/>
                </a:tc>
                <a:tc>
                  <a:txBody>
                    <a:bodyPr/>
                    <a:lstStyle/>
                    <a:p>
                      <a:r>
                        <a:rPr lang="en-US" sz="1000"/>
                        <a:t>141</a:t>
                      </a:r>
                    </a:p>
                  </a:txBody>
                  <a:tcPr/>
                </a:tc>
                <a:tc>
                  <a:txBody>
                    <a:bodyPr/>
                    <a:lstStyle/>
                    <a:p>
                      <a:r>
                        <a:rPr lang="en-US" sz="1000"/>
                        <a:t>669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77571041"/>
                  </a:ext>
                </a:extLst>
              </a:tr>
            </a:tbl>
          </a:graphicData>
        </a:graphic>
      </p:graphicFrame>
      <p:sp>
        <p:nvSpPr>
          <p:cNvPr id="4" name="Text Placeholder 3">
            <a:extLst>
              <a:ext uri="{FF2B5EF4-FFF2-40B4-BE49-F238E27FC236}">
                <a16:creationId xmlns:a16="http://schemas.microsoft.com/office/drawing/2014/main" id="{26224C68-1474-4B07-9E49-8E1E38B8EFA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606046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16C13-F485-4FDF-B171-432F33374D45}"/>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9429577D-8CBD-49FB-A80F-7B5ED2A1D9A4}"/>
              </a:ext>
            </a:extLst>
          </p:cNvPr>
          <p:cNvGraphicFramePr>
            <a:graphicFrameLocks noGrp="1"/>
          </p:cNvGraphicFramePr>
          <p:nvPr>
            <p:ph type="tbl" sz="quarter" idx="13"/>
            <p:extLst>
              <p:ext uri="{D42A27DB-BD31-4B8C-83A1-F6EECF244321}">
                <p14:modId xmlns:p14="http://schemas.microsoft.com/office/powerpoint/2010/main" val="2900571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550830287"/>
                    </a:ext>
                  </a:extLst>
                </a:gridCol>
                <a:gridCol w="493776">
                  <a:extLst>
                    <a:ext uri="{9D8B030D-6E8A-4147-A177-3AD203B41FA5}">
                      <a16:colId xmlns:a16="http://schemas.microsoft.com/office/drawing/2014/main" val="3509362220"/>
                    </a:ext>
                  </a:extLst>
                </a:gridCol>
                <a:gridCol w="411480">
                  <a:extLst>
                    <a:ext uri="{9D8B030D-6E8A-4147-A177-3AD203B41FA5}">
                      <a16:colId xmlns:a16="http://schemas.microsoft.com/office/drawing/2014/main" val="3108348093"/>
                    </a:ext>
                  </a:extLst>
                </a:gridCol>
                <a:gridCol w="411480">
                  <a:extLst>
                    <a:ext uri="{9D8B030D-6E8A-4147-A177-3AD203B41FA5}">
                      <a16:colId xmlns:a16="http://schemas.microsoft.com/office/drawing/2014/main" val="2531192002"/>
                    </a:ext>
                  </a:extLst>
                </a:gridCol>
                <a:gridCol w="246888">
                  <a:extLst>
                    <a:ext uri="{9D8B030D-6E8A-4147-A177-3AD203B41FA5}">
                      <a16:colId xmlns:a16="http://schemas.microsoft.com/office/drawing/2014/main" val="2480513478"/>
                    </a:ext>
                  </a:extLst>
                </a:gridCol>
                <a:gridCol w="658368">
                  <a:extLst>
                    <a:ext uri="{9D8B030D-6E8A-4147-A177-3AD203B41FA5}">
                      <a16:colId xmlns:a16="http://schemas.microsoft.com/office/drawing/2014/main" val="1114786191"/>
                    </a:ext>
                  </a:extLst>
                </a:gridCol>
                <a:gridCol w="576072">
                  <a:extLst>
                    <a:ext uri="{9D8B030D-6E8A-4147-A177-3AD203B41FA5}">
                      <a16:colId xmlns:a16="http://schemas.microsoft.com/office/drawing/2014/main" val="1603952261"/>
                    </a:ext>
                  </a:extLst>
                </a:gridCol>
                <a:gridCol w="576072">
                  <a:extLst>
                    <a:ext uri="{9D8B030D-6E8A-4147-A177-3AD203B41FA5}">
                      <a16:colId xmlns:a16="http://schemas.microsoft.com/office/drawing/2014/main" val="2724807678"/>
                    </a:ext>
                  </a:extLst>
                </a:gridCol>
                <a:gridCol w="411480">
                  <a:extLst>
                    <a:ext uri="{9D8B030D-6E8A-4147-A177-3AD203B41FA5}">
                      <a16:colId xmlns:a16="http://schemas.microsoft.com/office/drawing/2014/main" val="3791091218"/>
                    </a:ext>
                  </a:extLst>
                </a:gridCol>
                <a:gridCol w="658368">
                  <a:extLst>
                    <a:ext uri="{9D8B030D-6E8A-4147-A177-3AD203B41FA5}">
                      <a16:colId xmlns:a16="http://schemas.microsoft.com/office/drawing/2014/main" val="3002680270"/>
                    </a:ext>
                  </a:extLst>
                </a:gridCol>
                <a:gridCol w="329184">
                  <a:extLst>
                    <a:ext uri="{9D8B030D-6E8A-4147-A177-3AD203B41FA5}">
                      <a16:colId xmlns:a16="http://schemas.microsoft.com/office/drawing/2014/main" val="1460721749"/>
                    </a:ext>
                  </a:extLst>
                </a:gridCol>
                <a:gridCol w="493776">
                  <a:extLst>
                    <a:ext uri="{9D8B030D-6E8A-4147-A177-3AD203B41FA5}">
                      <a16:colId xmlns:a16="http://schemas.microsoft.com/office/drawing/2014/main" val="3285325206"/>
                    </a:ext>
                  </a:extLst>
                </a:gridCol>
                <a:gridCol w="329184">
                  <a:extLst>
                    <a:ext uri="{9D8B030D-6E8A-4147-A177-3AD203B41FA5}">
                      <a16:colId xmlns:a16="http://schemas.microsoft.com/office/drawing/2014/main" val="3519730060"/>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642899327"/>
                  </a:ext>
                </a:extLst>
              </a:tr>
              <a:tr h="370840">
                <a:tc>
                  <a:txBody>
                    <a:bodyPr/>
                    <a:lstStyle/>
                    <a:p>
                      <a:r>
                        <a:rPr lang="en-US" sz="1000"/>
                        <a:t>28.03.2017 15:29:21</a:t>
                      </a:r>
                    </a:p>
                  </a:txBody>
                  <a:tcPr/>
                </a:tc>
                <a:tc>
                  <a:txBody>
                    <a:bodyPr/>
                    <a:lstStyle/>
                    <a:p>
                      <a:r>
                        <a:rPr lang="en-US" sz="1000"/>
                        <a:t>251367</a:t>
                      </a:r>
                    </a:p>
                  </a:txBody>
                  <a:tcPr/>
                </a:tc>
                <a:tc>
                  <a:txBody>
                    <a:bodyPr/>
                    <a:lstStyle/>
                    <a:p>
                      <a:r>
                        <a:rPr lang="en-US" sz="1000"/>
                        <a:t>0</a:t>
                      </a:r>
                    </a:p>
                  </a:txBody>
                  <a:tcPr/>
                </a:tc>
                <a:tc>
                  <a:txBody>
                    <a:bodyPr/>
                    <a:lstStyle/>
                    <a:p>
                      <a:r>
                        <a:rPr lang="en-US" sz="1000"/>
                        <a:t>549602</a:t>
                      </a:r>
                    </a:p>
                  </a:txBody>
                  <a:tcPr/>
                </a:tc>
                <a:tc>
                  <a:txBody>
                    <a:bodyPr/>
                    <a:lstStyle/>
                    <a:p>
                      <a:r>
                        <a:rPr lang="en-US" sz="1000"/>
                        <a:t>00:17</a:t>
                      </a:r>
                    </a:p>
                  </a:txBody>
                  <a:tcPr/>
                </a:tc>
                <a:tc>
                  <a:txBody>
                    <a:bodyPr/>
                    <a:lstStyle/>
                    <a:p>
                      <a:r>
                        <a:rPr lang="en-US" sz="1000"/>
                        <a:t>29%</a:t>
                      </a:r>
                    </a:p>
                  </a:txBody>
                  <a:tcPr/>
                </a:tc>
                <a:tc>
                  <a:txBody>
                    <a:bodyPr/>
                    <a:lstStyle/>
                    <a:p>
                      <a:r>
                        <a:rPr lang="en-US" sz="1000"/>
                        <a:t>180597</a:t>
                      </a:r>
                    </a:p>
                  </a:txBody>
                  <a:tcPr/>
                </a:tc>
                <a:tc>
                  <a:txBody>
                    <a:bodyPr/>
                    <a:lstStyle/>
                    <a:p>
                      <a:r>
                        <a:rPr lang="en-US" sz="1000"/>
                        <a:t>17132</a:t>
                      </a:r>
                    </a:p>
                  </a:txBody>
                  <a:tcPr/>
                </a:tc>
                <a:tc>
                  <a:txBody>
                    <a:bodyPr/>
                    <a:lstStyle/>
                    <a:p>
                      <a:r>
                        <a:rPr lang="en-US" sz="1000"/>
                        <a:t>351873</a:t>
                      </a:r>
                    </a:p>
                  </a:txBody>
                  <a:tcPr/>
                </a:tc>
                <a:tc>
                  <a:txBody>
                    <a:bodyPr/>
                    <a:lstStyle/>
                    <a:p>
                      <a:r>
                        <a:rPr lang="en-US" sz="1000"/>
                        <a:t>1782442</a:t>
                      </a:r>
                    </a:p>
                  </a:txBody>
                  <a:tcPr/>
                </a:tc>
                <a:tc>
                  <a:txBody>
                    <a:bodyPr/>
                    <a:lstStyle/>
                    <a:p>
                      <a:r>
                        <a:rPr lang="en-US" sz="1000"/>
                        <a:t>41660</a:t>
                      </a:r>
                    </a:p>
                  </a:txBody>
                  <a:tcPr/>
                </a:tc>
                <a:tc>
                  <a:txBody>
                    <a:bodyPr/>
                    <a:lstStyle/>
                    <a:p>
                      <a:r>
                        <a:rPr lang="en-US" sz="1000"/>
                        <a:t>4444</a:t>
                      </a:r>
                    </a:p>
                  </a:txBody>
                  <a:tcPr/>
                </a:tc>
                <a:tc>
                  <a:txBody>
                    <a:bodyPr/>
                    <a:lstStyle/>
                    <a:p>
                      <a:r>
                        <a:rPr lang="en-US" sz="1000"/>
                        <a:t>5502</a:t>
                      </a:r>
                    </a:p>
                  </a:txBody>
                  <a:tcPr/>
                </a:tc>
                <a:extLst>
                  <a:ext uri="{0D108BD9-81ED-4DB2-BD59-A6C34878D82A}">
                    <a16:rowId xmlns:a16="http://schemas.microsoft.com/office/drawing/2014/main" val="4103593562"/>
                  </a:ext>
                </a:extLst>
              </a:tr>
              <a:tr h="370840">
                <a:tc>
                  <a:txBody>
                    <a:bodyPr/>
                    <a:lstStyle/>
                    <a:p>
                      <a:r>
                        <a:rPr lang="en-US" sz="1000"/>
                        <a:t>07.11.2017 12:48:44</a:t>
                      </a:r>
                    </a:p>
                  </a:txBody>
                  <a:tcPr/>
                </a:tc>
                <a:tc>
                  <a:txBody>
                    <a:bodyPr/>
                    <a:lstStyle/>
                    <a:p>
                      <a:r>
                        <a:rPr lang="en-US" sz="1000"/>
                        <a:t>153228</a:t>
                      </a:r>
                    </a:p>
                  </a:txBody>
                  <a:tcPr/>
                </a:tc>
                <a:tc>
                  <a:txBody>
                    <a:bodyPr/>
                    <a:lstStyle/>
                    <a:p>
                      <a:r>
                        <a:rPr lang="en-US" sz="1000"/>
                        <a:t>0</a:t>
                      </a:r>
                    </a:p>
                  </a:txBody>
                  <a:tcPr/>
                </a:tc>
                <a:tc>
                  <a:txBody>
                    <a:bodyPr/>
                    <a:lstStyle/>
                    <a:p>
                      <a:r>
                        <a:rPr lang="en-US" sz="1000"/>
                        <a:t>248400</a:t>
                      </a:r>
                    </a:p>
                  </a:txBody>
                  <a:tcPr/>
                </a:tc>
                <a:tc>
                  <a:txBody>
                    <a:bodyPr/>
                    <a:lstStyle/>
                    <a:p>
                      <a:r>
                        <a:rPr lang="en-US" sz="1000"/>
                        <a:t>00:33</a:t>
                      </a:r>
                    </a:p>
                  </a:txBody>
                  <a:tcPr/>
                </a:tc>
                <a:tc>
                  <a:txBody>
                    <a:bodyPr/>
                    <a:lstStyle/>
                    <a:p>
                      <a:r>
                        <a:rPr lang="en-US" sz="1000"/>
                        <a:t>39%</a:t>
                      </a:r>
                    </a:p>
                  </a:txBody>
                  <a:tcPr/>
                </a:tc>
                <a:tc>
                  <a:txBody>
                    <a:bodyPr/>
                    <a:lstStyle/>
                    <a:p>
                      <a:r>
                        <a:rPr lang="en-US" sz="1000"/>
                        <a:t>50626</a:t>
                      </a:r>
                    </a:p>
                  </a:txBody>
                  <a:tcPr/>
                </a:tc>
                <a:tc>
                  <a:txBody>
                    <a:bodyPr/>
                    <a:lstStyle/>
                    <a:p>
                      <a:r>
                        <a:rPr lang="en-US" sz="1000"/>
                        <a:t>14793</a:t>
                      </a:r>
                    </a:p>
                  </a:txBody>
                  <a:tcPr/>
                </a:tc>
                <a:tc>
                  <a:txBody>
                    <a:bodyPr/>
                    <a:lstStyle/>
                    <a:p>
                      <a:r>
                        <a:rPr lang="en-US" sz="1000"/>
                        <a:t>182981</a:t>
                      </a:r>
                    </a:p>
                  </a:txBody>
                  <a:tcPr/>
                </a:tc>
                <a:tc>
                  <a:txBody>
                    <a:bodyPr/>
                    <a:lstStyle/>
                    <a:p>
                      <a:r>
                        <a:rPr lang="en-US" sz="1000"/>
                        <a:t>433115</a:t>
                      </a:r>
                    </a:p>
                  </a:txBody>
                  <a:tcPr/>
                </a:tc>
                <a:tc>
                  <a:txBody>
                    <a:bodyPr/>
                    <a:lstStyle/>
                    <a:p>
                      <a:r>
                        <a:rPr lang="en-US" sz="1000"/>
                        <a:t>1814</a:t>
                      </a:r>
                    </a:p>
                  </a:txBody>
                  <a:tcPr/>
                </a:tc>
                <a:tc>
                  <a:txBody>
                    <a:bodyPr/>
                    <a:lstStyle/>
                    <a:p>
                      <a:r>
                        <a:rPr lang="en-US" sz="1000"/>
                        <a:t>1050</a:t>
                      </a:r>
                    </a:p>
                  </a:txBody>
                  <a:tcPr/>
                </a:tc>
                <a:tc>
                  <a:txBody>
                    <a:bodyPr/>
                    <a:lstStyle/>
                    <a:p>
                      <a:r>
                        <a:rPr lang="en-US" sz="1000"/>
                        <a:t>1287</a:t>
                      </a:r>
                    </a:p>
                  </a:txBody>
                  <a:tcPr/>
                </a:tc>
                <a:extLst>
                  <a:ext uri="{0D108BD9-81ED-4DB2-BD59-A6C34878D82A}">
                    <a16:rowId xmlns:a16="http://schemas.microsoft.com/office/drawing/2014/main" val="1068001392"/>
                  </a:ext>
                </a:extLst>
              </a:tr>
              <a:tr h="370840">
                <a:tc>
                  <a:txBody>
                    <a:bodyPr/>
                    <a:lstStyle/>
                    <a:p>
                      <a:r>
                        <a:rPr lang="en-US" sz="1000"/>
                        <a:t>12.05.2017 16:51:52</a:t>
                      </a:r>
                    </a:p>
                  </a:txBody>
                  <a:tcPr/>
                </a:tc>
                <a:tc>
                  <a:txBody>
                    <a:bodyPr/>
                    <a:lstStyle/>
                    <a:p>
                      <a:r>
                        <a:rPr lang="en-US" sz="1000"/>
                        <a:t>101498</a:t>
                      </a:r>
                    </a:p>
                  </a:txBody>
                  <a:tcPr/>
                </a:tc>
                <a:tc>
                  <a:txBody>
                    <a:bodyPr/>
                    <a:lstStyle/>
                    <a:p>
                      <a:r>
                        <a:rPr lang="en-US" sz="1000"/>
                        <a:t>0</a:t>
                      </a:r>
                    </a:p>
                  </a:txBody>
                  <a:tcPr/>
                </a:tc>
                <a:tc>
                  <a:txBody>
                    <a:bodyPr/>
                    <a:lstStyle/>
                    <a:p>
                      <a:r>
                        <a:rPr lang="en-US" sz="1000"/>
                        <a:t>131786</a:t>
                      </a:r>
                    </a:p>
                  </a:txBody>
                  <a:tcPr/>
                </a:tc>
                <a:tc>
                  <a:txBody>
                    <a:bodyPr/>
                    <a:lstStyle/>
                    <a:p>
                      <a:r>
                        <a:rPr lang="en-US" sz="1000"/>
                        <a:t>00:54</a:t>
                      </a:r>
                    </a:p>
                  </a:txBody>
                  <a:tcPr/>
                </a:tc>
                <a:tc>
                  <a:txBody>
                    <a:bodyPr/>
                    <a:lstStyle/>
                    <a:p>
                      <a:r>
                        <a:rPr lang="en-US" sz="1000"/>
                        <a:t>31%</a:t>
                      </a:r>
                    </a:p>
                  </a:txBody>
                  <a:tcPr/>
                </a:tc>
                <a:tc>
                  <a:txBody>
                    <a:bodyPr/>
                    <a:lstStyle/>
                    <a:p>
                      <a:r>
                        <a:rPr lang="en-US" sz="1000"/>
                        <a:t>0</a:t>
                      </a:r>
                    </a:p>
                  </a:txBody>
                  <a:tcPr/>
                </a:tc>
                <a:tc>
                  <a:txBody>
                    <a:bodyPr/>
                    <a:lstStyle/>
                    <a:p>
                      <a:r>
                        <a:rPr lang="en-US" sz="1000"/>
                        <a:t>29554</a:t>
                      </a:r>
                    </a:p>
                  </a:txBody>
                  <a:tcPr/>
                </a:tc>
                <a:tc>
                  <a:txBody>
                    <a:bodyPr/>
                    <a:lstStyle/>
                    <a:p>
                      <a:r>
                        <a:rPr lang="en-US" sz="1000"/>
                        <a:t>102232</a:t>
                      </a:r>
                    </a:p>
                  </a:txBody>
                  <a:tcPr/>
                </a:tc>
                <a:tc>
                  <a:txBody>
                    <a:bodyPr/>
                    <a:lstStyle/>
                    <a:p>
                      <a:r>
                        <a:rPr lang="en-US" sz="1000"/>
                        <a:t>308107</a:t>
                      </a:r>
                    </a:p>
                  </a:txBody>
                  <a:tcPr/>
                </a:tc>
                <a:tc>
                  <a:txBody>
                    <a:bodyPr/>
                    <a:lstStyle/>
                    <a:p>
                      <a:r>
                        <a:rPr lang="en-US" sz="1000"/>
                        <a:t>1842</a:t>
                      </a:r>
                    </a:p>
                  </a:txBody>
                  <a:tcPr/>
                </a:tc>
                <a:tc>
                  <a:txBody>
                    <a:bodyPr/>
                    <a:lstStyle/>
                    <a:p>
                      <a:r>
                        <a:rPr lang="en-US" sz="1000"/>
                        <a:t>756</a:t>
                      </a:r>
                    </a:p>
                  </a:txBody>
                  <a:tcPr/>
                </a:tc>
                <a:tc>
                  <a:txBody>
                    <a:bodyPr/>
                    <a:lstStyle/>
                    <a:p>
                      <a:r>
                        <a:rPr lang="en-US" sz="1000"/>
                        <a:t>892</a:t>
                      </a:r>
                    </a:p>
                  </a:txBody>
                  <a:tcPr/>
                </a:tc>
                <a:extLst>
                  <a:ext uri="{0D108BD9-81ED-4DB2-BD59-A6C34878D82A}">
                    <a16:rowId xmlns:a16="http://schemas.microsoft.com/office/drawing/2014/main" val="3610243201"/>
                  </a:ext>
                </a:extLst>
              </a:tr>
              <a:tr h="370840">
                <a:tc>
                  <a:txBody>
                    <a:bodyPr/>
                    <a:lstStyle/>
                    <a:p>
                      <a:r>
                        <a:rPr lang="en-US" sz="1000"/>
                        <a:t>15.04.2017 15:59:49</a:t>
                      </a:r>
                    </a:p>
                  </a:txBody>
                  <a:tcPr/>
                </a:tc>
                <a:tc>
                  <a:txBody>
                    <a:bodyPr/>
                    <a:lstStyle/>
                    <a:p>
                      <a:r>
                        <a:rPr lang="en-US" sz="1000"/>
                        <a:t>87116</a:t>
                      </a:r>
                    </a:p>
                  </a:txBody>
                  <a:tcPr/>
                </a:tc>
                <a:tc>
                  <a:txBody>
                    <a:bodyPr/>
                    <a:lstStyle/>
                    <a:p>
                      <a:r>
                        <a:rPr lang="en-US" sz="1000"/>
                        <a:t>0</a:t>
                      </a:r>
                    </a:p>
                  </a:txBody>
                  <a:tcPr/>
                </a:tc>
                <a:tc>
                  <a:txBody>
                    <a:bodyPr/>
                    <a:lstStyle/>
                    <a:p>
                      <a:r>
                        <a:rPr lang="en-US" sz="1000"/>
                        <a:t>136619</a:t>
                      </a:r>
                    </a:p>
                  </a:txBody>
                  <a:tcPr/>
                </a:tc>
                <a:tc>
                  <a:txBody>
                    <a:bodyPr/>
                    <a:lstStyle/>
                    <a:p>
                      <a:r>
                        <a:rPr lang="en-US" sz="1000"/>
                        <a:t>00:34</a:t>
                      </a:r>
                    </a:p>
                  </a:txBody>
                  <a:tcPr/>
                </a:tc>
                <a:tc>
                  <a:txBody>
                    <a:bodyPr/>
                    <a:lstStyle/>
                    <a:p>
                      <a:r>
                        <a:rPr lang="en-US" sz="1000"/>
                        <a:t>39%</a:t>
                      </a:r>
                    </a:p>
                  </a:txBody>
                  <a:tcPr/>
                </a:tc>
                <a:tc>
                  <a:txBody>
                    <a:bodyPr/>
                    <a:lstStyle/>
                    <a:p>
                      <a:r>
                        <a:rPr lang="en-US" sz="1000"/>
                        <a:t>67140</a:t>
                      </a:r>
                    </a:p>
                  </a:txBody>
                  <a:tcPr/>
                </a:tc>
                <a:tc>
                  <a:txBody>
                    <a:bodyPr/>
                    <a:lstStyle/>
                    <a:p>
                      <a:r>
                        <a:rPr lang="en-US" sz="1000"/>
                        <a:t>15437</a:t>
                      </a:r>
                    </a:p>
                  </a:txBody>
                  <a:tcPr/>
                </a:tc>
                <a:tc>
                  <a:txBody>
                    <a:bodyPr/>
                    <a:lstStyle/>
                    <a:p>
                      <a:r>
                        <a:rPr lang="en-US" sz="1000"/>
                        <a:t>54042</a:t>
                      </a:r>
                    </a:p>
                  </a:txBody>
                  <a:tcPr/>
                </a:tc>
                <a:tc>
                  <a:txBody>
                    <a:bodyPr/>
                    <a:lstStyle/>
                    <a:p>
                      <a:r>
                        <a:rPr lang="en-US" sz="1000"/>
                        <a:t>248820</a:t>
                      </a:r>
                    </a:p>
                  </a:txBody>
                  <a:tcPr/>
                </a:tc>
                <a:tc>
                  <a:txBody>
                    <a:bodyPr/>
                    <a:lstStyle/>
                    <a:p>
                      <a:r>
                        <a:rPr lang="en-US" sz="1000"/>
                        <a:t>914</a:t>
                      </a:r>
                    </a:p>
                  </a:txBody>
                  <a:tcPr/>
                </a:tc>
                <a:tc>
                  <a:txBody>
                    <a:bodyPr/>
                    <a:lstStyle/>
                    <a:p>
                      <a:r>
                        <a:rPr lang="en-US" sz="1000"/>
                        <a:t>709</a:t>
                      </a:r>
                    </a:p>
                  </a:txBody>
                  <a:tcPr/>
                </a:tc>
                <a:tc>
                  <a:txBody>
                    <a:bodyPr/>
                    <a:lstStyle/>
                    <a:p>
                      <a:r>
                        <a:rPr lang="en-US" sz="1000"/>
                        <a:t>737</a:t>
                      </a:r>
                    </a:p>
                  </a:txBody>
                  <a:tcPr/>
                </a:tc>
                <a:extLst>
                  <a:ext uri="{0D108BD9-81ED-4DB2-BD59-A6C34878D82A}">
                    <a16:rowId xmlns:a16="http://schemas.microsoft.com/office/drawing/2014/main" val="2459578944"/>
                  </a:ext>
                </a:extLst>
              </a:tr>
              <a:tr h="370840">
                <a:tc>
                  <a:txBody>
                    <a:bodyPr/>
                    <a:lstStyle/>
                    <a:p>
                      <a:r>
                        <a:rPr lang="en-US" sz="1000"/>
                        <a:t>03.02.2017 10:12:16</a:t>
                      </a:r>
                    </a:p>
                  </a:txBody>
                  <a:tcPr/>
                </a:tc>
                <a:tc>
                  <a:txBody>
                    <a:bodyPr/>
                    <a:lstStyle/>
                    <a:p>
                      <a:r>
                        <a:rPr lang="en-US" sz="1000"/>
                        <a:t>81914</a:t>
                      </a:r>
                    </a:p>
                  </a:txBody>
                  <a:tcPr/>
                </a:tc>
                <a:tc>
                  <a:txBody>
                    <a:bodyPr/>
                    <a:lstStyle/>
                    <a:p>
                      <a:r>
                        <a:rPr lang="en-US" sz="1000"/>
                        <a:t>0</a:t>
                      </a:r>
                    </a:p>
                  </a:txBody>
                  <a:tcPr/>
                </a:tc>
                <a:tc>
                  <a:txBody>
                    <a:bodyPr/>
                    <a:lstStyle/>
                    <a:p>
                      <a:r>
                        <a:rPr lang="en-US" sz="1000"/>
                        <a:t>149181</a:t>
                      </a:r>
                    </a:p>
                  </a:txBody>
                  <a:tcPr/>
                </a:tc>
                <a:tc>
                  <a:txBody>
                    <a:bodyPr/>
                    <a:lstStyle/>
                    <a:p>
                      <a:r>
                        <a:rPr lang="en-US" sz="1000"/>
                        <a:t>00:60</a:t>
                      </a:r>
                    </a:p>
                  </a:txBody>
                  <a:tcPr/>
                </a:tc>
                <a:tc>
                  <a:txBody>
                    <a:bodyPr/>
                    <a:lstStyle/>
                    <a:p>
                      <a:r>
                        <a:rPr lang="en-US" sz="1000"/>
                        <a:t>18%</a:t>
                      </a:r>
                    </a:p>
                  </a:txBody>
                  <a:tcPr/>
                </a:tc>
                <a:tc>
                  <a:txBody>
                    <a:bodyPr/>
                    <a:lstStyle/>
                    <a:p>
                      <a:r>
                        <a:rPr lang="en-US" sz="1000"/>
                        <a:t>30729</a:t>
                      </a:r>
                    </a:p>
                  </a:txBody>
                  <a:tcPr/>
                </a:tc>
                <a:tc>
                  <a:txBody>
                    <a:bodyPr/>
                    <a:lstStyle/>
                    <a:p>
                      <a:r>
                        <a:rPr lang="en-US" sz="1000"/>
                        <a:t>22352</a:t>
                      </a:r>
                    </a:p>
                  </a:txBody>
                  <a:tcPr/>
                </a:tc>
                <a:tc>
                  <a:txBody>
                    <a:bodyPr/>
                    <a:lstStyle/>
                    <a:p>
                      <a:r>
                        <a:rPr lang="en-US" sz="1000"/>
                        <a:t>96100</a:t>
                      </a:r>
                    </a:p>
                  </a:txBody>
                  <a:tcPr/>
                </a:tc>
                <a:tc>
                  <a:txBody>
                    <a:bodyPr/>
                    <a:lstStyle/>
                    <a:p>
                      <a:r>
                        <a:rPr lang="en-US" sz="1000"/>
                        <a:t>434489</a:t>
                      </a:r>
                    </a:p>
                  </a:txBody>
                  <a:tcPr/>
                </a:tc>
                <a:tc>
                  <a:txBody>
                    <a:bodyPr/>
                    <a:lstStyle/>
                    <a:p>
                      <a:r>
                        <a:rPr lang="en-US" sz="1000"/>
                        <a:t>3281</a:t>
                      </a:r>
                    </a:p>
                  </a:txBody>
                  <a:tcPr/>
                </a:tc>
                <a:tc>
                  <a:txBody>
                    <a:bodyPr/>
                    <a:lstStyle/>
                    <a:p>
                      <a:r>
                        <a:rPr lang="en-US" sz="1000"/>
                        <a:t>1359</a:t>
                      </a:r>
                    </a:p>
                  </a:txBody>
                  <a:tcPr/>
                </a:tc>
                <a:tc>
                  <a:txBody>
                    <a:bodyPr/>
                    <a:lstStyle/>
                    <a:p>
                      <a:r>
                        <a:rPr lang="en-US" sz="1000"/>
                        <a:t>1031</a:t>
                      </a:r>
                    </a:p>
                  </a:txBody>
                  <a:tcPr/>
                </a:tc>
                <a:extLst>
                  <a:ext uri="{0D108BD9-81ED-4DB2-BD59-A6C34878D82A}">
                    <a16:rowId xmlns:a16="http://schemas.microsoft.com/office/drawing/2014/main" val="631104058"/>
                  </a:ext>
                </a:extLst>
              </a:tr>
            </a:tbl>
          </a:graphicData>
        </a:graphic>
      </p:graphicFrame>
      <p:sp>
        <p:nvSpPr>
          <p:cNvPr id="4" name="Text Placeholder 3">
            <a:extLst>
              <a:ext uri="{FF2B5EF4-FFF2-40B4-BE49-F238E27FC236}">
                <a16:creationId xmlns:a16="http://schemas.microsoft.com/office/drawing/2014/main" id="{D61540EF-881C-4047-AEF2-996C5E53BF5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4283866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1439</Words>
  <Application>Microsoft Office PowerPoint</Application>
  <PresentationFormat>On-screen Show (4:3)</PresentationFormat>
  <Paragraphs>719</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vt:lpstr>
      <vt:lpstr>Eigene Posts - Links - Export - 1 of 2</vt:lpstr>
      <vt:lpstr>Eigene Posts - Links - Export - 2 of 2</vt:lpstr>
      <vt:lpstr>Facebook - Videostarts - Export</vt:lpstr>
      <vt:lpstr>Eigene Posts - Videostartrate - Export</vt:lpstr>
      <vt:lpstr>Eigene Posts - Videostartrate - Flop - Export</vt:lpstr>
      <vt:lpstr>Eigene Posts - Potenzielle Reichweite - Export - 1 of 2</vt:lpstr>
      <vt:lpstr>Eigene Posts - Potenzielle Reichweite - Export - 2 of 2</vt:lpstr>
      <vt:lpstr>Eigene Posts - Aktive Nutzer - Export</vt:lpstr>
      <vt:lpstr>Eigene Posts - I-Rate Aktive Nutzer - Export</vt:lpstr>
      <vt:lpstr>Eigene Posts - I-Rate Aktive Nutzer-Flop - Export</vt:lpstr>
      <vt:lpstr>Eigene Post - Summe Interaktionen</vt:lpstr>
      <vt:lpstr>FB - Videos - Crossposts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2018-01-22T08:59:39Z</dcterms:created>
  <dcterms:modified xsi:type="dcterms:W3CDTF">2018-01-22T09:00:27Z</dcterms:modified>
</cp:coreProperties>
</file>