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weltspiegel_daserste (Weltspiegel)</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0</c:v>
                </c:pt>
                <c:pt idx="1">
                  <c:v>0</c:v>
                </c:pt>
                <c:pt idx="2">
                  <c:v>0</c:v>
                </c:pt>
                <c:pt idx="3">
                  <c:v>0</c:v>
                </c:pt>
                <c:pt idx="4">
                  <c:v>0</c:v>
                </c:pt>
                <c:pt idx="5">
                  <c:v>0</c:v>
                </c:pt>
                <c:pt idx="6">
                  <c:v>0</c:v>
                </c:pt>
                <c:pt idx="7">
                  <c:v>1</c:v>
                </c:pt>
                <c:pt idx="8">
                  <c:v>1</c:v>
                </c:pt>
                <c:pt idx="9">
                  <c:v>0</c:v>
                </c:pt>
                <c:pt idx="10">
                  <c:v>1</c:v>
                </c:pt>
                <c:pt idx="11">
                  <c:v>0</c:v>
                </c:pt>
                <c:pt idx="12">
                  <c:v>1</c:v>
                </c:pt>
                <c:pt idx="13">
                  <c:v>1</c:v>
                </c:pt>
                <c:pt idx="14">
                  <c:v>1</c:v>
                </c:pt>
                <c:pt idx="15">
                  <c:v>1</c:v>
                </c:pt>
                <c:pt idx="16">
                  <c:v>1</c:v>
                </c:pt>
                <c:pt idx="17">
                  <c:v>0</c:v>
                </c:pt>
                <c:pt idx="18">
                  <c:v>1</c:v>
                </c:pt>
                <c:pt idx="19">
                  <c:v>1</c:v>
                </c:pt>
                <c:pt idx="20">
                  <c:v>1</c:v>
                </c:pt>
                <c:pt idx="21">
                  <c:v>0</c:v>
                </c:pt>
                <c:pt idx="22">
                  <c:v>1</c:v>
                </c:pt>
                <c:pt idx="23">
                  <c:v>1</c:v>
                </c:pt>
                <c:pt idx="24">
                  <c:v>0</c:v>
                </c:pt>
                <c:pt idx="25">
                  <c:v>1</c:v>
                </c:pt>
                <c:pt idx="26">
                  <c:v>1</c:v>
                </c:pt>
                <c:pt idx="27">
                  <c:v>1</c:v>
                </c:pt>
                <c:pt idx="28">
                  <c:v>0</c:v>
                </c:pt>
                <c:pt idx="29">
                  <c:v>1</c:v>
                </c:pt>
                <c:pt idx="30">
                  <c:v>0</c:v>
                </c:pt>
                <c:pt idx="31">
                  <c:v>1</c:v>
                </c:pt>
                <c:pt idx="32">
                  <c:v>1</c:v>
                </c:pt>
                <c:pt idx="33">
                  <c:v>1</c:v>
                </c:pt>
                <c:pt idx="34">
                  <c:v>1</c:v>
                </c:pt>
                <c:pt idx="35">
                  <c:v>1</c:v>
                </c:pt>
                <c:pt idx="36">
                  <c:v>1</c:v>
                </c:pt>
                <c:pt idx="37">
                  <c:v>1</c:v>
                </c:pt>
                <c:pt idx="38">
                  <c:v>1</c:v>
                </c:pt>
                <c:pt idx="39">
                  <c:v>0</c:v>
                </c:pt>
                <c:pt idx="40">
                  <c:v>1</c:v>
                </c:pt>
                <c:pt idx="41">
                  <c:v>0</c:v>
                </c:pt>
                <c:pt idx="42">
                  <c:v>1</c:v>
                </c:pt>
                <c:pt idx="43">
                  <c:v>1</c:v>
                </c:pt>
                <c:pt idx="44">
                  <c:v>1</c:v>
                </c:pt>
                <c:pt idx="45">
                  <c:v>0</c:v>
                </c:pt>
                <c:pt idx="46">
                  <c:v>1</c:v>
                </c:pt>
                <c:pt idx="47">
                  <c:v>1</c:v>
                </c:pt>
                <c:pt idx="48">
                  <c:v>0</c:v>
                </c:pt>
                <c:pt idx="49">
                  <c:v>1</c:v>
                </c:pt>
                <c:pt idx="50">
                  <c:v>0</c:v>
                </c:pt>
                <c:pt idx="51">
                  <c:v>1</c:v>
                </c:pt>
                <c:pt idx="52">
                  <c:v>1</c:v>
                </c:pt>
                <c:pt idx="53">
                  <c:v>1</c:v>
                </c:pt>
                <c:pt idx="54">
                  <c:v>1</c:v>
                </c:pt>
                <c:pt idx="55">
                  <c:v>1</c:v>
                </c:pt>
                <c:pt idx="56">
                  <c:v>0</c:v>
                </c:pt>
                <c:pt idx="57">
                  <c:v>1</c:v>
                </c:pt>
                <c:pt idx="58">
                  <c:v>0</c:v>
                </c:pt>
                <c:pt idx="59">
                  <c:v>2</c:v>
                </c:pt>
                <c:pt idx="60">
                  <c:v>0</c:v>
                </c:pt>
                <c:pt idx="61">
                  <c:v>1</c:v>
                </c:pt>
                <c:pt idx="62">
                  <c:v>0</c:v>
                </c:pt>
                <c:pt idx="63">
                  <c:v>1</c:v>
                </c:pt>
                <c:pt idx="64">
                  <c:v>1</c:v>
                </c:pt>
                <c:pt idx="65">
                  <c:v>1</c:v>
                </c:pt>
                <c:pt idx="66">
                  <c:v>1</c:v>
                </c:pt>
                <c:pt idx="67">
                  <c:v>0</c:v>
                </c:pt>
                <c:pt idx="68">
                  <c:v>1</c:v>
                </c:pt>
                <c:pt idx="69">
                  <c:v>0</c:v>
                </c:pt>
                <c:pt idx="70">
                  <c:v>1</c:v>
                </c:pt>
                <c:pt idx="71">
                  <c:v>1</c:v>
                </c:pt>
                <c:pt idx="72">
                  <c:v>0</c:v>
                </c:pt>
                <c:pt idx="73">
                  <c:v>1</c:v>
                </c:pt>
                <c:pt idx="74">
                  <c:v>0</c:v>
                </c:pt>
                <c:pt idx="75">
                  <c:v>1</c:v>
                </c:pt>
                <c:pt idx="76">
                  <c:v>0</c:v>
                </c:pt>
                <c:pt idx="77">
                  <c:v>1</c:v>
                </c:pt>
                <c:pt idx="78">
                  <c:v>1</c:v>
                </c:pt>
                <c:pt idx="79">
                  <c:v>1</c:v>
                </c:pt>
                <c:pt idx="80">
                  <c:v>1</c:v>
                </c:pt>
                <c:pt idx="81">
                  <c:v>0</c:v>
                </c:pt>
                <c:pt idx="82">
                  <c:v>1</c:v>
                </c:pt>
                <c:pt idx="83">
                  <c:v>0</c:v>
                </c:pt>
                <c:pt idx="84">
                  <c:v>1</c:v>
                </c:pt>
                <c:pt idx="85">
                  <c:v>1</c:v>
                </c:pt>
                <c:pt idx="86">
                  <c:v>1</c:v>
                </c:pt>
                <c:pt idx="87">
                  <c:v>1</c:v>
                </c:pt>
                <c:pt idx="88">
                  <c:v>0</c:v>
                </c:pt>
                <c:pt idx="89">
                  <c:v>1</c:v>
                </c:pt>
                <c:pt idx="90">
                  <c:v>0</c:v>
                </c:pt>
                <c:pt idx="91">
                  <c:v>1</c:v>
                </c:pt>
                <c:pt idx="92">
                  <c:v>1</c:v>
                </c:pt>
                <c:pt idx="93">
                  <c:v>1</c:v>
                </c:pt>
                <c:pt idx="94">
                  <c:v>1</c:v>
                </c:pt>
                <c:pt idx="95">
                  <c:v>0</c:v>
                </c:pt>
                <c:pt idx="96">
                  <c:v>1</c:v>
                </c:pt>
                <c:pt idx="97">
                  <c:v>1</c:v>
                </c:pt>
                <c:pt idx="98">
                  <c:v>0</c:v>
                </c:pt>
                <c:pt idx="99">
                  <c:v>1</c:v>
                </c:pt>
                <c:pt idx="100">
                  <c:v>1</c:v>
                </c:pt>
                <c:pt idx="101">
                  <c:v>1</c:v>
                </c:pt>
                <c:pt idx="102">
                  <c:v>0</c:v>
                </c:pt>
                <c:pt idx="103">
                  <c:v>1</c:v>
                </c:pt>
                <c:pt idx="104">
                  <c:v>1</c:v>
                </c:pt>
                <c:pt idx="105">
                  <c:v>1</c:v>
                </c:pt>
                <c:pt idx="106">
                  <c:v>1</c:v>
                </c:pt>
                <c:pt idx="107">
                  <c:v>1</c:v>
                </c:pt>
                <c:pt idx="108">
                  <c:v>1</c:v>
                </c:pt>
                <c:pt idx="109">
                  <c:v>0</c:v>
                </c:pt>
                <c:pt idx="110">
                  <c:v>1</c:v>
                </c:pt>
                <c:pt idx="111">
                  <c:v>0</c:v>
                </c:pt>
                <c:pt idx="112">
                  <c:v>1</c:v>
                </c:pt>
                <c:pt idx="113">
                  <c:v>1</c:v>
                </c:pt>
                <c:pt idx="114">
                  <c:v>1</c:v>
                </c:pt>
                <c:pt idx="115">
                  <c:v>1</c:v>
                </c:pt>
                <c:pt idx="116">
                  <c:v>0</c:v>
                </c:pt>
                <c:pt idx="117">
                  <c:v>1</c:v>
                </c:pt>
                <c:pt idx="118">
                  <c:v>0</c:v>
                </c:pt>
                <c:pt idx="119">
                  <c:v>1</c:v>
                </c:pt>
                <c:pt idx="120">
                  <c:v>1</c:v>
                </c:pt>
                <c:pt idx="121">
                  <c:v>0</c:v>
                </c:pt>
                <c:pt idx="122">
                  <c:v>1</c:v>
                </c:pt>
                <c:pt idx="123">
                  <c:v>0</c:v>
                </c:pt>
                <c:pt idx="124">
                  <c:v>1</c:v>
                </c:pt>
                <c:pt idx="125">
                  <c:v>1</c:v>
                </c:pt>
                <c:pt idx="126">
                  <c:v>1</c:v>
                </c:pt>
                <c:pt idx="127">
                  <c:v>1</c:v>
                </c:pt>
                <c:pt idx="128">
                  <c:v>0</c:v>
                </c:pt>
                <c:pt idx="129">
                  <c:v>1</c:v>
                </c:pt>
                <c:pt idx="130">
                  <c:v>0</c:v>
                </c:pt>
                <c:pt idx="131">
                  <c:v>1</c:v>
                </c:pt>
                <c:pt idx="132">
                  <c:v>0</c:v>
                </c:pt>
                <c:pt idx="133">
                  <c:v>1</c:v>
                </c:pt>
                <c:pt idx="134">
                  <c:v>1</c:v>
                </c:pt>
                <c:pt idx="135">
                  <c:v>0</c:v>
                </c:pt>
                <c:pt idx="136">
                  <c:v>1</c:v>
                </c:pt>
                <c:pt idx="137">
                  <c:v>0</c:v>
                </c:pt>
                <c:pt idx="138">
                  <c:v>1</c:v>
                </c:pt>
                <c:pt idx="139">
                  <c:v>0</c:v>
                </c:pt>
                <c:pt idx="140">
                  <c:v>1</c:v>
                </c:pt>
                <c:pt idx="141">
                  <c:v>1</c:v>
                </c:pt>
                <c:pt idx="142">
                  <c:v>0</c:v>
                </c:pt>
                <c:pt idx="143">
                  <c:v>1</c:v>
                </c:pt>
                <c:pt idx="144">
                  <c:v>0</c:v>
                </c:pt>
                <c:pt idx="145">
                  <c:v>0</c:v>
                </c:pt>
                <c:pt idx="146">
                  <c:v>1</c:v>
                </c:pt>
                <c:pt idx="147">
                  <c:v>0</c:v>
                </c:pt>
                <c:pt idx="148">
                  <c:v>1</c:v>
                </c:pt>
                <c:pt idx="149">
                  <c:v>0</c:v>
                </c:pt>
                <c:pt idx="150">
                  <c:v>1</c:v>
                </c:pt>
                <c:pt idx="151">
                  <c:v>0</c:v>
                </c:pt>
                <c:pt idx="152">
                  <c:v>1</c:v>
                </c:pt>
                <c:pt idx="153">
                  <c:v>0</c:v>
                </c:pt>
                <c:pt idx="154">
                  <c:v>1</c:v>
                </c:pt>
                <c:pt idx="155">
                  <c:v>0</c:v>
                </c:pt>
                <c:pt idx="156">
                  <c:v>0</c:v>
                </c:pt>
                <c:pt idx="157">
                  <c:v>1</c:v>
                </c:pt>
                <c:pt idx="158">
                  <c:v>0</c:v>
                </c:pt>
                <c:pt idx="159">
                  <c:v>1</c:v>
                </c:pt>
              </c:numCache>
            </c:numRef>
          </c:val>
          <c:smooth val="0"/>
          <c:extLst>
            <c:ext xmlns:c16="http://schemas.microsoft.com/office/drawing/2014/chart" uri="{C3380CC4-5D6E-409C-BE32-E72D297353CC}">
              <c16:uniqueId val="{00000000-4C84-46CF-A7D1-E1AEAE8DE443}"/>
            </c:ext>
          </c:extLst>
        </c:ser>
        <c:dLbls>
          <c:showLegendKey val="0"/>
          <c:showVal val="0"/>
          <c:showCatName val="0"/>
          <c:showSerName val="0"/>
          <c:showPercent val="0"/>
          <c:showBubbleSize val="0"/>
        </c:dLbls>
        <c:smooth val="0"/>
        <c:axId val="283339256"/>
        <c:axId val="211436400"/>
      </c:lineChart>
      <c:catAx>
        <c:axId val="283339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436400"/>
        <c:crosses val="autoZero"/>
        <c:auto val="1"/>
        <c:lblAlgn val="ctr"/>
        <c:lblOffset val="100"/>
        <c:noMultiLvlLbl val="0"/>
      </c:catAx>
      <c:valAx>
        <c:axId val="21143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39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weltspiegel_daserste (Weltspiegel)</c:v>
                </c:pt>
              </c:strCache>
            </c:strRef>
          </c:cat>
          <c:val>
            <c:numRef>
              <c:f>Sheet1!$B$2</c:f>
              <c:numCache>
                <c:formatCode>General</c:formatCode>
                <c:ptCount val="1"/>
                <c:pt idx="0">
                  <c:v>19</c:v>
                </c:pt>
              </c:numCache>
            </c:numRef>
          </c:val>
          <c:extLst>
            <c:ext xmlns:c16="http://schemas.microsoft.com/office/drawing/2014/chart" uri="{C3380CC4-5D6E-409C-BE32-E72D297353CC}">
              <c16:uniqueId val="{00000000-3D74-4C89-B6FD-0332FA3B8481}"/>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weltspiegel_daserste (Weltspiegel)</c:v>
                </c:pt>
              </c:strCache>
            </c:strRef>
          </c:cat>
          <c:val>
            <c:numRef>
              <c:f>Sheet1!$C$2</c:f>
              <c:numCache>
                <c:formatCode>General</c:formatCode>
                <c:ptCount val="1"/>
                <c:pt idx="0">
                  <c:v>11</c:v>
                </c:pt>
              </c:numCache>
            </c:numRef>
          </c:val>
          <c:extLst>
            <c:ext xmlns:c16="http://schemas.microsoft.com/office/drawing/2014/chart" uri="{C3380CC4-5D6E-409C-BE32-E72D297353CC}">
              <c16:uniqueId val="{00000001-3D74-4C89-B6FD-0332FA3B8481}"/>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weltspiegel_daserste (Weltspiegel)</c:v>
                </c:pt>
              </c:strCache>
            </c:strRef>
          </c:cat>
          <c:val>
            <c:numRef>
              <c:f>Sheet1!$D$2</c:f>
              <c:numCache>
                <c:formatCode>General</c:formatCode>
                <c:ptCount val="1"/>
                <c:pt idx="0">
                  <c:v>74</c:v>
                </c:pt>
              </c:numCache>
            </c:numRef>
          </c:val>
          <c:extLst>
            <c:ext xmlns:c16="http://schemas.microsoft.com/office/drawing/2014/chart" uri="{C3380CC4-5D6E-409C-BE32-E72D297353CC}">
              <c16:uniqueId val="{00000002-3D74-4C89-B6FD-0332FA3B8481}"/>
            </c:ext>
          </c:extLst>
        </c:ser>
        <c:dLbls>
          <c:showLegendKey val="0"/>
          <c:showVal val="0"/>
          <c:showCatName val="0"/>
          <c:showSerName val="0"/>
          <c:showPercent val="0"/>
          <c:showBubbleSize val="0"/>
        </c:dLbls>
        <c:gapWidth val="150"/>
        <c:overlap val="100"/>
        <c:axId val="211713208"/>
        <c:axId val="211714848"/>
      </c:barChart>
      <c:catAx>
        <c:axId val="211713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714848"/>
        <c:crosses val="autoZero"/>
        <c:auto val="1"/>
        <c:lblAlgn val="ctr"/>
        <c:lblOffset val="100"/>
        <c:noMultiLvlLbl val="0"/>
      </c:catAx>
      <c:valAx>
        <c:axId val="211714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71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weltspiegel_daserste (Weltspiegel)</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156">
                  <c:v>6016</c:v>
                </c:pt>
                <c:pt idx="157">
                  <c:v>6026</c:v>
                </c:pt>
                <c:pt idx="158">
                  <c:v>6038</c:v>
                </c:pt>
                <c:pt idx="159">
                  <c:v>6061</c:v>
                </c:pt>
              </c:numCache>
            </c:numRef>
          </c:val>
          <c:smooth val="0"/>
          <c:extLst>
            <c:ext xmlns:c16="http://schemas.microsoft.com/office/drawing/2014/chart" uri="{C3380CC4-5D6E-409C-BE32-E72D297353CC}">
              <c16:uniqueId val="{00000000-33CF-4631-8B82-875C1BF4713A}"/>
            </c:ext>
          </c:extLst>
        </c:ser>
        <c:dLbls>
          <c:showLegendKey val="0"/>
          <c:showVal val="0"/>
          <c:showCatName val="0"/>
          <c:showSerName val="0"/>
          <c:showPercent val="0"/>
          <c:showBubbleSize val="0"/>
        </c:dLbls>
        <c:smooth val="0"/>
        <c:axId val="208014760"/>
        <c:axId val="283343192"/>
      </c:lineChart>
      <c:catAx>
        <c:axId val="208014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43192"/>
        <c:crosses val="autoZero"/>
        <c:auto val="1"/>
        <c:lblAlgn val="ctr"/>
        <c:lblOffset val="100"/>
        <c:noMultiLvlLbl val="0"/>
      </c:catAx>
      <c:valAx>
        <c:axId val="283343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01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weltspiegel_daserste (Weltspiegel)</c:v>
                </c:pt>
              </c:strCache>
            </c:strRef>
          </c:cat>
          <c:val>
            <c:numRef>
              <c:f>Sheet1!$B$2</c:f>
              <c:numCache>
                <c:formatCode>General</c:formatCode>
                <c:ptCount val="1"/>
                <c:pt idx="0">
                  <c:v>9538</c:v>
                </c:pt>
              </c:numCache>
            </c:numRef>
          </c:val>
          <c:extLst>
            <c:ext xmlns:c16="http://schemas.microsoft.com/office/drawing/2014/chart" uri="{C3380CC4-5D6E-409C-BE32-E72D297353CC}">
              <c16:uniqueId val="{00000000-D182-419F-94C2-DB6E37AB36ED}"/>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weltspiegel_daserste (Weltspiegel)</c:v>
                </c:pt>
              </c:strCache>
            </c:strRef>
          </c:cat>
          <c:val>
            <c:numRef>
              <c:f>Sheet1!$C$2</c:f>
              <c:numCache>
                <c:formatCode>General</c:formatCode>
                <c:ptCount val="1"/>
                <c:pt idx="0">
                  <c:v>487</c:v>
                </c:pt>
              </c:numCache>
            </c:numRef>
          </c:val>
          <c:extLst>
            <c:ext xmlns:c16="http://schemas.microsoft.com/office/drawing/2014/chart" uri="{C3380CC4-5D6E-409C-BE32-E72D297353CC}">
              <c16:uniqueId val="{00000001-D182-419F-94C2-DB6E37AB36ED}"/>
            </c:ext>
          </c:extLst>
        </c:ser>
        <c:dLbls>
          <c:showLegendKey val="0"/>
          <c:showVal val="0"/>
          <c:showCatName val="0"/>
          <c:showSerName val="0"/>
          <c:showPercent val="0"/>
          <c:showBubbleSize val="0"/>
        </c:dLbls>
        <c:gapWidth val="150"/>
        <c:overlap val="100"/>
        <c:axId val="328248616"/>
        <c:axId val="328252224"/>
      </c:barChart>
      <c:catAx>
        <c:axId val="32824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52224"/>
        <c:crosses val="autoZero"/>
        <c:auto val="1"/>
        <c:lblAlgn val="ctr"/>
        <c:lblOffset val="100"/>
        <c:noMultiLvlLbl val="0"/>
      </c:catAx>
      <c:valAx>
        <c:axId val="328252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4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Clarendon</c:v>
                </c:pt>
              </c:strCache>
            </c:strRef>
          </c:tx>
          <c:spPr>
            <a:solidFill>
              <a:schemeClr val="accent1"/>
            </a:solidFill>
            <a:ln>
              <a:noFill/>
            </a:ln>
            <a:effectLst/>
          </c:spPr>
          <c:invertIfNegative val="0"/>
          <c:cat>
            <c:strRef>
              <c:f>Sheet1!$A$2</c:f>
              <c:strCache>
                <c:ptCount val="1"/>
                <c:pt idx="0">
                  <c:v>weltspiegel_daserste (Weltspiegel)</c:v>
                </c:pt>
              </c:strCache>
            </c:strRef>
          </c:cat>
          <c:val>
            <c:numRef>
              <c:f>Sheet1!$B$2</c:f>
              <c:numCache>
                <c:formatCode>General</c:formatCode>
                <c:ptCount val="1"/>
                <c:pt idx="0">
                  <c:v>4</c:v>
                </c:pt>
              </c:numCache>
            </c:numRef>
          </c:val>
          <c:extLst>
            <c:ext xmlns:c16="http://schemas.microsoft.com/office/drawing/2014/chart" uri="{C3380CC4-5D6E-409C-BE32-E72D297353CC}">
              <c16:uniqueId val="{00000000-0123-429D-B5E7-E59749626CF4}"/>
            </c:ext>
          </c:extLst>
        </c:ser>
        <c:ser>
          <c:idx val="1"/>
          <c:order val="1"/>
          <c:tx>
            <c:strRef>
              <c:f>Sheet1!$C$1</c:f>
              <c:strCache>
                <c:ptCount val="1"/>
                <c:pt idx="0">
                  <c:v>Lark</c:v>
                </c:pt>
              </c:strCache>
            </c:strRef>
          </c:tx>
          <c:spPr>
            <a:solidFill>
              <a:schemeClr val="accent2"/>
            </a:solidFill>
            <a:ln>
              <a:noFill/>
            </a:ln>
            <a:effectLst/>
          </c:spPr>
          <c:invertIfNegative val="0"/>
          <c:cat>
            <c:strRef>
              <c:f>Sheet1!$A$2</c:f>
              <c:strCache>
                <c:ptCount val="1"/>
                <c:pt idx="0">
                  <c:v>weltspiegel_daserste (Weltspiegel)</c:v>
                </c:pt>
              </c:strCache>
            </c:strRef>
          </c:cat>
          <c:val>
            <c:numRef>
              <c:f>Sheet1!$C$2</c:f>
              <c:numCache>
                <c:formatCode>General</c:formatCode>
                <c:ptCount val="1"/>
                <c:pt idx="0">
                  <c:v>1</c:v>
                </c:pt>
              </c:numCache>
            </c:numRef>
          </c:val>
          <c:extLst>
            <c:ext xmlns:c16="http://schemas.microsoft.com/office/drawing/2014/chart" uri="{C3380CC4-5D6E-409C-BE32-E72D297353CC}">
              <c16:uniqueId val="{00000001-0123-429D-B5E7-E59749626CF4}"/>
            </c:ext>
          </c:extLst>
        </c:ser>
        <c:ser>
          <c:idx val="2"/>
          <c:order val="2"/>
          <c:tx>
            <c:strRef>
              <c:f>Sheet1!$D$1</c:f>
              <c:strCache>
                <c:ptCount val="1"/>
                <c:pt idx="0">
                  <c:v>Normal</c:v>
                </c:pt>
              </c:strCache>
            </c:strRef>
          </c:tx>
          <c:spPr>
            <a:solidFill>
              <a:schemeClr val="accent3"/>
            </a:solidFill>
            <a:ln>
              <a:noFill/>
            </a:ln>
            <a:effectLst/>
          </c:spPr>
          <c:invertIfNegative val="0"/>
          <c:cat>
            <c:strRef>
              <c:f>Sheet1!$A$2</c:f>
              <c:strCache>
                <c:ptCount val="1"/>
                <c:pt idx="0">
                  <c:v>weltspiegel_daserste (Weltspiegel)</c:v>
                </c:pt>
              </c:strCache>
            </c:strRef>
          </c:cat>
          <c:val>
            <c:numRef>
              <c:f>Sheet1!$D$2</c:f>
              <c:numCache>
                <c:formatCode>General</c:formatCode>
                <c:ptCount val="1"/>
                <c:pt idx="0">
                  <c:v>6</c:v>
                </c:pt>
              </c:numCache>
            </c:numRef>
          </c:val>
          <c:extLst>
            <c:ext xmlns:c16="http://schemas.microsoft.com/office/drawing/2014/chart" uri="{C3380CC4-5D6E-409C-BE32-E72D297353CC}">
              <c16:uniqueId val="{00000002-0123-429D-B5E7-E59749626CF4}"/>
            </c:ext>
          </c:extLst>
        </c:ser>
        <c:dLbls>
          <c:showLegendKey val="0"/>
          <c:showVal val="0"/>
          <c:showCatName val="0"/>
          <c:showSerName val="0"/>
          <c:showPercent val="0"/>
          <c:showBubbleSize val="0"/>
        </c:dLbls>
        <c:gapWidth val="150"/>
        <c:overlap val="100"/>
        <c:axId val="332152408"/>
        <c:axId val="332161264"/>
      </c:barChart>
      <c:catAx>
        <c:axId val="33215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61264"/>
        <c:crosses val="autoZero"/>
        <c:auto val="1"/>
        <c:lblAlgn val="ctr"/>
        <c:lblOffset val="100"/>
        <c:noMultiLvlLbl val="0"/>
      </c:catAx>
      <c:valAx>
        <c:axId val="332161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5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weltspiegel_daserste (Weltspiegel)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17</c:v>
                </c:pt>
                <c:pt idx="2">
                  <c:v>20</c:v>
                </c:pt>
                <c:pt idx="3">
                  <c:v>12</c:v>
                </c:pt>
                <c:pt idx="4">
                  <c:v>20</c:v>
                </c:pt>
                <c:pt idx="5">
                  <c:v>5</c:v>
                </c:pt>
                <c:pt idx="6">
                  <c:v>21</c:v>
                </c:pt>
              </c:numCache>
            </c:numRef>
          </c:val>
          <c:extLst>
            <c:ext xmlns:c16="http://schemas.microsoft.com/office/drawing/2014/chart" uri="{C3380CC4-5D6E-409C-BE32-E72D297353CC}">
              <c16:uniqueId val="{00000000-CF1C-483C-9C5B-D013EC566317}"/>
            </c:ext>
          </c:extLst>
        </c:ser>
        <c:dLbls>
          <c:showLegendKey val="0"/>
          <c:showVal val="0"/>
          <c:showCatName val="0"/>
          <c:showSerName val="0"/>
          <c:showPercent val="0"/>
          <c:showBubbleSize val="0"/>
        </c:dLbls>
        <c:gapWidth val="219"/>
        <c:overlap val="-27"/>
        <c:axId val="364470056"/>
        <c:axId val="364464480"/>
      </c:barChart>
      <c:catAx>
        <c:axId val="364470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64480"/>
        <c:crosses val="autoZero"/>
        <c:auto val="1"/>
        <c:lblAlgn val="ctr"/>
        <c:lblOffset val="100"/>
        <c:noMultiLvlLbl val="0"/>
      </c:catAx>
      <c:valAx>
        <c:axId val="36446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7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78328-A404-4F9E-95CD-B7BB2EFFD6E1}"/>
              </a:ext>
            </a:extLst>
          </p:cNvPr>
          <p:cNvSpPr>
            <a:spLocks noGrp="1"/>
          </p:cNvSpPr>
          <p:nvPr>
            <p:ph type="ctrTitle"/>
          </p:nvPr>
        </p:nvSpPr>
        <p:spPr/>
        <p:txBody>
          <a:bodyPr/>
          <a:lstStyle/>
          <a:p>
            <a:r>
              <a:rPr lang="en-US"/>
              <a:t>Instagram</a:t>
            </a:r>
          </a:p>
        </p:txBody>
      </p:sp>
      <p:sp>
        <p:nvSpPr>
          <p:cNvPr id="3" name="Subtitle 2">
            <a:extLst>
              <a:ext uri="{FF2B5EF4-FFF2-40B4-BE49-F238E27FC236}">
                <a16:creationId xmlns:a16="http://schemas.microsoft.com/office/drawing/2014/main" id="{CC076C4F-329E-47B6-8816-E6C910B65247}"/>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446792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CABA4-DA00-4A52-9FE7-7D969F101E77}"/>
              </a:ext>
            </a:extLst>
          </p:cNvPr>
          <p:cNvSpPr>
            <a:spLocks noGrp="1"/>
          </p:cNvSpPr>
          <p:nvPr>
            <p:ph type="title"/>
          </p:nvPr>
        </p:nvSpPr>
        <p:spPr/>
        <p:txBody>
          <a:bodyPr/>
          <a:lstStyle/>
          <a:p>
            <a:r>
              <a:rPr lang="en-US"/>
              <a:t>Instagram Übersicht</a:t>
            </a:r>
          </a:p>
        </p:txBody>
      </p:sp>
      <p:graphicFrame>
        <p:nvGraphicFramePr>
          <p:cNvPr id="5" name="Table Placeholder 4">
            <a:extLst>
              <a:ext uri="{FF2B5EF4-FFF2-40B4-BE49-F238E27FC236}">
                <a16:creationId xmlns:a16="http://schemas.microsoft.com/office/drawing/2014/main" id="{1B6B1283-9BA1-4932-9919-DDF7DF9E01A3}"/>
              </a:ext>
            </a:extLst>
          </p:cNvPr>
          <p:cNvGraphicFramePr>
            <a:graphicFrameLocks noGrp="1"/>
          </p:cNvGraphicFramePr>
          <p:nvPr>
            <p:ph type="tbl" sz="quarter" idx="13"/>
            <p:extLst>
              <p:ext uri="{D42A27DB-BD31-4B8C-83A1-F6EECF244321}">
                <p14:modId xmlns:p14="http://schemas.microsoft.com/office/powerpoint/2010/main" val="77947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3093529500"/>
                    </a:ext>
                  </a:extLst>
                </a:gridCol>
                <a:gridCol w="658368">
                  <a:extLst>
                    <a:ext uri="{9D8B030D-6E8A-4147-A177-3AD203B41FA5}">
                      <a16:colId xmlns:a16="http://schemas.microsoft.com/office/drawing/2014/main" val="2882215713"/>
                    </a:ext>
                  </a:extLst>
                </a:gridCol>
                <a:gridCol w="658368">
                  <a:extLst>
                    <a:ext uri="{9D8B030D-6E8A-4147-A177-3AD203B41FA5}">
                      <a16:colId xmlns:a16="http://schemas.microsoft.com/office/drawing/2014/main" val="1875520297"/>
                    </a:ext>
                  </a:extLst>
                </a:gridCol>
                <a:gridCol w="658368">
                  <a:extLst>
                    <a:ext uri="{9D8B030D-6E8A-4147-A177-3AD203B41FA5}">
                      <a16:colId xmlns:a16="http://schemas.microsoft.com/office/drawing/2014/main" val="3711466584"/>
                    </a:ext>
                  </a:extLst>
                </a:gridCol>
                <a:gridCol w="658368">
                  <a:extLst>
                    <a:ext uri="{9D8B030D-6E8A-4147-A177-3AD203B41FA5}">
                      <a16:colId xmlns:a16="http://schemas.microsoft.com/office/drawing/2014/main" val="2934216978"/>
                    </a:ext>
                  </a:extLst>
                </a:gridCol>
                <a:gridCol w="658368">
                  <a:extLst>
                    <a:ext uri="{9D8B030D-6E8A-4147-A177-3AD203B41FA5}">
                      <a16:colId xmlns:a16="http://schemas.microsoft.com/office/drawing/2014/main" val="1559137006"/>
                    </a:ext>
                  </a:extLst>
                </a:gridCol>
                <a:gridCol w="493776">
                  <a:extLst>
                    <a:ext uri="{9D8B030D-6E8A-4147-A177-3AD203B41FA5}">
                      <a16:colId xmlns:a16="http://schemas.microsoft.com/office/drawing/2014/main" val="3235693379"/>
                    </a:ext>
                  </a:extLst>
                </a:gridCol>
                <a:gridCol w="658368">
                  <a:extLst>
                    <a:ext uri="{9D8B030D-6E8A-4147-A177-3AD203B41FA5}">
                      <a16:colId xmlns:a16="http://schemas.microsoft.com/office/drawing/2014/main" val="920454943"/>
                    </a:ext>
                  </a:extLst>
                </a:gridCol>
                <a:gridCol w="493776">
                  <a:extLst>
                    <a:ext uri="{9D8B030D-6E8A-4147-A177-3AD203B41FA5}">
                      <a16:colId xmlns:a16="http://schemas.microsoft.com/office/drawing/2014/main" val="2542394520"/>
                    </a:ext>
                  </a:extLst>
                </a:gridCol>
                <a:gridCol w="658368">
                  <a:extLst>
                    <a:ext uri="{9D8B030D-6E8A-4147-A177-3AD203B41FA5}">
                      <a16:colId xmlns:a16="http://schemas.microsoft.com/office/drawing/2014/main" val="3449960123"/>
                    </a:ext>
                  </a:extLst>
                </a:gridCol>
                <a:gridCol w="658368">
                  <a:extLst>
                    <a:ext uri="{9D8B030D-6E8A-4147-A177-3AD203B41FA5}">
                      <a16:colId xmlns:a16="http://schemas.microsoft.com/office/drawing/2014/main" val="699349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Interaktionen</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72255804"/>
                  </a:ext>
                </a:extLst>
              </a:tr>
              <a:tr h="370840">
                <a:tc>
                  <a:txBody>
                    <a:bodyPr/>
                    <a:lstStyle/>
                    <a:p>
                      <a:r>
                        <a:rPr lang="en-US" sz="1000"/>
                        <a:t>weltspiegel_daserste (Weltspiegel)</a:t>
                      </a:r>
                    </a:p>
                  </a:txBody>
                  <a:tcPr/>
                </a:tc>
                <a:tc>
                  <a:txBody>
                    <a:bodyPr/>
                    <a:lstStyle/>
                    <a:p>
                      <a:r>
                        <a:rPr lang="en-US" sz="1000"/>
                        <a:t>6061</a:t>
                      </a:r>
                    </a:p>
                  </a:txBody>
                  <a:tcPr/>
                </a:tc>
                <a:tc>
                  <a:txBody>
                    <a:bodyPr/>
                    <a:lstStyle/>
                    <a:p>
                      <a:r>
                        <a:rPr lang="en-US" sz="1000"/>
                        <a:t>n/a</a:t>
                      </a:r>
                    </a:p>
                  </a:txBody>
                  <a:tcPr/>
                </a:tc>
                <a:tc>
                  <a:txBody>
                    <a:bodyPr/>
                    <a:lstStyle/>
                    <a:p>
                      <a:r>
                        <a:rPr lang="en-US" sz="1000"/>
                        <a:t>11</a:t>
                      </a:r>
                    </a:p>
                  </a:txBody>
                  <a:tcPr/>
                </a:tc>
                <a:tc>
                  <a:txBody>
                    <a:bodyPr/>
                    <a:lstStyle/>
                    <a:p>
                      <a:r>
                        <a:rPr lang="en-US" sz="1000"/>
                        <a:t>19</a:t>
                      </a:r>
                    </a:p>
                  </a:txBody>
                  <a:tcPr/>
                </a:tc>
                <a:tc>
                  <a:txBody>
                    <a:bodyPr/>
                    <a:lstStyle/>
                    <a:p>
                      <a:r>
                        <a:rPr lang="en-US" sz="1000"/>
                        <a:t>74</a:t>
                      </a:r>
                    </a:p>
                  </a:txBody>
                  <a:tcPr/>
                </a:tc>
                <a:tc>
                  <a:txBody>
                    <a:bodyPr/>
                    <a:lstStyle/>
                    <a:p>
                      <a:r>
                        <a:rPr lang="en-US" sz="1000"/>
                        <a:t>104</a:t>
                      </a:r>
                    </a:p>
                  </a:txBody>
                  <a:tcPr/>
                </a:tc>
                <a:tc>
                  <a:txBody>
                    <a:bodyPr/>
                    <a:lstStyle/>
                    <a:p>
                      <a:r>
                        <a:rPr lang="en-US" sz="1000"/>
                        <a:t>10025</a:t>
                      </a:r>
                    </a:p>
                  </a:txBody>
                  <a:tcPr/>
                </a:tc>
                <a:tc>
                  <a:txBody>
                    <a:bodyPr/>
                    <a:lstStyle/>
                    <a:p>
                      <a:r>
                        <a:rPr lang="en-US" sz="1000"/>
                        <a:t>9538</a:t>
                      </a:r>
                    </a:p>
                  </a:txBody>
                  <a:tcPr/>
                </a:tc>
                <a:tc>
                  <a:txBody>
                    <a:bodyPr/>
                    <a:lstStyle/>
                    <a:p>
                      <a:r>
                        <a:rPr lang="en-US" sz="1000"/>
                        <a:t>487</a:t>
                      </a:r>
                    </a:p>
                  </a:txBody>
                  <a:tcPr/>
                </a:tc>
                <a:tc>
                  <a:txBody>
                    <a:bodyPr/>
                    <a:lstStyle/>
                    <a:p>
                      <a:r>
                        <a:rPr lang="en-US" sz="1000"/>
                        <a:t>n/a</a:t>
                      </a:r>
                    </a:p>
                  </a:txBody>
                  <a:tcPr/>
                </a:tc>
                <a:extLst>
                  <a:ext uri="{0D108BD9-81ED-4DB2-BD59-A6C34878D82A}">
                    <a16:rowId xmlns:a16="http://schemas.microsoft.com/office/drawing/2014/main" val="4203345871"/>
                  </a:ext>
                </a:extLst>
              </a:tr>
            </a:tbl>
          </a:graphicData>
        </a:graphic>
      </p:graphicFrame>
      <p:sp>
        <p:nvSpPr>
          <p:cNvPr id="4" name="Text Placeholder 3">
            <a:extLst>
              <a:ext uri="{FF2B5EF4-FFF2-40B4-BE49-F238E27FC236}">
                <a16:creationId xmlns:a16="http://schemas.microsoft.com/office/drawing/2014/main" id="{2C0F4A37-E765-49F5-B7A7-B59E8C416CE4}"/>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295539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18F9E-310F-4914-9867-A8CFE975E49D}"/>
              </a:ext>
            </a:extLst>
          </p:cNvPr>
          <p:cNvSpPr>
            <a:spLocks noGrp="1"/>
          </p:cNvSpPr>
          <p:nvPr>
            <p:ph type="title"/>
          </p:nvPr>
        </p:nvSpPr>
        <p:spPr/>
        <p:txBody>
          <a:bodyPr/>
          <a:lstStyle/>
          <a:p>
            <a:r>
              <a:rPr lang="en-US"/>
              <a:t>Instagram Posts</a:t>
            </a:r>
          </a:p>
        </p:txBody>
      </p:sp>
      <p:graphicFrame>
        <p:nvGraphicFramePr>
          <p:cNvPr id="6" name="Chart Placeholder 5">
            <a:extLst>
              <a:ext uri="{FF2B5EF4-FFF2-40B4-BE49-F238E27FC236}">
                <a16:creationId xmlns:a16="http://schemas.microsoft.com/office/drawing/2014/main" id="{1BF99A87-BB01-4A0F-8C6E-435B06951F26}"/>
              </a:ext>
            </a:extLst>
          </p:cNvPr>
          <p:cNvGraphicFramePr>
            <a:graphicFrameLocks noGrp="1"/>
          </p:cNvGraphicFramePr>
          <p:nvPr>
            <p:ph type="chart" sz="quarter" idx="13"/>
            <p:extLst>
              <p:ext uri="{D42A27DB-BD31-4B8C-83A1-F6EECF244321}">
                <p14:modId xmlns:p14="http://schemas.microsoft.com/office/powerpoint/2010/main" val="4059690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FA9C8F-8AED-4EB7-8B42-919E4B30DFA5}"/>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F3D5943D-6A42-49D9-8D1F-7B24C3B599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4172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D3667-218B-4E8B-A650-439330E74F8D}"/>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E8B6BF48-08D5-4189-AEED-F0510C0BE080}"/>
              </a:ext>
            </a:extLst>
          </p:cNvPr>
          <p:cNvGraphicFramePr>
            <a:graphicFrameLocks noGrp="1"/>
          </p:cNvGraphicFramePr>
          <p:nvPr>
            <p:ph type="chart" sz="quarter" idx="13"/>
            <p:extLst>
              <p:ext uri="{D42A27DB-BD31-4B8C-83A1-F6EECF244321}">
                <p14:modId xmlns:p14="http://schemas.microsoft.com/office/powerpoint/2010/main" val="2064515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E8F286-063C-45E8-9E56-8A1AF699BC63}"/>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7655F7C4-2CD5-4A04-808E-75B370AEAC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4176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EA842-D212-4AFC-899C-611879823487}"/>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9A74E399-B960-446A-A4AC-000235742693}"/>
              </a:ext>
            </a:extLst>
          </p:cNvPr>
          <p:cNvGraphicFramePr>
            <a:graphicFrameLocks noGrp="1"/>
          </p:cNvGraphicFramePr>
          <p:nvPr>
            <p:ph type="chart" sz="quarter" idx="13"/>
            <p:extLst>
              <p:ext uri="{D42A27DB-BD31-4B8C-83A1-F6EECF244321}">
                <p14:modId xmlns:p14="http://schemas.microsoft.com/office/powerpoint/2010/main" val="3271341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998AF8-D076-4690-9088-1D264CC7ADFC}"/>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E8F4CDD0-8DBD-47DD-AA0A-11F910EFF9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6202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FEE8D-30D3-478B-8D61-03010DDBFCE9}"/>
              </a:ext>
            </a:extLst>
          </p:cNvPr>
          <p:cNvSpPr>
            <a:spLocks noGrp="1"/>
          </p:cNvSpPr>
          <p:nvPr>
            <p:ph type="title"/>
          </p:nvPr>
        </p:nvSpPr>
        <p:spPr/>
        <p:txBody>
          <a:bodyPr/>
          <a:lstStyle/>
          <a:p>
            <a:r>
              <a:rPr lang="en-US"/>
              <a:t>Instagram Posts Table - 1 of 10</a:t>
            </a:r>
          </a:p>
        </p:txBody>
      </p:sp>
      <p:graphicFrame>
        <p:nvGraphicFramePr>
          <p:cNvPr id="5" name="Table Placeholder 4">
            <a:extLst>
              <a:ext uri="{FF2B5EF4-FFF2-40B4-BE49-F238E27FC236}">
                <a16:creationId xmlns:a16="http://schemas.microsoft.com/office/drawing/2014/main" id="{69CDC525-4230-49B0-86A9-FDD00F757F9C}"/>
              </a:ext>
            </a:extLst>
          </p:cNvPr>
          <p:cNvGraphicFramePr>
            <a:graphicFrameLocks noGrp="1"/>
          </p:cNvGraphicFramePr>
          <p:nvPr>
            <p:ph type="tbl" sz="quarter" idx="13"/>
            <p:extLst>
              <p:ext uri="{D42A27DB-BD31-4B8C-83A1-F6EECF244321}">
                <p14:modId xmlns:p14="http://schemas.microsoft.com/office/powerpoint/2010/main" val="3396890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16597949"/>
                    </a:ext>
                  </a:extLst>
                </a:gridCol>
                <a:gridCol w="987552">
                  <a:extLst>
                    <a:ext uri="{9D8B030D-6E8A-4147-A177-3AD203B41FA5}">
                      <a16:colId xmlns:a16="http://schemas.microsoft.com/office/drawing/2014/main" val="540164473"/>
                    </a:ext>
                  </a:extLst>
                </a:gridCol>
                <a:gridCol w="987552">
                  <a:extLst>
                    <a:ext uri="{9D8B030D-6E8A-4147-A177-3AD203B41FA5}">
                      <a16:colId xmlns:a16="http://schemas.microsoft.com/office/drawing/2014/main" val="2135278865"/>
                    </a:ext>
                  </a:extLst>
                </a:gridCol>
                <a:gridCol w="987552">
                  <a:extLst>
                    <a:ext uri="{9D8B030D-6E8A-4147-A177-3AD203B41FA5}">
                      <a16:colId xmlns:a16="http://schemas.microsoft.com/office/drawing/2014/main" val="1305210831"/>
                    </a:ext>
                  </a:extLst>
                </a:gridCol>
                <a:gridCol w="987552">
                  <a:extLst>
                    <a:ext uri="{9D8B030D-6E8A-4147-A177-3AD203B41FA5}">
                      <a16:colId xmlns:a16="http://schemas.microsoft.com/office/drawing/2014/main" val="4159502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665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weltspiegel_daserste (Weltspiegel) - 2017-12-31 14:42:51</a:t>
                      </a:r>
                      <a:r>
                        <a:rPr kumimoji="0" lang="de-DE" sz="1000" b="0" i="0" u="none" strike="noStrike" kern="1200" cap="none" spc="0" normalizeH="0" baseline="0" noProof="0">
                          <a:ln>
                            <a:noFill/>
                          </a:ln>
                          <a:solidFill>
                            <a:prstClr val="black"/>
                          </a:solidFill>
                          <a:effectLst/>
                          <a:uLnTx/>
                          <a:uFillTx/>
                          <a:latin typeface="+mn-lt"/>
                          <a:ea typeface="+mn-ea"/>
                          <a:cs typeface="+mn-cs"/>
                        </a:rPr>
                        <a:t>
EIN FROHES NEUES JAHR 
___________________________________________
.
Der „Weltspiegel“ wünscht Euch allen einen guten Rutsch und ein frohes Neues Jahr 2018. .
.
Für den „Weltspiegel“ sind in den Studios viele Menschen von „vor Ort“ im Einsatz, die unseren Korrespondenten helfen. Sie sind äußerst wertvolle Mitarbeiter.
.
.
Und sie haben zum Neuen Jahr eine Botschaft für Euch. Die seht ihr in der Story.
.
#mitarbeiter #helfer #guterrutsch #happynewyear #2018 #Neujahr #danke #weltspiegel #ausland #journalism #journalismus #politik #fernweh #reisenfürweltentdecker #reisetipps #reiseblog #politics #culture #reporters #weltweit #travelinspiration #reisen #travelers #worldwide #culturegram #reportage #journalist #weltkarte #weltweit #weltspiegel @drehklar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4014047"/>
                  </a:ext>
                </a:extLst>
              </a:tr>
            </a:tbl>
          </a:graphicData>
        </a:graphic>
      </p:graphicFrame>
      <p:sp>
        <p:nvSpPr>
          <p:cNvPr id="4" name="Text Placeholder 3">
            <a:extLst>
              <a:ext uri="{FF2B5EF4-FFF2-40B4-BE49-F238E27FC236}">
                <a16:creationId xmlns:a16="http://schemas.microsoft.com/office/drawing/2014/main" id="{0D2186FC-39EC-49EE-A4E2-99E460923D91}"/>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603283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B8749-9338-435E-99FE-71F0B3D82252}"/>
              </a:ext>
            </a:extLst>
          </p:cNvPr>
          <p:cNvSpPr>
            <a:spLocks noGrp="1"/>
          </p:cNvSpPr>
          <p:nvPr>
            <p:ph type="title"/>
          </p:nvPr>
        </p:nvSpPr>
        <p:spPr/>
        <p:txBody>
          <a:bodyPr/>
          <a:lstStyle/>
          <a:p>
            <a:r>
              <a:rPr lang="en-US"/>
              <a:t>Instagram Posts Table - 2 of 10</a:t>
            </a:r>
          </a:p>
        </p:txBody>
      </p:sp>
      <p:graphicFrame>
        <p:nvGraphicFramePr>
          <p:cNvPr id="5" name="Table Placeholder 4">
            <a:extLst>
              <a:ext uri="{FF2B5EF4-FFF2-40B4-BE49-F238E27FC236}">
                <a16:creationId xmlns:a16="http://schemas.microsoft.com/office/drawing/2014/main" id="{DB541446-B421-4EFA-BD10-50698B609250}"/>
              </a:ext>
            </a:extLst>
          </p:cNvPr>
          <p:cNvGraphicFramePr>
            <a:graphicFrameLocks noGrp="1"/>
          </p:cNvGraphicFramePr>
          <p:nvPr>
            <p:ph type="tbl" sz="quarter" idx="13"/>
            <p:extLst>
              <p:ext uri="{D42A27DB-BD31-4B8C-83A1-F6EECF244321}">
                <p14:modId xmlns:p14="http://schemas.microsoft.com/office/powerpoint/2010/main" val="3489002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71015676"/>
                    </a:ext>
                  </a:extLst>
                </a:gridCol>
                <a:gridCol w="987552">
                  <a:extLst>
                    <a:ext uri="{9D8B030D-6E8A-4147-A177-3AD203B41FA5}">
                      <a16:colId xmlns:a16="http://schemas.microsoft.com/office/drawing/2014/main" val="553561164"/>
                    </a:ext>
                  </a:extLst>
                </a:gridCol>
                <a:gridCol w="987552">
                  <a:extLst>
                    <a:ext uri="{9D8B030D-6E8A-4147-A177-3AD203B41FA5}">
                      <a16:colId xmlns:a16="http://schemas.microsoft.com/office/drawing/2014/main" val="2614484838"/>
                    </a:ext>
                  </a:extLst>
                </a:gridCol>
                <a:gridCol w="987552">
                  <a:extLst>
                    <a:ext uri="{9D8B030D-6E8A-4147-A177-3AD203B41FA5}">
                      <a16:colId xmlns:a16="http://schemas.microsoft.com/office/drawing/2014/main" val="1858075389"/>
                    </a:ext>
                  </a:extLst>
                </a:gridCol>
                <a:gridCol w="987552">
                  <a:extLst>
                    <a:ext uri="{9D8B030D-6E8A-4147-A177-3AD203B41FA5}">
                      <a16:colId xmlns:a16="http://schemas.microsoft.com/office/drawing/2014/main" val="2004351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6453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weltspiegel_daserste (Weltspiegel) - 2017-10-13 10:00:38</a:t>
                      </a:r>
                      <a:r>
                        <a:rPr kumimoji="0" lang="en-US" sz="1000" b="0" i="0" u="none" strike="noStrike" kern="1200" cap="none" spc="0" normalizeH="0" baseline="0" noProof="0">
                          <a:ln>
                            <a:noFill/>
                          </a:ln>
                          <a:solidFill>
                            <a:prstClr val="black"/>
                          </a:solidFill>
                          <a:effectLst/>
                          <a:uLnTx/>
                          <a:uFillTx/>
                          <a:latin typeface="+mn-lt"/>
                          <a:ea typeface="+mn-ea"/>
                          <a:cs typeface="+mn-cs"/>
                        </a:rPr>
                        <a:t>
TÜRKEI: BALLONS AM HIMMEL
_____________________________________________
.
Derzeit kommen oft eher unschöne Nachrichten aus der Türkei.
. .
Doch unser Türkei-Korrespondent Oliver-Mayer Rüth bringt uns dieses Mal nur schöne Bilder mit.
.
.
Zahlreich Heißluftballons bedecken den Himmel über Kappadokien. .
. .
#kappadokien #türkei #heißluftballon #opensky #skyart #reisefieber #weltspiegel #ausland #journalism #journalismus #politik #fernweh #reisenfürweltentdecker #reisetipps #reiseblog #politics #culture #reporters #weltweit #travelinspiration #reisen #travelers #worldwide #culturegram #reportage #journalist #weltkarte #weltweit #weltspiegel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55774971"/>
                  </a:ext>
                </a:extLst>
              </a:tr>
            </a:tbl>
          </a:graphicData>
        </a:graphic>
      </p:graphicFrame>
      <p:sp>
        <p:nvSpPr>
          <p:cNvPr id="4" name="Text Placeholder 3">
            <a:extLst>
              <a:ext uri="{FF2B5EF4-FFF2-40B4-BE49-F238E27FC236}">
                <a16:creationId xmlns:a16="http://schemas.microsoft.com/office/drawing/2014/main" id="{0E1ACBF7-3B9E-45A7-A4B9-2B4FD59441B9}"/>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562636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D9AEF-F9D4-48D6-8268-68FB3F9AA1CB}"/>
              </a:ext>
            </a:extLst>
          </p:cNvPr>
          <p:cNvSpPr>
            <a:spLocks noGrp="1"/>
          </p:cNvSpPr>
          <p:nvPr>
            <p:ph type="title"/>
          </p:nvPr>
        </p:nvSpPr>
        <p:spPr/>
        <p:txBody>
          <a:bodyPr/>
          <a:lstStyle/>
          <a:p>
            <a:r>
              <a:rPr lang="en-US"/>
              <a:t>Instagram Posts Table - 3 of 10</a:t>
            </a:r>
          </a:p>
        </p:txBody>
      </p:sp>
      <p:graphicFrame>
        <p:nvGraphicFramePr>
          <p:cNvPr id="5" name="Table Placeholder 4">
            <a:extLst>
              <a:ext uri="{FF2B5EF4-FFF2-40B4-BE49-F238E27FC236}">
                <a16:creationId xmlns:a16="http://schemas.microsoft.com/office/drawing/2014/main" id="{AA97C723-32DB-443E-9005-F8DD3D502E17}"/>
              </a:ext>
            </a:extLst>
          </p:cNvPr>
          <p:cNvGraphicFramePr>
            <a:graphicFrameLocks noGrp="1"/>
          </p:cNvGraphicFramePr>
          <p:nvPr>
            <p:ph type="tbl" sz="quarter" idx="13"/>
            <p:extLst>
              <p:ext uri="{D42A27DB-BD31-4B8C-83A1-F6EECF244321}">
                <p14:modId xmlns:p14="http://schemas.microsoft.com/office/powerpoint/2010/main" val="3856731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32029115"/>
                    </a:ext>
                  </a:extLst>
                </a:gridCol>
                <a:gridCol w="987552">
                  <a:extLst>
                    <a:ext uri="{9D8B030D-6E8A-4147-A177-3AD203B41FA5}">
                      <a16:colId xmlns:a16="http://schemas.microsoft.com/office/drawing/2014/main" val="589508911"/>
                    </a:ext>
                  </a:extLst>
                </a:gridCol>
                <a:gridCol w="987552">
                  <a:extLst>
                    <a:ext uri="{9D8B030D-6E8A-4147-A177-3AD203B41FA5}">
                      <a16:colId xmlns:a16="http://schemas.microsoft.com/office/drawing/2014/main" val="1457794274"/>
                    </a:ext>
                  </a:extLst>
                </a:gridCol>
                <a:gridCol w="987552">
                  <a:extLst>
                    <a:ext uri="{9D8B030D-6E8A-4147-A177-3AD203B41FA5}">
                      <a16:colId xmlns:a16="http://schemas.microsoft.com/office/drawing/2014/main" val="1798373868"/>
                    </a:ext>
                  </a:extLst>
                </a:gridCol>
                <a:gridCol w="987552">
                  <a:extLst>
                    <a:ext uri="{9D8B030D-6E8A-4147-A177-3AD203B41FA5}">
                      <a16:colId xmlns:a16="http://schemas.microsoft.com/office/drawing/2014/main" val="1527967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2261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weltspiegel_daserste (Weltspiegel) - 2017-09-21 11:11:14</a:t>
                      </a:r>
                      <a:r>
                        <a:rPr kumimoji="0" lang="de-DE" sz="1000" b="0" i="0" u="none" strike="noStrike" kern="1200" cap="none" spc="0" normalizeH="0" baseline="0" noProof="0">
                          <a:ln>
                            <a:noFill/>
                          </a:ln>
                          <a:solidFill>
                            <a:prstClr val="black"/>
                          </a:solidFill>
                          <a:effectLst/>
                          <a:uLnTx/>
                          <a:uFillTx/>
                          <a:latin typeface="+mn-lt"/>
                          <a:ea typeface="+mn-ea"/>
                          <a:cs typeface="+mn-cs"/>
                        </a:rPr>
                        <a:t>
APPELL DES DALAI LAMAS
_______________________________________________________
.
Vor 80 Jahren wurde er als der 14. Dalai Lama identifiziert. .
.
Immer schon bewegt ihn ein Thema ganz besonders. .
.
In seinem indischen Exil that der 82-Jährige unseren Korrespondenten Markus Spieker empfangen und mit ihm darüber gesprochen.
.
.
#dalailama #buddhismus #indien #frieden #menschlichkeit #weltspiegel #ausland #journalism #journalismus #politik #fernweh #reiseblog #politics #culture #reporters #weltweit #travelinspiration #reisen #travelers #worldwide #culturegram #reportage #journalist #weltkarte #weltweit #weltspiegel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71438674"/>
                  </a:ext>
                </a:extLst>
              </a:tr>
            </a:tbl>
          </a:graphicData>
        </a:graphic>
      </p:graphicFrame>
      <p:sp>
        <p:nvSpPr>
          <p:cNvPr id="4" name="Text Placeholder 3">
            <a:extLst>
              <a:ext uri="{FF2B5EF4-FFF2-40B4-BE49-F238E27FC236}">
                <a16:creationId xmlns:a16="http://schemas.microsoft.com/office/drawing/2014/main" id="{29213E06-15A9-4015-93A9-6CD399342035}"/>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4186560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6FF41-FD47-4E68-AED7-70CD6E263A83}"/>
              </a:ext>
            </a:extLst>
          </p:cNvPr>
          <p:cNvSpPr>
            <a:spLocks noGrp="1"/>
          </p:cNvSpPr>
          <p:nvPr>
            <p:ph type="title"/>
          </p:nvPr>
        </p:nvSpPr>
        <p:spPr/>
        <p:txBody>
          <a:bodyPr/>
          <a:lstStyle/>
          <a:p>
            <a:r>
              <a:rPr lang="en-US"/>
              <a:t>Instagram Posts Table - 4 of 10</a:t>
            </a:r>
          </a:p>
        </p:txBody>
      </p:sp>
      <p:graphicFrame>
        <p:nvGraphicFramePr>
          <p:cNvPr id="5" name="Table Placeholder 4">
            <a:extLst>
              <a:ext uri="{FF2B5EF4-FFF2-40B4-BE49-F238E27FC236}">
                <a16:creationId xmlns:a16="http://schemas.microsoft.com/office/drawing/2014/main" id="{6B6B2764-3B4C-4126-9176-E07C8B5465E2}"/>
              </a:ext>
            </a:extLst>
          </p:cNvPr>
          <p:cNvGraphicFramePr>
            <a:graphicFrameLocks noGrp="1"/>
          </p:cNvGraphicFramePr>
          <p:nvPr>
            <p:ph type="tbl" sz="quarter" idx="13"/>
            <p:extLst>
              <p:ext uri="{D42A27DB-BD31-4B8C-83A1-F6EECF244321}">
                <p14:modId xmlns:p14="http://schemas.microsoft.com/office/powerpoint/2010/main" val="2856365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40057048"/>
                    </a:ext>
                  </a:extLst>
                </a:gridCol>
                <a:gridCol w="987552">
                  <a:extLst>
                    <a:ext uri="{9D8B030D-6E8A-4147-A177-3AD203B41FA5}">
                      <a16:colId xmlns:a16="http://schemas.microsoft.com/office/drawing/2014/main" val="1882620424"/>
                    </a:ext>
                  </a:extLst>
                </a:gridCol>
                <a:gridCol w="987552">
                  <a:extLst>
                    <a:ext uri="{9D8B030D-6E8A-4147-A177-3AD203B41FA5}">
                      <a16:colId xmlns:a16="http://schemas.microsoft.com/office/drawing/2014/main" val="4188890307"/>
                    </a:ext>
                  </a:extLst>
                </a:gridCol>
                <a:gridCol w="987552">
                  <a:extLst>
                    <a:ext uri="{9D8B030D-6E8A-4147-A177-3AD203B41FA5}">
                      <a16:colId xmlns:a16="http://schemas.microsoft.com/office/drawing/2014/main" val="1733896810"/>
                    </a:ext>
                  </a:extLst>
                </a:gridCol>
                <a:gridCol w="987552">
                  <a:extLst>
                    <a:ext uri="{9D8B030D-6E8A-4147-A177-3AD203B41FA5}">
                      <a16:colId xmlns:a16="http://schemas.microsoft.com/office/drawing/2014/main" val="2933021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5092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weltspiegel_daserste (Weltspiegel) - 2017-11-17 10:10:50</a:t>
                      </a:r>
                      <a:r>
                        <a:rPr kumimoji="0" lang="de-DE" sz="1000" b="0" i="0" u="none" strike="noStrike" kern="1200" cap="none" spc="0" normalizeH="0" baseline="0" noProof="0">
                          <a:ln>
                            <a:noFill/>
                          </a:ln>
                          <a:solidFill>
                            <a:prstClr val="black"/>
                          </a:solidFill>
                          <a:effectLst/>
                          <a:uLnTx/>
                          <a:uFillTx/>
                          <a:latin typeface="+mn-lt"/>
                          <a:ea typeface="+mn-ea"/>
                          <a:cs typeface="+mn-cs"/>
                        </a:rPr>
                        <a:t>
HEUTE 16 UHR: LIVE AUS JOHANNESBURG
_____________________________________________
.
Unser Korrespondent Jan-Philippe Schlüter ist heute um 16 Uhr live auf Instagram. .
.
Habt ihr Fragen zur aktuellen Situation in Simbabwe, zur Arbeit als Journalist in Südafrika, zum Leben in Johannesburg oder wollt ihr Reisetipps?
.
.
STELLT EURE FRAGEN GLEICH HIER IN DEN KOMMENTAREN.
.
Und natürlich dann später direkt im Live könnt ihr auch noch fragen. Da gibt es dann auch die Antworten von Jan-Philippe Schlüter.
. 
#johannesburg #simbabwe #mugabe #southafrica #südafrika  #reisefieber #weltspiegel #ausland #journalism #journalismus #politik #fernweh #reisenfürweltentdecker #reisetipps #reiseblog #politics #culture #reporters #weltweit #travelinspiration #reisen #travelers #worldwide #culturegram #reportage #journalist #weltkarte #weltweit #weltspiegel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84397"/>
                  </a:ext>
                </a:extLst>
              </a:tr>
            </a:tbl>
          </a:graphicData>
        </a:graphic>
      </p:graphicFrame>
      <p:sp>
        <p:nvSpPr>
          <p:cNvPr id="4" name="Text Placeholder 3">
            <a:extLst>
              <a:ext uri="{FF2B5EF4-FFF2-40B4-BE49-F238E27FC236}">
                <a16:creationId xmlns:a16="http://schemas.microsoft.com/office/drawing/2014/main" id="{C3C1CE65-D87F-4738-88F2-0B463A981FBF}"/>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1883715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BBE90-46D0-4F04-82C1-CAAD894C8467}"/>
              </a:ext>
            </a:extLst>
          </p:cNvPr>
          <p:cNvSpPr>
            <a:spLocks noGrp="1"/>
          </p:cNvSpPr>
          <p:nvPr>
            <p:ph type="title"/>
          </p:nvPr>
        </p:nvSpPr>
        <p:spPr/>
        <p:txBody>
          <a:bodyPr/>
          <a:lstStyle/>
          <a:p>
            <a:r>
              <a:rPr lang="en-US"/>
              <a:t>Instagram Posts Table - 5 of 10</a:t>
            </a:r>
          </a:p>
        </p:txBody>
      </p:sp>
      <p:graphicFrame>
        <p:nvGraphicFramePr>
          <p:cNvPr id="5" name="Table Placeholder 4">
            <a:extLst>
              <a:ext uri="{FF2B5EF4-FFF2-40B4-BE49-F238E27FC236}">
                <a16:creationId xmlns:a16="http://schemas.microsoft.com/office/drawing/2014/main" id="{B3698F9D-FA47-4C18-9C93-7012FEA11411}"/>
              </a:ext>
            </a:extLst>
          </p:cNvPr>
          <p:cNvGraphicFramePr>
            <a:graphicFrameLocks noGrp="1"/>
          </p:cNvGraphicFramePr>
          <p:nvPr>
            <p:ph type="tbl" sz="quarter" idx="13"/>
            <p:extLst>
              <p:ext uri="{D42A27DB-BD31-4B8C-83A1-F6EECF244321}">
                <p14:modId xmlns:p14="http://schemas.microsoft.com/office/powerpoint/2010/main" val="3600577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77911063"/>
                    </a:ext>
                  </a:extLst>
                </a:gridCol>
                <a:gridCol w="987552">
                  <a:extLst>
                    <a:ext uri="{9D8B030D-6E8A-4147-A177-3AD203B41FA5}">
                      <a16:colId xmlns:a16="http://schemas.microsoft.com/office/drawing/2014/main" val="2627529632"/>
                    </a:ext>
                  </a:extLst>
                </a:gridCol>
                <a:gridCol w="987552">
                  <a:extLst>
                    <a:ext uri="{9D8B030D-6E8A-4147-A177-3AD203B41FA5}">
                      <a16:colId xmlns:a16="http://schemas.microsoft.com/office/drawing/2014/main" val="1681673740"/>
                    </a:ext>
                  </a:extLst>
                </a:gridCol>
                <a:gridCol w="987552">
                  <a:extLst>
                    <a:ext uri="{9D8B030D-6E8A-4147-A177-3AD203B41FA5}">
                      <a16:colId xmlns:a16="http://schemas.microsoft.com/office/drawing/2014/main" val="2391117897"/>
                    </a:ext>
                  </a:extLst>
                </a:gridCol>
                <a:gridCol w="987552">
                  <a:extLst>
                    <a:ext uri="{9D8B030D-6E8A-4147-A177-3AD203B41FA5}">
                      <a16:colId xmlns:a16="http://schemas.microsoft.com/office/drawing/2014/main" val="2449620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9070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weltspiegel_daserste (Weltspiegel) - 2017-10-24 10:34:50</a:t>
                      </a:r>
                      <a:r>
                        <a:rPr kumimoji="0" lang="de-DE" sz="1000" b="0" i="0" u="none" strike="noStrike" kern="1200" cap="none" spc="0" normalizeH="0" baseline="0" noProof="0">
                          <a:ln>
                            <a:noFill/>
                          </a:ln>
                          <a:solidFill>
                            <a:prstClr val="black"/>
                          </a:solidFill>
                          <a:effectLst/>
                          <a:uLnTx/>
                          <a:uFillTx/>
                          <a:latin typeface="+mn-lt"/>
                          <a:ea typeface="+mn-ea"/>
                          <a:cs typeface="+mn-cs"/>
                        </a:rPr>
                        <a:t>
ALASKA: SCHMELZENDE GLETSCHER
_____________________________________________
.
Unser Korrespondent Jan Philipp Burgard @janphilippburgard ist für eine Weltspiegel-Reportage nach Alaska gereist. Dort sind die Folgen des Klimawandels deutlich sichtbar. .
Bild 1: Der Mendenhall Gletscher hat sich allein zwischen 2007 und 2015 um 550 Meter zurückgezogen.
.
.
Bild 2: Alaska – auf den ersten Blick eine Idylle. Doch kaum ein anderer US-Bundesstaat wird so sehr vom Klimawandel herausgefordert.
.
.
Bild 3: Alaska – ein Abenteuerland, in dem sich Mensch und Natur gegenseitig herausfordern.
.
.
Bild 4: Der Inupiat-Eskimo Esau Sinnok am Grab seines Onkels. "Er ist wegen des Klimawandels gestorben", sagt Esau.
.
.
Bild 5: Esau und seine Freundin Jerilyn sind auf der Suche nach einer neuen Heimat. Denn die Insel Shishmaref versinkt nach und nach im Meer. .
Die ganze Reportage gibt es online in der Mediathek. .
#alaska #eis #eskimo #gletscher #klimawandel #reisefieber #weltspiegel #ausland #journalism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8336630"/>
                  </a:ext>
                </a:extLst>
              </a:tr>
            </a:tbl>
          </a:graphicData>
        </a:graphic>
      </p:graphicFrame>
      <p:sp>
        <p:nvSpPr>
          <p:cNvPr id="4" name="Text Placeholder 3">
            <a:extLst>
              <a:ext uri="{FF2B5EF4-FFF2-40B4-BE49-F238E27FC236}">
                <a16:creationId xmlns:a16="http://schemas.microsoft.com/office/drawing/2014/main" id="{D984CAFD-014E-4067-BB26-AD4A8AF48F63}"/>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313039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CF7FE-6616-45D8-BD7A-FDD0D4CBD647}"/>
              </a:ext>
            </a:extLst>
          </p:cNvPr>
          <p:cNvSpPr>
            <a:spLocks noGrp="1"/>
          </p:cNvSpPr>
          <p:nvPr>
            <p:ph type="title"/>
          </p:nvPr>
        </p:nvSpPr>
        <p:spPr/>
        <p:txBody>
          <a:bodyPr/>
          <a:lstStyle/>
          <a:p>
            <a:r>
              <a:rPr lang="en-US"/>
              <a:t>Instagram Posts Table - 6 of 10</a:t>
            </a:r>
          </a:p>
        </p:txBody>
      </p:sp>
      <p:graphicFrame>
        <p:nvGraphicFramePr>
          <p:cNvPr id="5" name="Table Placeholder 4">
            <a:extLst>
              <a:ext uri="{FF2B5EF4-FFF2-40B4-BE49-F238E27FC236}">
                <a16:creationId xmlns:a16="http://schemas.microsoft.com/office/drawing/2014/main" id="{45F5E5BC-1417-42E0-BA88-750C90AFF540}"/>
              </a:ext>
            </a:extLst>
          </p:cNvPr>
          <p:cNvGraphicFramePr>
            <a:graphicFrameLocks noGrp="1"/>
          </p:cNvGraphicFramePr>
          <p:nvPr>
            <p:ph type="tbl" sz="quarter" idx="13"/>
            <p:extLst>
              <p:ext uri="{D42A27DB-BD31-4B8C-83A1-F6EECF244321}">
                <p14:modId xmlns:p14="http://schemas.microsoft.com/office/powerpoint/2010/main" val="2152363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8099191"/>
                    </a:ext>
                  </a:extLst>
                </a:gridCol>
                <a:gridCol w="987552">
                  <a:extLst>
                    <a:ext uri="{9D8B030D-6E8A-4147-A177-3AD203B41FA5}">
                      <a16:colId xmlns:a16="http://schemas.microsoft.com/office/drawing/2014/main" val="1310925442"/>
                    </a:ext>
                  </a:extLst>
                </a:gridCol>
                <a:gridCol w="987552">
                  <a:extLst>
                    <a:ext uri="{9D8B030D-6E8A-4147-A177-3AD203B41FA5}">
                      <a16:colId xmlns:a16="http://schemas.microsoft.com/office/drawing/2014/main" val="4191854108"/>
                    </a:ext>
                  </a:extLst>
                </a:gridCol>
                <a:gridCol w="987552">
                  <a:extLst>
                    <a:ext uri="{9D8B030D-6E8A-4147-A177-3AD203B41FA5}">
                      <a16:colId xmlns:a16="http://schemas.microsoft.com/office/drawing/2014/main" val="1495347639"/>
                    </a:ext>
                  </a:extLst>
                </a:gridCol>
                <a:gridCol w="987552">
                  <a:extLst>
                    <a:ext uri="{9D8B030D-6E8A-4147-A177-3AD203B41FA5}">
                      <a16:colId xmlns:a16="http://schemas.microsoft.com/office/drawing/2014/main" val="2528689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0107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weltspiegel_daserste (Weltspiegel) - 2017-10-19 19:26:34</a:t>
                      </a:r>
                      <a:r>
                        <a:rPr kumimoji="0" lang="de-DE" sz="1000" b="0" i="0" u="none" strike="noStrike" kern="1200" cap="none" spc="0" normalizeH="0" baseline="0" noProof="0">
                          <a:ln>
                            <a:noFill/>
                          </a:ln>
                          <a:solidFill>
                            <a:prstClr val="black"/>
                          </a:solidFill>
                          <a:effectLst/>
                          <a:uLnTx/>
                          <a:uFillTx/>
                          <a:latin typeface="+mn-lt"/>
                          <a:ea typeface="+mn-ea"/>
                          <a:cs typeface="+mn-cs"/>
                        </a:rPr>
                        <a:t>
ISRAEL: MEERESSCHILDKRÖTEN-KLINIK
_______________________________________________________ .
Schiffsschrauben oder Fischernetze können ihnen zur Gefahr werden. In Israel kümmert sich ein eigenes Krankenhaus um die besonderen Patienten.
.
.
Die Meeresschildkröten werden versorgt und oft monatelang wieder fit gemacht.
.
.
.
#schildkröte #israel #turtle #savenature #sealife #reisefieber  #weltspiegel #ausland #journalism #journalismus #politik #fernweh #reiseblog #politics #culture #reporters #weltweit #travelinspiration #reisen #travelers #worldwide #culturegram #reportage #journalist #weltkarte #weltweit #weltspiegel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43242029"/>
                  </a:ext>
                </a:extLst>
              </a:tr>
            </a:tbl>
          </a:graphicData>
        </a:graphic>
      </p:graphicFrame>
      <p:sp>
        <p:nvSpPr>
          <p:cNvPr id="4" name="Text Placeholder 3">
            <a:extLst>
              <a:ext uri="{FF2B5EF4-FFF2-40B4-BE49-F238E27FC236}">
                <a16:creationId xmlns:a16="http://schemas.microsoft.com/office/drawing/2014/main" id="{4913A779-433F-4B7F-A2CB-B643089FFCC8}"/>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331489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864A2-8CC8-459D-864E-632FB141CB4C}"/>
              </a:ext>
            </a:extLst>
          </p:cNvPr>
          <p:cNvSpPr>
            <a:spLocks noGrp="1"/>
          </p:cNvSpPr>
          <p:nvPr>
            <p:ph type="title"/>
          </p:nvPr>
        </p:nvSpPr>
        <p:spPr/>
        <p:txBody>
          <a:bodyPr/>
          <a:lstStyle/>
          <a:p>
            <a:r>
              <a:rPr lang="en-US"/>
              <a:t>Instagram Posts Table - 7 of 10</a:t>
            </a:r>
          </a:p>
        </p:txBody>
      </p:sp>
      <p:graphicFrame>
        <p:nvGraphicFramePr>
          <p:cNvPr id="5" name="Table Placeholder 4">
            <a:extLst>
              <a:ext uri="{FF2B5EF4-FFF2-40B4-BE49-F238E27FC236}">
                <a16:creationId xmlns:a16="http://schemas.microsoft.com/office/drawing/2014/main" id="{FCCB53EE-811C-4B82-8176-CC37871259FB}"/>
              </a:ext>
            </a:extLst>
          </p:cNvPr>
          <p:cNvGraphicFramePr>
            <a:graphicFrameLocks noGrp="1"/>
          </p:cNvGraphicFramePr>
          <p:nvPr>
            <p:ph type="tbl" sz="quarter" idx="13"/>
            <p:extLst>
              <p:ext uri="{D42A27DB-BD31-4B8C-83A1-F6EECF244321}">
                <p14:modId xmlns:p14="http://schemas.microsoft.com/office/powerpoint/2010/main" val="3104200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80368301"/>
                    </a:ext>
                  </a:extLst>
                </a:gridCol>
                <a:gridCol w="987552">
                  <a:extLst>
                    <a:ext uri="{9D8B030D-6E8A-4147-A177-3AD203B41FA5}">
                      <a16:colId xmlns:a16="http://schemas.microsoft.com/office/drawing/2014/main" val="501655526"/>
                    </a:ext>
                  </a:extLst>
                </a:gridCol>
                <a:gridCol w="987552">
                  <a:extLst>
                    <a:ext uri="{9D8B030D-6E8A-4147-A177-3AD203B41FA5}">
                      <a16:colId xmlns:a16="http://schemas.microsoft.com/office/drawing/2014/main" val="1964446398"/>
                    </a:ext>
                  </a:extLst>
                </a:gridCol>
                <a:gridCol w="987552">
                  <a:extLst>
                    <a:ext uri="{9D8B030D-6E8A-4147-A177-3AD203B41FA5}">
                      <a16:colId xmlns:a16="http://schemas.microsoft.com/office/drawing/2014/main" val="229967164"/>
                    </a:ext>
                  </a:extLst>
                </a:gridCol>
                <a:gridCol w="987552">
                  <a:extLst>
                    <a:ext uri="{9D8B030D-6E8A-4147-A177-3AD203B41FA5}">
                      <a16:colId xmlns:a16="http://schemas.microsoft.com/office/drawing/2014/main" val="2369403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8334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weltspiegel_daserste (Weltspiegel) - 2017-12-06 10:28:37</a:t>
                      </a:r>
                      <a:r>
                        <a:rPr kumimoji="0" lang="en-US" sz="1000" b="0" i="0" u="none" strike="noStrike" kern="1200" cap="none" spc="0" normalizeH="0" baseline="0" noProof="0">
                          <a:ln>
                            <a:noFill/>
                          </a:ln>
                          <a:solidFill>
                            <a:prstClr val="black"/>
                          </a:solidFill>
                          <a:effectLst/>
                          <a:uLnTx/>
                          <a:uFillTx/>
                          <a:latin typeface="+mn-lt"/>
                          <a:ea typeface="+mn-ea"/>
                          <a:cs typeface="+mn-cs"/>
                        </a:rPr>
                        <a:t>
KANADA: KIFFER-KALENDER
_____________________________________________
.
Tatsächlich gibt es diesen besonderen Adventskalender in Kanada – hinter jedem Türchen Marihuana. Ganz billig ist der Kalender nicht.
.
Aber kann man den einfach so kaufen? Ist das legal?
. 
Mehr dazu im Video.
.
#kanada #marihuana #kiffen #adventskalender #legalizit #weltspiegel #ausland #journalism #journalismus #politik #fernweh #reisenfürweltentdecker #reisetipps #reiseblog #politics #culture #reporters #weltweit #travelinspiration #reisen #travelers #worldwide #culturegram #reportage #journalist #weltkarte #weltweit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14108624"/>
                  </a:ext>
                </a:extLst>
              </a:tr>
            </a:tbl>
          </a:graphicData>
        </a:graphic>
      </p:graphicFrame>
      <p:sp>
        <p:nvSpPr>
          <p:cNvPr id="4" name="Text Placeholder 3">
            <a:extLst>
              <a:ext uri="{FF2B5EF4-FFF2-40B4-BE49-F238E27FC236}">
                <a16:creationId xmlns:a16="http://schemas.microsoft.com/office/drawing/2014/main" id="{816E01B9-2281-4A1D-A116-C074FE1DFF8A}"/>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552209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08E01-C54C-4C1A-B92B-97A74E7345B1}"/>
              </a:ext>
            </a:extLst>
          </p:cNvPr>
          <p:cNvSpPr>
            <a:spLocks noGrp="1"/>
          </p:cNvSpPr>
          <p:nvPr>
            <p:ph type="title"/>
          </p:nvPr>
        </p:nvSpPr>
        <p:spPr/>
        <p:txBody>
          <a:bodyPr/>
          <a:lstStyle/>
          <a:p>
            <a:r>
              <a:rPr lang="en-US"/>
              <a:t>Instagram Posts Table - 8 of 10</a:t>
            </a:r>
          </a:p>
        </p:txBody>
      </p:sp>
      <p:graphicFrame>
        <p:nvGraphicFramePr>
          <p:cNvPr id="5" name="Table Placeholder 4">
            <a:extLst>
              <a:ext uri="{FF2B5EF4-FFF2-40B4-BE49-F238E27FC236}">
                <a16:creationId xmlns:a16="http://schemas.microsoft.com/office/drawing/2014/main" id="{1CD3E52E-B0D0-4A09-84C1-870CFA5BA99D}"/>
              </a:ext>
            </a:extLst>
          </p:cNvPr>
          <p:cNvGraphicFramePr>
            <a:graphicFrameLocks noGrp="1"/>
          </p:cNvGraphicFramePr>
          <p:nvPr>
            <p:ph type="tbl" sz="quarter" idx="13"/>
            <p:extLst>
              <p:ext uri="{D42A27DB-BD31-4B8C-83A1-F6EECF244321}">
                <p14:modId xmlns:p14="http://schemas.microsoft.com/office/powerpoint/2010/main" val="3084989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2730236"/>
                    </a:ext>
                  </a:extLst>
                </a:gridCol>
                <a:gridCol w="987552">
                  <a:extLst>
                    <a:ext uri="{9D8B030D-6E8A-4147-A177-3AD203B41FA5}">
                      <a16:colId xmlns:a16="http://schemas.microsoft.com/office/drawing/2014/main" val="804513750"/>
                    </a:ext>
                  </a:extLst>
                </a:gridCol>
                <a:gridCol w="987552">
                  <a:extLst>
                    <a:ext uri="{9D8B030D-6E8A-4147-A177-3AD203B41FA5}">
                      <a16:colId xmlns:a16="http://schemas.microsoft.com/office/drawing/2014/main" val="297666630"/>
                    </a:ext>
                  </a:extLst>
                </a:gridCol>
                <a:gridCol w="987552">
                  <a:extLst>
                    <a:ext uri="{9D8B030D-6E8A-4147-A177-3AD203B41FA5}">
                      <a16:colId xmlns:a16="http://schemas.microsoft.com/office/drawing/2014/main" val="539318852"/>
                    </a:ext>
                  </a:extLst>
                </a:gridCol>
                <a:gridCol w="987552">
                  <a:extLst>
                    <a:ext uri="{9D8B030D-6E8A-4147-A177-3AD203B41FA5}">
                      <a16:colId xmlns:a16="http://schemas.microsoft.com/office/drawing/2014/main" val="1270344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405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weltspiegel_daserste (Weltspiegel) - 2017-12-29 15:48:39</a:t>
                      </a:r>
                      <a:r>
                        <a:rPr kumimoji="0" lang="de-DE" sz="1000" b="0" i="0" u="none" strike="noStrike" kern="1200" cap="none" spc="0" normalizeH="0" baseline="0" noProof="0">
                          <a:ln>
                            <a:noFill/>
                          </a:ln>
                          <a:solidFill>
                            <a:prstClr val="black"/>
                          </a:solidFill>
                          <a:effectLst/>
                          <a:uLnTx/>
                          <a:uFillTx/>
                          <a:latin typeface="+mn-lt"/>
                          <a:ea typeface="+mn-ea"/>
                          <a:cs typeface="+mn-cs"/>
                        </a:rPr>
                        <a:t>
SCHWEDEN: FESTLICHES LICHTSPIEL
___________________________________________
.
Das ist tatsächlich ein reales Bild, wenn auch mit einem außergewöhnlichen Lichtspiel. Aufgenommen auf Spitzbergen. Danke dafür an das @ard_stockholm und @drehklar .
.
.
Stockholm zeigt sich in diesen Tagen ebenfalls sehr festlich mit all den Lichtern. Doch der Schnee fehlt hier ebenso wie in Deutschland. .
.
#schnee #lichtspiel #spitzbergen #stockholm #schweden #weltspiegel #ausland #journalism #journalismus #politik #fernweh #reisenfürweltentdecker #reisetipps #reiseblog #politics #culture #reporters #weltweit #travelinspiration #reisen #travelers #worldwide #culturegram #reportage #journalist #weltkarte #weltweit #weltspiegel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50195770"/>
                  </a:ext>
                </a:extLst>
              </a:tr>
            </a:tbl>
          </a:graphicData>
        </a:graphic>
      </p:graphicFrame>
      <p:sp>
        <p:nvSpPr>
          <p:cNvPr id="4" name="Text Placeholder 3">
            <a:extLst>
              <a:ext uri="{FF2B5EF4-FFF2-40B4-BE49-F238E27FC236}">
                <a16:creationId xmlns:a16="http://schemas.microsoft.com/office/drawing/2014/main" id="{D660D5E5-606D-4F1A-8CD0-DAB821D8688F}"/>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1772695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523C4-3947-4751-A60D-813123911A59}"/>
              </a:ext>
            </a:extLst>
          </p:cNvPr>
          <p:cNvSpPr>
            <a:spLocks noGrp="1"/>
          </p:cNvSpPr>
          <p:nvPr>
            <p:ph type="title"/>
          </p:nvPr>
        </p:nvSpPr>
        <p:spPr/>
        <p:txBody>
          <a:bodyPr/>
          <a:lstStyle/>
          <a:p>
            <a:r>
              <a:rPr lang="en-US"/>
              <a:t>Instagram Posts Table - 9 of 10</a:t>
            </a:r>
          </a:p>
        </p:txBody>
      </p:sp>
      <p:graphicFrame>
        <p:nvGraphicFramePr>
          <p:cNvPr id="5" name="Table Placeholder 4">
            <a:extLst>
              <a:ext uri="{FF2B5EF4-FFF2-40B4-BE49-F238E27FC236}">
                <a16:creationId xmlns:a16="http://schemas.microsoft.com/office/drawing/2014/main" id="{8E9D0841-ACDE-4C3D-BA4A-61ED6575CA4C}"/>
              </a:ext>
            </a:extLst>
          </p:cNvPr>
          <p:cNvGraphicFramePr>
            <a:graphicFrameLocks noGrp="1"/>
          </p:cNvGraphicFramePr>
          <p:nvPr>
            <p:ph type="tbl" sz="quarter" idx="13"/>
            <p:extLst>
              <p:ext uri="{D42A27DB-BD31-4B8C-83A1-F6EECF244321}">
                <p14:modId xmlns:p14="http://schemas.microsoft.com/office/powerpoint/2010/main" val="1391448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93106692"/>
                    </a:ext>
                  </a:extLst>
                </a:gridCol>
                <a:gridCol w="987552">
                  <a:extLst>
                    <a:ext uri="{9D8B030D-6E8A-4147-A177-3AD203B41FA5}">
                      <a16:colId xmlns:a16="http://schemas.microsoft.com/office/drawing/2014/main" val="366111473"/>
                    </a:ext>
                  </a:extLst>
                </a:gridCol>
                <a:gridCol w="987552">
                  <a:extLst>
                    <a:ext uri="{9D8B030D-6E8A-4147-A177-3AD203B41FA5}">
                      <a16:colId xmlns:a16="http://schemas.microsoft.com/office/drawing/2014/main" val="1282412705"/>
                    </a:ext>
                  </a:extLst>
                </a:gridCol>
                <a:gridCol w="987552">
                  <a:extLst>
                    <a:ext uri="{9D8B030D-6E8A-4147-A177-3AD203B41FA5}">
                      <a16:colId xmlns:a16="http://schemas.microsoft.com/office/drawing/2014/main" val="3016532217"/>
                    </a:ext>
                  </a:extLst>
                </a:gridCol>
                <a:gridCol w="987552">
                  <a:extLst>
                    <a:ext uri="{9D8B030D-6E8A-4147-A177-3AD203B41FA5}">
                      <a16:colId xmlns:a16="http://schemas.microsoft.com/office/drawing/2014/main" val="2718850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315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weltspiegel_daserste (Weltspiegel) - 2017-12-17 12:19:27</a:t>
                      </a:r>
                      <a:r>
                        <a:rPr kumimoji="0" lang="en-US" sz="1000" b="0" i="0" u="none" strike="noStrike" kern="1200" cap="none" spc="0" normalizeH="0" baseline="0" noProof="0">
                          <a:ln>
                            <a:noFill/>
                          </a:ln>
                          <a:solidFill>
                            <a:prstClr val="black"/>
                          </a:solidFill>
                          <a:effectLst/>
                          <a:uLnTx/>
                          <a:uFillTx/>
                          <a:latin typeface="+mn-lt"/>
                          <a:ea typeface="+mn-ea"/>
                          <a:cs typeface="+mn-cs"/>
                        </a:rPr>
                        <a:t>
IRAN: SUSAN BOXT – GEGEN ALLE WIDERSTÄNDE
___________________________________________
.
Die kurdische Nomadin Susan ist eine erfolgreiche Kickboxerin im Iran. Doch ihre Mitmenschen waren nicht stolz auf sie, sondern haben sie beschimpft.
.
.
Wie sie es trotzdem geschafft hat, seht ihr in der Story. .
.
#iran #frauenrechte #boxen #kickboxen #kurden #nomade #weltspiegel #ausland #journalism #journalismus #politik #fernweh #reisenfürweltentdecker #reisetipps #reiseblog #politics #culture #reporters #weltweit #travelinspiration #reisen #travelers #worldwide #culturegram #reportage #journalist #weltkarte #weltweit #weltspiegel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73551342"/>
                  </a:ext>
                </a:extLst>
              </a:tr>
            </a:tbl>
          </a:graphicData>
        </a:graphic>
      </p:graphicFrame>
      <p:sp>
        <p:nvSpPr>
          <p:cNvPr id="4" name="Text Placeholder 3">
            <a:extLst>
              <a:ext uri="{FF2B5EF4-FFF2-40B4-BE49-F238E27FC236}">
                <a16:creationId xmlns:a16="http://schemas.microsoft.com/office/drawing/2014/main" id="{3C3CAB23-8E65-4019-8EC4-19D031F8C623}"/>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483234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75E55-2E28-411B-A1BC-F5F795152B75}"/>
              </a:ext>
            </a:extLst>
          </p:cNvPr>
          <p:cNvSpPr>
            <a:spLocks noGrp="1"/>
          </p:cNvSpPr>
          <p:nvPr>
            <p:ph type="title"/>
          </p:nvPr>
        </p:nvSpPr>
        <p:spPr/>
        <p:txBody>
          <a:bodyPr/>
          <a:lstStyle/>
          <a:p>
            <a:r>
              <a:rPr lang="en-US"/>
              <a:t>Instagram Posts Table - 10 of 10</a:t>
            </a:r>
          </a:p>
        </p:txBody>
      </p:sp>
      <p:graphicFrame>
        <p:nvGraphicFramePr>
          <p:cNvPr id="5" name="Table Placeholder 4">
            <a:extLst>
              <a:ext uri="{FF2B5EF4-FFF2-40B4-BE49-F238E27FC236}">
                <a16:creationId xmlns:a16="http://schemas.microsoft.com/office/drawing/2014/main" id="{2D4B7F6C-07BA-45A2-9DBA-F5CAA9930A16}"/>
              </a:ext>
            </a:extLst>
          </p:cNvPr>
          <p:cNvGraphicFramePr>
            <a:graphicFrameLocks noGrp="1"/>
          </p:cNvGraphicFramePr>
          <p:nvPr>
            <p:ph type="tbl" sz="quarter" idx="13"/>
            <p:extLst>
              <p:ext uri="{D42A27DB-BD31-4B8C-83A1-F6EECF244321}">
                <p14:modId xmlns:p14="http://schemas.microsoft.com/office/powerpoint/2010/main" val="1042455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81068015"/>
                    </a:ext>
                  </a:extLst>
                </a:gridCol>
                <a:gridCol w="987552">
                  <a:extLst>
                    <a:ext uri="{9D8B030D-6E8A-4147-A177-3AD203B41FA5}">
                      <a16:colId xmlns:a16="http://schemas.microsoft.com/office/drawing/2014/main" val="3436362241"/>
                    </a:ext>
                  </a:extLst>
                </a:gridCol>
                <a:gridCol w="987552">
                  <a:extLst>
                    <a:ext uri="{9D8B030D-6E8A-4147-A177-3AD203B41FA5}">
                      <a16:colId xmlns:a16="http://schemas.microsoft.com/office/drawing/2014/main" val="3928228463"/>
                    </a:ext>
                  </a:extLst>
                </a:gridCol>
                <a:gridCol w="987552">
                  <a:extLst>
                    <a:ext uri="{9D8B030D-6E8A-4147-A177-3AD203B41FA5}">
                      <a16:colId xmlns:a16="http://schemas.microsoft.com/office/drawing/2014/main" val="502003479"/>
                    </a:ext>
                  </a:extLst>
                </a:gridCol>
                <a:gridCol w="987552">
                  <a:extLst>
                    <a:ext uri="{9D8B030D-6E8A-4147-A177-3AD203B41FA5}">
                      <a16:colId xmlns:a16="http://schemas.microsoft.com/office/drawing/2014/main" val="974572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212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weltspiegel_daserste (Weltspiegel) - 2017-08-28 16:22:26</a:t>
                      </a:r>
                      <a:r>
                        <a:rPr kumimoji="0" lang="de-DE" sz="1000" b="0" i="0" u="none" strike="noStrike" kern="1200" cap="none" spc="0" normalizeH="0" baseline="0" noProof="0">
                          <a:ln>
                            <a:noFill/>
                          </a:ln>
                          <a:solidFill>
                            <a:prstClr val="black"/>
                          </a:solidFill>
                          <a:effectLst/>
                          <a:uLnTx/>
                          <a:uFillTx/>
                          <a:latin typeface="+mn-lt"/>
                          <a:ea typeface="+mn-ea"/>
                          <a:cs typeface="+mn-cs"/>
                        </a:rPr>
                        <a:t>
GRÖNLAND: TAKEOVER 
_______________________________________________________
.
Gleich übernimmt das Studio @ard_stockholm  den Instagram-Account des Weltspiegels. Das Team dreht gerade für den kommenden Weltspiegel am Sonntag, den 3.9., in der Stadt Ilulissat in Grönland.
.
.
Richtig kalt ist es dort. Wenn das Wetter mitspielt, können die Kollegen mit dem Hubschrauber zu einem Gletscher hochfliegen.
.
.
Wir sind gespannt auf die Bilder aus dem Eis.
.
.
#grönland  #gletscher  #eiskalt  #ilulissat #hubschrauber  #travel #reisen #reisende #reisefieber  #weltspiegel #ausland #journalism #journalismus #politik #fernweh #reiseblog #politics #culture #reporters #weltweit #travelinspiration #reisen #travelers #worldwide #reportage #journalist #weltkarte #weltweit #weltspiegel #takeover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6214120"/>
                  </a:ext>
                </a:extLst>
              </a:tr>
            </a:tbl>
          </a:graphicData>
        </a:graphic>
      </p:graphicFrame>
      <p:sp>
        <p:nvSpPr>
          <p:cNvPr id="4" name="Text Placeholder 3">
            <a:extLst>
              <a:ext uri="{FF2B5EF4-FFF2-40B4-BE49-F238E27FC236}">
                <a16:creationId xmlns:a16="http://schemas.microsoft.com/office/drawing/2014/main" id="{300AFE2A-DD15-4E64-8BDE-51BB4E1C7D5B}"/>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850224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F97A9-40AC-4F7B-90A2-E51937AB2CAE}"/>
              </a:ext>
            </a:extLst>
          </p:cNvPr>
          <p:cNvSpPr>
            <a:spLocks noGrp="1"/>
          </p:cNvSpPr>
          <p:nvPr>
            <p:ph type="title"/>
          </p:nvPr>
        </p:nvSpPr>
        <p:spPr/>
        <p:txBody>
          <a:bodyPr/>
          <a:lstStyle/>
          <a:p>
            <a:r>
              <a:rPr lang="en-US"/>
              <a:t>Instagram Posts Table - 1 of 10</a:t>
            </a:r>
          </a:p>
        </p:txBody>
      </p:sp>
      <p:graphicFrame>
        <p:nvGraphicFramePr>
          <p:cNvPr id="5" name="Table Placeholder 4">
            <a:extLst>
              <a:ext uri="{FF2B5EF4-FFF2-40B4-BE49-F238E27FC236}">
                <a16:creationId xmlns:a16="http://schemas.microsoft.com/office/drawing/2014/main" id="{0A46A613-7800-4FCF-B3B7-C54F8CD34DA9}"/>
              </a:ext>
            </a:extLst>
          </p:cNvPr>
          <p:cNvGraphicFramePr>
            <a:graphicFrameLocks noGrp="1"/>
          </p:cNvGraphicFramePr>
          <p:nvPr>
            <p:ph type="tbl" sz="quarter" idx="13"/>
            <p:extLst>
              <p:ext uri="{D42A27DB-BD31-4B8C-83A1-F6EECF244321}">
                <p14:modId xmlns:p14="http://schemas.microsoft.com/office/powerpoint/2010/main" val="231579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57597321"/>
                    </a:ext>
                  </a:extLst>
                </a:gridCol>
                <a:gridCol w="987552">
                  <a:extLst>
                    <a:ext uri="{9D8B030D-6E8A-4147-A177-3AD203B41FA5}">
                      <a16:colId xmlns:a16="http://schemas.microsoft.com/office/drawing/2014/main" val="4051008777"/>
                    </a:ext>
                  </a:extLst>
                </a:gridCol>
                <a:gridCol w="987552">
                  <a:extLst>
                    <a:ext uri="{9D8B030D-6E8A-4147-A177-3AD203B41FA5}">
                      <a16:colId xmlns:a16="http://schemas.microsoft.com/office/drawing/2014/main" val="276998097"/>
                    </a:ext>
                  </a:extLst>
                </a:gridCol>
                <a:gridCol w="987552">
                  <a:extLst>
                    <a:ext uri="{9D8B030D-6E8A-4147-A177-3AD203B41FA5}">
                      <a16:colId xmlns:a16="http://schemas.microsoft.com/office/drawing/2014/main" val="3433847126"/>
                    </a:ext>
                  </a:extLst>
                </a:gridCol>
                <a:gridCol w="987552">
                  <a:extLst>
                    <a:ext uri="{9D8B030D-6E8A-4147-A177-3AD203B41FA5}">
                      <a16:colId xmlns:a16="http://schemas.microsoft.com/office/drawing/2014/main" val="1370140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7915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weltspiegel_daserste (Weltspiegel) - 2017-08-09 10:59:39</a:t>
                      </a:r>
                      <a:r>
                        <a:rPr kumimoji="0" lang="de-DE" sz="1000" b="0" i="0" u="none" strike="noStrike" kern="1200" cap="none" spc="0" normalizeH="0" baseline="0" noProof="0">
                          <a:ln>
                            <a:noFill/>
                          </a:ln>
                          <a:solidFill>
                            <a:prstClr val="black"/>
                          </a:solidFill>
                          <a:effectLst/>
                          <a:uLnTx/>
                          <a:uFillTx/>
                          <a:latin typeface="+mn-lt"/>
                          <a:ea typeface="+mn-ea"/>
                          <a:cs typeface="+mn-cs"/>
                        </a:rPr>
                        <a:t>
FUßBALLERINNEN IM IRAN - MEHR IN UNSERER STORY _______________________________________________________
Sara Qhomi ist Nationalspielerin im Iran. Sie liebt ihren Sport, doch es gibt einige Hürden und Verbote für Frauen beim Thema Fußball. .
.
Die ganze Geschichte gibt es in unserer Story.
. . .
#Fussball #Iran #Frauenfussball #stadion #Frauenrechte #Rohani #Weltspiegel #Fussballtraining #ausland  #journalism #journalismus #politik #politics #culture #kulturen #insight #reporters #weltweit #travelinspiration #reisen #travelers #worldwide #culturegram #reportage #journalist #weltkarte #weltweit #weltspiegel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3901969"/>
                  </a:ext>
                </a:extLst>
              </a:tr>
            </a:tbl>
          </a:graphicData>
        </a:graphic>
      </p:graphicFrame>
      <p:sp>
        <p:nvSpPr>
          <p:cNvPr id="4" name="Text Placeholder 3">
            <a:extLst>
              <a:ext uri="{FF2B5EF4-FFF2-40B4-BE49-F238E27FC236}">
                <a16:creationId xmlns:a16="http://schemas.microsoft.com/office/drawing/2014/main" id="{71760AB7-4EBC-4E14-BA74-533FB709BEAD}"/>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998129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10AB8-E1C9-4129-9DAB-DB91B46CB59F}"/>
              </a:ext>
            </a:extLst>
          </p:cNvPr>
          <p:cNvSpPr>
            <a:spLocks noGrp="1"/>
          </p:cNvSpPr>
          <p:nvPr>
            <p:ph type="title"/>
          </p:nvPr>
        </p:nvSpPr>
        <p:spPr/>
        <p:txBody>
          <a:bodyPr/>
          <a:lstStyle/>
          <a:p>
            <a:r>
              <a:rPr lang="en-US"/>
              <a:t>Instagram Posts Table - 2 of 10</a:t>
            </a:r>
          </a:p>
        </p:txBody>
      </p:sp>
      <p:graphicFrame>
        <p:nvGraphicFramePr>
          <p:cNvPr id="5" name="Table Placeholder 4">
            <a:extLst>
              <a:ext uri="{FF2B5EF4-FFF2-40B4-BE49-F238E27FC236}">
                <a16:creationId xmlns:a16="http://schemas.microsoft.com/office/drawing/2014/main" id="{8FD1FB78-A36B-4453-8589-1AB86A8CADAC}"/>
              </a:ext>
            </a:extLst>
          </p:cNvPr>
          <p:cNvGraphicFramePr>
            <a:graphicFrameLocks noGrp="1"/>
          </p:cNvGraphicFramePr>
          <p:nvPr>
            <p:ph type="tbl" sz="quarter" idx="13"/>
            <p:extLst>
              <p:ext uri="{D42A27DB-BD31-4B8C-83A1-F6EECF244321}">
                <p14:modId xmlns:p14="http://schemas.microsoft.com/office/powerpoint/2010/main" val="2469662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38093305"/>
                    </a:ext>
                  </a:extLst>
                </a:gridCol>
                <a:gridCol w="987552">
                  <a:extLst>
                    <a:ext uri="{9D8B030D-6E8A-4147-A177-3AD203B41FA5}">
                      <a16:colId xmlns:a16="http://schemas.microsoft.com/office/drawing/2014/main" val="3658705678"/>
                    </a:ext>
                  </a:extLst>
                </a:gridCol>
                <a:gridCol w="987552">
                  <a:extLst>
                    <a:ext uri="{9D8B030D-6E8A-4147-A177-3AD203B41FA5}">
                      <a16:colId xmlns:a16="http://schemas.microsoft.com/office/drawing/2014/main" val="2361584257"/>
                    </a:ext>
                  </a:extLst>
                </a:gridCol>
                <a:gridCol w="987552">
                  <a:extLst>
                    <a:ext uri="{9D8B030D-6E8A-4147-A177-3AD203B41FA5}">
                      <a16:colId xmlns:a16="http://schemas.microsoft.com/office/drawing/2014/main" val="4026003486"/>
                    </a:ext>
                  </a:extLst>
                </a:gridCol>
                <a:gridCol w="987552">
                  <a:extLst>
                    <a:ext uri="{9D8B030D-6E8A-4147-A177-3AD203B41FA5}">
                      <a16:colId xmlns:a16="http://schemas.microsoft.com/office/drawing/2014/main" val="3355455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2019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weltspiegel_daserste (Weltspiegel) - 2017-08-14 17:37:16</a:t>
                      </a:r>
                      <a:r>
                        <a:rPr kumimoji="0" lang="de-DE" sz="1000" b="0" i="0" u="none" strike="noStrike" kern="1200" cap="none" spc="0" normalizeH="0" baseline="0" noProof="0">
                          <a:ln>
                            <a:noFill/>
                          </a:ln>
                          <a:solidFill>
                            <a:prstClr val="black"/>
                          </a:solidFill>
                          <a:effectLst/>
                          <a:uLnTx/>
                          <a:uFillTx/>
                          <a:latin typeface="+mn-lt"/>
                          <a:ea typeface="+mn-ea"/>
                          <a:cs typeface="+mn-cs"/>
                        </a:rPr>
                        <a:t>
VW UND DIE RINDERFARM IN BRASILIEN 
_______________________________________________________
.
Dieses Bild zeigt eine Rinderherde auf einer Farm des Konzerns VW in Brasilien - und einen VW-Käfer. . .
Was so beeindruckend aussieht, hat offenbar viel Leid verursacht. .
In den 70er Jahren mussten mussten Hunderte Arbeiter jahrelang Wald im Amazonasgebiet roden, um VW einen Traum zu erfüllen: Eine riesige Rinderfarm. .
.
Dabei soll es zu massiver Gewalt gegen Arbeiter gekommen sein. Viele wurden offenbar mit Wissen des Farm-Managements in die Schuldknechtschaft getrieben. Heute fordern ehemalige Arbeiter Entschädigungen. .
Gab es tatsächlich Zwangsarbeit für VW? Den Bericht darüber finden Sie auf der Weltspiegel-Seite (Link in der Bio)
.
.
.
#rinder #farm #brasilien #brasilia  #cowboy #farming #vw #käfer #cow #siebziger  #ausland  #journalism #journalismus #politik #politics #culture #kulturen #insight #reporters #weltweit #travelinspiration #reisen #travelers #worldwide #culturegram #repor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505213"/>
                  </a:ext>
                </a:extLst>
              </a:tr>
            </a:tbl>
          </a:graphicData>
        </a:graphic>
      </p:graphicFrame>
      <p:sp>
        <p:nvSpPr>
          <p:cNvPr id="4" name="Text Placeholder 3">
            <a:extLst>
              <a:ext uri="{FF2B5EF4-FFF2-40B4-BE49-F238E27FC236}">
                <a16:creationId xmlns:a16="http://schemas.microsoft.com/office/drawing/2014/main" id="{0EFAAF2B-0D8B-4781-B7E8-A8AA902364A7}"/>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090289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A75F5-6FF6-4312-8234-1873F6B2A42C}"/>
              </a:ext>
            </a:extLst>
          </p:cNvPr>
          <p:cNvSpPr>
            <a:spLocks noGrp="1"/>
          </p:cNvSpPr>
          <p:nvPr>
            <p:ph type="title"/>
          </p:nvPr>
        </p:nvSpPr>
        <p:spPr/>
        <p:txBody>
          <a:bodyPr/>
          <a:lstStyle/>
          <a:p>
            <a:r>
              <a:rPr lang="en-US"/>
              <a:t>Instagram Posts Table - 3 of 10</a:t>
            </a:r>
          </a:p>
        </p:txBody>
      </p:sp>
      <p:graphicFrame>
        <p:nvGraphicFramePr>
          <p:cNvPr id="5" name="Table Placeholder 4">
            <a:extLst>
              <a:ext uri="{FF2B5EF4-FFF2-40B4-BE49-F238E27FC236}">
                <a16:creationId xmlns:a16="http://schemas.microsoft.com/office/drawing/2014/main" id="{E9CE020D-CFD4-42AB-9506-A5A64DA25CD8}"/>
              </a:ext>
            </a:extLst>
          </p:cNvPr>
          <p:cNvGraphicFramePr>
            <a:graphicFrameLocks noGrp="1"/>
          </p:cNvGraphicFramePr>
          <p:nvPr>
            <p:ph type="tbl" sz="quarter" idx="13"/>
            <p:extLst>
              <p:ext uri="{D42A27DB-BD31-4B8C-83A1-F6EECF244321}">
                <p14:modId xmlns:p14="http://schemas.microsoft.com/office/powerpoint/2010/main" val="3067846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77118471"/>
                    </a:ext>
                  </a:extLst>
                </a:gridCol>
                <a:gridCol w="987552">
                  <a:extLst>
                    <a:ext uri="{9D8B030D-6E8A-4147-A177-3AD203B41FA5}">
                      <a16:colId xmlns:a16="http://schemas.microsoft.com/office/drawing/2014/main" val="3733740528"/>
                    </a:ext>
                  </a:extLst>
                </a:gridCol>
                <a:gridCol w="987552">
                  <a:extLst>
                    <a:ext uri="{9D8B030D-6E8A-4147-A177-3AD203B41FA5}">
                      <a16:colId xmlns:a16="http://schemas.microsoft.com/office/drawing/2014/main" val="3649231366"/>
                    </a:ext>
                  </a:extLst>
                </a:gridCol>
                <a:gridCol w="987552">
                  <a:extLst>
                    <a:ext uri="{9D8B030D-6E8A-4147-A177-3AD203B41FA5}">
                      <a16:colId xmlns:a16="http://schemas.microsoft.com/office/drawing/2014/main" val="3305743672"/>
                    </a:ext>
                  </a:extLst>
                </a:gridCol>
                <a:gridCol w="987552">
                  <a:extLst>
                    <a:ext uri="{9D8B030D-6E8A-4147-A177-3AD203B41FA5}">
                      <a16:colId xmlns:a16="http://schemas.microsoft.com/office/drawing/2014/main" val="410532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3958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weltspiegel_daserste (Weltspiegel) - 2017-08-13 11:46:57</a:t>
                      </a:r>
                      <a:r>
                        <a:rPr kumimoji="0" lang="en-US" sz="1000" b="0" i="0" u="none" strike="noStrike" kern="1200" cap="none" spc="0" normalizeH="0" baseline="0" noProof="0">
                          <a:ln>
                            <a:noFill/>
                          </a:ln>
                          <a:solidFill>
                            <a:prstClr val="black"/>
                          </a:solidFill>
                          <a:effectLst/>
                          <a:uLnTx/>
                          <a:uFillTx/>
                          <a:latin typeface="+mn-lt"/>
                          <a:ea typeface="+mn-ea"/>
                          <a:cs typeface="+mn-cs"/>
                        </a:rPr>
                        <a:t>
HONIGJAGD UNTER LEBENSGEFAHR - IN UNSERER STORY _______________________________________________________
Wer Honig im Himalaya  jagt, riskiert dabei sein Leben. Denn die Wildbienen bauen ihre riesigen Waben in steil abfallenden Felswänden.
.
. 
Trotzdem gibt es in Nepal Honigjäger, die dieses Risiko eingehen. Denn im benachbarten China gilt dieser besondere Honig als Wunderdroge und lässt sich für viel Geld verkaufen. .
.
In unserer Story sehen Sie eine Honigjagd, bei der unserem Team der Atem stockte. . . .
#honig #honey #himalaya #dangerous #nepal #dronestagram #felsen #gebirge #naturegram #Weltspiegel #ausland  #journalism #journalismus #politik #politics #culture #kulturen #insight #reporters #weltweit #travelinspiration #reisen #travelers #worldwide #culturegram #reportage #journalist #weltkarte #weltweit #weltspiegel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68379636"/>
                  </a:ext>
                </a:extLst>
              </a:tr>
            </a:tbl>
          </a:graphicData>
        </a:graphic>
      </p:graphicFrame>
      <p:sp>
        <p:nvSpPr>
          <p:cNvPr id="4" name="Text Placeholder 3">
            <a:extLst>
              <a:ext uri="{FF2B5EF4-FFF2-40B4-BE49-F238E27FC236}">
                <a16:creationId xmlns:a16="http://schemas.microsoft.com/office/drawing/2014/main" id="{6EC92E3A-20A9-4E0F-8BD8-A25528B3D7EC}"/>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368900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45E08-B576-45FB-866F-1EF56DEE8E85}"/>
              </a:ext>
            </a:extLst>
          </p:cNvPr>
          <p:cNvSpPr>
            <a:spLocks noGrp="1"/>
          </p:cNvSpPr>
          <p:nvPr>
            <p:ph type="title"/>
          </p:nvPr>
        </p:nvSpPr>
        <p:spPr/>
        <p:txBody>
          <a:bodyPr/>
          <a:lstStyle/>
          <a:p>
            <a:r>
              <a:rPr lang="en-US"/>
              <a:t>Instagram Posts Table - 4 of 10</a:t>
            </a:r>
          </a:p>
        </p:txBody>
      </p:sp>
      <p:graphicFrame>
        <p:nvGraphicFramePr>
          <p:cNvPr id="5" name="Table Placeholder 4">
            <a:extLst>
              <a:ext uri="{FF2B5EF4-FFF2-40B4-BE49-F238E27FC236}">
                <a16:creationId xmlns:a16="http://schemas.microsoft.com/office/drawing/2014/main" id="{43720C64-5CB6-4C70-8217-6F9813B06882}"/>
              </a:ext>
            </a:extLst>
          </p:cNvPr>
          <p:cNvGraphicFramePr>
            <a:graphicFrameLocks noGrp="1"/>
          </p:cNvGraphicFramePr>
          <p:nvPr>
            <p:ph type="tbl" sz="quarter" idx="13"/>
            <p:extLst>
              <p:ext uri="{D42A27DB-BD31-4B8C-83A1-F6EECF244321}">
                <p14:modId xmlns:p14="http://schemas.microsoft.com/office/powerpoint/2010/main" val="530442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96752900"/>
                    </a:ext>
                  </a:extLst>
                </a:gridCol>
                <a:gridCol w="987552">
                  <a:extLst>
                    <a:ext uri="{9D8B030D-6E8A-4147-A177-3AD203B41FA5}">
                      <a16:colId xmlns:a16="http://schemas.microsoft.com/office/drawing/2014/main" val="1305071524"/>
                    </a:ext>
                  </a:extLst>
                </a:gridCol>
                <a:gridCol w="987552">
                  <a:extLst>
                    <a:ext uri="{9D8B030D-6E8A-4147-A177-3AD203B41FA5}">
                      <a16:colId xmlns:a16="http://schemas.microsoft.com/office/drawing/2014/main" val="3715834952"/>
                    </a:ext>
                  </a:extLst>
                </a:gridCol>
                <a:gridCol w="987552">
                  <a:extLst>
                    <a:ext uri="{9D8B030D-6E8A-4147-A177-3AD203B41FA5}">
                      <a16:colId xmlns:a16="http://schemas.microsoft.com/office/drawing/2014/main" val="765724803"/>
                    </a:ext>
                  </a:extLst>
                </a:gridCol>
                <a:gridCol w="987552">
                  <a:extLst>
                    <a:ext uri="{9D8B030D-6E8A-4147-A177-3AD203B41FA5}">
                      <a16:colId xmlns:a16="http://schemas.microsoft.com/office/drawing/2014/main" val="2182280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9737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weltspiegel_daserste (Weltspiegel) - 2017-08-11 14:07:06</a:t>
                      </a:r>
                      <a:r>
                        <a:rPr kumimoji="0" lang="en-US" sz="1000" b="0" i="0" u="none" strike="noStrike" kern="1200" cap="none" spc="0" normalizeH="0" baseline="0" noProof="0">
                          <a:ln>
                            <a:noFill/>
                          </a:ln>
                          <a:solidFill>
                            <a:prstClr val="black"/>
                          </a:solidFill>
                          <a:effectLst/>
                          <a:uLnTx/>
                          <a:uFillTx/>
                          <a:latin typeface="+mn-lt"/>
                          <a:ea typeface="+mn-ea"/>
                          <a:cs typeface="+mn-cs"/>
                        </a:rPr>
                        <a:t>
BERÜHMTER ZUCKERBÄCKER IM IRAN _______________________________________________________
Seit 50 Jahren knetet Abbas Jaleh Süßes! Schon Ex-Kaiserin Farah Diba ließ sich die Leckereien der Zuckerbäckerei Hajj Khalife im iranischen Städtchen Yazd schmecken.
Um Ghottab herzustellen muss man sehr geschickt sein. Es ist ein Mürbeteig mit Pistazien getränkt in Sirup.
.
Wer hat diese Süßigkeit schon mal probiert?
.
.
#foodstories #iran #foodinsta #food #sweets #zucker #süßes #iran #bäckerei #backkunst  #ausland  #journalism #journalismus #politik #politics #culture #kulturen #insight #reporters #weltweit #travelinspiration #reisen #travelers #worldwide #culturegram #reportage #journalist #weltkarte #weltweit #weltspiegel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45370860"/>
                  </a:ext>
                </a:extLst>
              </a:tr>
            </a:tbl>
          </a:graphicData>
        </a:graphic>
      </p:graphicFrame>
      <p:sp>
        <p:nvSpPr>
          <p:cNvPr id="4" name="Text Placeholder 3">
            <a:extLst>
              <a:ext uri="{FF2B5EF4-FFF2-40B4-BE49-F238E27FC236}">
                <a16:creationId xmlns:a16="http://schemas.microsoft.com/office/drawing/2014/main" id="{8A2BA729-B931-4240-87F2-7D11203BFEE4}"/>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4157259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BFDB5-FA0F-4426-ABED-A30CFE3F4C89}"/>
              </a:ext>
            </a:extLst>
          </p:cNvPr>
          <p:cNvSpPr>
            <a:spLocks noGrp="1"/>
          </p:cNvSpPr>
          <p:nvPr>
            <p:ph type="title"/>
          </p:nvPr>
        </p:nvSpPr>
        <p:spPr/>
        <p:txBody>
          <a:bodyPr/>
          <a:lstStyle/>
          <a:p>
            <a:r>
              <a:rPr lang="en-US"/>
              <a:t>Instagram Posts Table - 5 of 10</a:t>
            </a:r>
          </a:p>
        </p:txBody>
      </p:sp>
      <p:graphicFrame>
        <p:nvGraphicFramePr>
          <p:cNvPr id="5" name="Table Placeholder 4">
            <a:extLst>
              <a:ext uri="{FF2B5EF4-FFF2-40B4-BE49-F238E27FC236}">
                <a16:creationId xmlns:a16="http://schemas.microsoft.com/office/drawing/2014/main" id="{C5CC83F1-0307-49FF-A295-E9D6F451F6EC}"/>
              </a:ext>
            </a:extLst>
          </p:cNvPr>
          <p:cNvGraphicFramePr>
            <a:graphicFrameLocks noGrp="1"/>
          </p:cNvGraphicFramePr>
          <p:nvPr>
            <p:ph type="tbl" sz="quarter" idx="13"/>
            <p:extLst>
              <p:ext uri="{D42A27DB-BD31-4B8C-83A1-F6EECF244321}">
                <p14:modId xmlns:p14="http://schemas.microsoft.com/office/powerpoint/2010/main" val="1313794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68144670"/>
                    </a:ext>
                  </a:extLst>
                </a:gridCol>
                <a:gridCol w="987552">
                  <a:extLst>
                    <a:ext uri="{9D8B030D-6E8A-4147-A177-3AD203B41FA5}">
                      <a16:colId xmlns:a16="http://schemas.microsoft.com/office/drawing/2014/main" val="828611465"/>
                    </a:ext>
                  </a:extLst>
                </a:gridCol>
                <a:gridCol w="987552">
                  <a:extLst>
                    <a:ext uri="{9D8B030D-6E8A-4147-A177-3AD203B41FA5}">
                      <a16:colId xmlns:a16="http://schemas.microsoft.com/office/drawing/2014/main" val="47901516"/>
                    </a:ext>
                  </a:extLst>
                </a:gridCol>
                <a:gridCol w="987552">
                  <a:extLst>
                    <a:ext uri="{9D8B030D-6E8A-4147-A177-3AD203B41FA5}">
                      <a16:colId xmlns:a16="http://schemas.microsoft.com/office/drawing/2014/main" val="389929862"/>
                    </a:ext>
                  </a:extLst>
                </a:gridCol>
                <a:gridCol w="987552">
                  <a:extLst>
                    <a:ext uri="{9D8B030D-6E8A-4147-A177-3AD203B41FA5}">
                      <a16:colId xmlns:a16="http://schemas.microsoft.com/office/drawing/2014/main" val="3042911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035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weltspiegel_daserste (Weltspiegel) - 2017-08-08 13:59:46</a:t>
                      </a:r>
                      <a:r>
                        <a:rPr kumimoji="0" lang="de-DE" sz="1000" b="0" i="0" u="none" strike="noStrike" kern="1200" cap="none" spc="0" normalizeH="0" baseline="0" noProof="0">
                          <a:ln>
                            <a:noFill/>
                          </a:ln>
                          <a:solidFill>
                            <a:prstClr val="black"/>
                          </a:solidFill>
                          <a:effectLst/>
                          <a:uLnTx/>
                          <a:uFillTx/>
                          <a:latin typeface="+mn-lt"/>
                          <a:ea typeface="+mn-ea"/>
                          <a:cs typeface="+mn-cs"/>
                        </a:rPr>
                        <a:t>
WAS MACHT EIN LAMA IN DER SCHWEIZ? _______________________________________________________
Lamas hätte man in den Schweizer Bergen im Kanton Luzern nicht unbedingt erwartet. Doch der Schweizer Schafhirte Karl Siegrist setzt auf die Tiere aus Südamerika. .
Zwei Lamas hüten seine Schafe und verteidigen sie gegen Wölfe –  die Tiere sind äußerst raffiniert. Ideale Schafhirten. . . #schweiz #switzerland #luzern #lama #südamerika #hirte #schafe #tiere #ausland  #journalism #journalismus #politik #politics #culture #kulturen #insight #reporters #weltweit #travelinspiration #reisen #travelers #worldwide #culturegram #reportage #journalist #weltkarte #weltweit #weltspiegel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41147694"/>
                  </a:ext>
                </a:extLst>
              </a:tr>
            </a:tbl>
          </a:graphicData>
        </a:graphic>
      </p:graphicFrame>
      <p:sp>
        <p:nvSpPr>
          <p:cNvPr id="4" name="Text Placeholder 3">
            <a:extLst>
              <a:ext uri="{FF2B5EF4-FFF2-40B4-BE49-F238E27FC236}">
                <a16:creationId xmlns:a16="http://schemas.microsoft.com/office/drawing/2014/main" id="{63BE95E9-CDA5-4351-845F-6393A1B74CF1}"/>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181043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EF530-9606-4A29-949E-33F6C4201DB0}"/>
              </a:ext>
            </a:extLst>
          </p:cNvPr>
          <p:cNvSpPr>
            <a:spLocks noGrp="1"/>
          </p:cNvSpPr>
          <p:nvPr>
            <p:ph type="title"/>
          </p:nvPr>
        </p:nvSpPr>
        <p:spPr/>
        <p:txBody>
          <a:bodyPr/>
          <a:lstStyle/>
          <a:p>
            <a:r>
              <a:rPr lang="en-US"/>
              <a:t>Instagram Posts Table - 6 of 10</a:t>
            </a:r>
          </a:p>
        </p:txBody>
      </p:sp>
      <p:graphicFrame>
        <p:nvGraphicFramePr>
          <p:cNvPr id="5" name="Table Placeholder 4">
            <a:extLst>
              <a:ext uri="{FF2B5EF4-FFF2-40B4-BE49-F238E27FC236}">
                <a16:creationId xmlns:a16="http://schemas.microsoft.com/office/drawing/2014/main" id="{EC8B1CC6-2AE2-4B31-80B3-283C395BA5B5}"/>
              </a:ext>
            </a:extLst>
          </p:cNvPr>
          <p:cNvGraphicFramePr>
            <a:graphicFrameLocks noGrp="1"/>
          </p:cNvGraphicFramePr>
          <p:nvPr>
            <p:ph type="tbl" sz="quarter" idx="13"/>
            <p:extLst>
              <p:ext uri="{D42A27DB-BD31-4B8C-83A1-F6EECF244321}">
                <p14:modId xmlns:p14="http://schemas.microsoft.com/office/powerpoint/2010/main" val="1876860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94547765"/>
                    </a:ext>
                  </a:extLst>
                </a:gridCol>
                <a:gridCol w="987552">
                  <a:extLst>
                    <a:ext uri="{9D8B030D-6E8A-4147-A177-3AD203B41FA5}">
                      <a16:colId xmlns:a16="http://schemas.microsoft.com/office/drawing/2014/main" val="3272148729"/>
                    </a:ext>
                  </a:extLst>
                </a:gridCol>
                <a:gridCol w="987552">
                  <a:extLst>
                    <a:ext uri="{9D8B030D-6E8A-4147-A177-3AD203B41FA5}">
                      <a16:colId xmlns:a16="http://schemas.microsoft.com/office/drawing/2014/main" val="3261582210"/>
                    </a:ext>
                  </a:extLst>
                </a:gridCol>
                <a:gridCol w="987552">
                  <a:extLst>
                    <a:ext uri="{9D8B030D-6E8A-4147-A177-3AD203B41FA5}">
                      <a16:colId xmlns:a16="http://schemas.microsoft.com/office/drawing/2014/main" val="374417317"/>
                    </a:ext>
                  </a:extLst>
                </a:gridCol>
                <a:gridCol w="987552">
                  <a:extLst>
                    <a:ext uri="{9D8B030D-6E8A-4147-A177-3AD203B41FA5}">
                      <a16:colId xmlns:a16="http://schemas.microsoft.com/office/drawing/2014/main" val="267910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7054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weltspiegel_daserste (Weltspiegel) - 2017-08-16 12:56:35</a:t>
                      </a:r>
                      <a:r>
                        <a:rPr kumimoji="0" lang="de-DE" sz="1000" b="0" i="0" u="none" strike="noStrike" kern="1200" cap="none" spc="0" normalizeH="0" baseline="0" noProof="0">
                          <a:ln>
                            <a:noFill/>
                          </a:ln>
                          <a:solidFill>
                            <a:prstClr val="black"/>
                          </a:solidFill>
                          <a:effectLst/>
                          <a:uLnTx/>
                          <a:uFillTx/>
                          <a:latin typeface="+mn-lt"/>
                          <a:ea typeface="+mn-ea"/>
                          <a:cs typeface="+mn-cs"/>
                        </a:rPr>
                        <a:t>
WER MACHT NOCH URLAUB IN DER TÜRKEI?_______________________________________________________
.
Rund 30 Prozent weniger Touristen reisen in die Türkei. Das ist hart für die Menschen vor Ort, die vom Tourismus leben.
.
.
Wem geben Händler oder Hotels in der Türkei die Schuld? Sehen sie Erdogans Verhalten kritisch? Oder liegt die Ursache für sie doch ganz woanders?
.
.
War jemand von Euch vor Kurzem in der Türkei? Wie habt ihr die Stimmung erlebt? Oder macht ihr lieber keinen Urlaub in der Türkei? .
.
.
#türkei  #erdogan #istanbul #travel  #reisen #reisende #reisefieber #weltspiegel #ausland #journalism #journalismus #politik #fernweh #reisenfürweltentdecker #reisetipps #reiseblog #politics #culture #reporters #weltweit #travelinspiration #reisen #travelers #worldwide #culturegram #reportage #journalist #weltkarte #weltweit #weltspiegel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10479902"/>
                  </a:ext>
                </a:extLst>
              </a:tr>
            </a:tbl>
          </a:graphicData>
        </a:graphic>
      </p:graphicFrame>
      <p:sp>
        <p:nvSpPr>
          <p:cNvPr id="4" name="Text Placeholder 3">
            <a:extLst>
              <a:ext uri="{FF2B5EF4-FFF2-40B4-BE49-F238E27FC236}">
                <a16:creationId xmlns:a16="http://schemas.microsoft.com/office/drawing/2014/main" id="{BDA0BBA7-1F1F-4A12-8A8C-437445555D7D}"/>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460091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55739-C870-4263-84DD-BA0FDB0D80A1}"/>
              </a:ext>
            </a:extLst>
          </p:cNvPr>
          <p:cNvSpPr>
            <a:spLocks noGrp="1"/>
          </p:cNvSpPr>
          <p:nvPr>
            <p:ph type="title"/>
          </p:nvPr>
        </p:nvSpPr>
        <p:spPr/>
        <p:txBody>
          <a:bodyPr/>
          <a:lstStyle/>
          <a:p>
            <a:r>
              <a:rPr lang="en-US"/>
              <a:t>Instagram Posts Table - 7 of 10</a:t>
            </a:r>
          </a:p>
        </p:txBody>
      </p:sp>
      <p:graphicFrame>
        <p:nvGraphicFramePr>
          <p:cNvPr id="5" name="Table Placeholder 4">
            <a:extLst>
              <a:ext uri="{FF2B5EF4-FFF2-40B4-BE49-F238E27FC236}">
                <a16:creationId xmlns:a16="http://schemas.microsoft.com/office/drawing/2014/main" id="{76BC9537-144B-4890-AC1F-4A2AAE98E871}"/>
              </a:ext>
            </a:extLst>
          </p:cNvPr>
          <p:cNvGraphicFramePr>
            <a:graphicFrameLocks noGrp="1"/>
          </p:cNvGraphicFramePr>
          <p:nvPr>
            <p:ph type="tbl" sz="quarter" idx="13"/>
            <p:extLst>
              <p:ext uri="{D42A27DB-BD31-4B8C-83A1-F6EECF244321}">
                <p14:modId xmlns:p14="http://schemas.microsoft.com/office/powerpoint/2010/main" val="3189559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96236586"/>
                    </a:ext>
                  </a:extLst>
                </a:gridCol>
                <a:gridCol w="987552">
                  <a:extLst>
                    <a:ext uri="{9D8B030D-6E8A-4147-A177-3AD203B41FA5}">
                      <a16:colId xmlns:a16="http://schemas.microsoft.com/office/drawing/2014/main" val="45523093"/>
                    </a:ext>
                  </a:extLst>
                </a:gridCol>
                <a:gridCol w="987552">
                  <a:extLst>
                    <a:ext uri="{9D8B030D-6E8A-4147-A177-3AD203B41FA5}">
                      <a16:colId xmlns:a16="http://schemas.microsoft.com/office/drawing/2014/main" val="2865618874"/>
                    </a:ext>
                  </a:extLst>
                </a:gridCol>
                <a:gridCol w="987552">
                  <a:extLst>
                    <a:ext uri="{9D8B030D-6E8A-4147-A177-3AD203B41FA5}">
                      <a16:colId xmlns:a16="http://schemas.microsoft.com/office/drawing/2014/main" val="2171296570"/>
                    </a:ext>
                  </a:extLst>
                </a:gridCol>
                <a:gridCol w="987552">
                  <a:extLst>
                    <a:ext uri="{9D8B030D-6E8A-4147-A177-3AD203B41FA5}">
                      <a16:colId xmlns:a16="http://schemas.microsoft.com/office/drawing/2014/main" val="3407721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02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weltspiegel_daserste (Weltspiegel) - 2017-08-23 15:49:17</a:t>
                      </a:r>
                      <a:r>
                        <a:rPr kumimoji="0" lang="de-DE" sz="1000" b="0" i="0" u="none" strike="noStrike" kern="1200" cap="none" spc="0" normalizeH="0" baseline="0" noProof="0">
                          <a:ln>
                            <a:noFill/>
                          </a:ln>
                          <a:solidFill>
                            <a:prstClr val="black"/>
                          </a:solidFill>
                          <a:effectLst/>
                          <a:uLnTx/>
                          <a:uFillTx/>
                          <a:latin typeface="+mn-lt"/>
                          <a:ea typeface="+mn-ea"/>
                          <a:cs typeface="+mn-cs"/>
                        </a:rPr>
                        <a:t>
ITALIENS ERDBEBEN-PROBLEM
_______________________________________________________
.
Nach dem Erdbeben auf der Insel Ischia fragen sich viele, warum es immer wieder Italien trifft.
.
Neben Griechenland gilt Italien als besonders Erdbeben gefährdet. Italien liegt an der Schnittstelle mehrerer tektonischer Platten.
.
Trotzdem sind viele Häuser nicht erdbebensicher gebaut. Das hat in Italiens Geschichte schon mehrfach zu vielen Opfern geführt. .
.
#italien  #insel  #ischia #italienurlaub  #erdbeben  #travel #reisen #reisende #reisefieber  #weltspiegel #ausland #journalism #journalismus #politik #fernweh #reiseblog #politics #culture #reporters #weltweit #travelinspiration #reisen #travelers #worldwide #culturegram #reportage #journalist #weltkarte #weltweit #weltspiegel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72443748"/>
                  </a:ext>
                </a:extLst>
              </a:tr>
            </a:tbl>
          </a:graphicData>
        </a:graphic>
      </p:graphicFrame>
      <p:sp>
        <p:nvSpPr>
          <p:cNvPr id="4" name="Text Placeholder 3">
            <a:extLst>
              <a:ext uri="{FF2B5EF4-FFF2-40B4-BE49-F238E27FC236}">
                <a16:creationId xmlns:a16="http://schemas.microsoft.com/office/drawing/2014/main" id="{5B0B9720-9EC8-4C82-9405-82E24BBB6ADA}"/>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53373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E810F-106A-4CFE-A85C-4525F1129E46}"/>
              </a:ext>
            </a:extLst>
          </p:cNvPr>
          <p:cNvSpPr>
            <a:spLocks noGrp="1"/>
          </p:cNvSpPr>
          <p:nvPr>
            <p:ph type="title"/>
          </p:nvPr>
        </p:nvSpPr>
        <p:spPr/>
        <p:txBody>
          <a:bodyPr/>
          <a:lstStyle/>
          <a:p>
            <a:r>
              <a:rPr lang="en-US"/>
              <a:t>Instagram Posts Table - 8 of 10</a:t>
            </a:r>
          </a:p>
        </p:txBody>
      </p:sp>
      <p:graphicFrame>
        <p:nvGraphicFramePr>
          <p:cNvPr id="5" name="Table Placeholder 4">
            <a:extLst>
              <a:ext uri="{FF2B5EF4-FFF2-40B4-BE49-F238E27FC236}">
                <a16:creationId xmlns:a16="http://schemas.microsoft.com/office/drawing/2014/main" id="{69021B64-20A3-4D07-8E41-F4A1969BC8D4}"/>
              </a:ext>
            </a:extLst>
          </p:cNvPr>
          <p:cNvGraphicFramePr>
            <a:graphicFrameLocks noGrp="1"/>
          </p:cNvGraphicFramePr>
          <p:nvPr>
            <p:ph type="tbl" sz="quarter" idx="13"/>
            <p:extLst>
              <p:ext uri="{D42A27DB-BD31-4B8C-83A1-F6EECF244321}">
                <p14:modId xmlns:p14="http://schemas.microsoft.com/office/powerpoint/2010/main" val="375430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41380645"/>
                    </a:ext>
                  </a:extLst>
                </a:gridCol>
                <a:gridCol w="987552">
                  <a:extLst>
                    <a:ext uri="{9D8B030D-6E8A-4147-A177-3AD203B41FA5}">
                      <a16:colId xmlns:a16="http://schemas.microsoft.com/office/drawing/2014/main" val="208450058"/>
                    </a:ext>
                  </a:extLst>
                </a:gridCol>
                <a:gridCol w="987552">
                  <a:extLst>
                    <a:ext uri="{9D8B030D-6E8A-4147-A177-3AD203B41FA5}">
                      <a16:colId xmlns:a16="http://schemas.microsoft.com/office/drawing/2014/main" val="1693004882"/>
                    </a:ext>
                  </a:extLst>
                </a:gridCol>
                <a:gridCol w="987552">
                  <a:extLst>
                    <a:ext uri="{9D8B030D-6E8A-4147-A177-3AD203B41FA5}">
                      <a16:colId xmlns:a16="http://schemas.microsoft.com/office/drawing/2014/main" val="563255386"/>
                    </a:ext>
                  </a:extLst>
                </a:gridCol>
                <a:gridCol w="987552">
                  <a:extLst>
                    <a:ext uri="{9D8B030D-6E8A-4147-A177-3AD203B41FA5}">
                      <a16:colId xmlns:a16="http://schemas.microsoft.com/office/drawing/2014/main" val="1255589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637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weltspiegel_daserste (Weltspiegel) - 2017-08-19 11:17:35</a:t>
                      </a:r>
                      <a:r>
                        <a:rPr kumimoji="0" lang="en-US" sz="1000" b="0" i="0" u="none" strike="noStrike" kern="1200" cap="none" spc="0" normalizeH="0" baseline="0" noProof="0">
                          <a:ln>
                            <a:noFill/>
                          </a:ln>
                          <a:solidFill>
                            <a:prstClr val="black"/>
                          </a:solidFill>
                          <a:effectLst/>
                          <a:uLnTx/>
                          <a:uFillTx/>
                          <a:latin typeface="+mn-lt"/>
                          <a:ea typeface="+mn-ea"/>
                          <a:cs typeface="+mn-cs"/>
                        </a:rPr>
                        <a:t>
POKEMON FANS IN JAPAN
_______________________________________________________
.
In Japan sind die Pikachus los. Beim Pikachu-Outbreak - einem Pokémon-Go-Event- machen mehr als 1.500 verkleidete Fans eine Woche lang die Stadt Yokohama unsicher. .
Ein Mitarbeiter des ARD Studio Tokio hat diese Aufnahmen mitgebracht.
.
.
Wer von Euch wäre da gerne dabei?
.
.
#pokemonfan #pokemonart  #tokyo  #pikachu #pikachulover  #reisende #weltspiegel #ausland #journalism #journalismus #yokohamagram  #fernweh #reisen #reisenfürweltentdecker #reisetipps #reiseblog #politics #culture #reporters #weltweit #travelinspiration #reisen #travelers #worldwide #culturegram #reportage #journalist #weltkarte #weltweit #weltspiegel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71065116"/>
                  </a:ext>
                </a:extLst>
              </a:tr>
            </a:tbl>
          </a:graphicData>
        </a:graphic>
      </p:graphicFrame>
      <p:sp>
        <p:nvSpPr>
          <p:cNvPr id="4" name="Text Placeholder 3">
            <a:extLst>
              <a:ext uri="{FF2B5EF4-FFF2-40B4-BE49-F238E27FC236}">
                <a16:creationId xmlns:a16="http://schemas.microsoft.com/office/drawing/2014/main" id="{F2507BE8-636E-494F-A565-DAEE6B6939A5}"/>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6182936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7D158-BA2A-463A-9D7C-86A19E1C8C04}"/>
              </a:ext>
            </a:extLst>
          </p:cNvPr>
          <p:cNvSpPr>
            <a:spLocks noGrp="1"/>
          </p:cNvSpPr>
          <p:nvPr>
            <p:ph type="title"/>
          </p:nvPr>
        </p:nvSpPr>
        <p:spPr/>
        <p:txBody>
          <a:bodyPr/>
          <a:lstStyle/>
          <a:p>
            <a:r>
              <a:rPr lang="en-US"/>
              <a:t>Instagram Posts Table - 9 of 10</a:t>
            </a:r>
          </a:p>
        </p:txBody>
      </p:sp>
      <p:graphicFrame>
        <p:nvGraphicFramePr>
          <p:cNvPr id="5" name="Table Placeholder 4">
            <a:extLst>
              <a:ext uri="{FF2B5EF4-FFF2-40B4-BE49-F238E27FC236}">
                <a16:creationId xmlns:a16="http://schemas.microsoft.com/office/drawing/2014/main" id="{5F6F8026-E1CC-4CD3-B4EC-56283E45FAD9}"/>
              </a:ext>
            </a:extLst>
          </p:cNvPr>
          <p:cNvGraphicFramePr>
            <a:graphicFrameLocks noGrp="1"/>
          </p:cNvGraphicFramePr>
          <p:nvPr>
            <p:ph type="tbl" sz="quarter" idx="13"/>
            <p:extLst>
              <p:ext uri="{D42A27DB-BD31-4B8C-83A1-F6EECF244321}">
                <p14:modId xmlns:p14="http://schemas.microsoft.com/office/powerpoint/2010/main" val="559025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99318104"/>
                    </a:ext>
                  </a:extLst>
                </a:gridCol>
                <a:gridCol w="987552">
                  <a:extLst>
                    <a:ext uri="{9D8B030D-6E8A-4147-A177-3AD203B41FA5}">
                      <a16:colId xmlns:a16="http://schemas.microsoft.com/office/drawing/2014/main" val="1271004340"/>
                    </a:ext>
                  </a:extLst>
                </a:gridCol>
                <a:gridCol w="987552">
                  <a:extLst>
                    <a:ext uri="{9D8B030D-6E8A-4147-A177-3AD203B41FA5}">
                      <a16:colId xmlns:a16="http://schemas.microsoft.com/office/drawing/2014/main" val="1447042489"/>
                    </a:ext>
                  </a:extLst>
                </a:gridCol>
                <a:gridCol w="987552">
                  <a:extLst>
                    <a:ext uri="{9D8B030D-6E8A-4147-A177-3AD203B41FA5}">
                      <a16:colId xmlns:a16="http://schemas.microsoft.com/office/drawing/2014/main" val="311730888"/>
                    </a:ext>
                  </a:extLst>
                </a:gridCol>
                <a:gridCol w="987552">
                  <a:extLst>
                    <a:ext uri="{9D8B030D-6E8A-4147-A177-3AD203B41FA5}">
                      <a16:colId xmlns:a16="http://schemas.microsoft.com/office/drawing/2014/main" val="2656128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4285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weltspiegel_daserste (Weltspiegel) - 2017-08-17 10:37:56</a:t>
                      </a:r>
                      <a:r>
                        <a:rPr kumimoji="0" lang="de-DE" sz="1000" b="0" i="0" u="none" strike="noStrike" kern="1200" cap="none" spc="0" normalizeH="0" baseline="0" noProof="0">
                          <a:ln>
                            <a:noFill/>
                          </a:ln>
                          <a:solidFill>
                            <a:prstClr val="black"/>
                          </a:solidFill>
                          <a:effectLst/>
                          <a:uLnTx/>
                          <a:uFillTx/>
                          <a:latin typeface="+mn-lt"/>
                          <a:ea typeface="+mn-ea"/>
                          <a:cs typeface="+mn-cs"/>
                        </a:rPr>
                        <a:t>
INDIEN UND PAKISTAN FEIERN 70 JAHRE FEINDSCHAFT _______________________________________________________
.
Seit 70 Jahren sind sie verfeindet: Indien und Pakistan. Beide Staaten entstanden aus der Teilung der damaligen britischen Kolonie.
.
.
Sowohl Pakistan als auch Indien feiern das – an der Waagah Border, dem einzigen Grenzübergang zwischen den beiden Nachbarn. .
.
Bild eins zeigt Soldaten an der Wagah Border, die eine Art Choreographie aufführen, um die Feindschaft zu "feiern". .
.
Bild zwei zeigt die Grenze. Die Feindschaft ist nach wie vor groß. . .
Auf Bild drei sieht man Gulbharjan Kaur: Sie wuchs in einer wohlhabenden Familie auf, in dem Teil des Punjab, der Pakistan zugesprochen wurde. Doch die Teilung änderte alles. Sie alle standen von heute auf morgen vor dem Nichts. .
.
.
#kashmir  #pakistan  #india  #travel #reisen #reisende #reisefieber  #weltspiegel #ausland #journalism #journalismus #politik #fernweh #reisenfürweltentdecker #reisetipps #reiseblog #politics #culture #r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54210955"/>
                  </a:ext>
                </a:extLst>
              </a:tr>
            </a:tbl>
          </a:graphicData>
        </a:graphic>
      </p:graphicFrame>
      <p:sp>
        <p:nvSpPr>
          <p:cNvPr id="4" name="Text Placeholder 3">
            <a:extLst>
              <a:ext uri="{FF2B5EF4-FFF2-40B4-BE49-F238E27FC236}">
                <a16:creationId xmlns:a16="http://schemas.microsoft.com/office/drawing/2014/main" id="{83B9D7C2-47E2-4435-9259-D64328C84B8E}"/>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945005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1614C-F88C-4CC5-8486-18D8AFF0A210}"/>
              </a:ext>
            </a:extLst>
          </p:cNvPr>
          <p:cNvSpPr>
            <a:spLocks noGrp="1"/>
          </p:cNvSpPr>
          <p:nvPr>
            <p:ph type="title"/>
          </p:nvPr>
        </p:nvSpPr>
        <p:spPr/>
        <p:txBody>
          <a:bodyPr/>
          <a:lstStyle/>
          <a:p>
            <a:r>
              <a:rPr lang="en-US"/>
              <a:t>Instagram Posts Table - 10 of 10</a:t>
            </a:r>
          </a:p>
        </p:txBody>
      </p:sp>
      <p:graphicFrame>
        <p:nvGraphicFramePr>
          <p:cNvPr id="5" name="Table Placeholder 4">
            <a:extLst>
              <a:ext uri="{FF2B5EF4-FFF2-40B4-BE49-F238E27FC236}">
                <a16:creationId xmlns:a16="http://schemas.microsoft.com/office/drawing/2014/main" id="{E968BEB7-8988-4B18-9C5A-CB013D831E1C}"/>
              </a:ext>
            </a:extLst>
          </p:cNvPr>
          <p:cNvGraphicFramePr>
            <a:graphicFrameLocks noGrp="1"/>
          </p:cNvGraphicFramePr>
          <p:nvPr>
            <p:ph type="tbl" sz="quarter" idx="13"/>
            <p:extLst>
              <p:ext uri="{D42A27DB-BD31-4B8C-83A1-F6EECF244321}">
                <p14:modId xmlns:p14="http://schemas.microsoft.com/office/powerpoint/2010/main" val="2013850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67504629"/>
                    </a:ext>
                  </a:extLst>
                </a:gridCol>
                <a:gridCol w="987552">
                  <a:extLst>
                    <a:ext uri="{9D8B030D-6E8A-4147-A177-3AD203B41FA5}">
                      <a16:colId xmlns:a16="http://schemas.microsoft.com/office/drawing/2014/main" val="4260427192"/>
                    </a:ext>
                  </a:extLst>
                </a:gridCol>
                <a:gridCol w="987552">
                  <a:extLst>
                    <a:ext uri="{9D8B030D-6E8A-4147-A177-3AD203B41FA5}">
                      <a16:colId xmlns:a16="http://schemas.microsoft.com/office/drawing/2014/main" val="12312341"/>
                    </a:ext>
                  </a:extLst>
                </a:gridCol>
                <a:gridCol w="987552">
                  <a:extLst>
                    <a:ext uri="{9D8B030D-6E8A-4147-A177-3AD203B41FA5}">
                      <a16:colId xmlns:a16="http://schemas.microsoft.com/office/drawing/2014/main" val="1908360170"/>
                    </a:ext>
                  </a:extLst>
                </a:gridCol>
                <a:gridCol w="987552">
                  <a:extLst>
                    <a:ext uri="{9D8B030D-6E8A-4147-A177-3AD203B41FA5}">
                      <a16:colId xmlns:a16="http://schemas.microsoft.com/office/drawing/2014/main" val="1798998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6904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weltspiegel_daserste (Weltspiegel) - 2017-10-17 17:25:56</a:t>
                      </a:r>
                      <a:r>
                        <a:rPr kumimoji="0" lang="en-US" sz="1000" b="0" i="0" u="none" strike="noStrike" kern="1200" cap="none" spc="0" normalizeH="0" baseline="0" noProof="0">
                          <a:ln>
                            <a:noFill/>
                          </a:ln>
                          <a:solidFill>
                            <a:prstClr val="black"/>
                          </a:solidFill>
                          <a:effectLst/>
                          <a:uLnTx/>
                          <a:uFillTx/>
                          <a:latin typeface="+mn-lt"/>
                          <a:ea typeface="+mn-ea"/>
                          <a:cs typeface="+mn-cs"/>
                        </a:rPr>
                        <a:t>
POLEN: JUNG UND PATRIOTISCH
_____________________________________________
.
Die konservative PIS-Partei in Polen wird immer beliebter - und zwar gerade bei jungen Menschen. . .
Das Stichwort für viele: Patriotismus. .
#polen #europa #eu #patriotismus #pis #reisefieber #weltspiegel #ausland #journalism #journalismus #politik #fernweh #reisenfürweltentdecker #reisetipps #reiseblog #politics #culture #reporters #weltweit #travelinspiration #reisen #travelers #worldwide #culturegram #reportage #journalist #weltkarte #weltweit #weltspiegel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36910453"/>
                  </a:ext>
                </a:extLst>
              </a:tr>
            </a:tbl>
          </a:graphicData>
        </a:graphic>
      </p:graphicFrame>
      <p:sp>
        <p:nvSpPr>
          <p:cNvPr id="4" name="Text Placeholder 3">
            <a:extLst>
              <a:ext uri="{FF2B5EF4-FFF2-40B4-BE49-F238E27FC236}">
                <a16:creationId xmlns:a16="http://schemas.microsoft.com/office/drawing/2014/main" id="{334D87B1-027D-4BED-9233-E3DEB7A1F4BC}"/>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10196866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D8C89-3CB2-4313-88C0-E87BB64FE02F}"/>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26C16A2E-E0CC-4A35-BFB5-AF857811E284}"/>
              </a:ext>
            </a:extLst>
          </p:cNvPr>
          <p:cNvGraphicFramePr>
            <a:graphicFrameLocks noGrp="1"/>
          </p:cNvGraphicFramePr>
          <p:nvPr>
            <p:ph type="chart" sz="quarter" idx="13"/>
            <p:extLst>
              <p:ext uri="{D42A27DB-BD31-4B8C-83A1-F6EECF244321}">
                <p14:modId xmlns:p14="http://schemas.microsoft.com/office/powerpoint/2010/main" val="34566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4CE226-F168-4E4B-AA3C-733C69C698DD}"/>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B8F5053E-2B5B-464F-97B2-E8A30122E2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89205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693C1-D72C-49CF-95AF-95E536FBD87A}"/>
              </a:ext>
            </a:extLst>
          </p:cNvPr>
          <p:cNvSpPr>
            <a:spLocks noGrp="1"/>
          </p:cNvSpPr>
          <p:nvPr>
            <p:ph type="title"/>
          </p:nvPr>
        </p:nvSpPr>
        <p:spPr/>
        <p:txBody>
          <a:bodyPr/>
          <a:lstStyle/>
          <a:p>
            <a:r>
              <a:rPr lang="en-US"/>
              <a:t>Instagram Image Filter Distribution</a:t>
            </a:r>
          </a:p>
        </p:txBody>
      </p:sp>
      <p:graphicFrame>
        <p:nvGraphicFramePr>
          <p:cNvPr id="6" name="Chart Placeholder 5">
            <a:extLst>
              <a:ext uri="{FF2B5EF4-FFF2-40B4-BE49-F238E27FC236}">
                <a16:creationId xmlns:a16="http://schemas.microsoft.com/office/drawing/2014/main" id="{D7DEC2A9-71B0-4476-BA54-82E698566E89}"/>
              </a:ext>
            </a:extLst>
          </p:cNvPr>
          <p:cNvGraphicFramePr>
            <a:graphicFrameLocks noGrp="1"/>
          </p:cNvGraphicFramePr>
          <p:nvPr>
            <p:ph type="chart" sz="quarter" idx="13"/>
            <p:extLst>
              <p:ext uri="{D42A27DB-BD31-4B8C-83A1-F6EECF244321}">
                <p14:modId xmlns:p14="http://schemas.microsoft.com/office/powerpoint/2010/main" val="4095589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FA18AC-1775-49A3-9315-2F7336BF5A97}"/>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E242E8D9-707C-4191-8333-1D616786DA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1769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5CDE5-626E-4BFC-B4BB-2C4B260B3BAC}"/>
              </a:ext>
            </a:extLst>
          </p:cNvPr>
          <p:cNvSpPr>
            <a:spLocks noGrp="1"/>
          </p:cNvSpPr>
          <p:nvPr>
            <p:ph type="title"/>
          </p:nvPr>
        </p:nvSpPr>
        <p:spPr/>
        <p:txBody>
          <a:bodyPr/>
          <a:lstStyle/>
          <a:p>
            <a:r>
              <a:rPr lang="en-US"/>
              <a:t>Instagram Hashtag Detection - 1 of 3</a:t>
            </a:r>
          </a:p>
        </p:txBody>
      </p:sp>
      <p:graphicFrame>
        <p:nvGraphicFramePr>
          <p:cNvPr id="5" name="Table Placeholder 4">
            <a:extLst>
              <a:ext uri="{FF2B5EF4-FFF2-40B4-BE49-F238E27FC236}">
                <a16:creationId xmlns:a16="http://schemas.microsoft.com/office/drawing/2014/main" id="{E51CA88F-F896-42D8-8C1F-DA915F8A8878}"/>
              </a:ext>
            </a:extLst>
          </p:cNvPr>
          <p:cNvGraphicFramePr>
            <a:graphicFrameLocks noGrp="1"/>
          </p:cNvGraphicFramePr>
          <p:nvPr>
            <p:ph type="tbl" sz="quarter" idx="13"/>
            <p:extLst>
              <p:ext uri="{D42A27DB-BD31-4B8C-83A1-F6EECF244321}">
                <p14:modId xmlns:p14="http://schemas.microsoft.com/office/powerpoint/2010/main" val="363059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37443189"/>
                    </a:ext>
                  </a:extLst>
                </a:gridCol>
                <a:gridCol w="1481328">
                  <a:extLst>
                    <a:ext uri="{9D8B030D-6E8A-4147-A177-3AD203B41FA5}">
                      <a16:colId xmlns:a16="http://schemas.microsoft.com/office/drawing/2014/main" val="339653278"/>
                    </a:ext>
                  </a:extLst>
                </a:gridCol>
                <a:gridCol w="1481328">
                  <a:extLst>
                    <a:ext uri="{9D8B030D-6E8A-4147-A177-3AD203B41FA5}">
                      <a16:colId xmlns:a16="http://schemas.microsoft.com/office/drawing/2014/main" val="2792862675"/>
                    </a:ext>
                  </a:extLst>
                </a:gridCol>
                <a:gridCol w="1481328">
                  <a:extLst>
                    <a:ext uri="{9D8B030D-6E8A-4147-A177-3AD203B41FA5}">
                      <a16:colId xmlns:a16="http://schemas.microsoft.com/office/drawing/2014/main" val="1892059478"/>
                    </a:ext>
                  </a:extLst>
                </a:gridCol>
                <a:gridCol w="1481328">
                  <a:extLst>
                    <a:ext uri="{9D8B030D-6E8A-4147-A177-3AD203B41FA5}">
                      <a16:colId xmlns:a16="http://schemas.microsoft.com/office/drawing/2014/main" val="1285910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827578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592829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8470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#fatah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401943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#frauenrechte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104.44444444444</a:t>
                      </a:r>
                    </a:p>
                  </a:txBody>
                  <a:tcPr/>
                </a:tc>
                <a:extLst>
                  <a:ext uri="{0D108BD9-81ED-4DB2-BD59-A6C34878D82A}">
                    <a16:rowId xmlns:a16="http://schemas.microsoft.com/office/drawing/2014/main" val="212463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#gazastreifen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4034428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#nahost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4182373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#reisefieber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96.707692307692</a:t>
                      </a:r>
                    </a:p>
                  </a:txBody>
                  <a:tcPr/>
                </a:tc>
                <a:extLst>
                  <a:ext uri="{0D108BD9-81ED-4DB2-BD59-A6C34878D82A}">
                    <a16:rowId xmlns:a16="http://schemas.microsoft.com/office/drawing/2014/main" val="4038656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#weltspiegel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93.052325581395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4.7093023255814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97.761627906977</a:t>
                      </a:r>
                    </a:p>
                  </a:txBody>
                  <a:tcPr/>
                </a:tc>
                <a:extLst>
                  <a:ext uri="{0D108BD9-81ED-4DB2-BD59-A6C34878D82A}">
                    <a16:rowId xmlns:a16="http://schemas.microsoft.com/office/drawing/2014/main" val="1615308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91.373737373737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4.7676767676768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96.141414141414</a:t>
                      </a:r>
                    </a:p>
                  </a:txBody>
                  <a:tcPr/>
                </a:tc>
                <a:extLst>
                  <a:ext uri="{0D108BD9-81ED-4DB2-BD59-A6C34878D82A}">
                    <a16:rowId xmlns:a16="http://schemas.microsoft.com/office/drawing/2014/main" val="2884326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#journalism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96.45</a:t>
                      </a:r>
                    </a:p>
                  </a:txBody>
                  <a:tcPr/>
                </a:tc>
                <a:extLst>
                  <a:ext uri="{0D108BD9-81ED-4DB2-BD59-A6C34878D82A}">
                    <a16:rowId xmlns:a16="http://schemas.microsoft.com/office/drawing/2014/main" val="1346668160"/>
                  </a:ext>
                </a:extLst>
              </a:tr>
            </a:tbl>
          </a:graphicData>
        </a:graphic>
      </p:graphicFrame>
      <p:sp>
        <p:nvSpPr>
          <p:cNvPr id="4" name="Text Placeholder 3">
            <a:extLst>
              <a:ext uri="{FF2B5EF4-FFF2-40B4-BE49-F238E27FC236}">
                <a16:creationId xmlns:a16="http://schemas.microsoft.com/office/drawing/2014/main" id="{FF7973E9-CF22-44A5-9F61-804F07A5CFEC}"/>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42122683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E8FFB-1E3B-42F5-8ABB-8ECA282E334D}"/>
              </a:ext>
            </a:extLst>
          </p:cNvPr>
          <p:cNvSpPr>
            <a:spLocks noGrp="1"/>
          </p:cNvSpPr>
          <p:nvPr>
            <p:ph type="title"/>
          </p:nvPr>
        </p:nvSpPr>
        <p:spPr/>
        <p:txBody>
          <a:bodyPr/>
          <a:lstStyle/>
          <a:p>
            <a:r>
              <a:rPr lang="en-US"/>
              <a:t>Instagram Hashtag Detection - 2 of 3</a:t>
            </a:r>
          </a:p>
        </p:txBody>
      </p:sp>
      <p:graphicFrame>
        <p:nvGraphicFramePr>
          <p:cNvPr id="5" name="Table Placeholder 4">
            <a:extLst>
              <a:ext uri="{FF2B5EF4-FFF2-40B4-BE49-F238E27FC236}">
                <a16:creationId xmlns:a16="http://schemas.microsoft.com/office/drawing/2014/main" id="{4A1D2FD4-5B77-4339-B5E2-E6963ED7E8CB}"/>
              </a:ext>
            </a:extLst>
          </p:cNvPr>
          <p:cNvGraphicFramePr>
            <a:graphicFrameLocks noGrp="1"/>
          </p:cNvGraphicFramePr>
          <p:nvPr>
            <p:ph type="tbl" sz="quarter" idx="13"/>
            <p:extLst>
              <p:ext uri="{D42A27DB-BD31-4B8C-83A1-F6EECF244321}">
                <p14:modId xmlns:p14="http://schemas.microsoft.com/office/powerpoint/2010/main" val="3050881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86175594"/>
                    </a:ext>
                  </a:extLst>
                </a:gridCol>
                <a:gridCol w="1481328">
                  <a:extLst>
                    <a:ext uri="{9D8B030D-6E8A-4147-A177-3AD203B41FA5}">
                      <a16:colId xmlns:a16="http://schemas.microsoft.com/office/drawing/2014/main" val="2873077123"/>
                    </a:ext>
                  </a:extLst>
                </a:gridCol>
                <a:gridCol w="1481328">
                  <a:extLst>
                    <a:ext uri="{9D8B030D-6E8A-4147-A177-3AD203B41FA5}">
                      <a16:colId xmlns:a16="http://schemas.microsoft.com/office/drawing/2014/main" val="2273268534"/>
                    </a:ext>
                  </a:extLst>
                </a:gridCol>
                <a:gridCol w="1481328">
                  <a:extLst>
                    <a:ext uri="{9D8B030D-6E8A-4147-A177-3AD203B41FA5}">
                      <a16:colId xmlns:a16="http://schemas.microsoft.com/office/drawing/2014/main" val="3071352889"/>
                    </a:ext>
                  </a:extLst>
                </a:gridCol>
                <a:gridCol w="1481328">
                  <a:extLst>
                    <a:ext uri="{9D8B030D-6E8A-4147-A177-3AD203B41FA5}">
                      <a16:colId xmlns:a16="http://schemas.microsoft.com/office/drawing/2014/main" val="530558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4009501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#journalismus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91.265306122449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96.051020408163</a:t>
                      </a:r>
                    </a:p>
                  </a:txBody>
                  <a:tcPr/>
                </a:tc>
                <a:extLst>
                  <a:ext uri="{0D108BD9-81ED-4DB2-BD59-A6C34878D82A}">
                    <a16:rowId xmlns:a16="http://schemas.microsoft.com/office/drawing/2014/main" val="3288154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91.649484536082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4.8350515463918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96.484536082474</a:t>
                      </a:r>
                    </a:p>
                  </a:txBody>
                  <a:tcPr/>
                </a:tc>
                <a:extLst>
                  <a:ext uri="{0D108BD9-81ED-4DB2-BD59-A6C34878D82A}">
                    <a16:rowId xmlns:a16="http://schemas.microsoft.com/office/drawing/2014/main" val="2334672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#fernweh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99.055555555556</a:t>
                      </a:r>
                    </a:p>
                  </a:txBody>
                  <a:tcPr/>
                </a:tc>
                <a:extLst>
                  <a:ext uri="{0D108BD9-81ED-4DB2-BD59-A6C34878D82A}">
                    <a16:rowId xmlns:a16="http://schemas.microsoft.com/office/drawing/2014/main" val="2976234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#reisenfürweltentdecker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96.172413793103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5.3103448275862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101.48275862069</a:t>
                      </a:r>
                    </a:p>
                  </a:txBody>
                  <a:tcPr/>
                </a:tc>
                <a:extLst>
                  <a:ext uri="{0D108BD9-81ED-4DB2-BD59-A6C34878D82A}">
                    <a16:rowId xmlns:a16="http://schemas.microsoft.com/office/drawing/2014/main" val="21110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#reisetipps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96.172413793103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5.3103448275862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101.48275862069</a:t>
                      </a:r>
                    </a:p>
                  </a:txBody>
                  <a:tcPr/>
                </a:tc>
                <a:extLst>
                  <a:ext uri="{0D108BD9-81ED-4DB2-BD59-A6C34878D82A}">
                    <a16:rowId xmlns:a16="http://schemas.microsoft.com/office/drawing/2014/main" val="2314603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#reiseblog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98.811111111111</a:t>
                      </a:r>
                    </a:p>
                  </a:txBody>
                  <a:tcPr/>
                </a:tc>
                <a:extLst>
                  <a:ext uri="{0D108BD9-81ED-4DB2-BD59-A6C34878D82A}">
                    <a16:rowId xmlns:a16="http://schemas.microsoft.com/office/drawing/2014/main" val="3156973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4.6842105263158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95.715789473684</a:t>
                      </a:r>
                    </a:p>
                  </a:txBody>
                  <a:tcPr/>
                </a:tc>
                <a:extLst>
                  <a:ext uri="{0D108BD9-81ED-4DB2-BD59-A6C34878D82A}">
                    <a16:rowId xmlns:a16="http://schemas.microsoft.com/office/drawing/2014/main" val="3903569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4.8541666666667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95.979166666667</a:t>
                      </a:r>
                    </a:p>
                  </a:txBody>
                  <a:tcPr/>
                </a:tc>
                <a:extLst>
                  <a:ext uri="{0D108BD9-81ED-4DB2-BD59-A6C34878D82A}">
                    <a16:rowId xmlns:a16="http://schemas.microsoft.com/office/drawing/2014/main" val="2786409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#reporters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91.484210526316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4.7789473684211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96.263157894737</a:t>
                      </a:r>
                    </a:p>
                  </a:txBody>
                  <a:tcPr/>
                </a:tc>
                <a:extLst>
                  <a:ext uri="{0D108BD9-81ED-4DB2-BD59-A6C34878D82A}">
                    <a16:rowId xmlns:a16="http://schemas.microsoft.com/office/drawing/2014/main" val="1967665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#weltweit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91.779569892473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4.6559139784946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96.435483870968</a:t>
                      </a:r>
                    </a:p>
                  </a:txBody>
                  <a:tcPr/>
                </a:tc>
                <a:extLst>
                  <a:ext uri="{0D108BD9-81ED-4DB2-BD59-A6C34878D82A}">
                    <a16:rowId xmlns:a16="http://schemas.microsoft.com/office/drawing/2014/main" val="665241997"/>
                  </a:ext>
                </a:extLst>
              </a:tr>
            </a:tbl>
          </a:graphicData>
        </a:graphic>
      </p:graphicFrame>
      <p:sp>
        <p:nvSpPr>
          <p:cNvPr id="4" name="Text Placeholder 3">
            <a:extLst>
              <a:ext uri="{FF2B5EF4-FFF2-40B4-BE49-F238E27FC236}">
                <a16:creationId xmlns:a16="http://schemas.microsoft.com/office/drawing/2014/main" id="{46C6C00E-5B91-437D-88C2-33EE41E62088}"/>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925496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A05A5-EB8C-4337-869A-C96A2C9D9ADA}"/>
              </a:ext>
            </a:extLst>
          </p:cNvPr>
          <p:cNvSpPr>
            <a:spLocks noGrp="1"/>
          </p:cNvSpPr>
          <p:nvPr>
            <p:ph type="title"/>
          </p:nvPr>
        </p:nvSpPr>
        <p:spPr/>
        <p:txBody>
          <a:bodyPr/>
          <a:lstStyle/>
          <a:p>
            <a:r>
              <a:rPr lang="en-US"/>
              <a:t>Instagram Hashtag Detection - 3 of 3</a:t>
            </a:r>
          </a:p>
        </p:txBody>
      </p:sp>
      <p:graphicFrame>
        <p:nvGraphicFramePr>
          <p:cNvPr id="5" name="Table Placeholder 4">
            <a:extLst>
              <a:ext uri="{FF2B5EF4-FFF2-40B4-BE49-F238E27FC236}">
                <a16:creationId xmlns:a16="http://schemas.microsoft.com/office/drawing/2014/main" id="{F1DEDA9D-2729-4671-8303-4D7D385D6353}"/>
              </a:ext>
            </a:extLst>
          </p:cNvPr>
          <p:cNvGraphicFramePr>
            <a:graphicFrameLocks noGrp="1"/>
          </p:cNvGraphicFramePr>
          <p:nvPr>
            <p:ph type="tbl" sz="quarter" idx="13"/>
            <p:extLst>
              <p:ext uri="{D42A27DB-BD31-4B8C-83A1-F6EECF244321}">
                <p14:modId xmlns:p14="http://schemas.microsoft.com/office/powerpoint/2010/main" val="517963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90556098"/>
                    </a:ext>
                  </a:extLst>
                </a:gridCol>
                <a:gridCol w="1481328">
                  <a:extLst>
                    <a:ext uri="{9D8B030D-6E8A-4147-A177-3AD203B41FA5}">
                      <a16:colId xmlns:a16="http://schemas.microsoft.com/office/drawing/2014/main" val="1639862022"/>
                    </a:ext>
                  </a:extLst>
                </a:gridCol>
                <a:gridCol w="1481328">
                  <a:extLst>
                    <a:ext uri="{9D8B030D-6E8A-4147-A177-3AD203B41FA5}">
                      <a16:colId xmlns:a16="http://schemas.microsoft.com/office/drawing/2014/main" val="963953660"/>
                    </a:ext>
                  </a:extLst>
                </a:gridCol>
                <a:gridCol w="1481328">
                  <a:extLst>
                    <a:ext uri="{9D8B030D-6E8A-4147-A177-3AD203B41FA5}">
                      <a16:colId xmlns:a16="http://schemas.microsoft.com/office/drawing/2014/main" val="1038134246"/>
                    </a:ext>
                  </a:extLst>
                </a:gridCol>
                <a:gridCol w="1481328">
                  <a:extLst>
                    <a:ext uri="{9D8B030D-6E8A-4147-A177-3AD203B41FA5}">
                      <a16:colId xmlns:a16="http://schemas.microsoft.com/office/drawing/2014/main" val="1695397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726071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91.829787234043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4.7127659574468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96.542553191489</a:t>
                      </a:r>
                    </a:p>
                  </a:txBody>
                  <a:tcPr/>
                </a:tc>
                <a:extLst>
                  <a:ext uri="{0D108BD9-81ED-4DB2-BD59-A6C34878D82A}">
                    <a16:rowId xmlns:a16="http://schemas.microsoft.com/office/drawing/2014/main" val="2494118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#reisen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89.512605042017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4.7563025210084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94.268907563025</a:t>
                      </a:r>
                    </a:p>
                  </a:txBody>
                  <a:tcPr/>
                </a:tc>
                <a:extLst>
                  <a:ext uri="{0D108BD9-81ED-4DB2-BD59-A6C34878D82A}">
                    <a16:rowId xmlns:a16="http://schemas.microsoft.com/office/drawing/2014/main" val="69594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91.829787234043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4.7127659574468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96.542553191489</a:t>
                      </a:r>
                    </a:p>
                  </a:txBody>
                  <a:tcPr/>
                </a:tc>
                <a:extLst>
                  <a:ext uri="{0D108BD9-81ED-4DB2-BD59-A6C34878D82A}">
                    <a16:rowId xmlns:a16="http://schemas.microsoft.com/office/drawing/2014/main" val="3550024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91.484210526316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4.7789473684211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96.263157894737</a:t>
                      </a:r>
                    </a:p>
                  </a:txBody>
                  <a:tcPr/>
                </a:tc>
                <a:extLst>
                  <a:ext uri="{0D108BD9-81ED-4DB2-BD59-A6C34878D82A}">
                    <a16:rowId xmlns:a16="http://schemas.microsoft.com/office/drawing/2014/main" val="1204118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#culturegram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92.103448275862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4.8850574712644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96.988505747126</a:t>
                      </a:r>
                    </a:p>
                  </a:txBody>
                  <a:tcPr/>
                </a:tc>
                <a:extLst>
                  <a:ext uri="{0D108BD9-81ED-4DB2-BD59-A6C34878D82A}">
                    <a16:rowId xmlns:a16="http://schemas.microsoft.com/office/drawing/2014/main" val="1515028229"/>
                  </a:ext>
                </a:extLst>
              </a:tr>
            </a:tbl>
          </a:graphicData>
        </a:graphic>
      </p:graphicFrame>
      <p:sp>
        <p:nvSpPr>
          <p:cNvPr id="4" name="Text Placeholder 3">
            <a:extLst>
              <a:ext uri="{FF2B5EF4-FFF2-40B4-BE49-F238E27FC236}">
                <a16:creationId xmlns:a16="http://schemas.microsoft.com/office/drawing/2014/main" id="{4F576006-C656-4200-A475-77E6A209FE80}"/>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824676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EC55A-0B0F-495D-8CA2-3B644A291ADE}"/>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A7D2B25A-9CCC-4BFE-A4ED-F266BEE4D302}"/>
              </a:ext>
            </a:extLst>
          </p:cNvPr>
          <p:cNvGraphicFramePr>
            <a:graphicFrameLocks noGrp="1"/>
          </p:cNvGraphicFramePr>
          <p:nvPr>
            <p:ph type="chart" sz="quarter" idx="13"/>
            <p:extLst>
              <p:ext uri="{D42A27DB-BD31-4B8C-83A1-F6EECF244321}">
                <p14:modId xmlns:p14="http://schemas.microsoft.com/office/powerpoint/2010/main" val="3004437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2DE481-4D70-4263-9D45-AF7D8D44AFFF}"/>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5C1A3CAF-8107-41B6-AE76-14322FADDA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0715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910</Words>
  <Application>Microsoft Office PowerPoint</Application>
  <PresentationFormat>On-screen Show (4:3)</PresentationFormat>
  <Paragraphs>430</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Instagram</vt:lpstr>
      <vt:lpstr>Instagram Übersicht</vt:lpstr>
      <vt:lpstr>Instagram Posts</vt:lpstr>
      <vt:lpstr>Instagram Posts Type Distribution</vt:lpstr>
      <vt:lpstr>Instagram Followers Total</vt:lpstr>
      <vt:lpstr>Instagram Posts Table - 1 of 10</vt:lpstr>
      <vt:lpstr>Instagram Posts Table - 2 of 10</vt:lpstr>
      <vt:lpstr>Instagram Posts Table - 3 of 10</vt:lpstr>
      <vt:lpstr>Instagram Posts Table - 4 of 10</vt:lpstr>
      <vt:lpstr>Instagram Posts Table - 5 of 10</vt:lpstr>
      <vt:lpstr>Instagram Posts Table - 6 of 10</vt:lpstr>
      <vt:lpstr>Instagram Posts Table - 7 of 10</vt:lpstr>
      <vt:lpstr>Instagram Posts Table - 8 of 10</vt:lpstr>
      <vt:lpstr>Instagram Posts Table - 9 of 10</vt:lpstr>
      <vt:lpstr>Instagram Posts Table - 10 of 10</vt:lpstr>
      <vt:lpstr>Instagram Posts Table - 1 of 10</vt:lpstr>
      <vt:lpstr>Instagram Posts Table - 2 of 10</vt:lpstr>
      <vt:lpstr>Instagram Posts Table - 3 of 10</vt:lpstr>
      <vt:lpstr>Instagram Posts Table - 4 of 10</vt:lpstr>
      <vt:lpstr>Instagram Posts Table - 5 of 10</vt:lpstr>
      <vt:lpstr>Instagram Posts Table - 6 of 10</vt:lpstr>
      <vt:lpstr>Instagram Posts Table - 7 of 10</vt:lpstr>
      <vt:lpstr>Instagram Posts Table - 8 of 10</vt:lpstr>
      <vt:lpstr>Instagram Posts Table - 9 of 10</vt:lpstr>
      <vt:lpstr>Instagram Posts Table - 10 of 10</vt:lpstr>
      <vt:lpstr>Instagram Interactions Distribution</vt:lpstr>
      <vt:lpstr>Instagram Image Filter Distribution</vt:lpstr>
      <vt:lpstr>Instagram Hashtag Detection - 1 of 3</vt:lpstr>
      <vt:lpstr>Instagram Hashtag Detection - 2 of 3</vt:lpstr>
      <vt:lpstr>Instagram Hashtag Detection - 3 of 3</vt:lpstr>
      <vt:lpstr>Instagram Posts By Weekday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dc:title>
  <dc:creator>Administrator</dc:creator>
  <cp:lastModifiedBy>Administrator</cp:lastModifiedBy>
  <cp:revision>1</cp:revision>
  <dcterms:created xsi:type="dcterms:W3CDTF">2018-01-08T14:46:33Z</dcterms:created>
  <dcterms:modified xsi:type="dcterms:W3CDTF">2018-01-08T14:47:21Z</dcterms:modified>
</cp:coreProperties>
</file>